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61" r:id="rId4"/>
    <p:sldId id="259" r:id="rId5"/>
    <p:sldId id="258" r:id="rId6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A82BC43-8DCD-481E-BA9F-2F1A494FB9F3}" type="datetimeFigureOut">
              <a:rPr lang="he-IL" smtClean="0"/>
              <a:t>א'/אדר/תש"פ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4719E5B7-C113-4290-AABD-6227A6D37D5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280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600" dirty="0"/>
              <a:t>חלוקת העולם לשתי קבוצות של מדינות – הגרעיניות הן חמש </a:t>
            </a:r>
            <a:r>
              <a:rPr lang="he-IL" sz="1600" dirty="0" smtClean="0"/>
              <a:t>החברות הקבועות </a:t>
            </a:r>
            <a:r>
              <a:rPr lang="he-IL" sz="1600" dirty="0" err="1"/>
              <a:t>המועבי"ט</a:t>
            </a:r>
            <a:r>
              <a:rPr lang="he-IL" sz="1600" dirty="0"/>
              <a:t> (זכות וטו) – נ"ג בבסיס </a:t>
            </a:r>
            <a:r>
              <a:rPr lang="he-IL" sz="1600" u="sng" dirty="0"/>
              <a:t>הסדר העולמי</a:t>
            </a:r>
          </a:p>
          <a:p>
            <a:endParaRPr lang="he-IL" sz="1600" dirty="0"/>
          </a:p>
          <a:p>
            <a:r>
              <a:rPr lang="he-IL" sz="1600" dirty="0" smtClean="0"/>
              <a:t>רוסיה </a:t>
            </a:r>
            <a:r>
              <a:rPr lang="he-IL" sz="1600" dirty="0"/>
              <a:t>ירשה את בריה"מ (לאחר הקריסה </a:t>
            </a:r>
            <a:r>
              <a:rPr lang="he-IL" sz="1600" dirty="0" err="1"/>
              <a:t>ביילרוס</a:t>
            </a:r>
            <a:r>
              <a:rPr lang="he-IL" sz="1600" dirty="0"/>
              <a:t>, אוקראינה וקזחסטן התפרקו מנשקן)</a:t>
            </a:r>
          </a:p>
          <a:p>
            <a:endParaRPr lang="he-IL" sz="1600" dirty="0" smtClean="0"/>
          </a:p>
          <a:p>
            <a:r>
              <a:rPr lang="he-IL" sz="1600" dirty="0"/>
              <a:t>איראן חברה באמנה </a:t>
            </a:r>
          </a:p>
          <a:p>
            <a:endParaRPr lang="he-IL" sz="1600" dirty="0"/>
          </a:p>
          <a:p>
            <a:r>
              <a:rPr lang="he-IL" sz="1600" dirty="0"/>
              <a:t>הודו ופקיסטן ביצעו ניסויים גרעיניים ב- 1998 (הודו ב 1974)</a:t>
            </a:r>
          </a:p>
          <a:p>
            <a:endParaRPr lang="he-IL" sz="1600" dirty="0"/>
          </a:p>
          <a:p>
            <a:r>
              <a:rPr lang="he-IL" sz="1600" dirty="0" err="1"/>
              <a:t>צפ"ק</a:t>
            </a:r>
            <a:r>
              <a:rPr lang="he-IL" sz="1600" dirty="0"/>
              <a:t> פרשה ב- </a:t>
            </a:r>
            <a:r>
              <a:rPr lang="he-IL" sz="1600" dirty="0" smtClean="0"/>
              <a:t>2003 (סעיף 10 באמנה)</a:t>
            </a:r>
            <a:endParaRPr lang="he-IL" sz="16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492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9F46-6D47-4498-99E6-D1C37C795739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855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799B0-C54D-46BE-B43F-ED2C93C802E5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178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1ACE5-8020-4ADC-B30F-A3E6190F3AD0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036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0DE11-CFB5-4E7C-8E64-9BD5F7EA3103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638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C9A4-8863-4328-BD0D-56113271A6CE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589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03FF2-60F6-48C5-B072-076486B94615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928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787E-2538-4549-9CD9-F617344037B2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318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8EFE-319A-4BA2-88C8-216384D099F8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812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61990-F1F4-447B-9DC8-11031C21EAF5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11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411-DDE6-407E-B226-B1DBB62298A2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998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01654-64CC-4944-AF41-F9345BCFF84F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09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BA7BB-81ED-4403-B822-709C859B4EAB}" type="datetime8">
              <a:rPr lang="he-IL" smtClean="0"/>
              <a:t>26 פברואר 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D19DF-0039-4A2E-A8A3-F368F1706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088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79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India’s Nuclear Weapons Program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354"/>
            <a:ext cx="10515600" cy="4990012"/>
          </a:xfrm>
        </p:spPr>
        <p:txBody>
          <a:bodyPr>
            <a:normAutofit/>
          </a:bodyPr>
          <a:lstStyle/>
          <a:p>
            <a:r>
              <a:rPr lang="en-US" dirty="0" smtClean="0"/>
              <a:t>Program started in 1960’s; accelerated following the first nuclear test by China (1964)</a:t>
            </a:r>
          </a:p>
          <a:p>
            <a:r>
              <a:rPr lang="en-US" dirty="0" smtClean="0"/>
              <a:t>First nuclear test “for peaceful purposes” in 1974 (Pakistan accelerates its program; establishment of the NSG)</a:t>
            </a:r>
          </a:p>
          <a:p>
            <a:r>
              <a:rPr lang="en-US" dirty="0" smtClean="0"/>
              <a:t>Policy of nuclear ambiguity for years (even following crossing the nuclear threshold by Pakistan in mid 80’s)</a:t>
            </a:r>
          </a:p>
          <a:p>
            <a:r>
              <a:rPr lang="en-US" dirty="0" smtClean="0"/>
              <a:t>Series of nuclear tests in May 1998 (BJP in power); announced itself nuclear power (followed by series of Pakistani nuclear tests)</a:t>
            </a:r>
          </a:p>
          <a:p>
            <a:r>
              <a:rPr lang="en-US" dirty="0" smtClean="0"/>
              <a:t>About 60 nuclear warheads, may have thermonuclear weapons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408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79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India’s Nuclear Policy and Doctrine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354"/>
            <a:ext cx="10515600" cy="4648609"/>
          </a:xfrm>
        </p:spPr>
        <p:txBody>
          <a:bodyPr>
            <a:normAutofit/>
          </a:bodyPr>
          <a:lstStyle/>
          <a:p>
            <a:r>
              <a:rPr lang="en-US" dirty="0" smtClean="0"/>
              <a:t>India is not party to the NPT (discriminatory treaty)</a:t>
            </a:r>
          </a:p>
          <a:p>
            <a:r>
              <a:rPr lang="en-US" dirty="0" smtClean="0"/>
              <a:t>Supports global nuclear disarmament (since 1948)</a:t>
            </a:r>
          </a:p>
          <a:p>
            <a:r>
              <a:rPr lang="en-US" dirty="0" smtClean="0"/>
              <a:t>Member of the CWC and BTWC</a:t>
            </a:r>
          </a:p>
          <a:p>
            <a:r>
              <a:rPr lang="en-US" dirty="0" smtClean="0"/>
              <a:t>Participated in negotiations on nuclear test ban treaty but didn’t join the CTBT; committed to voluntary nuclear test moratorium</a:t>
            </a:r>
          </a:p>
          <a:p>
            <a:r>
              <a:rPr lang="en-US" b="1" dirty="0"/>
              <a:t>Nuclear doctrine </a:t>
            </a:r>
            <a:r>
              <a:rPr lang="en-US" dirty="0"/>
              <a:t>(2003):</a:t>
            </a:r>
          </a:p>
          <a:p>
            <a:pPr lvl="1"/>
            <a:r>
              <a:rPr lang="en-US" sz="2600" dirty="0"/>
              <a:t>credible minimal nuclear </a:t>
            </a:r>
            <a:r>
              <a:rPr lang="en-US" sz="2600" dirty="0" smtClean="0"/>
              <a:t>deterrence with second strike capability</a:t>
            </a:r>
            <a:endParaRPr lang="en-US" sz="2600" dirty="0"/>
          </a:p>
          <a:p>
            <a:pPr lvl="1"/>
            <a:r>
              <a:rPr lang="en-US" sz="2600" dirty="0" smtClean="0"/>
              <a:t>no-first-use (unless attacked by chemical or biological weapons)</a:t>
            </a:r>
            <a:endParaRPr lang="en-US" sz="2600" dirty="0"/>
          </a:p>
          <a:p>
            <a:pPr lvl="1"/>
            <a:r>
              <a:rPr lang="en-US" sz="2600" dirty="0"/>
              <a:t>Strong civil control</a:t>
            </a:r>
          </a:p>
          <a:p>
            <a:pPr lvl="1"/>
            <a:r>
              <a:rPr lang="en-US" sz="2600" dirty="0"/>
              <a:t>Nuclear triad</a:t>
            </a:r>
            <a:endParaRPr lang="he-IL" sz="26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294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031631" y="388565"/>
            <a:ext cx="11160369" cy="990600"/>
          </a:xfrm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האמנה למניעת הפצה של נשק גרעיני -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  NPT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450134"/>
            <a:ext cx="2743200" cy="365125"/>
          </a:xfrm>
        </p:spPr>
        <p:txBody>
          <a:bodyPr/>
          <a:lstStyle/>
          <a:p>
            <a:pPr>
              <a:defRPr/>
            </a:pPr>
            <a:fld id="{D0B4EB17-195B-4C81-B833-2D6A06FED587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7532589" y="1942620"/>
            <a:ext cx="3057159" cy="163506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מדינות גרעיניות</a:t>
            </a:r>
            <a:r>
              <a:rPr lang="en-US" b="1" dirty="0">
                <a:latin typeface="Arial" charset="0"/>
                <a:cs typeface="Arial" charset="0"/>
              </a:rPr>
              <a:t/>
            </a:r>
            <a:br>
              <a:rPr lang="en-US" b="1" dirty="0">
                <a:latin typeface="Arial" charset="0"/>
                <a:cs typeface="Arial" charset="0"/>
              </a:rPr>
            </a:br>
            <a:r>
              <a:rPr lang="he-IL" dirty="0">
                <a:latin typeface="Arial" charset="0"/>
                <a:cs typeface="Arial" charset="0"/>
              </a:rPr>
              <a:t>(ארה"ב, רוסיה, </a:t>
            </a: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he-IL" dirty="0">
                <a:latin typeface="Arial" charset="0"/>
                <a:cs typeface="Arial" charset="0"/>
              </a:rPr>
              <a:t>בריטניה, צרפת וסין)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032091" y="1604172"/>
            <a:ext cx="3845375" cy="231047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מדינות לא גרעיניות</a:t>
            </a:r>
            <a:r>
              <a:rPr lang="en-US" b="1" dirty="0">
                <a:latin typeface="Arial" charset="0"/>
                <a:cs typeface="Arial" charset="0"/>
              </a:rPr>
              <a:t/>
            </a:r>
            <a:br>
              <a:rPr lang="en-US" b="1" dirty="0">
                <a:latin typeface="Arial" charset="0"/>
                <a:cs typeface="Arial" charset="0"/>
              </a:rPr>
            </a:br>
            <a:r>
              <a:rPr lang="he-IL" dirty="0">
                <a:latin typeface="Arial" charset="0"/>
                <a:cs typeface="Arial" charset="0"/>
              </a:rPr>
              <a:t>(כל היתר, </a:t>
            </a:r>
            <a:r>
              <a:rPr lang="en-US" dirty="0" smtClean="0">
                <a:latin typeface="Arial" charset="0"/>
                <a:cs typeface="Arial" charset="0"/>
              </a:rPr>
              <a:t>186</a:t>
            </a:r>
            <a:r>
              <a:rPr lang="he-IL" dirty="0" smtClean="0">
                <a:latin typeface="Arial" charset="0"/>
                <a:cs typeface="Arial" charset="0"/>
              </a:rPr>
              <a:t>מדינות</a:t>
            </a:r>
            <a:r>
              <a:rPr lang="he-IL" dirty="0">
                <a:latin typeface="Arial" charset="0"/>
                <a:cs typeface="Arial" charset="0"/>
              </a:rPr>
              <a:t>)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9049293" y="3584399"/>
            <a:ext cx="11875" cy="32002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7721920" y="3897711"/>
            <a:ext cx="280389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b="1" dirty="0"/>
              <a:t>מדינות שייצרו נשק גרעיני, וביצעו ניסוי גרעיני לפני </a:t>
            </a:r>
            <a:r>
              <a:rPr lang="en-US" b="1" dirty="0"/>
              <a:t/>
            </a:r>
            <a:br>
              <a:rPr lang="en-US" b="1" dirty="0"/>
            </a:br>
            <a:r>
              <a:rPr lang="he-IL" b="1" dirty="0"/>
              <a:t>ה- 1 בינואר 1967</a:t>
            </a:r>
            <a:endParaRPr lang="en-US" b="1" dirty="0"/>
          </a:p>
        </p:txBody>
      </p:sp>
      <p:sp>
        <p:nvSpPr>
          <p:cNvPr id="2" name="אליפסה 1"/>
          <p:cNvSpPr/>
          <p:nvPr/>
        </p:nvSpPr>
        <p:spPr bwMode="auto">
          <a:xfrm>
            <a:off x="838200" y="4522914"/>
            <a:ext cx="2931886" cy="85898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פרשו מהאמנה</a:t>
            </a:r>
          </a:p>
          <a:p>
            <a:pPr algn="ctr">
              <a:defRPr/>
            </a:pPr>
            <a:r>
              <a:rPr lang="he-IL" dirty="0">
                <a:latin typeface="Arial" charset="0"/>
                <a:cs typeface="Arial" charset="0"/>
              </a:rPr>
              <a:t>צפון קוריאה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" name="אליפסה 7"/>
          <p:cNvSpPr/>
          <p:nvPr/>
        </p:nvSpPr>
        <p:spPr bwMode="auto">
          <a:xfrm>
            <a:off x="4309924" y="4312484"/>
            <a:ext cx="3135085" cy="106941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לא חתמו</a:t>
            </a:r>
          </a:p>
          <a:p>
            <a:pPr algn="ctr">
              <a:defRPr/>
            </a:pPr>
            <a:r>
              <a:rPr lang="he-IL" dirty="0">
                <a:latin typeface="Arial" charset="0"/>
                <a:cs typeface="Arial" charset="0"/>
              </a:rPr>
              <a:t>הודו, </a:t>
            </a:r>
            <a:r>
              <a:rPr lang="he-IL" dirty="0" smtClean="0">
                <a:latin typeface="Arial" charset="0"/>
                <a:cs typeface="Arial" charset="0"/>
              </a:rPr>
              <a:t>פקיסטן</a:t>
            </a:r>
          </a:p>
          <a:p>
            <a:pPr algn="ctr">
              <a:defRPr/>
            </a:pPr>
            <a:r>
              <a:rPr lang="he-IL" dirty="0" smtClean="0">
                <a:latin typeface="Arial" charset="0"/>
                <a:cs typeface="Arial" charset="0"/>
              </a:rPr>
              <a:t> </a:t>
            </a:r>
            <a:r>
              <a:rPr lang="he-IL" i="1" dirty="0">
                <a:latin typeface="Arial" charset="0"/>
                <a:cs typeface="Arial" charset="0"/>
              </a:rPr>
              <a:t>ישראל</a:t>
            </a:r>
            <a:endParaRPr lang="en-US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7211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4" grpId="0" animBg="1"/>
      <p:bldP spid="17415" grpId="0" animBg="1"/>
      <p:bldP spid="17416" grpId="0"/>
      <p:bldP spid="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791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India-Pakistan</a:t>
            </a:r>
            <a:r>
              <a:rPr lang="en-US" b="1" dirty="0" smtClean="0"/>
              <a:t>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Nuclear Relations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354"/>
            <a:ext cx="10515600" cy="46486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Mutual nuclear deterrence (possible to have limited conventional wars))</a:t>
            </a:r>
          </a:p>
          <a:p>
            <a:r>
              <a:rPr lang="en-US" dirty="0" smtClean="0"/>
              <a:t>Conventional Indian doctrine on Cold Start led to development of tactical nuclear weapons by Pakistan</a:t>
            </a:r>
          </a:p>
          <a:p>
            <a:r>
              <a:rPr lang="en-US" dirty="0" smtClean="0"/>
              <a:t>Various arms control arrangements to avoid nuclear war by accident: no attack on nuclear facilities, hot lines, notifications on missile tests, flights close to the borders, mutual notifications about military exercises etc.</a:t>
            </a:r>
          </a:p>
          <a:p>
            <a:r>
              <a:rPr lang="en-US" dirty="0" smtClean="0"/>
              <a:t>Today – nuclear (and missile) arms race</a:t>
            </a:r>
          </a:p>
          <a:p>
            <a:r>
              <a:rPr lang="en-US" dirty="0" smtClean="0"/>
              <a:t>Nuclear force building in reference to:</a:t>
            </a:r>
          </a:p>
          <a:p>
            <a:pPr lvl="1"/>
            <a:r>
              <a:rPr lang="en-US" sz="2800" dirty="0" smtClean="0"/>
              <a:t>India – China</a:t>
            </a:r>
          </a:p>
          <a:p>
            <a:pPr lvl="1"/>
            <a:r>
              <a:rPr lang="en-US" sz="2800" dirty="0" smtClean="0"/>
              <a:t>Pakistan – India</a:t>
            </a:r>
          </a:p>
          <a:p>
            <a:r>
              <a:rPr lang="en-US" dirty="0" smtClean="0"/>
              <a:t>The Composite Dialogue (nuclear </a:t>
            </a:r>
            <a:r>
              <a:rPr lang="en-US" smtClean="0"/>
              <a:t>related</a:t>
            </a:r>
            <a:r>
              <a:rPr lang="en-US" smtClean="0"/>
              <a:t>)</a:t>
            </a:r>
            <a:endParaRPr lang="en-US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707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30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Nuclear</a:t>
            </a:r>
            <a:r>
              <a:rPr lang="en-US" b="1" dirty="0" smtClean="0"/>
              <a:t>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Deal with the US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871"/>
            <a:ext cx="10515600" cy="502361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July 2005 (Bush) – nuclear deal: </a:t>
            </a:r>
          </a:p>
          <a:p>
            <a:pPr lvl="1"/>
            <a:r>
              <a:rPr lang="en-US" sz="2600" dirty="0" smtClean="0"/>
              <a:t>“India is a responsible state with advanced nuclear technology”</a:t>
            </a:r>
          </a:p>
          <a:p>
            <a:pPr lvl="1"/>
            <a:r>
              <a:rPr lang="en-US" sz="2600" dirty="0" smtClean="0"/>
              <a:t>separation between civil and military program</a:t>
            </a:r>
          </a:p>
          <a:p>
            <a:pPr lvl="1"/>
            <a:r>
              <a:rPr lang="en-US" sz="2600" dirty="0" smtClean="0"/>
              <a:t>full civil nuclear cooperation</a:t>
            </a:r>
          </a:p>
          <a:p>
            <a:r>
              <a:rPr lang="en-US" dirty="0" smtClean="0"/>
              <a:t>2008 - Nuclear Suppliers Group (NSG) adopted an </a:t>
            </a:r>
            <a:r>
              <a:rPr lang="en-US" b="1" dirty="0" smtClean="0"/>
              <a:t>exemption</a:t>
            </a:r>
            <a:r>
              <a:rPr lang="en-US" dirty="0" smtClean="0"/>
              <a:t> for India (approved by US Congress)</a:t>
            </a:r>
          </a:p>
          <a:p>
            <a:r>
              <a:rPr lang="en-US" dirty="0" smtClean="0"/>
              <a:t>2009 – Special safeguards agreement with the IAEA</a:t>
            </a:r>
          </a:p>
          <a:p>
            <a:r>
              <a:rPr lang="en-US" dirty="0" smtClean="0"/>
              <a:t>India is recognized as a de facto nuclear power, entitled for civil nuclear cooperation despite its nuclear weapons program, and the fact that it is not subject to comprehensive safeguards by the IAEA</a:t>
            </a:r>
          </a:p>
          <a:p>
            <a:r>
              <a:rPr lang="en-US" dirty="0" smtClean="0"/>
              <a:t>Nuclear cooperation agreements: Russia, France, Australia, UK, Canada, Argentina and many more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19DF-0039-4A2E-A8A3-F368F1706C52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814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507</Words>
  <Application>Microsoft Office PowerPoint</Application>
  <PresentationFormat>Widescreen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David</vt:lpstr>
      <vt:lpstr>Times New Roman</vt:lpstr>
      <vt:lpstr>Office Theme</vt:lpstr>
      <vt:lpstr>India’s Nuclear Weapons Program</vt:lpstr>
      <vt:lpstr>India’s Nuclear Policy and Doctrine</vt:lpstr>
      <vt:lpstr>האמנה למניעת הפצה של נשק גרעיני -   NPT</vt:lpstr>
      <vt:lpstr>India-Pakistan Nuclear Relations</vt:lpstr>
      <vt:lpstr>Nuclear Deal with the US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u26632</dc:creator>
  <cp:lastModifiedBy>u26632</cp:lastModifiedBy>
  <cp:revision>52</cp:revision>
  <dcterms:created xsi:type="dcterms:W3CDTF">2020-02-24T16:31:58Z</dcterms:created>
  <dcterms:modified xsi:type="dcterms:W3CDTF">2020-02-26T08:50:18Z</dcterms:modified>
</cp:coreProperties>
</file>