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62" r:id="rId3"/>
    <p:sldId id="263" r:id="rId4"/>
    <p:sldId id="260" r:id="rId5"/>
    <p:sldId id="261" r:id="rId6"/>
    <p:sldId id="259" r:id="rId7"/>
    <p:sldId id="258" r:id="rId8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DA82BC43-8DCD-481E-BA9F-2F1A494FB9F3}" type="datetimeFigureOut">
              <a:rPr lang="he-IL" smtClean="0"/>
              <a:t>ד'/אדר/תש"פ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4719E5B7-C113-4290-AABD-6227A6D37D5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2280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r" rtl="1">
              <a:buFont typeface="Arial" pitchFamily="34" charset="0"/>
              <a:buChar char="•"/>
            </a:pPr>
            <a:r>
              <a:rPr lang="he-IL" sz="1400" dirty="0" smtClean="0"/>
              <a:t>התכנית הגרעינית החלה עוד לפני העצמאות. אבי התכנית </a:t>
            </a:r>
            <a:r>
              <a:rPr lang="en-US" sz="1400" dirty="0" err="1"/>
              <a:t>Homi</a:t>
            </a:r>
            <a:r>
              <a:rPr lang="en-US" sz="1400" dirty="0"/>
              <a:t> </a:t>
            </a:r>
            <a:r>
              <a:rPr lang="en-US" sz="1400" dirty="0" err="1" smtClean="0"/>
              <a:t>Bhabha</a:t>
            </a:r>
            <a:r>
              <a:rPr lang="he-IL" sz="1400" dirty="0" smtClean="0"/>
              <a:t>. נהרו, </a:t>
            </a:r>
            <a:r>
              <a:rPr lang="he-IL" sz="1400" dirty="0" err="1" smtClean="0"/>
              <a:t>ראה"מ</a:t>
            </a:r>
            <a:r>
              <a:rPr lang="he-IL" sz="1400" dirty="0" smtClean="0"/>
              <a:t> הראשון, החליט על תכנית אזרחית נרחבת משיקולי יוקרה ועצמאות אנרגטית.</a:t>
            </a:r>
          </a:p>
          <a:p>
            <a:pPr marL="171450" indent="-171450" algn="r" rtl="1">
              <a:buFont typeface="Arial" pitchFamily="34" charset="0"/>
              <a:buChar char="•"/>
            </a:pPr>
            <a:r>
              <a:rPr lang="he-IL" sz="1400" dirty="0" smtClean="0"/>
              <a:t>תכנית הנשק הצבאית החלה בשנות ה 60 בעקבות מלחמת הודו-סין (1962-1964). סין נצרבה מכך שפנתה לבריה"מ (עסוקה במשבר קובה וסירוב לספק נשק, המשיכה לתמוך בסין) הגיעו למסקנה שיש לפתח הרתעה גרעינית.</a:t>
            </a:r>
          </a:p>
          <a:p>
            <a:pPr marL="171450" indent="-171450" algn="r" rtl="1">
              <a:buFont typeface="Arial" pitchFamily="34" charset="0"/>
              <a:buChar char="•"/>
            </a:pPr>
            <a:r>
              <a:rPr lang="he-IL" sz="1400" dirty="0" smtClean="0"/>
              <a:t>התכנית קיבלה תנופה בעקבות הניסוי הגרעיני הסיני.</a:t>
            </a:r>
          </a:p>
          <a:p>
            <a:pPr marL="171450" indent="-171450" algn="r" rtl="1">
              <a:buFont typeface="Arial" pitchFamily="34" charset="0"/>
              <a:buChar char="•"/>
            </a:pPr>
            <a:r>
              <a:rPr lang="he-IL" sz="1400" dirty="0" smtClean="0"/>
              <a:t>הקוד לניסוי – </a:t>
            </a:r>
            <a:r>
              <a:rPr lang="he-IL" sz="1400" dirty="0" err="1" smtClean="0"/>
              <a:t>הבודהה</a:t>
            </a:r>
            <a:r>
              <a:rPr lang="he-IL" sz="1400" dirty="0" smtClean="0"/>
              <a:t> המחייך. הוכרז רשמית ע"י </a:t>
            </a:r>
            <a:r>
              <a:rPr lang="he-IL" sz="1400" dirty="0" err="1" smtClean="0"/>
              <a:t>משה"ח</a:t>
            </a:r>
            <a:r>
              <a:rPr lang="he-IL" sz="1400" dirty="0" smtClean="0"/>
              <a:t> ההודי "לצרכי שלום". הפלוטוניום הגיע מכור אזרחי </a:t>
            </a:r>
            <a:r>
              <a:rPr lang="en-US" sz="1400" dirty="0" smtClean="0"/>
              <a:t>CIRUS</a:t>
            </a:r>
            <a:r>
              <a:rPr lang="he-IL" sz="1400" dirty="0" smtClean="0"/>
              <a:t> שרכשו מקנדה ב 1960. תפוקה של 8-12 </a:t>
            </a:r>
            <a:r>
              <a:rPr lang="he-IL" sz="1400" dirty="0" err="1" smtClean="0"/>
              <a:t>קילוטון</a:t>
            </a:r>
            <a:r>
              <a:rPr lang="he-IL" sz="1400" dirty="0" smtClean="0"/>
              <a:t>.</a:t>
            </a:r>
          </a:p>
          <a:p>
            <a:pPr marL="171450" indent="-171450" algn="r" rtl="1">
              <a:buFont typeface="Arial" pitchFamily="34" charset="0"/>
              <a:buChar char="•"/>
            </a:pPr>
            <a:r>
              <a:rPr lang="he-IL" sz="1400" dirty="0" smtClean="0"/>
              <a:t>הקמת ה </a:t>
            </a:r>
            <a:r>
              <a:rPr lang="en-US" sz="1400" dirty="0" smtClean="0"/>
              <a:t>NSG</a:t>
            </a:r>
            <a:r>
              <a:rPr lang="he-IL" sz="1400" dirty="0" smtClean="0"/>
              <a:t> וכן חקיקת </a:t>
            </a:r>
            <a:r>
              <a:rPr lang="en-US" sz="1400" dirty="0" smtClean="0"/>
              <a:t>NPA</a:t>
            </a:r>
            <a:r>
              <a:rPr lang="he-IL" sz="1400" dirty="0" smtClean="0"/>
              <a:t> אמריקאית מ 1978</a:t>
            </a:r>
          </a:p>
          <a:p>
            <a:pPr marL="171450" indent="-171450" algn="r" rtl="1">
              <a:buFont typeface="Arial" pitchFamily="34" charset="0"/>
              <a:buChar char="•"/>
            </a:pPr>
            <a:r>
              <a:rPr lang="he-IL" sz="1400" dirty="0" smtClean="0"/>
              <a:t>התלבטות הודית מה לעשות לקראת חציית הסף של פקיסטן. בסופו של דבר ויתרו. נשארו בעמימות. ככל הידוע נמנעה מפיתוח מערך גרעיני מבצעי במשך שנים. בסוף שנות ה 80 החלטה </a:t>
            </a:r>
            <a:r>
              <a:rPr lang="he-IL" sz="1400" dirty="0" err="1" smtClean="0"/>
              <a:t>להנשקה</a:t>
            </a:r>
            <a:r>
              <a:rPr lang="he-IL" sz="1400" dirty="0" smtClean="0"/>
              <a:t>  בעקבות איומים מרומזים של  פ' (</a:t>
            </a:r>
            <a:r>
              <a:rPr lang="he-IL" sz="1400" dirty="0" err="1" smtClean="0"/>
              <a:t>בראסטקס</a:t>
            </a:r>
            <a:r>
              <a:rPr lang="he-IL" sz="1400" dirty="0" smtClean="0"/>
              <a:t>) – במקביל ליוזמות </a:t>
            </a:r>
            <a:r>
              <a:rPr lang="he-IL" sz="1400" dirty="0" err="1" smtClean="0"/>
              <a:t>פר"ן</a:t>
            </a:r>
            <a:r>
              <a:rPr lang="he-IL" sz="1400" dirty="0" smtClean="0"/>
              <a:t> באו"ם</a:t>
            </a:r>
          </a:p>
          <a:p>
            <a:pPr marL="171450" indent="-171450" algn="r" rtl="1">
              <a:buFont typeface="Arial" pitchFamily="34" charset="0"/>
              <a:buChar char="•"/>
            </a:pPr>
            <a:r>
              <a:rPr lang="he-IL" sz="1400" dirty="0" smtClean="0"/>
              <a:t>סדרה של 5 ניסויים גרעיניים במשך יומיים. לטענתה עשתה ניסוי גם בנשק תרמו </a:t>
            </a:r>
            <a:r>
              <a:rPr lang="he-IL" sz="1400" dirty="0" err="1" smtClean="0"/>
              <a:t>גריעני</a:t>
            </a:r>
            <a:r>
              <a:rPr lang="he-IL" sz="1400" dirty="0" smtClean="0"/>
              <a:t> (שכנראה נכשל). פקיסטן הגיבה שבועיים אח"כ. סנקציות אמר' על שתיהן.</a:t>
            </a:r>
          </a:p>
          <a:p>
            <a:pPr marL="171450" indent="-171450" algn="r" rtl="1">
              <a:buFont typeface="Arial" pitchFamily="34" charset="0"/>
              <a:buChar char="•"/>
            </a:pPr>
            <a:r>
              <a:rPr lang="he-IL" sz="1400" dirty="0" smtClean="0"/>
              <a:t>סד"כ פקיסטני מוערך 150-160 (גודל בקצב המהיר בעולם)</a:t>
            </a:r>
            <a:endParaRPr lang="en-US" sz="140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9E5B7-C113-4290-AABD-6227A6D37D57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1919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9E5B7-C113-4290-AABD-6227A6D37D57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7391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9E5B7-C113-4290-AABD-6227A6D37D57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2944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r" rtl="1">
              <a:buFont typeface="Arial" pitchFamily="34" charset="0"/>
              <a:buChar char="•"/>
            </a:pPr>
            <a:r>
              <a:rPr lang="he-IL" sz="1600" dirty="0" smtClean="0"/>
              <a:t>דוקטרינה גרעינית פורסמה לראשונה באופן רשמי ב 2003.</a:t>
            </a:r>
          </a:p>
          <a:p>
            <a:pPr marL="171450" indent="-171450" algn="r" rtl="1">
              <a:buFont typeface="Arial" pitchFamily="34" charset="0"/>
              <a:buChar char="•"/>
            </a:pPr>
            <a:r>
              <a:rPr lang="he-IL" sz="1600" dirty="0" smtClean="0"/>
              <a:t>הרתעה גרעינית מינימלית אל מול </a:t>
            </a:r>
            <a:r>
              <a:rPr lang="en-US" sz="1600" dirty="0" smtClean="0"/>
              <a:t>MAD</a:t>
            </a:r>
            <a:r>
              <a:rPr lang="he-IL" sz="1600" dirty="0" smtClean="0"/>
              <a:t> – "יציבה הגנתית". יצירת הרתעה מפני תקיפה ראשונה ע"י מחיר גבוהה שכולל מכה שניה.</a:t>
            </a:r>
          </a:p>
          <a:p>
            <a:pPr marL="171450" indent="-171450" algn="r" rtl="1">
              <a:buFont typeface="Arial" pitchFamily="34" charset="0"/>
              <a:buChar char="•"/>
            </a:pPr>
            <a:r>
              <a:rPr lang="he-IL" sz="1600" dirty="0" smtClean="0"/>
              <a:t>מדיניות אי שימוש ראשון עקבית. שימוש בנשק גרעיני רק באופן תגובתי. פקיסטן לא שוללת שימוש ראשון. הנשק משמש כפיצוי לנחיתות </a:t>
            </a:r>
            <a:r>
              <a:rPr lang="he-IL" sz="1600" dirty="0" err="1" smtClean="0"/>
              <a:t>קונבציונלית</a:t>
            </a:r>
            <a:r>
              <a:rPr lang="he-IL" sz="1600" dirty="0" smtClean="0"/>
              <a:t>.</a:t>
            </a:r>
          </a:p>
          <a:p>
            <a:pPr marL="171450" indent="-171450" algn="r" rtl="1">
              <a:buFont typeface="Arial" pitchFamily="34" charset="0"/>
              <a:buChar char="•"/>
            </a:pPr>
            <a:r>
              <a:rPr lang="he-IL" sz="1600" dirty="0" smtClean="0"/>
              <a:t>שליטה אזרחית – </a:t>
            </a:r>
            <a:r>
              <a:rPr lang="en-US" sz="1600" dirty="0" smtClean="0"/>
              <a:t>Nuclear Command Authority NCA</a:t>
            </a:r>
            <a:r>
              <a:rPr lang="he-IL" sz="1600" dirty="0" smtClean="0"/>
              <a:t> יו"ר </a:t>
            </a:r>
            <a:r>
              <a:rPr lang="he-IL" sz="1600" dirty="0" err="1" smtClean="0"/>
              <a:t>ראה"מ</a:t>
            </a:r>
            <a:endParaRPr lang="he-IL" sz="1600" dirty="0" smtClean="0"/>
          </a:p>
          <a:p>
            <a:pPr marL="171450" indent="-171450" algn="r" rtl="1">
              <a:buFont typeface="Arial" pitchFamily="34" charset="0"/>
              <a:buChar char="•"/>
            </a:pPr>
            <a:r>
              <a:rPr lang="he-IL" sz="1600" dirty="0" smtClean="0"/>
              <a:t>בנוסף - רמת כוננות נמוכה של המערך הגרעיני, הפרדה גיאוגרפית של הרכיבים.</a:t>
            </a:r>
          </a:p>
          <a:p>
            <a:pPr marL="171450" indent="-171450" algn="r" rtl="1">
              <a:buFont typeface="Arial" pitchFamily="34" charset="0"/>
              <a:buChar char="•"/>
            </a:pPr>
            <a:r>
              <a:rPr lang="he-IL" sz="1600" dirty="0" err="1" smtClean="0"/>
              <a:t>טריאדה</a:t>
            </a:r>
            <a:r>
              <a:rPr lang="he-IL" sz="1600" dirty="0" smtClean="0"/>
              <a:t> – בונה זרוע תת ימית במטרה להיכנס למועדון היוקרתי. ברשותה שתי צוללות מונעות גרעין (אוגוסט 2016). מכוונים ל- 5. </a:t>
            </a:r>
            <a:endParaRPr lang="he-IL" sz="1600" dirty="0"/>
          </a:p>
          <a:p>
            <a:pPr marL="171450" indent="-171450" algn="r" rtl="1">
              <a:buFont typeface="Arial" pitchFamily="34" charset="0"/>
              <a:buChar char="•"/>
            </a:pPr>
            <a:r>
              <a:rPr lang="he-IL" sz="1600" dirty="0" smtClean="0"/>
              <a:t>מפתחים טילים ארוכי טווח, וכן ראשים מתפצלים </a:t>
            </a:r>
            <a:r>
              <a:rPr lang="en-US" sz="1600" dirty="0" smtClean="0"/>
              <a:t>MIRV</a:t>
            </a:r>
            <a:endParaRPr lang="he-IL" sz="1600" dirty="0" smtClean="0"/>
          </a:p>
          <a:p>
            <a:pPr marL="171450" indent="-171450" algn="r" rtl="1">
              <a:buFont typeface="Arial" pitchFamily="34" charset="0"/>
              <a:buChar char="•"/>
            </a:pPr>
            <a:endParaRPr lang="he-IL" sz="1600" dirty="0"/>
          </a:p>
          <a:p>
            <a:pPr marL="171450" indent="-171450" algn="r" rtl="1">
              <a:buFont typeface="Arial" pitchFamily="34" charset="0"/>
              <a:buChar char="•"/>
            </a:pPr>
            <a:r>
              <a:rPr lang="he-IL" sz="1600" dirty="0" smtClean="0"/>
              <a:t>1954 – הקמת וא"א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9E5B7-C113-4290-AABD-6227A6D37D57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4304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sz="1600" dirty="0" smtClean="0"/>
              <a:t>הגרעיניות </a:t>
            </a:r>
            <a:r>
              <a:rPr lang="he-IL" sz="1600" dirty="0"/>
              <a:t>הן חמש </a:t>
            </a:r>
            <a:r>
              <a:rPr lang="he-IL" sz="1600" dirty="0" smtClean="0"/>
              <a:t>החברות הקבועות </a:t>
            </a:r>
            <a:r>
              <a:rPr lang="he-IL" sz="1600" dirty="0" err="1"/>
              <a:t>המועבי"ט</a:t>
            </a:r>
            <a:r>
              <a:rPr lang="he-IL" sz="1600" dirty="0"/>
              <a:t> (זכות וטו</a:t>
            </a:r>
            <a:r>
              <a:rPr lang="he-IL" sz="1600" dirty="0" smtClean="0"/>
              <a:t>)</a:t>
            </a:r>
            <a:endParaRPr lang="he-IL" sz="1600" u="sng" dirty="0"/>
          </a:p>
          <a:p>
            <a:pPr algn="r" rtl="1"/>
            <a:endParaRPr lang="he-IL" sz="16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54925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r" rtl="1">
              <a:buFont typeface="Arial" pitchFamily="34" charset="0"/>
              <a:buChar char="•"/>
            </a:pPr>
            <a:r>
              <a:rPr lang="he-IL" sz="1600" dirty="0" smtClean="0"/>
              <a:t>יחסים של הרתעה גרעינית הדדית.</a:t>
            </a:r>
          </a:p>
          <a:p>
            <a:pPr marL="171450" indent="-171450" algn="r" rtl="1">
              <a:buFont typeface="Arial" pitchFamily="34" charset="0"/>
              <a:buChar char="•"/>
            </a:pPr>
            <a:r>
              <a:rPr lang="he-IL" sz="1600" dirty="0" smtClean="0"/>
              <a:t>דוגמא למאזן אימה אזורי בדגם שונה ממעצמות העל.</a:t>
            </a:r>
          </a:p>
          <a:p>
            <a:pPr marL="171450" indent="-171450" algn="r" rtl="1">
              <a:buFont typeface="Arial" pitchFamily="34" charset="0"/>
              <a:buChar char="•"/>
            </a:pPr>
            <a:r>
              <a:rPr lang="en-US" sz="1600" dirty="0" smtClean="0"/>
              <a:t>Cold Start</a:t>
            </a:r>
            <a:r>
              <a:rPr lang="he-IL" sz="1600" dirty="0" smtClean="0"/>
              <a:t> – ניהול מלחמה מוגבלת ומהירה.</a:t>
            </a:r>
          </a:p>
          <a:p>
            <a:pPr marL="171450" indent="-171450" algn="r" rtl="1">
              <a:buFont typeface="Arial" pitchFamily="34" charset="0"/>
              <a:buChar char="•"/>
            </a:pPr>
            <a:r>
              <a:rPr lang="he-IL" sz="1600" dirty="0" smtClean="0"/>
              <a:t>פעולות להקטנת סיכויי המלחמה בשוגג.</a:t>
            </a:r>
          </a:p>
          <a:p>
            <a:pPr marL="171450" indent="-171450" algn="r" rtl="1">
              <a:buFont typeface="Arial" pitchFamily="34" charset="0"/>
              <a:buChar char="•"/>
            </a:pPr>
            <a:r>
              <a:rPr lang="he-IL" sz="1600" dirty="0" smtClean="0"/>
              <a:t>קו חם בין </a:t>
            </a:r>
            <a:r>
              <a:rPr lang="he-IL" sz="1600" dirty="0" err="1" smtClean="0"/>
              <a:t>משה"ח</a:t>
            </a:r>
            <a:r>
              <a:rPr lang="he-IL" sz="1600" dirty="0" smtClean="0"/>
              <a:t>, בין ראשי </a:t>
            </a:r>
            <a:r>
              <a:rPr lang="he-IL" sz="1600" dirty="0" err="1" smtClean="0"/>
              <a:t>אמ"צ</a:t>
            </a:r>
            <a:endParaRPr lang="he-IL" sz="1600" dirty="0" smtClean="0"/>
          </a:p>
          <a:p>
            <a:pPr marL="171450" indent="-171450" algn="r" rtl="1">
              <a:buFont typeface="Arial" pitchFamily="34" charset="0"/>
              <a:buChar char="•"/>
            </a:pPr>
            <a:endParaRPr lang="he-IL" sz="1600" dirty="0"/>
          </a:p>
          <a:p>
            <a:pPr marL="171450" indent="-171450" algn="r" rtl="1">
              <a:buFont typeface="Arial" pitchFamily="34" charset="0"/>
              <a:buChar char="•"/>
            </a:pPr>
            <a:r>
              <a:rPr lang="he-IL" sz="1600" dirty="0" smtClean="0"/>
              <a:t>דיאלוג משולב – דיאלוג מקוטע במכלול סוגיות משותפות, בדגש על גרעין.</a:t>
            </a:r>
          </a:p>
          <a:p>
            <a:pPr marL="171450" indent="-171450" algn="r" rtl="1">
              <a:buFont typeface="Arial" pitchFamily="34" charset="0"/>
              <a:buChar char="•"/>
            </a:pPr>
            <a:endParaRPr lang="he-IL" sz="1600" dirty="0"/>
          </a:p>
          <a:p>
            <a:pPr marL="171450" indent="-171450" algn="r" rtl="1">
              <a:buFont typeface="Arial" pitchFamily="34" charset="0"/>
              <a:buChar char="•"/>
            </a:pPr>
            <a:r>
              <a:rPr lang="he-IL" sz="1600" dirty="0" smtClean="0"/>
              <a:t>מספר משברים בעלי </a:t>
            </a:r>
            <a:r>
              <a:rPr lang="he-IL" sz="1600" dirty="0" err="1" smtClean="0"/>
              <a:t>מימד</a:t>
            </a:r>
            <a:r>
              <a:rPr lang="he-IL" sz="1600" dirty="0" smtClean="0"/>
              <a:t> גרעיני סמוי:</a:t>
            </a:r>
          </a:p>
          <a:p>
            <a:pPr marL="628650" lvl="1" indent="-171450" algn="r" rtl="1">
              <a:buFont typeface="Arial" pitchFamily="34" charset="0"/>
              <a:buChar char="•"/>
            </a:pPr>
            <a:r>
              <a:rPr lang="he-IL" sz="1600" dirty="0" smtClean="0"/>
              <a:t>1986-1987 – משבר </a:t>
            </a:r>
            <a:r>
              <a:rPr lang="he-IL" sz="1600" dirty="0" err="1" smtClean="0"/>
              <a:t>ברסטאקס</a:t>
            </a:r>
            <a:endParaRPr lang="he-IL" sz="1600" dirty="0" smtClean="0"/>
          </a:p>
          <a:p>
            <a:pPr marL="628650" lvl="1" indent="-171450" algn="r" rtl="1">
              <a:buFont typeface="Arial" pitchFamily="34" charset="0"/>
              <a:buChar char="•"/>
            </a:pPr>
            <a:r>
              <a:rPr lang="he-IL" sz="1600" dirty="0" smtClean="0"/>
              <a:t>1990 – משבר גרעיני משמעותי ראשון</a:t>
            </a:r>
          </a:p>
          <a:p>
            <a:pPr marL="628650" lvl="1" indent="-171450" algn="r" rtl="1">
              <a:buFont typeface="Arial" pitchFamily="34" charset="0"/>
              <a:buChar char="•"/>
            </a:pPr>
            <a:r>
              <a:rPr lang="he-IL" sz="1600" dirty="0" smtClean="0"/>
              <a:t>1999 – מלחמת גבול. משבר </a:t>
            </a:r>
            <a:r>
              <a:rPr lang="he-IL" sz="1600" dirty="0" err="1" smtClean="0"/>
              <a:t>קרגיל</a:t>
            </a:r>
            <a:r>
              <a:rPr lang="he-IL" sz="1600" dirty="0" smtClean="0"/>
              <a:t>. מעורבות ארה"ב</a:t>
            </a:r>
          </a:p>
          <a:p>
            <a:pPr marL="628650" lvl="1" indent="-171450" algn="r" rtl="1">
              <a:buFont typeface="Arial" pitchFamily="34" charset="0"/>
              <a:buChar char="•"/>
            </a:pPr>
            <a:r>
              <a:rPr lang="he-IL" sz="1600" dirty="0" smtClean="0"/>
              <a:t>2001-2002 – פיגוע טרור בפרלמנט ההודי ובבסיס צבאי</a:t>
            </a:r>
          </a:p>
          <a:p>
            <a:pPr marL="628650" lvl="1" indent="-171450" algn="r" rtl="1">
              <a:buFont typeface="Arial" pitchFamily="34" charset="0"/>
              <a:buChar char="•"/>
            </a:pPr>
            <a:r>
              <a:rPr lang="he-IL" sz="1600" dirty="0" smtClean="0"/>
              <a:t>2008 – פיגועים </a:t>
            </a:r>
            <a:r>
              <a:rPr lang="he-IL" sz="1600" dirty="0" err="1" smtClean="0"/>
              <a:t>במומבאי</a:t>
            </a:r>
            <a:endParaRPr lang="he-IL" sz="16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9E5B7-C113-4290-AABD-6227A6D37D57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7449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r" rtl="1">
              <a:buFont typeface="Arial" pitchFamily="34" charset="0"/>
              <a:buChar char="•"/>
            </a:pPr>
            <a:r>
              <a:rPr lang="he-IL" sz="1600" dirty="0" smtClean="0"/>
              <a:t>השינוי הרדיקלי ביותר במדיניות ארה"ב ביחס למדינה שאינה חברה ב </a:t>
            </a:r>
            <a:r>
              <a:rPr lang="en-US" sz="1600" dirty="0" smtClean="0"/>
              <a:t>NPT</a:t>
            </a:r>
            <a:r>
              <a:rPr lang="he-IL" sz="1600" dirty="0" smtClean="0"/>
              <a:t>.</a:t>
            </a:r>
          </a:p>
          <a:p>
            <a:pPr marL="171450" indent="-171450" algn="r" rtl="1">
              <a:buFont typeface="Arial" pitchFamily="34" charset="0"/>
              <a:buChar char="•"/>
            </a:pPr>
            <a:r>
              <a:rPr lang="he-IL" sz="1600" dirty="0" smtClean="0"/>
              <a:t>2006 – שינוי חקיקה אמריקאית </a:t>
            </a:r>
            <a:r>
              <a:rPr lang="en-US" sz="1600" dirty="0" smtClean="0"/>
              <a:t>Hyde Act</a:t>
            </a:r>
            <a:endParaRPr lang="he-IL" sz="1600" dirty="0" smtClean="0"/>
          </a:p>
          <a:p>
            <a:pPr marL="171450" indent="-171450" algn="r" rtl="1">
              <a:buFont typeface="Arial" pitchFamily="34" charset="0"/>
              <a:buChar char="•"/>
            </a:pPr>
            <a:r>
              <a:rPr lang="he-IL" sz="1600" dirty="0" smtClean="0"/>
              <a:t>2007– הסכם 123</a:t>
            </a:r>
          </a:p>
          <a:p>
            <a:pPr marL="171450" indent="-171450" algn="r" rtl="1">
              <a:buFont typeface="Arial" pitchFamily="34" charset="0"/>
              <a:buChar char="•"/>
            </a:pPr>
            <a:r>
              <a:rPr lang="he-IL" sz="1600" dirty="0" smtClean="0"/>
              <a:t>קשיים </a:t>
            </a:r>
            <a:r>
              <a:rPr lang="he-IL" sz="1600" dirty="0" err="1" smtClean="0"/>
              <a:t>בשת"פים</a:t>
            </a:r>
            <a:r>
              <a:rPr lang="he-IL" sz="1600" dirty="0" smtClean="0"/>
              <a:t> עקב חקיקה הודית הנוגעת לחבות משפטית במקרה של תקלה בכור (הגנה על חברות זרות).</a:t>
            </a:r>
          </a:p>
          <a:p>
            <a:pPr marL="171450" indent="-171450" algn="r" rtl="1">
              <a:buFont typeface="Arial" pitchFamily="34" charset="0"/>
              <a:buChar char="•"/>
            </a:pPr>
            <a:endParaRPr lang="he-IL" sz="1600" dirty="0"/>
          </a:p>
          <a:p>
            <a:pPr marL="171450" indent="-171450" algn="r" rtl="1">
              <a:buFont typeface="Arial" pitchFamily="34" charset="0"/>
              <a:buChar char="•"/>
            </a:pPr>
            <a:r>
              <a:rPr lang="he-IL" sz="1600" dirty="0" smtClean="0"/>
              <a:t>הסכם </a:t>
            </a:r>
            <a:r>
              <a:rPr lang="he-IL" sz="1600" dirty="0" err="1" smtClean="0"/>
              <a:t>יחודי</a:t>
            </a:r>
            <a:r>
              <a:rPr lang="he-IL" sz="1600" dirty="0" smtClean="0"/>
              <a:t> להודו (מעמד מיוחד)</a:t>
            </a:r>
          </a:p>
          <a:p>
            <a:pPr marL="171450" indent="-171450" algn="r" rtl="1">
              <a:buFont typeface="Arial" pitchFamily="34" charset="0"/>
              <a:buChar char="•"/>
            </a:pPr>
            <a:r>
              <a:rPr lang="he-IL" sz="1600" dirty="0" smtClean="0"/>
              <a:t>הקרנה לשלילה על ישראל</a:t>
            </a:r>
          </a:p>
          <a:p>
            <a:pPr marL="171450" indent="-171450" algn="r" rtl="1">
              <a:buFont typeface="Arial" pitchFamily="34" charset="0"/>
              <a:buChar char="•"/>
            </a:pPr>
            <a:r>
              <a:rPr lang="en-US" sz="1600" dirty="0" smtClean="0"/>
              <a:t>MTCR</a:t>
            </a:r>
            <a:r>
              <a:rPr lang="he-IL" sz="1600" dirty="0" smtClean="0"/>
              <a:t>, </a:t>
            </a:r>
            <a:r>
              <a:rPr lang="he-IL" sz="1600" dirty="0" err="1" smtClean="0"/>
              <a:t>וואסנר</a:t>
            </a:r>
            <a:r>
              <a:rPr lang="he-IL" sz="1600" dirty="0" smtClean="0"/>
              <a:t>, </a:t>
            </a:r>
            <a:r>
              <a:rPr lang="en-US" sz="1600" dirty="0" smtClean="0"/>
              <a:t>AG</a:t>
            </a:r>
            <a:endParaRPr lang="he-IL" sz="1600" dirty="0"/>
          </a:p>
          <a:p>
            <a:pPr marL="171450" indent="-171450" algn="r" rtl="1">
              <a:buFont typeface="Arial" pitchFamily="34" charset="0"/>
              <a:buChar char="•"/>
            </a:pPr>
            <a:endParaRPr lang="he-IL" sz="1600" dirty="0" smtClean="0"/>
          </a:p>
          <a:p>
            <a:pPr marL="171450" indent="-171450" algn="r" rtl="1">
              <a:buFont typeface="Arial" pitchFamily="34" charset="0"/>
              <a:buChar char="•"/>
            </a:pPr>
            <a:r>
              <a:rPr lang="he-IL" sz="1600" dirty="0" smtClean="0"/>
              <a:t>החלטת </a:t>
            </a:r>
            <a:r>
              <a:rPr lang="he-IL" sz="1600" dirty="0" err="1" smtClean="0"/>
              <a:t>הריסק</a:t>
            </a:r>
            <a:r>
              <a:rPr lang="he-IL" sz="1600" dirty="0" smtClean="0"/>
              <a:t> בעצרת – הימנעות</a:t>
            </a:r>
          </a:p>
          <a:p>
            <a:pPr marL="171450" indent="-171450" algn="r" rtl="1">
              <a:buFont typeface="Arial" pitchFamily="34" charset="0"/>
              <a:buChar char="•"/>
            </a:pPr>
            <a:r>
              <a:rPr lang="en-US" sz="1600" dirty="0" smtClean="0"/>
              <a:t>INC</a:t>
            </a:r>
            <a:r>
              <a:rPr lang="he-IL" sz="1600" dirty="0" smtClean="0"/>
              <a:t> – הימנעות</a:t>
            </a:r>
          </a:p>
          <a:p>
            <a:pPr marL="171450" indent="-171450" algn="r" rtl="1">
              <a:buFont typeface="Arial" pitchFamily="34" charset="0"/>
              <a:buChar char="•"/>
            </a:pPr>
            <a:endParaRPr lang="he-IL" sz="1600" dirty="0"/>
          </a:p>
          <a:p>
            <a:pPr marL="171450" indent="-171450" algn="r" rtl="1">
              <a:buFont typeface="Arial" pitchFamily="34" charset="0"/>
              <a:buChar char="•"/>
            </a:pPr>
            <a:r>
              <a:rPr lang="he-IL" sz="1600" dirty="0" smtClean="0"/>
              <a:t>מפתחת טילי שיוט </a:t>
            </a:r>
            <a:r>
              <a:rPr lang="he-IL" sz="1600" dirty="0" err="1" smtClean="0"/>
              <a:t>היפרסונים</a:t>
            </a:r>
            <a:r>
              <a:rPr lang="he-IL" sz="1600" dirty="0" smtClean="0"/>
              <a:t> עם רוסיה</a:t>
            </a:r>
            <a:endParaRPr lang="he-IL" sz="16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9E5B7-C113-4290-AABD-6227A6D37D57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4849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89F46-6D47-4498-99E6-D1C37C795739}" type="datetime8">
              <a:rPr lang="he-IL" smtClean="0"/>
              <a:t>29 פברואר 20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8558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799B0-C54D-46BE-B43F-ED2C93C802E5}" type="datetime8">
              <a:rPr lang="he-IL" smtClean="0"/>
              <a:t>29 פברואר 20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1787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1ACE5-8020-4ADC-B30F-A3E6190F3AD0}" type="datetime8">
              <a:rPr lang="he-IL" smtClean="0"/>
              <a:t>29 פברואר 20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036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0DE11-CFB5-4E7C-8E64-9BD5F7EA3103}" type="datetime8">
              <a:rPr lang="he-IL" smtClean="0"/>
              <a:t>29 פברואר 20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6388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C9A4-8863-4328-BD0D-56113271A6CE}" type="datetime8">
              <a:rPr lang="he-IL" smtClean="0"/>
              <a:t>29 פברואר 20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589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03FF2-60F6-48C5-B072-076486B94615}" type="datetime8">
              <a:rPr lang="he-IL" smtClean="0"/>
              <a:t>29 פברואר 20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2928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787E-2538-4549-9CD9-F617344037B2}" type="datetime8">
              <a:rPr lang="he-IL" smtClean="0"/>
              <a:t>29 פברואר 20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3188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8EFE-319A-4BA2-88C8-216384D099F8}" type="datetime8">
              <a:rPr lang="he-IL" smtClean="0"/>
              <a:t>29 פברואר 20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812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61990-F1F4-447B-9DC8-11031C21EAF5}" type="datetime8">
              <a:rPr lang="he-IL" smtClean="0"/>
              <a:t>29 פברואר 20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119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2411-DDE6-407E-B226-B1DBB62298A2}" type="datetime8">
              <a:rPr lang="he-IL" smtClean="0"/>
              <a:t>29 פברואר 20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9988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01654-64CC-4944-AF41-F9345BCFF84F}" type="datetime8">
              <a:rPr lang="he-IL" smtClean="0"/>
              <a:t>29 פברואר 20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092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BA7BB-81ED-4403-B822-709C859B4EAB}" type="datetime8">
              <a:rPr lang="he-IL" smtClean="0"/>
              <a:t>29 פברואר 20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D19DF-0039-4A2E-A8A3-F368F1706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0883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279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India’s Nuclear Weapons Program</a:t>
            </a:r>
            <a:endParaRPr 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8354"/>
            <a:ext cx="10515600" cy="4990012"/>
          </a:xfrm>
        </p:spPr>
        <p:txBody>
          <a:bodyPr>
            <a:normAutofit/>
          </a:bodyPr>
          <a:lstStyle/>
          <a:p>
            <a:r>
              <a:rPr lang="en-US" dirty="0" smtClean="0"/>
              <a:t>Weapons program started in 1960’s (civil program earlier); accelerated following the first nuclear test by China (1964)</a:t>
            </a:r>
          </a:p>
          <a:p>
            <a:r>
              <a:rPr lang="en-US" dirty="0" smtClean="0"/>
              <a:t>First </a:t>
            </a:r>
            <a:r>
              <a:rPr lang="en-US" dirty="0" smtClean="0">
                <a:hlinkClick r:id="rId3" action="ppaction://hlinksldjump"/>
              </a:rPr>
              <a:t>nuclear test</a:t>
            </a:r>
            <a:r>
              <a:rPr lang="en-US" dirty="0" smtClean="0"/>
              <a:t> “for peaceful purposes” in 1974 (Pakistan accelerates its program; establishment of the NSG)</a:t>
            </a:r>
          </a:p>
          <a:p>
            <a:r>
              <a:rPr lang="en-US" dirty="0" smtClean="0"/>
              <a:t>Policy of nuclear ambiguity for years (even following crossing the nuclear threshold by Pakistan in mid 80’s)</a:t>
            </a:r>
          </a:p>
          <a:p>
            <a:r>
              <a:rPr lang="en-US" dirty="0" smtClean="0"/>
              <a:t>Series of </a:t>
            </a:r>
            <a:r>
              <a:rPr lang="en-US" dirty="0" smtClean="0">
                <a:hlinkClick r:id="rId4" action="ppaction://hlinksldjump"/>
              </a:rPr>
              <a:t>nuclear tests</a:t>
            </a:r>
            <a:r>
              <a:rPr lang="en-US" dirty="0" smtClean="0"/>
              <a:t> in May 1998 (BJP in power); announced itself nuclear power (followed by series of Pakistani nuclear tests)</a:t>
            </a:r>
          </a:p>
          <a:p>
            <a:r>
              <a:rPr lang="en-US" dirty="0" smtClean="0"/>
              <a:t>About 130-140 nuclear warheads, may have thermonuclear weapons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408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279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Smiling Buddha/</a:t>
            </a:r>
            <a:r>
              <a:rPr lang="en-US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Pokhran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-I</a:t>
            </a:r>
            <a:b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</a:b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1974</a:t>
            </a:r>
            <a:endParaRPr 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8354"/>
            <a:ext cx="10515600" cy="4990012"/>
          </a:xfrm>
        </p:spPr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2</a:t>
            </a:fld>
            <a:endParaRPr lang="he-I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510" y="1461803"/>
            <a:ext cx="7055937" cy="4786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לחצן פעולה: חזרה 4">
            <a:hlinkClick r:id="" action="ppaction://hlinkshowjump?jump=lastslideviewed" highlightClick="1"/>
          </p:cNvPr>
          <p:cNvSpPr/>
          <p:nvPr/>
        </p:nvSpPr>
        <p:spPr>
          <a:xfrm>
            <a:off x="217346" y="6072554"/>
            <a:ext cx="614992" cy="60866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912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279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Pokhran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-II/Operation Shakti</a:t>
            </a:r>
            <a:b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</a:b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1998</a:t>
            </a:r>
            <a:endParaRPr 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8354"/>
            <a:ext cx="10515600" cy="4990012"/>
          </a:xfrm>
        </p:spPr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3</a:t>
            </a:fld>
            <a:endParaRPr lang="he-IL"/>
          </a:p>
        </p:txBody>
      </p:sp>
      <p:sp>
        <p:nvSpPr>
          <p:cNvPr id="5" name="לחצן פעולה: חזרה 4">
            <a:hlinkClick r:id="rId3" action="ppaction://hlinksldjump" highlightClick="1"/>
          </p:cNvPr>
          <p:cNvSpPr/>
          <p:nvPr/>
        </p:nvSpPr>
        <p:spPr>
          <a:xfrm>
            <a:off x="217346" y="6072554"/>
            <a:ext cx="614992" cy="60866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6186" y="1647824"/>
            <a:ext cx="3301878" cy="4660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0785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279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India’s Nuclear Policy and Doctrine</a:t>
            </a:r>
            <a:endParaRPr 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8354"/>
            <a:ext cx="10515600" cy="4648609"/>
          </a:xfrm>
        </p:spPr>
        <p:txBody>
          <a:bodyPr>
            <a:normAutofit/>
          </a:bodyPr>
          <a:lstStyle/>
          <a:p>
            <a:r>
              <a:rPr lang="en-US" dirty="0" smtClean="0"/>
              <a:t>India is not party to the </a:t>
            </a:r>
            <a:r>
              <a:rPr lang="en-US" dirty="0" smtClean="0">
                <a:hlinkClick r:id="rId3" action="ppaction://hlinksldjump"/>
              </a:rPr>
              <a:t>NPT </a:t>
            </a:r>
            <a:r>
              <a:rPr lang="en-US" dirty="0" smtClean="0"/>
              <a:t>(discriminatory treaty)</a:t>
            </a:r>
          </a:p>
          <a:p>
            <a:r>
              <a:rPr lang="en-US" dirty="0" smtClean="0"/>
              <a:t>Supports </a:t>
            </a:r>
            <a:r>
              <a:rPr lang="en-US" b="1" dirty="0" smtClean="0"/>
              <a:t>global</a:t>
            </a:r>
            <a:r>
              <a:rPr lang="en-US" dirty="0" smtClean="0"/>
              <a:t> nuclear disarmament (since 1948)</a:t>
            </a:r>
          </a:p>
          <a:p>
            <a:r>
              <a:rPr lang="en-US" dirty="0" smtClean="0"/>
              <a:t>Member of the CWC and BTWC</a:t>
            </a:r>
          </a:p>
          <a:p>
            <a:r>
              <a:rPr lang="en-US" dirty="0" smtClean="0"/>
              <a:t>Participated in negotiations on nuclear test ban treaty but didn’t join the CTBT; committed to voluntary nuclear test moratorium</a:t>
            </a:r>
          </a:p>
          <a:p>
            <a:r>
              <a:rPr lang="en-US" b="1" dirty="0"/>
              <a:t>Nuclear doctrine </a:t>
            </a:r>
            <a:r>
              <a:rPr lang="en-US" dirty="0"/>
              <a:t>(2003):</a:t>
            </a:r>
          </a:p>
          <a:p>
            <a:pPr lvl="1"/>
            <a:r>
              <a:rPr lang="en-US" sz="2600" dirty="0"/>
              <a:t>C</a:t>
            </a:r>
            <a:r>
              <a:rPr lang="en-US" sz="2600" dirty="0" smtClean="0"/>
              <a:t>redible </a:t>
            </a:r>
            <a:r>
              <a:rPr lang="en-US" sz="2600" dirty="0"/>
              <a:t>minimal nuclear </a:t>
            </a:r>
            <a:r>
              <a:rPr lang="en-US" sz="2600" dirty="0" smtClean="0"/>
              <a:t>deterrence with second strike capability</a:t>
            </a:r>
            <a:endParaRPr lang="en-US" sz="2600" dirty="0"/>
          </a:p>
          <a:p>
            <a:pPr lvl="1"/>
            <a:r>
              <a:rPr lang="en-US" sz="2600" dirty="0" smtClean="0"/>
              <a:t>No-first-use </a:t>
            </a:r>
            <a:r>
              <a:rPr lang="en-US" sz="2600" dirty="0" smtClean="0"/>
              <a:t>(unless attacked by chemical or biological weapons)</a:t>
            </a:r>
            <a:endParaRPr lang="en-US" sz="2600" dirty="0"/>
          </a:p>
          <a:p>
            <a:pPr lvl="1"/>
            <a:r>
              <a:rPr lang="en-US" sz="2600" dirty="0"/>
              <a:t>Strong civil control</a:t>
            </a:r>
          </a:p>
          <a:p>
            <a:pPr lvl="1"/>
            <a:r>
              <a:rPr lang="en-US" sz="2600" dirty="0"/>
              <a:t>Nuclear triad</a:t>
            </a:r>
            <a:endParaRPr lang="he-IL" sz="2600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294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1031631" y="388565"/>
            <a:ext cx="11160369" cy="990600"/>
          </a:xfrm>
        </p:spPr>
        <p:txBody>
          <a:bodyPr rtlCol="0">
            <a:normAutofit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האמנה למניעת הפצה של נשק גרעיני - 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  NPT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838200" y="6450134"/>
            <a:ext cx="2743200" cy="365125"/>
          </a:xfrm>
        </p:spPr>
        <p:txBody>
          <a:bodyPr/>
          <a:lstStyle/>
          <a:p>
            <a:pPr>
              <a:defRPr/>
            </a:pPr>
            <a:fld id="{D0B4EB17-195B-4C81-B833-2D6A06FED587}" type="slidenum">
              <a:rPr lang="he-IL"/>
              <a:pPr>
                <a:defRPr/>
              </a:pPr>
              <a:t>5</a:t>
            </a:fld>
            <a:endParaRPr lang="en-US"/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7532589" y="1942620"/>
            <a:ext cx="3057159" cy="163506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he-IL" b="1" dirty="0">
                <a:latin typeface="Arial" charset="0"/>
                <a:cs typeface="Arial" charset="0"/>
              </a:rPr>
              <a:t>מדינות גרעיניות</a:t>
            </a:r>
            <a:r>
              <a:rPr lang="en-US" b="1" dirty="0">
                <a:latin typeface="Arial" charset="0"/>
                <a:cs typeface="Arial" charset="0"/>
              </a:rPr>
              <a:t/>
            </a:r>
            <a:br>
              <a:rPr lang="en-US" b="1" dirty="0">
                <a:latin typeface="Arial" charset="0"/>
                <a:cs typeface="Arial" charset="0"/>
              </a:rPr>
            </a:br>
            <a:r>
              <a:rPr lang="he-IL" dirty="0">
                <a:latin typeface="Arial" charset="0"/>
                <a:cs typeface="Arial" charset="0"/>
              </a:rPr>
              <a:t>(ארה"ב, רוסיה, </a:t>
            </a:r>
            <a:r>
              <a:rPr lang="en-US" dirty="0">
                <a:latin typeface="Arial" charset="0"/>
                <a:cs typeface="Arial" charset="0"/>
              </a:rPr>
              <a:t/>
            </a:r>
            <a:br>
              <a:rPr lang="en-US" dirty="0">
                <a:latin typeface="Arial" charset="0"/>
                <a:cs typeface="Arial" charset="0"/>
              </a:rPr>
            </a:br>
            <a:r>
              <a:rPr lang="he-IL" dirty="0">
                <a:latin typeface="Arial" charset="0"/>
                <a:cs typeface="Arial" charset="0"/>
              </a:rPr>
              <a:t>בריטניה, צרפת וסין)</a:t>
            </a:r>
            <a:endParaRPr lang="en-US" b="1" dirty="0">
              <a:latin typeface="Arial" charset="0"/>
              <a:cs typeface="Arial" charset="0"/>
            </a:endParaRP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2032091" y="1604172"/>
            <a:ext cx="3845375" cy="2310477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he-IL" b="1" dirty="0">
                <a:latin typeface="Arial" charset="0"/>
                <a:cs typeface="Arial" charset="0"/>
              </a:rPr>
              <a:t>מדינות לא גרעיניות</a:t>
            </a:r>
            <a:r>
              <a:rPr lang="en-US" b="1" dirty="0">
                <a:latin typeface="Arial" charset="0"/>
                <a:cs typeface="Arial" charset="0"/>
              </a:rPr>
              <a:t/>
            </a:r>
            <a:br>
              <a:rPr lang="en-US" b="1" dirty="0">
                <a:latin typeface="Arial" charset="0"/>
                <a:cs typeface="Arial" charset="0"/>
              </a:rPr>
            </a:br>
            <a:r>
              <a:rPr lang="he-IL" dirty="0" smtClean="0">
                <a:latin typeface="Arial" charset="0"/>
                <a:cs typeface="Arial" charset="0"/>
              </a:rPr>
              <a:t>(כל היתר)</a:t>
            </a:r>
            <a:endParaRPr lang="en-US" b="1" dirty="0">
              <a:latin typeface="Arial" charset="0"/>
              <a:cs typeface="Arial" charset="0"/>
            </a:endParaRP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9049293" y="3584399"/>
            <a:ext cx="11875" cy="32002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7721920" y="3897711"/>
            <a:ext cx="280389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e-IL" b="1" dirty="0"/>
              <a:t>מדינות שייצרו נשק גרעיני, וביצעו ניסוי גרעיני לפני </a:t>
            </a:r>
            <a:r>
              <a:rPr lang="en-US" b="1" dirty="0"/>
              <a:t/>
            </a:r>
            <a:br>
              <a:rPr lang="en-US" b="1" dirty="0"/>
            </a:br>
            <a:r>
              <a:rPr lang="he-IL" b="1" dirty="0"/>
              <a:t>ה- 1 בינואר 1967</a:t>
            </a:r>
            <a:endParaRPr lang="en-US" b="1" dirty="0"/>
          </a:p>
        </p:txBody>
      </p:sp>
      <p:sp>
        <p:nvSpPr>
          <p:cNvPr id="2" name="אליפסה 1"/>
          <p:cNvSpPr/>
          <p:nvPr/>
        </p:nvSpPr>
        <p:spPr bwMode="auto">
          <a:xfrm>
            <a:off x="838200" y="4522914"/>
            <a:ext cx="2931886" cy="858983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he-IL" b="1" dirty="0">
                <a:latin typeface="Arial" charset="0"/>
                <a:cs typeface="Arial" charset="0"/>
              </a:rPr>
              <a:t>פרשו מהאמנה</a:t>
            </a:r>
          </a:p>
          <a:p>
            <a:pPr algn="ctr">
              <a:defRPr/>
            </a:pPr>
            <a:r>
              <a:rPr lang="he-IL" dirty="0">
                <a:latin typeface="Arial" charset="0"/>
                <a:cs typeface="Arial" charset="0"/>
              </a:rPr>
              <a:t>צפון קוריאה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8" name="אליפסה 7"/>
          <p:cNvSpPr/>
          <p:nvPr/>
        </p:nvSpPr>
        <p:spPr bwMode="auto">
          <a:xfrm>
            <a:off x="4309924" y="4312484"/>
            <a:ext cx="3135085" cy="1069413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he-IL" b="1" dirty="0">
                <a:latin typeface="Arial" charset="0"/>
                <a:cs typeface="Arial" charset="0"/>
              </a:rPr>
              <a:t>לא חתמו</a:t>
            </a:r>
          </a:p>
          <a:p>
            <a:pPr algn="ctr">
              <a:defRPr/>
            </a:pPr>
            <a:r>
              <a:rPr lang="he-IL" dirty="0">
                <a:latin typeface="Arial" charset="0"/>
                <a:cs typeface="Arial" charset="0"/>
              </a:rPr>
              <a:t>הודו, </a:t>
            </a:r>
            <a:r>
              <a:rPr lang="he-IL" dirty="0" smtClean="0">
                <a:latin typeface="Arial" charset="0"/>
                <a:cs typeface="Arial" charset="0"/>
              </a:rPr>
              <a:t>פקיסטן</a:t>
            </a:r>
          </a:p>
          <a:p>
            <a:pPr algn="ctr">
              <a:defRPr/>
            </a:pPr>
            <a:r>
              <a:rPr lang="he-IL" dirty="0" smtClean="0">
                <a:latin typeface="Arial" charset="0"/>
                <a:cs typeface="Arial" charset="0"/>
              </a:rPr>
              <a:t> </a:t>
            </a:r>
            <a:r>
              <a:rPr lang="he-IL" i="1" dirty="0">
                <a:latin typeface="Arial" charset="0"/>
                <a:cs typeface="Arial" charset="0"/>
              </a:rPr>
              <a:t>ישראל</a:t>
            </a:r>
            <a:endParaRPr lang="en-US" i="1" dirty="0">
              <a:latin typeface="Arial" charset="0"/>
              <a:cs typeface="Arial" charset="0"/>
            </a:endParaRPr>
          </a:p>
        </p:txBody>
      </p:sp>
      <p:sp>
        <p:nvSpPr>
          <p:cNvPr id="10" name="לחצן פעולה: חזרה 9">
            <a:hlinkClick r:id="rId3" action="ppaction://hlinksldjump" highlightClick="1"/>
          </p:cNvPr>
          <p:cNvSpPr/>
          <p:nvPr/>
        </p:nvSpPr>
        <p:spPr>
          <a:xfrm>
            <a:off x="217346" y="6072554"/>
            <a:ext cx="614992" cy="60866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872115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/>
      <p:bldP spid="17414" grpId="0" animBg="1"/>
      <p:bldP spid="17415" grpId="0" animBg="1"/>
      <p:bldP spid="17416" grpId="0"/>
      <p:bldP spid="2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2791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India-Pakistan</a:t>
            </a:r>
            <a:r>
              <a:rPr lang="en-US" b="1" dirty="0" smtClean="0"/>
              <a:t> 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Nuclear Relations</a:t>
            </a:r>
            <a:endParaRPr 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8354"/>
            <a:ext cx="10515600" cy="464860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Mutual nuclear deterrence (possible to have limited conventional </a:t>
            </a:r>
            <a:r>
              <a:rPr lang="en-US" dirty="0" smtClean="0"/>
              <a:t>wars)</a:t>
            </a:r>
            <a:endParaRPr lang="en-US" dirty="0" smtClean="0"/>
          </a:p>
          <a:p>
            <a:r>
              <a:rPr lang="en-US" dirty="0"/>
              <a:t>Nuclear force building in reference to:</a:t>
            </a:r>
          </a:p>
          <a:p>
            <a:pPr lvl="1"/>
            <a:r>
              <a:rPr lang="en-US" sz="2800" dirty="0"/>
              <a:t>India – China</a:t>
            </a:r>
          </a:p>
          <a:p>
            <a:pPr lvl="1"/>
            <a:r>
              <a:rPr lang="en-US" sz="2800" dirty="0"/>
              <a:t>Pakistan – India</a:t>
            </a:r>
          </a:p>
          <a:p>
            <a:r>
              <a:rPr lang="en-US" dirty="0" smtClean="0"/>
              <a:t>Conventional </a:t>
            </a:r>
            <a:r>
              <a:rPr lang="en-US" dirty="0" smtClean="0"/>
              <a:t>Indian doctrine </a:t>
            </a:r>
            <a:r>
              <a:rPr lang="en-US" dirty="0" smtClean="0"/>
              <a:t>Cold </a:t>
            </a:r>
            <a:r>
              <a:rPr lang="en-US" dirty="0" smtClean="0"/>
              <a:t>Start led to development of tactical nuclear weapons by Pakistan</a:t>
            </a:r>
          </a:p>
          <a:p>
            <a:r>
              <a:rPr lang="en-US" dirty="0" smtClean="0"/>
              <a:t>Various arms control arrangements to avoid nuclear war by accident: no attack on nuclear facilities, hot lines, notifications on missile tests, flights close to the borders, mutual notifications about military exercises etc.</a:t>
            </a:r>
          </a:p>
          <a:p>
            <a:r>
              <a:rPr lang="en-US" dirty="0" smtClean="0"/>
              <a:t>Today – nuclear (and missile) arms race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707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5308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Nuclear</a:t>
            </a:r>
            <a:r>
              <a:rPr lang="en-US" b="1" dirty="0" smtClean="0"/>
              <a:t> 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Deal with the US</a:t>
            </a:r>
            <a:endParaRPr 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0871"/>
            <a:ext cx="10515600" cy="502361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July 2005 (Bush) – nuclear deal: </a:t>
            </a:r>
          </a:p>
          <a:p>
            <a:pPr lvl="1"/>
            <a:r>
              <a:rPr lang="en-US" sz="2600" dirty="0" smtClean="0"/>
              <a:t>“India is a responsible state with advanced nuclear technology”</a:t>
            </a:r>
          </a:p>
          <a:p>
            <a:pPr lvl="1"/>
            <a:r>
              <a:rPr lang="en-US" sz="2600" dirty="0" smtClean="0"/>
              <a:t>separation between civil and military program</a:t>
            </a:r>
          </a:p>
          <a:p>
            <a:pPr lvl="1"/>
            <a:r>
              <a:rPr lang="en-US" sz="2600" dirty="0" smtClean="0"/>
              <a:t>full civil nuclear cooperation</a:t>
            </a:r>
          </a:p>
          <a:p>
            <a:r>
              <a:rPr lang="en-US" dirty="0" smtClean="0"/>
              <a:t>2008 - Nuclear Suppliers Group (NSG) adopted an </a:t>
            </a:r>
            <a:r>
              <a:rPr lang="en-US" b="1" dirty="0" smtClean="0"/>
              <a:t>exemption</a:t>
            </a:r>
            <a:r>
              <a:rPr lang="en-US" dirty="0" smtClean="0"/>
              <a:t> for India (approved by US Congress)</a:t>
            </a:r>
          </a:p>
          <a:p>
            <a:r>
              <a:rPr lang="en-US" dirty="0" smtClean="0"/>
              <a:t>2009 – Special safeguards agreement with the IAEA</a:t>
            </a:r>
          </a:p>
          <a:p>
            <a:r>
              <a:rPr lang="en-US" dirty="0"/>
              <a:t>Nuclear cooperation agreements: Russia, France, Australia, UK, Canada, Argentina and many more</a:t>
            </a:r>
            <a:endParaRPr lang="he-IL" dirty="0"/>
          </a:p>
          <a:p>
            <a:r>
              <a:rPr lang="en-US" dirty="0" smtClean="0"/>
              <a:t>India </a:t>
            </a:r>
            <a:r>
              <a:rPr lang="en-US" dirty="0" smtClean="0"/>
              <a:t>is recognized as a de facto nuclear power, entitled for civil nuclear cooperation </a:t>
            </a:r>
            <a:r>
              <a:rPr lang="en-US" b="1" dirty="0" smtClean="0"/>
              <a:t>despite</a:t>
            </a:r>
            <a:r>
              <a:rPr lang="en-US" dirty="0" smtClean="0"/>
              <a:t> its nuclear weapons program, and the fact that it is not subject to comprehensive safeguards by the </a:t>
            </a:r>
            <a:r>
              <a:rPr lang="en-US" dirty="0" smtClean="0"/>
              <a:t>IAEA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814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917</Words>
  <Application>Microsoft Office PowerPoint</Application>
  <PresentationFormat>מותאם אישית</PresentationFormat>
  <Paragraphs>103</Paragraphs>
  <Slides>7</Slides>
  <Notes>7</Notes>
  <HiddenSlides>3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Office Theme</vt:lpstr>
      <vt:lpstr>India’s Nuclear Weapons Program</vt:lpstr>
      <vt:lpstr>Smiling Buddha/Pokhran-I 1974</vt:lpstr>
      <vt:lpstr>Pokhran-II/Operation Shakti 1998</vt:lpstr>
      <vt:lpstr>India’s Nuclear Policy and Doctrine</vt:lpstr>
      <vt:lpstr>האמנה למניעת הפצה של נשק גרעיני -   NPT</vt:lpstr>
      <vt:lpstr>India-Pakistan Nuclear Relations</vt:lpstr>
      <vt:lpstr>Nuclear Deal with the US</vt:lpstr>
    </vt:vector>
  </TitlesOfParts>
  <Company>IDF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u26632</dc:creator>
  <cp:lastModifiedBy>Int</cp:lastModifiedBy>
  <cp:revision>102</cp:revision>
  <dcterms:created xsi:type="dcterms:W3CDTF">2020-02-24T16:31:58Z</dcterms:created>
  <dcterms:modified xsi:type="dcterms:W3CDTF">2020-02-29T14:57:36Z</dcterms:modified>
</cp:coreProperties>
</file>