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8885-E7F3-4C40-94BC-1C73B1EA84BF}" type="datetimeFigureOut">
              <a:rPr lang="he-IL" smtClean="0"/>
              <a:t>כ"א/אייר/תשע"ו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EC76-7821-4EED-98F4-C69532CFA31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הובלת תהליכי שינוי במשרד החוץ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או –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>
                <a:solidFill>
                  <a:srgbClr val="00B050"/>
                </a:solidFill>
              </a:rPr>
              <a:t>למה דיפלומטים מתאימים להוביל שינוי?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הצגה בקורס מנהלים</a:t>
            </a: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8.6.2016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למדנו?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יצירת קואליציה מנצחת </a:t>
            </a:r>
            <a:r>
              <a:rPr lang="he-IL" dirty="0" smtClean="0"/>
              <a:t>– להבין מי יכול להיות בעדך</a:t>
            </a:r>
          </a:p>
          <a:p>
            <a:pPr lvl="1"/>
            <a:r>
              <a:rPr lang="he-IL" dirty="0" smtClean="0"/>
              <a:t>בפנים הארגון</a:t>
            </a:r>
          </a:p>
          <a:p>
            <a:pPr lvl="1"/>
            <a:r>
              <a:rPr lang="he-IL" dirty="0" smtClean="0"/>
              <a:t>מחוץ לארגון </a:t>
            </a:r>
          </a:p>
          <a:p>
            <a:pPr lvl="1"/>
            <a:r>
              <a:rPr lang="he-IL" dirty="0" smtClean="0"/>
              <a:t>לא רק גורמים בכירים (רם וגדעון, איציק)</a:t>
            </a:r>
          </a:p>
          <a:p>
            <a:pPr lvl="1"/>
            <a:r>
              <a:rPr lang="he-IL" dirty="0" smtClean="0"/>
              <a:t>יצירת ערך מוסף לשותפים (</a:t>
            </a:r>
            <a:r>
              <a:rPr lang="he-IL" dirty="0" err="1" smtClean="0"/>
              <a:t>אפ"י</a:t>
            </a:r>
            <a:r>
              <a:rPr lang="he-IL" dirty="0" smtClean="0"/>
              <a:t>)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רתימת הגורמים הבכירים</a:t>
            </a:r>
          </a:p>
          <a:p>
            <a:r>
              <a:rPr lang="he-IL" dirty="0" smtClean="0"/>
              <a:t>יצירת </a:t>
            </a:r>
            <a:r>
              <a:rPr lang="he-IL" dirty="0" smtClean="0">
                <a:solidFill>
                  <a:srgbClr val="FF0000"/>
                </a:solidFill>
              </a:rPr>
              <a:t>צוות מנצח</a:t>
            </a:r>
          </a:p>
          <a:p>
            <a:r>
              <a:rPr lang="he-IL" dirty="0" smtClean="0"/>
              <a:t>מקצוענות - </a:t>
            </a:r>
            <a:r>
              <a:rPr lang="he-IL" dirty="0" smtClean="0">
                <a:solidFill>
                  <a:srgbClr val="FF0000"/>
                </a:solidFill>
              </a:rPr>
              <a:t>ללמוד, להתחכך, ללמוד</a:t>
            </a:r>
          </a:p>
          <a:p>
            <a:r>
              <a:rPr lang="he-IL" dirty="0" smtClean="0"/>
              <a:t>גיבוש חזון – </a:t>
            </a:r>
            <a:r>
              <a:rPr lang="he-IL" dirty="0" smtClean="0">
                <a:solidFill>
                  <a:srgbClr val="FF0000"/>
                </a:solidFill>
              </a:rPr>
              <a:t>תמונת עתיד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למדנו?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למכור את החזון </a:t>
            </a:r>
            <a:r>
              <a:rPr lang="he-IL" dirty="0" smtClean="0"/>
              <a:t>- גיבוש, הפצה והנחלת סט מסרים – כנסים, ועדות, תקשורת, מאמרים</a:t>
            </a:r>
          </a:p>
          <a:p>
            <a:r>
              <a:rPr lang="he-IL" dirty="0" smtClean="0"/>
              <a:t>גיבוש </a:t>
            </a:r>
            <a:r>
              <a:rPr lang="he-IL" dirty="0" smtClean="0">
                <a:solidFill>
                  <a:srgbClr val="FF0000"/>
                </a:solidFill>
              </a:rPr>
              <a:t>אסטרטגיה </a:t>
            </a:r>
            <a:r>
              <a:rPr lang="he-IL" dirty="0" smtClean="0"/>
              <a:t>(התייעצות)</a:t>
            </a:r>
          </a:p>
          <a:p>
            <a:r>
              <a:rPr lang="he-IL" dirty="0" smtClean="0"/>
              <a:t>להלחם על </a:t>
            </a:r>
            <a:r>
              <a:rPr lang="he-IL" dirty="0" smtClean="0">
                <a:solidFill>
                  <a:srgbClr val="FF0000"/>
                </a:solidFill>
              </a:rPr>
              <a:t>משאבים</a:t>
            </a:r>
            <a:r>
              <a:rPr lang="he-IL" dirty="0" smtClean="0"/>
              <a:t> בפנים ולהשיג משאבים מבחוץ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אצילת סמכויות והעצמת צעירים </a:t>
            </a:r>
          </a:p>
          <a:p>
            <a:r>
              <a:rPr lang="he-IL" dirty="0" smtClean="0"/>
              <a:t>השגת </a:t>
            </a:r>
            <a:r>
              <a:rPr lang="he-IL" dirty="0" smtClean="0">
                <a:solidFill>
                  <a:srgbClr val="FF0000"/>
                </a:solidFill>
              </a:rPr>
              <a:t>מומחי תוכן </a:t>
            </a:r>
            <a:r>
              <a:rPr lang="he-IL" dirty="0" smtClean="0"/>
              <a:t>שיכולים לסייע</a:t>
            </a:r>
          </a:p>
          <a:p>
            <a:r>
              <a:rPr lang="he-IL" dirty="0" smtClean="0"/>
              <a:t>מכוונות ללקוח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למדנו? (4)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השגת הישגים בטווח הקצר</a:t>
            </a:r>
          </a:p>
          <a:p>
            <a:r>
              <a:rPr lang="he-IL" dirty="0" smtClean="0"/>
              <a:t>יצירת ערך מוסף לשותפים</a:t>
            </a:r>
          </a:p>
          <a:p>
            <a:r>
              <a:rPr lang="he-IL" dirty="0" smtClean="0"/>
              <a:t>מיסוד השינוי – מבנים ותהליכים</a:t>
            </a:r>
          </a:p>
          <a:p>
            <a:r>
              <a:rPr lang="he-IL" dirty="0" smtClean="0"/>
              <a:t>ולסיכום:</a:t>
            </a:r>
          </a:p>
          <a:p>
            <a:pPr lvl="1"/>
            <a:r>
              <a:rPr lang="he-IL" dirty="0" smtClean="0">
                <a:solidFill>
                  <a:srgbClr val="FF0000"/>
                </a:solidFill>
              </a:rPr>
              <a:t>שינוי לא רק מלמעלה</a:t>
            </a:r>
          </a:p>
          <a:p>
            <a:pPr lvl="1"/>
            <a:r>
              <a:rPr lang="he-IL" dirty="0" err="1" smtClean="0">
                <a:solidFill>
                  <a:srgbClr val="FF0000"/>
                </a:solidFill>
              </a:rPr>
              <a:t>נצול</a:t>
            </a:r>
            <a:r>
              <a:rPr lang="he-IL" dirty="0" smtClean="0">
                <a:solidFill>
                  <a:srgbClr val="FF0000"/>
                </a:solidFill>
              </a:rPr>
              <a:t> הזדמנויות</a:t>
            </a:r>
          </a:p>
          <a:p>
            <a:pPr lvl="1"/>
            <a:r>
              <a:rPr lang="he-IL" dirty="0" err="1" smtClean="0">
                <a:solidFill>
                  <a:srgbClr val="FF0000"/>
                </a:solidFill>
              </a:rPr>
              <a:t>שילוביות</a:t>
            </a:r>
            <a:r>
              <a:rPr lang="he-IL" dirty="0" smtClean="0"/>
              <a:t> היא המפתח</a:t>
            </a:r>
          </a:p>
          <a:p>
            <a:pPr lvl="1"/>
            <a:r>
              <a:rPr lang="he-IL" dirty="0" smtClean="0">
                <a:solidFill>
                  <a:srgbClr val="FF0000"/>
                </a:solidFill>
              </a:rPr>
              <a:t>לשים את האגו בצד כמה שאפשר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68760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endParaRPr lang="en-US" sz="44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4400" b="1" dirty="0">
              <a:solidFill>
                <a:schemeClr val="tx2"/>
              </a:solidFill>
            </a:endParaRPr>
          </a:p>
          <a:p>
            <a:pPr algn="ctr" rtl="0">
              <a:buNone/>
            </a:pPr>
            <a:r>
              <a:rPr lang="en-US" sz="6600" b="1" dirty="0" smtClean="0">
                <a:solidFill>
                  <a:schemeClr val="tx2"/>
                </a:solidFill>
              </a:rPr>
              <a:t>YES WE CAN!</a:t>
            </a:r>
            <a:endParaRPr lang="he-IL" sz="6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3"/>
                </a:solidFill>
              </a:rPr>
              <a:t>מה בתוכנית?</a:t>
            </a:r>
            <a:endParaRPr lang="he-IL" dirty="0">
              <a:solidFill>
                <a:schemeClr val="accent3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למה אני פה?</a:t>
            </a:r>
          </a:p>
          <a:p>
            <a:r>
              <a:rPr lang="he-IL" dirty="0" smtClean="0"/>
              <a:t>שני סיפורים וכמה לקחים ממרחק השנים</a:t>
            </a:r>
          </a:p>
          <a:p>
            <a:r>
              <a:rPr lang="he-IL" dirty="0" smtClean="0"/>
              <a:t>עשינו ולא עשיתי</a:t>
            </a:r>
          </a:p>
          <a:p>
            <a:r>
              <a:rPr lang="he-IL" dirty="0" smtClean="0"/>
              <a:t>הזמנה לדיאלוג</a:t>
            </a:r>
          </a:p>
          <a:p>
            <a:r>
              <a:rPr lang="he-IL" dirty="0" smtClean="0"/>
              <a:t>בשורה התחתונה – אנחנו יכולים! כל מה שצריך זה:</a:t>
            </a:r>
          </a:p>
          <a:p>
            <a:pPr lvl="1"/>
            <a:r>
              <a:rPr lang="he-IL" dirty="0" smtClean="0"/>
              <a:t>להבין את הסביבה</a:t>
            </a:r>
          </a:p>
          <a:p>
            <a:pPr lvl="1"/>
            <a:r>
              <a:rPr lang="he-IL" dirty="0" smtClean="0"/>
              <a:t>לזהות איומים ובעיקר הזדמנויות </a:t>
            </a:r>
          </a:p>
          <a:p>
            <a:pPr lvl="1"/>
            <a:r>
              <a:rPr lang="he-IL" dirty="0" smtClean="0"/>
              <a:t>ליצור שותפויות</a:t>
            </a:r>
          </a:p>
          <a:p>
            <a:pPr lvl="1"/>
            <a:r>
              <a:rPr lang="he-IL" dirty="0" smtClean="0"/>
              <a:t>לנצח!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סיפור ראשון – פיקוח על היצוא - רקע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המינוי של רון</a:t>
            </a:r>
          </a:p>
          <a:p>
            <a:r>
              <a:rPr lang="he-IL" dirty="0" smtClean="0"/>
              <a:t>הנחיתות המבנית של המשרד מול מערכת הביטחון</a:t>
            </a:r>
          </a:p>
          <a:p>
            <a:r>
              <a:rPr lang="he-IL" dirty="0" smtClean="0"/>
              <a:t>אני? ביטחון?</a:t>
            </a:r>
          </a:p>
          <a:p>
            <a:r>
              <a:rPr lang="he-IL" dirty="0" smtClean="0"/>
              <a:t>פיקוח על היצוא - משרד החוץ בחוץ – פחות מ-10 אחוז. </a:t>
            </a:r>
            <a:r>
              <a:rPr lang="he-IL" b="1" dirty="0" smtClean="0"/>
              <a:t>זה לא בסדר!</a:t>
            </a:r>
          </a:p>
          <a:p>
            <a:r>
              <a:rPr lang="he-IL" dirty="0" smtClean="0"/>
              <a:t>משבר </a:t>
            </a:r>
            <a:r>
              <a:rPr lang="he-IL" dirty="0" err="1" smtClean="0"/>
              <a:t>ההארפי</a:t>
            </a:r>
            <a:r>
              <a:rPr lang="he-IL" dirty="0" smtClean="0"/>
              <a:t> עם ארה"ב – אתגר והזדמנות...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עשינו?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התגבשות הצוות – עם קרן ואלון</a:t>
            </a:r>
          </a:p>
          <a:p>
            <a:r>
              <a:rPr lang="he-IL" dirty="0" smtClean="0"/>
              <a:t>המאבק מול משרד הביטחון</a:t>
            </a:r>
          </a:p>
          <a:p>
            <a:r>
              <a:rPr lang="he-IL" dirty="0" smtClean="0"/>
              <a:t>המאבק על החקיקה</a:t>
            </a:r>
          </a:p>
          <a:p>
            <a:r>
              <a:rPr lang="he-IL" dirty="0" smtClean="0"/>
              <a:t>לומדים... בארץ ובחו"ל</a:t>
            </a:r>
          </a:p>
          <a:p>
            <a:r>
              <a:rPr lang="he-IL" dirty="0" smtClean="0"/>
              <a:t>יוצרים קואליציות בפנים ובחוץ</a:t>
            </a:r>
          </a:p>
          <a:p>
            <a:r>
              <a:rPr lang="he-IL" dirty="0" smtClean="0"/>
              <a:t> התאמת מסרים לזירות – כנסים, </a:t>
            </a:r>
            <a:r>
              <a:rPr lang="he-IL" dirty="0" err="1" smtClean="0"/>
              <a:t>ועחו"ב</a:t>
            </a:r>
            <a:r>
              <a:rPr lang="he-IL" dirty="0" smtClean="0"/>
              <a:t> </a:t>
            </a:r>
          </a:p>
          <a:p>
            <a:r>
              <a:rPr lang="he-IL" dirty="0" smtClean="0"/>
              <a:t>קשר עם </a:t>
            </a:r>
            <a:r>
              <a:rPr lang="he-IL" dirty="0" err="1" smtClean="0"/>
              <a:t>אפ"י</a:t>
            </a:r>
            <a:r>
              <a:rPr lang="he-IL" dirty="0" smtClean="0"/>
              <a:t> ופינקו</a:t>
            </a:r>
          </a:p>
          <a:p>
            <a:r>
              <a:rPr lang="he-IL" dirty="0" smtClean="0"/>
              <a:t>השינוי הארגוני הפנימי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פיקוח על היצוא - התוצאה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חוק הפיקוח על היצוא 2007 (צילום)</a:t>
            </a:r>
          </a:p>
          <a:p>
            <a:r>
              <a:rPr lang="he-IL" dirty="0" smtClean="0"/>
              <a:t>משרד החוץ בכל הועדות</a:t>
            </a:r>
          </a:p>
          <a:p>
            <a:r>
              <a:rPr lang="he-IL" dirty="0" smtClean="0"/>
              <a:t>חדר בקריה ומחשב בירושלים</a:t>
            </a:r>
          </a:p>
          <a:p>
            <a:r>
              <a:rPr lang="he-IL" dirty="0" smtClean="0"/>
              <a:t>כנסים בארץ ומפגשים בחו"ל</a:t>
            </a:r>
          </a:p>
          <a:p>
            <a:r>
              <a:rPr lang="he-IL" dirty="0" smtClean="0"/>
              <a:t>תהליכי עבודה פנימיים</a:t>
            </a:r>
          </a:p>
          <a:p>
            <a:r>
              <a:rPr lang="he-IL" dirty="0" smtClean="0"/>
              <a:t>מומחיות - </a:t>
            </a:r>
            <a:r>
              <a:rPr lang="he-IL" dirty="0" smtClean="0"/>
              <a:t>חברות בקבוצת המומחים של האו"ם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סיפור שני –  צוות איראן גרעין - רקע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כניסה במשבר חיצוני (</a:t>
            </a:r>
            <a:r>
              <a:rPr lang="en-US" dirty="0" smtClean="0"/>
              <a:t>(NIE </a:t>
            </a:r>
            <a:r>
              <a:rPr lang="he-IL" dirty="0" smtClean="0"/>
              <a:t> ופנימי - המיטה חולה!</a:t>
            </a:r>
          </a:p>
          <a:p>
            <a:pPr lvl="1"/>
            <a:r>
              <a:rPr lang="he-IL" dirty="0" smtClean="0"/>
              <a:t>שניים רבים והמשרד סובל</a:t>
            </a:r>
          </a:p>
          <a:p>
            <a:pPr lvl="1"/>
            <a:r>
              <a:rPr lang="he-IL" dirty="0" smtClean="0"/>
              <a:t>אין חלוקת סמכויות</a:t>
            </a:r>
          </a:p>
          <a:p>
            <a:pPr lvl="1"/>
            <a:r>
              <a:rPr lang="he-IL" dirty="0" smtClean="0"/>
              <a:t>אין אסטרטגיה</a:t>
            </a:r>
          </a:p>
          <a:p>
            <a:pPr lvl="1"/>
            <a:r>
              <a:rPr lang="he-IL" dirty="0" smtClean="0"/>
              <a:t>אין איגום משאבים</a:t>
            </a:r>
          </a:p>
          <a:p>
            <a:pPr lvl="1"/>
            <a:r>
              <a:rPr lang="he-IL" dirty="0" smtClean="0"/>
              <a:t>אין כוח אדם</a:t>
            </a:r>
          </a:p>
          <a:p>
            <a:pPr lvl="1"/>
            <a:r>
              <a:rPr lang="he-IL" dirty="0" smtClean="0"/>
              <a:t>משרד החוץ בשוליים של המערכה</a:t>
            </a:r>
          </a:p>
          <a:p>
            <a:r>
              <a:rPr lang="he-IL" dirty="0" smtClean="0"/>
              <a:t>קושי אישי עצום (רק ללמוד...)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עשינו?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הבאה למשבר</a:t>
            </a:r>
          </a:p>
          <a:p>
            <a:r>
              <a:rPr lang="he-IL" dirty="0" smtClean="0"/>
              <a:t>"המרד"</a:t>
            </a:r>
          </a:p>
          <a:p>
            <a:r>
              <a:rPr lang="he-IL" dirty="0" smtClean="0"/>
              <a:t>יצירת המבנה החדש</a:t>
            </a:r>
          </a:p>
          <a:p>
            <a:r>
              <a:rPr lang="he-IL" dirty="0" smtClean="0"/>
              <a:t>תפקידים</a:t>
            </a:r>
          </a:p>
          <a:p>
            <a:r>
              <a:rPr lang="he-IL" dirty="0" smtClean="0"/>
              <a:t>פורומים</a:t>
            </a:r>
          </a:p>
          <a:p>
            <a:r>
              <a:rPr lang="he-IL" dirty="0" smtClean="0"/>
              <a:t>משאבים - הקצין מאמ"ן </a:t>
            </a:r>
          </a:p>
          <a:p>
            <a:r>
              <a:rPr lang="he-IL" dirty="0" smtClean="0"/>
              <a:t>הנסיעות המשותפות</a:t>
            </a:r>
          </a:p>
          <a:p>
            <a:r>
              <a:rPr lang="he-IL" dirty="0" smtClean="0"/>
              <a:t>...וכל הזמן – ללמוד.....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איראן –גרעין - התוצאה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המבנה החדש והשחקנים (צילום)</a:t>
            </a:r>
          </a:p>
          <a:p>
            <a:r>
              <a:rPr lang="he-IL" dirty="0" smtClean="0"/>
              <a:t>רוחב הפעילות</a:t>
            </a:r>
          </a:p>
          <a:p>
            <a:r>
              <a:rPr lang="he-IL" dirty="0" smtClean="0"/>
              <a:t>ההישגים (בנק אסיה)</a:t>
            </a:r>
          </a:p>
          <a:p>
            <a:r>
              <a:rPr lang="he-IL" dirty="0" smtClean="0"/>
              <a:t>הנסיעות המשותפות</a:t>
            </a:r>
          </a:p>
          <a:p>
            <a:r>
              <a:rPr lang="he-IL" dirty="0" smtClean="0"/>
              <a:t>ההשתתפות בפורומים</a:t>
            </a:r>
          </a:p>
          <a:p>
            <a:r>
              <a:rPr lang="he-IL" dirty="0" smtClean="0"/>
              <a:t>דברי המנכ"ל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אז מה למדנו?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אין </a:t>
            </a:r>
            <a:r>
              <a:rPr lang="en-US" dirty="0" smtClean="0"/>
              <a:t>check list</a:t>
            </a:r>
            <a:endParaRPr lang="he-IL" dirty="0" smtClean="0"/>
          </a:p>
          <a:p>
            <a:r>
              <a:rPr lang="he-IL" dirty="0" smtClean="0">
                <a:solidFill>
                  <a:srgbClr val="FF0000"/>
                </a:solidFill>
              </a:rPr>
              <a:t>דיפלומט טוב בנוי להוביל שינויים</a:t>
            </a:r>
          </a:p>
          <a:p>
            <a:pPr lvl="1"/>
            <a:r>
              <a:rPr lang="he-IL" dirty="0" smtClean="0"/>
              <a:t>הבנת הסביבה</a:t>
            </a:r>
          </a:p>
          <a:p>
            <a:pPr lvl="1"/>
            <a:r>
              <a:rPr lang="he-IL" dirty="0" smtClean="0"/>
              <a:t>הבנת שחקנים, גורמים משפיעים (אמריקאים)</a:t>
            </a:r>
          </a:p>
          <a:p>
            <a:pPr lvl="1"/>
            <a:r>
              <a:rPr lang="he-IL" dirty="0" smtClean="0"/>
              <a:t>יצירת קואליציות מנצחות וזיהוי הקואליציות החוסמות</a:t>
            </a:r>
          </a:p>
          <a:p>
            <a:pPr lvl="1"/>
            <a:r>
              <a:rPr lang="he-IL" dirty="0" smtClean="0"/>
              <a:t>אינטליגנציה רגשית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זיהוי משבר</a:t>
            </a:r>
          </a:p>
          <a:p>
            <a:r>
              <a:rPr lang="he-IL" dirty="0" smtClean="0"/>
              <a:t>יצירת </a:t>
            </a:r>
            <a:r>
              <a:rPr lang="he-IL" dirty="0" smtClean="0">
                <a:solidFill>
                  <a:srgbClr val="FF0000"/>
                </a:solidFill>
              </a:rPr>
              <a:t>תחושת משבר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440</Words>
  <Application>Microsoft Office PowerPoint</Application>
  <PresentationFormat>‫הצגה על המסך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הובלת תהליכי שינוי במשרד החוץ או –  למה דיפלומטים מתאימים להוביל שינוי?</vt:lpstr>
      <vt:lpstr>מה בתוכנית?</vt:lpstr>
      <vt:lpstr>סיפור ראשון – פיקוח על היצוא - רקע</vt:lpstr>
      <vt:lpstr>מה עשינו?</vt:lpstr>
      <vt:lpstr>פיקוח על היצוא - התוצאה</vt:lpstr>
      <vt:lpstr>סיפור שני –  צוות איראן גרעין - רקע</vt:lpstr>
      <vt:lpstr>מה עשינו?</vt:lpstr>
      <vt:lpstr>איראן –גרעין - התוצאה</vt:lpstr>
      <vt:lpstr>אז מה למדנו?</vt:lpstr>
      <vt:lpstr>מה למדנו? (2)</vt:lpstr>
      <vt:lpstr>מה למדנו? (3)</vt:lpstr>
      <vt:lpstr>מה למדנו? (4)</vt:lpstr>
      <vt:lpstr>שקופית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12</cp:revision>
  <dcterms:created xsi:type="dcterms:W3CDTF">2016-05-29T10:25:49Z</dcterms:created>
  <dcterms:modified xsi:type="dcterms:W3CDTF">2016-05-29T15:05:11Z</dcterms:modified>
</cp:coreProperties>
</file>