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0"/>
  </p:notesMasterIdLst>
  <p:sldIdLst>
    <p:sldId id="256" r:id="rId2"/>
    <p:sldId id="257" r:id="rId3"/>
    <p:sldId id="267" r:id="rId4"/>
    <p:sldId id="265" r:id="rId5"/>
    <p:sldId id="260" r:id="rId6"/>
    <p:sldId id="272" r:id="rId7"/>
    <p:sldId id="264" r:id="rId8"/>
    <p:sldId id="258" r:id="rId9"/>
    <p:sldId id="266" r:id="rId10"/>
    <p:sldId id="262" r:id="rId11"/>
    <p:sldId id="274" r:id="rId12"/>
    <p:sldId id="259" r:id="rId13"/>
    <p:sldId id="270" r:id="rId14"/>
    <p:sldId id="263" r:id="rId15"/>
    <p:sldId id="271" r:id="rId16"/>
    <p:sldId id="261" r:id="rId17"/>
    <p:sldId id="268" r:id="rId18"/>
    <p:sldId id="273" r:id="rId19"/>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917" autoAdjust="0"/>
    <p:restoredTop sz="94660"/>
  </p:normalViewPr>
  <p:slideViewPr>
    <p:cSldViewPr>
      <p:cViewPr>
        <p:scale>
          <a:sx n="100" d="100"/>
          <a:sy n="100" d="100"/>
        </p:scale>
        <p:origin x="-492" y="13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57150" cap="rnd">
              <a:solidFill>
                <a:srgbClr val="0070C0"/>
              </a:solidFill>
              <a:round/>
            </a:ln>
            <a:effectLst>
              <a:outerShdw blurRad="40000" dist="23000" dir="5400000" rotWithShape="0">
                <a:srgbClr val="000000">
                  <a:alpha val="35000"/>
                </a:srgbClr>
              </a:outerShdw>
            </a:effectLst>
          </c:spPr>
          <c:marker>
            <c:symbol val="none"/>
          </c:marker>
          <c:cat>
            <c:numRef>
              <c:f>Sheet1!$L$2:$L$23</c:f>
              <c:numCache>
                <c:formatCode>General</c:formatCode>
                <c:ptCount val="22"/>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numCache>
            </c:numRef>
          </c:cat>
          <c:val>
            <c:numRef>
              <c:f>Sheet1!$S$3:$S$23</c:f>
              <c:numCache>
                <c:formatCode>0.00%</c:formatCode>
                <c:ptCount val="21"/>
                <c:pt idx="0">
                  <c:v>0.98630639152329269</c:v>
                </c:pt>
                <c:pt idx="1">
                  <c:v>0.97539302954419604</c:v>
                </c:pt>
                <c:pt idx="2">
                  <c:v>0.98063363611817478</c:v>
                </c:pt>
                <c:pt idx="3">
                  <c:v>0.96832910646452774</c:v>
                </c:pt>
                <c:pt idx="4">
                  <c:v>0.99249775539259411</c:v>
                </c:pt>
                <c:pt idx="5">
                  <c:v>0.94519948478372739</c:v>
                </c:pt>
                <c:pt idx="6">
                  <c:v>1.0130414577890638</c:v>
                </c:pt>
                <c:pt idx="7">
                  <c:v>1.0180770259215222</c:v>
                </c:pt>
                <c:pt idx="8">
                  <c:v>1.0246124759508437</c:v>
                </c:pt>
                <c:pt idx="9">
                  <c:v>1.0157179772784655</c:v>
                </c:pt>
                <c:pt idx="10">
                  <c:v>0.98926583381752842</c:v>
                </c:pt>
                <c:pt idx="11">
                  <c:v>0.95120327885790934</c:v>
                </c:pt>
                <c:pt idx="12">
                  <c:v>0.95210953087151706</c:v>
                </c:pt>
                <c:pt idx="13">
                  <c:v>0.9030056508160903</c:v>
                </c:pt>
                <c:pt idx="14">
                  <c:v>0.87428803007517364</c:v>
                </c:pt>
                <c:pt idx="15">
                  <c:v>0.85210028859897491</c:v>
                </c:pt>
                <c:pt idx="16">
                  <c:v>0.88088410546800333</c:v>
                </c:pt>
                <c:pt idx="17">
                  <c:v>0.85755092757481644</c:v>
                </c:pt>
                <c:pt idx="18">
                  <c:v>0.846232849744324</c:v>
                </c:pt>
                <c:pt idx="19">
                  <c:v>0.63994053572340392</c:v>
                </c:pt>
                <c:pt idx="20">
                  <c:v>0.62409198318244019</c:v>
                </c:pt>
              </c:numCache>
            </c:numRef>
          </c:val>
          <c:smooth val="0"/>
        </c:ser>
        <c:ser>
          <c:idx val="1"/>
          <c:order val="1"/>
          <c:spPr>
            <a:ln w="57150" cap="rnd">
              <a:solidFill>
                <a:srgbClr val="00B050"/>
              </a:solidFill>
              <a:round/>
            </a:ln>
            <a:effectLst>
              <a:outerShdw blurRad="40000" dist="23000" dir="5400000" rotWithShape="0">
                <a:srgbClr val="000000">
                  <a:alpha val="35000"/>
                </a:srgbClr>
              </a:outerShdw>
            </a:effectLst>
          </c:spPr>
          <c:marker>
            <c:symbol val="none"/>
          </c:marker>
          <c:cat>
            <c:numRef>
              <c:f>Sheet1!$L$2:$L$23</c:f>
              <c:numCache>
                <c:formatCode>General</c:formatCode>
                <c:ptCount val="22"/>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numCache>
            </c:numRef>
          </c:cat>
          <c:val>
            <c:numRef>
              <c:f>Sheet1!$T$3:$T$23</c:f>
              <c:numCache>
                <c:formatCode>0.00%</c:formatCode>
                <c:ptCount val="21"/>
                <c:pt idx="0">
                  <c:v>1.0297821554619551</c:v>
                </c:pt>
                <c:pt idx="1">
                  <c:v>1.0267015437096969</c:v>
                </c:pt>
                <c:pt idx="2">
                  <c:v>1.0033567190709265</c:v>
                </c:pt>
                <c:pt idx="3">
                  <c:v>1.0574764850322969</c:v>
                </c:pt>
                <c:pt idx="4">
                  <c:v>0.99752853841950473</c:v>
                </c:pt>
                <c:pt idx="5">
                  <c:v>1.0048155845614433</c:v>
                </c:pt>
                <c:pt idx="6">
                  <c:v>0.96045867965288767</c:v>
                </c:pt>
                <c:pt idx="7">
                  <c:v>0.9309629371247482</c:v>
                </c:pt>
                <c:pt idx="8">
                  <c:v>0.95109650286442249</c:v>
                </c:pt>
                <c:pt idx="9">
                  <c:v>1.0252509001165302</c:v>
                </c:pt>
                <c:pt idx="10">
                  <c:v>1.0533599050783153</c:v>
                </c:pt>
                <c:pt idx="11">
                  <c:v>1.099887758261981</c:v>
                </c:pt>
                <c:pt idx="12">
                  <c:v>1.1728852192125609</c:v>
                </c:pt>
                <c:pt idx="13">
                  <c:v>1.25663284421959</c:v>
                </c:pt>
                <c:pt idx="14">
                  <c:v>1.3460159135091241</c:v>
                </c:pt>
                <c:pt idx="15">
                  <c:v>1.4200601344139709</c:v>
                </c:pt>
                <c:pt idx="16">
                  <c:v>1.3599082136573433</c:v>
                </c:pt>
                <c:pt idx="17">
                  <c:v>1.4746460982359417</c:v>
                </c:pt>
                <c:pt idx="18">
                  <c:v>1.4953826635361338</c:v>
                </c:pt>
                <c:pt idx="19">
                  <c:v>2.0739384615846737</c:v>
                </c:pt>
                <c:pt idx="20">
                  <c:v>2.1458166436491384</c:v>
                </c:pt>
              </c:numCache>
            </c:numRef>
          </c:val>
          <c:smooth val="0"/>
        </c:ser>
        <c:dLbls>
          <c:showLegendKey val="0"/>
          <c:showVal val="0"/>
          <c:showCatName val="0"/>
          <c:showSerName val="0"/>
          <c:showPercent val="0"/>
          <c:showBubbleSize val="0"/>
        </c:dLbls>
        <c:marker val="1"/>
        <c:smooth val="0"/>
        <c:axId val="63243008"/>
        <c:axId val="63244544"/>
      </c:lineChart>
      <c:catAx>
        <c:axId val="632430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18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63244544"/>
        <c:crosses val="autoZero"/>
        <c:auto val="0"/>
        <c:lblAlgn val="ctr"/>
        <c:lblOffset val="100"/>
        <c:noMultiLvlLbl val="0"/>
      </c:catAx>
      <c:valAx>
        <c:axId val="632445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6324300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he-I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3D21D27-43CE-4501-B9C8-FE4106B4751A}" type="datetimeFigureOut">
              <a:rPr lang="he-IL" smtClean="0"/>
              <a:t>כ"ג/אדר א/תשע"ט</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51326C6-C1F9-4598-8452-8DA76C05BF03}" type="slidenum">
              <a:rPr lang="he-IL" smtClean="0"/>
              <a:t>‹#›</a:t>
            </a:fld>
            <a:endParaRPr lang="he-IL"/>
          </a:p>
        </p:txBody>
      </p:sp>
    </p:spTree>
    <p:extLst>
      <p:ext uri="{BB962C8B-B14F-4D97-AF65-F5344CB8AC3E}">
        <p14:creationId xmlns:p14="http://schemas.microsoft.com/office/powerpoint/2010/main" val="311126746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A51326C6-C1F9-4598-8452-8DA76C05BF03}" type="slidenum">
              <a:rPr lang="he-IL" smtClean="0"/>
              <a:t>4</a:t>
            </a:fld>
            <a:endParaRPr lang="he-IL"/>
          </a:p>
        </p:txBody>
      </p:sp>
    </p:spTree>
    <p:extLst>
      <p:ext uri="{BB962C8B-B14F-4D97-AF65-F5344CB8AC3E}">
        <p14:creationId xmlns:p14="http://schemas.microsoft.com/office/powerpoint/2010/main" val="2038051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F697484C-523C-4C31-A119-CD24F7BED282}" type="datetimeFigureOut">
              <a:rPr lang="he-IL" smtClean="0"/>
              <a:t>כ"ג/אדר א/תשע"ט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680386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697484C-523C-4C31-A119-CD24F7BED282}" type="datetimeFigureOut">
              <a:rPr lang="he-IL" smtClean="0"/>
              <a:t>כ"ג/אדר א/תשע"ט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3627994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697484C-523C-4C31-A119-CD24F7BED282}" type="datetimeFigureOut">
              <a:rPr lang="he-IL" smtClean="0"/>
              <a:t>כ"ג/אדר א/תשע"ט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27655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697484C-523C-4C31-A119-CD24F7BED282}" type="datetimeFigureOut">
              <a:rPr lang="he-IL" smtClean="0"/>
              <a:t>כ"ג/אדר א/תשע"ט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77096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F697484C-523C-4C31-A119-CD24F7BED282}" type="datetimeFigureOut">
              <a:rPr lang="he-IL" smtClean="0"/>
              <a:t>כ"ג/אדר א/תשע"ט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2771082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F697484C-523C-4C31-A119-CD24F7BED282}" type="datetimeFigureOut">
              <a:rPr lang="he-IL" smtClean="0"/>
              <a:t>כ"ג/אדר א/תשע"ט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1766802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F697484C-523C-4C31-A119-CD24F7BED282}" type="datetimeFigureOut">
              <a:rPr lang="he-IL" smtClean="0"/>
              <a:t>כ"ג/אדר א/תשע"ט</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4225227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F697484C-523C-4C31-A119-CD24F7BED282}" type="datetimeFigureOut">
              <a:rPr lang="he-IL" smtClean="0"/>
              <a:t>כ"ג/אדר א/תשע"ט</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2827131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F697484C-523C-4C31-A119-CD24F7BED282}" type="datetimeFigureOut">
              <a:rPr lang="he-IL" smtClean="0"/>
              <a:t>כ"ג/אדר א/תשע"ט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3414372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697484C-523C-4C31-A119-CD24F7BED282}" type="datetimeFigureOut">
              <a:rPr lang="he-IL" smtClean="0"/>
              <a:t>כ"ג/אדר א/תשע"ט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675342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697484C-523C-4C31-A119-CD24F7BED282}" type="datetimeFigureOut">
              <a:rPr lang="he-IL" smtClean="0"/>
              <a:t>כ"ג/אדר א/תשע"ט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2777342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697484C-523C-4C31-A119-CD24F7BED282}" type="datetimeFigureOut">
              <a:rPr lang="he-IL" smtClean="0"/>
              <a:t>כ"ג/אדר א/תשע"ט</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829497E-A460-45FA-A306-200197576C1F}" type="slidenum">
              <a:rPr lang="he-IL" smtClean="0"/>
              <a:t>‹#›</a:t>
            </a:fld>
            <a:endParaRPr lang="he-IL"/>
          </a:p>
        </p:txBody>
      </p:sp>
    </p:spTree>
    <p:extLst>
      <p:ext uri="{BB962C8B-B14F-4D97-AF65-F5344CB8AC3E}">
        <p14:creationId xmlns:p14="http://schemas.microsoft.com/office/powerpoint/2010/main" val="252216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3.xml"/><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slide" Target="slide15.xml"/></Relationships>
</file>

<file path=ppt/slides/_rels/slide13.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b="1" dirty="0" smtClean="0">
                <a:solidFill>
                  <a:schemeClr val="tx2"/>
                </a:solidFill>
                <a:latin typeface="David" panose="020E0502060401010101" pitchFamily="34" charset="-79"/>
                <a:cs typeface="David" panose="020E0502060401010101" pitchFamily="34" charset="-79"/>
              </a:rPr>
              <a:t>ההוצאה על הביטחון וכלכלת ישראל</a:t>
            </a:r>
            <a:endParaRPr lang="he-IL" b="1" dirty="0">
              <a:solidFill>
                <a:schemeClr val="tx2"/>
              </a:solidFill>
              <a:latin typeface="David" panose="020E0502060401010101" pitchFamily="34" charset="-79"/>
              <a:cs typeface="David" panose="020E0502060401010101" pitchFamily="34" charset="-79"/>
            </a:endParaRPr>
          </a:p>
        </p:txBody>
      </p:sp>
      <p:sp>
        <p:nvSpPr>
          <p:cNvPr id="3" name="כותרת משנה 2"/>
          <p:cNvSpPr>
            <a:spLocks noGrp="1"/>
          </p:cNvSpPr>
          <p:nvPr>
            <p:ph type="subTitle" idx="1"/>
          </p:nvPr>
        </p:nvSpPr>
        <p:spPr/>
        <p:txBody>
          <a:bodyPr/>
          <a:lstStyle/>
          <a:p>
            <a:r>
              <a:rPr lang="he-IL" dirty="0" smtClean="0">
                <a:latin typeface="David" panose="020E0502060401010101" pitchFamily="34" charset="-79"/>
                <a:cs typeface="David" panose="020E0502060401010101" pitchFamily="34" charset="-79"/>
              </a:rPr>
              <a:t>הרצאה לפורום </a:t>
            </a:r>
            <a:r>
              <a:rPr lang="he-IL" dirty="0" err="1" smtClean="0">
                <a:latin typeface="David" panose="020E0502060401010101" pitchFamily="34" charset="-79"/>
                <a:cs typeface="David" panose="020E0502060401010101" pitchFamily="34" charset="-79"/>
              </a:rPr>
              <a:t>מב"ל</a:t>
            </a:r>
            <a:endParaRPr lang="he-IL" dirty="0" smtClean="0">
              <a:latin typeface="David" panose="020E0502060401010101" pitchFamily="34" charset="-79"/>
              <a:cs typeface="David" panose="020E0502060401010101" pitchFamily="34" charset="-79"/>
            </a:endParaRPr>
          </a:p>
          <a:p>
            <a:r>
              <a:rPr lang="he-IL" dirty="0" smtClean="0">
                <a:latin typeface="David" panose="020E0502060401010101" pitchFamily="34" charset="-79"/>
                <a:cs typeface="David" panose="020E0502060401010101" pitchFamily="34" charset="-79"/>
              </a:rPr>
              <a:t>12.3.2019</a:t>
            </a: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148038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solidFill>
                  <a:schemeClr val="tx2"/>
                </a:solidFill>
                <a:latin typeface="David" panose="020E0502060401010101" pitchFamily="34" charset="-79"/>
                <a:cs typeface="David" panose="020E0502060401010101" pitchFamily="34" charset="-79"/>
              </a:rPr>
              <a:t>תרומת הביטחון לכלכלה הישראלית</a:t>
            </a:r>
            <a:endParaRPr lang="he-IL" b="1" dirty="0">
              <a:solidFill>
                <a:schemeClr val="tx2"/>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457200" y="1600200"/>
            <a:ext cx="8229600" cy="5069160"/>
          </a:xfrm>
        </p:spPr>
        <p:txBody>
          <a:bodyPr>
            <a:normAutofit fontScale="70000" lnSpcReduction="20000"/>
          </a:bodyPr>
          <a:lstStyle/>
          <a:p>
            <a:r>
              <a:rPr lang="he-IL" b="1" dirty="0" smtClean="0">
                <a:latin typeface="David" panose="020E0502060401010101" pitchFamily="34" charset="-79"/>
                <a:cs typeface="David" panose="020E0502060401010101" pitchFamily="34" charset="-79"/>
              </a:rPr>
              <a:t>מניעת נזקים כלכליים מעלויות אי ־ ביטחון </a:t>
            </a:r>
            <a:r>
              <a:rPr lang="he-IL" dirty="0" smtClean="0">
                <a:latin typeface="David" panose="020E0502060401010101" pitchFamily="34" charset="-79"/>
                <a:cs typeface="David" panose="020E0502060401010101" pitchFamily="34" charset="-79"/>
              </a:rPr>
              <a:t>(הוצאות או הפסדים שנגרמים למשק ) = יציבות ביטחונית. דוגמאות:</a:t>
            </a:r>
          </a:p>
          <a:p>
            <a:pPr marL="0" indent="0">
              <a:buNone/>
            </a:pPr>
            <a:r>
              <a:rPr lang="he-IL"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 "חומת מגן"  - השבת שקט וצמיחה למשק</a:t>
            </a:r>
            <a:endParaRPr lang="en-US" dirty="0" smtClean="0">
              <a:latin typeface="David" panose="020E0502060401010101" pitchFamily="34" charset="-79"/>
              <a:cs typeface="David" panose="020E0502060401010101" pitchFamily="34" charset="-79"/>
            </a:endParaRPr>
          </a:p>
          <a:p>
            <a:pPr marL="0" indent="0">
              <a:buNone/>
            </a:pPr>
            <a:r>
              <a:rPr lang="en-US" dirty="0">
                <a:latin typeface="David" panose="020E0502060401010101" pitchFamily="34" charset="-79"/>
                <a:cs typeface="David" panose="020E0502060401010101" pitchFamily="34" charset="-79"/>
              </a:rPr>
              <a:t> </a:t>
            </a:r>
            <a:r>
              <a:rPr lang="en-US" dirty="0" smtClean="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  הקמת גדר הביטחון בגבול מצרים - מניעת חדירת מסתננים </a:t>
            </a:r>
          </a:p>
          <a:p>
            <a:pPr marL="0" indent="0">
              <a:buNone/>
            </a:pPr>
            <a:r>
              <a:rPr lang="he-IL" dirty="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 -  </a:t>
            </a:r>
            <a:r>
              <a:rPr lang="he-IL" dirty="0" smtClean="0">
                <a:latin typeface="David" panose="020E0502060401010101" pitchFamily="34" charset="-79"/>
                <a:cs typeface="David" panose="020E0502060401010101" pitchFamily="34" charset="-79"/>
              </a:rPr>
              <a:t>"כיפת ברזל"  - הפחתה דרמטית בפגיעות בנפש וברכוש</a:t>
            </a:r>
          </a:p>
          <a:p>
            <a:r>
              <a:rPr lang="he-IL" b="1" dirty="0" smtClean="0">
                <a:latin typeface="David" panose="020E0502060401010101" pitchFamily="34" charset="-79"/>
                <a:cs typeface="David" panose="020E0502060401010101" pitchFamily="34" charset="-79"/>
              </a:rPr>
              <a:t>תועלות כלכליות עקיפות</a:t>
            </a:r>
          </a:p>
          <a:p>
            <a:pPr marL="0" indent="0">
              <a:buNone/>
            </a:pPr>
            <a:r>
              <a:rPr lang="he-IL" b="1" dirty="0" smtClean="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 מקור לעובדים מיומנים (במיוחד בענפי הטכנולוגיה)</a:t>
            </a:r>
          </a:p>
          <a:p>
            <a:pPr marL="0" indent="0">
              <a:buNone/>
            </a:pPr>
            <a:r>
              <a:rPr lang="he-IL" dirty="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 תרומה לפיתוח הטכנולוגי</a:t>
            </a:r>
          </a:p>
          <a:p>
            <a:pPr marL="0" indent="0">
              <a:buNone/>
            </a:pPr>
            <a:r>
              <a:rPr lang="he-IL" dirty="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 תרומה לתעשיות הביטחוניות </a:t>
            </a:r>
          </a:p>
          <a:p>
            <a:pPr marL="0" indent="0">
              <a:buNone/>
            </a:pPr>
            <a:r>
              <a:rPr lang="he-IL" dirty="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 צה"ל משמש מרכז הכשרה בעל ערך רב למשק האזרחי. </a:t>
            </a:r>
          </a:p>
          <a:p>
            <a:r>
              <a:rPr lang="he-IL" b="1" dirty="0" smtClean="0">
                <a:latin typeface="David" panose="020E0502060401010101" pitchFamily="34" charset="-79"/>
                <a:cs typeface="David" panose="020E0502060401010101" pitchFamily="34" charset="-79"/>
              </a:rPr>
              <a:t>תרומה חברתית</a:t>
            </a:r>
          </a:p>
          <a:p>
            <a:pPr marL="0" indent="0">
              <a:buNone/>
            </a:pPr>
            <a:r>
              <a:rPr lang="he-IL" b="1" dirty="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 אינטגרציה חברתית ותמיכה בפריפריה ובמתן שוויון הזדמנויות</a:t>
            </a:r>
            <a:endParaRPr lang="he-IL" dirty="0">
              <a:latin typeface="David" panose="020E0502060401010101" pitchFamily="34" charset="-79"/>
              <a:cs typeface="David" panose="020E0502060401010101" pitchFamily="34" charset="-79"/>
            </a:endParaRPr>
          </a:p>
          <a:p>
            <a:pPr marL="0" indent="0">
              <a:buNone/>
            </a:pPr>
            <a:r>
              <a:rPr lang="he-IL"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 פריצת חסמי כניסה של השכלה פורמלית למי שממשיך בשירות קבע</a:t>
            </a:r>
            <a:endParaRPr lang="he-IL" dirty="0">
              <a:latin typeface="David" panose="020E0502060401010101" pitchFamily="34" charset="-79"/>
              <a:cs typeface="David" panose="020E0502060401010101" pitchFamily="34" charset="-79"/>
            </a:endParaRPr>
          </a:p>
          <a:p>
            <a:pPr marL="0" indent="0">
              <a:buNone/>
            </a:pPr>
            <a:r>
              <a:rPr lang="he-IL"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 תעסוקה לעובדים ולקבלנים מהפריפריה</a:t>
            </a:r>
          </a:p>
          <a:p>
            <a:pPr marL="0" indent="0">
              <a:buNone/>
            </a:pPr>
            <a:r>
              <a:rPr lang="he-IL"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 </a:t>
            </a:r>
            <a:r>
              <a:rPr lang="he-IL" dirty="0" err="1" smtClean="0">
                <a:latin typeface="David" panose="020E0502060401010101" pitchFamily="34" charset="-79"/>
                <a:cs typeface="David" panose="020E0502060401010101" pitchFamily="34" charset="-79"/>
              </a:rPr>
              <a:t>איפשור</a:t>
            </a:r>
            <a:r>
              <a:rPr lang="he-IL" dirty="0" smtClean="0">
                <a:latin typeface="David" panose="020E0502060401010101" pitchFamily="34" charset="-79"/>
                <a:cs typeface="David" panose="020E0502060401010101" pitchFamily="34" charset="-79"/>
              </a:rPr>
              <a:t> חיי חברה ומשק תקינים בישובים החשופים לסיכונים ביטחוניים</a:t>
            </a: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603580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solidFill>
                  <a:schemeClr val="tx2"/>
                </a:solidFill>
                <a:latin typeface="David" panose="020E0502060401010101" pitchFamily="34" charset="-79"/>
                <a:cs typeface="David" panose="020E0502060401010101" pitchFamily="34" charset="-79"/>
              </a:rPr>
              <a:t>עלות הביטחון לכלכלה הישראלית</a:t>
            </a:r>
            <a:endParaRPr lang="he-IL" b="1" dirty="0">
              <a:solidFill>
                <a:schemeClr val="tx2"/>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457200" y="1600200"/>
            <a:ext cx="8229600" cy="5069160"/>
          </a:xfrm>
        </p:spPr>
        <p:txBody>
          <a:bodyPr>
            <a:normAutofit lnSpcReduction="10000"/>
          </a:bodyPr>
          <a:lstStyle/>
          <a:p>
            <a:r>
              <a:rPr lang="he-IL" b="1" dirty="0" smtClean="0">
                <a:latin typeface="David" panose="020E0502060401010101" pitchFamily="34" charset="-79"/>
                <a:cs typeface="David" panose="020E0502060401010101" pitchFamily="34" charset="-79"/>
              </a:rPr>
              <a:t>העלות התקציבית </a:t>
            </a:r>
            <a:r>
              <a:rPr lang="he-IL" dirty="0" smtClean="0">
                <a:latin typeface="David" panose="020E0502060401010101" pitchFamily="34" charset="-79"/>
                <a:cs typeface="David" panose="020E0502060401010101" pitchFamily="34" charset="-79"/>
              </a:rPr>
              <a:t>השנתית וההתחייבויות העתידיות ביחס לאלטרנטיבה </a:t>
            </a:r>
            <a:r>
              <a:rPr lang="he-IL" dirty="0" err="1" smtClean="0">
                <a:latin typeface="David" panose="020E0502060401010101" pitchFamily="34" charset="-79"/>
                <a:cs typeface="David" panose="020E0502060401010101" pitchFamily="34" charset="-79"/>
              </a:rPr>
              <a:t>רווחתית</a:t>
            </a:r>
            <a:r>
              <a:rPr lang="he-IL" dirty="0" smtClean="0">
                <a:latin typeface="David" panose="020E0502060401010101" pitchFamily="34" charset="-79"/>
                <a:cs typeface="David" panose="020E0502060401010101" pitchFamily="34" charset="-79"/>
              </a:rPr>
              <a:t>/חברתית </a:t>
            </a:r>
          </a:p>
          <a:p>
            <a:r>
              <a:rPr lang="he-IL" b="1" dirty="0" smtClean="0">
                <a:latin typeface="David" panose="020E0502060401010101" pitchFamily="34" charset="-79"/>
                <a:cs typeface="David" panose="020E0502060401010101" pitchFamily="34" charset="-79"/>
              </a:rPr>
              <a:t>אובדן הון אנושי למשק </a:t>
            </a:r>
            <a:r>
              <a:rPr lang="he-IL" dirty="0" smtClean="0">
                <a:latin typeface="David" panose="020E0502060401010101" pitchFamily="34" charset="-79"/>
                <a:cs typeface="David" panose="020E0502060401010101" pitchFamily="34" charset="-79"/>
              </a:rPr>
              <a:t>- כניסה מאוחרת לשוק העבודה לחיילי חובה</a:t>
            </a:r>
            <a:r>
              <a:rPr lang="en-US" dirty="0" smtClean="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 חיילי קבע במקום תעסוקה אזרחית</a:t>
            </a:r>
          </a:p>
          <a:p>
            <a:r>
              <a:rPr lang="he-IL" dirty="0" smtClean="0">
                <a:latin typeface="David" panose="020E0502060401010101" pitchFamily="34" charset="-79"/>
                <a:cs typeface="David" panose="020E0502060401010101" pitchFamily="34" charset="-79"/>
              </a:rPr>
              <a:t>עלות אלטרנטיבית ל</a:t>
            </a:r>
            <a:r>
              <a:rPr lang="he-IL" b="1" dirty="0" smtClean="0">
                <a:latin typeface="David" panose="020E0502060401010101" pitchFamily="34" charset="-79"/>
                <a:cs typeface="David" panose="020E0502060401010101" pitchFamily="34" charset="-79"/>
              </a:rPr>
              <a:t>קרקעות</a:t>
            </a:r>
            <a:r>
              <a:rPr lang="he-IL" dirty="0" smtClean="0">
                <a:latin typeface="David" panose="020E0502060401010101" pitchFamily="34" charset="-79"/>
                <a:cs typeface="David" panose="020E0502060401010101" pitchFamily="34" charset="-79"/>
              </a:rPr>
              <a:t> באזורי ביקוש (מחנות ושטחי אש)</a:t>
            </a:r>
          </a:p>
          <a:p>
            <a:r>
              <a:rPr lang="he-IL" dirty="0" smtClean="0">
                <a:latin typeface="David" panose="020E0502060401010101" pitchFamily="34" charset="-79"/>
                <a:cs typeface="David" panose="020E0502060401010101" pitchFamily="34" charset="-79"/>
              </a:rPr>
              <a:t>מגבלות על </a:t>
            </a:r>
            <a:r>
              <a:rPr lang="he-IL" b="1" dirty="0" smtClean="0">
                <a:latin typeface="David" panose="020E0502060401010101" pitchFamily="34" charset="-79"/>
                <a:cs typeface="David" panose="020E0502060401010101" pitchFamily="34" charset="-79"/>
              </a:rPr>
              <a:t>הסביבה</a:t>
            </a:r>
            <a:r>
              <a:rPr lang="he-IL" dirty="0" smtClean="0">
                <a:latin typeface="David" panose="020E0502060401010101" pitchFamily="34" charset="-79"/>
                <a:cs typeface="David" panose="020E0502060401010101" pitchFamily="34" charset="-79"/>
              </a:rPr>
              <a:t> (למשל: אחיזה לאורך קו החוף, פגיעה הנוף)</a:t>
            </a:r>
          </a:p>
          <a:p>
            <a:r>
              <a:rPr lang="he-IL" dirty="0" smtClean="0">
                <a:latin typeface="David" panose="020E0502060401010101" pitchFamily="34" charset="-79"/>
                <a:cs typeface="David" panose="020E0502060401010101" pitchFamily="34" charset="-79"/>
              </a:rPr>
              <a:t>מגבלות על </a:t>
            </a:r>
            <a:r>
              <a:rPr lang="he-IL" b="1" dirty="0" smtClean="0">
                <a:latin typeface="David" panose="020E0502060401010101" pitchFamily="34" charset="-79"/>
                <a:cs typeface="David" panose="020E0502060401010101" pitchFamily="34" charset="-79"/>
              </a:rPr>
              <a:t>המסחר</a:t>
            </a:r>
            <a:r>
              <a:rPr lang="he-IL" dirty="0" smtClean="0">
                <a:latin typeface="David" panose="020E0502060401010101" pitchFamily="34" charset="-79"/>
                <a:cs typeface="David" panose="020E0502060401010101" pitchFamily="34" charset="-79"/>
              </a:rPr>
              <a:t> (</a:t>
            </a:r>
            <a:r>
              <a:rPr lang="he-IL" dirty="0" err="1" smtClean="0">
                <a:latin typeface="David" panose="020E0502060401010101" pitchFamily="34" charset="-79"/>
                <a:cs typeface="David" panose="020E0502060401010101" pitchFamily="34" charset="-79"/>
              </a:rPr>
              <a:t>אפ"י</a:t>
            </a:r>
            <a:r>
              <a:rPr lang="he-IL" dirty="0" smtClean="0">
                <a:latin typeface="David" panose="020E0502060401010101" pitchFamily="34" charset="-79"/>
                <a:cs typeface="David" panose="020E0502060401010101" pitchFamily="34" charset="-79"/>
              </a:rPr>
              <a:t>, קניין רוחני)</a:t>
            </a:r>
          </a:p>
          <a:p>
            <a:endParaRPr lang="he-IL" dirty="0" smtClean="0">
              <a:latin typeface="David" panose="020E0502060401010101" pitchFamily="34" charset="-79"/>
              <a:cs typeface="David" panose="020E0502060401010101" pitchFamily="34" charset="-79"/>
            </a:endParaRPr>
          </a:p>
          <a:p>
            <a:endParaRPr lang="he-IL" b="1" dirty="0" smtClean="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06426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dirty="0" smtClean="0">
                <a:solidFill>
                  <a:schemeClr val="tx2"/>
                </a:solidFill>
                <a:latin typeface="David" panose="020E0502060401010101" pitchFamily="34" charset="-79"/>
                <a:cs typeface="David" panose="020E0502060401010101" pitchFamily="34" charset="-79"/>
              </a:rPr>
              <a:t>ועדות ממשלתיות שעסקו בתקציב הביטחון מאז מלחמת לבנון </a:t>
            </a:r>
            <a:r>
              <a:rPr lang="he-IL" b="1" dirty="0" err="1" smtClean="0">
                <a:solidFill>
                  <a:schemeClr val="tx2"/>
                </a:solidFill>
                <a:latin typeface="David" panose="020E0502060401010101" pitchFamily="34" charset="-79"/>
                <a:cs typeface="David" panose="020E0502060401010101" pitchFamily="34" charset="-79"/>
              </a:rPr>
              <a:t>השניה</a:t>
            </a:r>
            <a:endParaRPr lang="he-IL" dirty="0">
              <a:solidFill>
                <a:schemeClr val="tx2"/>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p:txBody>
          <a:bodyPr/>
          <a:lstStyle/>
          <a:p>
            <a:pPr>
              <a:lnSpc>
                <a:spcPct val="150000"/>
              </a:lnSpc>
            </a:pPr>
            <a:r>
              <a:rPr lang="he-IL" b="1" dirty="0" smtClean="0">
                <a:latin typeface="David" panose="020E0502060401010101" pitchFamily="34" charset="-79"/>
                <a:cs typeface="David" panose="020E0502060401010101" pitchFamily="34" charset="-79"/>
              </a:rPr>
              <a:t>ועדת ברודט (2007) </a:t>
            </a:r>
          </a:p>
          <a:p>
            <a:pPr>
              <a:lnSpc>
                <a:spcPct val="150000"/>
              </a:lnSpc>
            </a:pPr>
            <a:r>
              <a:rPr lang="he-IL" b="1" dirty="0" smtClean="0">
                <a:latin typeface="David" panose="020E0502060401010101" pitchFamily="34" charset="-79"/>
                <a:cs typeface="David" panose="020E0502060401010101" pitchFamily="34" charset="-79"/>
              </a:rPr>
              <a:t>ועדת טרכטנברג (2011)</a:t>
            </a:r>
          </a:p>
          <a:p>
            <a:pPr>
              <a:lnSpc>
                <a:spcPct val="150000"/>
              </a:lnSpc>
            </a:pPr>
            <a:r>
              <a:rPr lang="he-IL" b="1" dirty="0" smtClean="0">
                <a:latin typeface="David" panose="020E0502060401010101" pitchFamily="34" charset="-79"/>
                <a:cs typeface="David" panose="020E0502060401010101" pitchFamily="34" charset="-79"/>
              </a:rPr>
              <a:t>ועדת </a:t>
            </a:r>
            <a:r>
              <a:rPr lang="he-IL" b="1" dirty="0" err="1" smtClean="0">
                <a:latin typeface="David" panose="020E0502060401010101" pitchFamily="34" charset="-79"/>
                <a:cs typeface="David" panose="020E0502060401010101" pitchFamily="34" charset="-79"/>
              </a:rPr>
              <a:t>טישלר</a:t>
            </a:r>
            <a:r>
              <a:rPr lang="he-IL" b="1" dirty="0" smtClean="0">
                <a:latin typeface="David" panose="020E0502060401010101" pitchFamily="34" charset="-79"/>
                <a:cs typeface="David" panose="020E0502060401010101" pitchFamily="34" charset="-79"/>
              </a:rPr>
              <a:t> (2012)</a:t>
            </a:r>
          </a:p>
          <a:p>
            <a:pPr>
              <a:lnSpc>
                <a:spcPct val="150000"/>
              </a:lnSpc>
            </a:pPr>
            <a:r>
              <a:rPr lang="he-IL" b="1" dirty="0" smtClean="0">
                <a:latin typeface="David" panose="020E0502060401010101" pitchFamily="34" charset="-79"/>
                <a:cs typeface="David" panose="020E0502060401010101" pitchFamily="34" charset="-79"/>
              </a:rPr>
              <a:t>ועדת לוקר (2015)</a:t>
            </a:r>
          </a:p>
        </p:txBody>
      </p:sp>
      <p:sp>
        <p:nvSpPr>
          <p:cNvPr id="4" name="לחצן פעולה: התחלה 3">
            <a:hlinkClick r:id="rId2" action="ppaction://hlinksldjump" highlightClick="1"/>
          </p:cNvPr>
          <p:cNvSpPr/>
          <p:nvPr/>
        </p:nvSpPr>
        <p:spPr>
          <a:xfrm>
            <a:off x="3491880" y="1916832"/>
            <a:ext cx="576064" cy="288032"/>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לחצן פעולה: התחלה 4">
            <a:hlinkClick r:id="rId3" action="ppaction://hlinksldjump" highlightClick="1"/>
          </p:cNvPr>
          <p:cNvSpPr/>
          <p:nvPr/>
        </p:nvSpPr>
        <p:spPr>
          <a:xfrm>
            <a:off x="3491880" y="2780928"/>
            <a:ext cx="576064" cy="288032"/>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לחצן פעולה: התחלה 5">
            <a:hlinkClick r:id="rId4" action="ppaction://hlinksldjump" highlightClick="1"/>
          </p:cNvPr>
          <p:cNvSpPr/>
          <p:nvPr/>
        </p:nvSpPr>
        <p:spPr>
          <a:xfrm>
            <a:off x="3491880" y="3573016"/>
            <a:ext cx="576064" cy="288032"/>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לחצן פעולה: התחלה 6">
            <a:hlinkClick r:id="rId5" action="ppaction://hlinksldjump" highlightClick="1"/>
          </p:cNvPr>
          <p:cNvSpPr/>
          <p:nvPr/>
        </p:nvSpPr>
        <p:spPr>
          <a:xfrm>
            <a:off x="3491880" y="4437112"/>
            <a:ext cx="576064" cy="288032"/>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442862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778098"/>
          </a:xfrm>
        </p:spPr>
        <p:txBody>
          <a:bodyPr/>
          <a:lstStyle/>
          <a:p>
            <a:r>
              <a:rPr lang="he-IL" b="1" dirty="0" smtClean="0">
                <a:solidFill>
                  <a:schemeClr val="tx2"/>
                </a:solidFill>
                <a:latin typeface="David" panose="020E0502060401010101" pitchFamily="34" charset="-79"/>
                <a:cs typeface="David" panose="020E0502060401010101" pitchFamily="34" charset="-79"/>
              </a:rPr>
              <a:t>ועדת ברודט</a:t>
            </a:r>
            <a:endParaRPr lang="he-IL" b="1" dirty="0">
              <a:solidFill>
                <a:schemeClr val="tx2"/>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455787" y="804553"/>
            <a:ext cx="8229600" cy="5472608"/>
          </a:xfrm>
        </p:spPr>
        <p:txBody>
          <a:bodyPr>
            <a:noAutofit/>
          </a:bodyPr>
          <a:lstStyle/>
          <a:p>
            <a:pPr marL="0" indent="0">
              <a:lnSpc>
                <a:spcPct val="170000"/>
              </a:lnSpc>
              <a:buNone/>
            </a:pPr>
            <a:r>
              <a:rPr lang="he-IL" sz="2400" dirty="0" smtClean="0">
                <a:latin typeface="David" panose="020E0502060401010101" pitchFamily="34" charset="-79"/>
                <a:cs typeface="David" panose="020E0502060401010101" pitchFamily="34" charset="-79"/>
              </a:rPr>
              <a:t>הוקמה בנובמבר 2006 והגישה המלצותיה לאחר חצי שנה</a:t>
            </a:r>
          </a:p>
          <a:p>
            <a:pPr marL="0" indent="0">
              <a:lnSpc>
                <a:spcPct val="150000"/>
              </a:lnSpc>
              <a:spcBef>
                <a:spcPts val="0"/>
              </a:spcBef>
              <a:buNone/>
            </a:pPr>
            <a:r>
              <a:rPr lang="he-IL" sz="2400" b="1" u="sng" dirty="0" smtClean="0">
                <a:latin typeface="David" panose="020E0502060401010101" pitchFamily="34" charset="-79"/>
                <a:cs typeface="David" panose="020E0502060401010101" pitchFamily="34" charset="-79"/>
              </a:rPr>
              <a:t>עיקרי ההמלצות</a:t>
            </a:r>
            <a:r>
              <a:rPr lang="he-IL" sz="2400" b="1" dirty="0" smtClean="0">
                <a:latin typeface="David" panose="020E0502060401010101" pitchFamily="34" charset="-79"/>
                <a:cs typeface="David" panose="020E0502060401010101" pitchFamily="34" charset="-79"/>
              </a:rPr>
              <a:t>:</a:t>
            </a:r>
            <a:br>
              <a:rPr lang="he-IL" sz="2400" b="1" dirty="0" smtClean="0">
                <a:latin typeface="David" panose="020E0502060401010101" pitchFamily="34" charset="-79"/>
                <a:cs typeface="David" panose="020E0502060401010101" pitchFamily="34" charset="-79"/>
              </a:rPr>
            </a:br>
            <a:r>
              <a:rPr lang="he-IL" sz="2400" b="1" dirty="0" smtClean="0">
                <a:latin typeface="David" panose="020E0502060401010101" pitchFamily="34" charset="-79"/>
                <a:cs typeface="David" panose="020E0502060401010101" pitchFamily="34" charset="-79"/>
              </a:rPr>
              <a:t> - שיפור יעילות מערכת הביטחון</a:t>
            </a:r>
            <a:r>
              <a:rPr lang="he-IL" sz="2400" dirty="0" smtClean="0">
                <a:latin typeface="David" panose="020E0502060401010101" pitchFamily="34" charset="-79"/>
                <a:cs typeface="David" panose="020E0502060401010101" pitchFamily="34" charset="-79"/>
              </a:rPr>
              <a:t>. במסגרת זו, העלאת גיל הפרישה</a:t>
            </a:r>
            <a:r>
              <a:rPr lang="en-US" sz="2400" dirty="0" smtClean="0">
                <a:latin typeface="David" panose="020E0502060401010101" pitchFamily="34" charset="-79"/>
                <a:cs typeface="David" panose="020E0502060401010101" pitchFamily="34" charset="-79"/>
              </a:rPr>
              <a:t>;</a:t>
            </a:r>
            <a:endParaRPr lang="he-IL" sz="2400" dirty="0" smtClean="0">
              <a:latin typeface="David" panose="020E0502060401010101" pitchFamily="34" charset="-79"/>
              <a:cs typeface="David" panose="020E0502060401010101" pitchFamily="34" charset="-79"/>
            </a:endParaRPr>
          </a:p>
          <a:p>
            <a:pPr marL="0" indent="0">
              <a:lnSpc>
                <a:spcPts val="2400"/>
              </a:lnSpc>
              <a:spcBef>
                <a:spcPts val="0"/>
              </a:spcBef>
              <a:buNone/>
            </a:pPr>
            <a:r>
              <a:rPr lang="he-IL" sz="2400" dirty="0" smtClean="0">
                <a:latin typeface="David" panose="020E0502060401010101" pitchFamily="34" charset="-79"/>
                <a:cs typeface="David" panose="020E0502060401010101" pitchFamily="34" charset="-79"/>
              </a:rPr>
              <a:t> </a:t>
            </a:r>
            <a:br>
              <a:rPr lang="he-IL" sz="2400" dirty="0" smtClean="0">
                <a:latin typeface="David" panose="020E0502060401010101" pitchFamily="34" charset="-79"/>
                <a:cs typeface="David" panose="020E0502060401010101" pitchFamily="34" charset="-79"/>
              </a:rPr>
            </a:br>
            <a:r>
              <a:rPr lang="he-IL" sz="2400" dirty="0" smtClean="0">
                <a:latin typeface="David" panose="020E0502060401010101" pitchFamily="34" charset="-79"/>
                <a:cs typeface="David" panose="020E0502060401010101" pitchFamily="34" charset="-79"/>
              </a:rPr>
              <a:t> </a:t>
            </a: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a:t>
            </a:r>
            <a:r>
              <a:rPr lang="he-IL" sz="2400" b="1" dirty="0" smtClean="0">
                <a:latin typeface="David" panose="020E0502060401010101" pitchFamily="34" charset="-79"/>
                <a:cs typeface="David" panose="020E0502060401010101" pitchFamily="34" charset="-79"/>
              </a:rPr>
              <a:t>התאמת התקציב לתוכניות צה"ל ול"תרחיש הייחוס"</a:t>
            </a:r>
            <a:r>
              <a:rPr lang="he-IL" sz="2400" dirty="0" smtClean="0">
                <a:latin typeface="David" panose="020E0502060401010101" pitchFamily="34" charset="-79"/>
                <a:cs typeface="David" panose="020E0502060401010101" pitchFamily="34" charset="-79"/>
              </a:rPr>
              <a:t>, תוך הדגשה </a:t>
            </a:r>
          </a:p>
          <a:p>
            <a:pPr marL="0" indent="0">
              <a:lnSpc>
                <a:spcPts val="2400"/>
              </a:lnSpc>
              <a:spcBef>
                <a:spcPts val="0"/>
              </a:spcBef>
              <a:buNone/>
            </a:pP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בפני הממשלה אילו סיכונים ביטחוניים התקציב מכסה ואילו לא</a:t>
            </a:r>
            <a:r>
              <a:rPr lang="en-US" sz="2400" dirty="0" smtClean="0">
                <a:latin typeface="David" panose="020E0502060401010101" pitchFamily="34" charset="-79"/>
                <a:cs typeface="David" panose="020E0502060401010101" pitchFamily="34" charset="-79"/>
              </a:rPr>
              <a:t>;</a:t>
            </a:r>
            <a:endParaRPr lang="he-IL" sz="2400" dirty="0" smtClean="0">
              <a:latin typeface="David" panose="020E0502060401010101" pitchFamily="34" charset="-79"/>
              <a:cs typeface="David" panose="020E0502060401010101" pitchFamily="34" charset="-79"/>
            </a:endParaRPr>
          </a:p>
          <a:p>
            <a:pPr marL="0" indent="0">
              <a:lnSpc>
                <a:spcPts val="2400"/>
              </a:lnSpc>
              <a:spcBef>
                <a:spcPts val="0"/>
              </a:spcBef>
              <a:buNone/>
            </a:pPr>
            <a:r>
              <a:rPr lang="he-IL" sz="2400" dirty="0" smtClean="0">
                <a:latin typeface="David" panose="020E0502060401010101" pitchFamily="34" charset="-79"/>
                <a:cs typeface="David" panose="020E0502060401010101" pitchFamily="34" charset="-79"/>
              </a:rPr>
              <a:t/>
            </a:r>
            <a:br>
              <a:rPr lang="he-IL" sz="2400" dirty="0" smtClean="0">
                <a:latin typeface="David" panose="020E0502060401010101" pitchFamily="34" charset="-79"/>
                <a:cs typeface="David" panose="020E0502060401010101" pitchFamily="34" charset="-79"/>
              </a:rPr>
            </a:br>
            <a:r>
              <a:rPr lang="he-IL" sz="2400" dirty="0">
                <a:latin typeface="David" panose="020E0502060401010101" pitchFamily="34" charset="-79"/>
                <a:cs typeface="David" panose="020E0502060401010101" pitchFamily="34" charset="-79"/>
              </a:rPr>
              <a:t> </a:t>
            </a: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הנהגת תקציב רב-שנתי לצה"ל, לפחות ל-5 השנים הבאות, וקביעת סף</a:t>
            </a:r>
          </a:p>
          <a:p>
            <a:pPr marL="0" indent="0">
              <a:lnSpc>
                <a:spcPts val="2400"/>
              </a:lnSpc>
              <a:spcBef>
                <a:spcPts val="0"/>
              </a:spcBef>
              <a:buNone/>
            </a:pP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מינימלי בתחומים קריטיים (כגון שמירה על המוכנות והכשירות)</a:t>
            </a:r>
            <a:r>
              <a:rPr lang="en-US" sz="2400" dirty="0" smtClean="0">
                <a:latin typeface="David" panose="020E0502060401010101" pitchFamily="34" charset="-79"/>
                <a:cs typeface="David" panose="020E0502060401010101" pitchFamily="34" charset="-79"/>
              </a:rPr>
              <a:t>;</a:t>
            </a:r>
            <a:endParaRPr lang="he-IL" sz="2400" dirty="0" smtClean="0">
              <a:latin typeface="David" panose="020E0502060401010101" pitchFamily="34" charset="-79"/>
              <a:cs typeface="David" panose="020E0502060401010101" pitchFamily="34" charset="-79"/>
            </a:endParaRPr>
          </a:p>
          <a:p>
            <a:pPr marL="0" indent="0">
              <a:lnSpc>
                <a:spcPts val="2400"/>
              </a:lnSpc>
              <a:spcBef>
                <a:spcPts val="0"/>
              </a:spcBef>
              <a:buNone/>
            </a:pPr>
            <a:r>
              <a:rPr lang="he-IL" sz="2400" dirty="0" smtClean="0">
                <a:latin typeface="David" panose="020E0502060401010101" pitchFamily="34" charset="-79"/>
                <a:cs typeface="David" panose="020E0502060401010101" pitchFamily="34" charset="-79"/>
              </a:rPr>
              <a:t/>
            </a:r>
            <a:br>
              <a:rPr lang="he-IL" sz="2400" dirty="0" smtClean="0">
                <a:latin typeface="David" panose="020E0502060401010101" pitchFamily="34" charset="-79"/>
                <a:cs typeface="David" panose="020E0502060401010101" pitchFamily="34" charset="-79"/>
              </a:rPr>
            </a:br>
            <a:r>
              <a:rPr lang="he-IL" sz="2400" dirty="0">
                <a:latin typeface="David" panose="020E0502060401010101" pitchFamily="34" charset="-79"/>
                <a:cs typeface="David" panose="020E0502060401010101" pitchFamily="34" charset="-79"/>
              </a:rPr>
              <a:t> </a:t>
            </a: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יצירת </a:t>
            </a:r>
            <a:r>
              <a:rPr lang="he-IL" sz="2400" b="1" dirty="0" smtClean="0">
                <a:latin typeface="David" panose="020E0502060401010101" pitchFamily="34" charset="-79"/>
                <a:cs typeface="David" panose="020E0502060401010101" pitchFamily="34" charset="-79"/>
              </a:rPr>
              <a:t>קשר בין הצמיחה של </a:t>
            </a:r>
            <a:r>
              <a:rPr lang="he-IL" sz="2400" b="1" dirty="0" err="1" smtClean="0">
                <a:latin typeface="David" panose="020E0502060401010101" pitchFamily="34" charset="-79"/>
                <a:cs typeface="David" panose="020E0502060401010101" pitchFamily="34" charset="-79"/>
              </a:rPr>
              <a:t>התמ"ג</a:t>
            </a:r>
            <a:r>
              <a:rPr lang="he-IL" sz="2400" b="1" dirty="0" smtClean="0">
                <a:latin typeface="David" panose="020E0502060401010101" pitchFamily="34" charset="-79"/>
                <a:cs typeface="David" panose="020E0502060401010101" pitchFamily="34" charset="-79"/>
              </a:rPr>
              <a:t> לבין תקציב  הביטחון</a:t>
            </a:r>
            <a:r>
              <a:rPr lang="en-US" sz="2400" b="1" dirty="0" smtClean="0">
                <a:latin typeface="David" panose="020E0502060401010101" pitchFamily="34" charset="-79"/>
                <a:cs typeface="David" panose="020E0502060401010101" pitchFamily="34" charset="-79"/>
              </a:rPr>
              <a:t>;</a:t>
            </a:r>
            <a:endParaRPr lang="he-IL" sz="2400" b="1" dirty="0" smtClean="0">
              <a:latin typeface="David" panose="020E0502060401010101" pitchFamily="34" charset="-79"/>
              <a:cs typeface="David" panose="020E0502060401010101" pitchFamily="34" charset="-79"/>
            </a:endParaRPr>
          </a:p>
          <a:p>
            <a:pPr marL="0" indent="0">
              <a:lnSpc>
                <a:spcPts val="2400"/>
              </a:lnSpc>
              <a:spcBef>
                <a:spcPts val="0"/>
              </a:spcBef>
              <a:buNone/>
            </a:pPr>
            <a:r>
              <a:rPr lang="he-IL" sz="2400" b="1" dirty="0" smtClean="0">
                <a:latin typeface="David" panose="020E0502060401010101" pitchFamily="34" charset="-79"/>
                <a:cs typeface="David" panose="020E0502060401010101" pitchFamily="34" charset="-79"/>
              </a:rPr>
              <a:t/>
            </a:r>
            <a:br>
              <a:rPr lang="he-IL" sz="2400" b="1" dirty="0" smtClean="0">
                <a:latin typeface="David" panose="020E0502060401010101" pitchFamily="34" charset="-79"/>
                <a:cs typeface="David" panose="020E0502060401010101" pitchFamily="34" charset="-79"/>
              </a:rPr>
            </a:br>
            <a:r>
              <a:rPr lang="he-IL" sz="2400" dirty="0">
                <a:latin typeface="David" panose="020E0502060401010101" pitchFamily="34" charset="-79"/>
                <a:cs typeface="David" panose="020E0502060401010101" pitchFamily="34" charset="-79"/>
              </a:rPr>
              <a:t> </a:t>
            </a: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קיום </a:t>
            </a:r>
            <a:r>
              <a:rPr lang="he-IL" sz="2400" b="1" dirty="0" smtClean="0">
                <a:latin typeface="David" panose="020E0502060401010101" pitchFamily="34" charset="-79"/>
                <a:cs typeface="David" panose="020E0502060401010101" pitchFamily="34" charset="-79"/>
              </a:rPr>
              <a:t>בקרה חיצונית </a:t>
            </a:r>
            <a:r>
              <a:rPr lang="he-IL" sz="2400" dirty="0" smtClean="0">
                <a:latin typeface="David" panose="020E0502060401010101" pitchFamily="34" charset="-79"/>
                <a:cs typeface="David" panose="020E0502060401010101" pitchFamily="34" charset="-79"/>
              </a:rPr>
              <a:t>על התקציב ע"י </a:t>
            </a:r>
            <a:r>
              <a:rPr lang="he-IL" sz="2400" dirty="0" err="1" smtClean="0">
                <a:latin typeface="David" panose="020E0502060401010101" pitchFamily="34" charset="-79"/>
                <a:cs typeface="David" panose="020E0502060401010101" pitchFamily="34" charset="-79"/>
              </a:rPr>
              <a:t>המל"ל</a:t>
            </a:r>
            <a:r>
              <a:rPr lang="he-IL" sz="2400" dirty="0" smtClean="0">
                <a:latin typeface="David" panose="020E0502060401010101" pitchFamily="34" charset="-79"/>
                <a:cs typeface="David" panose="020E0502060401010101" pitchFamily="34" charset="-79"/>
              </a:rPr>
              <a:t>, כגוף בקרה מטעם רה"מ</a:t>
            </a:r>
            <a:r>
              <a:rPr lang="en-US" sz="2400" dirty="0" smtClean="0">
                <a:latin typeface="David" panose="020E0502060401010101" pitchFamily="34" charset="-79"/>
                <a:cs typeface="David" panose="020E0502060401010101" pitchFamily="34" charset="-79"/>
              </a:rPr>
              <a:t>;</a:t>
            </a:r>
            <a:endParaRPr lang="he-IL" sz="2400" dirty="0" smtClean="0">
              <a:latin typeface="David" panose="020E0502060401010101" pitchFamily="34" charset="-79"/>
              <a:cs typeface="David" panose="020E0502060401010101" pitchFamily="34" charset="-79"/>
            </a:endParaRPr>
          </a:p>
          <a:p>
            <a:pPr marL="0" indent="0">
              <a:lnSpc>
                <a:spcPts val="2400"/>
              </a:lnSpc>
              <a:spcBef>
                <a:spcPts val="0"/>
              </a:spcBef>
              <a:buNone/>
            </a:pPr>
            <a:r>
              <a:rPr lang="he-IL" sz="2400" dirty="0" smtClean="0">
                <a:latin typeface="David" panose="020E0502060401010101" pitchFamily="34" charset="-79"/>
                <a:cs typeface="David" panose="020E0502060401010101" pitchFamily="34" charset="-79"/>
              </a:rPr>
              <a:t/>
            </a:r>
            <a:br>
              <a:rPr lang="he-IL" sz="2400" dirty="0" smtClean="0">
                <a:latin typeface="David" panose="020E0502060401010101" pitchFamily="34" charset="-79"/>
                <a:cs typeface="David" panose="020E0502060401010101" pitchFamily="34" charset="-79"/>
              </a:rPr>
            </a:br>
            <a:r>
              <a:rPr lang="he-IL" sz="2400" dirty="0" smtClean="0">
                <a:latin typeface="David" panose="020E0502060401010101" pitchFamily="34" charset="-79"/>
                <a:cs typeface="David" panose="020E0502060401010101" pitchFamily="34" charset="-79"/>
              </a:rPr>
              <a:t> </a:t>
            </a: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a:t>
            </a:r>
            <a:r>
              <a:rPr lang="he-IL" sz="2400" b="1" dirty="0" smtClean="0">
                <a:latin typeface="David" panose="020E0502060401010101" pitchFamily="34" charset="-79"/>
                <a:cs typeface="David" panose="020E0502060401010101" pitchFamily="34" charset="-79"/>
              </a:rPr>
              <a:t>שקיפות</a:t>
            </a:r>
            <a:r>
              <a:rPr lang="he-IL" sz="2400" dirty="0" smtClean="0">
                <a:latin typeface="David" panose="020E0502060401010101" pitchFamily="34" charset="-79"/>
                <a:cs typeface="David" panose="020E0502060401010101" pitchFamily="34" charset="-79"/>
              </a:rPr>
              <a:t> תקציב הביטחון</a:t>
            </a:r>
            <a:r>
              <a:rPr lang="en-US" sz="2400" dirty="0" smtClean="0">
                <a:latin typeface="David" panose="020E0502060401010101" pitchFamily="34" charset="-79"/>
                <a:cs typeface="David" panose="020E0502060401010101" pitchFamily="34" charset="-79"/>
              </a:rPr>
              <a:t>;</a:t>
            </a:r>
            <a:endParaRPr lang="he-IL" sz="2400" dirty="0" smtClean="0">
              <a:latin typeface="David" panose="020E0502060401010101" pitchFamily="34" charset="-79"/>
              <a:cs typeface="David" panose="020E0502060401010101" pitchFamily="34" charset="-79"/>
            </a:endParaRPr>
          </a:p>
          <a:p>
            <a:pPr marL="0" indent="0">
              <a:lnSpc>
                <a:spcPct val="170000"/>
              </a:lnSpc>
              <a:spcBef>
                <a:spcPts val="0"/>
              </a:spcBef>
              <a:buNone/>
            </a:pPr>
            <a:r>
              <a:rPr lang="he-IL" sz="2400" b="1" dirty="0" smtClean="0">
                <a:latin typeface="David" panose="020E0502060401010101" pitchFamily="34" charset="-79"/>
                <a:cs typeface="David" panose="020E0502060401010101" pitchFamily="34" charset="-79"/>
              </a:rPr>
              <a:t>עיקרי ההמלצות אושרו ומומשו ביחס לתקציב הביטחון</a:t>
            </a:r>
            <a:endParaRPr lang="he-IL" sz="2400" b="1" dirty="0"/>
          </a:p>
        </p:txBody>
      </p:sp>
      <p:sp>
        <p:nvSpPr>
          <p:cNvPr id="4" name="לחצן פעולה: חזרה 3">
            <a:hlinkClick r:id="rId2" action="ppaction://hlinksldjump" highlightClick="1"/>
          </p:cNvPr>
          <p:cNvSpPr/>
          <p:nvPr/>
        </p:nvSpPr>
        <p:spPr>
          <a:xfrm>
            <a:off x="455787" y="6273316"/>
            <a:ext cx="432048" cy="50405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414434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solidFill>
                  <a:schemeClr val="tx2"/>
                </a:solidFill>
                <a:latin typeface="David" panose="020E0502060401010101" pitchFamily="34" charset="-79"/>
                <a:cs typeface="David" panose="020E0502060401010101" pitchFamily="34" charset="-79"/>
              </a:rPr>
              <a:t>ועדת טרכטנברג ותקציב הביטחון</a:t>
            </a:r>
            <a:endParaRPr lang="he-IL" b="1" dirty="0">
              <a:solidFill>
                <a:schemeClr val="tx2"/>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p:txBody>
          <a:bodyPr>
            <a:noAutofit/>
          </a:bodyPr>
          <a:lstStyle/>
          <a:p>
            <a:pPr marL="0" indent="0">
              <a:buNone/>
            </a:pPr>
            <a:r>
              <a:rPr lang="he-IL" sz="2400" b="1" u="sng" dirty="0" smtClean="0">
                <a:latin typeface="David" panose="020E0502060401010101" pitchFamily="34" charset="-79"/>
                <a:cs typeface="David" panose="020E0502060401010101" pitchFamily="34" charset="-79"/>
              </a:rPr>
              <a:t>ההמלצה העיקרית</a:t>
            </a:r>
            <a:r>
              <a:rPr lang="he-IL" sz="2400" b="1" dirty="0" smtClean="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הקצאת 30 מיליארד ש"ח על פני חומש לשימושים אזרחיים (בדגש על חינוך ורווחה), וזאת </a:t>
            </a:r>
            <a:r>
              <a:rPr lang="he-IL" sz="2400" b="1" dirty="0" smtClean="0">
                <a:latin typeface="David" panose="020E0502060401010101" pitchFamily="34" charset="-79"/>
                <a:cs typeface="David" panose="020E0502060401010101" pitchFamily="34" charset="-79"/>
              </a:rPr>
              <a:t>בעיקר (כ-60%) על חשבון קיצוץ בתקציב הביטחון</a:t>
            </a:r>
          </a:p>
          <a:p>
            <a:pPr marL="0" indent="0">
              <a:buNone/>
            </a:pPr>
            <a:r>
              <a:rPr lang="he-IL" sz="2400" b="1" dirty="0" smtClean="0">
                <a:latin typeface="David" panose="020E0502060401010101" pitchFamily="34" charset="-79"/>
                <a:cs typeface="David" panose="020E0502060401010101" pitchFamily="34" charset="-79"/>
              </a:rPr>
              <a:t>הצורך בהיסט משאבים מביטחון לרווחה</a:t>
            </a:r>
            <a:r>
              <a:rPr lang="he-IL" sz="2400" dirty="0" smtClean="0">
                <a:latin typeface="David" panose="020E0502060401010101" pitchFamily="34" charset="-79"/>
                <a:cs typeface="David" panose="020E0502060401010101" pitchFamily="34" charset="-79"/>
              </a:rPr>
              <a:t>: "במקרה שלנו, המשמעות המרכזית של שינוי בסדרי עדיפויות היא הקטנה משמעותית בתקציב הביטחון, על מנת לאפשר גידול מקביל של התקציבים החברתיים. הדבר כלל לא פשוט וכרוך בלקיחת סיכונים משמעותיים וניהולם המושכל על ידי הדרג המדיני. אבל בנקודת הזמן בה אנו מצויים, הסיכונים החברתיים הם לא פחות משמעותיים מהסיכונים הביטחוניים ודורשים שינוי בדגש היחסי שניתן להם בתקציב המדינה"</a:t>
            </a:r>
          </a:p>
          <a:p>
            <a:pPr marL="0" indent="0">
              <a:buNone/>
            </a:pPr>
            <a:r>
              <a:rPr lang="he-IL" sz="2400" b="1" dirty="0" smtClean="0">
                <a:latin typeface="David" panose="020E0502060401010101" pitchFamily="34" charset="-79"/>
                <a:cs typeface="David" panose="020E0502060401010101" pitchFamily="34" charset="-79"/>
              </a:rPr>
              <a:t>הממשלה אימצה את דוח טרכטנברג אך הוצאות הביטחון לשנת 2012 עלו בפועל </a:t>
            </a:r>
            <a:endParaRPr lang="he-IL" sz="2400" b="1" dirty="0">
              <a:latin typeface="David" panose="020E0502060401010101" pitchFamily="34" charset="-79"/>
              <a:cs typeface="David" panose="020E0502060401010101" pitchFamily="34" charset="-79"/>
            </a:endParaRPr>
          </a:p>
        </p:txBody>
      </p:sp>
      <p:sp>
        <p:nvSpPr>
          <p:cNvPr id="4" name="לחצן פעולה: חזרה 3">
            <a:hlinkClick r:id="rId2" action="ppaction://hlinksldjump" highlightClick="1"/>
          </p:cNvPr>
          <p:cNvSpPr/>
          <p:nvPr/>
        </p:nvSpPr>
        <p:spPr>
          <a:xfrm>
            <a:off x="467544" y="6237312"/>
            <a:ext cx="432048"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748524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solidFill>
                  <a:schemeClr val="tx2"/>
                </a:solidFill>
                <a:latin typeface="David" panose="020E0502060401010101" pitchFamily="34" charset="-79"/>
                <a:cs typeface="David" panose="020E0502060401010101" pitchFamily="34" charset="-79"/>
              </a:rPr>
              <a:t>ועדת </a:t>
            </a:r>
            <a:r>
              <a:rPr lang="he-IL" b="1" dirty="0" err="1" smtClean="0">
                <a:solidFill>
                  <a:schemeClr val="tx2"/>
                </a:solidFill>
                <a:latin typeface="David" panose="020E0502060401010101" pitchFamily="34" charset="-79"/>
                <a:cs typeface="David" panose="020E0502060401010101" pitchFamily="34" charset="-79"/>
              </a:rPr>
              <a:t>טישלר</a:t>
            </a:r>
            <a:endParaRPr lang="he-IL" b="1" dirty="0">
              <a:solidFill>
                <a:schemeClr val="tx2"/>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467544" y="1124744"/>
            <a:ext cx="8229600" cy="5400600"/>
          </a:xfrm>
        </p:spPr>
        <p:txBody>
          <a:bodyPr>
            <a:noAutofit/>
          </a:bodyPr>
          <a:lstStyle/>
          <a:p>
            <a:pPr marL="0" indent="0">
              <a:lnSpc>
                <a:spcPct val="170000"/>
              </a:lnSpc>
              <a:buNone/>
            </a:pPr>
            <a:r>
              <a:rPr lang="he-IL" sz="2400" dirty="0" smtClean="0">
                <a:latin typeface="David" panose="020E0502060401010101" pitchFamily="34" charset="-79"/>
                <a:cs typeface="David" panose="020E0502060401010101" pitchFamily="34" charset="-79"/>
              </a:rPr>
              <a:t>הוקמה באוקטובר 2011. הגישה המלצותיה לשר הביטחון באוגוסט 2012</a:t>
            </a:r>
          </a:p>
          <a:p>
            <a:pPr marL="0" indent="0">
              <a:lnSpc>
                <a:spcPct val="170000"/>
              </a:lnSpc>
              <a:spcBef>
                <a:spcPts val="0"/>
              </a:spcBef>
              <a:buNone/>
            </a:pPr>
            <a:r>
              <a:rPr lang="he-IL" sz="2400" b="1" u="sng" dirty="0" smtClean="0">
                <a:latin typeface="David" panose="020E0502060401010101" pitchFamily="34" charset="-79"/>
                <a:cs typeface="David" panose="020E0502060401010101" pitchFamily="34" charset="-79"/>
              </a:rPr>
              <a:t>עיקרי ההמלצות</a:t>
            </a:r>
            <a:r>
              <a:rPr lang="he-IL" sz="2400" dirty="0" smtClean="0">
                <a:latin typeface="David" panose="020E0502060401010101" pitchFamily="34" charset="-79"/>
                <a:cs typeface="David" panose="020E0502060401010101" pitchFamily="34" charset="-79"/>
              </a:rPr>
              <a:t>:</a:t>
            </a:r>
          </a:p>
          <a:p>
            <a:pPr marL="0" indent="0">
              <a:lnSpc>
                <a:spcPts val="2640"/>
              </a:lnSpc>
              <a:spcBef>
                <a:spcPts val="0"/>
              </a:spcBef>
              <a:buNone/>
            </a:pPr>
            <a:r>
              <a:rPr lang="he-IL" sz="2200" dirty="0" smtClean="0">
                <a:latin typeface="David" panose="020E0502060401010101" pitchFamily="34" charset="-79"/>
                <a:cs typeface="David" panose="020E0502060401010101" pitchFamily="34" charset="-79"/>
              </a:rPr>
              <a:t> </a:t>
            </a:r>
            <a:r>
              <a:rPr lang="he-IL" sz="2200" b="1" dirty="0" smtClean="0">
                <a:latin typeface="David" panose="020E0502060401010101" pitchFamily="34" charset="-79"/>
                <a:cs typeface="David" panose="020E0502060401010101" pitchFamily="34" charset="-79"/>
              </a:rPr>
              <a:t>-</a:t>
            </a:r>
            <a:r>
              <a:rPr lang="he-IL" sz="2200" dirty="0" smtClean="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המשך </a:t>
            </a:r>
            <a:r>
              <a:rPr lang="he-IL" sz="2400" b="1" dirty="0" smtClean="0">
                <a:latin typeface="David" panose="020E0502060401010101" pitchFamily="34" charset="-79"/>
                <a:cs typeface="David" panose="020E0502060401010101" pitchFamily="34" charset="-79"/>
              </a:rPr>
              <a:t>מתווה ברודט, כחסם תחתון </a:t>
            </a:r>
            <a:r>
              <a:rPr lang="he-IL" sz="2400" dirty="0" smtClean="0">
                <a:latin typeface="David" panose="020E0502060401010101" pitchFamily="34" charset="-79"/>
                <a:cs typeface="David" panose="020E0502060401010101" pitchFamily="34" charset="-79"/>
              </a:rPr>
              <a:t>לתקציב ל- 2013-2017. נדרש מתן</a:t>
            </a:r>
          </a:p>
          <a:p>
            <a:pPr marL="0" indent="0">
              <a:lnSpc>
                <a:spcPts val="2640"/>
              </a:lnSpc>
              <a:spcBef>
                <a:spcPts val="0"/>
              </a:spcBef>
              <a:buNone/>
            </a:pP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מענה תקציבי להוצאות נוספות שהושתו על המערכת לאחר דוח ברודט</a:t>
            </a:r>
          </a:p>
          <a:p>
            <a:pPr marL="0" indent="0">
              <a:spcBef>
                <a:spcPts val="0"/>
              </a:spcBef>
              <a:buNone/>
            </a:pPr>
            <a:endParaRPr lang="he-IL" sz="800" dirty="0" smtClean="0">
              <a:latin typeface="David" panose="020E0502060401010101" pitchFamily="34" charset="-79"/>
              <a:cs typeface="David" panose="020E0502060401010101" pitchFamily="34" charset="-79"/>
            </a:endParaRPr>
          </a:p>
          <a:p>
            <a:pPr marL="0" indent="0">
              <a:lnSpc>
                <a:spcPts val="2640"/>
              </a:lnSpc>
              <a:spcBef>
                <a:spcPts val="0"/>
              </a:spcBef>
              <a:buNone/>
            </a:pPr>
            <a:r>
              <a:rPr lang="he-IL" sz="2200" b="1" dirty="0" smtClean="0">
                <a:latin typeface="David" panose="020E0502060401010101" pitchFamily="34" charset="-79"/>
                <a:cs typeface="David" panose="020E0502060401010101" pitchFamily="34" charset="-79"/>
              </a:rPr>
              <a:t> - </a:t>
            </a:r>
            <a:r>
              <a:rPr lang="he-IL" sz="2400" dirty="0" smtClean="0">
                <a:latin typeface="David" panose="020E0502060401010101" pitchFamily="34" charset="-79"/>
                <a:cs typeface="David" panose="020E0502060401010101" pitchFamily="34" charset="-79"/>
              </a:rPr>
              <a:t>גובש </a:t>
            </a:r>
            <a:r>
              <a:rPr lang="he-IL" sz="2400" b="1" dirty="0" smtClean="0">
                <a:latin typeface="David" panose="020E0502060401010101" pitchFamily="34" charset="-79"/>
                <a:cs typeface="David" panose="020E0502060401010101" pitchFamily="34" charset="-79"/>
              </a:rPr>
              <a:t>מודל פרישה חדש לצה"ל </a:t>
            </a:r>
            <a:r>
              <a:rPr lang="he-IL" sz="2400" dirty="0" smtClean="0">
                <a:latin typeface="David" panose="020E0502060401010101" pitchFamily="34" charset="-79"/>
                <a:cs typeface="David" panose="020E0502060401010101" pitchFamily="34" charset="-79"/>
              </a:rPr>
              <a:t>(על בסיסו גובש מודל הקבע החדש)</a:t>
            </a:r>
          </a:p>
          <a:p>
            <a:pPr marL="0" indent="0">
              <a:spcBef>
                <a:spcPts val="0"/>
              </a:spcBef>
              <a:buNone/>
            </a:pPr>
            <a:endParaRPr lang="he-IL" sz="800" dirty="0">
              <a:latin typeface="David" panose="020E0502060401010101" pitchFamily="34" charset="-79"/>
              <a:cs typeface="David" panose="020E0502060401010101" pitchFamily="34" charset="-79"/>
            </a:endParaRPr>
          </a:p>
          <a:p>
            <a:pPr marL="0" indent="0">
              <a:lnSpc>
                <a:spcPts val="2640"/>
              </a:lnSpc>
              <a:spcBef>
                <a:spcPts val="0"/>
              </a:spcBef>
              <a:buNone/>
            </a:pPr>
            <a:r>
              <a:rPr lang="he-IL" sz="2200" dirty="0" smtClean="0">
                <a:latin typeface="David" panose="020E0502060401010101" pitchFamily="34" charset="-79"/>
                <a:cs typeface="David" panose="020E0502060401010101" pitchFamily="34" charset="-79"/>
              </a:rPr>
              <a:t> </a:t>
            </a:r>
            <a:r>
              <a:rPr lang="he-IL" sz="2200" b="1" dirty="0" smtClean="0">
                <a:latin typeface="David" panose="020E0502060401010101" pitchFamily="34" charset="-79"/>
                <a:cs typeface="David" panose="020E0502060401010101" pitchFamily="34" charset="-79"/>
              </a:rPr>
              <a:t>-</a:t>
            </a:r>
            <a:r>
              <a:rPr lang="he-IL" sz="2200" dirty="0" smtClean="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הומלץ לגבש </a:t>
            </a:r>
            <a:r>
              <a:rPr lang="he-IL" sz="2400" b="1" dirty="0" smtClean="0">
                <a:latin typeface="David" panose="020E0502060401010101" pitchFamily="34" charset="-79"/>
                <a:cs typeface="David" panose="020E0502060401010101" pitchFamily="34" charset="-79"/>
              </a:rPr>
              <a:t>מתווה רב שנתי </a:t>
            </a:r>
            <a:r>
              <a:rPr lang="he-IL" sz="2400" b="1" dirty="0" err="1" smtClean="0">
                <a:latin typeface="David" panose="020E0502060401010101" pitchFamily="34" charset="-79"/>
                <a:cs typeface="David" panose="020E0502060401010101" pitchFamily="34" charset="-79"/>
              </a:rPr>
              <a:t>לפרויקטי</a:t>
            </a:r>
            <a:r>
              <a:rPr lang="he-IL" sz="2400" b="1" dirty="0" smtClean="0">
                <a:latin typeface="David" panose="020E0502060401010101" pitchFamily="34" charset="-79"/>
                <a:cs typeface="David" panose="020E0502060401010101" pitchFamily="34" charset="-79"/>
              </a:rPr>
              <a:t> מעבר בסיסי צה"ל לנגב</a:t>
            </a:r>
          </a:p>
          <a:p>
            <a:pPr marL="0" indent="0">
              <a:spcBef>
                <a:spcPts val="0"/>
              </a:spcBef>
              <a:buNone/>
            </a:pPr>
            <a:endParaRPr lang="he-IL" sz="800" b="1" dirty="0" smtClean="0">
              <a:latin typeface="David" panose="020E0502060401010101" pitchFamily="34" charset="-79"/>
              <a:cs typeface="David" panose="020E0502060401010101" pitchFamily="34" charset="-79"/>
            </a:endParaRPr>
          </a:p>
          <a:p>
            <a:pPr marL="0" indent="0">
              <a:lnSpc>
                <a:spcPts val="2640"/>
              </a:lnSpc>
              <a:spcBef>
                <a:spcPts val="0"/>
              </a:spcBef>
              <a:buNone/>
            </a:pPr>
            <a:r>
              <a:rPr lang="he-IL" sz="2200" dirty="0" smtClean="0">
                <a:latin typeface="David" panose="020E0502060401010101" pitchFamily="34" charset="-79"/>
                <a:cs typeface="David" panose="020E0502060401010101" pitchFamily="34" charset="-79"/>
              </a:rPr>
              <a:t> </a:t>
            </a: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הודגש הצורך לעדכן את </a:t>
            </a:r>
            <a:r>
              <a:rPr lang="he-IL" sz="2400" b="1" dirty="0" smtClean="0">
                <a:latin typeface="David" panose="020E0502060401010101" pitchFamily="34" charset="-79"/>
                <a:cs typeface="David" panose="020E0502060401010101" pitchFamily="34" charset="-79"/>
              </a:rPr>
              <a:t>תקציב </a:t>
            </a:r>
            <a:r>
              <a:rPr lang="he-IL" sz="2400" b="1" dirty="0" err="1" smtClean="0">
                <a:latin typeface="David" panose="020E0502060401010101" pitchFamily="34" charset="-79"/>
                <a:cs typeface="David" panose="020E0502060401010101" pitchFamily="34" charset="-79"/>
              </a:rPr>
              <a:t>מפא"ת</a:t>
            </a:r>
            <a:r>
              <a:rPr lang="he-IL" sz="2400" b="1" dirty="0" smtClean="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לאור האתגרים הטכנולוגיים</a:t>
            </a:r>
          </a:p>
          <a:p>
            <a:pPr marL="0" indent="0">
              <a:lnSpc>
                <a:spcPts val="2640"/>
              </a:lnSpc>
              <a:spcBef>
                <a:spcPts val="0"/>
              </a:spcBef>
              <a:buNone/>
            </a:pP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ולקבוע דרכים לוודא תגמול על </a:t>
            </a:r>
            <a:r>
              <a:rPr lang="he-IL" sz="2400" b="1" dirty="0" smtClean="0">
                <a:latin typeface="David" panose="020E0502060401010101" pitchFamily="34" charset="-79"/>
                <a:cs typeface="David" panose="020E0502060401010101" pitchFamily="34" charset="-79"/>
              </a:rPr>
              <a:t>מימוש הקניין הרוחני </a:t>
            </a:r>
            <a:r>
              <a:rPr lang="he-IL" sz="2400" dirty="0" smtClean="0">
                <a:latin typeface="David" panose="020E0502060401010101" pitchFamily="34" charset="-79"/>
                <a:cs typeface="David" panose="020E0502060401010101" pitchFamily="34" charset="-79"/>
              </a:rPr>
              <a:t>שפותח במערכת</a:t>
            </a:r>
          </a:p>
          <a:p>
            <a:pPr marL="0" indent="0">
              <a:lnSpc>
                <a:spcPts val="2640"/>
              </a:lnSpc>
              <a:spcBef>
                <a:spcPts val="0"/>
              </a:spcBef>
              <a:buNone/>
            </a:pPr>
            <a:r>
              <a:rPr lang="he-IL" sz="2400" dirty="0" smtClean="0">
                <a:latin typeface="David" panose="020E0502060401010101" pitchFamily="34" charset="-79"/>
                <a:cs typeface="David" panose="020E0502060401010101" pitchFamily="34" charset="-79"/>
              </a:rPr>
              <a:t>    הביטחון</a:t>
            </a:r>
          </a:p>
          <a:p>
            <a:pPr marL="0" indent="0">
              <a:buNone/>
            </a:pPr>
            <a:endParaRPr lang="he-IL" sz="2200" dirty="0" smtClean="0">
              <a:latin typeface="David" panose="020E0502060401010101" pitchFamily="34" charset="-79"/>
              <a:cs typeface="David" panose="020E0502060401010101" pitchFamily="34" charset="-79"/>
            </a:endParaRPr>
          </a:p>
          <a:p>
            <a:pPr marL="0" indent="0">
              <a:buNone/>
            </a:pPr>
            <a:r>
              <a:rPr lang="he-IL" sz="2400" dirty="0" smtClean="0">
                <a:latin typeface="David" panose="020E0502060401010101" pitchFamily="34" charset="-79"/>
                <a:cs typeface="David" panose="020E0502060401010101" pitchFamily="34" charset="-79"/>
              </a:rPr>
              <a:t>שר הביטחון ברק קיבל את המלצות הוועדה, אך לאור ההתנגדות הנחרצת של משרד האוצר, </a:t>
            </a:r>
            <a:r>
              <a:rPr lang="he-IL" sz="2400" b="1" dirty="0" smtClean="0">
                <a:latin typeface="David" panose="020E0502060401010101" pitchFamily="34" charset="-79"/>
                <a:cs typeface="David" panose="020E0502060401010101" pitchFamily="34" charset="-79"/>
              </a:rPr>
              <a:t>ההמלצה בעניין תקציב הביטחון לא מומשה</a:t>
            </a:r>
            <a:endParaRPr lang="he-IL" sz="2400" b="1" dirty="0"/>
          </a:p>
        </p:txBody>
      </p:sp>
      <p:sp>
        <p:nvSpPr>
          <p:cNvPr id="4" name="לחצן פעולה: חזרה 3">
            <a:hlinkClick r:id="rId2" action="ppaction://hlinksldjump" highlightClick="1"/>
          </p:cNvPr>
          <p:cNvSpPr/>
          <p:nvPr/>
        </p:nvSpPr>
        <p:spPr>
          <a:xfrm>
            <a:off x="287524" y="6309320"/>
            <a:ext cx="360040"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211531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solidFill>
                  <a:schemeClr val="tx2"/>
                </a:solidFill>
                <a:latin typeface="David" panose="020E0502060401010101" pitchFamily="34" charset="-79"/>
                <a:cs typeface="David" panose="020E0502060401010101" pitchFamily="34" charset="-79"/>
              </a:rPr>
              <a:t>ועדת לוקר</a:t>
            </a:r>
            <a:endParaRPr lang="he-IL" b="1" dirty="0">
              <a:solidFill>
                <a:schemeClr val="tx2"/>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457200" y="1196752"/>
            <a:ext cx="8579296" cy="4929411"/>
          </a:xfrm>
        </p:spPr>
        <p:txBody>
          <a:bodyPr>
            <a:noAutofit/>
          </a:bodyPr>
          <a:lstStyle/>
          <a:p>
            <a:pPr marL="457200" lvl="1" indent="0">
              <a:lnSpc>
                <a:spcPct val="170000"/>
              </a:lnSpc>
              <a:buNone/>
            </a:pPr>
            <a:r>
              <a:rPr lang="he-IL" sz="2400" dirty="0" smtClean="0">
                <a:latin typeface="David" panose="020E0502060401010101" pitchFamily="34" charset="-79"/>
                <a:cs typeface="David" panose="020E0502060401010101" pitchFamily="34" charset="-79"/>
              </a:rPr>
              <a:t>הוקמה על ידי ראש הממשלה נתניהו ב- 2014</a:t>
            </a:r>
          </a:p>
          <a:p>
            <a:pPr marL="457200" lvl="1" indent="0">
              <a:buNone/>
            </a:pPr>
            <a:r>
              <a:rPr lang="he-IL" sz="2400" b="1" u="sng" dirty="0" smtClean="0">
                <a:latin typeface="David" panose="020E0502060401010101" pitchFamily="34" charset="-79"/>
                <a:cs typeface="David" panose="020E0502060401010101" pitchFamily="34" charset="-79"/>
              </a:rPr>
              <a:t>עיקרי המלצותיה</a:t>
            </a:r>
            <a:r>
              <a:rPr lang="he-IL" sz="2400" b="1" dirty="0" smtClean="0">
                <a:latin typeface="David" panose="020E0502060401010101" pitchFamily="34" charset="-79"/>
                <a:cs typeface="David" panose="020E0502060401010101" pitchFamily="34" charset="-79"/>
              </a:rPr>
              <a:t>:</a:t>
            </a:r>
          </a:p>
          <a:p>
            <a:pPr marL="514350" lvl="1" indent="0">
              <a:spcBef>
                <a:spcPts val="600"/>
              </a:spcBef>
              <a:buNone/>
            </a:pP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צורך בגיבוש </a:t>
            </a:r>
            <a:r>
              <a:rPr lang="he-IL" sz="2400" dirty="0">
                <a:latin typeface="David" panose="020E0502060401010101" pitchFamily="34" charset="-79"/>
                <a:cs typeface="David" panose="020E0502060401010101" pitchFamily="34" charset="-79"/>
              </a:rPr>
              <a:t>תפיסת הביטחון </a:t>
            </a:r>
            <a:r>
              <a:rPr lang="he-IL" sz="2400" dirty="0" smtClean="0">
                <a:latin typeface="David" panose="020E0502060401010101" pitchFamily="34" charset="-79"/>
                <a:cs typeface="David" panose="020E0502060401010101" pitchFamily="34" charset="-79"/>
              </a:rPr>
              <a:t>נוכח מציאות ביטחונית דינמית </a:t>
            </a:r>
          </a:p>
          <a:p>
            <a:pPr marL="514350" lvl="1" indent="0">
              <a:spcBef>
                <a:spcPts val="600"/>
              </a:spcBef>
              <a:buNone/>
            </a:pP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בסיס </a:t>
            </a:r>
            <a:r>
              <a:rPr lang="he-IL" sz="2400" dirty="0">
                <a:latin typeface="David" panose="020E0502060401010101" pitchFamily="34" charset="-79"/>
                <a:cs typeface="David" panose="020E0502060401010101" pitchFamily="34" charset="-79"/>
              </a:rPr>
              <a:t>התקציב יהיה 59 מיליארד ש"ח</a:t>
            </a:r>
            <a:r>
              <a:rPr lang="he-IL" sz="2400" dirty="0" smtClean="0">
                <a:latin typeface="David" panose="020E0502060401010101" pitchFamily="34" charset="-79"/>
                <a:cs typeface="David" panose="020E0502060401010101" pitchFamily="34" charset="-79"/>
              </a:rPr>
              <a:t>. התייעלות </a:t>
            </a:r>
            <a:r>
              <a:rPr lang="he-IL" sz="2400" dirty="0">
                <a:latin typeface="David" panose="020E0502060401010101" pitchFamily="34" charset="-79"/>
                <a:cs typeface="David" panose="020E0502060401010101" pitchFamily="34" charset="-79"/>
              </a:rPr>
              <a:t>כמקור </a:t>
            </a:r>
            <a:r>
              <a:rPr lang="he-IL" sz="2400" dirty="0" smtClean="0">
                <a:latin typeface="David" panose="020E0502060401010101" pitchFamily="34" charset="-79"/>
                <a:cs typeface="David" panose="020E0502060401010101" pitchFamily="34" charset="-79"/>
              </a:rPr>
              <a:t>תקציבי</a:t>
            </a:r>
            <a:endParaRPr lang="he-IL" sz="2400" dirty="0">
              <a:latin typeface="David" panose="020E0502060401010101" pitchFamily="34" charset="-79"/>
              <a:cs typeface="David" panose="020E0502060401010101" pitchFamily="34" charset="-79"/>
            </a:endParaRPr>
          </a:p>
          <a:p>
            <a:pPr marL="514350" lvl="1" indent="0">
              <a:spcBef>
                <a:spcPts val="600"/>
              </a:spcBef>
              <a:buNone/>
            </a:pP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a:t>
            </a:r>
            <a:r>
              <a:rPr lang="he-IL" sz="2400" u="sng" dirty="0" smtClean="0">
                <a:latin typeface="David" panose="020E0502060401010101" pitchFamily="34" charset="-79"/>
                <a:cs typeface="David" panose="020E0502060401010101" pitchFamily="34" charset="-79"/>
              </a:rPr>
              <a:t>עוגני </a:t>
            </a:r>
            <a:r>
              <a:rPr lang="he-IL" sz="2400" u="sng" dirty="0">
                <a:latin typeface="David" panose="020E0502060401010101" pitchFamily="34" charset="-79"/>
                <a:cs typeface="David" panose="020E0502060401010101" pitchFamily="34" charset="-79"/>
              </a:rPr>
              <a:t>התקציב</a:t>
            </a:r>
            <a:r>
              <a:rPr lang="he-IL" sz="2400" dirty="0">
                <a:latin typeface="David" panose="020E0502060401010101" pitchFamily="34" charset="-79"/>
                <a:cs typeface="David" panose="020E0502060401010101" pitchFamily="34" charset="-79"/>
              </a:rPr>
              <a:t>: אימונים לשמירה על כשירות </a:t>
            </a:r>
            <a:r>
              <a:rPr lang="he-IL" sz="2400" dirty="0" smtClean="0">
                <a:latin typeface="David" panose="020E0502060401010101" pitchFamily="34" charset="-79"/>
                <a:cs typeface="David" panose="020E0502060401010101" pitchFamily="34" charset="-79"/>
              </a:rPr>
              <a:t>צה"ל</a:t>
            </a:r>
          </a:p>
          <a:p>
            <a:pPr marL="514350" lvl="1" indent="0">
              <a:spcBef>
                <a:spcPts val="600"/>
              </a:spcBef>
              <a:buNone/>
            </a:pPr>
            <a:r>
              <a:rPr lang="he-IL" sz="2400" dirty="0" smtClean="0">
                <a:latin typeface="David" panose="020E0502060401010101" pitchFamily="34" charset="-79"/>
                <a:cs typeface="David" panose="020E0502060401010101" pitchFamily="34" charset="-79"/>
              </a:rPr>
              <a:t>                            מחקר ופיתוח</a:t>
            </a:r>
            <a:r>
              <a:rPr lang="he-IL" sz="2400" dirty="0">
                <a:latin typeface="David" panose="020E0502060401010101" pitchFamily="34" charset="-79"/>
                <a:cs typeface="David" panose="020E0502060401010101" pitchFamily="34" charset="-79"/>
              </a:rPr>
              <a:t> לשמירה </a:t>
            </a:r>
            <a:r>
              <a:rPr lang="he-IL" sz="2400" dirty="0" smtClean="0">
                <a:latin typeface="David" panose="020E0502060401010101" pitchFamily="34" charset="-79"/>
                <a:cs typeface="David" panose="020E0502060401010101" pitchFamily="34" charset="-79"/>
              </a:rPr>
              <a:t>על </a:t>
            </a:r>
            <a:r>
              <a:rPr lang="he-IL" sz="2400" dirty="0">
                <a:latin typeface="David" panose="020E0502060401010101" pitchFamily="34" charset="-79"/>
                <a:cs typeface="David" panose="020E0502060401010101" pitchFamily="34" charset="-79"/>
              </a:rPr>
              <a:t>יתרונו הטכנולוגי של צה"ל</a:t>
            </a:r>
          </a:p>
          <a:p>
            <a:pPr marL="514350" lvl="1" indent="0">
              <a:spcBef>
                <a:spcPts val="600"/>
              </a:spcBef>
              <a:buNone/>
            </a:pP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הגברת </a:t>
            </a:r>
            <a:r>
              <a:rPr lang="he-IL" sz="2400" dirty="0">
                <a:latin typeface="David" panose="020E0502060401010101" pitchFamily="34" charset="-79"/>
                <a:cs typeface="David" panose="020E0502060401010101" pitchFamily="34" charset="-79"/>
              </a:rPr>
              <a:t>מעורבות </a:t>
            </a:r>
            <a:r>
              <a:rPr lang="he-IL" sz="2400" dirty="0" err="1" smtClean="0">
                <a:latin typeface="David" panose="020E0502060401010101" pitchFamily="34" charset="-79"/>
                <a:cs typeface="David" panose="020E0502060401010101" pitchFamily="34" charset="-79"/>
              </a:rPr>
              <a:t>המל"ל</a:t>
            </a:r>
            <a:r>
              <a:rPr lang="he-IL" sz="2400" dirty="0" smtClean="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rPr>
              <a:t>ומשרד האוצר בפיקוח </a:t>
            </a:r>
            <a:r>
              <a:rPr lang="he-IL" sz="2400" dirty="0" smtClean="0">
                <a:latin typeface="David" panose="020E0502060401010101" pitchFamily="34" charset="-79"/>
                <a:cs typeface="David" panose="020E0502060401010101" pitchFamily="34" charset="-79"/>
              </a:rPr>
              <a:t>על </a:t>
            </a:r>
            <a:r>
              <a:rPr lang="he-IL" sz="2400" dirty="0">
                <a:latin typeface="David" panose="020E0502060401010101" pitchFamily="34" charset="-79"/>
                <a:cs typeface="David" panose="020E0502060401010101" pitchFamily="34" charset="-79"/>
              </a:rPr>
              <a:t>מימוש </a:t>
            </a:r>
            <a:r>
              <a:rPr lang="he-IL" sz="2400" dirty="0" smtClean="0">
                <a:latin typeface="David" panose="020E0502060401010101" pitchFamily="34" charset="-79"/>
                <a:cs typeface="David" panose="020E0502060401010101" pitchFamily="34" charset="-79"/>
              </a:rPr>
              <a:t>התקציב </a:t>
            </a:r>
            <a:endParaRPr lang="he-IL" sz="2400" dirty="0">
              <a:latin typeface="David" panose="020E0502060401010101" pitchFamily="34" charset="-79"/>
              <a:cs typeface="David" panose="020E0502060401010101" pitchFamily="34" charset="-79"/>
            </a:endParaRPr>
          </a:p>
          <a:p>
            <a:pPr marL="514350" lvl="1" indent="0">
              <a:spcBef>
                <a:spcPts val="600"/>
              </a:spcBef>
              <a:buNone/>
            </a:pP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הקטנה </a:t>
            </a:r>
            <a:r>
              <a:rPr lang="he-IL" sz="2400" dirty="0">
                <a:latin typeface="David" panose="020E0502060401010101" pitchFamily="34" charset="-79"/>
                <a:cs typeface="David" panose="020E0502060401010101" pitchFamily="34" charset="-79"/>
              </a:rPr>
              <a:t>משמעותית בהיקף כוח האדם בצה"ל ובהוצאה </a:t>
            </a:r>
            <a:r>
              <a:rPr lang="he-IL" sz="2400" dirty="0" smtClean="0">
                <a:latin typeface="David" panose="020E0502060401010101" pitchFamily="34" charset="-79"/>
                <a:cs typeface="David" panose="020E0502060401010101" pitchFamily="34" charset="-79"/>
              </a:rPr>
              <a:t>לשכר. צמצום</a:t>
            </a:r>
          </a:p>
          <a:p>
            <a:pPr marL="514350" lvl="1" indent="0">
              <a:spcBef>
                <a:spcPts val="600"/>
              </a:spcBef>
              <a:buNone/>
            </a:pPr>
            <a:r>
              <a:rPr lang="he-IL" sz="2400" dirty="0" smtClean="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rPr>
              <a:t>משמעותי </a:t>
            </a:r>
            <a:r>
              <a:rPr lang="he-IL" sz="2400" dirty="0" smtClean="0">
                <a:latin typeface="David" panose="020E0502060401010101" pitchFamily="34" charset="-79"/>
                <a:cs typeface="David" panose="020E0502060401010101" pitchFamily="34" charset="-79"/>
              </a:rPr>
              <a:t>של </a:t>
            </a:r>
            <a:r>
              <a:rPr lang="he-IL" sz="2400" dirty="0">
                <a:latin typeface="David" panose="020E0502060401010101" pitchFamily="34" charset="-79"/>
                <a:cs typeface="David" panose="020E0502060401010101" pitchFamily="34" charset="-79"/>
              </a:rPr>
              <a:t>מטות ומפקדות.</a:t>
            </a:r>
          </a:p>
          <a:p>
            <a:pPr marL="514350" lvl="1" indent="0">
              <a:spcBef>
                <a:spcPts val="600"/>
              </a:spcBef>
              <a:buNone/>
            </a:pP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קיצור </a:t>
            </a:r>
            <a:r>
              <a:rPr lang="he-IL" sz="2400" dirty="0">
                <a:latin typeface="David" panose="020E0502060401010101" pitchFamily="34" charset="-79"/>
                <a:cs typeface="David" panose="020E0502060401010101" pitchFamily="34" charset="-79"/>
              </a:rPr>
              <a:t>שירות החובה לגברים </a:t>
            </a:r>
            <a:r>
              <a:rPr lang="he-IL" sz="2400" dirty="0" smtClean="0">
                <a:latin typeface="David" panose="020E0502060401010101" pitchFamily="34" charset="-79"/>
                <a:cs typeface="David" panose="020E0502060401010101" pitchFamily="34" charset="-79"/>
              </a:rPr>
              <a:t>לשנתיים</a:t>
            </a:r>
          </a:p>
          <a:p>
            <a:pPr marL="457200" lvl="1" indent="0">
              <a:buNone/>
            </a:pPr>
            <a:r>
              <a:rPr lang="he-IL" sz="2400" b="1" dirty="0" smtClean="0">
                <a:latin typeface="David" panose="020E0502060401010101" pitchFamily="34" charset="-79"/>
                <a:cs typeface="David" panose="020E0502060401010101" pitchFamily="34" charset="-79"/>
              </a:rPr>
              <a:t>ההמלצות </a:t>
            </a:r>
            <a:r>
              <a:rPr lang="he-IL" sz="2400" b="1" dirty="0">
                <a:latin typeface="David" panose="020E0502060401010101" pitchFamily="34" charset="-79"/>
                <a:cs typeface="David" panose="020E0502060401010101" pitchFamily="34" charset="-79"/>
              </a:rPr>
              <a:t>נתקלו בהתנגדות עזה של מערכת הביטחון </a:t>
            </a:r>
            <a:r>
              <a:rPr lang="he-IL" sz="2400" b="1" dirty="0" smtClean="0">
                <a:latin typeface="David" panose="020E0502060401010101" pitchFamily="34" charset="-79"/>
                <a:cs typeface="David" panose="020E0502060401010101" pitchFamily="34" charset="-79"/>
              </a:rPr>
              <a:t>וראש הממשלה החליט </a:t>
            </a:r>
            <a:r>
              <a:rPr lang="he-IL" sz="2400" b="1" dirty="0">
                <a:latin typeface="David" panose="020E0502060401010101" pitchFamily="34" charset="-79"/>
                <a:cs typeface="David" panose="020E0502060401010101" pitchFamily="34" charset="-79"/>
              </a:rPr>
              <a:t>על הקפאת יישומן</a:t>
            </a:r>
          </a:p>
        </p:txBody>
      </p:sp>
      <p:sp>
        <p:nvSpPr>
          <p:cNvPr id="4" name="לחצן פעולה: חזרה 3">
            <a:hlinkClick r:id="rId2" action="ppaction://hlinksldjump" highlightClick="1"/>
          </p:cNvPr>
          <p:cNvSpPr/>
          <p:nvPr/>
        </p:nvSpPr>
        <p:spPr>
          <a:xfrm>
            <a:off x="323528" y="6309320"/>
            <a:ext cx="432048"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682893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solidFill>
                  <a:schemeClr val="tx2"/>
                </a:solidFill>
                <a:latin typeface="David" panose="020E0502060401010101" pitchFamily="34" charset="-79"/>
                <a:cs typeface="David" panose="020E0502060401010101" pitchFamily="34" charset="-79"/>
              </a:rPr>
              <a:t>התפתחות תקציב הביטחון</a:t>
            </a:r>
            <a:endParaRPr lang="he-IL" b="1" dirty="0">
              <a:solidFill>
                <a:schemeClr val="tx2"/>
              </a:solidFill>
              <a:latin typeface="David" panose="020E0502060401010101" pitchFamily="34" charset="-79"/>
              <a:cs typeface="David" panose="020E0502060401010101" pitchFamily="34" charset="-79"/>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1928243"/>
            <a:ext cx="5328592" cy="3956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59632" y="5805264"/>
            <a:ext cx="5976664" cy="646331"/>
          </a:xfrm>
          <a:prstGeom prst="rect">
            <a:avLst/>
          </a:prstGeom>
          <a:noFill/>
        </p:spPr>
        <p:txBody>
          <a:bodyPr wrap="square" rtlCol="1">
            <a:spAutoFit/>
          </a:bodyPr>
          <a:lstStyle/>
          <a:p>
            <a:r>
              <a:rPr lang="he-IL" b="1" dirty="0" smtClean="0">
                <a:latin typeface="David" panose="020E0502060401010101" pitchFamily="34" charset="-79"/>
                <a:cs typeface="David" panose="020E0502060401010101" pitchFamily="34" charset="-79"/>
              </a:rPr>
              <a:t>"על שינוייו" </a:t>
            </a:r>
            <a:r>
              <a:rPr lang="he-IL" dirty="0" smtClean="0">
                <a:latin typeface="David" panose="020E0502060401010101" pitchFamily="34" charset="-79"/>
                <a:cs typeface="David" panose="020E0502060401010101" pitchFamily="34" charset="-79"/>
              </a:rPr>
              <a:t>– הפער בין ההקצאה הרא</a:t>
            </a:r>
            <a:r>
              <a:rPr lang="he-IL" dirty="0">
                <a:latin typeface="David" panose="020E0502060401010101" pitchFamily="34" charset="-79"/>
                <a:cs typeface="David" panose="020E0502060401010101" pitchFamily="34" charset="-79"/>
              </a:rPr>
              <a:t>ש</a:t>
            </a:r>
            <a:r>
              <a:rPr lang="he-IL" dirty="0" smtClean="0">
                <a:latin typeface="David" panose="020E0502060401010101" pitchFamily="34" charset="-79"/>
                <a:cs typeface="David" panose="020E0502060401010101" pitchFamily="34" charset="-79"/>
              </a:rPr>
              <a:t>ונית במסגרת תקציב המדינה לבין התקציב בפועל בסיום </a:t>
            </a:r>
            <a:r>
              <a:rPr lang="he-IL" dirty="0" smtClean="0">
                <a:latin typeface="David" panose="020E0502060401010101" pitchFamily="34" charset="-79"/>
                <a:cs typeface="David" panose="020E0502060401010101" pitchFamily="34" charset="-79"/>
              </a:rPr>
              <a:t>השנה, </a:t>
            </a:r>
            <a:r>
              <a:rPr lang="he-IL" dirty="0" smtClean="0">
                <a:latin typeface="David" panose="020E0502060401010101" pitchFamily="34" charset="-79"/>
                <a:cs typeface="David" panose="020E0502060401010101" pitchFamily="34" charset="-79"/>
              </a:rPr>
              <a:t>לאחר קבלת התוספות במהלך השנה</a:t>
            </a: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429774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solidFill>
                  <a:schemeClr val="tx2"/>
                </a:solidFill>
                <a:latin typeface="David" panose="020E0502060401010101" pitchFamily="34" charset="-79"/>
                <a:cs typeface="David" panose="020E0502060401010101" pitchFamily="34" charset="-79"/>
              </a:rPr>
              <a:t>אז איך נקבע בפועל תקציב הביטחון?</a:t>
            </a:r>
            <a:endParaRPr lang="he-IL" b="1" dirty="0">
              <a:solidFill>
                <a:schemeClr val="tx2"/>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251520" y="1124744"/>
            <a:ext cx="8784976" cy="5400600"/>
          </a:xfrm>
        </p:spPr>
        <p:txBody>
          <a:bodyPr>
            <a:noAutofit/>
          </a:bodyPr>
          <a:lstStyle/>
          <a:p>
            <a:pPr marL="457200" lvl="1" indent="0">
              <a:lnSpc>
                <a:spcPct val="150000"/>
              </a:lnSpc>
              <a:spcBef>
                <a:spcPts val="0"/>
              </a:spcBef>
              <a:buNone/>
            </a:pPr>
            <a:r>
              <a:rPr lang="he-IL" sz="2400" b="1" u="sng" dirty="0" smtClean="0">
                <a:latin typeface="David" panose="020E0502060401010101" pitchFamily="34" charset="-79"/>
                <a:cs typeface="David" panose="020E0502060401010101" pitchFamily="34" charset="-79"/>
              </a:rPr>
              <a:t>ועדה חיצונית </a:t>
            </a:r>
          </a:p>
          <a:p>
            <a:pPr marL="457200" lvl="1" indent="0">
              <a:lnSpc>
                <a:spcPts val="2880"/>
              </a:lnSpc>
              <a:spcBef>
                <a:spcPts val="0"/>
              </a:spcBef>
              <a:buNone/>
            </a:pPr>
            <a:r>
              <a:rPr lang="he-IL" sz="2400" dirty="0" smtClean="0">
                <a:latin typeface="David" panose="020E0502060401010101" pitchFamily="34" charset="-79"/>
                <a:cs typeface="David" panose="020E0502060401010101" pitchFamily="34" charset="-79"/>
              </a:rPr>
              <a:t>תגבש את הצעת התקציב על סמך תפיסת ביטחון וכימות המענה לאיומים</a:t>
            </a:r>
          </a:p>
          <a:p>
            <a:pPr marL="457200" lvl="1" indent="0">
              <a:buNone/>
            </a:pPr>
            <a:endParaRPr lang="he-IL" sz="1400" u="sng" dirty="0" smtClean="0">
              <a:latin typeface="David" panose="020E0502060401010101" pitchFamily="34" charset="-79"/>
              <a:cs typeface="David" panose="020E0502060401010101" pitchFamily="34" charset="-79"/>
            </a:endParaRPr>
          </a:p>
          <a:p>
            <a:pPr marL="457200" lvl="1" indent="0">
              <a:lnSpc>
                <a:spcPct val="150000"/>
              </a:lnSpc>
              <a:buNone/>
            </a:pPr>
            <a:r>
              <a:rPr lang="he-IL" sz="2400" b="1" u="sng" dirty="0" smtClean="0">
                <a:latin typeface="David" panose="020E0502060401010101" pitchFamily="34" charset="-79"/>
                <a:cs typeface="David" panose="020E0502060401010101" pitchFamily="34" charset="-79"/>
              </a:rPr>
              <a:t>מו"מ בין משרד האוצר ומשרד הביטחון</a:t>
            </a:r>
            <a:r>
              <a:rPr lang="he-IL" sz="2400" b="1" dirty="0" smtClean="0">
                <a:latin typeface="David" panose="020E0502060401010101" pitchFamily="34" charset="-79"/>
                <a:cs typeface="David" panose="020E0502060401010101" pitchFamily="34" charset="-79"/>
              </a:rPr>
              <a:t> - "כל האמצעים כשרים"</a:t>
            </a:r>
          </a:p>
          <a:p>
            <a:pPr marL="514350" lvl="1" indent="0">
              <a:spcBef>
                <a:spcPts val="600"/>
              </a:spcBef>
              <a:buNone/>
            </a:pPr>
            <a:r>
              <a:rPr lang="he-IL" sz="2400" b="1" dirty="0" smtClean="0">
                <a:latin typeface="David" panose="020E0502060401010101" pitchFamily="34" charset="-79"/>
                <a:cs typeface="David" panose="020E0502060401010101" pitchFamily="34" charset="-79"/>
              </a:rPr>
              <a:t>משרד האוצר</a:t>
            </a:r>
            <a:r>
              <a:rPr lang="he-IL" sz="2400" dirty="0" smtClean="0">
                <a:latin typeface="David" panose="020E0502060401010101" pitchFamily="34" charset="-79"/>
                <a:cs typeface="David" panose="020E0502060401010101" pitchFamily="34" charset="-79"/>
              </a:rPr>
              <a:t>: כשיש עודף בגביית מיסים, פועלים להוריד מיסים כדי לא</a:t>
            </a:r>
          </a:p>
          <a:p>
            <a:pPr marL="514350" lvl="1" indent="0">
              <a:spcBef>
                <a:spcPts val="600"/>
              </a:spcBef>
              <a:buNone/>
            </a:pP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לעודד דרישות ביטחוניות נוספות</a:t>
            </a:r>
            <a:r>
              <a:rPr lang="en-US" sz="2400" dirty="0" smtClean="0">
                <a:latin typeface="David" panose="020E0502060401010101" pitchFamily="34" charset="-79"/>
                <a:cs typeface="David" panose="020E0502060401010101" pitchFamily="34" charset="-79"/>
              </a:rPr>
              <a:t>; </a:t>
            </a:r>
            <a:endParaRPr lang="he-IL" sz="2400" dirty="0" smtClean="0">
              <a:latin typeface="David" panose="020E0502060401010101" pitchFamily="34" charset="-79"/>
              <a:cs typeface="David" panose="020E0502060401010101" pitchFamily="34" charset="-79"/>
            </a:endParaRPr>
          </a:p>
          <a:p>
            <a:pPr marL="514350" lvl="1" indent="0">
              <a:spcBef>
                <a:spcPts val="600"/>
              </a:spcBef>
              <a:buNone/>
            </a:pP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הדלפות לתקשורת על הבזבוזים / המשכורות / הפנסיות</a:t>
            </a:r>
            <a:r>
              <a:rPr lang="en-US" sz="2400" dirty="0" smtClean="0">
                <a:latin typeface="David" panose="020E0502060401010101" pitchFamily="34" charset="-79"/>
                <a:cs typeface="David" panose="020E0502060401010101" pitchFamily="34" charset="-79"/>
              </a:rPr>
              <a:t>;</a:t>
            </a:r>
            <a:endParaRPr lang="he-IL" sz="2400" dirty="0" smtClean="0">
              <a:latin typeface="David" panose="020E0502060401010101" pitchFamily="34" charset="-79"/>
              <a:cs typeface="David" panose="020E0502060401010101" pitchFamily="34" charset="-79"/>
            </a:endParaRPr>
          </a:p>
          <a:p>
            <a:pPr marL="514350" lvl="1" indent="0">
              <a:spcBef>
                <a:spcPts val="600"/>
              </a:spcBef>
              <a:buNone/>
            </a:pPr>
            <a:r>
              <a:rPr lang="he-IL" sz="2400" dirty="0" smtClean="0">
                <a:latin typeface="David" panose="020E0502060401010101" pitchFamily="34" charset="-79"/>
                <a:cs typeface="David" panose="020E0502060401010101" pitchFamily="34" charset="-79"/>
              </a:rPr>
              <a:t>		    רתימת גורמים חברתיים שידרשו קיצוץ בתקציב הביטחון</a:t>
            </a:r>
          </a:p>
          <a:p>
            <a:pPr marL="514350" lvl="1" indent="0">
              <a:spcBef>
                <a:spcPts val="600"/>
              </a:spcBef>
              <a:buNone/>
            </a:pP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כמקור למימון דרישות תקציביות חברתיות</a:t>
            </a:r>
            <a:r>
              <a:rPr lang="en-US" sz="2400" dirty="0" smtClean="0">
                <a:latin typeface="David" panose="020E0502060401010101" pitchFamily="34" charset="-79"/>
                <a:cs typeface="David" panose="020E0502060401010101" pitchFamily="34" charset="-79"/>
              </a:rPr>
              <a:t>;</a:t>
            </a:r>
            <a:endParaRPr lang="he-IL" sz="2400" dirty="0" smtClean="0">
              <a:latin typeface="David" panose="020E0502060401010101" pitchFamily="34" charset="-79"/>
              <a:cs typeface="David" panose="020E0502060401010101" pitchFamily="34" charset="-79"/>
            </a:endParaRPr>
          </a:p>
          <a:p>
            <a:pPr marL="514350" lvl="1" indent="0">
              <a:spcBef>
                <a:spcPts val="600"/>
              </a:spcBef>
              <a:buNone/>
            </a:pPr>
            <a:endParaRPr lang="he-IL" sz="800" dirty="0" smtClean="0">
              <a:latin typeface="David" panose="020E0502060401010101" pitchFamily="34" charset="-79"/>
              <a:cs typeface="David" panose="020E0502060401010101" pitchFamily="34" charset="-79"/>
            </a:endParaRPr>
          </a:p>
          <a:p>
            <a:pPr marL="514350" lvl="1" indent="0">
              <a:spcBef>
                <a:spcPts val="600"/>
              </a:spcBef>
              <a:buNone/>
            </a:pPr>
            <a:r>
              <a:rPr lang="he-IL" sz="2400" b="1" dirty="0" smtClean="0">
                <a:latin typeface="David" panose="020E0502060401010101" pitchFamily="34" charset="-79"/>
                <a:cs typeface="David" panose="020E0502060401010101" pitchFamily="34" charset="-79"/>
              </a:rPr>
              <a:t>משרד הביטחון</a:t>
            </a:r>
            <a:r>
              <a:rPr lang="he-IL" sz="2400" dirty="0" smtClean="0">
                <a:latin typeface="David" panose="020E0502060401010101" pitchFamily="34" charset="-79"/>
                <a:cs typeface="David" panose="020E0502060401010101" pitchFamily="34" charset="-79"/>
              </a:rPr>
              <a:t>: הפחדת הציבור ("</a:t>
            </a:r>
            <a:r>
              <a:rPr lang="he-IL" sz="2400" dirty="0" err="1" smtClean="0">
                <a:latin typeface="David" panose="020E0502060401010101" pitchFamily="34" charset="-79"/>
                <a:cs typeface="David" panose="020E0502060401010101" pitchFamily="34" charset="-79"/>
              </a:rPr>
              <a:t>לשעברים</a:t>
            </a:r>
            <a:r>
              <a:rPr lang="he-IL" sz="2400" dirty="0" smtClean="0">
                <a:latin typeface="David" panose="020E0502060401010101" pitchFamily="34" charset="-79"/>
                <a:cs typeface="David" panose="020E0502060401010101" pitchFamily="34" charset="-79"/>
              </a:rPr>
              <a:t>" וממלאי תפקידים במשרד)</a:t>
            </a:r>
            <a:r>
              <a:rPr lang="en-US" sz="2400" dirty="0" smtClean="0">
                <a:latin typeface="David" panose="020E0502060401010101" pitchFamily="34" charset="-79"/>
                <a:cs typeface="David" panose="020E0502060401010101" pitchFamily="34" charset="-79"/>
              </a:rPr>
              <a:t>;</a:t>
            </a:r>
            <a:endParaRPr lang="he-IL" sz="2400" dirty="0" smtClean="0">
              <a:latin typeface="David" panose="020E0502060401010101" pitchFamily="34" charset="-79"/>
              <a:cs typeface="David" panose="020E0502060401010101" pitchFamily="34" charset="-79"/>
            </a:endParaRPr>
          </a:p>
          <a:p>
            <a:pPr marL="514350" lvl="1" indent="0">
              <a:spcBef>
                <a:spcPts val="600"/>
              </a:spcBef>
              <a:buNone/>
            </a:pPr>
            <a:r>
              <a:rPr lang="he-IL" sz="2400" smtClean="0">
                <a:latin typeface="David" panose="020E0502060401010101" pitchFamily="34" charset="-79"/>
                <a:cs typeface="David" panose="020E0502060401010101" pitchFamily="34" charset="-79"/>
              </a:rPr>
              <a:t>                            </a:t>
            </a:r>
            <a:r>
              <a:rPr lang="he-IL" sz="2400" smtClean="0">
                <a:latin typeface="David" panose="020E0502060401010101" pitchFamily="34" charset="-79"/>
                <a:cs typeface="David" panose="020E0502060401010101" pitchFamily="34" charset="-79"/>
              </a:rPr>
              <a:t>צמצום </a:t>
            </a:r>
            <a:r>
              <a:rPr lang="he-IL" sz="2400" dirty="0" smtClean="0">
                <a:latin typeface="David" panose="020E0502060401010101" pitchFamily="34" charset="-79"/>
                <a:cs typeface="David" panose="020E0502060401010101" pitchFamily="34" charset="-79"/>
              </a:rPr>
              <a:t>באימונים</a:t>
            </a:r>
            <a:r>
              <a:rPr lang="en-US" sz="2400" dirty="0" smtClean="0">
                <a:latin typeface="David" panose="020E0502060401010101" pitchFamily="34" charset="-79"/>
                <a:cs typeface="David" panose="020E0502060401010101" pitchFamily="34" charset="-79"/>
              </a:rPr>
              <a:t>;</a:t>
            </a:r>
          </a:p>
          <a:p>
            <a:pPr marL="514350" lvl="1" indent="0">
              <a:spcBef>
                <a:spcPts val="600"/>
              </a:spcBef>
              <a:buNone/>
            </a:pPr>
            <a:r>
              <a:rPr lang="en-US" sz="2400" dirty="0">
                <a:latin typeface="David" panose="020E0502060401010101" pitchFamily="34" charset="-79"/>
                <a:cs typeface="David" panose="020E0502060401010101" pitchFamily="34" charset="-79"/>
              </a:rPr>
              <a:t> </a:t>
            </a:r>
            <a:r>
              <a:rPr lang="en-US" sz="2400" dirty="0" smtClean="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איום בסגירת מסגרות "כואבות"</a:t>
            </a:r>
            <a:r>
              <a:rPr lang="en-US" sz="2400" dirty="0" smtClean="0">
                <a:latin typeface="David" panose="020E0502060401010101" pitchFamily="34" charset="-79"/>
                <a:cs typeface="David" panose="020E0502060401010101" pitchFamily="34" charset="-79"/>
              </a:rPr>
              <a:t>;</a:t>
            </a:r>
            <a:endParaRPr lang="he-IL" sz="2400" dirty="0" smtClean="0">
              <a:latin typeface="David" panose="020E0502060401010101" pitchFamily="34" charset="-79"/>
              <a:cs typeface="David" panose="020E0502060401010101" pitchFamily="34" charset="-79"/>
            </a:endParaRPr>
          </a:p>
          <a:p>
            <a:pPr marL="514350" lvl="1" indent="0">
              <a:spcBef>
                <a:spcPts val="600"/>
              </a:spcBef>
              <a:buNone/>
            </a:pP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a:t>
            </a:r>
          </a:p>
        </p:txBody>
      </p:sp>
    </p:spTree>
    <p:extLst>
      <p:ext uri="{BB962C8B-B14F-4D97-AF65-F5344CB8AC3E}">
        <p14:creationId xmlns:p14="http://schemas.microsoft.com/office/powerpoint/2010/main" val="541513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325812" y="1430194"/>
            <a:ext cx="4818187" cy="5760640"/>
          </a:xfrm>
        </p:spPr>
        <p:txBody>
          <a:bodyPr>
            <a:normAutofit fontScale="85000" lnSpcReduction="10000"/>
          </a:bodyPr>
          <a:lstStyle/>
          <a:p>
            <a:pPr marL="0" indent="0">
              <a:buNone/>
            </a:pPr>
            <a:r>
              <a:rPr lang="he-IL" dirty="0" smtClean="0">
                <a:latin typeface="David" panose="020E0502060401010101" pitchFamily="34" charset="-79"/>
                <a:cs typeface="David" panose="020E0502060401010101" pitchFamily="34" charset="-79"/>
              </a:rPr>
              <a:t>במסגרת הצגת "</a:t>
            </a:r>
            <a:r>
              <a:rPr lang="he-IL" b="1" dirty="0">
                <a:latin typeface="David" panose="020E0502060401010101" pitchFamily="34" charset="-79"/>
                <a:cs typeface="David" panose="020E0502060401010101" pitchFamily="34" charset="-79"/>
              </a:rPr>
              <a:t>תפיסת הביטחון 2030</a:t>
            </a:r>
            <a:r>
              <a:rPr lang="he-IL" dirty="0" smtClean="0">
                <a:latin typeface="David" panose="020E0502060401010101" pitchFamily="34" charset="-79"/>
                <a:cs typeface="David" panose="020E0502060401010101" pitchFamily="34" charset="-79"/>
              </a:rPr>
              <a:t>" לקבינט, הודיע ראש הממשלה כי </a:t>
            </a:r>
            <a:r>
              <a:rPr lang="he-IL" dirty="0">
                <a:latin typeface="David" panose="020E0502060401010101" pitchFamily="34" charset="-79"/>
                <a:cs typeface="David" panose="020E0502060401010101" pitchFamily="34" charset="-79"/>
              </a:rPr>
              <a:t>בכוונתו להגדיל את תקציב הביטחון </a:t>
            </a:r>
            <a:r>
              <a:rPr lang="he-IL" dirty="0" smtClean="0">
                <a:latin typeface="David" panose="020E0502060401010101" pitchFamily="34" charset="-79"/>
                <a:cs typeface="David" panose="020E0502060401010101" pitchFamily="34" charset="-79"/>
              </a:rPr>
              <a:t> ב- </a:t>
            </a:r>
            <a:r>
              <a:rPr lang="he-IL" dirty="0">
                <a:latin typeface="David" panose="020E0502060401010101" pitchFamily="34" charset="-79"/>
                <a:cs typeface="David" panose="020E0502060401010101" pitchFamily="34" charset="-79"/>
              </a:rPr>
              <a:t>0.2%-0.3% </a:t>
            </a:r>
            <a:r>
              <a:rPr lang="he-IL" dirty="0" err="1" smtClean="0">
                <a:latin typeface="David" panose="020E0502060401010101" pitchFamily="34" charset="-79"/>
                <a:cs typeface="David" panose="020E0502060401010101" pitchFamily="34" charset="-79"/>
              </a:rPr>
              <a:t>מהתמ"ג</a:t>
            </a:r>
            <a:r>
              <a:rPr lang="he-IL" dirty="0" smtClean="0">
                <a:latin typeface="David" panose="020E0502060401010101" pitchFamily="34" charset="-79"/>
                <a:cs typeface="David" panose="020E0502060401010101" pitchFamily="34" charset="-79"/>
              </a:rPr>
              <a:t> (תוספת של כ-4-3 </a:t>
            </a:r>
            <a:r>
              <a:rPr lang="he-IL" dirty="0">
                <a:latin typeface="David" panose="020E0502060401010101" pitchFamily="34" charset="-79"/>
                <a:cs typeface="David" panose="020E0502060401010101" pitchFamily="34" charset="-79"/>
              </a:rPr>
              <a:t>מיליארד שקל </a:t>
            </a:r>
            <a:r>
              <a:rPr lang="he-IL" dirty="0" smtClean="0">
                <a:latin typeface="David" panose="020E0502060401010101" pitchFamily="34" charset="-79"/>
                <a:cs typeface="David" panose="020E0502060401010101" pitchFamily="34" charset="-79"/>
              </a:rPr>
              <a:t>בשנה). הגדלת </a:t>
            </a:r>
            <a:r>
              <a:rPr lang="he-IL" dirty="0">
                <a:latin typeface="David" panose="020E0502060401010101" pitchFamily="34" charset="-79"/>
                <a:cs typeface="David" panose="020E0502060401010101" pitchFamily="34" charset="-79"/>
              </a:rPr>
              <a:t>התקציב מיועדת להוצאה על כלל גופי הביטחון (צה"ל, שב"כ, מוסד ואחרים</a:t>
            </a:r>
            <a:r>
              <a:rPr lang="he-IL" dirty="0" smtClean="0">
                <a:latin typeface="David" panose="020E0502060401010101" pitchFamily="34" charset="-79"/>
                <a:cs typeface="David" panose="020E0502060401010101" pitchFamily="34" charset="-79"/>
              </a:rPr>
              <a:t>). המטרה </a:t>
            </a:r>
            <a:r>
              <a:rPr lang="he-IL" dirty="0">
                <a:latin typeface="David" panose="020E0502060401010101" pitchFamily="34" charset="-79"/>
                <a:cs typeface="David" panose="020E0502060401010101" pitchFamily="34" charset="-79"/>
              </a:rPr>
              <a:t>היא להגדיל את </a:t>
            </a:r>
            <a:r>
              <a:rPr lang="he-IL" b="1" dirty="0">
                <a:latin typeface="David" panose="020E0502060401010101" pitchFamily="34" charset="-79"/>
                <a:cs typeface="David" panose="020E0502060401010101" pitchFamily="34" charset="-79"/>
              </a:rPr>
              <a:t>שיעור ההוצאה על הביטחון </a:t>
            </a:r>
            <a:r>
              <a:rPr lang="he-IL" dirty="0">
                <a:latin typeface="David" panose="020E0502060401010101" pitchFamily="34" charset="-79"/>
                <a:cs typeface="David" panose="020E0502060401010101" pitchFamily="34" charset="-79"/>
              </a:rPr>
              <a:t>לשיעור של </a:t>
            </a:r>
            <a:r>
              <a:rPr lang="he-IL" b="1" dirty="0">
                <a:latin typeface="David" panose="020E0502060401010101" pitchFamily="34" charset="-79"/>
                <a:cs typeface="David" panose="020E0502060401010101" pitchFamily="34" charset="-79"/>
              </a:rPr>
              <a:t>6</a:t>
            </a:r>
            <a:r>
              <a:rPr lang="he-IL" b="1" dirty="0" smtClean="0">
                <a:latin typeface="David" panose="020E0502060401010101" pitchFamily="34" charset="-79"/>
                <a:cs typeface="David" panose="020E0502060401010101" pitchFamily="34" charset="-79"/>
              </a:rPr>
              <a:t>% </a:t>
            </a:r>
            <a:r>
              <a:rPr lang="he-IL" b="1" dirty="0" err="1" smtClean="0">
                <a:latin typeface="David" panose="020E0502060401010101" pitchFamily="34" charset="-79"/>
                <a:cs typeface="David" panose="020E0502060401010101" pitchFamily="34" charset="-79"/>
              </a:rPr>
              <a:t>מהתמ"ג</a:t>
            </a:r>
            <a:r>
              <a:rPr lang="he-IL" b="1" dirty="0" smtClean="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(כיום הוא </a:t>
            </a:r>
            <a:r>
              <a:rPr lang="he-IL" dirty="0">
                <a:latin typeface="David" panose="020E0502060401010101" pitchFamily="34" charset="-79"/>
                <a:cs typeface="David" panose="020E0502060401010101" pitchFamily="34" charset="-79"/>
              </a:rPr>
              <a:t>עומד על 5.7</a:t>
            </a:r>
            <a:r>
              <a:rPr lang="he-IL" dirty="0" smtClean="0">
                <a:latin typeface="David" panose="020E0502060401010101" pitchFamily="34" charset="-79"/>
                <a:cs typeface="David" panose="020E0502060401010101" pitchFamily="34" charset="-79"/>
              </a:rPr>
              <a:t>%-5.8%), "מה ש</a:t>
            </a:r>
            <a:r>
              <a:rPr lang="he-IL" b="1" dirty="0" smtClean="0">
                <a:latin typeface="David" panose="020E0502060401010101" pitchFamily="34" charset="-79"/>
                <a:cs typeface="David" panose="020E0502060401010101" pitchFamily="34" charset="-79"/>
              </a:rPr>
              <a:t>ינגוס בהכרח בהוצאות הממשלה על השירותים האזרחיים</a:t>
            </a:r>
            <a:r>
              <a:rPr lang="he-IL" dirty="0" smtClean="0">
                <a:latin typeface="David" panose="020E0502060401010101" pitchFamily="34" charset="-79"/>
                <a:cs typeface="David" panose="020E0502060401010101" pitchFamily="34" charset="-79"/>
              </a:rPr>
              <a:t>". </a:t>
            </a:r>
          </a:p>
          <a:p>
            <a:pPr marL="0" indent="0">
              <a:buNone/>
            </a:pPr>
            <a:r>
              <a:rPr lang="he-IL" dirty="0" smtClean="0">
                <a:latin typeface="David" panose="020E0502060401010101" pitchFamily="34" charset="-79"/>
                <a:cs typeface="David" panose="020E0502060401010101" pitchFamily="34" charset="-79"/>
              </a:rPr>
              <a:t>(</a:t>
            </a:r>
            <a:r>
              <a:rPr lang="he-IL" i="1" dirty="0" err="1" smtClean="0">
                <a:latin typeface="David" panose="020E0502060401010101" pitchFamily="34" charset="-79"/>
                <a:cs typeface="David" panose="020E0502060401010101" pitchFamily="34" charset="-79"/>
              </a:rPr>
              <a:t>כלכליסט</a:t>
            </a:r>
            <a:r>
              <a:rPr lang="he-IL" i="1" dirty="0" smtClean="0">
                <a:latin typeface="David" panose="020E0502060401010101" pitchFamily="34" charset="-79"/>
                <a:cs typeface="David" panose="020E0502060401010101" pitchFamily="34" charset="-79"/>
              </a:rPr>
              <a:t>, 15.8.2018</a:t>
            </a:r>
            <a:r>
              <a:rPr lang="he-IL" dirty="0" smtClean="0">
                <a:latin typeface="David" panose="020E0502060401010101" pitchFamily="34" charset="-79"/>
                <a:cs typeface="David" panose="020E0502060401010101" pitchFamily="34" charset="-79"/>
              </a:rPr>
              <a:t>)</a:t>
            </a:r>
          </a:p>
          <a:p>
            <a:endParaRPr lang="he-IL" dirty="0" smtClean="0"/>
          </a:p>
          <a:p>
            <a:endParaRPr lang="he-IL" dirty="0">
              <a:latin typeface="David" panose="020E0502060401010101" pitchFamily="34" charset="-79"/>
              <a:cs typeface="David" panose="020E0502060401010101" pitchFamily="34" charset="-79"/>
            </a:endParaRPr>
          </a:p>
        </p:txBody>
      </p:sp>
      <p:pic>
        <p:nvPicPr>
          <p:cNvPr id="2" name="Picture 1"/>
          <p:cNvPicPr>
            <a:picLocks noChangeAspect="1"/>
          </p:cNvPicPr>
          <p:nvPr/>
        </p:nvPicPr>
        <p:blipFill>
          <a:blip r:embed="rId2"/>
          <a:stretch>
            <a:fillRect/>
          </a:stretch>
        </p:blipFill>
        <p:spPr>
          <a:xfrm>
            <a:off x="441046" y="1432831"/>
            <a:ext cx="3551223" cy="2016224"/>
          </a:xfrm>
          <a:prstGeom prst="rect">
            <a:avLst/>
          </a:prstGeom>
        </p:spPr>
      </p:pic>
      <p:pic>
        <p:nvPicPr>
          <p:cNvPr id="4" name="Picture 3"/>
          <p:cNvPicPr>
            <a:picLocks noChangeAspect="1"/>
          </p:cNvPicPr>
          <p:nvPr/>
        </p:nvPicPr>
        <p:blipFill>
          <a:blip r:embed="rId3"/>
          <a:stretch>
            <a:fillRect/>
          </a:stretch>
        </p:blipFill>
        <p:spPr>
          <a:xfrm>
            <a:off x="107504" y="4293096"/>
            <a:ext cx="4218309" cy="24487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כותרת 1"/>
          <p:cNvSpPr>
            <a:spLocks noGrp="1"/>
          </p:cNvSpPr>
          <p:nvPr>
            <p:ph type="title"/>
          </p:nvPr>
        </p:nvSpPr>
        <p:spPr>
          <a:xfrm>
            <a:off x="457200" y="274638"/>
            <a:ext cx="8229600" cy="1143000"/>
          </a:xfrm>
        </p:spPr>
        <p:txBody>
          <a:bodyPr>
            <a:normAutofit/>
          </a:bodyPr>
          <a:lstStyle/>
          <a:p>
            <a:r>
              <a:rPr lang="he-IL" b="1" dirty="0" smtClean="0">
                <a:solidFill>
                  <a:schemeClr val="tx2"/>
                </a:solidFill>
                <a:latin typeface="David" panose="020E0502060401010101" pitchFamily="34" charset="-79"/>
                <a:cs typeface="David" panose="020E0502060401010101" pitchFamily="34" charset="-79"/>
              </a:rPr>
              <a:t>תפיסת הביטחון</a:t>
            </a:r>
            <a:endParaRPr lang="he-IL" b="1" dirty="0">
              <a:solidFill>
                <a:schemeClr val="tx2"/>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404664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84"/>
            <a:ext cx="8229600" cy="1143000"/>
          </a:xfrm>
        </p:spPr>
        <p:txBody>
          <a:bodyPr/>
          <a:lstStyle/>
          <a:p>
            <a:r>
              <a:rPr lang="he-IL" b="1" dirty="0" smtClean="0">
                <a:solidFill>
                  <a:schemeClr val="tx2"/>
                </a:solidFill>
                <a:latin typeface="David" panose="020E0502060401010101" pitchFamily="34" charset="-79"/>
                <a:cs typeface="David" panose="020E0502060401010101" pitchFamily="34" charset="-79"/>
              </a:rPr>
              <a:t>ההוצאה על הביטחון לאורך השנים</a:t>
            </a:r>
            <a:endParaRPr lang="he-IL" b="1" dirty="0">
              <a:solidFill>
                <a:schemeClr val="tx2"/>
              </a:solidFill>
              <a:latin typeface="David" panose="020E0502060401010101" pitchFamily="34" charset="-79"/>
              <a:cs typeface="David" panose="020E0502060401010101" pitchFamily="34" charset="-79"/>
            </a:endParaRPr>
          </a:p>
        </p:txBody>
      </p:sp>
      <p:pic>
        <p:nvPicPr>
          <p:cNvPr id="7" name="Picture 6"/>
          <p:cNvPicPr>
            <a:picLocks noChangeAspect="1"/>
          </p:cNvPicPr>
          <p:nvPr/>
        </p:nvPicPr>
        <p:blipFill>
          <a:blip r:embed="rId2"/>
          <a:stretch>
            <a:fillRect/>
          </a:stretch>
        </p:blipFill>
        <p:spPr>
          <a:xfrm>
            <a:off x="4414000" y="1124744"/>
            <a:ext cx="4536420" cy="266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3"/>
          <a:stretch>
            <a:fillRect/>
          </a:stretch>
        </p:blipFill>
        <p:spPr>
          <a:xfrm>
            <a:off x="4419861" y="6381328"/>
            <a:ext cx="512180" cy="233442"/>
          </a:xfrm>
          <a:prstGeom prst="rect">
            <a:avLst/>
          </a:prstGeom>
        </p:spPr>
      </p:pic>
      <p:pic>
        <p:nvPicPr>
          <p:cNvPr id="12" name="Picture 11"/>
          <p:cNvPicPr>
            <a:picLocks noChangeAspect="1"/>
          </p:cNvPicPr>
          <p:nvPr/>
        </p:nvPicPr>
        <p:blipFill>
          <a:blip r:embed="rId4"/>
          <a:stretch>
            <a:fillRect/>
          </a:stretch>
        </p:blipFill>
        <p:spPr>
          <a:xfrm>
            <a:off x="1475656" y="1389944"/>
            <a:ext cx="2085975" cy="2133600"/>
          </a:xfrm>
          <a:prstGeom prst="rect">
            <a:avLst/>
          </a:prstGeom>
        </p:spPr>
      </p:pic>
      <p:sp>
        <p:nvSpPr>
          <p:cNvPr id="14" name="כותרת 1"/>
          <p:cNvSpPr txBox="1">
            <a:spLocks/>
          </p:cNvSpPr>
          <p:nvPr/>
        </p:nvSpPr>
        <p:spPr>
          <a:xfrm>
            <a:off x="-396552" y="2654872"/>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b="1" dirty="0" smtClean="0">
                <a:solidFill>
                  <a:schemeClr val="tx2"/>
                </a:solidFill>
                <a:latin typeface="David" panose="020E0502060401010101" pitchFamily="34" charset="-79"/>
                <a:cs typeface="David" panose="020E0502060401010101" pitchFamily="34" charset="-79"/>
              </a:rPr>
              <a:t>???</a:t>
            </a:r>
            <a:endParaRPr lang="he-IL" b="1" dirty="0">
              <a:solidFill>
                <a:schemeClr val="tx2"/>
              </a:solidFill>
              <a:latin typeface="David" panose="020E0502060401010101" pitchFamily="34" charset="-79"/>
              <a:cs typeface="David" panose="020E0502060401010101" pitchFamily="34" charset="-79"/>
            </a:endParaRPr>
          </a:p>
        </p:txBody>
      </p:sp>
      <p:pic>
        <p:nvPicPr>
          <p:cNvPr id="9"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381552" y="3797872"/>
            <a:ext cx="4032448" cy="2905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Immagine 1">
            <a:extLst>
              <a:ext uri="{FF2B5EF4-FFF2-40B4-BE49-F238E27FC236}">
                <a16:creationId xmlns:a16="http://schemas.microsoft.com/office/drawing/2014/main" xmlns="" id="{B45068A6-65EA-5A47-8F8E-5C7DBB80771B}"/>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419861" y="3797872"/>
            <a:ext cx="4536420" cy="2936830"/>
          </a:xfrm>
          <a:prstGeom prst="rect">
            <a:avLst/>
          </a:prstGeom>
          <a:ln>
            <a:solidFill>
              <a:schemeClr val="bg1"/>
            </a:solidFill>
          </a:ln>
        </p:spPr>
      </p:pic>
      <p:sp>
        <p:nvSpPr>
          <p:cNvPr id="3" name="TextBox 2"/>
          <p:cNvSpPr txBox="1"/>
          <p:nvPr/>
        </p:nvSpPr>
        <p:spPr>
          <a:xfrm>
            <a:off x="5364088" y="3861048"/>
            <a:ext cx="432048" cy="369332"/>
          </a:xfrm>
          <a:prstGeom prst="rect">
            <a:avLst/>
          </a:prstGeom>
          <a:solidFill>
            <a:schemeClr val="bg1"/>
          </a:solidFill>
        </p:spPr>
        <p:txBody>
          <a:bodyPr wrap="square" rtlCol="1">
            <a:spAutoFit/>
          </a:bodyPr>
          <a:lstStyle/>
          <a:p>
            <a:endParaRPr lang="he-IL" dirty="0"/>
          </a:p>
        </p:txBody>
      </p:sp>
    </p:spTree>
    <p:extLst>
      <p:ext uri="{BB962C8B-B14F-4D97-AF65-F5344CB8AC3E}">
        <p14:creationId xmlns:p14="http://schemas.microsoft.com/office/powerpoint/2010/main" val="1541379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solidFill>
                  <a:schemeClr val="tx2"/>
                </a:solidFill>
                <a:latin typeface="David" panose="020E0502060401010101" pitchFamily="34" charset="-79"/>
                <a:cs typeface="David" panose="020E0502060401010101" pitchFamily="34" charset="-79"/>
              </a:rPr>
              <a:t>ייחודיות תקציב הביטחון</a:t>
            </a:r>
            <a:endParaRPr lang="he-IL" b="1" dirty="0">
              <a:solidFill>
                <a:schemeClr val="tx2"/>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p:txBody>
          <a:bodyPr>
            <a:normAutofit fontScale="92500" lnSpcReduction="20000"/>
          </a:bodyPr>
          <a:lstStyle/>
          <a:p>
            <a:r>
              <a:rPr lang="he-IL" b="1" dirty="0" smtClean="0">
                <a:latin typeface="David" panose="020E0502060401010101" pitchFamily="34" charset="-79"/>
                <a:cs typeface="David" panose="020E0502060401010101" pitchFamily="34" charset="-79"/>
              </a:rPr>
              <a:t>הקושי העיקרי</a:t>
            </a:r>
            <a:r>
              <a:rPr lang="he-IL" dirty="0" smtClean="0">
                <a:latin typeface="David" panose="020E0502060401010101" pitchFamily="34" charset="-79"/>
                <a:cs typeface="David" panose="020E0502060401010101" pitchFamily="34" charset="-79"/>
              </a:rPr>
              <a:t>: מדידה והגדרה של התפוקה הביטחונית, ובהתאם, תמחור התקציב במונחי עלות אלטרנטיבית.</a:t>
            </a:r>
          </a:p>
          <a:p>
            <a:pPr lvl="1"/>
            <a:r>
              <a:rPr lang="he-IL" dirty="0" smtClean="0">
                <a:latin typeface="David" panose="020E0502060401010101" pitchFamily="34" charset="-79"/>
                <a:cs typeface="David" panose="020E0502060401010101" pitchFamily="34" charset="-79"/>
              </a:rPr>
              <a:t>קושי לקשר בין היכולת ורמת המוכנות המבצעית לבין ההוצאה הכספית </a:t>
            </a:r>
          </a:p>
          <a:p>
            <a:pPr lvl="1"/>
            <a:r>
              <a:rPr lang="he-IL" dirty="0" smtClean="0">
                <a:latin typeface="David" panose="020E0502060401010101" pitchFamily="34" charset="-79"/>
                <a:cs typeface="David" panose="020E0502060401010101" pitchFamily="34" charset="-79"/>
              </a:rPr>
              <a:t>קושי להעריך מהו התקציב הדרוש כדי לשמור על הרתעה מספקת.  </a:t>
            </a:r>
          </a:p>
          <a:p>
            <a:pPr lvl="1"/>
            <a:r>
              <a:rPr lang="he-IL" dirty="0" smtClean="0">
                <a:latin typeface="David" panose="020E0502060401010101" pitchFamily="34" charset="-79"/>
                <a:cs typeface="David" panose="020E0502060401010101" pitchFamily="34" charset="-79"/>
              </a:rPr>
              <a:t>בניגוד למערכות אחרות, כגון חינוך ובריאות, שעיקר פעילותן רצוף לאורך זמן, מוכנות מערכת הביטחון נבחנת לעתים רחוקות יחסית (כל מספר שנים), האירועים אינטנסיביים מאוד ושונים מאוד זה מזה, וקשה מאוד ללמוד מהעבר מתי תתרחש וכיצד תיראה "הבחינה הבאה" של המערכת</a:t>
            </a: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402857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dirty="0" smtClean="0">
                <a:solidFill>
                  <a:schemeClr val="tx2"/>
                </a:solidFill>
                <a:latin typeface="David" panose="020E0502060401010101" pitchFamily="34" charset="-79"/>
                <a:cs typeface="David" panose="020E0502060401010101" pitchFamily="34" charset="-79"/>
              </a:rPr>
              <a:t>תקציב הביטחון מול התקציבים החברתיים</a:t>
            </a:r>
            <a:endParaRPr lang="he-IL" b="1" dirty="0">
              <a:solidFill>
                <a:schemeClr val="tx2"/>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p:txBody>
          <a:bodyPr>
            <a:normAutofit fontScale="92500" lnSpcReduction="10000"/>
          </a:bodyPr>
          <a:lstStyle/>
          <a:p>
            <a:pPr lvl="1">
              <a:buFont typeface="Arial" panose="020B0604020202020204" pitchFamily="34" charset="0"/>
              <a:buChar char="•"/>
            </a:pPr>
            <a:r>
              <a:rPr lang="he-IL" b="1" u="sng" dirty="0">
                <a:latin typeface="David" panose="020E0502060401010101" pitchFamily="34" charset="-79"/>
                <a:cs typeface="David" panose="020E0502060401010101" pitchFamily="34" charset="-79"/>
              </a:rPr>
              <a:t>התקציבים החברתיים</a:t>
            </a:r>
            <a:r>
              <a:rPr lang="he-IL" b="1" dirty="0">
                <a:latin typeface="David" panose="020E0502060401010101" pitchFamily="34" charset="-79"/>
                <a:cs typeface="David" panose="020E0502060401010101" pitchFamily="34" charset="-79"/>
              </a:rPr>
              <a:t>: בעיקרם, תקציבי צריכה אינדיבידואלית: </a:t>
            </a:r>
            <a:r>
              <a:rPr lang="he-IL" dirty="0">
                <a:latin typeface="David" panose="020E0502060401010101" pitchFamily="34" charset="-79"/>
                <a:cs typeface="David" panose="020E0502060401010101" pitchFamily="34" charset="-79"/>
              </a:rPr>
              <a:t>מה שלא מכוסה על ידי המערכת הציבורית, מכוסה על ידי הצריכה הפרטית (חינוך פרטי, ביטוחי בריאות פרטיים)</a:t>
            </a:r>
          </a:p>
          <a:p>
            <a:pPr lvl="1">
              <a:buFont typeface="Arial" panose="020B0604020202020204" pitchFamily="34" charset="0"/>
              <a:buChar char="•"/>
            </a:pPr>
            <a:r>
              <a:rPr lang="he-IL" b="1" u="sng" dirty="0" smtClean="0">
                <a:latin typeface="David" panose="020E0502060401010101" pitchFamily="34" charset="-79"/>
                <a:cs typeface="David" panose="020E0502060401010101" pitchFamily="34" charset="-79"/>
              </a:rPr>
              <a:t>התקציב הביטחוני</a:t>
            </a:r>
            <a:r>
              <a:rPr lang="he-IL" b="1" dirty="0" smtClean="0">
                <a:latin typeface="David" panose="020E0502060401010101" pitchFamily="34" charset="-79"/>
                <a:cs typeface="David" panose="020E0502060401010101" pitchFamily="34" charset="-79"/>
              </a:rPr>
              <a:t>: צריכה קולקטיבית. </a:t>
            </a:r>
            <a:r>
              <a:rPr lang="he-IL" dirty="0" smtClean="0">
                <a:latin typeface="David" panose="020E0502060401010101" pitchFamily="34" charset="-79"/>
                <a:cs typeface="David" panose="020E0502060401010101" pitchFamily="34" charset="-79"/>
              </a:rPr>
              <a:t>רק הממשלה מורשית לקיים צבא ושירותי ביטחון</a:t>
            </a:r>
          </a:p>
          <a:p>
            <a:pPr lvl="1">
              <a:buFont typeface="Arial" panose="020B0604020202020204" pitchFamily="34" charset="0"/>
              <a:buChar char="•"/>
            </a:pPr>
            <a:r>
              <a:rPr lang="he-IL" b="1" u="sng" dirty="0" smtClean="0">
                <a:latin typeface="David" panose="020E0502060401010101" pitchFamily="34" charset="-79"/>
                <a:cs typeface="David" panose="020E0502060401010101" pitchFamily="34" charset="-79"/>
              </a:rPr>
              <a:t>הדילמה</a:t>
            </a:r>
            <a:r>
              <a:rPr lang="he-IL" b="1" dirty="0" smtClean="0">
                <a:latin typeface="David" panose="020E0502060401010101" pitchFamily="34" charset="-79"/>
                <a:cs typeface="David" panose="020E0502060401010101" pitchFamily="34" charset="-79"/>
              </a:rPr>
              <a:t>: כיצד לחלק את המשאבים בין הצריכה הביטחונית ובין הצריכה האזרחית, כדי להביא לאיזון בין צרכי הביטחון המופנים כלפי הסיכונים מחוץ ובין הצרכים החברתיים־ כלכליים המופנים כלפי פנים ונוגעים ליציבות החברה והמשק </a:t>
            </a:r>
            <a:endParaRPr lang="he-IL"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789420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333920122"/>
              </p:ext>
            </p:extLst>
          </p:nvPr>
        </p:nvGraphicFramePr>
        <p:xfrm>
          <a:off x="0" y="2564904"/>
          <a:ext cx="9108504" cy="4176713"/>
        </p:xfrm>
        <a:graphic>
          <a:graphicData uri="http://schemas.openxmlformats.org/drawingml/2006/chart">
            <c:chart xmlns:c="http://schemas.openxmlformats.org/drawingml/2006/chart" xmlns:r="http://schemas.openxmlformats.org/officeDocument/2006/relationships" r:id="rId2"/>
          </a:graphicData>
        </a:graphic>
      </p:graphicFrame>
      <p:sp>
        <p:nvSpPr>
          <p:cNvPr id="7" name="כותרת 1"/>
          <p:cNvSpPr txBox="1">
            <a:spLocks/>
          </p:cNvSpPr>
          <p:nvPr/>
        </p:nvSpPr>
        <p:spPr>
          <a:xfrm>
            <a:off x="609600" y="1052736"/>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2400" b="1" dirty="0" smtClean="0">
                <a:effectLst>
                  <a:outerShdw blurRad="38100" dist="38100" dir="2700000" algn="tl">
                    <a:srgbClr val="000000">
                      <a:alpha val="43137"/>
                    </a:srgbClr>
                  </a:outerShdw>
                </a:effectLst>
                <a:latin typeface="David" panose="020E0502060401010101" pitchFamily="34" charset="-79"/>
                <a:cs typeface="+mn-cs"/>
              </a:rPr>
              <a:t>שיעור השינוי בתקציבי הביטחון והחינוך ביחס לשינוי בתקציב המדינה</a:t>
            </a:r>
            <a:endParaRPr lang="he-IL" sz="2400" b="1" dirty="0">
              <a:effectLst>
                <a:outerShdw blurRad="38100" dist="38100" dir="2700000" algn="tl">
                  <a:srgbClr val="000000">
                    <a:alpha val="43137"/>
                  </a:srgbClr>
                </a:outerShdw>
              </a:effectLst>
              <a:latin typeface="David" panose="020E0502060401010101" pitchFamily="34" charset="-79"/>
              <a:cs typeface="+mn-cs"/>
            </a:endParaRPr>
          </a:p>
        </p:txBody>
      </p:sp>
      <p:sp>
        <p:nvSpPr>
          <p:cNvPr id="9" name="כותרת 1"/>
          <p:cNvSpPr txBox="1">
            <a:spLocks/>
          </p:cNvSpPr>
          <p:nvPr/>
        </p:nvSpPr>
        <p:spPr>
          <a:xfrm>
            <a:off x="609600" y="44624"/>
            <a:ext cx="8229600" cy="1143000"/>
          </a:xfrm>
          <a:prstGeom prst="rect">
            <a:avLst/>
          </a:prstGeom>
        </p:spPr>
        <p:txBody>
          <a:bodyPr vert="horz" lIns="91440" tIns="45720" rIns="91440" bIns="45720" rtlCol="1" anchor="ctr">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b="1" dirty="0" smtClean="0">
                <a:solidFill>
                  <a:schemeClr val="tx2"/>
                </a:solidFill>
                <a:latin typeface="David" panose="020E0502060401010101" pitchFamily="34" charset="-79"/>
                <a:cs typeface="David" panose="020E0502060401010101" pitchFamily="34" charset="-79"/>
              </a:rPr>
              <a:t>תקציב הביטחון מול </a:t>
            </a:r>
            <a:r>
              <a:rPr lang="he-IL" b="1" dirty="0" smtClean="0">
                <a:solidFill>
                  <a:schemeClr val="tx2"/>
                </a:solidFill>
                <a:latin typeface="David" panose="020E0502060401010101" pitchFamily="34" charset="-79"/>
                <a:cs typeface="David" panose="020E0502060401010101" pitchFamily="34" charset="-79"/>
              </a:rPr>
              <a:t>תקציב החינוך</a:t>
            </a:r>
            <a:endParaRPr lang="he-IL" b="1" dirty="0">
              <a:solidFill>
                <a:schemeClr val="tx2"/>
              </a:solidFill>
              <a:latin typeface="David" panose="020E0502060401010101" pitchFamily="34" charset="-79"/>
              <a:cs typeface="David" panose="020E0502060401010101" pitchFamily="34" charset="-79"/>
            </a:endParaRPr>
          </a:p>
        </p:txBody>
      </p:sp>
      <p:cxnSp>
        <p:nvCxnSpPr>
          <p:cNvPr id="11" name="Straight Connector 10"/>
          <p:cNvCxnSpPr/>
          <p:nvPr/>
        </p:nvCxnSpPr>
        <p:spPr>
          <a:xfrm flipV="1">
            <a:off x="853711" y="4823279"/>
            <a:ext cx="7894753" cy="0"/>
          </a:xfrm>
          <a:prstGeom prst="line">
            <a:avLst/>
          </a:prstGeom>
          <a:ln w="57150">
            <a:prstDash val="dash"/>
          </a:ln>
        </p:spPr>
        <p:style>
          <a:lnRef idx="3">
            <a:schemeClr val="dk1"/>
          </a:lnRef>
          <a:fillRef idx="0">
            <a:schemeClr val="dk1"/>
          </a:fillRef>
          <a:effectRef idx="2">
            <a:schemeClr val="dk1"/>
          </a:effectRef>
          <a:fontRef idx="minor">
            <a:schemeClr val="tx1"/>
          </a:fontRef>
        </p:style>
      </p:cxnSp>
      <p:pic>
        <p:nvPicPr>
          <p:cNvPr id="14" name="Picture 13"/>
          <p:cNvPicPr>
            <a:picLocks noChangeAspect="1"/>
          </p:cNvPicPr>
          <p:nvPr/>
        </p:nvPicPr>
        <p:blipFill>
          <a:blip r:embed="rId3"/>
          <a:stretch>
            <a:fillRect/>
          </a:stretch>
        </p:blipFill>
        <p:spPr>
          <a:xfrm>
            <a:off x="5462697" y="2487938"/>
            <a:ext cx="1412237" cy="8058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5"/>
          <p:cNvPicPr>
            <a:picLocks noChangeAspect="1"/>
          </p:cNvPicPr>
          <p:nvPr/>
        </p:nvPicPr>
        <p:blipFill>
          <a:blip r:embed="rId4"/>
          <a:stretch>
            <a:fillRect/>
          </a:stretch>
        </p:blipFill>
        <p:spPr>
          <a:xfrm>
            <a:off x="5436096" y="5394094"/>
            <a:ext cx="1465440" cy="8730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כותרת 1"/>
          <p:cNvSpPr txBox="1">
            <a:spLocks/>
          </p:cNvSpPr>
          <p:nvPr/>
        </p:nvSpPr>
        <p:spPr>
          <a:xfrm>
            <a:off x="7045424" y="2319353"/>
            <a:ext cx="2098576"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2400" b="1" dirty="0" smtClean="0">
                <a:solidFill>
                  <a:srgbClr val="00B050"/>
                </a:solidFill>
                <a:effectLst>
                  <a:outerShdw blurRad="38100" dist="38100" dir="2700000" algn="tl">
                    <a:srgbClr val="000000">
                      <a:alpha val="43137"/>
                    </a:srgbClr>
                  </a:outerShdw>
                </a:effectLst>
                <a:latin typeface="David" panose="020E0502060401010101" pitchFamily="34" charset="-79"/>
                <a:cs typeface="+mn-cs"/>
              </a:rPr>
              <a:t>תקציב החינוך</a:t>
            </a:r>
            <a:endParaRPr lang="he-IL" sz="2400" b="1" dirty="0">
              <a:solidFill>
                <a:srgbClr val="00B050"/>
              </a:solidFill>
              <a:effectLst>
                <a:outerShdw blurRad="38100" dist="38100" dir="2700000" algn="tl">
                  <a:srgbClr val="000000">
                    <a:alpha val="43137"/>
                  </a:srgbClr>
                </a:outerShdw>
              </a:effectLst>
              <a:latin typeface="David" panose="020E0502060401010101" pitchFamily="34" charset="-79"/>
              <a:cs typeface="+mn-cs"/>
            </a:endParaRPr>
          </a:p>
        </p:txBody>
      </p:sp>
      <p:sp>
        <p:nvSpPr>
          <p:cNvPr id="18" name="כותרת 1"/>
          <p:cNvSpPr txBox="1">
            <a:spLocks/>
          </p:cNvSpPr>
          <p:nvPr/>
        </p:nvSpPr>
        <p:spPr>
          <a:xfrm>
            <a:off x="7045424" y="5259132"/>
            <a:ext cx="2098576"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2400" b="1" dirty="0" smtClean="0">
                <a:solidFill>
                  <a:srgbClr val="0070C0"/>
                </a:solidFill>
                <a:effectLst>
                  <a:outerShdw blurRad="38100" dist="38100" dir="2700000" algn="tl">
                    <a:srgbClr val="000000">
                      <a:alpha val="43137"/>
                    </a:srgbClr>
                  </a:outerShdw>
                </a:effectLst>
                <a:latin typeface="David" panose="020E0502060401010101" pitchFamily="34" charset="-79"/>
                <a:cs typeface="+mn-cs"/>
              </a:rPr>
              <a:t>תקציב הביטחון</a:t>
            </a:r>
            <a:endParaRPr lang="he-IL" sz="2400" b="1" dirty="0">
              <a:solidFill>
                <a:srgbClr val="0070C0"/>
              </a:solidFill>
              <a:effectLst>
                <a:outerShdw blurRad="38100" dist="38100" dir="2700000" algn="tl">
                  <a:srgbClr val="000000">
                    <a:alpha val="43137"/>
                  </a:srgbClr>
                </a:outerShdw>
              </a:effectLst>
              <a:latin typeface="David" panose="020E0502060401010101" pitchFamily="34" charset="-79"/>
              <a:cs typeface="+mn-cs"/>
            </a:endParaRPr>
          </a:p>
        </p:txBody>
      </p:sp>
    </p:spTree>
    <p:extLst>
      <p:ext uri="{BB962C8B-B14F-4D97-AF65-F5344CB8AC3E}">
        <p14:creationId xmlns:p14="http://schemas.microsoft.com/office/powerpoint/2010/main" val="1128255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579296" cy="1143000"/>
          </a:xfrm>
        </p:spPr>
        <p:txBody>
          <a:bodyPr>
            <a:normAutofit fontScale="90000"/>
          </a:bodyPr>
          <a:lstStyle/>
          <a:p>
            <a:r>
              <a:rPr lang="he-IL" b="1" dirty="0" smtClean="0">
                <a:solidFill>
                  <a:schemeClr val="tx2"/>
                </a:solidFill>
                <a:latin typeface="David" panose="020E0502060401010101" pitchFamily="34" charset="-79"/>
                <a:cs typeface="David" panose="020E0502060401010101" pitchFamily="34" charset="-79"/>
              </a:rPr>
              <a:t>משרדי האוצר והביטחון - נקודות מבט שונות</a:t>
            </a:r>
            <a:endParaRPr lang="he-IL" b="1" dirty="0">
              <a:solidFill>
                <a:schemeClr val="tx2"/>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p:txBody>
          <a:bodyPr>
            <a:normAutofit/>
          </a:bodyPr>
          <a:lstStyle/>
          <a:p>
            <a:r>
              <a:rPr lang="he-IL" b="1" u="sng" dirty="0" smtClean="0">
                <a:latin typeface="David" panose="020E0502060401010101" pitchFamily="34" charset="-79"/>
                <a:cs typeface="David" panose="020E0502060401010101" pitchFamily="34" charset="-79"/>
              </a:rPr>
              <a:t>משרד האוצר</a:t>
            </a:r>
            <a:r>
              <a:rPr lang="he-IL" b="1" dirty="0" smtClean="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 דורש קיצוץ עמוק בתקציב הביטחון, אך אינו נושא באחריות לביטחון המדינה ואינו המומחה לניתוח האיומים הביטחוניים ודרכי הפעולה הנדרשות מולם</a:t>
            </a:r>
          </a:p>
          <a:p>
            <a:endParaRPr lang="he-IL" dirty="0" smtClean="0">
              <a:latin typeface="David" panose="020E0502060401010101" pitchFamily="34" charset="-79"/>
              <a:cs typeface="David" panose="020E0502060401010101" pitchFamily="34" charset="-79"/>
            </a:endParaRPr>
          </a:p>
          <a:p>
            <a:r>
              <a:rPr lang="he-IL" b="1" u="sng" dirty="0" smtClean="0">
                <a:latin typeface="David" panose="020E0502060401010101" pitchFamily="34" charset="-79"/>
                <a:cs typeface="David" panose="020E0502060401010101" pitchFamily="34" charset="-79"/>
              </a:rPr>
              <a:t>משרד הביטחון</a:t>
            </a:r>
            <a:r>
              <a:rPr lang="he-IL" b="1" dirty="0" smtClean="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 דורש תקציב ביטחון גדול מבלי שיהיה אחראי לצרכים החברתיים וליציבות המשק </a:t>
            </a: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946789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9512" y="274638"/>
            <a:ext cx="8856984" cy="1143000"/>
          </a:xfrm>
        </p:spPr>
        <p:txBody>
          <a:bodyPr>
            <a:normAutofit fontScale="90000"/>
          </a:bodyPr>
          <a:lstStyle/>
          <a:p>
            <a:r>
              <a:rPr lang="he-IL" b="1" dirty="0" smtClean="0">
                <a:solidFill>
                  <a:schemeClr val="tx2"/>
                </a:solidFill>
                <a:latin typeface="David" panose="020E0502060401010101" pitchFamily="34" charset="-79"/>
                <a:cs typeface="David" panose="020E0502060401010101" pitchFamily="34" charset="-79"/>
              </a:rPr>
              <a:t>גישות בתקציב הביטחון מול התקציב האזרחי</a:t>
            </a:r>
            <a:endParaRPr lang="he-IL" dirty="0">
              <a:solidFill>
                <a:schemeClr val="tx2"/>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p:txBody>
          <a:bodyPr/>
          <a:lstStyle/>
          <a:p>
            <a:r>
              <a:rPr lang="he-IL" b="1" dirty="0" smtClean="0">
                <a:latin typeface="David" panose="020E0502060401010101" pitchFamily="34" charset="-79"/>
                <a:cs typeface="David" panose="020E0502060401010101" pitchFamily="34" charset="-79"/>
              </a:rPr>
              <a:t>ועדת טרכטנברג (2011): </a:t>
            </a:r>
            <a:r>
              <a:rPr lang="he-IL" dirty="0" smtClean="0">
                <a:latin typeface="David" panose="020E0502060401010101" pitchFamily="34" charset="-79"/>
                <a:cs typeface="David" panose="020E0502060401010101" pitchFamily="34" charset="-79"/>
              </a:rPr>
              <a:t>"בנקודת הזמן בה אנו מצויים, </a:t>
            </a:r>
            <a:r>
              <a:rPr lang="he-IL" b="1" dirty="0" smtClean="0">
                <a:latin typeface="David" panose="020E0502060401010101" pitchFamily="34" charset="-79"/>
                <a:cs typeface="David" panose="020E0502060401010101" pitchFamily="34" charset="-79"/>
              </a:rPr>
              <a:t>הסיכונים החברתיים הם לא פחות משמעותיים מהסיכונים הביטחוניים </a:t>
            </a:r>
            <a:r>
              <a:rPr lang="he-IL" dirty="0" smtClean="0">
                <a:latin typeface="David" panose="020E0502060401010101" pitchFamily="34" charset="-79"/>
                <a:cs typeface="David" panose="020E0502060401010101" pitchFamily="34" charset="-79"/>
              </a:rPr>
              <a:t>ודורשים שינוי בדגש היחסי שניתן להם בתקציב המדינה"</a:t>
            </a:r>
          </a:p>
          <a:p>
            <a:pPr marL="0" indent="0">
              <a:buNone/>
            </a:pPr>
            <a:endParaRPr lang="en-US" dirty="0" smtClean="0">
              <a:latin typeface="David" panose="020E0502060401010101" pitchFamily="34" charset="-79"/>
              <a:cs typeface="David" panose="020E0502060401010101" pitchFamily="34" charset="-79"/>
            </a:endParaRPr>
          </a:p>
          <a:p>
            <a:r>
              <a:rPr lang="he-IL" b="1" dirty="0" smtClean="0">
                <a:latin typeface="David" panose="020E0502060401010101" pitchFamily="34" charset="-79"/>
                <a:cs typeface="David" panose="020E0502060401010101" pitchFamily="34" charset="-79"/>
              </a:rPr>
              <a:t>ועדת </a:t>
            </a:r>
            <a:r>
              <a:rPr lang="he-IL" b="1" dirty="0" err="1" smtClean="0">
                <a:latin typeface="David" panose="020E0502060401010101" pitchFamily="34" charset="-79"/>
                <a:cs typeface="David" panose="020E0502060401010101" pitchFamily="34" charset="-79"/>
              </a:rPr>
              <a:t>טישלר</a:t>
            </a:r>
            <a:r>
              <a:rPr lang="he-IL" b="1" dirty="0" smtClean="0">
                <a:latin typeface="David" panose="020E0502060401010101" pitchFamily="34" charset="-79"/>
                <a:cs typeface="David" panose="020E0502060401010101" pitchFamily="34" charset="-79"/>
              </a:rPr>
              <a:t> (2012): </a:t>
            </a:r>
            <a:r>
              <a:rPr lang="he-IL" dirty="0" smtClean="0">
                <a:latin typeface="David" panose="020E0502060401010101" pitchFamily="34" charset="-79"/>
                <a:cs typeface="David" panose="020E0502060401010101" pitchFamily="34" charset="-79"/>
              </a:rPr>
              <a:t>"תקציב הביטחון שנקבע על ידי ועדת ברודט מהווה </a:t>
            </a:r>
            <a:r>
              <a:rPr lang="he-IL" b="1" dirty="0" smtClean="0">
                <a:latin typeface="David" panose="020E0502060401010101" pitchFamily="34" charset="-79"/>
                <a:cs typeface="David" panose="020E0502060401010101" pitchFamily="34" charset="-79"/>
              </a:rPr>
              <a:t>גבול תחתון לתקציב הביטחון הנכון למדינת ישראל</a:t>
            </a:r>
            <a:r>
              <a:rPr lang="he-IL" dirty="0" smtClean="0">
                <a:latin typeface="David" panose="020E0502060401010101" pitchFamily="34" charset="-79"/>
                <a:cs typeface="David" panose="020E0502060401010101" pitchFamily="34" charset="-79"/>
              </a:rPr>
              <a:t>"</a:t>
            </a: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046633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solidFill>
                  <a:schemeClr val="tx2"/>
                </a:solidFill>
                <a:latin typeface="David" panose="020E0502060401010101" pitchFamily="34" charset="-79"/>
                <a:cs typeface="David" panose="020E0502060401010101" pitchFamily="34" charset="-79"/>
              </a:rPr>
              <a:t>גישות בקביעת תקציב הביטחון</a:t>
            </a:r>
            <a:endParaRPr lang="he-IL" b="1" dirty="0">
              <a:solidFill>
                <a:schemeClr val="tx2"/>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457200" y="1268760"/>
            <a:ext cx="8229600" cy="5328592"/>
          </a:xfrm>
        </p:spPr>
        <p:txBody>
          <a:bodyPr>
            <a:normAutofit fontScale="55000" lnSpcReduction="20000"/>
          </a:bodyPr>
          <a:lstStyle/>
          <a:p>
            <a:pPr marL="0" indent="0">
              <a:lnSpc>
                <a:spcPct val="170000"/>
              </a:lnSpc>
              <a:buNone/>
            </a:pPr>
            <a:r>
              <a:rPr lang="en-US" sz="3600" b="1" u="sng" dirty="0" smtClean="0">
                <a:latin typeface="David" panose="020E0502060401010101" pitchFamily="34" charset="-79"/>
                <a:cs typeface="David" panose="020E0502060401010101" pitchFamily="34" charset="-79"/>
              </a:rPr>
              <a:t>Top Down</a:t>
            </a:r>
            <a:r>
              <a:rPr lang="he-IL" sz="4000" b="1" u="sng" dirty="0" smtClean="0">
                <a:latin typeface="David" panose="020E0502060401010101" pitchFamily="34" charset="-79"/>
                <a:cs typeface="David" panose="020E0502060401010101" pitchFamily="34" charset="-79"/>
              </a:rPr>
              <a:t> </a:t>
            </a:r>
            <a:r>
              <a:rPr lang="he-IL" sz="4000" dirty="0" smtClean="0">
                <a:latin typeface="David" panose="020E0502060401010101" pitchFamily="34" charset="-79"/>
                <a:cs typeface="David" panose="020E0502060401010101" pitchFamily="34" charset="-79"/>
              </a:rPr>
              <a:t>- נקבעת בהתאם למקורות (לרוב, על בסיס אחוזים </a:t>
            </a:r>
            <a:r>
              <a:rPr lang="he-IL" sz="4000" dirty="0" err="1" smtClean="0">
                <a:latin typeface="David" panose="020E0502060401010101" pitchFamily="34" charset="-79"/>
                <a:cs typeface="David" panose="020E0502060401010101" pitchFamily="34" charset="-79"/>
              </a:rPr>
              <a:t>מהתמ"ג</a:t>
            </a:r>
            <a:r>
              <a:rPr lang="he-IL" sz="4000" dirty="0" smtClean="0">
                <a:latin typeface="David" panose="020E0502060401010101" pitchFamily="34" charset="-79"/>
                <a:cs typeface="David" panose="020E0502060401010101" pitchFamily="34" charset="-79"/>
              </a:rPr>
              <a:t>). נשענת על ההנחה שהתפלגות תקציב המדינה בין ההוצאה הביטחונית להוצאה האזרחית בעבר הייתה, בקירוב, מיטבית ולכן זו משמשת בסיס לשנה הבאה. </a:t>
            </a:r>
          </a:p>
          <a:p>
            <a:pPr marL="0" indent="0">
              <a:lnSpc>
                <a:spcPct val="170000"/>
              </a:lnSpc>
              <a:buNone/>
            </a:pPr>
            <a:r>
              <a:rPr lang="he-IL" sz="4000" b="1" dirty="0" smtClean="0">
                <a:latin typeface="David" panose="020E0502060401010101" pitchFamily="34" charset="-79"/>
                <a:cs typeface="David" panose="020E0502060401010101" pitchFamily="34" charset="-79"/>
              </a:rPr>
              <a:t>הנחות היסוד</a:t>
            </a:r>
            <a:r>
              <a:rPr lang="he-IL" sz="4000" dirty="0" smtClean="0">
                <a:latin typeface="David" panose="020E0502060401010101" pitchFamily="34" charset="-79"/>
                <a:cs typeface="David" panose="020E0502060401010101" pitchFamily="34" charset="-79"/>
              </a:rPr>
              <a:t>: אין שינוי דרמטי בתמונת האיומים, השינויים בטכנולוגיה אינם דרמטיים ומלחמות מהותיות אינן צפויות באופק </a:t>
            </a:r>
          </a:p>
          <a:p>
            <a:pPr marL="0" indent="0">
              <a:lnSpc>
                <a:spcPct val="170000"/>
              </a:lnSpc>
              <a:buNone/>
            </a:pPr>
            <a:r>
              <a:rPr lang="en-US" sz="4000" b="1" u="sng" dirty="0" smtClean="0">
                <a:latin typeface="David" panose="020E0502060401010101" pitchFamily="34" charset="-79"/>
                <a:cs typeface="David" panose="020E0502060401010101" pitchFamily="34" charset="-79"/>
              </a:rPr>
              <a:t>bottom up</a:t>
            </a:r>
            <a:r>
              <a:rPr lang="he-IL" sz="4000" b="1" u="sng" dirty="0" smtClean="0">
                <a:latin typeface="David" panose="020E0502060401010101" pitchFamily="34" charset="-79"/>
                <a:cs typeface="David" panose="020E0502060401010101" pitchFamily="34" charset="-79"/>
              </a:rPr>
              <a:t> </a:t>
            </a:r>
            <a:r>
              <a:rPr lang="he-IL" sz="4000" dirty="0" smtClean="0">
                <a:latin typeface="David" panose="020E0502060401010101" pitchFamily="34" charset="-79"/>
                <a:cs typeface="David" panose="020E0502060401010101" pitchFamily="34" charset="-79"/>
              </a:rPr>
              <a:t>- יוצאת מתמונת האיומים הרלוונטיים למדינה ומניחה שניתן להעריך מהו הכוח הצבאי הנדרש כדי לתת מענה מתאים לאיומים אלה </a:t>
            </a:r>
          </a:p>
          <a:p>
            <a:pPr marL="0" indent="0">
              <a:lnSpc>
                <a:spcPct val="170000"/>
              </a:lnSpc>
              <a:buNone/>
            </a:pPr>
            <a:r>
              <a:rPr lang="he-IL" sz="4000" b="1" dirty="0" smtClean="0">
                <a:latin typeface="David" panose="020E0502060401010101" pitchFamily="34" charset="-79"/>
                <a:cs typeface="David" panose="020E0502060401010101" pitchFamily="34" charset="-79"/>
              </a:rPr>
              <a:t>הנחות היסוד</a:t>
            </a:r>
            <a:r>
              <a:rPr lang="he-IL" sz="4000" dirty="0" smtClean="0">
                <a:latin typeface="David" panose="020E0502060401010101" pitchFamily="34" charset="-79"/>
                <a:cs typeface="David" panose="020E0502060401010101" pitchFamily="34" charset="-79"/>
              </a:rPr>
              <a:t>: שינויים מהירים יחסית באיומים ובמצב </a:t>
            </a:r>
            <a:r>
              <a:rPr lang="he-IL" sz="4000" dirty="0" err="1" smtClean="0">
                <a:latin typeface="David" panose="020E0502060401010101" pitchFamily="34" charset="-79"/>
                <a:cs typeface="David" panose="020E0502060401010101" pitchFamily="34" charset="-79"/>
              </a:rPr>
              <a:t>הגיאו</a:t>
            </a:r>
            <a:r>
              <a:rPr lang="he-IL" sz="4000" dirty="0" smtClean="0">
                <a:latin typeface="David" panose="020E0502060401010101" pitchFamily="34" charset="-79"/>
                <a:cs typeface="David" panose="020E0502060401010101" pitchFamily="34" charset="-79"/>
              </a:rPr>
              <a:t>-פוליטי, שינויים חדים בטכנולוגיה והסיכון לפריצת מלחמה בקרוב אינו זניח. מכאן שהתפלגות התקציב בעבר אינה יכולה להוות בסיס לקביעת התקצוב העתידי</a:t>
            </a:r>
          </a:p>
        </p:txBody>
      </p:sp>
    </p:spTree>
    <p:extLst>
      <p:ext uri="{BB962C8B-B14F-4D97-AF65-F5344CB8AC3E}">
        <p14:creationId xmlns:p14="http://schemas.microsoft.com/office/powerpoint/2010/main" val="1235256782"/>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703</TotalTime>
  <Words>1093</Words>
  <Application>Microsoft Office PowerPoint</Application>
  <PresentationFormat>‫הצגה על המסך (4:3)</PresentationFormat>
  <Paragraphs>120</Paragraphs>
  <Slides>18</Slides>
  <Notes>1</Notes>
  <HiddenSlides>4</HiddenSlides>
  <MMClips>0</MMClips>
  <ScaleCrop>false</ScaleCrop>
  <HeadingPairs>
    <vt:vector size="4" baseType="variant">
      <vt:variant>
        <vt:lpstr>ערכת נושא</vt:lpstr>
      </vt:variant>
      <vt:variant>
        <vt:i4>1</vt:i4>
      </vt:variant>
      <vt:variant>
        <vt:lpstr>כותרות שקופיות</vt:lpstr>
      </vt:variant>
      <vt:variant>
        <vt:i4>18</vt:i4>
      </vt:variant>
    </vt:vector>
  </HeadingPairs>
  <TitlesOfParts>
    <vt:vector size="19" baseType="lpstr">
      <vt:lpstr>ערכת נושא Office</vt:lpstr>
      <vt:lpstr>ההוצאה על הביטחון וכלכלת ישראל</vt:lpstr>
      <vt:lpstr>תפיסת הביטחון</vt:lpstr>
      <vt:lpstr>ההוצאה על הביטחון לאורך השנים</vt:lpstr>
      <vt:lpstr>ייחודיות תקציב הביטחון</vt:lpstr>
      <vt:lpstr>תקציב הביטחון מול התקציבים החברתיים</vt:lpstr>
      <vt:lpstr>מצגת של PowerPoint</vt:lpstr>
      <vt:lpstr>משרדי האוצר והביטחון - נקודות מבט שונות</vt:lpstr>
      <vt:lpstr>גישות בתקציב הביטחון מול התקציב האזרחי</vt:lpstr>
      <vt:lpstr>גישות בקביעת תקציב הביטחון</vt:lpstr>
      <vt:lpstr>תרומת הביטחון לכלכלה הישראלית</vt:lpstr>
      <vt:lpstr>עלות הביטחון לכלכלה הישראלית</vt:lpstr>
      <vt:lpstr>ועדות ממשלתיות שעסקו בתקציב הביטחון מאז מלחמת לבנון השניה</vt:lpstr>
      <vt:lpstr>ועדת ברודט</vt:lpstr>
      <vt:lpstr>ועדת טרכטנברג ותקציב הביטחון</vt:lpstr>
      <vt:lpstr>ועדת טישלר</vt:lpstr>
      <vt:lpstr>ועדת לוקר</vt:lpstr>
      <vt:lpstr>התפתחות תקציב הביטחון</vt:lpstr>
      <vt:lpstr>אז איך נקבע בפועל תקציב הביטחון?</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ההוצאה על הביטחון וכלכלת ישראל</dc:title>
  <dc:creator>ק פ</dc:creator>
  <cp:lastModifiedBy>ק פ</cp:lastModifiedBy>
  <cp:revision>73</cp:revision>
  <dcterms:created xsi:type="dcterms:W3CDTF">2019-02-23T10:03:40Z</dcterms:created>
  <dcterms:modified xsi:type="dcterms:W3CDTF">2019-02-28T19:52:20Z</dcterms:modified>
</cp:coreProperties>
</file>