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7"/>
  </p:notesMasterIdLst>
  <p:sldIdLst>
    <p:sldId id="256" r:id="rId2"/>
    <p:sldId id="267" r:id="rId3"/>
    <p:sldId id="268" r:id="rId4"/>
    <p:sldId id="270" r:id="rId5"/>
    <p:sldId id="269" r:id="rId6"/>
    <p:sldId id="288" r:id="rId7"/>
    <p:sldId id="265" r:id="rId8"/>
    <p:sldId id="290" r:id="rId9"/>
    <p:sldId id="257" r:id="rId10"/>
    <p:sldId id="258" r:id="rId11"/>
    <p:sldId id="260" r:id="rId12"/>
    <p:sldId id="259" r:id="rId13"/>
    <p:sldId id="261" r:id="rId14"/>
    <p:sldId id="262" r:id="rId15"/>
    <p:sldId id="287" r:id="rId16"/>
    <p:sldId id="266" r:id="rId17"/>
    <p:sldId id="289" r:id="rId18"/>
    <p:sldId id="263" r:id="rId19"/>
    <p:sldId id="264" r:id="rId20"/>
    <p:sldId id="271" r:id="rId21"/>
    <p:sldId id="291" r:id="rId22"/>
    <p:sldId id="272" r:id="rId23"/>
    <p:sldId id="274" r:id="rId24"/>
    <p:sldId id="277" r:id="rId25"/>
    <p:sldId id="278" r:id="rId26"/>
    <p:sldId id="279" r:id="rId27"/>
    <p:sldId id="280" r:id="rId28"/>
    <p:sldId id="281" r:id="rId29"/>
    <p:sldId id="282" r:id="rId30"/>
    <p:sldId id="283" r:id="rId31"/>
    <p:sldId id="284" r:id="rId32"/>
    <p:sldId id="285" r:id="rId33"/>
    <p:sldId id="286" r:id="rId34"/>
    <p:sldId id="292" r:id="rId35"/>
    <p:sldId id="273" r:id="rId3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T01792151\Desktop\&#1490;&#1512;&#1507;%20&#1500;&#1494;&#1497;&#1493;.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e-IL"/>
  <c:style val="34"/>
  <c:clrMapOvr bg1="lt1" tx1="dk1" bg2="lt2" tx2="dk2" accent1="accent1" accent2="accent2" accent3="accent3" accent4="accent4" accent5="accent5" accent6="accent6" hlink="hlink" folHlink="folHlink"/>
  <c:chart>
    <c:plotArea>
      <c:layout>
        <c:manualLayout>
          <c:layoutTarget val="inner"/>
          <c:xMode val="edge"/>
          <c:yMode val="edge"/>
          <c:x val="2.300613392202985E-2"/>
          <c:y val="4.3351877552163118E-2"/>
          <c:w val="0.88849515766359088"/>
          <c:h val="0.87636472234078855"/>
        </c:manualLayout>
      </c:layout>
      <c:barChart>
        <c:barDir val="col"/>
        <c:grouping val="clustered"/>
        <c:ser>
          <c:idx val="0"/>
          <c:order val="0"/>
          <c:tx>
            <c:v>מס' שיגורי רקטות</c:v>
          </c:tx>
          <c:cat>
            <c:numRef>
              <c:f>Sheet1!$B$3:$B$12</c:f>
              <c:numCache>
                <c:formatCode>General</c:formatCode>
                <c:ptCount val="10"/>
                <c:pt idx="0">
                  <c:v>2014</c:v>
                </c:pt>
                <c:pt idx="1">
                  <c:v>2013</c:v>
                </c:pt>
                <c:pt idx="2">
                  <c:v>2012</c:v>
                </c:pt>
                <c:pt idx="3">
                  <c:v>2011</c:v>
                </c:pt>
                <c:pt idx="4">
                  <c:v>2010</c:v>
                </c:pt>
                <c:pt idx="5">
                  <c:v>2009</c:v>
                </c:pt>
                <c:pt idx="6">
                  <c:v>2008</c:v>
                </c:pt>
                <c:pt idx="7">
                  <c:v>2007</c:v>
                </c:pt>
                <c:pt idx="8">
                  <c:v>2006</c:v>
                </c:pt>
                <c:pt idx="9">
                  <c:v>2005</c:v>
                </c:pt>
              </c:numCache>
            </c:numRef>
          </c:cat>
          <c:val>
            <c:numRef>
              <c:f>Sheet1!$C$3:$C$12</c:f>
              <c:numCache>
                <c:formatCode>General</c:formatCode>
                <c:ptCount val="10"/>
                <c:pt idx="0">
                  <c:v>3449</c:v>
                </c:pt>
                <c:pt idx="1">
                  <c:v>63</c:v>
                </c:pt>
                <c:pt idx="2">
                  <c:v>2327</c:v>
                </c:pt>
                <c:pt idx="3">
                  <c:v>419</c:v>
                </c:pt>
                <c:pt idx="4">
                  <c:v>152</c:v>
                </c:pt>
                <c:pt idx="5">
                  <c:v>569</c:v>
                </c:pt>
                <c:pt idx="6">
                  <c:v>2048</c:v>
                </c:pt>
                <c:pt idx="7">
                  <c:v>1276</c:v>
                </c:pt>
                <c:pt idx="8">
                  <c:v>1722</c:v>
                </c:pt>
                <c:pt idx="9">
                  <c:v>401</c:v>
                </c:pt>
              </c:numCache>
            </c:numRef>
          </c:val>
        </c:ser>
        <c:ser>
          <c:idx val="1"/>
          <c:order val="1"/>
          <c:tx>
            <c:v>מספר שיגורי פצמ"רים</c:v>
          </c:tx>
          <c:cat>
            <c:numRef>
              <c:f>Sheet1!$B$3:$B$12</c:f>
              <c:numCache>
                <c:formatCode>General</c:formatCode>
                <c:ptCount val="10"/>
                <c:pt idx="0">
                  <c:v>2014</c:v>
                </c:pt>
                <c:pt idx="1">
                  <c:v>2013</c:v>
                </c:pt>
                <c:pt idx="2">
                  <c:v>2012</c:v>
                </c:pt>
                <c:pt idx="3">
                  <c:v>2011</c:v>
                </c:pt>
                <c:pt idx="4">
                  <c:v>2010</c:v>
                </c:pt>
                <c:pt idx="5">
                  <c:v>2009</c:v>
                </c:pt>
                <c:pt idx="6">
                  <c:v>2008</c:v>
                </c:pt>
                <c:pt idx="7">
                  <c:v>2007</c:v>
                </c:pt>
                <c:pt idx="8">
                  <c:v>2006</c:v>
                </c:pt>
                <c:pt idx="9">
                  <c:v>2005</c:v>
                </c:pt>
              </c:numCache>
            </c:numRef>
          </c:cat>
          <c:val>
            <c:numRef>
              <c:f>Sheet1!$D$3:$D$12</c:f>
              <c:numCache>
                <c:formatCode>General</c:formatCode>
                <c:ptCount val="10"/>
                <c:pt idx="0">
                  <c:v>1682</c:v>
                </c:pt>
                <c:pt idx="1">
                  <c:v>11</c:v>
                </c:pt>
                <c:pt idx="2">
                  <c:v>230</c:v>
                </c:pt>
                <c:pt idx="3">
                  <c:v>244</c:v>
                </c:pt>
                <c:pt idx="4">
                  <c:v>217</c:v>
                </c:pt>
                <c:pt idx="5">
                  <c:v>289</c:v>
                </c:pt>
                <c:pt idx="6">
                  <c:v>1668</c:v>
                </c:pt>
                <c:pt idx="7">
                  <c:v>1531</c:v>
                </c:pt>
                <c:pt idx="8">
                  <c:v>55</c:v>
                </c:pt>
                <c:pt idx="9">
                  <c:v>854</c:v>
                </c:pt>
              </c:numCache>
            </c:numRef>
          </c:val>
        </c:ser>
        <c:axId val="80769792"/>
        <c:axId val="80771328"/>
      </c:barChart>
      <c:catAx>
        <c:axId val="80769792"/>
        <c:scaling>
          <c:orientation val="maxMin"/>
        </c:scaling>
        <c:axPos val="b"/>
        <c:numFmt formatCode="General" sourceLinked="1"/>
        <c:tickLblPos val="nextTo"/>
        <c:txPr>
          <a:bodyPr/>
          <a:lstStyle/>
          <a:p>
            <a:pPr>
              <a:defRPr sz="1800" b="1" baseline="0"/>
            </a:pPr>
            <a:endParaRPr lang="he-IL"/>
          </a:p>
        </c:txPr>
        <c:crossAx val="80771328"/>
        <c:crosses val="autoZero"/>
        <c:auto val="1"/>
        <c:lblAlgn val="ctr"/>
        <c:lblOffset val="100"/>
      </c:catAx>
      <c:valAx>
        <c:axId val="80771328"/>
        <c:scaling>
          <c:orientation val="minMax"/>
        </c:scaling>
        <c:axPos val="r"/>
        <c:majorGridlines/>
        <c:numFmt formatCode="General" sourceLinked="1"/>
        <c:tickLblPos val="nextTo"/>
        <c:txPr>
          <a:bodyPr/>
          <a:lstStyle/>
          <a:p>
            <a:pPr>
              <a:defRPr sz="1600" b="1" baseline="0"/>
            </a:pPr>
            <a:endParaRPr lang="he-IL"/>
          </a:p>
        </c:txPr>
        <c:crossAx val="80769792"/>
        <c:crosses val="autoZero"/>
        <c:crossBetween val="between"/>
      </c:valAx>
    </c:plotArea>
    <c:legend>
      <c:legendPos val="l"/>
      <c:layout>
        <c:manualLayout>
          <c:xMode val="edge"/>
          <c:yMode val="edge"/>
          <c:x val="0.38879583342153279"/>
          <c:y val="7.0053368125953391E-2"/>
          <c:w val="0.29296550741481325"/>
          <c:h val="0.16120251836902474"/>
        </c:manualLayout>
      </c:layout>
      <c:txPr>
        <a:bodyPr/>
        <a:lstStyle/>
        <a:p>
          <a:pPr>
            <a:defRPr sz="2000" b="1"/>
          </a:pPr>
          <a:endParaRPr lang="he-IL"/>
        </a:p>
      </c:txPr>
    </c:legend>
    <c:plotVisOnly val="1"/>
    <c:dispBlanksAs val="gap"/>
  </c:chart>
  <c:txPr>
    <a:bodyPr/>
    <a:lstStyle/>
    <a:p>
      <a:pPr>
        <a:defRPr>
          <a:latin typeface="Guttman Hatzvi" pitchFamily="2" charset="-79"/>
          <a:cs typeface="David" pitchFamily="2" charset="-79"/>
        </a:defRPr>
      </a:pPr>
      <a:endParaRPr lang="he-IL"/>
    </a:p>
  </c:txPr>
  <c:externalData r:id="rId2"/>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1A135-D55F-40A8-9482-08E25EB11CFC}"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pPr rtl="1"/>
          <a:endParaRPr lang="he-IL"/>
        </a:p>
      </dgm:t>
    </dgm:pt>
    <dgm:pt modelId="{C38E1D0B-D1B9-4EF0-AB65-5EEDB2C1283D}">
      <dgm:prSet phldrT="[טקסט]" custT="1"/>
      <dgm:spPr/>
      <dgm:t>
        <a:bodyPr/>
        <a:lstStyle/>
        <a:p>
          <a:pPr rtl="1"/>
          <a:r>
            <a:rPr lang="he-IL" sz="1600" dirty="0" smtClean="0"/>
            <a:t>מוגבלות הרציונאליות</a:t>
          </a:r>
          <a:endParaRPr lang="he-IL" sz="1600" dirty="0"/>
        </a:p>
      </dgm:t>
    </dgm:pt>
    <dgm:pt modelId="{94C9C1DB-E8A2-42A0-98DB-797F2EDF861D}" type="parTrans" cxnId="{E4B2E5A6-17EA-420E-BB47-A27802DC5635}">
      <dgm:prSet/>
      <dgm:spPr/>
      <dgm:t>
        <a:bodyPr/>
        <a:lstStyle/>
        <a:p>
          <a:pPr rtl="1"/>
          <a:endParaRPr lang="he-IL"/>
        </a:p>
      </dgm:t>
    </dgm:pt>
    <dgm:pt modelId="{B01F35D4-0F5E-43A8-8F4B-CA2AC55862EC}" type="sibTrans" cxnId="{E4B2E5A6-17EA-420E-BB47-A27802DC5635}">
      <dgm:prSet/>
      <dgm:spPr/>
      <dgm:t>
        <a:bodyPr/>
        <a:lstStyle/>
        <a:p>
          <a:pPr rtl="1"/>
          <a:endParaRPr lang="he-IL"/>
        </a:p>
      </dgm:t>
    </dgm:pt>
    <dgm:pt modelId="{687FCBF2-586F-4735-B4AD-0BB8DAAC06DE}">
      <dgm:prSet phldrT="[טקסט]"/>
      <dgm:spPr/>
      <dgm:t>
        <a:bodyPr/>
        <a:lstStyle/>
        <a:p>
          <a:pPr rtl="1"/>
          <a:r>
            <a:rPr lang="he-IL" dirty="0" smtClean="0"/>
            <a:t>הביקורת הסוציולוגית</a:t>
          </a:r>
          <a:endParaRPr lang="he-IL" dirty="0"/>
        </a:p>
      </dgm:t>
    </dgm:pt>
    <dgm:pt modelId="{7D20D341-5150-45B5-900B-68384FCC50EF}" type="parTrans" cxnId="{C91B0735-4E0E-4CDB-9A50-48A26D02B8F2}">
      <dgm:prSet/>
      <dgm:spPr/>
      <dgm:t>
        <a:bodyPr/>
        <a:lstStyle/>
        <a:p>
          <a:pPr rtl="1"/>
          <a:endParaRPr lang="he-IL"/>
        </a:p>
      </dgm:t>
    </dgm:pt>
    <dgm:pt modelId="{92C1092C-F0ED-4681-9256-E7EB255DA3ED}" type="sibTrans" cxnId="{C91B0735-4E0E-4CDB-9A50-48A26D02B8F2}">
      <dgm:prSet/>
      <dgm:spPr/>
      <dgm:t>
        <a:bodyPr/>
        <a:lstStyle/>
        <a:p>
          <a:pPr rtl="1"/>
          <a:endParaRPr lang="he-IL"/>
        </a:p>
      </dgm:t>
    </dgm:pt>
    <dgm:pt modelId="{A83A9BE7-3A41-4621-88CB-19EB1895887F}">
      <dgm:prSet phldrT="[טקסט]"/>
      <dgm:spPr/>
      <dgm:t>
        <a:bodyPr/>
        <a:lstStyle/>
        <a:p>
          <a:pPr rtl="1"/>
          <a:r>
            <a:rPr lang="he-IL" dirty="0" smtClean="0"/>
            <a:t>הטיעון הפסיכולוגי</a:t>
          </a:r>
          <a:endParaRPr lang="he-IL" dirty="0"/>
        </a:p>
      </dgm:t>
    </dgm:pt>
    <dgm:pt modelId="{3D473F30-7289-4241-BFE4-667A472D6722}" type="parTrans" cxnId="{E887D1AC-9260-455C-A918-896B717D9643}">
      <dgm:prSet/>
      <dgm:spPr/>
      <dgm:t>
        <a:bodyPr/>
        <a:lstStyle/>
        <a:p>
          <a:pPr rtl="1"/>
          <a:endParaRPr lang="he-IL"/>
        </a:p>
      </dgm:t>
    </dgm:pt>
    <dgm:pt modelId="{62A9DCE5-8DB7-41DB-A41A-696B0F1970AA}" type="sibTrans" cxnId="{E887D1AC-9260-455C-A918-896B717D9643}">
      <dgm:prSet/>
      <dgm:spPr/>
      <dgm:t>
        <a:bodyPr/>
        <a:lstStyle/>
        <a:p>
          <a:pPr rtl="1"/>
          <a:endParaRPr lang="he-IL"/>
        </a:p>
      </dgm:t>
    </dgm:pt>
    <dgm:pt modelId="{7CF42785-6D08-49E1-82AF-E92B7821B8CF}">
      <dgm:prSet phldrT="[טקסט]"/>
      <dgm:spPr/>
      <dgm:t>
        <a:bodyPr/>
        <a:lstStyle/>
        <a:p>
          <a:pPr rtl="1"/>
          <a:r>
            <a:rPr lang="he-IL" dirty="0" smtClean="0">
              <a:latin typeface="David" pitchFamily="34" charset="-79"/>
              <a:cs typeface="David" pitchFamily="34" charset="-79"/>
            </a:rPr>
            <a:t>החלטה/בחירה</a:t>
          </a:r>
          <a:endParaRPr lang="he-IL" dirty="0">
            <a:latin typeface="David" pitchFamily="34" charset="-79"/>
            <a:cs typeface="David" pitchFamily="34" charset="-79"/>
          </a:endParaRPr>
        </a:p>
      </dgm:t>
    </dgm:pt>
    <dgm:pt modelId="{C775C19B-27CF-4EB8-B144-8033CC88C533}" type="parTrans" cxnId="{8873B1F7-E8DE-4F92-BECC-0659055297A9}">
      <dgm:prSet/>
      <dgm:spPr/>
      <dgm:t>
        <a:bodyPr/>
        <a:lstStyle/>
        <a:p>
          <a:pPr rtl="1"/>
          <a:endParaRPr lang="he-IL"/>
        </a:p>
      </dgm:t>
    </dgm:pt>
    <dgm:pt modelId="{9CC17647-84DE-4E53-A9B8-56ACF2A35A2C}" type="sibTrans" cxnId="{8873B1F7-E8DE-4F92-BECC-0659055297A9}">
      <dgm:prSet/>
      <dgm:spPr/>
      <dgm:t>
        <a:bodyPr/>
        <a:lstStyle/>
        <a:p>
          <a:pPr rtl="1"/>
          <a:endParaRPr lang="he-IL"/>
        </a:p>
      </dgm:t>
    </dgm:pt>
    <dgm:pt modelId="{08791AB3-4C3A-40EC-B3E0-18B3FF04C704}" type="pres">
      <dgm:prSet presAssocID="{5F11A135-D55F-40A8-9482-08E25EB11CFC}" presName="Name0" presStyleCnt="0">
        <dgm:presLayoutVars>
          <dgm:chMax val="4"/>
          <dgm:resizeHandles val="exact"/>
        </dgm:presLayoutVars>
      </dgm:prSet>
      <dgm:spPr/>
      <dgm:t>
        <a:bodyPr/>
        <a:lstStyle/>
        <a:p>
          <a:pPr rtl="1"/>
          <a:endParaRPr lang="he-IL"/>
        </a:p>
      </dgm:t>
    </dgm:pt>
    <dgm:pt modelId="{A205C9ED-352B-46ED-8F96-A9BAC68D240F}" type="pres">
      <dgm:prSet presAssocID="{5F11A135-D55F-40A8-9482-08E25EB11CFC}" presName="ellipse" presStyleLbl="trBgShp" presStyleIdx="0" presStyleCnt="1" custScaleX="118400" custScaleY="215946" custLinFactNeighborY="51259"/>
      <dgm:spPr/>
    </dgm:pt>
    <dgm:pt modelId="{7DBA2792-9564-414C-834C-09C1BE7FDB42}" type="pres">
      <dgm:prSet presAssocID="{5F11A135-D55F-40A8-9482-08E25EB11CFC}" presName="arrow1" presStyleLbl="fgShp" presStyleIdx="0" presStyleCnt="1"/>
      <dgm:spPr/>
    </dgm:pt>
    <dgm:pt modelId="{76875D2B-6EB0-439D-B63C-769F1349E166}" type="pres">
      <dgm:prSet presAssocID="{5F11A135-D55F-40A8-9482-08E25EB11CFC}" presName="rectangle" presStyleLbl="revTx" presStyleIdx="0" presStyleCnt="1">
        <dgm:presLayoutVars>
          <dgm:bulletEnabled val="1"/>
        </dgm:presLayoutVars>
      </dgm:prSet>
      <dgm:spPr/>
      <dgm:t>
        <a:bodyPr/>
        <a:lstStyle/>
        <a:p>
          <a:pPr rtl="1"/>
          <a:endParaRPr lang="he-IL"/>
        </a:p>
      </dgm:t>
    </dgm:pt>
    <dgm:pt modelId="{929BA6F2-D776-409C-B1A1-C32BA6B4CABB}" type="pres">
      <dgm:prSet presAssocID="{687FCBF2-586F-4735-B4AD-0BB8DAAC06DE}" presName="item1" presStyleLbl="node1" presStyleIdx="0" presStyleCnt="3">
        <dgm:presLayoutVars>
          <dgm:bulletEnabled val="1"/>
        </dgm:presLayoutVars>
      </dgm:prSet>
      <dgm:spPr/>
      <dgm:t>
        <a:bodyPr/>
        <a:lstStyle/>
        <a:p>
          <a:pPr rtl="1"/>
          <a:endParaRPr lang="he-IL"/>
        </a:p>
      </dgm:t>
    </dgm:pt>
    <dgm:pt modelId="{DC2F1316-A230-4788-B7FB-168B69E5345D}" type="pres">
      <dgm:prSet presAssocID="{A83A9BE7-3A41-4621-88CB-19EB1895887F}" presName="item2" presStyleLbl="node1" presStyleIdx="1" presStyleCnt="3" custScaleX="116256" custScaleY="110119">
        <dgm:presLayoutVars>
          <dgm:bulletEnabled val="1"/>
        </dgm:presLayoutVars>
      </dgm:prSet>
      <dgm:spPr/>
      <dgm:t>
        <a:bodyPr/>
        <a:lstStyle/>
        <a:p>
          <a:pPr rtl="1"/>
          <a:endParaRPr lang="he-IL"/>
        </a:p>
      </dgm:t>
    </dgm:pt>
    <dgm:pt modelId="{6968C0D9-207F-4853-BF1A-6FD08B5E7164}" type="pres">
      <dgm:prSet presAssocID="{7CF42785-6D08-49E1-82AF-E92B7821B8CF}" presName="item3" presStyleLbl="node1" presStyleIdx="2" presStyleCnt="3" custScaleX="121426">
        <dgm:presLayoutVars>
          <dgm:bulletEnabled val="1"/>
        </dgm:presLayoutVars>
      </dgm:prSet>
      <dgm:spPr/>
      <dgm:t>
        <a:bodyPr/>
        <a:lstStyle/>
        <a:p>
          <a:pPr rtl="1"/>
          <a:endParaRPr lang="he-IL"/>
        </a:p>
      </dgm:t>
    </dgm:pt>
    <dgm:pt modelId="{C98AC423-CB76-433C-AB64-D80D5403A70A}" type="pres">
      <dgm:prSet presAssocID="{5F11A135-D55F-40A8-9482-08E25EB11CFC}" presName="funnel" presStyleLbl="trAlignAcc1" presStyleIdx="0" presStyleCnt="1" custLinFactNeighborX="769" custLinFactNeighborY="-6857"/>
      <dgm:spPr/>
    </dgm:pt>
  </dgm:ptLst>
  <dgm:cxnLst>
    <dgm:cxn modelId="{8AC031F6-852F-4F97-A471-19072F9A8EF0}" type="presOf" srcId="{A83A9BE7-3A41-4621-88CB-19EB1895887F}" destId="{929BA6F2-D776-409C-B1A1-C32BA6B4CABB}" srcOrd="0" destOrd="0" presId="urn:microsoft.com/office/officeart/2005/8/layout/funnel1"/>
    <dgm:cxn modelId="{F33FEF1D-B4E3-47B2-B416-471FB853BB05}" type="presOf" srcId="{7CF42785-6D08-49E1-82AF-E92B7821B8CF}" destId="{76875D2B-6EB0-439D-B63C-769F1349E166}" srcOrd="0" destOrd="0" presId="urn:microsoft.com/office/officeart/2005/8/layout/funnel1"/>
    <dgm:cxn modelId="{E4B2E5A6-17EA-420E-BB47-A27802DC5635}" srcId="{5F11A135-D55F-40A8-9482-08E25EB11CFC}" destId="{C38E1D0B-D1B9-4EF0-AB65-5EEDB2C1283D}" srcOrd="0" destOrd="0" parTransId="{94C9C1DB-E8A2-42A0-98DB-797F2EDF861D}" sibTransId="{B01F35D4-0F5E-43A8-8F4B-CA2AC55862EC}"/>
    <dgm:cxn modelId="{10FE46E8-AE5D-4880-A09F-05728847F1F8}" type="presOf" srcId="{687FCBF2-586F-4735-B4AD-0BB8DAAC06DE}" destId="{DC2F1316-A230-4788-B7FB-168B69E5345D}" srcOrd="0" destOrd="0" presId="urn:microsoft.com/office/officeart/2005/8/layout/funnel1"/>
    <dgm:cxn modelId="{B8F73A34-9118-4CFE-AC32-3BC5AFF26704}" type="presOf" srcId="{C38E1D0B-D1B9-4EF0-AB65-5EEDB2C1283D}" destId="{6968C0D9-207F-4853-BF1A-6FD08B5E7164}" srcOrd="0" destOrd="0" presId="urn:microsoft.com/office/officeart/2005/8/layout/funnel1"/>
    <dgm:cxn modelId="{8873B1F7-E8DE-4F92-BECC-0659055297A9}" srcId="{5F11A135-D55F-40A8-9482-08E25EB11CFC}" destId="{7CF42785-6D08-49E1-82AF-E92B7821B8CF}" srcOrd="3" destOrd="0" parTransId="{C775C19B-27CF-4EB8-B144-8033CC88C533}" sibTransId="{9CC17647-84DE-4E53-A9B8-56ACF2A35A2C}"/>
    <dgm:cxn modelId="{C91B0735-4E0E-4CDB-9A50-48A26D02B8F2}" srcId="{5F11A135-D55F-40A8-9482-08E25EB11CFC}" destId="{687FCBF2-586F-4735-B4AD-0BB8DAAC06DE}" srcOrd="1" destOrd="0" parTransId="{7D20D341-5150-45B5-900B-68384FCC50EF}" sibTransId="{92C1092C-F0ED-4681-9256-E7EB255DA3ED}"/>
    <dgm:cxn modelId="{AE3D51EA-D75C-4864-897A-5CF264DFF127}" type="presOf" srcId="{5F11A135-D55F-40A8-9482-08E25EB11CFC}" destId="{08791AB3-4C3A-40EC-B3E0-18B3FF04C704}" srcOrd="0" destOrd="0" presId="urn:microsoft.com/office/officeart/2005/8/layout/funnel1"/>
    <dgm:cxn modelId="{E887D1AC-9260-455C-A918-896B717D9643}" srcId="{5F11A135-D55F-40A8-9482-08E25EB11CFC}" destId="{A83A9BE7-3A41-4621-88CB-19EB1895887F}" srcOrd="2" destOrd="0" parTransId="{3D473F30-7289-4241-BFE4-667A472D6722}" sibTransId="{62A9DCE5-8DB7-41DB-A41A-696B0F1970AA}"/>
    <dgm:cxn modelId="{C165BF86-4F94-44B4-83A3-3609126AAF76}" type="presParOf" srcId="{08791AB3-4C3A-40EC-B3E0-18B3FF04C704}" destId="{A205C9ED-352B-46ED-8F96-A9BAC68D240F}" srcOrd="0" destOrd="0" presId="urn:microsoft.com/office/officeart/2005/8/layout/funnel1"/>
    <dgm:cxn modelId="{15755343-914A-495A-94CD-2BADB6150643}" type="presParOf" srcId="{08791AB3-4C3A-40EC-B3E0-18B3FF04C704}" destId="{7DBA2792-9564-414C-834C-09C1BE7FDB42}" srcOrd="1" destOrd="0" presId="urn:microsoft.com/office/officeart/2005/8/layout/funnel1"/>
    <dgm:cxn modelId="{1A3C1A86-C17B-41E8-8A43-E06A417D5E59}" type="presParOf" srcId="{08791AB3-4C3A-40EC-B3E0-18B3FF04C704}" destId="{76875D2B-6EB0-439D-B63C-769F1349E166}" srcOrd="2" destOrd="0" presId="urn:microsoft.com/office/officeart/2005/8/layout/funnel1"/>
    <dgm:cxn modelId="{9F7CAADB-43BB-4F6A-9359-3E72A01EF970}" type="presParOf" srcId="{08791AB3-4C3A-40EC-B3E0-18B3FF04C704}" destId="{929BA6F2-D776-409C-B1A1-C32BA6B4CABB}" srcOrd="3" destOrd="0" presId="urn:microsoft.com/office/officeart/2005/8/layout/funnel1"/>
    <dgm:cxn modelId="{28C1E466-99D6-4271-9638-C2B6BF11FE7F}" type="presParOf" srcId="{08791AB3-4C3A-40EC-B3E0-18B3FF04C704}" destId="{DC2F1316-A230-4788-B7FB-168B69E5345D}" srcOrd="4" destOrd="0" presId="urn:microsoft.com/office/officeart/2005/8/layout/funnel1"/>
    <dgm:cxn modelId="{4B7A3DDA-CA64-4268-9FB1-BFD34E71FA58}" type="presParOf" srcId="{08791AB3-4C3A-40EC-B3E0-18B3FF04C704}" destId="{6968C0D9-207F-4853-BF1A-6FD08B5E7164}" srcOrd="5" destOrd="0" presId="urn:microsoft.com/office/officeart/2005/8/layout/funnel1"/>
    <dgm:cxn modelId="{FFFAD507-064E-45A9-B7EF-A30E7AFF5903}" type="presParOf" srcId="{08791AB3-4C3A-40EC-B3E0-18B3FF04C704}" destId="{C98AC423-CB76-433C-AB64-D80D5403A70A}" srcOrd="6" destOrd="0" presId="urn:microsoft.com/office/officeart/2005/8/layout/funne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EE3000-DAC5-4613-B022-D3864A1FFBC9}" type="doc">
      <dgm:prSet loTypeId="urn:microsoft.com/office/officeart/2005/8/layout/hList7" loCatId="process" qsTypeId="urn:microsoft.com/office/officeart/2005/8/quickstyle/simple2" qsCatId="simple" csTypeId="urn:microsoft.com/office/officeart/2005/8/colors/colorful3" csCatId="colorful" phldr="1"/>
      <dgm:spPr/>
    </dgm:pt>
    <dgm:pt modelId="{7506A663-2DCF-4453-804C-4EE1AACF2E7A}">
      <dgm:prSet phldrT="[טקסט]" custT="1"/>
      <dgm:spPr/>
      <dgm:t>
        <a:bodyPr/>
        <a:lstStyle/>
        <a:p>
          <a:pPr algn="r" rtl="1"/>
          <a:r>
            <a:rPr lang="he-IL" sz="1800" b="1" dirty="0" smtClean="0">
              <a:cs typeface="David" pitchFamily="2" charset="-79"/>
            </a:rPr>
            <a:t>- סגר ימי ויבשתי </a:t>
          </a:r>
        </a:p>
        <a:p>
          <a:pPr algn="r" rtl="1"/>
          <a:r>
            <a:rPr lang="he-IL" sz="1800" b="1" dirty="0" smtClean="0">
              <a:cs typeface="David" pitchFamily="2" charset="-79"/>
            </a:rPr>
            <a:t>- </a:t>
          </a:r>
          <a:r>
            <a:rPr lang="he-IL" sz="1800" b="1" dirty="0" err="1" smtClean="0">
              <a:cs typeface="David" pitchFamily="2" charset="-79"/>
            </a:rPr>
            <a:t>פרימטר</a:t>
          </a:r>
          <a:r>
            <a:rPr lang="he-IL" sz="1800" b="1" dirty="0" smtClean="0">
              <a:cs typeface="David" pitchFamily="2" charset="-79"/>
            </a:rPr>
            <a:t> בטחוני</a:t>
          </a:r>
        </a:p>
        <a:p>
          <a:pPr algn="r" rtl="1"/>
          <a:r>
            <a:rPr lang="he-IL" sz="1800" b="1" dirty="0" smtClean="0">
              <a:cs typeface="David" pitchFamily="2" charset="-79"/>
            </a:rPr>
            <a:t>- הפעלת כוח</a:t>
          </a:r>
        </a:p>
        <a:p>
          <a:pPr algn="r" rtl="1"/>
          <a:r>
            <a:rPr lang="he-IL" sz="1800" b="1" dirty="0" smtClean="0">
              <a:cs typeface="David" pitchFamily="2" charset="-79"/>
            </a:rPr>
            <a:t>- מניעת התעצמות האויב</a:t>
          </a:r>
          <a:endParaRPr lang="he-IL" sz="2000" dirty="0">
            <a:cs typeface="David" pitchFamily="2" charset="-79"/>
          </a:endParaRPr>
        </a:p>
      </dgm:t>
    </dgm:pt>
    <dgm:pt modelId="{560BB00C-1246-4AA8-A7F6-7A5B4217B80B}" type="parTrans" cxnId="{375104CB-F4A2-473D-8F26-37BDC2213B68}">
      <dgm:prSet/>
      <dgm:spPr/>
      <dgm:t>
        <a:bodyPr/>
        <a:lstStyle/>
        <a:p>
          <a:pPr rtl="1"/>
          <a:endParaRPr lang="he-IL">
            <a:cs typeface="David" pitchFamily="2" charset="-79"/>
          </a:endParaRPr>
        </a:p>
      </dgm:t>
    </dgm:pt>
    <dgm:pt modelId="{47EBE909-6EA9-4C1D-B30E-7E73D77C2F15}" type="sibTrans" cxnId="{375104CB-F4A2-473D-8F26-37BDC2213B68}">
      <dgm:prSet/>
      <dgm:spPr/>
      <dgm:t>
        <a:bodyPr/>
        <a:lstStyle/>
        <a:p>
          <a:pPr rtl="1"/>
          <a:endParaRPr lang="he-IL">
            <a:cs typeface="David" pitchFamily="2" charset="-79"/>
          </a:endParaRPr>
        </a:p>
      </dgm:t>
    </dgm:pt>
    <dgm:pt modelId="{DD5CBC16-5F07-4994-BD49-425C895CE524}">
      <dgm:prSet phldrT="[טקסט]" custT="1"/>
      <dgm:spPr/>
      <dgm:t>
        <a:bodyPr/>
        <a:lstStyle/>
        <a:p>
          <a:pPr algn="ctr" rtl="1"/>
          <a:endParaRPr lang="he-IL" sz="1800" b="1" dirty="0" smtClean="0">
            <a:cs typeface="David" pitchFamily="2" charset="-79"/>
          </a:endParaRPr>
        </a:p>
        <a:p>
          <a:pPr algn="ctr" rtl="1"/>
          <a:endParaRPr lang="he-IL" sz="1800" b="1" dirty="0" smtClean="0">
            <a:cs typeface="David" pitchFamily="2" charset="-79"/>
          </a:endParaRPr>
        </a:p>
        <a:p>
          <a:pPr algn="ctr" rtl="1"/>
          <a:endParaRPr lang="he-IL" sz="1800" b="1" dirty="0" smtClean="0">
            <a:cs typeface="David" pitchFamily="2" charset="-79"/>
          </a:endParaRPr>
        </a:p>
        <a:p>
          <a:pPr algn="r" rtl="1"/>
          <a:r>
            <a:rPr lang="he-IL" sz="1800" b="1" dirty="0" smtClean="0">
              <a:cs typeface="David" pitchFamily="2" charset="-79"/>
            </a:rPr>
            <a:t>- התייחסות לריבון</a:t>
          </a:r>
        </a:p>
        <a:p>
          <a:pPr algn="r" rtl="1"/>
          <a:r>
            <a:rPr lang="he-IL" sz="1800" b="1" dirty="0" smtClean="0">
              <a:cs typeface="David" pitchFamily="2" charset="-79"/>
            </a:rPr>
            <a:t>- זיקות עזה איו"ש</a:t>
          </a:r>
        </a:p>
        <a:p>
          <a:pPr algn="r" rtl="1"/>
          <a:r>
            <a:rPr lang="he-IL" sz="1800" b="1" dirty="0" smtClean="0">
              <a:cs typeface="David" pitchFamily="2" charset="-79"/>
            </a:rPr>
            <a:t>- יחסים אזוריים</a:t>
          </a:r>
        </a:p>
        <a:p>
          <a:pPr algn="r" rtl="1"/>
          <a:r>
            <a:rPr lang="he-IL" sz="1800" b="1" dirty="0" smtClean="0">
              <a:cs typeface="David" pitchFamily="2" charset="-79"/>
            </a:rPr>
            <a:t>- בינ"ל</a:t>
          </a:r>
          <a:endParaRPr lang="he-IL" sz="1800" dirty="0">
            <a:cs typeface="David" pitchFamily="2" charset="-79"/>
          </a:endParaRPr>
        </a:p>
      </dgm:t>
    </dgm:pt>
    <dgm:pt modelId="{7D0B0894-BC3D-4B24-8EE2-862EF124F2CE}" type="parTrans" cxnId="{C8D5E1A6-3A14-4C5E-97A7-FE794A762D76}">
      <dgm:prSet/>
      <dgm:spPr/>
      <dgm:t>
        <a:bodyPr/>
        <a:lstStyle/>
        <a:p>
          <a:pPr rtl="1"/>
          <a:endParaRPr lang="he-IL">
            <a:cs typeface="David" pitchFamily="2" charset="-79"/>
          </a:endParaRPr>
        </a:p>
      </dgm:t>
    </dgm:pt>
    <dgm:pt modelId="{DB71153C-3805-4268-BC93-A112CB4800B2}" type="sibTrans" cxnId="{C8D5E1A6-3A14-4C5E-97A7-FE794A762D76}">
      <dgm:prSet/>
      <dgm:spPr/>
      <dgm:t>
        <a:bodyPr/>
        <a:lstStyle/>
        <a:p>
          <a:pPr rtl="1"/>
          <a:endParaRPr lang="he-IL">
            <a:cs typeface="David" pitchFamily="2" charset="-79"/>
          </a:endParaRPr>
        </a:p>
      </dgm:t>
    </dgm:pt>
    <dgm:pt modelId="{97EC6353-5D41-4FC3-ADD9-C763DAD2B09F}">
      <dgm:prSet phldrT="[טקסט]" custT="1"/>
      <dgm:spPr/>
      <dgm:t>
        <a:bodyPr/>
        <a:lstStyle/>
        <a:p>
          <a:pPr algn="ctr" rtl="1"/>
          <a:endParaRPr lang="he-IL" sz="1800" b="1" dirty="0" smtClean="0">
            <a:cs typeface="David" pitchFamily="2" charset="-79"/>
          </a:endParaRPr>
        </a:p>
        <a:p>
          <a:pPr algn="r" rtl="1"/>
          <a:r>
            <a:rPr lang="he-IL" sz="1800" b="1" dirty="0" smtClean="0">
              <a:cs typeface="David" pitchFamily="2" charset="-79"/>
            </a:rPr>
            <a:t>- תנועת אנשים</a:t>
          </a:r>
        </a:p>
        <a:p>
          <a:pPr algn="r" rtl="1"/>
          <a:r>
            <a:rPr lang="he-IL" sz="1800" b="1" dirty="0" smtClean="0">
              <a:cs typeface="David" pitchFamily="2" charset="-79"/>
            </a:rPr>
            <a:t>- תנועת טובין</a:t>
          </a:r>
        </a:p>
        <a:p>
          <a:pPr algn="r" rtl="1"/>
          <a:r>
            <a:rPr lang="he-IL" sz="1800" b="1" dirty="0" smtClean="0">
              <a:cs typeface="David" pitchFamily="2" charset="-79"/>
            </a:rPr>
            <a:t>- תנועת כספים</a:t>
          </a:r>
        </a:p>
        <a:p>
          <a:pPr algn="r" rtl="1"/>
          <a:r>
            <a:rPr lang="he-IL" sz="1800" b="1" dirty="0" smtClean="0">
              <a:cs typeface="David" pitchFamily="2" charset="-79"/>
            </a:rPr>
            <a:t>- תשתיות ופרויקטים</a:t>
          </a:r>
        </a:p>
        <a:p>
          <a:pPr algn="ctr" rtl="1"/>
          <a:endParaRPr lang="he-IL" sz="1800" b="1" dirty="0" smtClean="0">
            <a:cs typeface="David" pitchFamily="2" charset="-79"/>
          </a:endParaRPr>
        </a:p>
      </dgm:t>
    </dgm:pt>
    <dgm:pt modelId="{7263373F-E3A3-4D2C-90AC-18961FBB6DBE}" type="parTrans" cxnId="{5934969E-00D9-4C79-951C-75AAC0F86927}">
      <dgm:prSet/>
      <dgm:spPr/>
      <dgm:t>
        <a:bodyPr/>
        <a:lstStyle/>
        <a:p>
          <a:pPr rtl="1"/>
          <a:endParaRPr lang="he-IL"/>
        </a:p>
      </dgm:t>
    </dgm:pt>
    <dgm:pt modelId="{D706BDDD-28B2-4351-911A-808EE7658603}" type="sibTrans" cxnId="{5934969E-00D9-4C79-951C-75AAC0F86927}">
      <dgm:prSet/>
      <dgm:spPr/>
      <dgm:t>
        <a:bodyPr/>
        <a:lstStyle/>
        <a:p>
          <a:pPr rtl="1"/>
          <a:endParaRPr lang="he-IL"/>
        </a:p>
      </dgm:t>
    </dgm:pt>
    <dgm:pt modelId="{9021A947-951D-4C80-9B13-23F8FB3968DB}" type="pres">
      <dgm:prSet presAssocID="{4FEE3000-DAC5-4613-B022-D3864A1FFBC9}" presName="Name0" presStyleCnt="0">
        <dgm:presLayoutVars>
          <dgm:dir/>
          <dgm:resizeHandles val="exact"/>
        </dgm:presLayoutVars>
      </dgm:prSet>
      <dgm:spPr/>
    </dgm:pt>
    <dgm:pt modelId="{6CD1C8D9-3B49-4312-B077-A23927AC7252}" type="pres">
      <dgm:prSet presAssocID="{4FEE3000-DAC5-4613-B022-D3864A1FFBC9}" presName="fgShape" presStyleLbl="fgShp" presStyleIdx="0" presStyleCnt="1" custScaleY="123962" custLinFactNeighborX="-246" custLinFactNeighborY="45672"/>
      <dgm:spPr/>
    </dgm:pt>
    <dgm:pt modelId="{8130C5B2-01C7-4613-A0FD-478B3E1B3E28}" type="pres">
      <dgm:prSet presAssocID="{4FEE3000-DAC5-4613-B022-D3864A1FFBC9}" presName="linComp" presStyleCnt="0"/>
      <dgm:spPr/>
    </dgm:pt>
    <dgm:pt modelId="{CD69D056-A7A9-47E0-8309-F8AE3256FA46}" type="pres">
      <dgm:prSet presAssocID="{7506A663-2DCF-4453-804C-4EE1AACF2E7A}" presName="compNode" presStyleCnt="0"/>
      <dgm:spPr/>
    </dgm:pt>
    <dgm:pt modelId="{A9E1DED9-B1DC-4B38-BF8A-AFE5D04F7894}" type="pres">
      <dgm:prSet presAssocID="{7506A663-2DCF-4453-804C-4EE1AACF2E7A}" presName="bkgdShape" presStyleLbl="node1" presStyleIdx="0" presStyleCnt="3" custScaleX="76706" custScaleY="50534" custLinFactNeighborX="-5833" custLinFactNeighborY="-20907"/>
      <dgm:spPr/>
      <dgm:t>
        <a:bodyPr/>
        <a:lstStyle/>
        <a:p>
          <a:pPr rtl="1"/>
          <a:endParaRPr lang="he-IL"/>
        </a:p>
      </dgm:t>
    </dgm:pt>
    <dgm:pt modelId="{341AC1DA-6670-4606-AEC4-A18739585983}" type="pres">
      <dgm:prSet presAssocID="{7506A663-2DCF-4453-804C-4EE1AACF2E7A}" presName="nodeTx" presStyleLbl="node1" presStyleIdx="0" presStyleCnt="3">
        <dgm:presLayoutVars>
          <dgm:bulletEnabled val="1"/>
        </dgm:presLayoutVars>
      </dgm:prSet>
      <dgm:spPr/>
      <dgm:t>
        <a:bodyPr/>
        <a:lstStyle/>
        <a:p>
          <a:pPr rtl="1"/>
          <a:endParaRPr lang="he-IL"/>
        </a:p>
      </dgm:t>
    </dgm:pt>
    <dgm:pt modelId="{546DEE8B-C4DE-4530-AA52-E825CBEEB98D}" type="pres">
      <dgm:prSet presAssocID="{7506A663-2DCF-4453-804C-4EE1AACF2E7A}" presName="invisiNode" presStyleLbl="node1" presStyleIdx="0" presStyleCnt="3"/>
      <dgm:spPr/>
    </dgm:pt>
    <dgm:pt modelId="{6EF4D90C-4CB8-4A59-9FB0-9BF7F9DC9244}" type="pres">
      <dgm:prSet presAssocID="{7506A663-2DCF-4453-804C-4EE1AACF2E7A}" presName="imagNode" presStyleLbl="fgImgPlace1" presStyleIdx="0" presStyleCnt="3" custLinFactX="1288" custLinFactNeighborX="100000" custLinFactNeighborY="-30575"/>
      <dgm:spPr/>
    </dgm:pt>
    <dgm:pt modelId="{3445FA09-2885-4A27-8741-276A636D1356}" type="pres">
      <dgm:prSet presAssocID="{47EBE909-6EA9-4C1D-B30E-7E73D77C2F15}" presName="sibTrans" presStyleLbl="sibTrans2D1" presStyleIdx="0" presStyleCnt="0"/>
      <dgm:spPr/>
      <dgm:t>
        <a:bodyPr/>
        <a:lstStyle/>
        <a:p>
          <a:pPr rtl="1"/>
          <a:endParaRPr lang="he-IL"/>
        </a:p>
      </dgm:t>
    </dgm:pt>
    <dgm:pt modelId="{6C33467A-C885-4B91-B48A-11A043D7F0CF}" type="pres">
      <dgm:prSet presAssocID="{DD5CBC16-5F07-4994-BD49-425C895CE524}" presName="compNode" presStyleCnt="0"/>
      <dgm:spPr/>
    </dgm:pt>
    <dgm:pt modelId="{A03C4837-A2EE-4D67-B7D9-1DD1A45891E2}" type="pres">
      <dgm:prSet presAssocID="{DD5CBC16-5F07-4994-BD49-425C895CE524}" presName="bkgdShape" presStyleLbl="node1" presStyleIdx="1" presStyleCnt="3" custScaleY="72954" custLinFactNeighborX="-1984" custLinFactNeighborY="-889"/>
      <dgm:spPr/>
      <dgm:t>
        <a:bodyPr/>
        <a:lstStyle/>
        <a:p>
          <a:pPr rtl="1"/>
          <a:endParaRPr lang="he-IL"/>
        </a:p>
      </dgm:t>
    </dgm:pt>
    <dgm:pt modelId="{7CB3E222-94D0-4C5D-88F6-042ECEDC7467}" type="pres">
      <dgm:prSet presAssocID="{DD5CBC16-5F07-4994-BD49-425C895CE524}" presName="nodeTx" presStyleLbl="node1" presStyleIdx="1" presStyleCnt="3">
        <dgm:presLayoutVars>
          <dgm:bulletEnabled val="1"/>
        </dgm:presLayoutVars>
      </dgm:prSet>
      <dgm:spPr/>
      <dgm:t>
        <a:bodyPr/>
        <a:lstStyle/>
        <a:p>
          <a:pPr rtl="1"/>
          <a:endParaRPr lang="he-IL"/>
        </a:p>
      </dgm:t>
    </dgm:pt>
    <dgm:pt modelId="{CB994B1C-4329-4DD8-A7FC-ECDF66D2ECD3}" type="pres">
      <dgm:prSet presAssocID="{DD5CBC16-5F07-4994-BD49-425C895CE524}" presName="invisiNode" presStyleLbl="node1" presStyleIdx="1" presStyleCnt="3"/>
      <dgm:spPr/>
    </dgm:pt>
    <dgm:pt modelId="{2A33EA14-D3E5-42DA-AA01-3A4B7A5C51D9}" type="pres">
      <dgm:prSet presAssocID="{DD5CBC16-5F07-4994-BD49-425C895CE524}" presName="imagNode" presStyleLbl="fgImgPlace1" presStyleIdx="1" presStyleCnt="3" custLinFactNeighborX="1909" custLinFactNeighborY="34348"/>
      <dgm:spPr/>
    </dgm:pt>
    <dgm:pt modelId="{D7E63D00-8CA6-44EE-B30A-3344F2C7B318}" type="pres">
      <dgm:prSet presAssocID="{DB71153C-3805-4268-BC93-A112CB4800B2}" presName="sibTrans" presStyleLbl="sibTrans2D1" presStyleIdx="0" presStyleCnt="0"/>
      <dgm:spPr/>
      <dgm:t>
        <a:bodyPr/>
        <a:lstStyle/>
        <a:p>
          <a:pPr rtl="1"/>
          <a:endParaRPr lang="he-IL"/>
        </a:p>
      </dgm:t>
    </dgm:pt>
    <dgm:pt modelId="{F2E49DCD-95F3-4FC6-BA1F-98EC70A26BC5}" type="pres">
      <dgm:prSet presAssocID="{97EC6353-5D41-4FC3-ADD9-C763DAD2B09F}" presName="compNode" presStyleCnt="0"/>
      <dgm:spPr/>
    </dgm:pt>
    <dgm:pt modelId="{027573B6-FB78-4F7B-9BCB-BCEA1750A763}" type="pres">
      <dgm:prSet presAssocID="{97EC6353-5D41-4FC3-ADD9-C763DAD2B09F}" presName="bkgdShape" presStyleLbl="node1" presStyleIdx="2" presStyleCnt="3" custScaleY="50534" custLinFactNeighborX="279" custLinFactNeighborY="-20907"/>
      <dgm:spPr/>
      <dgm:t>
        <a:bodyPr/>
        <a:lstStyle/>
        <a:p>
          <a:pPr rtl="1"/>
          <a:endParaRPr lang="he-IL"/>
        </a:p>
      </dgm:t>
    </dgm:pt>
    <dgm:pt modelId="{A14F7EBD-44E4-4E3F-AD2B-1ED5D8670646}" type="pres">
      <dgm:prSet presAssocID="{97EC6353-5D41-4FC3-ADD9-C763DAD2B09F}" presName="nodeTx" presStyleLbl="node1" presStyleIdx="2" presStyleCnt="3">
        <dgm:presLayoutVars>
          <dgm:bulletEnabled val="1"/>
        </dgm:presLayoutVars>
      </dgm:prSet>
      <dgm:spPr/>
      <dgm:t>
        <a:bodyPr/>
        <a:lstStyle/>
        <a:p>
          <a:pPr rtl="1"/>
          <a:endParaRPr lang="he-IL"/>
        </a:p>
      </dgm:t>
    </dgm:pt>
    <dgm:pt modelId="{A47C28AD-AABA-4388-A86D-0419350B2A97}" type="pres">
      <dgm:prSet presAssocID="{97EC6353-5D41-4FC3-ADD9-C763DAD2B09F}" presName="invisiNode" presStyleLbl="node1" presStyleIdx="2" presStyleCnt="3"/>
      <dgm:spPr/>
    </dgm:pt>
    <dgm:pt modelId="{B59A6365-1E0E-4E3E-8401-B124BA864E65}" type="pres">
      <dgm:prSet presAssocID="{97EC6353-5D41-4FC3-ADD9-C763DAD2B09F}" presName="imagNode" presStyleLbl="fgImgPlace1" presStyleIdx="2" presStyleCnt="3" custLinFactNeighborX="-97470" custLinFactNeighborY="-20957"/>
      <dgm:spPr/>
    </dgm:pt>
  </dgm:ptLst>
  <dgm:cxnLst>
    <dgm:cxn modelId="{5934969E-00D9-4C79-951C-75AAC0F86927}" srcId="{4FEE3000-DAC5-4613-B022-D3864A1FFBC9}" destId="{97EC6353-5D41-4FC3-ADD9-C763DAD2B09F}" srcOrd="2" destOrd="0" parTransId="{7263373F-E3A3-4D2C-90AC-18961FBB6DBE}" sibTransId="{D706BDDD-28B2-4351-911A-808EE7658603}"/>
    <dgm:cxn modelId="{9F3EBBD4-AC45-4208-A943-D62DC923AE4C}" type="presOf" srcId="{4FEE3000-DAC5-4613-B022-D3864A1FFBC9}" destId="{9021A947-951D-4C80-9B13-23F8FB3968DB}" srcOrd="0" destOrd="0" presId="urn:microsoft.com/office/officeart/2005/8/layout/hList7"/>
    <dgm:cxn modelId="{EBD0F609-9D18-4887-9410-62605443E8AD}" type="presOf" srcId="{97EC6353-5D41-4FC3-ADD9-C763DAD2B09F}" destId="{A14F7EBD-44E4-4E3F-AD2B-1ED5D8670646}" srcOrd="1" destOrd="0" presId="urn:microsoft.com/office/officeart/2005/8/layout/hList7"/>
    <dgm:cxn modelId="{E6741AFF-FC4D-4619-8D61-8BB6D1255CD7}" type="presOf" srcId="{97EC6353-5D41-4FC3-ADD9-C763DAD2B09F}" destId="{027573B6-FB78-4F7B-9BCB-BCEA1750A763}" srcOrd="0" destOrd="0" presId="urn:microsoft.com/office/officeart/2005/8/layout/hList7"/>
    <dgm:cxn modelId="{C5B62A87-4B7E-485D-96D9-45F79D28ECB2}" type="presOf" srcId="{7506A663-2DCF-4453-804C-4EE1AACF2E7A}" destId="{A9E1DED9-B1DC-4B38-BF8A-AFE5D04F7894}" srcOrd="0" destOrd="0" presId="urn:microsoft.com/office/officeart/2005/8/layout/hList7"/>
    <dgm:cxn modelId="{C8D5E1A6-3A14-4C5E-97A7-FE794A762D76}" srcId="{4FEE3000-DAC5-4613-B022-D3864A1FFBC9}" destId="{DD5CBC16-5F07-4994-BD49-425C895CE524}" srcOrd="1" destOrd="0" parTransId="{7D0B0894-BC3D-4B24-8EE2-862EF124F2CE}" sibTransId="{DB71153C-3805-4268-BC93-A112CB4800B2}"/>
    <dgm:cxn modelId="{E3B2135D-E8C7-4610-965E-24685377ED0E}" type="presOf" srcId="{DB71153C-3805-4268-BC93-A112CB4800B2}" destId="{D7E63D00-8CA6-44EE-B30A-3344F2C7B318}" srcOrd="0" destOrd="0" presId="urn:microsoft.com/office/officeart/2005/8/layout/hList7"/>
    <dgm:cxn modelId="{C792DCAD-6180-493B-B449-D88A545164E8}" type="presOf" srcId="{7506A663-2DCF-4453-804C-4EE1AACF2E7A}" destId="{341AC1DA-6670-4606-AEC4-A18739585983}" srcOrd="1" destOrd="0" presId="urn:microsoft.com/office/officeart/2005/8/layout/hList7"/>
    <dgm:cxn modelId="{05CFF837-4476-450F-94B7-B5D9DF52C76B}" type="presOf" srcId="{DD5CBC16-5F07-4994-BD49-425C895CE524}" destId="{7CB3E222-94D0-4C5D-88F6-042ECEDC7467}" srcOrd="1" destOrd="0" presId="urn:microsoft.com/office/officeart/2005/8/layout/hList7"/>
    <dgm:cxn modelId="{5C74EB93-BE81-4E06-A775-CA5C80E6B27C}" type="presOf" srcId="{47EBE909-6EA9-4C1D-B30E-7E73D77C2F15}" destId="{3445FA09-2885-4A27-8741-276A636D1356}" srcOrd="0" destOrd="0" presId="urn:microsoft.com/office/officeart/2005/8/layout/hList7"/>
    <dgm:cxn modelId="{A9F9C754-29B2-448F-9E67-CC17050C43EC}" type="presOf" srcId="{DD5CBC16-5F07-4994-BD49-425C895CE524}" destId="{A03C4837-A2EE-4D67-B7D9-1DD1A45891E2}" srcOrd="0" destOrd="0" presId="urn:microsoft.com/office/officeart/2005/8/layout/hList7"/>
    <dgm:cxn modelId="{375104CB-F4A2-473D-8F26-37BDC2213B68}" srcId="{4FEE3000-DAC5-4613-B022-D3864A1FFBC9}" destId="{7506A663-2DCF-4453-804C-4EE1AACF2E7A}" srcOrd="0" destOrd="0" parTransId="{560BB00C-1246-4AA8-A7F6-7A5B4217B80B}" sibTransId="{47EBE909-6EA9-4C1D-B30E-7E73D77C2F15}"/>
    <dgm:cxn modelId="{81561834-9A3C-46B7-8A3A-7B659A33A6EB}" type="presParOf" srcId="{9021A947-951D-4C80-9B13-23F8FB3968DB}" destId="{6CD1C8D9-3B49-4312-B077-A23927AC7252}" srcOrd="0" destOrd="0" presId="urn:microsoft.com/office/officeart/2005/8/layout/hList7"/>
    <dgm:cxn modelId="{3F519760-AB5C-4701-B3BD-9C9E8228401D}" type="presParOf" srcId="{9021A947-951D-4C80-9B13-23F8FB3968DB}" destId="{8130C5B2-01C7-4613-A0FD-478B3E1B3E28}" srcOrd="1" destOrd="0" presId="urn:microsoft.com/office/officeart/2005/8/layout/hList7"/>
    <dgm:cxn modelId="{4F641607-CE52-4722-B369-792F169BB940}" type="presParOf" srcId="{8130C5B2-01C7-4613-A0FD-478B3E1B3E28}" destId="{CD69D056-A7A9-47E0-8309-F8AE3256FA46}" srcOrd="0" destOrd="0" presId="urn:microsoft.com/office/officeart/2005/8/layout/hList7"/>
    <dgm:cxn modelId="{AB69FF96-FFA7-4327-8178-75106A818E5E}" type="presParOf" srcId="{CD69D056-A7A9-47E0-8309-F8AE3256FA46}" destId="{A9E1DED9-B1DC-4B38-BF8A-AFE5D04F7894}" srcOrd="0" destOrd="0" presId="urn:microsoft.com/office/officeart/2005/8/layout/hList7"/>
    <dgm:cxn modelId="{A5985E11-15B2-4F04-ABB3-4306F215C4D5}" type="presParOf" srcId="{CD69D056-A7A9-47E0-8309-F8AE3256FA46}" destId="{341AC1DA-6670-4606-AEC4-A18739585983}" srcOrd="1" destOrd="0" presId="urn:microsoft.com/office/officeart/2005/8/layout/hList7"/>
    <dgm:cxn modelId="{879D4442-E144-4D31-89B1-C04900CAD5A4}" type="presParOf" srcId="{CD69D056-A7A9-47E0-8309-F8AE3256FA46}" destId="{546DEE8B-C4DE-4530-AA52-E825CBEEB98D}" srcOrd="2" destOrd="0" presId="urn:microsoft.com/office/officeart/2005/8/layout/hList7"/>
    <dgm:cxn modelId="{A8A149A2-4ACE-4F2E-AE10-C545A3D3A40E}" type="presParOf" srcId="{CD69D056-A7A9-47E0-8309-F8AE3256FA46}" destId="{6EF4D90C-4CB8-4A59-9FB0-9BF7F9DC9244}" srcOrd="3" destOrd="0" presId="urn:microsoft.com/office/officeart/2005/8/layout/hList7"/>
    <dgm:cxn modelId="{2E631792-3C2F-4682-BF00-5526B55F7107}" type="presParOf" srcId="{8130C5B2-01C7-4613-A0FD-478B3E1B3E28}" destId="{3445FA09-2885-4A27-8741-276A636D1356}" srcOrd="1" destOrd="0" presId="urn:microsoft.com/office/officeart/2005/8/layout/hList7"/>
    <dgm:cxn modelId="{C349E7D5-8E86-4780-AF35-ED1783158817}" type="presParOf" srcId="{8130C5B2-01C7-4613-A0FD-478B3E1B3E28}" destId="{6C33467A-C885-4B91-B48A-11A043D7F0CF}" srcOrd="2" destOrd="0" presId="urn:microsoft.com/office/officeart/2005/8/layout/hList7"/>
    <dgm:cxn modelId="{C24825DC-5AD3-443C-BA9E-C12CEF8D33B1}" type="presParOf" srcId="{6C33467A-C885-4B91-B48A-11A043D7F0CF}" destId="{A03C4837-A2EE-4D67-B7D9-1DD1A45891E2}" srcOrd="0" destOrd="0" presId="urn:microsoft.com/office/officeart/2005/8/layout/hList7"/>
    <dgm:cxn modelId="{1A4CC6D3-2C0A-414A-BA42-6AA933264ABA}" type="presParOf" srcId="{6C33467A-C885-4B91-B48A-11A043D7F0CF}" destId="{7CB3E222-94D0-4C5D-88F6-042ECEDC7467}" srcOrd="1" destOrd="0" presId="urn:microsoft.com/office/officeart/2005/8/layout/hList7"/>
    <dgm:cxn modelId="{4F856A2C-1D88-4B58-B7CD-9E8F099A5DF8}" type="presParOf" srcId="{6C33467A-C885-4B91-B48A-11A043D7F0CF}" destId="{CB994B1C-4329-4DD8-A7FC-ECDF66D2ECD3}" srcOrd="2" destOrd="0" presId="urn:microsoft.com/office/officeart/2005/8/layout/hList7"/>
    <dgm:cxn modelId="{D5DFB1A1-3448-41A6-B3B5-0DFCE85ECAB7}" type="presParOf" srcId="{6C33467A-C885-4B91-B48A-11A043D7F0CF}" destId="{2A33EA14-D3E5-42DA-AA01-3A4B7A5C51D9}" srcOrd="3" destOrd="0" presId="urn:microsoft.com/office/officeart/2005/8/layout/hList7"/>
    <dgm:cxn modelId="{8BB93094-DA38-4A56-AB22-DC0298A00DE1}" type="presParOf" srcId="{8130C5B2-01C7-4613-A0FD-478B3E1B3E28}" destId="{D7E63D00-8CA6-44EE-B30A-3344F2C7B318}" srcOrd="3" destOrd="0" presId="urn:microsoft.com/office/officeart/2005/8/layout/hList7"/>
    <dgm:cxn modelId="{CA6744FB-DE39-46EC-863A-E9A0097492F2}" type="presParOf" srcId="{8130C5B2-01C7-4613-A0FD-478B3E1B3E28}" destId="{F2E49DCD-95F3-4FC6-BA1F-98EC70A26BC5}" srcOrd="4" destOrd="0" presId="urn:microsoft.com/office/officeart/2005/8/layout/hList7"/>
    <dgm:cxn modelId="{9870CFAD-8628-42DC-9C13-94DDF19F590F}" type="presParOf" srcId="{F2E49DCD-95F3-4FC6-BA1F-98EC70A26BC5}" destId="{027573B6-FB78-4F7B-9BCB-BCEA1750A763}" srcOrd="0" destOrd="0" presId="urn:microsoft.com/office/officeart/2005/8/layout/hList7"/>
    <dgm:cxn modelId="{06512945-3A01-404E-950E-03BE0D8C23DF}" type="presParOf" srcId="{F2E49DCD-95F3-4FC6-BA1F-98EC70A26BC5}" destId="{A14F7EBD-44E4-4E3F-AD2B-1ED5D8670646}" srcOrd="1" destOrd="0" presId="urn:microsoft.com/office/officeart/2005/8/layout/hList7"/>
    <dgm:cxn modelId="{84DBB4A7-D773-4FEF-8F70-94F25573C17E}" type="presParOf" srcId="{F2E49DCD-95F3-4FC6-BA1F-98EC70A26BC5}" destId="{A47C28AD-AABA-4388-A86D-0419350B2A97}" srcOrd="2" destOrd="0" presId="urn:microsoft.com/office/officeart/2005/8/layout/hList7"/>
    <dgm:cxn modelId="{EA4F5E0F-3573-4BDB-B493-D4EFAA92D683}" type="presParOf" srcId="{F2E49DCD-95F3-4FC6-BA1F-98EC70A26BC5}" destId="{B59A6365-1E0E-4E3E-8401-B124BA864E65}" srcOrd="3" destOrd="0" presId="urn:microsoft.com/office/officeart/2005/8/layout/hList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333373-2301-4B0D-A245-F29F275D02B6}" type="doc">
      <dgm:prSet loTypeId="urn:microsoft.com/office/officeart/2005/8/layout/radial1" loCatId="cycle" qsTypeId="urn:microsoft.com/office/officeart/2005/8/quickstyle/3d1" qsCatId="3D" csTypeId="urn:microsoft.com/office/officeart/2005/8/colors/colorful1" csCatId="colorful" phldr="1"/>
      <dgm:spPr/>
      <dgm:t>
        <a:bodyPr/>
        <a:lstStyle/>
        <a:p>
          <a:pPr rtl="1"/>
          <a:endParaRPr lang="he-IL"/>
        </a:p>
      </dgm:t>
    </dgm:pt>
    <dgm:pt modelId="{FDC4E829-3639-44D5-AB70-0F692B968E58}">
      <dgm:prSet phldrT="[טקסט]" custT="1"/>
      <dgm:spPr/>
      <dgm:t>
        <a:bodyPr/>
        <a:lstStyle/>
        <a:p>
          <a:pPr rtl="1"/>
          <a:r>
            <a:rPr lang="he-IL" sz="2000" b="1" dirty="0" smtClean="0">
              <a:latin typeface="David" pitchFamily="34" charset="-79"/>
              <a:cs typeface="David" pitchFamily="34" charset="-79"/>
            </a:rPr>
            <a:t>הגורמים המעצבים מדיניות</a:t>
          </a:r>
          <a:endParaRPr lang="he-IL" sz="2000" b="1" dirty="0">
            <a:latin typeface="David" pitchFamily="34" charset="-79"/>
            <a:cs typeface="David" pitchFamily="34" charset="-79"/>
          </a:endParaRPr>
        </a:p>
      </dgm:t>
    </dgm:pt>
    <dgm:pt modelId="{69992ED0-7D12-41E5-9D4A-2F7AD886F459}" type="parTrans" cxnId="{6F268A29-9A28-4D0D-B099-7B15CD318E64}">
      <dgm:prSet/>
      <dgm:spPr/>
      <dgm:t>
        <a:bodyPr/>
        <a:lstStyle/>
        <a:p>
          <a:pPr rtl="1"/>
          <a:endParaRPr lang="he-IL" sz="2000" b="1">
            <a:latin typeface="David" pitchFamily="34" charset="-79"/>
            <a:cs typeface="David" pitchFamily="34" charset="-79"/>
          </a:endParaRPr>
        </a:p>
      </dgm:t>
    </dgm:pt>
    <dgm:pt modelId="{F4E78FC6-41A1-4B4F-84E4-EBFF7C902BFA}" type="sibTrans" cxnId="{6F268A29-9A28-4D0D-B099-7B15CD318E64}">
      <dgm:prSet/>
      <dgm:spPr/>
      <dgm:t>
        <a:bodyPr/>
        <a:lstStyle/>
        <a:p>
          <a:pPr rtl="1"/>
          <a:endParaRPr lang="he-IL" sz="2000" b="1">
            <a:latin typeface="David" pitchFamily="34" charset="-79"/>
            <a:cs typeface="David" pitchFamily="34" charset="-79"/>
          </a:endParaRPr>
        </a:p>
      </dgm:t>
    </dgm:pt>
    <dgm:pt modelId="{2C353FCD-D388-40EA-B0D2-15BF7ECCB41A}">
      <dgm:prSet phldrT="[טקסט]" custT="1"/>
      <dgm:spPr/>
      <dgm:t>
        <a:bodyPr/>
        <a:lstStyle/>
        <a:p>
          <a:pPr rtl="1"/>
          <a:r>
            <a:rPr lang="he-IL" sz="2000" b="1" dirty="0" smtClean="0">
              <a:latin typeface="David" pitchFamily="34" charset="-79"/>
              <a:cs typeface="David" pitchFamily="34" charset="-79"/>
            </a:rPr>
            <a:t>מבנה המשטר</a:t>
          </a:r>
        </a:p>
      </dgm:t>
    </dgm:pt>
    <dgm:pt modelId="{C0325B72-8542-4A24-B6B3-D1A3EF8891A4}" type="parTrans" cxnId="{D2E7F523-5D36-42AA-80F9-3026F89E2D61}">
      <dgm:prSet custT="1"/>
      <dgm:spPr/>
      <dgm:t>
        <a:bodyPr/>
        <a:lstStyle/>
        <a:p>
          <a:pPr rtl="1"/>
          <a:endParaRPr lang="he-IL" sz="600" b="1">
            <a:latin typeface="David" pitchFamily="34" charset="-79"/>
            <a:cs typeface="David" pitchFamily="34" charset="-79"/>
          </a:endParaRPr>
        </a:p>
      </dgm:t>
    </dgm:pt>
    <dgm:pt modelId="{73AA8DB7-0B1F-4E02-B279-2B3A43F9AC1C}" type="sibTrans" cxnId="{D2E7F523-5D36-42AA-80F9-3026F89E2D61}">
      <dgm:prSet/>
      <dgm:spPr/>
      <dgm:t>
        <a:bodyPr/>
        <a:lstStyle/>
        <a:p>
          <a:pPr rtl="1"/>
          <a:endParaRPr lang="he-IL" sz="2000" b="1">
            <a:latin typeface="David" pitchFamily="34" charset="-79"/>
            <a:cs typeface="David" pitchFamily="34" charset="-79"/>
          </a:endParaRPr>
        </a:p>
      </dgm:t>
    </dgm:pt>
    <dgm:pt modelId="{FDB4DADF-CA53-4919-B71A-EA20800E87A3}">
      <dgm:prSet phldrT="[טקסט]" custT="1"/>
      <dgm:spPr/>
      <dgm:t>
        <a:bodyPr/>
        <a:lstStyle/>
        <a:p>
          <a:pPr rtl="1"/>
          <a:r>
            <a:rPr lang="he-IL" sz="2000" b="1" dirty="0" smtClean="0">
              <a:latin typeface="David" pitchFamily="34" charset="-79"/>
              <a:cs typeface="David" pitchFamily="34" charset="-79"/>
            </a:rPr>
            <a:t>דרכי קבלת ההחלטות</a:t>
          </a:r>
          <a:endParaRPr lang="he-IL" sz="2000" b="1" dirty="0">
            <a:latin typeface="David" pitchFamily="34" charset="-79"/>
            <a:cs typeface="David" pitchFamily="34" charset="-79"/>
          </a:endParaRPr>
        </a:p>
      </dgm:t>
    </dgm:pt>
    <dgm:pt modelId="{9714B05E-CBAC-4DCC-84CA-6164C2B6F8A6}" type="parTrans" cxnId="{D5B5A431-BA35-44C3-8F5D-D38A0918ED22}">
      <dgm:prSet custT="1"/>
      <dgm:spPr/>
      <dgm:t>
        <a:bodyPr/>
        <a:lstStyle/>
        <a:p>
          <a:pPr rtl="1"/>
          <a:endParaRPr lang="he-IL" sz="600" b="1">
            <a:latin typeface="David" pitchFamily="34" charset="-79"/>
            <a:cs typeface="David" pitchFamily="34" charset="-79"/>
          </a:endParaRPr>
        </a:p>
      </dgm:t>
    </dgm:pt>
    <dgm:pt modelId="{2D757352-75C1-454A-96F7-6E7DACE409BF}" type="sibTrans" cxnId="{D5B5A431-BA35-44C3-8F5D-D38A0918ED22}">
      <dgm:prSet/>
      <dgm:spPr/>
      <dgm:t>
        <a:bodyPr/>
        <a:lstStyle/>
        <a:p>
          <a:pPr rtl="1"/>
          <a:endParaRPr lang="he-IL" sz="2000" b="1">
            <a:latin typeface="David" pitchFamily="34" charset="-79"/>
            <a:cs typeface="David" pitchFamily="34" charset="-79"/>
          </a:endParaRPr>
        </a:p>
      </dgm:t>
    </dgm:pt>
    <dgm:pt modelId="{52C998F7-B553-404C-A593-5BBC4612C683}">
      <dgm:prSet phldrT="[טקסט]" custT="1"/>
      <dgm:spPr/>
      <dgm:t>
        <a:bodyPr/>
        <a:lstStyle/>
        <a:p>
          <a:pPr rtl="1"/>
          <a:r>
            <a:rPr lang="he-IL" sz="1600" b="1" dirty="0" smtClean="0">
              <a:latin typeface="David" pitchFamily="34" charset="-79"/>
              <a:cs typeface="David" pitchFamily="34" charset="-79"/>
            </a:rPr>
            <a:t>הבירוקרטיה האחראית על הביצוע</a:t>
          </a:r>
        </a:p>
      </dgm:t>
    </dgm:pt>
    <dgm:pt modelId="{E9B2F010-2B09-42A2-8A31-E25971CDC92E}" type="parTrans" cxnId="{77A89FA1-38F7-4278-844A-FF68D9069EB7}">
      <dgm:prSet custT="1"/>
      <dgm:spPr/>
      <dgm:t>
        <a:bodyPr/>
        <a:lstStyle/>
        <a:p>
          <a:pPr rtl="1"/>
          <a:endParaRPr lang="he-IL" sz="600" b="1">
            <a:latin typeface="David" pitchFamily="34" charset="-79"/>
            <a:cs typeface="David" pitchFamily="34" charset="-79"/>
          </a:endParaRPr>
        </a:p>
      </dgm:t>
    </dgm:pt>
    <dgm:pt modelId="{3F4D8AF6-4075-4B54-B8DF-E036BA864120}" type="sibTrans" cxnId="{77A89FA1-38F7-4278-844A-FF68D9069EB7}">
      <dgm:prSet/>
      <dgm:spPr/>
      <dgm:t>
        <a:bodyPr/>
        <a:lstStyle/>
        <a:p>
          <a:pPr rtl="1"/>
          <a:endParaRPr lang="he-IL" sz="2000" b="1">
            <a:latin typeface="David" pitchFamily="34" charset="-79"/>
            <a:cs typeface="David" pitchFamily="34" charset="-79"/>
          </a:endParaRPr>
        </a:p>
      </dgm:t>
    </dgm:pt>
    <dgm:pt modelId="{429D75E2-21BE-445F-B6CD-7F26C38EBA65}">
      <dgm:prSet phldrT="[טקסט]" custT="1"/>
      <dgm:spPr/>
      <dgm:t>
        <a:bodyPr/>
        <a:lstStyle/>
        <a:p>
          <a:pPr rtl="1"/>
          <a:r>
            <a:rPr lang="he-IL" sz="2000" b="1" dirty="0" smtClean="0">
              <a:latin typeface="David" pitchFamily="34" charset="-79"/>
              <a:cs typeface="David" pitchFamily="34" charset="-79"/>
            </a:rPr>
            <a:t>דעת הקהל ואמצעי התקשורת</a:t>
          </a:r>
        </a:p>
      </dgm:t>
    </dgm:pt>
    <dgm:pt modelId="{15DB798A-9330-44B0-98E8-303F9BC9312C}" type="parTrans" cxnId="{D5ED8AAE-6C79-4BF2-943F-9879BC7FCFF6}">
      <dgm:prSet custT="1"/>
      <dgm:spPr/>
      <dgm:t>
        <a:bodyPr/>
        <a:lstStyle/>
        <a:p>
          <a:pPr rtl="1"/>
          <a:endParaRPr lang="he-IL" sz="600" b="1">
            <a:latin typeface="David" pitchFamily="34" charset="-79"/>
            <a:cs typeface="David" pitchFamily="34" charset="-79"/>
          </a:endParaRPr>
        </a:p>
      </dgm:t>
    </dgm:pt>
    <dgm:pt modelId="{6A3EE6A2-606F-404F-97F8-4EFA1A509FA8}" type="sibTrans" cxnId="{D5ED8AAE-6C79-4BF2-943F-9879BC7FCFF6}">
      <dgm:prSet/>
      <dgm:spPr/>
      <dgm:t>
        <a:bodyPr/>
        <a:lstStyle/>
        <a:p>
          <a:pPr rtl="1"/>
          <a:endParaRPr lang="he-IL" sz="2000" b="1">
            <a:latin typeface="David" pitchFamily="34" charset="-79"/>
            <a:cs typeface="David" pitchFamily="34" charset="-79"/>
          </a:endParaRPr>
        </a:p>
      </dgm:t>
    </dgm:pt>
    <dgm:pt modelId="{21821501-656D-401B-AF53-1CA293ECB992}">
      <dgm:prSet phldrT="[טקסט]" custT="1"/>
      <dgm:spPr/>
      <dgm:t>
        <a:bodyPr/>
        <a:lstStyle/>
        <a:p>
          <a:pPr rtl="1"/>
          <a:r>
            <a:rPr lang="he-IL" sz="2000" b="1" dirty="0" smtClean="0">
              <a:latin typeface="David" pitchFamily="34" charset="-79"/>
              <a:cs typeface="David" pitchFamily="34" charset="-79"/>
            </a:rPr>
            <a:t>מפלגות</a:t>
          </a:r>
        </a:p>
      </dgm:t>
    </dgm:pt>
    <dgm:pt modelId="{CA68CD3E-5D0B-4D9F-86B5-9C4FA717F0CF}" type="parTrans" cxnId="{067C93C4-3BD7-4751-AE51-6B31CA69B952}">
      <dgm:prSet custT="1"/>
      <dgm:spPr/>
      <dgm:t>
        <a:bodyPr/>
        <a:lstStyle/>
        <a:p>
          <a:pPr rtl="1"/>
          <a:endParaRPr lang="he-IL" sz="600" b="1">
            <a:latin typeface="David" pitchFamily="34" charset="-79"/>
            <a:cs typeface="David" pitchFamily="34" charset="-79"/>
          </a:endParaRPr>
        </a:p>
      </dgm:t>
    </dgm:pt>
    <dgm:pt modelId="{A27A975E-4365-46A4-A46B-E31EF4F4E3C1}" type="sibTrans" cxnId="{067C93C4-3BD7-4751-AE51-6B31CA69B952}">
      <dgm:prSet/>
      <dgm:spPr/>
      <dgm:t>
        <a:bodyPr/>
        <a:lstStyle/>
        <a:p>
          <a:pPr rtl="1"/>
          <a:endParaRPr lang="he-IL" sz="2000" b="1">
            <a:latin typeface="David" pitchFamily="34" charset="-79"/>
            <a:cs typeface="David" pitchFamily="34" charset="-79"/>
          </a:endParaRPr>
        </a:p>
      </dgm:t>
    </dgm:pt>
    <dgm:pt modelId="{3848D2A1-DEF1-4DB4-A45A-65061CB93359}">
      <dgm:prSet phldrT="[טקסט]" custT="1"/>
      <dgm:spPr/>
      <dgm:t>
        <a:bodyPr/>
        <a:lstStyle/>
        <a:p>
          <a:pPr rtl="1"/>
          <a:r>
            <a:rPr lang="he-IL" sz="2000" b="1" dirty="0" smtClean="0">
              <a:latin typeface="David" pitchFamily="34" charset="-79"/>
              <a:cs typeface="David" pitchFamily="34" charset="-79"/>
            </a:rPr>
            <a:t>צבא</a:t>
          </a:r>
        </a:p>
      </dgm:t>
    </dgm:pt>
    <dgm:pt modelId="{703C0D4F-28A6-47B1-90BE-74F7B7C1FD56}" type="parTrans" cxnId="{4D4142C8-05D5-441C-9D26-88E8CEBF5376}">
      <dgm:prSet custT="1"/>
      <dgm:spPr/>
      <dgm:t>
        <a:bodyPr/>
        <a:lstStyle/>
        <a:p>
          <a:pPr rtl="1"/>
          <a:endParaRPr lang="he-IL" sz="600" b="1">
            <a:latin typeface="David" pitchFamily="34" charset="-79"/>
            <a:cs typeface="David" pitchFamily="34" charset="-79"/>
          </a:endParaRPr>
        </a:p>
      </dgm:t>
    </dgm:pt>
    <dgm:pt modelId="{C4089272-D709-4969-957F-DF9379E10E50}" type="sibTrans" cxnId="{4D4142C8-05D5-441C-9D26-88E8CEBF5376}">
      <dgm:prSet/>
      <dgm:spPr/>
      <dgm:t>
        <a:bodyPr/>
        <a:lstStyle/>
        <a:p>
          <a:pPr rtl="1"/>
          <a:endParaRPr lang="he-IL" sz="2000" b="1">
            <a:latin typeface="David" pitchFamily="34" charset="-79"/>
            <a:cs typeface="David" pitchFamily="34" charset="-79"/>
          </a:endParaRPr>
        </a:p>
      </dgm:t>
    </dgm:pt>
    <dgm:pt modelId="{ACBD4534-EEA2-42B7-8D9D-43C12212081E}">
      <dgm:prSet phldrT="[טקסט]" custT="1"/>
      <dgm:spPr/>
      <dgm:t>
        <a:bodyPr/>
        <a:lstStyle/>
        <a:p>
          <a:pPr rtl="1"/>
          <a:r>
            <a:rPr lang="he-IL" sz="2000" b="1" dirty="0" smtClean="0">
              <a:latin typeface="David" pitchFamily="34" charset="-79"/>
              <a:cs typeface="David" pitchFamily="34" charset="-79"/>
            </a:rPr>
            <a:t>קבוצות לחץ</a:t>
          </a:r>
        </a:p>
      </dgm:t>
    </dgm:pt>
    <dgm:pt modelId="{09C01EE3-DFBC-48F1-B8B7-04A71E015D44}" type="parTrans" cxnId="{B1F25CDF-76DD-4B02-B13D-98F71E7C66E5}">
      <dgm:prSet custT="1"/>
      <dgm:spPr/>
      <dgm:t>
        <a:bodyPr/>
        <a:lstStyle/>
        <a:p>
          <a:pPr rtl="1"/>
          <a:endParaRPr lang="he-IL" sz="600" b="1">
            <a:latin typeface="David" pitchFamily="34" charset="-79"/>
            <a:cs typeface="David" pitchFamily="34" charset="-79"/>
          </a:endParaRPr>
        </a:p>
      </dgm:t>
    </dgm:pt>
    <dgm:pt modelId="{88B565BE-0479-4339-B411-6CDD55B2B4D6}" type="sibTrans" cxnId="{B1F25CDF-76DD-4B02-B13D-98F71E7C66E5}">
      <dgm:prSet/>
      <dgm:spPr/>
      <dgm:t>
        <a:bodyPr/>
        <a:lstStyle/>
        <a:p>
          <a:pPr rtl="1"/>
          <a:endParaRPr lang="he-IL" sz="2000" b="1">
            <a:latin typeface="David" pitchFamily="34" charset="-79"/>
            <a:cs typeface="David" pitchFamily="34" charset="-79"/>
          </a:endParaRPr>
        </a:p>
      </dgm:t>
    </dgm:pt>
    <dgm:pt modelId="{D25B2D32-44E9-4CD8-9C33-8D1B7058E336}">
      <dgm:prSet phldrT="[טקסט]" custT="1"/>
      <dgm:spPr/>
      <dgm:t>
        <a:bodyPr/>
        <a:lstStyle/>
        <a:p>
          <a:pPr rtl="1"/>
          <a:r>
            <a:rPr lang="he-IL" sz="2000" b="1" dirty="0" smtClean="0">
              <a:latin typeface="David" pitchFamily="34" charset="-79"/>
              <a:cs typeface="David" pitchFamily="34" charset="-79"/>
            </a:rPr>
            <a:t>אינטרסים שונים</a:t>
          </a:r>
        </a:p>
      </dgm:t>
    </dgm:pt>
    <dgm:pt modelId="{C103555E-8FA2-4171-87BF-93E3D2282A90}" type="parTrans" cxnId="{6A896CD9-FD30-49B4-8A79-7CDF85FE4857}">
      <dgm:prSet custT="1"/>
      <dgm:spPr/>
      <dgm:t>
        <a:bodyPr/>
        <a:lstStyle/>
        <a:p>
          <a:pPr rtl="1"/>
          <a:endParaRPr lang="he-IL" sz="600" b="1">
            <a:latin typeface="David" pitchFamily="34" charset="-79"/>
            <a:cs typeface="David" pitchFamily="34" charset="-79"/>
          </a:endParaRPr>
        </a:p>
      </dgm:t>
    </dgm:pt>
    <dgm:pt modelId="{0C8B91F8-09B8-4853-85E4-309A6FA7B6A2}" type="sibTrans" cxnId="{6A896CD9-FD30-49B4-8A79-7CDF85FE4857}">
      <dgm:prSet/>
      <dgm:spPr/>
      <dgm:t>
        <a:bodyPr/>
        <a:lstStyle/>
        <a:p>
          <a:pPr rtl="1"/>
          <a:endParaRPr lang="he-IL" sz="2000" b="1">
            <a:latin typeface="David" pitchFamily="34" charset="-79"/>
            <a:cs typeface="David" pitchFamily="34" charset="-79"/>
          </a:endParaRPr>
        </a:p>
      </dgm:t>
    </dgm:pt>
    <dgm:pt modelId="{29B3E4B0-548A-4D23-B304-82B5DFD16EEE}">
      <dgm:prSet phldrT="[טקסט]" custT="1"/>
      <dgm:spPr/>
      <dgm:t>
        <a:bodyPr/>
        <a:lstStyle/>
        <a:p>
          <a:pPr rtl="1"/>
          <a:r>
            <a:rPr lang="he-IL" sz="2000" b="1" dirty="0" smtClean="0">
              <a:latin typeface="David" pitchFamily="34" charset="-79"/>
              <a:cs typeface="David" pitchFamily="34" charset="-79"/>
            </a:rPr>
            <a:t>גורמים בינ"ל</a:t>
          </a:r>
        </a:p>
      </dgm:t>
    </dgm:pt>
    <dgm:pt modelId="{4ACDE91C-E3F5-43D3-A7E4-57809C8F9F39}" type="parTrans" cxnId="{703576DB-8B68-49AB-8362-D78A6EFF6F61}">
      <dgm:prSet custT="1"/>
      <dgm:spPr/>
      <dgm:t>
        <a:bodyPr/>
        <a:lstStyle/>
        <a:p>
          <a:pPr rtl="1"/>
          <a:endParaRPr lang="he-IL" sz="600"/>
        </a:p>
      </dgm:t>
    </dgm:pt>
    <dgm:pt modelId="{EE0D8A2B-8C20-4D70-920D-FB1AD998D056}" type="sibTrans" cxnId="{703576DB-8B68-49AB-8362-D78A6EFF6F61}">
      <dgm:prSet/>
      <dgm:spPr/>
      <dgm:t>
        <a:bodyPr/>
        <a:lstStyle/>
        <a:p>
          <a:pPr rtl="1"/>
          <a:endParaRPr lang="he-IL" sz="2000"/>
        </a:p>
      </dgm:t>
    </dgm:pt>
    <dgm:pt modelId="{40CF1E8E-E3AA-4EE0-B600-293027D6E40D}" type="pres">
      <dgm:prSet presAssocID="{B6333373-2301-4B0D-A245-F29F275D02B6}" presName="cycle" presStyleCnt="0">
        <dgm:presLayoutVars>
          <dgm:chMax val="1"/>
          <dgm:dir/>
          <dgm:animLvl val="ctr"/>
          <dgm:resizeHandles val="exact"/>
        </dgm:presLayoutVars>
      </dgm:prSet>
      <dgm:spPr/>
      <dgm:t>
        <a:bodyPr/>
        <a:lstStyle/>
        <a:p>
          <a:pPr rtl="1"/>
          <a:endParaRPr lang="he-IL"/>
        </a:p>
      </dgm:t>
    </dgm:pt>
    <dgm:pt modelId="{65A57459-0DCB-41EA-BE65-589AB15756ED}" type="pres">
      <dgm:prSet presAssocID="{FDC4E829-3639-44D5-AB70-0F692B968E58}" presName="centerShape" presStyleLbl="node0" presStyleIdx="0" presStyleCnt="1" custScaleX="163778"/>
      <dgm:spPr/>
      <dgm:t>
        <a:bodyPr/>
        <a:lstStyle/>
        <a:p>
          <a:pPr rtl="1"/>
          <a:endParaRPr lang="he-IL"/>
        </a:p>
      </dgm:t>
    </dgm:pt>
    <dgm:pt modelId="{2B32E940-70BA-415D-A025-1F2141CB7DDF}" type="pres">
      <dgm:prSet presAssocID="{C0325B72-8542-4A24-B6B3-D1A3EF8891A4}" presName="Name9" presStyleLbl="parChTrans1D2" presStyleIdx="0" presStyleCnt="9"/>
      <dgm:spPr/>
      <dgm:t>
        <a:bodyPr/>
        <a:lstStyle/>
        <a:p>
          <a:pPr rtl="1"/>
          <a:endParaRPr lang="he-IL"/>
        </a:p>
      </dgm:t>
    </dgm:pt>
    <dgm:pt modelId="{7B71FDF5-AD48-4C1C-9CC6-1FDFBF71C51D}" type="pres">
      <dgm:prSet presAssocID="{C0325B72-8542-4A24-B6B3-D1A3EF8891A4}" presName="connTx" presStyleLbl="parChTrans1D2" presStyleIdx="0" presStyleCnt="9"/>
      <dgm:spPr/>
      <dgm:t>
        <a:bodyPr/>
        <a:lstStyle/>
        <a:p>
          <a:pPr rtl="1"/>
          <a:endParaRPr lang="he-IL"/>
        </a:p>
      </dgm:t>
    </dgm:pt>
    <dgm:pt modelId="{1D158DE5-8E79-46C2-9664-CBBA14CEA873}" type="pres">
      <dgm:prSet presAssocID="{2C353FCD-D388-40EA-B0D2-15BF7ECCB41A}" presName="node" presStyleLbl="node1" presStyleIdx="0" presStyleCnt="9" custScaleX="139778" custRadScaleRad="94062" custRadScaleInc="7032">
        <dgm:presLayoutVars>
          <dgm:bulletEnabled val="1"/>
        </dgm:presLayoutVars>
      </dgm:prSet>
      <dgm:spPr/>
      <dgm:t>
        <a:bodyPr/>
        <a:lstStyle/>
        <a:p>
          <a:pPr rtl="1"/>
          <a:endParaRPr lang="he-IL"/>
        </a:p>
      </dgm:t>
    </dgm:pt>
    <dgm:pt modelId="{43CE0F16-2006-4500-9C11-B0EC5182F5D6}" type="pres">
      <dgm:prSet presAssocID="{9714B05E-CBAC-4DCC-84CA-6164C2B6F8A6}" presName="Name9" presStyleLbl="parChTrans1D2" presStyleIdx="1" presStyleCnt="9"/>
      <dgm:spPr/>
      <dgm:t>
        <a:bodyPr/>
        <a:lstStyle/>
        <a:p>
          <a:pPr rtl="1"/>
          <a:endParaRPr lang="he-IL"/>
        </a:p>
      </dgm:t>
    </dgm:pt>
    <dgm:pt modelId="{D5C77423-8B90-4135-857E-034A3F1BF35F}" type="pres">
      <dgm:prSet presAssocID="{9714B05E-CBAC-4DCC-84CA-6164C2B6F8A6}" presName="connTx" presStyleLbl="parChTrans1D2" presStyleIdx="1" presStyleCnt="9"/>
      <dgm:spPr/>
      <dgm:t>
        <a:bodyPr/>
        <a:lstStyle/>
        <a:p>
          <a:pPr rtl="1"/>
          <a:endParaRPr lang="he-IL"/>
        </a:p>
      </dgm:t>
    </dgm:pt>
    <dgm:pt modelId="{97D24708-70A3-49A5-9C3B-2BCA2F80B8AF}" type="pres">
      <dgm:prSet presAssocID="{FDB4DADF-CA53-4919-B71A-EA20800E87A3}" presName="node" presStyleLbl="node1" presStyleIdx="1" presStyleCnt="9" custScaleX="148565" custRadScaleRad="99025" custRadScaleInc="25543">
        <dgm:presLayoutVars>
          <dgm:bulletEnabled val="1"/>
        </dgm:presLayoutVars>
      </dgm:prSet>
      <dgm:spPr/>
      <dgm:t>
        <a:bodyPr/>
        <a:lstStyle/>
        <a:p>
          <a:pPr rtl="1"/>
          <a:endParaRPr lang="he-IL"/>
        </a:p>
      </dgm:t>
    </dgm:pt>
    <dgm:pt modelId="{30CCC723-87BC-4327-84CE-F297A61B0EEE}" type="pres">
      <dgm:prSet presAssocID="{E9B2F010-2B09-42A2-8A31-E25971CDC92E}" presName="Name9" presStyleLbl="parChTrans1D2" presStyleIdx="2" presStyleCnt="9"/>
      <dgm:spPr/>
      <dgm:t>
        <a:bodyPr/>
        <a:lstStyle/>
        <a:p>
          <a:pPr rtl="1"/>
          <a:endParaRPr lang="he-IL"/>
        </a:p>
      </dgm:t>
    </dgm:pt>
    <dgm:pt modelId="{EFA6895C-2A22-490C-A6E0-B4BEC909DCDA}" type="pres">
      <dgm:prSet presAssocID="{E9B2F010-2B09-42A2-8A31-E25971CDC92E}" presName="connTx" presStyleLbl="parChTrans1D2" presStyleIdx="2" presStyleCnt="9"/>
      <dgm:spPr/>
      <dgm:t>
        <a:bodyPr/>
        <a:lstStyle/>
        <a:p>
          <a:pPr rtl="1"/>
          <a:endParaRPr lang="he-IL"/>
        </a:p>
      </dgm:t>
    </dgm:pt>
    <dgm:pt modelId="{C42DEEE8-2A72-40A5-B06E-582A4A018E5B}" type="pres">
      <dgm:prSet presAssocID="{52C998F7-B553-404C-A593-5BBC4612C683}" presName="node" presStyleLbl="node1" presStyleIdx="2" presStyleCnt="9" custScaleX="175729" custRadScaleRad="99372" custRadScaleInc="11594">
        <dgm:presLayoutVars>
          <dgm:bulletEnabled val="1"/>
        </dgm:presLayoutVars>
      </dgm:prSet>
      <dgm:spPr/>
      <dgm:t>
        <a:bodyPr/>
        <a:lstStyle/>
        <a:p>
          <a:pPr rtl="1"/>
          <a:endParaRPr lang="he-IL"/>
        </a:p>
      </dgm:t>
    </dgm:pt>
    <dgm:pt modelId="{593729E9-3E2F-4676-8A19-74AC4247FD60}" type="pres">
      <dgm:prSet presAssocID="{15DB798A-9330-44B0-98E8-303F9BC9312C}" presName="Name9" presStyleLbl="parChTrans1D2" presStyleIdx="3" presStyleCnt="9"/>
      <dgm:spPr/>
      <dgm:t>
        <a:bodyPr/>
        <a:lstStyle/>
        <a:p>
          <a:pPr rtl="1"/>
          <a:endParaRPr lang="he-IL"/>
        </a:p>
      </dgm:t>
    </dgm:pt>
    <dgm:pt modelId="{C333E75A-39EE-42EB-B254-ADE9D82C0F4C}" type="pres">
      <dgm:prSet presAssocID="{15DB798A-9330-44B0-98E8-303F9BC9312C}" presName="connTx" presStyleLbl="parChTrans1D2" presStyleIdx="3" presStyleCnt="9"/>
      <dgm:spPr/>
      <dgm:t>
        <a:bodyPr/>
        <a:lstStyle/>
        <a:p>
          <a:pPr rtl="1"/>
          <a:endParaRPr lang="he-IL"/>
        </a:p>
      </dgm:t>
    </dgm:pt>
    <dgm:pt modelId="{F601A41F-8D1F-446E-AB19-52E9D0DCA954}" type="pres">
      <dgm:prSet presAssocID="{429D75E2-21BE-445F-B6CD-7F26C38EBA65}" presName="node" presStyleLbl="node1" presStyleIdx="3" presStyleCnt="9" custScaleX="190323" custRadScaleRad="106089" custRadScaleInc="-17340">
        <dgm:presLayoutVars>
          <dgm:bulletEnabled val="1"/>
        </dgm:presLayoutVars>
      </dgm:prSet>
      <dgm:spPr/>
      <dgm:t>
        <a:bodyPr/>
        <a:lstStyle/>
        <a:p>
          <a:pPr rtl="1"/>
          <a:endParaRPr lang="he-IL"/>
        </a:p>
      </dgm:t>
    </dgm:pt>
    <dgm:pt modelId="{B98DE24E-3120-46E2-A690-C5AA4A7353F0}" type="pres">
      <dgm:prSet presAssocID="{CA68CD3E-5D0B-4D9F-86B5-9C4FA717F0CF}" presName="Name9" presStyleLbl="parChTrans1D2" presStyleIdx="4" presStyleCnt="9"/>
      <dgm:spPr/>
      <dgm:t>
        <a:bodyPr/>
        <a:lstStyle/>
        <a:p>
          <a:pPr rtl="1"/>
          <a:endParaRPr lang="he-IL"/>
        </a:p>
      </dgm:t>
    </dgm:pt>
    <dgm:pt modelId="{40CC028C-C2C7-4816-91D2-9DA63B0A93CF}" type="pres">
      <dgm:prSet presAssocID="{CA68CD3E-5D0B-4D9F-86B5-9C4FA717F0CF}" presName="connTx" presStyleLbl="parChTrans1D2" presStyleIdx="4" presStyleCnt="9"/>
      <dgm:spPr/>
      <dgm:t>
        <a:bodyPr/>
        <a:lstStyle/>
        <a:p>
          <a:pPr rtl="1"/>
          <a:endParaRPr lang="he-IL"/>
        </a:p>
      </dgm:t>
    </dgm:pt>
    <dgm:pt modelId="{A89CB4D0-2D74-48A7-BB6C-3B0B70DA4CD1}" type="pres">
      <dgm:prSet presAssocID="{21821501-656D-401B-AF53-1CA293ECB992}" presName="node" presStyleLbl="node1" presStyleIdx="4" presStyleCnt="9" custScaleX="116246" custRadScaleRad="103846" custRadScaleInc="3852">
        <dgm:presLayoutVars>
          <dgm:bulletEnabled val="1"/>
        </dgm:presLayoutVars>
      </dgm:prSet>
      <dgm:spPr/>
      <dgm:t>
        <a:bodyPr/>
        <a:lstStyle/>
        <a:p>
          <a:pPr rtl="1"/>
          <a:endParaRPr lang="he-IL"/>
        </a:p>
      </dgm:t>
    </dgm:pt>
    <dgm:pt modelId="{C75DCAFF-C77B-4986-98CF-2558E951A82F}" type="pres">
      <dgm:prSet presAssocID="{703C0D4F-28A6-47B1-90BE-74F7B7C1FD56}" presName="Name9" presStyleLbl="parChTrans1D2" presStyleIdx="5" presStyleCnt="9"/>
      <dgm:spPr/>
      <dgm:t>
        <a:bodyPr/>
        <a:lstStyle/>
        <a:p>
          <a:pPr rtl="1"/>
          <a:endParaRPr lang="he-IL"/>
        </a:p>
      </dgm:t>
    </dgm:pt>
    <dgm:pt modelId="{C31A6B35-957F-4AAC-9D5F-849494D3411C}" type="pres">
      <dgm:prSet presAssocID="{703C0D4F-28A6-47B1-90BE-74F7B7C1FD56}" presName="connTx" presStyleLbl="parChTrans1D2" presStyleIdx="5" presStyleCnt="9"/>
      <dgm:spPr/>
      <dgm:t>
        <a:bodyPr/>
        <a:lstStyle/>
        <a:p>
          <a:pPr rtl="1"/>
          <a:endParaRPr lang="he-IL"/>
        </a:p>
      </dgm:t>
    </dgm:pt>
    <dgm:pt modelId="{F2CFB8D8-8FD2-4996-9420-114B85D10F69}" type="pres">
      <dgm:prSet presAssocID="{3848D2A1-DEF1-4DB4-A45A-65061CB93359}" presName="node" presStyleLbl="node1" presStyleIdx="5" presStyleCnt="9">
        <dgm:presLayoutVars>
          <dgm:bulletEnabled val="1"/>
        </dgm:presLayoutVars>
      </dgm:prSet>
      <dgm:spPr/>
      <dgm:t>
        <a:bodyPr/>
        <a:lstStyle/>
        <a:p>
          <a:pPr rtl="1"/>
          <a:endParaRPr lang="he-IL"/>
        </a:p>
      </dgm:t>
    </dgm:pt>
    <dgm:pt modelId="{51EBA007-1056-4BE3-A3B4-EBCC87C86440}" type="pres">
      <dgm:prSet presAssocID="{09C01EE3-DFBC-48F1-B8B7-04A71E015D44}" presName="Name9" presStyleLbl="parChTrans1D2" presStyleIdx="6" presStyleCnt="9"/>
      <dgm:spPr/>
      <dgm:t>
        <a:bodyPr/>
        <a:lstStyle/>
        <a:p>
          <a:pPr rtl="1"/>
          <a:endParaRPr lang="he-IL"/>
        </a:p>
      </dgm:t>
    </dgm:pt>
    <dgm:pt modelId="{8DE4A3FA-52CE-481D-975E-A2786CEC2BE0}" type="pres">
      <dgm:prSet presAssocID="{09C01EE3-DFBC-48F1-B8B7-04A71E015D44}" presName="connTx" presStyleLbl="parChTrans1D2" presStyleIdx="6" presStyleCnt="9"/>
      <dgm:spPr/>
      <dgm:t>
        <a:bodyPr/>
        <a:lstStyle/>
        <a:p>
          <a:pPr rtl="1"/>
          <a:endParaRPr lang="he-IL"/>
        </a:p>
      </dgm:t>
    </dgm:pt>
    <dgm:pt modelId="{27EDEDD6-5FB2-4557-8D0E-DFA1F51A88E3}" type="pres">
      <dgm:prSet presAssocID="{ACBD4534-EEA2-42B7-8D9D-43C12212081E}" presName="node" presStyleLbl="node1" presStyleIdx="6" presStyleCnt="9" custScaleX="164235">
        <dgm:presLayoutVars>
          <dgm:bulletEnabled val="1"/>
        </dgm:presLayoutVars>
      </dgm:prSet>
      <dgm:spPr/>
      <dgm:t>
        <a:bodyPr/>
        <a:lstStyle/>
        <a:p>
          <a:pPr rtl="1"/>
          <a:endParaRPr lang="he-IL"/>
        </a:p>
      </dgm:t>
    </dgm:pt>
    <dgm:pt modelId="{6C813378-031E-4C71-8AE8-42563AAD7F92}" type="pres">
      <dgm:prSet presAssocID="{C103555E-8FA2-4171-87BF-93E3D2282A90}" presName="Name9" presStyleLbl="parChTrans1D2" presStyleIdx="7" presStyleCnt="9"/>
      <dgm:spPr/>
      <dgm:t>
        <a:bodyPr/>
        <a:lstStyle/>
        <a:p>
          <a:pPr rtl="1"/>
          <a:endParaRPr lang="he-IL"/>
        </a:p>
      </dgm:t>
    </dgm:pt>
    <dgm:pt modelId="{877B8BDC-D57F-4043-9832-E0D74443BDFB}" type="pres">
      <dgm:prSet presAssocID="{C103555E-8FA2-4171-87BF-93E3D2282A90}" presName="connTx" presStyleLbl="parChTrans1D2" presStyleIdx="7" presStyleCnt="9"/>
      <dgm:spPr/>
      <dgm:t>
        <a:bodyPr/>
        <a:lstStyle/>
        <a:p>
          <a:pPr rtl="1"/>
          <a:endParaRPr lang="he-IL"/>
        </a:p>
      </dgm:t>
    </dgm:pt>
    <dgm:pt modelId="{F7298DBB-4C28-4576-AF94-803BD3FA70F6}" type="pres">
      <dgm:prSet presAssocID="{D25B2D32-44E9-4CD8-9C33-8D1B7058E336}" presName="node" presStyleLbl="node1" presStyleIdx="7" presStyleCnt="9" custScaleX="174990" custRadScaleRad="99372" custRadScaleInc="-11594">
        <dgm:presLayoutVars>
          <dgm:bulletEnabled val="1"/>
        </dgm:presLayoutVars>
      </dgm:prSet>
      <dgm:spPr/>
      <dgm:t>
        <a:bodyPr/>
        <a:lstStyle/>
        <a:p>
          <a:pPr rtl="1"/>
          <a:endParaRPr lang="he-IL"/>
        </a:p>
      </dgm:t>
    </dgm:pt>
    <dgm:pt modelId="{36FA0211-762A-46AB-AAA8-C7706325E470}" type="pres">
      <dgm:prSet presAssocID="{4ACDE91C-E3F5-43D3-A7E4-57809C8F9F39}" presName="Name9" presStyleLbl="parChTrans1D2" presStyleIdx="8" presStyleCnt="9"/>
      <dgm:spPr/>
      <dgm:t>
        <a:bodyPr/>
        <a:lstStyle/>
        <a:p>
          <a:pPr rtl="1"/>
          <a:endParaRPr lang="he-IL"/>
        </a:p>
      </dgm:t>
    </dgm:pt>
    <dgm:pt modelId="{9312770C-B66C-48A8-A254-3961B4852288}" type="pres">
      <dgm:prSet presAssocID="{4ACDE91C-E3F5-43D3-A7E4-57809C8F9F39}" presName="connTx" presStyleLbl="parChTrans1D2" presStyleIdx="8" presStyleCnt="9"/>
      <dgm:spPr/>
      <dgm:t>
        <a:bodyPr/>
        <a:lstStyle/>
        <a:p>
          <a:pPr rtl="1"/>
          <a:endParaRPr lang="he-IL"/>
        </a:p>
      </dgm:t>
    </dgm:pt>
    <dgm:pt modelId="{101E7A07-BF5F-49E9-992E-DB73D4FA3028}" type="pres">
      <dgm:prSet presAssocID="{29B3E4B0-548A-4D23-B304-82B5DFD16EEE}" presName="node" presStyleLbl="node1" presStyleIdx="8" presStyleCnt="9" custScaleX="173172" custRadScaleRad="100131" custRadScaleInc="-28679">
        <dgm:presLayoutVars>
          <dgm:bulletEnabled val="1"/>
        </dgm:presLayoutVars>
      </dgm:prSet>
      <dgm:spPr/>
      <dgm:t>
        <a:bodyPr/>
        <a:lstStyle/>
        <a:p>
          <a:pPr rtl="1"/>
          <a:endParaRPr lang="he-IL"/>
        </a:p>
      </dgm:t>
    </dgm:pt>
  </dgm:ptLst>
  <dgm:cxnLst>
    <dgm:cxn modelId="{AEF5D19F-4361-42FA-AA24-A0D5AB4F59FE}" type="presOf" srcId="{E9B2F010-2B09-42A2-8A31-E25971CDC92E}" destId="{EFA6895C-2A22-490C-A6E0-B4BEC909DCDA}" srcOrd="1" destOrd="0" presId="urn:microsoft.com/office/officeart/2005/8/layout/radial1"/>
    <dgm:cxn modelId="{17B3137A-46D5-44F1-B399-C427821CE7F3}" type="presOf" srcId="{FDB4DADF-CA53-4919-B71A-EA20800E87A3}" destId="{97D24708-70A3-49A5-9C3B-2BCA2F80B8AF}" srcOrd="0" destOrd="0" presId="urn:microsoft.com/office/officeart/2005/8/layout/radial1"/>
    <dgm:cxn modelId="{C0DC36D7-8200-43E3-8D5F-BA2ADA8D5953}" type="presOf" srcId="{3848D2A1-DEF1-4DB4-A45A-65061CB93359}" destId="{F2CFB8D8-8FD2-4996-9420-114B85D10F69}" srcOrd="0" destOrd="0" presId="urn:microsoft.com/office/officeart/2005/8/layout/radial1"/>
    <dgm:cxn modelId="{DC3936CC-148C-4CB1-9608-3E48B7B3003E}" type="presOf" srcId="{703C0D4F-28A6-47B1-90BE-74F7B7C1FD56}" destId="{C75DCAFF-C77B-4986-98CF-2558E951A82F}" srcOrd="0" destOrd="0" presId="urn:microsoft.com/office/officeart/2005/8/layout/radial1"/>
    <dgm:cxn modelId="{CA716070-8170-424C-A328-7CD677A2AA2B}" type="presOf" srcId="{CA68CD3E-5D0B-4D9F-86B5-9C4FA717F0CF}" destId="{B98DE24E-3120-46E2-A690-C5AA4A7353F0}" srcOrd="0" destOrd="0" presId="urn:microsoft.com/office/officeart/2005/8/layout/radial1"/>
    <dgm:cxn modelId="{4FAB4C6F-25FB-488C-8675-FECF8EE513DC}" type="presOf" srcId="{C103555E-8FA2-4171-87BF-93E3D2282A90}" destId="{6C813378-031E-4C71-8AE8-42563AAD7F92}" srcOrd="0" destOrd="0" presId="urn:microsoft.com/office/officeart/2005/8/layout/radial1"/>
    <dgm:cxn modelId="{6A11D413-CC4B-420F-AF6A-E2300CB30EF6}" type="presOf" srcId="{52C998F7-B553-404C-A593-5BBC4612C683}" destId="{C42DEEE8-2A72-40A5-B06E-582A4A018E5B}" srcOrd="0" destOrd="0" presId="urn:microsoft.com/office/officeart/2005/8/layout/radial1"/>
    <dgm:cxn modelId="{77F502FC-6016-4371-B303-A8404B78FED7}" type="presOf" srcId="{CA68CD3E-5D0B-4D9F-86B5-9C4FA717F0CF}" destId="{40CC028C-C2C7-4816-91D2-9DA63B0A93CF}" srcOrd="1" destOrd="0" presId="urn:microsoft.com/office/officeart/2005/8/layout/radial1"/>
    <dgm:cxn modelId="{52C8D2B4-39E1-4391-8159-D29F3A5D7013}" type="presOf" srcId="{E9B2F010-2B09-42A2-8A31-E25971CDC92E}" destId="{30CCC723-87BC-4327-84CE-F297A61B0EEE}" srcOrd="0" destOrd="0" presId="urn:microsoft.com/office/officeart/2005/8/layout/radial1"/>
    <dgm:cxn modelId="{FE58D4A5-788C-4582-B04D-77B711AD3BD2}" type="presOf" srcId="{B6333373-2301-4B0D-A245-F29F275D02B6}" destId="{40CF1E8E-E3AA-4EE0-B600-293027D6E40D}" srcOrd="0" destOrd="0" presId="urn:microsoft.com/office/officeart/2005/8/layout/radial1"/>
    <dgm:cxn modelId="{AC2D3F48-4503-4000-9FDD-8CA7297D6AD8}" type="presOf" srcId="{703C0D4F-28A6-47B1-90BE-74F7B7C1FD56}" destId="{C31A6B35-957F-4AAC-9D5F-849494D3411C}" srcOrd="1" destOrd="0" presId="urn:microsoft.com/office/officeart/2005/8/layout/radial1"/>
    <dgm:cxn modelId="{09E3FC97-1F86-402C-90C4-873A404A9D3C}" type="presOf" srcId="{C0325B72-8542-4A24-B6B3-D1A3EF8891A4}" destId="{2B32E940-70BA-415D-A025-1F2141CB7DDF}" srcOrd="0" destOrd="0" presId="urn:microsoft.com/office/officeart/2005/8/layout/radial1"/>
    <dgm:cxn modelId="{2884F601-9F49-43F1-82A1-68D9E32E3D7D}" type="presOf" srcId="{2C353FCD-D388-40EA-B0D2-15BF7ECCB41A}" destId="{1D158DE5-8E79-46C2-9664-CBBA14CEA873}" srcOrd="0" destOrd="0" presId="urn:microsoft.com/office/officeart/2005/8/layout/radial1"/>
    <dgm:cxn modelId="{305ECEDA-0B69-4368-8350-7D82FDBF8764}" type="presOf" srcId="{09C01EE3-DFBC-48F1-B8B7-04A71E015D44}" destId="{51EBA007-1056-4BE3-A3B4-EBCC87C86440}" srcOrd="0" destOrd="0" presId="urn:microsoft.com/office/officeart/2005/8/layout/radial1"/>
    <dgm:cxn modelId="{067C93C4-3BD7-4751-AE51-6B31CA69B952}" srcId="{FDC4E829-3639-44D5-AB70-0F692B968E58}" destId="{21821501-656D-401B-AF53-1CA293ECB992}" srcOrd="4" destOrd="0" parTransId="{CA68CD3E-5D0B-4D9F-86B5-9C4FA717F0CF}" sibTransId="{A27A975E-4365-46A4-A46B-E31EF4F4E3C1}"/>
    <dgm:cxn modelId="{986836F7-D8E3-48CE-9F6B-E315C9AA620F}" type="presOf" srcId="{29B3E4B0-548A-4D23-B304-82B5DFD16EEE}" destId="{101E7A07-BF5F-49E9-992E-DB73D4FA3028}" srcOrd="0" destOrd="0" presId="urn:microsoft.com/office/officeart/2005/8/layout/radial1"/>
    <dgm:cxn modelId="{D5B5A431-BA35-44C3-8F5D-D38A0918ED22}" srcId="{FDC4E829-3639-44D5-AB70-0F692B968E58}" destId="{FDB4DADF-CA53-4919-B71A-EA20800E87A3}" srcOrd="1" destOrd="0" parTransId="{9714B05E-CBAC-4DCC-84CA-6164C2B6F8A6}" sibTransId="{2D757352-75C1-454A-96F7-6E7DACE409BF}"/>
    <dgm:cxn modelId="{B1F25CDF-76DD-4B02-B13D-98F71E7C66E5}" srcId="{FDC4E829-3639-44D5-AB70-0F692B968E58}" destId="{ACBD4534-EEA2-42B7-8D9D-43C12212081E}" srcOrd="6" destOrd="0" parTransId="{09C01EE3-DFBC-48F1-B8B7-04A71E015D44}" sibTransId="{88B565BE-0479-4339-B411-6CDD55B2B4D6}"/>
    <dgm:cxn modelId="{BBDD7218-B4CD-4F87-9CB7-41CB881E573F}" type="presOf" srcId="{D25B2D32-44E9-4CD8-9C33-8D1B7058E336}" destId="{F7298DBB-4C28-4576-AF94-803BD3FA70F6}" srcOrd="0" destOrd="0" presId="urn:microsoft.com/office/officeart/2005/8/layout/radial1"/>
    <dgm:cxn modelId="{7CD651F3-63CE-473D-920A-5009CC26AE0C}" type="presOf" srcId="{C103555E-8FA2-4171-87BF-93E3D2282A90}" destId="{877B8BDC-D57F-4043-9832-E0D74443BDFB}" srcOrd="1" destOrd="0" presId="urn:microsoft.com/office/officeart/2005/8/layout/radial1"/>
    <dgm:cxn modelId="{703576DB-8B68-49AB-8362-D78A6EFF6F61}" srcId="{FDC4E829-3639-44D5-AB70-0F692B968E58}" destId="{29B3E4B0-548A-4D23-B304-82B5DFD16EEE}" srcOrd="8" destOrd="0" parTransId="{4ACDE91C-E3F5-43D3-A7E4-57809C8F9F39}" sibTransId="{EE0D8A2B-8C20-4D70-920D-FB1AD998D056}"/>
    <dgm:cxn modelId="{62C10B1A-D866-4FE9-BD87-1C1D347E79A4}" type="presOf" srcId="{429D75E2-21BE-445F-B6CD-7F26C38EBA65}" destId="{F601A41F-8D1F-446E-AB19-52E9D0DCA954}" srcOrd="0" destOrd="0" presId="urn:microsoft.com/office/officeart/2005/8/layout/radial1"/>
    <dgm:cxn modelId="{5D259106-4F0E-41B7-BBB7-1FCE2B2D5263}" type="presOf" srcId="{FDC4E829-3639-44D5-AB70-0F692B968E58}" destId="{65A57459-0DCB-41EA-BE65-589AB15756ED}" srcOrd="0" destOrd="0" presId="urn:microsoft.com/office/officeart/2005/8/layout/radial1"/>
    <dgm:cxn modelId="{7C23331C-C0EF-4DFA-958C-D1BD15E97614}" type="presOf" srcId="{21821501-656D-401B-AF53-1CA293ECB992}" destId="{A89CB4D0-2D74-48A7-BB6C-3B0B70DA4CD1}" srcOrd="0" destOrd="0" presId="urn:microsoft.com/office/officeart/2005/8/layout/radial1"/>
    <dgm:cxn modelId="{6A3ED455-9461-4C21-A8A5-C205AD99BE2B}" type="presOf" srcId="{ACBD4534-EEA2-42B7-8D9D-43C12212081E}" destId="{27EDEDD6-5FB2-4557-8D0E-DFA1F51A88E3}" srcOrd="0" destOrd="0" presId="urn:microsoft.com/office/officeart/2005/8/layout/radial1"/>
    <dgm:cxn modelId="{D5ED8AAE-6C79-4BF2-943F-9879BC7FCFF6}" srcId="{FDC4E829-3639-44D5-AB70-0F692B968E58}" destId="{429D75E2-21BE-445F-B6CD-7F26C38EBA65}" srcOrd="3" destOrd="0" parTransId="{15DB798A-9330-44B0-98E8-303F9BC9312C}" sibTransId="{6A3EE6A2-606F-404F-97F8-4EFA1A509FA8}"/>
    <dgm:cxn modelId="{6F268A29-9A28-4D0D-B099-7B15CD318E64}" srcId="{B6333373-2301-4B0D-A245-F29F275D02B6}" destId="{FDC4E829-3639-44D5-AB70-0F692B968E58}" srcOrd="0" destOrd="0" parTransId="{69992ED0-7D12-41E5-9D4A-2F7AD886F459}" sibTransId="{F4E78FC6-41A1-4B4F-84E4-EBFF7C902BFA}"/>
    <dgm:cxn modelId="{7DC50E64-DA0F-4F94-9432-EFADC28290D5}" type="presOf" srcId="{09C01EE3-DFBC-48F1-B8B7-04A71E015D44}" destId="{8DE4A3FA-52CE-481D-975E-A2786CEC2BE0}" srcOrd="1" destOrd="0" presId="urn:microsoft.com/office/officeart/2005/8/layout/radial1"/>
    <dgm:cxn modelId="{7E9F3F19-DFD9-4640-B283-E74C3EA99332}" type="presOf" srcId="{4ACDE91C-E3F5-43D3-A7E4-57809C8F9F39}" destId="{9312770C-B66C-48A8-A254-3961B4852288}" srcOrd="1" destOrd="0" presId="urn:microsoft.com/office/officeart/2005/8/layout/radial1"/>
    <dgm:cxn modelId="{D2E7F523-5D36-42AA-80F9-3026F89E2D61}" srcId="{FDC4E829-3639-44D5-AB70-0F692B968E58}" destId="{2C353FCD-D388-40EA-B0D2-15BF7ECCB41A}" srcOrd="0" destOrd="0" parTransId="{C0325B72-8542-4A24-B6B3-D1A3EF8891A4}" sibTransId="{73AA8DB7-0B1F-4E02-B279-2B3A43F9AC1C}"/>
    <dgm:cxn modelId="{EC455F70-4BFD-4858-B1C0-E85B61F26B6D}" type="presOf" srcId="{9714B05E-CBAC-4DCC-84CA-6164C2B6F8A6}" destId="{43CE0F16-2006-4500-9C11-B0EC5182F5D6}" srcOrd="0" destOrd="0" presId="urn:microsoft.com/office/officeart/2005/8/layout/radial1"/>
    <dgm:cxn modelId="{4D4142C8-05D5-441C-9D26-88E8CEBF5376}" srcId="{FDC4E829-3639-44D5-AB70-0F692B968E58}" destId="{3848D2A1-DEF1-4DB4-A45A-65061CB93359}" srcOrd="5" destOrd="0" parTransId="{703C0D4F-28A6-47B1-90BE-74F7B7C1FD56}" sibTransId="{C4089272-D709-4969-957F-DF9379E10E50}"/>
    <dgm:cxn modelId="{4F6ED322-62B3-42A6-B5BE-0DEDBDE26AF3}" type="presOf" srcId="{C0325B72-8542-4A24-B6B3-D1A3EF8891A4}" destId="{7B71FDF5-AD48-4C1C-9CC6-1FDFBF71C51D}" srcOrd="1" destOrd="0" presId="urn:microsoft.com/office/officeart/2005/8/layout/radial1"/>
    <dgm:cxn modelId="{060F6732-4941-4855-9F2D-669A82BA287C}" type="presOf" srcId="{15DB798A-9330-44B0-98E8-303F9BC9312C}" destId="{C333E75A-39EE-42EB-B254-ADE9D82C0F4C}" srcOrd="1" destOrd="0" presId="urn:microsoft.com/office/officeart/2005/8/layout/radial1"/>
    <dgm:cxn modelId="{77A89FA1-38F7-4278-844A-FF68D9069EB7}" srcId="{FDC4E829-3639-44D5-AB70-0F692B968E58}" destId="{52C998F7-B553-404C-A593-5BBC4612C683}" srcOrd="2" destOrd="0" parTransId="{E9B2F010-2B09-42A2-8A31-E25971CDC92E}" sibTransId="{3F4D8AF6-4075-4B54-B8DF-E036BA864120}"/>
    <dgm:cxn modelId="{8958E6DA-CD3C-4A26-94B4-80BB5D260A35}" type="presOf" srcId="{9714B05E-CBAC-4DCC-84CA-6164C2B6F8A6}" destId="{D5C77423-8B90-4135-857E-034A3F1BF35F}" srcOrd="1" destOrd="0" presId="urn:microsoft.com/office/officeart/2005/8/layout/radial1"/>
    <dgm:cxn modelId="{824E59F9-7AFE-4210-B718-8C99D457C8EC}" type="presOf" srcId="{4ACDE91C-E3F5-43D3-A7E4-57809C8F9F39}" destId="{36FA0211-762A-46AB-AAA8-C7706325E470}" srcOrd="0" destOrd="0" presId="urn:microsoft.com/office/officeart/2005/8/layout/radial1"/>
    <dgm:cxn modelId="{C8BD0705-6C6B-40A5-BD5E-EC4C07EE8711}" type="presOf" srcId="{15DB798A-9330-44B0-98E8-303F9BC9312C}" destId="{593729E9-3E2F-4676-8A19-74AC4247FD60}" srcOrd="0" destOrd="0" presId="urn:microsoft.com/office/officeart/2005/8/layout/radial1"/>
    <dgm:cxn modelId="{6A896CD9-FD30-49B4-8A79-7CDF85FE4857}" srcId="{FDC4E829-3639-44D5-AB70-0F692B968E58}" destId="{D25B2D32-44E9-4CD8-9C33-8D1B7058E336}" srcOrd="7" destOrd="0" parTransId="{C103555E-8FA2-4171-87BF-93E3D2282A90}" sibTransId="{0C8B91F8-09B8-4853-85E4-309A6FA7B6A2}"/>
    <dgm:cxn modelId="{E1B2C212-09A9-4242-B166-8C45C82F9876}" type="presParOf" srcId="{40CF1E8E-E3AA-4EE0-B600-293027D6E40D}" destId="{65A57459-0DCB-41EA-BE65-589AB15756ED}" srcOrd="0" destOrd="0" presId="urn:microsoft.com/office/officeart/2005/8/layout/radial1"/>
    <dgm:cxn modelId="{C1126520-CE1C-474D-BC2E-4D29E579F38D}" type="presParOf" srcId="{40CF1E8E-E3AA-4EE0-B600-293027D6E40D}" destId="{2B32E940-70BA-415D-A025-1F2141CB7DDF}" srcOrd="1" destOrd="0" presId="urn:microsoft.com/office/officeart/2005/8/layout/radial1"/>
    <dgm:cxn modelId="{12CC094B-9A3D-4214-8C03-71F8AC6BAE58}" type="presParOf" srcId="{2B32E940-70BA-415D-A025-1F2141CB7DDF}" destId="{7B71FDF5-AD48-4C1C-9CC6-1FDFBF71C51D}" srcOrd="0" destOrd="0" presId="urn:microsoft.com/office/officeart/2005/8/layout/radial1"/>
    <dgm:cxn modelId="{1062BA06-6A8D-48BE-BF7D-C04EFF891DB2}" type="presParOf" srcId="{40CF1E8E-E3AA-4EE0-B600-293027D6E40D}" destId="{1D158DE5-8E79-46C2-9664-CBBA14CEA873}" srcOrd="2" destOrd="0" presId="urn:microsoft.com/office/officeart/2005/8/layout/radial1"/>
    <dgm:cxn modelId="{DF861FDC-8833-423E-8730-9956683E5B53}" type="presParOf" srcId="{40CF1E8E-E3AA-4EE0-B600-293027D6E40D}" destId="{43CE0F16-2006-4500-9C11-B0EC5182F5D6}" srcOrd="3" destOrd="0" presId="urn:microsoft.com/office/officeart/2005/8/layout/radial1"/>
    <dgm:cxn modelId="{3D039E08-7EBF-4F11-ACCC-F0818C5CF6E1}" type="presParOf" srcId="{43CE0F16-2006-4500-9C11-B0EC5182F5D6}" destId="{D5C77423-8B90-4135-857E-034A3F1BF35F}" srcOrd="0" destOrd="0" presId="urn:microsoft.com/office/officeart/2005/8/layout/radial1"/>
    <dgm:cxn modelId="{57027019-D59A-4B92-8F15-BC2F0DE3CD0C}" type="presParOf" srcId="{40CF1E8E-E3AA-4EE0-B600-293027D6E40D}" destId="{97D24708-70A3-49A5-9C3B-2BCA2F80B8AF}" srcOrd="4" destOrd="0" presId="urn:microsoft.com/office/officeart/2005/8/layout/radial1"/>
    <dgm:cxn modelId="{35378982-49A0-4D3F-95C4-D3BE26933620}" type="presParOf" srcId="{40CF1E8E-E3AA-4EE0-B600-293027D6E40D}" destId="{30CCC723-87BC-4327-84CE-F297A61B0EEE}" srcOrd="5" destOrd="0" presId="urn:microsoft.com/office/officeart/2005/8/layout/radial1"/>
    <dgm:cxn modelId="{6708C1BF-D4E7-4DAD-82AA-3D39D06C28EB}" type="presParOf" srcId="{30CCC723-87BC-4327-84CE-F297A61B0EEE}" destId="{EFA6895C-2A22-490C-A6E0-B4BEC909DCDA}" srcOrd="0" destOrd="0" presId="urn:microsoft.com/office/officeart/2005/8/layout/radial1"/>
    <dgm:cxn modelId="{BD05277B-7A1B-4F86-A78D-FD182FD39AE5}" type="presParOf" srcId="{40CF1E8E-E3AA-4EE0-B600-293027D6E40D}" destId="{C42DEEE8-2A72-40A5-B06E-582A4A018E5B}" srcOrd="6" destOrd="0" presId="urn:microsoft.com/office/officeart/2005/8/layout/radial1"/>
    <dgm:cxn modelId="{B3988841-C4C0-4DED-8751-5AABB2108EAF}" type="presParOf" srcId="{40CF1E8E-E3AA-4EE0-B600-293027D6E40D}" destId="{593729E9-3E2F-4676-8A19-74AC4247FD60}" srcOrd="7" destOrd="0" presId="urn:microsoft.com/office/officeart/2005/8/layout/radial1"/>
    <dgm:cxn modelId="{92BAF194-AACD-4BA6-8086-B9A92F50B65B}" type="presParOf" srcId="{593729E9-3E2F-4676-8A19-74AC4247FD60}" destId="{C333E75A-39EE-42EB-B254-ADE9D82C0F4C}" srcOrd="0" destOrd="0" presId="urn:microsoft.com/office/officeart/2005/8/layout/radial1"/>
    <dgm:cxn modelId="{9BD94211-17CD-499D-9A7C-EC3822ED2419}" type="presParOf" srcId="{40CF1E8E-E3AA-4EE0-B600-293027D6E40D}" destId="{F601A41F-8D1F-446E-AB19-52E9D0DCA954}" srcOrd="8" destOrd="0" presId="urn:microsoft.com/office/officeart/2005/8/layout/radial1"/>
    <dgm:cxn modelId="{FA633582-8396-4F98-8538-3097F8706A8B}" type="presParOf" srcId="{40CF1E8E-E3AA-4EE0-B600-293027D6E40D}" destId="{B98DE24E-3120-46E2-A690-C5AA4A7353F0}" srcOrd="9" destOrd="0" presId="urn:microsoft.com/office/officeart/2005/8/layout/radial1"/>
    <dgm:cxn modelId="{F00589B9-9C51-45BD-958C-AF016BA4C592}" type="presParOf" srcId="{B98DE24E-3120-46E2-A690-C5AA4A7353F0}" destId="{40CC028C-C2C7-4816-91D2-9DA63B0A93CF}" srcOrd="0" destOrd="0" presId="urn:microsoft.com/office/officeart/2005/8/layout/radial1"/>
    <dgm:cxn modelId="{FEF151A2-21EE-422C-9342-B6A74355C2A8}" type="presParOf" srcId="{40CF1E8E-E3AA-4EE0-B600-293027D6E40D}" destId="{A89CB4D0-2D74-48A7-BB6C-3B0B70DA4CD1}" srcOrd="10" destOrd="0" presId="urn:microsoft.com/office/officeart/2005/8/layout/radial1"/>
    <dgm:cxn modelId="{A32628E8-3A22-418E-B6EE-9D9EEF25B2E0}" type="presParOf" srcId="{40CF1E8E-E3AA-4EE0-B600-293027D6E40D}" destId="{C75DCAFF-C77B-4986-98CF-2558E951A82F}" srcOrd="11" destOrd="0" presId="urn:microsoft.com/office/officeart/2005/8/layout/radial1"/>
    <dgm:cxn modelId="{CEF62548-71FB-49E4-A53B-14917C5CC5F7}" type="presParOf" srcId="{C75DCAFF-C77B-4986-98CF-2558E951A82F}" destId="{C31A6B35-957F-4AAC-9D5F-849494D3411C}" srcOrd="0" destOrd="0" presId="urn:microsoft.com/office/officeart/2005/8/layout/radial1"/>
    <dgm:cxn modelId="{01953B9A-DD60-42E5-BCE5-490D8EB6715A}" type="presParOf" srcId="{40CF1E8E-E3AA-4EE0-B600-293027D6E40D}" destId="{F2CFB8D8-8FD2-4996-9420-114B85D10F69}" srcOrd="12" destOrd="0" presId="urn:microsoft.com/office/officeart/2005/8/layout/radial1"/>
    <dgm:cxn modelId="{DCC218F8-082D-4C3A-BB31-8D9C4B974F06}" type="presParOf" srcId="{40CF1E8E-E3AA-4EE0-B600-293027D6E40D}" destId="{51EBA007-1056-4BE3-A3B4-EBCC87C86440}" srcOrd="13" destOrd="0" presId="urn:microsoft.com/office/officeart/2005/8/layout/radial1"/>
    <dgm:cxn modelId="{87916F5C-CFCC-4A33-BF59-4156E2C19A05}" type="presParOf" srcId="{51EBA007-1056-4BE3-A3B4-EBCC87C86440}" destId="{8DE4A3FA-52CE-481D-975E-A2786CEC2BE0}" srcOrd="0" destOrd="0" presId="urn:microsoft.com/office/officeart/2005/8/layout/radial1"/>
    <dgm:cxn modelId="{32405573-5871-432E-AD6B-A81F1FD6F587}" type="presParOf" srcId="{40CF1E8E-E3AA-4EE0-B600-293027D6E40D}" destId="{27EDEDD6-5FB2-4557-8D0E-DFA1F51A88E3}" srcOrd="14" destOrd="0" presId="urn:microsoft.com/office/officeart/2005/8/layout/radial1"/>
    <dgm:cxn modelId="{1675BB1C-687F-41CB-A262-0E63E5871D3A}" type="presParOf" srcId="{40CF1E8E-E3AA-4EE0-B600-293027D6E40D}" destId="{6C813378-031E-4C71-8AE8-42563AAD7F92}" srcOrd="15" destOrd="0" presId="urn:microsoft.com/office/officeart/2005/8/layout/radial1"/>
    <dgm:cxn modelId="{E6670AC3-72BE-4205-96AF-6D639916668B}" type="presParOf" srcId="{6C813378-031E-4C71-8AE8-42563AAD7F92}" destId="{877B8BDC-D57F-4043-9832-E0D74443BDFB}" srcOrd="0" destOrd="0" presId="urn:microsoft.com/office/officeart/2005/8/layout/radial1"/>
    <dgm:cxn modelId="{D24508DA-25ED-46A0-B2A6-1195167C59D2}" type="presParOf" srcId="{40CF1E8E-E3AA-4EE0-B600-293027D6E40D}" destId="{F7298DBB-4C28-4576-AF94-803BD3FA70F6}" srcOrd="16" destOrd="0" presId="urn:microsoft.com/office/officeart/2005/8/layout/radial1"/>
    <dgm:cxn modelId="{A27C5C50-3716-45C3-8D6A-9C2C19679ADC}" type="presParOf" srcId="{40CF1E8E-E3AA-4EE0-B600-293027D6E40D}" destId="{36FA0211-762A-46AB-AAA8-C7706325E470}" srcOrd="17" destOrd="0" presId="urn:microsoft.com/office/officeart/2005/8/layout/radial1"/>
    <dgm:cxn modelId="{3391FD9B-F8BD-4E7E-BE25-FADC69D29E7A}" type="presParOf" srcId="{36FA0211-762A-46AB-AAA8-C7706325E470}" destId="{9312770C-B66C-48A8-A254-3961B4852288}" srcOrd="0" destOrd="0" presId="urn:microsoft.com/office/officeart/2005/8/layout/radial1"/>
    <dgm:cxn modelId="{C8B7AF29-11C4-46F4-852C-22AA2F46A536}" type="presParOf" srcId="{40CF1E8E-E3AA-4EE0-B600-293027D6E40D}" destId="{101E7A07-BF5F-49E9-992E-DB73D4FA3028}" srcOrd="1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05C9ED-352B-46ED-8F96-A9BAC68D240F}">
      <dsp:nvSpPr>
        <dsp:cNvPr id="0" name=""/>
        <dsp:cNvSpPr/>
      </dsp:nvSpPr>
      <dsp:spPr>
        <a:xfrm>
          <a:off x="2183158" y="388329"/>
          <a:ext cx="4320483" cy="2736617"/>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BA2792-9564-414C-834C-09C1BE7FDB42}">
      <dsp:nvSpPr>
        <dsp:cNvPr id="0" name=""/>
        <dsp:cNvSpPr/>
      </dsp:nvSpPr>
      <dsp:spPr>
        <a:xfrm>
          <a:off x="3995466" y="3576526"/>
          <a:ext cx="707181" cy="452596"/>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875D2B-6EB0-439D-B63C-769F1349E166}">
      <dsp:nvSpPr>
        <dsp:cNvPr id="0" name=""/>
        <dsp:cNvSpPr/>
      </dsp:nvSpPr>
      <dsp:spPr>
        <a:xfrm>
          <a:off x="2651821" y="3938603"/>
          <a:ext cx="3394471" cy="848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rtl="1">
            <a:lnSpc>
              <a:spcPct val="90000"/>
            </a:lnSpc>
            <a:spcBef>
              <a:spcPct val="0"/>
            </a:spcBef>
            <a:spcAft>
              <a:spcPct val="35000"/>
            </a:spcAft>
          </a:pPr>
          <a:r>
            <a:rPr lang="he-IL" sz="3200" kern="1200" dirty="0" smtClean="0">
              <a:latin typeface="David" pitchFamily="34" charset="-79"/>
              <a:cs typeface="David" pitchFamily="34" charset="-79"/>
            </a:rPr>
            <a:t>החלטה/בחירה</a:t>
          </a:r>
          <a:endParaRPr lang="he-IL" sz="3200" kern="1200" dirty="0">
            <a:latin typeface="David" pitchFamily="34" charset="-79"/>
            <a:cs typeface="David" pitchFamily="34" charset="-79"/>
          </a:endParaRPr>
        </a:p>
      </dsp:txBody>
      <dsp:txXfrm>
        <a:off x="2651821" y="3938603"/>
        <a:ext cx="3394471" cy="848617"/>
      </dsp:txXfrm>
    </dsp:sp>
    <dsp:sp modelId="{929BA6F2-D776-409C-B1A1-C32BA6B4CABB}">
      <dsp:nvSpPr>
        <dsp:cNvPr id="0" name=""/>
        <dsp:cNvSpPr/>
      </dsp:nvSpPr>
      <dsp:spPr>
        <a:xfrm>
          <a:off x="3845544" y="1838557"/>
          <a:ext cx="1272926" cy="1272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he-IL" sz="1700" kern="1200" dirty="0" smtClean="0"/>
            <a:t>הטיעון הפסיכולוגי</a:t>
          </a:r>
          <a:endParaRPr lang="he-IL" sz="1700" kern="1200" dirty="0"/>
        </a:p>
      </dsp:txBody>
      <dsp:txXfrm>
        <a:off x="3845544" y="1838557"/>
        <a:ext cx="1272926" cy="1272926"/>
      </dsp:txXfrm>
    </dsp:sp>
    <dsp:sp modelId="{DC2F1316-A230-4788-B7FB-168B69E5345D}">
      <dsp:nvSpPr>
        <dsp:cNvPr id="0" name=""/>
        <dsp:cNvSpPr/>
      </dsp:nvSpPr>
      <dsp:spPr>
        <a:xfrm>
          <a:off x="2831230" y="819175"/>
          <a:ext cx="1479853" cy="14017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he-IL" sz="1700" kern="1200" dirty="0" smtClean="0"/>
            <a:t>הביקורת הסוציולוגית</a:t>
          </a:r>
          <a:endParaRPr lang="he-IL" sz="1700" kern="1200" dirty="0"/>
        </a:p>
      </dsp:txBody>
      <dsp:txXfrm>
        <a:off x="2831230" y="819175"/>
        <a:ext cx="1479853" cy="1401734"/>
      </dsp:txXfrm>
    </dsp:sp>
    <dsp:sp modelId="{6968C0D9-207F-4853-BF1A-6FD08B5E7164}">
      <dsp:nvSpPr>
        <dsp:cNvPr id="0" name=""/>
        <dsp:cNvSpPr/>
      </dsp:nvSpPr>
      <dsp:spPr>
        <a:xfrm>
          <a:off x="4099539" y="575814"/>
          <a:ext cx="1545664" cy="1272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kern="1200" dirty="0" smtClean="0"/>
            <a:t>מוגבלות הרציונאליות</a:t>
          </a:r>
          <a:endParaRPr lang="he-IL" sz="1600" kern="1200" dirty="0"/>
        </a:p>
      </dsp:txBody>
      <dsp:txXfrm>
        <a:off x="4099539" y="575814"/>
        <a:ext cx="1545664" cy="1272926"/>
      </dsp:txXfrm>
    </dsp:sp>
    <dsp:sp modelId="{C98AC423-CB76-433C-AB64-D80D5403A70A}">
      <dsp:nvSpPr>
        <dsp:cNvPr id="0" name=""/>
        <dsp:cNvSpPr/>
      </dsp:nvSpPr>
      <dsp:spPr>
        <a:xfrm>
          <a:off x="2399403" y="100592"/>
          <a:ext cx="3960216" cy="3168173"/>
        </a:xfrm>
        <a:prstGeom prst="funnel">
          <a:avLst/>
        </a:prstGeom>
        <a:solidFill>
          <a:schemeClr val="lt1">
            <a:alpha val="4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9E1DED9-B1DC-4B38-BF8A-AFE5D04F7894}">
      <dsp:nvSpPr>
        <dsp:cNvPr id="0" name=""/>
        <dsp:cNvSpPr/>
      </dsp:nvSpPr>
      <dsp:spPr>
        <a:xfrm>
          <a:off x="0" y="642956"/>
          <a:ext cx="1973186" cy="2254267"/>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r" defTabSz="800100" rtl="1">
            <a:lnSpc>
              <a:spcPct val="90000"/>
            </a:lnSpc>
            <a:spcBef>
              <a:spcPct val="0"/>
            </a:spcBef>
            <a:spcAft>
              <a:spcPct val="35000"/>
            </a:spcAft>
          </a:pPr>
          <a:r>
            <a:rPr lang="he-IL" sz="1800" b="1" kern="1200" dirty="0" smtClean="0">
              <a:cs typeface="David" pitchFamily="2" charset="-79"/>
            </a:rPr>
            <a:t>- סגר ימי ויבשתי </a:t>
          </a:r>
        </a:p>
        <a:p>
          <a:pPr lvl="0" algn="r" defTabSz="800100" rtl="1">
            <a:lnSpc>
              <a:spcPct val="90000"/>
            </a:lnSpc>
            <a:spcBef>
              <a:spcPct val="0"/>
            </a:spcBef>
            <a:spcAft>
              <a:spcPct val="35000"/>
            </a:spcAft>
          </a:pPr>
          <a:r>
            <a:rPr lang="he-IL" sz="1800" b="1" kern="1200" dirty="0" smtClean="0">
              <a:cs typeface="David" pitchFamily="2" charset="-79"/>
            </a:rPr>
            <a:t>- </a:t>
          </a:r>
          <a:r>
            <a:rPr lang="he-IL" sz="1800" b="1" kern="1200" dirty="0" err="1" smtClean="0">
              <a:cs typeface="David" pitchFamily="2" charset="-79"/>
            </a:rPr>
            <a:t>פרימטר</a:t>
          </a:r>
          <a:r>
            <a:rPr lang="he-IL" sz="1800" b="1" kern="1200" dirty="0" smtClean="0">
              <a:cs typeface="David" pitchFamily="2" charset="-79"/>
            </a:rPr>
            <a:t> בטחוני</a:t>
          </a:r>
        </a:p>
        <a:p>
          <a:pPr lvl="0" algn="r" defTabSz="800100" rtl="1">
            <a:lnSpc>
              <a:spcPct val="90000"/>
            </a:lnSpc>
            <a:spcBef>
              <a:spcPct val="0"/>
            </a:spcBef>
            <a:spcAft>
              <a:spcPct val="35000"/>
            </a:spcAft>
          </a:pPr>
          <a:r>
            <a:rPr lang="he-IL" sz="1800" b="1" kern="1200" dirty="0" smtClean="0">
              <a:cs typeface="David" pitchFamily="2" charset="-79"/>
            </a:rPr>
            <a:t>- הפעלת כוח</a:t>
          </a:r>
        </a:p>
        <a:p>
          <a:pPr lvl="0" algn="r" defTabSz="800100" rtl="1">
            <a:lnSpc>
              <a:spcPct val="90000"/>
            </a:lnSpc>
            <a:spcBef>
              <a:spcPct val="0"/>
            </a:spcBef>
            <a:spcAft>
              <a:spcPct val="35000"/>
            </a:spcAft>
          </a:pPr>
          <a:r>
            <a:rPr lang="he-IL" sz="1800" b="1" kern="1200" dirty="0" smtClean="0">
              <a:cs typeface="David" pitchFamily="2" charset="-79"/>
            </a:rPr>
            <a:t>- מניעת התעצמות האויב</a:t>
          </a:r>
          <a:endParaRPr lang="he-IL" sz="2000" kern="1200" dirty="0">
            <a:cs typeface="David" pitchFamily="2" charset="-79"/>
          </a:endParaRPr>
        </a:p>
      </dsp:txBody>
      <dsp:txXfrm>
        <a:off x="0" y="1544663"/>
        <a:ext cx="1973186" cy="901706"/>
      </dsp:txXfrm>
    </dsp:sp>
    <dsp:sp modelId="{6EF4D90C-4CB8-4A59-9FB0-9BF7F9DC9244}">
      <dsp:nvSpPr>
        <dsp:cNvPr id="0" name=""/>
        <dsp:cNvSpPr/>
      </dsp:nvSpPr>
      <dsp:spPr>
        <a:xfrm>
          <a:off x="1898510" y="285751"/>
          <a:ext cx="1485477" cy="1485477"/>
        </a:xfrm>
        <a:prstGeom prst="ellipse">
          <a:avLst/>
        </a:prstGeom>
        <a:solidFill>
          <a:schemeClr val="accent3">
            <a:tint val="50000"/>
            <a:hueOff val="0"/>
            <a:satOff val="0"/>
            <a:lumOff val="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 modelId="{A03C4837-A2EE-4D67-B7D9-1DD1A45891E2}">
      <dsp:nvSpPr>
        <dsp:cNvPr id="0" name=""/>
        <dsp:cNvSpPr/>
      </dsp:nvSpPr>
      <dsp:spPr>
        <a:xfrm>
          <a:off x="2149368" y="785838"/>
          <a:ext cx="2572402" cy="3254399"/>
        </a:xfrm>
        <a:prstGeom prst="roundRect">
          <a:avLst>
            <a:gd name="adj" fmla="val 10000"/>
          </a:avLst>
        </a:prstGeom>
        <a:solidFill>
          <a:schemeClr val="accent3">
            <a:hueOff val="526439"/>
            <a:satOff val="7689"/>
            <a:lumOff val="-49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endParaRPr lang="he-IL" sz="1800" b="1" kern="1200" dirty="0" smtClean="0">
            <a:cs typeface="David" pitchFamily="2" charset="-79"/>
          </a:endParaRPr>
        </a:p>
        <a:p>
          <a:pPr lvl="0" algn="ctr" defTabSz="800100" rtl="1">
            <a:lnSpc>
              <a:spcPct val="90000"/>
            </a:lnSpc>
            <a:spcBef>
              <a:spcPct val="0"/>
            </a:spcBef>
            <a:spcAft>
              <a:spcPct val="35000"/>
            </a:spcAft>
          </a:pPr>
          <a:endParaRPr lang="he-IL" sz="1800" b="1" kern="1200" dirty="0" smtClean="0">
            <a:cs typeface="David" pitchFamily="2" charset="-79"/>
          </a:endParaRPr>
        </a:p>
        <a:p>
          <a:pPr lvl="0" algn="ctr" defTabSz="800100" rtl="1">
            <a:lnSpc>
              <a:spcPct val="90000"/>
            </a:lnSpc>
            <a:spcBef>
              <a:spcPct val="0"/>
            </a:spcBef>
            <a:spcAft>
              <a:spcPct val="35000"/>
            </a:spcAft>
          </a:pPr>
          <a:endParaRPr lang="he-IL" sz="1800" b="1" kern="1200" dirty="0" smtClean="0">
            <a:cs typeface="David" pitchFamily="2" charset="-79"/>
          </a:endParaRPr>
        </a:p>
        <a:p>
          <a:pPr lvl="0" algn="r" defTabSz="800100" rtl="1">
            <a:lnSpc>
              <a:spcPct val="90000"/>
            </a:lnSpc>
            <a:spcBef>
              <a:spcPct val="0"/>
            </a:spcBef>
            <a:spcAft>
              <a:spcPct val="35000"/>
            </a:spcAft>
          </a:pPr>
          <a:r>
            <a:rPr lang="he-IL" sz="1800" b="1" kern="1200" dirty="0" smtClean="0">
              <a:cs typeface="David" pitchFamily="2" charset="-79"/>
            </a:rPr>
            <a:t>- התייחסות לריבון</a:t>
          </a:r>
        </a:p>
        <a:p>
          <a:pPr lvl="0" algn="r" defTabSz="800100" rtl="1">
            <a:lnSpc>
              <a:spcPct val="90000"/>
            </a:lnSpc>
            <a:spcBef>
              <a:spcPct val="0"/>
            </a:spcBef>
            <a:spcAft>
              <a:spcPct val="35000"/>
            </a:spcAft>
          </a:pPr>
          <a:r>
            <a:rPr lang="he-IL" sz="1800" b="1" kern="1200" dirty="0" smtClean="0">
              <a:cs typeface="David" pitchFamily="2" charset="-79"/>
            </a:rPr>
            <a:t>- זיקות עזה איו"ש</a:t>
          </a:r>
        </a:p>
        <a:p>
          <a:pPr lvl="0" algn="r" defTabSz="800100" rtl="1">
            <a:lnSpc>
              <a:spcPct val="90000"/>
            </a:lnSpc>
            <a:spcBef>
              <a:spcPct val="0"/>
            </a:spcBef>
            <a:spcAft>
              <a:spcPct val="35000"/>
            </a:spcAft>
          </a:pPr>
          <a:r>
            <a:rPr lang="he-IL" sz="1800" b="1" kern="1200" dirty="0" smtClean="0">
              <a:cs typeface="David" pitchFamily="2" charset="-79"/>
            </a:rPr>
            <a:t>- יחסים אזוריים</a:t>
          </a:r>
        </a:p>
        <a:p>
          <a:pPr lvl="0" algn="r" defTabSz="800100" rtl="1">
            <a:lnSpc>
              <a:spcPct val="90000"/>
            </a:lnSpc>
            <a:spcBef>
              <a:spcPct val="0"/>
            </a:spcBef>
            <a:spcAft>
              <a:spcPct val="35000"/>
            </a:spcAft>
          </a:pPr>
          <a:r>
            <a:rPr lang="he-IL" sz="1800" b="1" kern="1200" dirty="0" smtClean="0">
              <a:cs typeface="David" pitchFamily="2" charset="-79"/>
            </a:rPr>
            <a:t>- בינ"ל</a:t>
          </a:r>
          <a:endParaRPr lang="he-IL" sz="1800" kern="1200" dirty="0">
            <a:cs typeface="David" pitchFamily="2" charset="-79"/>
          </a:endParaRPr>
        </a:p>
      </dsp:txBody>
      <dsp:txXfrm>
        <a:off x="2149368" y="2087598"/>
        <a:ext cx="2572402" cy="1301759"/>
      </dsp:txXfrm>
    </dsp:sp>
    <dsp:sp modelId="{2A33EA14-D3E5-42DA-AA01-3A4B7A5C51D9}">
      <dsp:nvSpPr>
        <dsp:cNvPr id="0" name=""/>
        <dsp:cNvSpPr/>
      </dsp:nvSpPr>
      <dsp:spPr>
        <a:xfrm>
          <a:off x="2772225" y="1000134"/>
          <a:ext cx="1485477" cy="1485477"/>
        </a:xfrm>
        <a:prstGeom prst="ellipse">
          <a:avLst/>
        </a:prstGeom>
        <a:solidFill>
          <a:schemeClr val="accent3">
            <a:tint val="50000"/>
            <a:hueOff val="452038"/>
            <a:satOff val="6348"/>
            <a:lumOff val="73"/>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 modelId="{027573B6-FB78-4F7B-9BCB-BCEA1750A763}">
      <dsp:nvSpPr>
        <dsp:cNvPr id="0" name=""/>
        <dsp:cNvSpPr/>
      </dsp:nvSpPr>
      <dsp:spPr>
        <a:xfrm>
          <a:off x="4857156" y="642956"/>
          <a:ext cx="2572402" cy="2254267"/>
        </a:xfrm>
        <a:prstGeom prst="roundRect">
          <a:avLst>
            <a:gd name="adj" fmla="val 10000"/>
          </a:avLst>
        </a:prstGeom>
        <a:solidFill>
          <a:schemeClr val="accent3">
            <a:hueOff val="1052878"/>
            <a:satOff val="15378"/>
            <a:lumOff val="-98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endParaRPr lang="he-IL" sz="1800" b="1" kern="1200" dirty="0" smtClean="0">
            <a:cs typeface="David" pitchFamily="2" charset="-79"/>
          </a:endParaRPr>
        </a:p>
        <a:p>
          <a:pPr lvl="0" algn="r" defTabSz="800100" rtl="1">
            <a:lnSpc>
              <a:spcPct val="90000"/>
            </a:lnSpc>
            <a:spcBef>
              <a:spcPct val="0"/>
            </a:spcBef>
            <a:spcAft>
              <a:spcPct val="35000"/>
            </a:spcAft>
          </a:pPr>
          <a:r>
            <a:rPr lang="he-IL" sz="1800" b="1" kern="1200" dirty="0" smtClean="0">
              <a:cs typeface="David" pitchFamily="2" charset="-79"/>
            </a:rPr>
            <a:t>- תנועת אנשים</a:t>
          </a:r>
        </a:p>
        <a:p>
          <a:pPr lvl="0" algn="r" defTabSz="800100" rtl="1">
            <a:lnSpc>
              <a:spcPct val="90000"/>
            </a:lnSpc>
            <a:spcBef>
              <a:spcPct val="0"/>
            </a:spcBef>
            <a:spcAft>
              <a:spcPct val="35000"/>
            </a:spcAft>
          </a:pPr>
          <a:r>
            <a:rPr lang="he-IL" sz="1800" b="1" kern="1200" dirty="0" smtClean="0">
              <a:cs typeface="David" pitchFamily="2" charset="-79"/>
            </a:rPr>
            <a:t>- תנועת טובין</a:t>
          </a:r>
        </a:p>
        <a:p>
          <a:pPr lvl="0" algn="r" defTabSz="800100" rtl="1">
            <a:lnSpc>
              <a:spcPct val="90000"/>
            </a:lnSpc>
            <a:spcBef>
              <a:spcPct val="0"/>
            </a:spcBef>
            <a:spcAft>
              <a:spcPct val="35000"/>
            </a:spcAft>
          </a:pPr>
          <a:r>
            <a:rPr lang="he-IL" sz="1800" b="1" kern="1200" dirty="0" smtClean="0">
              <a:cs typeface="David" pitchFamily="2" charset="-79"/>
            </a:rPr>
            <a:t>- תנועת כספים</a:t>
          </a:r>
        </a:p>
        <a:p>
          <a:pPr lvl="0" algn="r" defTabSz="800100" rtl="1">
            <a:lnSpc>
              <a:spcPct val="90000"/>
            </a:lnSpc>
            <a:spcBef>
              <a:spcPct val="0"/>
            </a:spcBef>
            <a:spcAft>
              <a:spcPct val="35000"/>
            </a:spcAft>
          </a:pPr>
          <a:r>
            <a:rPr lang="he-IL" sz="1800" b="1" kern="1200" dirty="0" smtClean="0">
              <a:cs typeface="David" pitchFamily="2" charset="-79"/>
            </a:rPr>
            <a:t>- תשתיות ופרויקטים</a:t>
          </a:r>
        </a:p>
        <a:p>
          <a:pPr lvl="0" algn="ctr" defTabSz="800100" rtl="1">
            <a:lnSpc>
              <a:spcPct val="90000"/>
            </a:lnSpc>
            <a:spcBef>
              <a:spcPct val="0"/>
            </a:spcBef>
            <a:spcAft>
              <a:spcPct val="35000"/>
            </a:spcAft>
          </a:pPr>
          <a:endParaRPr lang="he-IL" sz="1800" b="1" kern="1200" dirty="0" smtClean="0">
            <a:cs typeface="David" pitchFamily="2" charset="-79"/>
          </a:endParaRPr>
        </a:p>
      </dsp:txBody>
      <dsp:txXfrm>
        <a:off x="4857156" y="1544663"/>
        <a:ext cx="2572402" cy="901706"/>
      </dsp:txXfrm>
    </dsp:sp>
    <dsp:sp modelId="{B59A6365-1E0E-4E3E-8401-B124BA864E65}">
      <dsp:nvSpPr>
        <dsp:cNvPr id="0" name=""/>
        <dsp:cNvSpPr/>
      </dsp:nvSpPr>
      <dsp:spPr>
        <a:xfrm>
          <a:off x="3945547" y="428624"/>
          <a:ext cx="1485477" cy="1485477"/>
        </a:xfrm>
        <a:prstGeom prst="ellipse">
          <a:avLst/>
        </a:prstGeom>
        <a:solidFill>
          <a:schemeClr val="accent3">
            <a:tint val="50000"/>
            <a:hueOff val="904077"/>
            <a:satOff val="12696"/>
            <a:lumOff val="147"/>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 modelId="{6CD1C8D9-3B49-4312-B077-A23927AC7252}">
      <dsp:nvSpPr>
        <dsp:cNvPr id="0" name=""/>
        <dsp:cNvSpPr/>
      </dsp:nvSpPr>
      <dsp:spPr>
        <a:xfrm>
          <a:off x="422280" y="3631420"/>
          <a:ext cx="6694927" cy="829471"/>
        </a:xfrm>
        <a:prstGeom prst="leftRightArrow">
          <a:avLst/>
        </a:prstGeom>
        <a:solidFill>
          <a:schemeClr val="accent3">
            <a:tint val="40000"/>
            <a:hueOff val="0"/>
            <a:satOff val="0"/>
            <a:lumOff val="0"/>
            <a:alphaOff val="0"/>
          </a:schemeClr>
        </a:solidFill>
        <a:ln w="38100" cap="flat" cmpd="sng" algn="ctr">
          <a:solidFill>
            <a:schemeClr val="lt1">
              <a:hueOff val="0"/>
              <a:satOff val="0"/>
              <a:lumOff val="0"/>
              <a:alphaOff val="0"/>
            </a:schemeClr>
          </a:solidFill>
          <a:prstDash val="solid"/>
        </a:ln>
        <a:effectLst>
          <a:outerShdw blurRad="76200" dist="50800" dir="5400000" rotWithShape="0">
            <a:srgbClr val="4E3B30">
              <a:alpha val="60000"/>
            </a:srgbClr>
          </a:outerShdw>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A57459-0DCB-41EA-BE65-589AB15756ED}">
      <dsp:nvSpPr>
        <dsp:cNvPr id="0" name=""/>
        <dsp:cNvSpPr/>
      </dsp:nvSpPr>
      <dsp:spPr>
        <a:xfrm>
          <a:off x="2964934" y="2090367"/>
          <a:ext cx="1781416" cy="1087701"/>
        </a:xfrm>
        <a:prstGeom prst="ellipse">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הגורמים המעצבים מדיניות</a:t>
          </a:r>
          <a:endParaRPr lang="he-IL" sz="2000" b="1" kern="1200" dirty="0">
            <a:latin typeface="David" pitchFamily="34" charset="-79"/>
            <a:cs typeface="David" pitchFamily="34" charset="-79"/>
          </a:endParaRPr>
        </a:p>
      </dsp:txBody>
      <dsp:txXfrm>
        <a:off x="2964934" y="2090367"/>
        <a:ext cx="1781416" cy="1087701"/>
      </dsp:txXfrm>
    </dsp:sp>
    <dsp:sp modelId="{2B32E940-70BA-415D-A025-1F2141CB7DDF}">
      <dsp:nvSpPr>
        <dsp:cNvPr id="0" name=""/>
        <dsp:cNvSpPr/>
      </dsp:nvSpPr>
      <dsp:spPr>
        <a:xfrm rot="16284384">
          <a:off x="3449452" y="1647772"/>
          <a:ext cx="860193" cy="25376"/>
        </a:xfrm>
        <a:custGeom>
          <a:avLst/>
          <a:gdLst/>
          <a:ahLst/>
          <a:cxnLst/>
          <a:rect l="0" t="0" r="0" b="0"/>
          <a:pathLst>
            <a:path>
              <a:moveTo>
                <a:pt x="0" y="12688"/>
              </a:moveTo>
              <a:lnTo>
                <a:pt x="860193"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6284384">
        <a:off x="3858044" y="1638956"/>
        <a:ext cx="43009" cy="43009"/>
      </dsp:txXfrm>
    </dsp:sp>
    <dsp:sp modelId="{1D158DE5-8E79-46C2-9664-CBBA14CEA873}">
      <dsp:nvSpPr>
        <dsp:cNvPr id="0" name=""/>
        <dsp:cNvSpPr/>
      </dsp:nvSpPr>
      <dsp:spPr>
        <a:xfrm>
          <a:off x="3143271" y="142875"/>
          <a:ext cx="1520367" cy="1087701"/>
        </a:xfrm>
        <a:prstGeom prst="ellipse">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מבנה המשטר</a:t>
          </a:r>
        </a:p>
      </dsp:txBody>
      <dsp:txXfrm>
        <a:off x="3143271" y="142875"/>
        <a:ext cx="1520367" cy="1087701"/>
      </dsp:txXfrm>
    </dsp:sp>
    <dsp:sp modelId="{43CE0F16-2006-4500-9C11-B0EC5182F5D6}">
      <dsp:nvSpPr>
        <dsp:cNvPr id="0" name=""/>
        <dsp:cNvSpPr/>
      </dsp:nvSpPr>
      <dsp:spPr>
        <a:xfrm rot="18906516">
          <a:off x="4210977" y="1891287"/>
          <a:ext cx="755363" cy="25376"/>
        </a:xfrm>
        <a:custGeom>
          <a:avLst/>
          <a:gdLst/>
          <a:ahLst/>
          <a:cxnLst/>
          <a:rect l="0" t="0" r="0" b="0"/>
          <a:pathLst>
            <a:path>
              <a:moveTo>
                <a:pt x="0" y="12688"/>
              </a:moveTo>
              <a:lnTo>
                <a:pt x="755363"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8906516">
        <a:off x="4569774" y="1885091"/>
        <a:ext cx="37768" cy="37768"/>
      </dsp:txXfrm>
    </dsp:sp>
    <dsp:sp modelId="{97D24708-70A3-49A5-9C3B-2BCA2F80B8AF}">
      <dsp:nvSpPr>
        <dsp:cNvPr id="0" name=""/>
        <dsp:cNvSpPr/>
      </dsp:nvSpPr>
      <dsp:spPr>
        <a:xfrm>
          <a:off x="4500596" y="642938"/>
          <a:ext cx="1615944" cy="1087701"/>
        </a:xfrm>
        <a:prstGeom prst="ellipse">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דרכי קבלת ההחלטות</a:t>
          </a:r>
          <a:endParaRPr lang="he-IL" sz="2000" b="1" kern="1200" dirty="0">
            <a:latin typeface="David" pitchFamily="34" charset="-79"/>
            <a:cs typeface="David" pitchFamily="34" charset="-79"/>
          </a:endParaRPr>
        </a:p>
      </dsp:txBody>
      <dsp:txXfrm>
        <a:off x="4500596" y="642938"/>
        <a:ext cx="1615944" cy="1087701"/>
      </dsp:txXfrm>
    </dsp:sp>
    <dsp:sp modelId="{30CCC723-87BC-4327-84CE-F297A61B0EEE}">
      <dsp:nvSpPr>
        <dsp:cNvPr id="0" name=""/>
        <dsp:cNvSpPr/>
      </dsp:nvSpPr>
      <dsp:spPr>
        <a:xfrm rot="21139128">
          <a:off x="4724298" y="2488048"/>
          <a:ext cx="242072" cy="25376"/>
        </a:xfrm>
        <a:custGeom>
          <a:avLst/>
          <a:gdLst/>
          <a:ahLst/>
          <a:cxnLst/>
          <a:rect l="0" t="0" r="0" b="0"/>
          <a:pathLst>
            <a:path>
              <a:moveTo>
                <a:pt x="0" y="12688"/>
              </a:moveTo>
              <a:lnTo>
                <a:pt x="242072"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21139128">
        <a:off x="4839283" y="2494685"/>
        <a:ext cx="12103" cy="12103"/>
      </dsp:txXfrm>
    </dsp:sp>
    <dsp:sp modelId="{C42DEEE8-2A72-40A5-B06E-582A4A018E5B}">
      <dsp:nvSpPr>
        <dsp:cNvPr id="0" name=""/>
        <dsp:cNvSpPr/>
      </dsp:nvSpPr>
      <dsp:spPr>
        <a:xfrm>
          <a:off x="4939523" y="1815285"/>
          <a:ext cx="1911407" cy="1087701"/>
        </a:xfrm>
        <a:prstGeom prst="ellipse">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he-IL" sz="1600" b="1" kern="1200" dirty="0" smtClean="0">
              <a:latin typeface="David" pitchFamily="34" charset="-79"/>
              <a:cs typeface="David" pitchFamily="34" charset="-79"/>
            </a:rPr>
            <a:t>הבירוקרטיה האחראית על הביצוע</a:t>
          </a:r>
        </a:p>
      </dsp:txBody>
      <dsp:txXfrm>
        <a:off x="4939523" y="1815285"/>
        <a:ext cx="1911407" cy="1087701"/>
      </dsp:txXfrm>
    </dsp:sp>
    <dsp:sp modelId="{593729E9-3E2F-4676-8A19-74AC4247FD60}">
      <dsp:nvSpPr>
        <dsp:cNvPr id="0" name=""/>
        <dsp:cNvSpPr/>
      </dsp:nvSpPr>
      <dsp:spPr>
        <a:xfrm rot="1591920">
          <a:off x="4514219" y="3097083"/>
          <a:ext cx="587808" cy="25376"/>
        </a:xfrm>
        <a:custGeom>
          <a:avLst/>
          <a:gdLst/>
          <a:ahLst/>
          <a:cxnLst/>
          <a:rect l="0" t="0" r="0" b="0"/>
          <a:pathLst>
            <a:path>
              <a:moveTo>
                <a:pt x="0" y="12688"/>
              </a:moveTo>
              <a:lnTo>
                <a:pt x="587808"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591920">
        <a:off x="4793428" y="3095076"/>
        <a:ext cx="29390" cy="29390"/>
      </dsp:txXfrm>
    </dsp:sp>
    <dsp:sp modelId="{F601A41F-8D1F-446E-AB19-52E9D0DCA954}">
      <dsp:nvSpPr>
        <dsp:cNvPr id="0" name=""/>
        <dsp:cNvSpPr/>
      </dsp:nvSpPr>
      <dsp:spPr>
        <a:xfrm>
          <a:off x="4786338" y="3071834"/>
          <a:ext cx="2070146" cy="1087701"/>
        </a:xfrm>
        <a:prstGeom prst="ellipse">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דעת הקהל ואמצעי התקשורת</a:t>
          </a:r>
        </a:p>
      </dsp:txBody>
      <dsp:txXfrm>
        <a:off x="4786338" y="3071834"/>
        <a:ext cx="2070146" cy="1087701"/>
      </dsp:txXfrm>
    </dsp:sp>
    <dsp:sp modelId="{B98DE24E-3120-46E2-A690-C5AA4A7353F0}">
      <dsp:nvSpPr>
        <dsp:cNvPr id="0" name=""/>
        <dsp:cNvSpPr/>
      </dsp:nvSpPr>
      <dsp:spPr>
        <a:xfrm rot="4210863">
          <a:off x="3725688" y="3610105"/>
          <a:ext cx="972465" cy="25376"/>
        </a:xfrm>
        <a:custGeom>
          <a:avLst/>
          <a:gdLst/>
          <a:ahLst/>
          <a:cxnLst/>
          <a:rect l="0" t="0" r="0" b="0"/>
          <a:pathLst>
            <a:path>
              <a:moveTo>
                <a:pt x="0" y="12688"/>
              </a:moveTo>
              <a:lnTo>
                <a:pt x="972465"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4210863">
        <a:off x="4187609" y="3598482"/>
        <a:ext cx="48623" cy="48623"/>
      </dsp:txXfrm>
    </dsp:sp>
    <dsp:sp modelId="{A89CB4D0-2D74-48A7-BB6C-3B0B70DA4CD1}">
      <dsp:nvSpPr>
        <dsp:cNvPr id="0" name=""/>
        <dsp:cNvSpPr/>
      </dsp:nvSpPr>
      <dsp:spPr>
        <a:xfrm>
          <a:off x="3931783" y="4055834"/>
          <a:ext cx="1264409" cy="1087701"/>
        </a:xfrm>
        <a:prstGeom prst="ellipse">
          <a:avLst/>
        </a:prstGeom>
        <a:gradFill rotWithShape="0">
          <a:gsLst>
            <a:gs pos="0">
              <a:schemeClr val="accent6">
                <a:hueOff val="0"/>
                <a:satOff val="0"/>
                <a:lumOff val="0"/>
                <a:alphaOff val="0"/>
                <a:tint val="75000"/>
                <a:shade val="85000"/>
                <a:satMod val="230000"/>
              </a:schemeClr>
            </a:gs>
            <a:gs pos="25000">
              <a:schemeClr val="accent6">
                <a:hueOff val="0"/>
                <a:satOff val="0"/>
                <a:lumOff val="0"/>
                <a:alphaOff val="0"/>
                <a:tint val="90000"/>
                <a:shade val="70000"/>
                <a:satMod val="220000"/>
              </a:schemeClr>
            </a:gs>
            <a:gs pos="50000">
              <a:schemeClr val="accent6">
                <a:hueOff val="0"/>
                <a:satOff val="0"/>
                <a:lumOff val="0"/>
                <a:alphaOff val="0"/>
                <a:tint val="90000"/>
                <a:shade val="58000"/>
                <a:satMod val="225000"/>
              </a:schemeClr>
            </a:gs>
            <a:gs pos="65000">
              <a:schemeClr val="accent6">
                <a:hueOff val="0"/>
                <a:satOff val="0"/>
                <a:lumOff val="0"/>
                <a:alphaOff val="0"/>
                <a:tint val="90000"/>
                <a:shade val="58000"/>
                <a:satMod val="225000"/>
              </a:schemeClr>
            </a:gs>
            <a:gs pos="80000">
              <a:schemeClr val="accent6">
                <a:hueOff val="0"/>
                <a:satOff val="0"/>
                <a:lumOff val="0"/>
                <a:alphaOff val="0"/>
                <a:tint val="90000"/>
                <a:shade val="69000"/>
                <a:satMod val="220000"/>
              </a:schemeClr>
            </a:gs>
            <a:gs pos="100000">
              <a:schemeClr val="accent6">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מפלגות</a:t>
          </a:r>
        </a:p>
      </dsp:txBody>
      <dsp:txXfrm>
        <a:off x="3931783" y="4055834"/>
        <a:ext cx="1264409" cy="1087701"/>
      </dsp:txXfrm>
    </dsp:sp>
    <dsp:sp modelId="{C75DCAFF-C77B-4986-98CF-2558E951A82F}">
      <dsp:nvSpPr>
        <dsp:cNvPr id="0" name=""/>
        <dsp:cNvSpPr/>
      </dsp:nvSpPr>
      <dsp:spPr>
        <a:xfrm rot="6600000">
          <a:off x="3016741" y="3604531"/>
          <a:ext cx="962235" cy="25376"/>
        </a:xfrm>
        <a:custGeom>
          <a:avLst/>
          <a:gdLst/>
          <a:ahLst/>
          <a:cxnLst/>
          <a:rect l="0" t="0" r="0" b="0"/>
          <a:pathLst>
            <a:path>
              <a:moveTo>
                <a:pt x="0" y="12688"/>
              </a:moveTo>
              <a:lnTo>
                <a:pt x="962235"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6600000">
        <a:off x="3473803" y="3593163"/>
        <a:ext cx="48111" cy="48111"/>
      </dsp:txXfrm>
    </dsp:sp>
    <dsp:sp modelId="{F2CFB8D8-8FD2-4996-9420-114B85D10F69}">
      <dsp:nvSpPr>
        <dsp:cNvPr id="0" name=""/>
        <dsp:cNvSpPr/>
      </dsp:nvSpPr>
      <dsp:spPr>
        <a:xfrm>
          <a:off x="2603448" y="4036524"/>
          <a:ext cx="1087701" cy="1087701"/>
        </a:xfrm>
        <a:prstGeom prst="ellipse">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צבא</a:t>
          </a:r>
        </a:p>
      </dsp:txBody>
      <dsp:txXfrm>
        <a:off x="2603448" y="4036524"/>
        <a:ext cx="1087701" cy="1087701"/>
      </dsp:txXfrm>
    </dsp:sp>
    <dsp:sp modelId="{51EBA007-1056-4BE3-A3B4-EBCC87C86440}">
      <dsp:nvSpPr>
        <dsp:cNvPr id="0" name=""/>
        <dsp:cNvSpPr/>
      </dsp:nvSpPr>
      <dsp:spPr>
        <a:xfrm rot="9000000">
          <a:off x="2671657" y="3139019"/>
          <a:ext cx="575333" cy="25376"/>
        </a:xfrm>
        <a:custGeom>
          <a:avLst/>
          <a:gdLst/>
          <a:ahLst/>
          <a:cxnLst/>
          <a:rect l="0" t="0" r="0" b="0"/>
          <a:pathLst>
            <a:path>
              <a:moveTo>
                <a:pt x="0" y="12688"/>
              </a:moveTo>
              <a:lnTo>
                <a:pt x="575333"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9000000">
        <a:off x="2944940" y="3137324"/>
        <a:ext cx="28766" cy="28766"/>
      </dsp:txXfrm>
    </dsp:sp>
    <dsp:sp modelId="{27EDEDD6-5FB2-4557-8D0E-DFA1F51A88E3}">
      <dsp:nvSpPr>
        <dsp:cNvPr id="0" name=""/>
        <dsp:cNvSpPr/>
      </dsp:nvSpPr>
      <dsp:spPr>
        <a:xfrm>
          <a:off x="1168860" y="3125895"/>
          <a:ext cx="1786386" cy="1087701"/>
        </a:xfrm>
        <a:prstGeom prst="ellipse">
          <a:avLst/>
        </a:prstGeom>
        <a:gradFill rotWithShape="0">
          <a:gsLst>
            <a:gs pos="0">
              <a:schemeClr val="accent3">
                <a:hueOff val="0"/>
                <a:satOff val="0"/>
                <a:lumOff val="0"/>
                <a:alphaOff val="0"/>
                <a:tint val="75000"/>
                <a:shade val="85000"/>
                <a:satMod val="230000"/>
              </a:schemeClr>
            </a:gs>
            <a:gs pos="25000">
              <a:schemeClr val="accent3">
                <a:hueOff val="0"/>
                <a:satOff val="0"/>
                <a:lumOff val="0"/>
                <a:alphaOff val="0"/>
                <a:tint val="90000"/>
                <a:shade val="70000"/>
                <a:satMod val="220000"/>
              </a:schemeClr>
            </a:gs>
            <a:gs pos="50000">
              <a:schemeClr val="accent3">
                <a:hueOff val="0"/>
                <a:satOff val="0"/>
                <a:lumOff val="0"/>
                <a:alphaOff val="0"/>
                <a:tint val="90000"/>
                <a:shade val="58000"/>
                <a:satMod val="225000"/>
              </a:schemeClr>
            </a:gs>
            <a:gs pos="65000">
              <a:schemeClr val="accent3">
                <a:hueOff val="0"/>
                <a:satOff val="0"/>
                <a:lumOff val="0"/>
                <a:alphaOff val="0"/>
                <a:tint val="90000"/>
                <a:shade val="58000"/>
                <a:satMod val="225000"/>
              </a:schemeClr>
            </a:gs>
            <a:gs pos="80000">
              <a:schemeClr val="accent3">
                <a:hueOff val="0"/>
                <a:satOff val="0"/>
                <a:lumOff val="0"/>
                <a:alphaOff val="0"/>
                <a:tint val="90000"/>
                <a:shade val="69000"/>
                <a:satMod val="220000"/>
              </a:schemeClr>
            </a:gs>
            <a:gs pos="100000">
              <a:schemeClr val="accent3">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קבוצות לחץ</a:t>
          </a:r>
        </a:p>
      </dsp:txBody>
      <dsp:txXfrm>
        <a:off x="1168860" y="3125895"/>
        <a:ext cx="1786386" cy="1087701"/>
      </dsp:txXfrm>
    </dsp:sp>
    <dsp:sp modelId="{6C813378-031E-4C71-8AE8-42563AAD7F92}">
      <dsp:nvSpPr>
        <dsp:cNvPr id="0" name=""/>
        <dsp:cNvSpPr/>
      </dsp:nvSpPr>
      <dsp:spPr>
        <a:xfrm rot="11260872">
          <a:off x="2741193" y="2487799"/>
          <a:ext cx="245809" cy="25376"/>
        </a:xfrm>
        <a:custGeom>
          <a:avLst/>
          <a:gdLst/>
          <a:ahLst/>
          <a:cxnLst/>
          <a:rect l="0" t="0" r="0" b="0"/>
          <a:pathLst>
            <a:path>
              <a:moveTo>
                <a:pt x="0" y="12688"/>
              </a:moveTo>
              <a:lnTo>
                <a:pt x="245809"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b="1" kern="1200">
            <a:latin typeface="David" pitchFamily="34" charset="-79"/>
            <a:cs typeface="David" pitchFamily="34" charset="-79"/>
          </a:endParaRPr>
        </a:p>
      </dsp:txBody>
      <dsp:txXfrm rot="11260872">
        <a:off x="2857952" y="2494341"/>
        <a:ext cx="12290" cy="12290"/>
      </dsp:txXfrm>
    </dsp:sp>
    <dsp:sp modelId="{F7298DBB-4C28-4576-AF94-803BD3FA70F6}">
      <dsp:nvSpPr>
        <dsp:cNvPr id="0" name=""/>
        <dsp:cNvSpPr/>
      </dsp:nvSpPr>
      <dsp:spPr>
        <a:xfrm>
          <a:off x="864373" y="1815285"/>
          <a:ext cx="1903369" cy="1087701"/>
        </a:xfrm>
        <a:prstGeom prst="ellipse">
          <a:avLst/>
        </a:prstGeom>
        <a:gradFill rotWithShape="0">
          <a:gsLst>
            <a:gs pos="0">
              <a:schemeClr val="accent4">
                <a:hueOff val="0"/>
                <a:satOff val="0"/>
                <a:lumOff val="0"/>
                <a:alphaOff val="0"/>
                <a:tint val="75000"/>
                <a:shade val="85000"/>
                <a:satMod val="230000"/>
              </a:schemeClr>
            </a:gs>
            <a:gs pos="25000">
              <a:schemeClr val="accent4">
                <a:hueOff val="0"/>
                <a:satOff val="0"/>
                <a:lumOff val="0"/>
                <a:alphaOff val="0"/>
                <a:tint val="90000"/>
                <a:shade val="70000"/>
                <a:satMod val="220000"/>
              </a:schemeClr>
            </a:gs>
            <a:gs pos="50000">
              <a:schemeClr val="accent4">
                <a:hueOff val="0"/>
                <a:satOff val="0"/>
                <a:lumOff val="0"/>
                <a:alphaOff val="0"/>
                <a:tint val="90000"/>
                <a:shade val="58000"/>
                <a:satMod val="225000"/>
              </a:schemeClr>
            </a:gs>
            <a:gs pos="65000">
              <a:schemeClr val="accent4">
                <a:hueOff val="0"/>
                <a:satOff val="0"/>
                <a:lumOff val="0"/>
                <a:alphaOff val="0"/>
                <a:tint val="90000"/>
                <a:shade val="58000"/>
                <a:satMod val="225000"/>
              </a:schemeClr>
            </a:gs>
            <a:gs pos="80000">
              <a:schemeClr val="accent4">
                <a:hueOff val="0"/>
                <a:satOff val="0"/>
                <a:lumOff val="0"/>
                <a:alphaOff val="0"/>
                <a:tint val="90000"/>
                <a:shade val="69000"/>
                <a:satMod val="220000"/>
              </a:schemeClr>
            </a:gs>
            <a:gs pos="100000">
              <a:schemeClr val="accent4">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אינטרסים שונים</a:t>
          </a:r>
        </a:p>
      </dsp:txBody>
      <dsp:txXfrm>
        <a:off x="864373" y="1815285"/>
        <a:ext cx="1903369" cy="1087701"/>
      </dsp:txXfrm>
    </dsp:sp>
    <dsp:sp modelId="{36FA0211-762A-46AB-AAA8-C7706325E470}">
      <dsp:nvSpPr>
        <dsp:cNvPr id="0" name=""/>
        <dsp:cNvSpPr/>
      </dsp:nvSpPr>
      <dsp:spPr>
        <a:xfrm rot="13455852">
          <a:off x="2745151" y="1901323"/>
          <a:ext cx="743090" cy="25376"/>
        </a:xfrm>
        <a:custGeom>
          <a:avLst/>
          <a:gdLst/>
          <a:ahLst/>
          <a:cxnLst/>
          <a:rect l="0" t="0" r="0" b="0"/>
          <a:pathLst>
            <a:path>
              <a:moveTo>
                <a:pt x="0" y="12688"/>
              </a:moveTo>
              <a:lnTo>
                <a:pt x="743090" y="12688"/>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he-IL" sz="600" kern="1200"/>
        </a:p>
      </dsp:txBody>
      <dsp:txXfrm rot="13455852">
        <a:off x="3098119" y="1895434"/>
        <a:ext cx="37154" cy="37154"/>
      </dsp:txXfrm>
    </dsp:sp>
    <dsp:sp modelId="{101E7A07-BF5F-49E9-992E-DB73D4FA3028}">
      <dsp:nvSpPr>
        <dsp:cNvPr id="0" name=""/>
        <dsp:cNvSpPr/>
      </dsp:nvSpPr>
      <dsp:spPr>
        <a:xfrm>
          <a:off x="1428757" y="642941"/>
          <a:ext cx="1883594" cy="1087701"/>
        </a:xfrm>
        <a:prstGeom prst="ellipse">
          <a:avLst/>
        </a:prstGeom>
        <a:gradFill rotWithShape="0">
          <a:gsLst>
            <a:gs pos="0">
              <a:schemeClr val="accent5">
                <a:hueOff val="0"/>
                <a:satOff val="0"/>
                <a:lumOff val="0"/>
                <a:alphaOff val="0"/>
                <a:tint val="75000"/>
                <a:shade val="85000"/>
                <a:satMod val="230000"/>
              </a:schemeClr>
            </a:gs>
            <a:gs pos="25000">
              <a:schemeClr val="accent5">
                <a:hueOff val="0"/>
                <a:satOff val="0"/>
                <a:lumOff val="0"/>
                <a:alphaOff val="0"/>
                <a:tint val="90000"/>
                <a:shade val="70000"/>
                <a:satMod val="220000"/>
              </a:schemeClr>
            </a:gs>
            <a:gs pos="50000">
              <a:schemeClr val="accent5">
                <a:hueOff val="0"/>
                <a:satOff val="0"/>
                <a:lumOff val="0"/>
                <a:alphaOff val="0"/>
                <a:tint val="90000"/>
                <a:shade val="58000"/>
                <a:satMod val="225000"/>
              </a:schemeClr>
            </a:gs>
            <a:gs pos="65000">
              <a:schemeClr val="accent5">
                <a:hueOff val="0"/>
                <a:satOff val="0"/>
                <a:lumOff val="0"/>
                <a:alphaOff val="0"/>
                <a:tint val="90000"/>
                <a:shade val="58000"/>
                <a:satMod val="225000"/>
              </a:schemeClr>
            </a:gs>
            <a:gs pos="80000">
              <a:schemeClr val="accent5">
                <a:hueOff val="0"/>
                <a:satOff val="0"/>
                <a:lumOff val="0"/>
                <a:alphaOff val="0"/>
                <a:tint val="90000"/>
                <a:shade val="69000"/>
                <a:satMod val="220000"/>
              </a:schemeClr>
            </a:gs>
            <a:gs pos="100000">
              <a:schemeClr val="accent5">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he-IL" sz="2000" b="1" kern="1200" dirty="0" smtClean="0">
              <a:latin typeface="David" pitchFamily="34" charset="-79"/>
              <a:cs typeface="David" pitchFamily="34" charset="-79"/>
            </a:rPr>
            <a:t>גורמים בינ"ל</a:t>
          </a:r>
        </a:p>
      </dsp:txBody>
      <dsp:txXfrm>
        <a:off x="1428757" y="642941"/>
        <a:ext cx="1883594" cy="1087701"/>
      </dsp:txXfrm>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0.78862</cdr:x>
      <cdr:y>0.46196</cdr:y>
    </cdr:from>
    <cdr:to>
      <cdr:x>0.8779</cdr:x>
      <cdr:y>0.55807</cdr:y>
    </cdr:to>
    <cdr:sp macro="" textlink="">
      <cdr:nvSpPr>
        <cdr:cNvPr id="2" name="TextBox 28"/>
        <cdr:cNvSpPr txBox="1"/>
      </cdr:nvSpPr>
      <cdr:spPr>
        <a:xfrm xmlns:a="http://schemas.openxmlformats.org/drawingml/2006/main" flipH="1">
          <a:off x="6929486" y="2428892"/>
          <a:ext cx="784492" cy="505329"/>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smtClean="0">
              <a:latin typeface="Guttman Hatzvi" pitchFamily="2" charset="-79"/>
              <a:cs typeface="David" pitchFamily="2" charset="-79"/>
            </a:rPr>
            <a:t>1682</a:t>
          </a:r>
          <a:endParaRPr lang="he-IL" sz="1600" b="1" dirty="0">
            <a:latin typeface="Guttman Hatzvi" pitchFamily="2" charset="-79"/>
            <a:cs typeface="David" pitchFamily="2" charset="-79"/>
          </a:endParaRPr>
        </a:p>
      </cdr:txBody>
    </cdr:sp>
  </cdr:relSizeAnchor>
  <cdr:relSizeAnchor xmlns:cdr="http://schemas.openxmlformats.org/drawingml/2006/chartDrawing">
    <cdr:from>
      <cdr:x>0.82114</cdr:x>
      <cdr:y>0.06793</cdr:y>
    </cdr:from>
    <cdr:to>
      <cdr:x>0.91042</cdr:x>
      <cdr:y>0.16404</cdr:y>
    </cdr:to>
    <cdr:sp macro="" textlink="">
      <cdr:nvSpPr>
        <cdr:cNvPr id="3" name="TextBox 28"/>
        <cdr:cNvSpPr txBox="1"/>
      </cdr:nvSpPr>
      <cdr:spPr>
        <a:xfrm xmlns:a="http://schemas.openxmlformats.org/drawingml/2006/main" flipH="1">
          <a:off x="7215238" y="357190"/>
          <a:ext cx="784492" cy="50532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r" rtl="1"/>
          <a:r>
            <a:rPr lang="he-IL" sz="1600" b="1" dirty="0" smtClean="0">
              <a:latin typeface="Guttman Hatzvi" pitchFamily="2" charset="-79"/>
              <a:cs typeface="David" pitchFamily="2" charset="-79"/>
            </a:rPr>
            <a:t>3449</a:t>
          </a:r>
          <a:endParaRPr lang="he-IL" sz="1600" b="1" dirty="0">
            <a:latin typeface="Guttman Hatzvi" pitchFamily="2" charset="-79"/>
            <a:cs typeface="David" pitchFamily="2" charset="-79"/>
          </a:endParaRPr>
        </a:p>
      </cdr:txBody>
    </cdr:sp>
  </cdr:relSizeAnchor>
  <cdr:relSizeAnchor xmlns:cdr="http://schemas.openxmlformats.org/drawingml/2006/chartDrawing">
    <cdr:from>
      <cdr:x>0</cdr:x>
      <cdr:y>0.27874</cdr:y>
    </cdr:from>
    <cdr:to>
      <cdr:x>0.82313</cdr:x>
      <cdr:y>0.8827</cdr:y>
    </cdr:to>
    <cdr:grpSp>
      <cdr:nvGrpSpPr>
        <cdr:cNvPr id="4" name="Group 3"/>
        <cdr:cNvGrpSpPr/>
      </cdr:nvGrpSpPr>
      <cdr:grpSpPr>
        <a:xfrm xmlns:a="http://schemas.openxmlformats.org/drawingml/2006/main">
          <a:off x="0" y="1373971"/>
          <a:ext cx="7232740" cy="2977053"/>
          <a:chOff x="-165507" y="357190"/>
          <a:chExt cx="4798319" cy="2813083"/>
        </a:xfrm>
      </cdr:grpSpPr>
      <cdr:sp macro="" textlink="">
        <cdr:nvSpPr>
          <cdr:cNvPr id="5" name="TextBox 14"/>
          <cdr:cNvSpPr txBox="1"/>
        </cdr:nvSpPr>
        <cdr:spPr>
          <a:xfrm xmlns:a="http://schemas.openxmlformats.org/drawingml/2006/main">
            <a:off x="-165507" y="2033251"/>
            <a:ext cx="473931"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854</a:t>
            </a:r>
          </a:p>
        </cdr:txBody>
      </cdr:sp>
      <cdr:grpSp>
        <cdr:nvGrpSpPr>
          <cdr:cNvPr id="6" name="Group 5"/>
          <cdr:cNvGrpSpPr/>
        </cdr:nvGrpSpPr>
        <cdr:grpSpPr>
          <a:xfrm xmlns:a="http://schemas.openxmlformats.org/drawingml/2006/main">
            <a:off x="-70721" y="357190"/>
            <a:ext cx="4703533" cy="2813083"/>
            <a:chOff x="166224" y="357190"/>
            <a:chExt cx="4703533" cy="2813083"/>
          </a:xfrm>
        </cdr:grpSpPr>
        <cdr:sp macro="" textlink="">
          <cdr:nvSpPr>
            <cdr:cNvPr id="7" name="TextBox 16"/>
            <cdr:cNvSpPr txBox="1"/>
          </cdr:nvSpPr>
          <cdr:spPr>
            <a:xfrm xmlns:a="http://schemas.openxmlformats.org/drawingml/2006/main">
              <a:off x="545369" y="2855948"/>
              <a:ext cx="438150"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55</a:t>
              </a:r>
            </a:p>
          </cdr:txBody>
        </cdr:sp>
        <cdr:sp macro="" textlink="">
          <cdr:nvSpPr>
            <cdr:cNvPr id="8" name="TextBox 15"/>
            <cdr:cNvSpPr txBox="1"/>
          </cdr:nvSpPr>
          <cdr:spPr>
            <a:xfrm xmlns:a="http://schemas.openxmlformats.org/drawingml/2006/main">
              <a:off x="166224" y="2476242"/>
              <a:ext cx="542924" cy="3429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401</a:t>
              </a:r>
            </a:p>
          </cdr:txBody>
        </cdr:sp>
        <cdr:sp macro="" textlink="">
          <cdr:nvSpPr>
            <cdr:cNvPr id="9" name="TextBox 17"/>
            <cdr:cNvSpPr txBox="1"/>
          </cdr:nvSpPr>
          <cdr:spPr>
            <a:xfrm xmlns:a="http://schemas.openxmlformats.org/drawingml/2006/main">
              <a:off x="640155" y="1147271"/>
              <a:ext cx="63817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1722</a:t>
              </a:r>
            </a:p>
          </cdr:txBody>
        </cdr:sp>
        <cdr:sp macro="" textlink="">
          <cdr:nvSpPr>
            <cdr:cNvPr id="10" name="TextBox 18"/>
            <cdr:cNvSpPr txBox="1"/>
          </cdr:nvSpPr>
          <cdr:spPr>
            <a:xfrm xmlns:a="http://schemas.openxmlformats.org/drawingml/2006/main">
              <a:off x="1066694" y="1020703"/>
              <a:ext cx="571501"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1531</a:t>
              </a:r>
            </a:p>
          </cdr:txBody>
        </cdr:sp>
        <cdr:sp macro="" textlink="">
          <cdr:nvSpPr>
            <cdr:cNvPr id="11" name="TextBox 19"/>
            <cdr:cNvSpPr txBox="1"/>
          </cdr:nvSpPr>
          <cdr:spPr>
            <a:xfrm xmlns:a="http://schemas.openxmlformats.org/drawingml/2006/main">
              <a:off x="1161480" y="1337124"/>
              <a:ext cx="657225"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1276</a:t>
              </a:r>
            </a:p>
          </cdr:txBody>
        </cdr:sp>
        <cdr:sp macro="" textlink="">
          <cdr:nvSpPr>
            <cdr:cNvPr id="12" name="TextBox 20"/>
            <cdr:cNvSpPr txBox="1"/>
          </cdr:nvSpPr>
          <cdr:spPr>
            <a:xfrm xmlns:a="http://schemas.openxmlformats.org/drawingml/2006/main">
              <a:off x="1398446" y="704281"/>
              <a:ext cx="65722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1668</a:t>
              </a:r>
            </a:p>
          </cdr:txBody>
        </cdr:sp>
        <cdr:sp macro="" textlink="">
          <cdr:nvSpPr>
            <cdr:cNvPr id="13" name="TextBox 21"/>
            <cdr:cNvSpPr txBox="1"/>
          </cdr:nvSpPr>
          <cdr:spPr>
            <a:xfrm xmlns:a="http://schemas.openxmlformats.org/drawingml/2006/main">
              <a:off x="1714512" y="357190"/>
              <a:ext cx="61912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2048</a:t>
              </a:r>
            </a:p>
          </cdr:txBody>
        </cdr:sp>
        <cdr:sp macro="" textlink="">
          <cdr:nvSpPr>
            <cdr:cNvPr id="14" name="TextBox 22"/>
            <cdr:cNvSpPr txBox="1"/>
          </cdr:nvSpPr>
          <cdr:spPr>
            <a:xfrm xmlns:a="http://schemas.openxmlformats.org/drawingml/2006/main">
              <a:off x="2109343" y="2286389"/>
              <a:ext cx="46672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289</a:t>
              </a:r>
            </a:p>
          </cdr:txBody>
        </cdr:sp>
        <cdr:sp macro="" textlink="">
          <cdr:nvSpPr>
            <cdr:cNvPr id="15" name="TextBox 23"/>
            <cdr:cNvSpPr txBox="1"/>
          </cdr:nvSpPr>
          <cdr:spPr>
            <a:xfrm xmlns:a="http://schemas.openxmlformats.org/drawingml/2006/main">
              <a:off x="2156736" y="1906683"/>
              <a:ext cx="628649"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569</a:t>
              </a:r>
            </a:p>
          </cdr:txBody>
        </cdr:sp>
        <cdr:sp macro="" textlink="">
          <cdr:nvSpPr>
            <cdr:cNvPr id="16" name="TextBox 24"/>
            <cdr:cNvSpPr txBox="1"/>
          </cdr:nvSpPr>
          <cdr:spPr>
            <a:xfrm xmlns:a="http://schemas.openxmlformats.org/drawingml/2006/main">
              <a:off x="2571768" y="2214578"/>
              <a:ext cx="54292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217</a:t>
              </a:r>
            </a:p>
          </cdr:txBody>
        </cdr:sp>
        <cdr:sp macro="" textlink="">
          <cdr:nvSpPr>
            <cdr:cNvPr id="17" name="TextBox 25"/>
            <cdr:cNvSpPr txBox="1"/>
          </cdr:nvSpPr>
          <cdr:spPr>
            <a:xfrm xmlns:a="http://schemas.openxmlformats.org/drawingml/2006/main">
              <a:off x="2786082" y="2286016"/>
              <a:ext cx="54292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152</a:t>
              </a:r>
            </a:p>
          </cdr:txBody>
        </cdr:sp>
        <cdr:sp macro="" textlink="">
          <cdr:nvSpPr>
            <cdr:cNvPr id="18" name="TextBox 26"/>
            <cdr:cNvSpPr txBox="1"/>
          </cdr:nvSpPr>
          <cdr:spPr>
            <a:xfrm xmlns:a="http://schemas.openxmlformats.org/drawingml/2006/main">
              <a:off x="3009813" y="2223104"/>
              <a:ext cx="619126"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244</a:t>
              </a:r>
            </a:p>
          </cdr:txBody>
        </cdr:sp>
        <cdr:sp macro="" textlink="">
          <cdr:nvSpPr>
            <cdr:cNvPr id="19" name="TextBox 27"/>
            <cdr:cNvSpPr txBox="1"/>
          </cdr:nvSpPr>
          <cdr:spPr>
            <a:xfrm xmlns:a="http://schemas.openxmlformats.org/drawingml/2006/main">
              <a:off x="3151992" y="1969967"/>
              <a:ext cx="638174"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419</a:t>
              </a:r>
            </a:p>
          </cdr:txBody>
        </cdr:sp>
        <cdr:sp macro="" textlink="">
          <cdr:nvSpPr>
            <cdr:cNvPr id="20" name="TextBox 28"/>
            <cdr:cNvSpPr txBox="1"/>
          </cdr:nvSpPr>
          <cdr:spPr>
            <a:xfrm xmlns:a="http://schemas.openxmlformats.org/drawingml/2006/main" flipH="1">
              <a:off x="3673316" y="451144"/>
              <a:ext cx="666750" cy="384392"/>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2327</a:t>
              </a:r>
            </a:p>
          </cdr:txBody>
        </cdr:sp>
        <cdr:sp macro="" textlink="">
          <cdr:nvSpPr>
            <cdr:cNvPr id="21" name="TextBox 29"/>
            <cdr:cNvSpPr txBox="1"/>
          </cdr:nvSpPr>
          <cdr:spPr>
            <a:xfrm xmlns:a="http://schemas.openxmlformats.org/drawingml/2006/main">
              <a:off x="3578531" y="2412957"/>
              <a:ext cx="571499"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230</a:t>
              </a:r>
            </a:p>
          </cdr:txBody>
        </cdr:sp>
        <cdr:sp macro="" textlink="">
          <cdr:nvSpPr>
            <cdr:cNvPr id="22" name="TextBox 31"/>
            <cdr:cNvSpPr txBox="1"/>
          </cdr:nvSpPr>
          <cdr:spPr>
            <a:xfrm xmlns:a="http://schemas.openxmlformats.org/drawingml/2006/main">
              <a:off x="4242035" y="2666095"/>
              <a:ext cx="438150" cy="36195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11</a:t>
              </a:r>
            </a:p>
          </cdr:txBody>
        </cdr:sp>
        <cdr:sp macro="" textlink="">
          <cdr:nvSpPr>
            <cdr:cNvPr id="23" name="TextBox 32"/>
            <cdr:cNvSpPr txBox="1"/>
          </cdr:nvSpPr>
          <cdr:spPr>
            <a:xfrm xmlns:a="http://schemas.openxmlformats.org/drawingml/2006/main">
              <a:off x="4431607" y="2476242"/>
              <a:ext cx="438150" cy="314325"/>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1"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r" rtl="1"/>
              <a:r>
                <a:rPr lang="he-IL" sz="1600" b="1" dirty="0">
                  <a:latin typeface="Guttman Hatzvi" pitchFamily="2" charset="-79"/>
                  <a:cs typeface="David" pitchFamily="2" charset="-79"/>
                </a:rPr>
                <a:t>63</a:t>
              </a:r>
            </a:p>
          </cdr:txBody>
        </cdr:sp>
      </cdr:grp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787069E-0C60-48A0-85D4-DA9B9BC09EBD}" type="datetimeFigureOut">
              <a:rPr lang="he-IL" smtClean="0"/>
              <a:pPr/>
              <a:t>א'/תמוז/תשע"ה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F33647A-2F91-4F2C-80AD-BDCE2FF25B35}"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15257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endParaRPr lang="he-IL" smtClean="0"/>
          </a:p>
        </p:txBody>
      </p:sp>
      <p:sp>
        <p:nvSpPr>
          <p:cNvPr id="4" name="מציין מיקום של מספר שקופית 3"/>
          <p:cNvSpPr>
            <a:spLocks noGrp="1"/>
          </p:cNvSpPr>
          <p:nvPr>
            <p:ph type="sldNum" sz="quarter" idx="5"/>
          </p:nvPr>
        </p:nvSpPr>
        <p:spPr/>
        <p:txBody>
          <a:bodyPr/>
          <a:lstStyle/>
          <a:p>
            <a:pPr>
              <a:defRPr/>
            </a:pPr>
            <a:fld id="{1A6D3290-AA88-4C3B-AE72-9CEB80C1B1CB}" type="slidenum">
              <a:rPr lang="he-IL" smtClean="0"/>
              <a:pPr>
                <a:defRPr/>
              </a:pPr>
              <a:t>22</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E176D3-FC92-456B-B33B-1336AE61CFD9}" type="slidenum">
              <a:rPr lang="he-IL"/>
              <a:pPr fontAlgn="base">
                <a:spcBef>
                  <a:spcPct val="0"/>
                </a:spcBef>
                <a:spcAft>
                  <a:spcPct val="0"/>
                </a:spcAft>
                <a:defRPr/>
              </a:pPr>
              <a:t>28</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97A39F-185B-433D-846B-2A74DC31E8AF}" type="slidenum">
              <a:rPr lang="he-IL"/>
              <a:pPr fontAlgn="base">
                <a:spcBef>
                  <a:spcPct val="0"/>
                </a:spcBef>
                <a:spcAft>
                  <a:spcPct val="0"/>
                </a:spcAft>
                <a:defRPr/>
              </a:pPr>
              <a:t>29</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4AE76C-1C80-4B90-A489-035B048C196F}" type="slidenum">
              <a:rPr lang="he-IL"/>
              <a:pPr fontAlgn="base">
                <a:spcBef>
                  <a:spcPct val="0"/>
                </a:spcBef>
                <a:spcAft>
                  <a:spcPct val="0"/>
                </a:spcAft>
                <a:defRPr/>
              </a:pPr>
              <a:t>30</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e-IL"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86F967-DAF7-441D-9EAC-71B4A819704F}" type="slidenum">
              <a:rPr lang="he-IL"/>
              <a:pPr fontAlgn="base">
                <a:spcBef>
                  <a:spcPct val="0"/>
                </a:spcBef>
                <a:spcAft>
                  <a:spcPct val="0"/>
                </a:spcAft>
                <a:defRPr/>
              </a:pPr>
              <a:t>31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כותרת 28"/>
          <p:cNvSpPr>
            <a:spLocks noGrp="1"/>
          </p:cNvSpPr>
          <p:nvPr>
            <p:ph type="ctrTitle"/>
          </p:nvPr>
        </p:nvSpPr>
        <p:spPr>
          <a:xfrm>
            <a:off x="381000" y="4853411"/>
            <a:ext cx="8458200" cy="1222375"/>
          </a:xfrm>
        </p:spPr>
        <p:txBody>
          <a:bodyPr anchor="t"/>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16" name="מציין מיקום של תאריך 15"/>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 name="מציין מיקום של כותרת תחתונה 1"/>
          <p:cNvSpPr>
            <a:spLocks noGrp="1"/>
          </p:cNvSpPr>
          <p:nvPr>
            <p:ph type="ftr" sz="quarter" idx="11"/>
          </p:nvPr>
        </p:nvSpPr>
        <p:spPr/>
        <p:txBody>
          <a:bodyPr/>
          <a:lstStyle/>
          <a:p>
            <a:endParaRPr lang="he-IL"/>
          </a:p>
        </p:txBody>
      </p:sp>
      <p:sp>
        <p:nvSpPr>
          <p:cNvPr id="15" name="מציין מיקום של מספר שקופית 14"/>
          <p:cNvSpPr>
            <a:spLocks noGrp="1"/>
          </p:cNvSpPr>
          <p:nvPr>
            <p:ph type="sldNum" sz="quarter" idx="12"/>
          </p:nvPr>
        </p:nvSpPr>
        <p:spPr>
          <a:xfrm>
            <a:off x="8229600" y="6473952"/>
            <a:ext cx="758952" cy="246888"/>
          </a:xfrm>
        </p:spPr>
        <p:txBody>
          <a:bodyPr/>
          <a:lstStyle/>
          <a:p>
            <a:fld id="{819B4BAC-0E12-455A-A95D-6B9F1CBF81DE}"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858000" y="549276"/>
            <a:ext cx="18288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549276"/>
            <a:ext cx="62484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תוכן">
    <p:spTree>
      <p:nvGrpSpPr>
        <p:cNvPr id="1" name=""/>
        <p:cNvGrpSpPr/>
        <p:nvPr/>
      </p:nvGrpSpPr>
      <p:grpSpPr>
        <a:xfrm>
          <a:off x="0" y="0"/>
          <a:ext cx="0" cy="0"/>
          <a:chOff x="0" y="0"/>
          <a:chExt cx="0" cy="0"/>
        </a:xfrm>
      </p:grpSpPr>
      <p:sp>
        <p:nvSpPr>
          <p:cNvPr id="2" name="מציין מיקום תוכן 1"/>
          <p:cNvSpPr>
            <a:spLocks noGrp="1"/>
          </p:cNvSpPr>
          <p:nvPr>
            <p:ph/>
          </p:nvPr>
        </p:nvSpPr>
        <p:spPr>
          <a:xfrm>
            <a:off x="323850" y="274638"/>
            <a:ext cx="8424863" cy="5851525"/>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פריסה מותאמת אישית">
    <p:spTree>
      <p:nvGrpSpPr>
        <p:cNvPr id="1" name=""/>
        <p:cNvGrpSpPr/>
        <p:nvPr/>
      </p:nvGrpSpPr>
      <p:grpSpPr>
        <a:xfrm>
          <a:off x="0" y="0"/>
          <a:ext cx="0" cy="0"/>
          <a:chOff x="0" y="0"/>
          <a:chExt cx="0" cy="0"/>
        </a:xfrm>
      </p:grpSpPr>
      <p:sp>
        <p:nvSpPr>
          <p:cNvPr id="4" name="כותרת 1"/>
          <p:cNvSpPr txBox="1">
            <a:spLocks/>
          </p:cNvSpPr>
          <p:nvPr userDrawn="1"/>
        </p:nvSpPr>
        <p:spPr>
          <a:xfrm>
            <a:off x="179388" y="908050"/>
            <a:ext cx="8805862" cy="5400675"/>
          </a:xfrm>
          <a:prstGeom prst="rect">
            <a:avLst/>
          </a:prstGeom>
        </p:spPr>
        <p:txBody>
          <a:bodyPr/>
          <a:lstStyle>
            <a:lvl1pPr>
              <a:defRPr sz="3600" b="1" u="sng">
                <a:cs typeface="David" pitchFamily="2" charset="-79"/>
              </a:defRPr>
            </a:lvl1pPr>
          </a:lstStyle>
          <a:p>
            <a:pPr fontAlgn="auto">
              <a:spcBef>
                <a:spcPts val="0"/>
              </a:spcBef>
              <a:spcAft>
                <a:spcPts val="0"/>
              </a:spcAft>
              <a:defRPr/>
            </a:pPr>
            <a:endParaRPr lang="he-IL" dirty="0" smtClean="0">
              <a:solidFill>
                <a:srgbClr val="1F497D"/>
              </a:solidFill>
              <a:latin typeface="+mn-lt"/>
            </a:endParaRPr>
          </a:p>
        </p:txBody>
      </p:sp>
      <p:sp>
        <p:nvSpPr>
          <p:cNvPr id="2" name="כותרת 1"/>
          <p:cNvSpPr>
            <a:spLocks noGrp="1"/>
          </p:cNvSpPr>
          <p:nvPr>
            <p:ph type="title"/>
          </p:nvPr>
        </p:nvSpPr>
        <p:spPr>
          <a:xfrm>
            <a:off x="457200" y="58614"/>
            <a:ext cx="8229600" cy="634082"/>
          </a:xfrm>
          <a:prstGeom prst="rect">
            <a:avLst/>
          </a:prstGeom>
        </p:spPr>
        <p:txBody>
          <a:bodyPr/>
          <a:lstStyle>
            <a:lvl1pPr>
              <a:defRPr sz="3600" b="1" u="sng">
                <a:solidFill>
                  <a:srgbClr val="002060"/>
                </a:solidFill>
                <a:cs typeface="David" pitchFamily="2" charset="-79"/>
              </a:defRPr>
            </a:lvl1pPr>
          </a:lstStyle>
          <a:p>
            <a:r>
              <a:rPr lang="he-IL" dirty="0" smtClean="0"/>
              <a:t>לחץ כדי לערוך סגנון כותרת של תבנית בסיס</a:t>
            </a:r>
            <a:endParaRPr lang="he-IL" dirty="0"/>
          </a:p>
        </p:txBody>
      </p:sp>
      <p:sp>
        <p:nvSpPr>
          <p:cNvPr id="7" name="מציין מיקום תוכן 6"/>
          <p:cNvSpPr>
            <a:spLocks noGrp="1"/>
          </p:cNvSpPr>
          <p:nvPr>
            <p:ph sz="quarter" idx="10"/>
          </p:nvPr>
        </p:nvSpPr>
        <p:spPr>
          <a:xfrm>
            <a:off x="147278" y="849058"/>
            <a:ext cx="8856663" cy="54737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2" name="כותרת 2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27" name="מציין מיקום תוכן 26"/>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19" name="מציין מיקום של כותרת תחתונה 18"/>
          <p:cNvSpPr>
            <a:spLocks noGrp="1"/>
          </p:cNvSpPr>
          <p:nvPr>
            <p:ph type="ftr" sz="quarter" idx="11"/>
          </p:nvPr>
        </p:nvSpPr>
        <p:spPr>
          <a:xfrm>
            <a:off x="3581400" y="76200"/>
            <a:ext cx="2895600" cy="288925"/>
          </a:xfrm>
        </p:spPr>
        <p:txBody>
          <a:bodyPr/>
          <a:lstStyle/>
          <a:p>
            <a:endParaRPr lang="he-IL"/>
          </a:p>
        </p:txBody>
      </p:sp>
      <p:sp>
        <p:nvSpPr>
          <p:cNvPr id="16" name="מציין מיקום של מספר שקופית 15"/>
          <p:cNvSpPr>
            <a:spLocks noGrp="1"/>
          </p:cNvSpPr>
          <p:nvPr>
            <p:ph type="sldNum" sz="quarter" idx="12"/>
          </p:nvPr>
        </p:nvSpPr>
        <p:spPr>
          <a:xfrm>
            <a:off x="8229600" y="6473952"/>
            <a:ext cx="758952" cy="246888"/>
          </a:xfrm>
        </p:spPr>
        <p:txBody>
          <a:bodyPr/>
          <a:lstStyle/>
          <a:p>
            <a:fld id="{819B4BAC-0E12-455A-A95D-6B9F1CBF81DE}"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טקסט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19" name="מציין מיקום של תאריך 18"/>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11" name="מציין מיקום של כותרת תחתונה 10"/>
          <p:cNvSpPr>
            <a:spLocks noGrp="1"/>
          </p:cNvSpPr>
          <p:nvPr>
            <p:ph type="ftr" sz="quarter" idx="11"/>
          </p:nvPr>
        </p:nvSpPr>
        <p:spPr/>
        <p:txBody>
          <a:bodyPr/>
          <a:lstStyle/>
          <a:p>
            <a:endParaRPr lang="he-IL"/>
          </a:p>
        </p:txBody>
      </p:sp>
      <p:sp>
        <p:nvSpPr>
          <p:cNvPr id="16" name="מציין מיקום של מספר שקופית 15"/>
          <p:cNvSpPr>
            <a:spLocks noGrp="1"/>
          </p:cNvSpPr>
          <p:nvPr>
            <p:ph type="sldNum" sz="quarter" idx="12"/>
          </p:nvPr>
        </p:nvSpPr>
        <p:spPr/>
        <p:txBody>
          <a:bodyPr/>
          <a:lstStyle/>
          <a:p>
            <a:fld id="{819B4BAC-0E12-455A-A95D-6B9F1CBF81DE}" type="slidenum">
              <a:rPr lang="he-IL" smtClean="0"/>
              <a:pPr/>
              <a:t>‹#›</a:t>
            </a:fld>
            <a:endParaRPr lang="he-IL"/>
          </a:p>
        </p:txBody>
      </p:sp>
      <p:sp>
        <p:nvSpPr>
          <p:cNvPr id="8" name="כותרת 7"/>
          <p:cNvSpPr>
            <a:spLocks noGrp="1"/>
          </p:cNvSpPr>
          <p:nvPr>
            <p:ph type="title"/>
          </p:nvPr>
        </p:nvSpPr>
        <p:spPr>
          <a:xfrm>
            <a:off x="180475" y="2947085"/>
            <a:ext cx="8686800" cy="1184825"/>
          </a:xfrm>
        </p:spPr>
        <p:txBody>
          <a:bodyPr rtlCol="0" anchor="t"/>
          <a:lstStyle>
            <a:lvl1pPr algn="r">
              <a:defRPr/>
            </a:lvl1pPr>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0" name="כותרת 19"/>
          <p:cNvSpPr>
            <a:spLocks noGrp="1"/>
          </p:cNvSpPr>
          <p:nvPr>
            <p:ph type="title"/>
          </p:nvPr>
        </p:nvSpPr>
        <p:spPr>
          <a:xfrm>
            <a:off x="301752" y="457200"/>
            <a:ext cx="8686800" cy="841248"/>
          </a:xfrm>
        </p:spPr>
        <p:txBody>
          <a:bodyPr/>
          <a:lstStyle/>
          <a:p>
            <a:r>
              <a:rPr kumimoji="0" lang="he-IL" smtClean="0"/>
              <a:t>לחץ כדי לערוך סגנון כותרת של תבנית בסיס</a:t>
            </a:r>
            <a:endParaRPr kumimoji="0" lang="en-US"/>
          </a:p>
        </p:txBody>
      </p:sp>
      <p:sp>
        <p:nvSpPr>
          <p:cNvPr id="14" name="מציין מיקום תוכן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1" name="מציין מיקום של תאריך 20"/>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10" name="מציין מיקום של כותרת תחתונה 9"/>
          <p:cNvSpPr>
            <a:spLocks noGrp="1"/>
          </p:cNvSpPr>
          <p:nvPr>
            <p:ph type="ftr" sz="quarter" idx="11"/>
          </p:nvPr>
        </p:nvSpPr>
        <p:spPr/>
        <p:txBody>
          <a:bodyPr/>
          <a:lstStyle/>
          <a:p>
            <a:endParaRPr lang="he-IL"/>
          </a:p>
        </p:txBody>
      </p:sp>
      <p:sp>
        <p:nvSpPr>
          <p:cNvPr id="31" name="מציין מיקום של מספר שקופית 30"/>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9" name="כותרת 28"/>
          <p:cNvSpPr>
            <a:spLocks noGrp="1"/>
          </p:cNvSpPr>
          <p:nvPr>
            <p:ph type="title"/>
          </p:nvPr>
        </p:nvSpPr>
        <p:spPr>
          <a:xfrm>
            <a:off x="304800" y="5410200"/>
            <a:ext cx="8610600" cy="882650"/>
          </a:xfrm>
        </p:spPr>
        <p:txBody>
          <a:bodyPr anchor="ctr"/>
          <a:lstStyle>
            <a:lvl1pPr>
              <a:defRPr/>
            </a:lvl1p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25" name="מציין מיקום טקסט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8" name="מציין מיקום תוכן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0" name="מציין מיקום של תאריך 9"/>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8229600" y="6477000"/>
            <a:ext cx="762000" cy="246888"/>
          </a:xfrm>
        </p:spPr>
        <p:txBody>
          <a:bodyPr/>
          <a:lstStyle/>
          <a:p>
            <a:fld id="{819B4BAC-0E12-455A-A95D-6B9F1CBF81DE}" type="slidenum">
              <a:rPr lang="he-IL" smtClean="0"/>
              <a:pPr/>
              <a:t>‹#›</a:t>
            </a:fld>
            <a:endParaRPr lang="he-IL"/>
          </a:p>
        </p:txBody>
      </p:sp>
      <p:sp>
        <p:nvSpPr>
          <p:cNvPr id="11" name="מחבר ישר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0" name="כותרת 29"/>
          <p:cNvSpPr>
            <a:spLocks noGrp="1"/>
          </p:cNvSpPr>
          <p:nvPr>
            <p:ph type="title"/>
          </p:nvPr>
        </p:nvSpPr>
        <p:spPr>
          <a:xfrm>
            <a:off x="301752" y="457200"/>
            <a:ext cx="8686800" cy="841248"/>
          </a:xfrm>
        </p:spPr>
        <p:txBody>
          <a:bodyPr/>
          <a:lstStyle/>
          <a:p>
            <a:r>
              <a:rPr kumimoji="0" lang="he-IL" smtClean="0"/>
              <a:t>לחץ כדי לערוך סגנון כותרת של תבנית בסיס</a:t>
            </a:r>
            <a:endParaRPr kumimoji="0" lang="en-US"/>
          </a:p>
        </p:txBody>
      </p:sp>
      <p:sp>
        <p:nvSpPr>
          <p:cNvPr id="12" name="מציין מיקום של תאריך 11"/>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1" name="מציין מיקום של כותרת תחתונה 20"/>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4" name="מציין מיקום של כותרת תחתונה 23"/>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מחבר ישר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כותרת 11"/>
          <p:cNvSpPr>
            <a:spLocks noGrp="1"/>
          </p:cNvSpPr>
          <p:nvPr>
            <p:ph type="title"/>
          </p:nvPr>
        </p:nvSpPr>
        <p:spPr>
          <a:xfrm>
            <a:off x="457200" y="5486400"/>
            <a:ext cx="8458200" cy="520700"/>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14" name="מציין מיקום תוכן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29" name="מציין מיקום של כותרת תחתונה 28"/>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19B4BAC-0E12-455A-A95D-6B9F1CBF81DE}"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3" name="מציין מיקום של תמונה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7" name="מציין מיקום של תאריך 6"/>
          <p:cNvSpPr>
            <a:spLocks noGrp="1"/>
          </p:cNvSpPr>
          <p:nvPr>
            <p:ph type="dt" sz="half" idx="10"/>
          </p:nvPr>
        </p:nvSpPr>
        <p:spPr/>
        <p:txBody>
          <a:bodyPr/>
          <a:lstStyle/>
          <a:p>
            <a:fld id="{1907706A-70CA-4A89-A192-1B8B327C05D7}" type="datetimeFigureOut">
              <a:rPr lang="he-IL" smtClean="0"/>
              <a:pPr/>
              <a:t>א'/תמוז/תשע"ה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31" name="מציין מיקום של מספר שקופית 30"/>
          <p:cNvSpPr>
            <a:spLocks noGrp="1"/>
          </p:cNvSpPr>
          <p:nvPr>
            <p:ph type="sldNum" sz="quarter" idx="12"/>
          </p:nvPr>
        </p:nvSpPr>
        <p:spPr/>
        <p:txBody>
          <a:bodyPr/>
          <a:lstStyle/>
          <a:p>
            <a:fld id="{819B4BAC-0E12-455A-A95D-6B9F1CBF81DE}" type="slidenum">
              <a:rPr lang="he-IL" smtClean="0"/>
              <a:pPr/>
              <a:t>‹#›</a:t>
            </a:fld>
            <a:endParaRPr lang="he-IL"/>
          </a:p>
        </p:txBody>
      </p:sp>
      <p:sp>
        <p:nvSpPr>
          <p:cNvPr id="17" name="כותרת 16"/>
          <p:cNvSpPr>
            <a:spLocks noGrp="1"/>
          </p:cNvSpPr>
          <p:nvPr>
            <p:ph type="title"/>
          </p:nvPr>
        </p:nvSpPr>
        <p:spPr>
          <a:xfrm>
            <a:off x="381000" y="4993760"/>
            <a:ext cx="5867400" cy="522288"/>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מציין מיקום טקסט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1" name="מציין מיקום של תאריך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907706A-70CA-4A89-A192-1B8B327C05D7}" type="datetimeFigureOut">
              <a:rPr lang="he-IL" smtClean="0"/>
              <a:pPr/>
              <a:t>א'/תמוז/תשע"ה</a:t>
            </a:fld>
            <a:endParaRPr lang="he-IL"/>
          </a:p>
        </p:txBody>
      </p:sp>
      <p:sp>
        <p:nvSpPr>
          <p:cNvPr id="28" name="מציין מיקום של כותרת תחתונה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e-IL"/>
          </a:p>
        </p:txBody>
      </p:sp>
      <p:sp>
        <p:nvSpPr>
          <p:cNvPr id="5" name="מציין מיקום של מספר שקופית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19B4BAC-0E12-455A-A95D-6B9F1CBF81DE}" type="slidenum">
              <a:rPr lang="he-IL" smtClean="0"/>
              <a:pPr/>
              <a:t>‹#›</a:t>
            </a:fld>
            <a:endParaRPr lang="he-IL"/>
          </a:p>
        </p:txBody>
      </p:sp>
      <p:sp>
        <p:nvSpPr>
          <p:cNvPr id="10" name="מציין מיקום של כותרת 9"/>
          <p:cNvSpPr>
            <a:spLocks noGrp="1"/>
          </p:cNvSpPr>
          <p:nvPr>
            <p:ph type="title"/>
          </p:nvPr>
        </p:nvSpPr>
        <p:spPr>
          <a:xfrm>
            <a:off x="304800" y="457200"/>
            <a:ext cx="8686800" cy="838200"/>
          </a:xfrm>
          <a:prstGeom prst="rect">
            <a:avLst/>
          </a:prstGeom>
        </p:spPr>
        <p:txBody>
          <a:bodyPr vert="horz" anchor="ctr">
            <a:normAutofit/>
          </a:bodyPr>
          <a:lstStyle/>
          <a:p>
            <a:r>
              <a:rPr kumimoji="0" lang="he-IL" smtClean="0"/>
              <a:t>לחץ כדי לערוך סגנון כותרת של תבנית בסיס</a:t>
            </a:r>
            <a:endParaRPr kumimoji="0" lang="en-US"/>
          </a:p>
        </p:txBody>
      </p:sp>
      <p:sp>
        <p:nvSpPr>
          <p:cNvPr id="9" name="מחבר ישר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חבר ישר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4.xml"/><Relationship Id="rId7" Type="http://schemas.openxmlformats.org/officeDocument/2006/relationships/slide" Target="slide11.xml"/><Relationship Id="rId12" Type="http://schemas.openxmlformats.org/officeDocument/2006/relationships/slide" Target="slide32.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8.xml"/><Relationship Id="rId5" Type="http://schemas.openxmlformats.org/officeDocument/2006/relationships/slide" Target="slide9.xml"/><Relationship Id="rId10" Type="http://schemas.openxmlformats.org/officeDocument/2006/relationships/slide" Target="slide35.xml"/><Relationship Id="rId4" Type="http://schemas.openxmlformats.org/officeDocument/2006/relationships/slide" Target="slide7.xml"/><Relationship Id="rId9" Type="http://schemas.openxmlformats.org/officeDocument/2006/relationships/slide" Target="slide14.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 Target="slide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35.xml"/><Relationship Id="rId1" Type="http://schemas.openxmlformats.org/officeDocument/2006/relationships/slideLayout" Target="../slideLayouts/slideLayout2.xml"/><Relationship Id="rId5" Type="http://schemas.openxmlformats.org/officeDocument/2006/relationships/slide" Target="slide31.xml"/><Relationship Id="rId4" Type="http://schemas.openxmlformats.org/officeDocument/2006/relationships/slide" Target="slide3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1000" y="332656"/>
            <a:ext cx="8458200" cy="6192687"/>
          </a:xfrm>
        </p:spPr>
        <p:txBody>
          <a:bodyPr/>
          <a:lstStyle/>
          <a:p>
            <a:pPr algn="ctr"/>
            <a:r>
              <a:rPr lang="he-IL" dirty="0" smtClean="0"/>
              <a:t/>
            </a:r>
            <a:br>
              <a:rPr lang="he-IL" dirty="0" smtClean="0"/>
            </a:br>
            <a:r>
              <a:rPr lang="he-IL" dirty="0" smtClean="0"/>
              <a:t/>
            </a:r>
            <a:br>
              <a:rPr lang="he-IL" dirty="0" smtClean="0"/>
            </a:br>
            <a:r>
              <a:rPr lang="he-IL" dirty="0" smtClean="0"/>
              <a:t/>
            </a:r>
            <a:br>
              <a:rPr lang="he-IL" dirty="0" smtClean="0"/>
            </a:br>
            <a:r>
              <a:rPr lang="he-IL" dirty="0" smtClean="0"/>
              <a:t/>
            </a:r>
            <a:br>
              <a:rPr lang="he-IL" dirty="0" smtClean="0"/>
            </a:br>
            <a:r>
              <a:rPr lang="he-IL" b="1" dirty="0" smtClean="0"/>
              <a:t>הצגת גישת הבחירה הרציונאלית ובחינתה למול  האסטרטגיה הישראלית בנוגע לרצועת עזה</a:t>
            </a:r>
            <a:endParaRPr lang="he-IL" b="1" dirty="0"/>
          </a:p>
        </p:txBody>
      </p:sp>
      <p:sp>
        <p:nvSpPr>
          <p:cNvPr id="3" name="כותרת משנה 2"/>
          <p:cNvSpPr>
            <a:spLocks noGrp="1"/>
          </p:cNvSpPr>
          <p:nvPr>
            <p:ph type="subTitle" idx="1"/>
          </p:nvPr>
        </p:nvSpPr>
        <p:spPr>
          <a:xfrm>
            <a:off x="381000" y="3501008"/>
            <a:ext cx="8458200" cy="3024336"/>
          </a:xfrm>
        </p:spPr>
        <p:txBody>
          <a:bodyPr>
            <a:normAutofit/>
          </a:bodyPr>
          <a:lstStyle/>
          <a:p>
            <a:pPr algn="ctr"/>
            <a:r>
              <a:rPr lang="he-IL" u="sng" dirty="0" smtClean="0"/>
              <a:t>חברי הקבוצה:</a:t>
            </a:r>
          </a:p>
          <a:p>
            <a:pPr algn="ctr"/>
            <a:r>
              <a:rPr lang="he-IL" dirty="0" err="1" smtClean="0"/>
              <a:t>מנדו</a:t>
            </a:r>
            <a:r>
              <a:rPr lang="he-IL" dirty="0" smtClean="0"/>
              <a:t> </a:t>
            </a:r>
            <a:r>
              <a:rPr lang="he-IL" dirty="0" err="1" smtClean="0"/>
              <a:t>פייצל</a:t>
            </a:r>
            <a:endParaRPr lang="he-IL" dirty="0" smtClean="0"/>
          </a:p>
          <a:p>
            <a:pPr algn="ctr"/>
            <a:r>
              <a:rPr lang="he-IL" dirty="0" smtClean="0"/>
              <a:t>ירון פורמוזה</a:t>
            </a:r>
          </a:p>
          <a:p>
            <a:pPr algn="ctr"/>
            <a:r>
              <a:rPr lang="he-IL" dirty="0" smtClean="0"/>
              <a:t>אוהד </a:t>
            </a:r>
            <a:r>
              <a:rPr lang="he-IL" dirty="0" err="1" smtClean="0"/>
              <a:t>נג'מה</a:t>
            </a:r>
            <a:r>
              <a:rPr lang="he-IL" dirty="0" smtClean="0"/>
              <a:t> </a:t>
            </a:r>
          </a:p>
          <a:p>
            <a:pPr algn="ctr"/>
            <a:r>
              <a:rPr lang="he-IL" dirty="0" smtClean="0"/>
              <a:t>מנצור חטיב</a:t>
            </a:r>
            <a:endParaRPr lang="he-I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תורת המשחקים</a:t>
            </a:r>
            <a:endParaRPr lang="he-IL" dirty="0"/>
          </a:p>
        </p:txBody>
      </p:sp>
      <p:sp>
        <p:nvSpPr>
          <p:cNvPr id="7" name="מציין מיקום תוכן 6"/>
          <p:cNvSpPr>
            <a:spLocks noGrp="1"/>
          </p:cNvSpPr>
          <p:nvPr>
            <p:ph idx="1"/>
          </p:nvPr>
        </p:nvSpPr>
        <p:spPr/>
        <p:txBody>
          <a:bodyPr/>
          <a:lstStyle/>
          <a:p>
            <a:r>
              <a:rPr lang="he-IL" b="1" dirty="0" smtClean="0">
                <a:latin typeface="David" pitchFamily="34" charset="-79"/>
                <a:cs typeface="David" pitchFamily="34" charset="-79"/>
              </a:rPr>
              <a:t>"תורת המשחקים היא המחקר הפורמאלי של הציפיות הרציונאליות והעקביות של כל משתתף בנוגע להחלטות של כל המשתתפים האחרים"</a:t>
            </a:r>
          </a:p>
          <a:p>
            <a:r>
              <a:rPr lang="he-IL" b="1" dirty="0" smtClean="0">
                <a:latin typeface="David" pitchFamily="34" charset="-79"/>
                <a:cs typeface="David" pitchFamily="34" charset="-79"/>
              </a:rPr>
              <a:t>החלה על:</a:t>
            </a:r>
          </a:p>
          <a:p>
            <a:pPr lvl="1"/>
            <a:r>
              <a:rPr lang="he-IL" b="1" dirty="0" smtClean="0">
                <a:latin typeface="David" pitchFamily="34" charset="-79"/>
                <a:cs typeface="David" pitchFamily="34" charset="-79"/>
              </a:rPr>
              <a:t>מצבי קונפליקט</a:t>
            </a:r>
          </a:p>
          <a:p>
            <a:pPr lvl="1"/>
            <a:r>
              <a:rPr lang="he-IL" b="1" dirty="0" smtClean="0">
                <a:latin typeface="David" pitchFamily="34" charset="-79"/>
                <a:cs typeface="David" pitchFamily="34" charset="-79"/>
              </a:rPr>
              <a:t>פוליטיקה</a:t>
            </a:r>
          </a:p>
          <a:p>
            <a:pPr lvl="1"/>
            <a:r>
              <a:rPr lang="he-IL" b="1" dirty="0" smtClean="0">
                <a:latin typeface="David" pitchFamily="34" charset="-79"/>
                <a:cs typeface="David" pitchFamily="34" charset="-79"/>
              </a:rPr>
              <a:t>יחסים בינלאומיים</a:t>
            </a:r>
          </a:p>
          <a:p>
            <a:pPr lvl="1"/>
            <a:r>
              <a:rPr lang="he-IL" b="1" dirty="0" smtClean="0">
                <a:latin typeface="David" pitchFamily="34" charset="-79"/>
                <a:cs typeface="David" pitchFamily="34" charset="-79"/>
              </a:rPr>
              <a:t>פוליטיקה- </a:t>
            </a:r>
            <a:r>
              <a:rPr lang="en-US" b="1" dirty="0" smtClean="0">
                <a:latin typeface="David" pitchFamily="34" charset="-79"/>
                <a:cs typeface="David" pitchFamily="34" charset="-79"/>
              </a:rPr>
              <a:t>win </a:t>
            </a:r>
            <a:r>
              <a:rPr lang="en-US" b="1" dirty="0" err="1" smtClean="0">
                <a:latin typeface="David" pitchFamily="34" charset="-79"/>
                <a:cs typeface="David" pitchFamily="34" charset="-79"/>
              </a:rPr>
              <a:t>win</a:t>
            </a:r>
            <a:endParaRPr lang="he-IL" b="1" dirty="0" smtClean="0">
              <a:latin typeface="David" pitchFamily="34" charset="-79"/>
              <a:cs typeface="David" pitchFamily="34" charset="-79"/>
            </a:endParaRPr>
          </a:p>
          <a:p>
            <a:pPr lvl="1"/>
            <a:endParaRPr lang="he-IL" dirty="0" smtClean="0">
              <a:latin typeface="David" pitchFamily="34" charset="-79"/>
              <a:cs typeface="David" pitchFamily="34" charset="-79"/>
            </a:endParaRPr>
          </a:p>
          <a:p>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332656"/>
            <a:ext cx="8375848" cy="792088"/>
          </a:xfrm>
        </p:spPr>
        <p:txBody>
          <a:bodyPr>
            <a:normAutofit fontScale="90000"/>
          </a:bodyPr>
          <a:lstStyle/>
          <a:p>
            <a:r>
              <a:rPr lang="he-IL" dirty="0" smtClean="0"/>
              <a:t>תורת המשחקים, האסטרטגיות והשחקן הרציונאלי- </a:t>
            </a:r>
            <a:r>
              <a:rPr lang="he-IL" dirty="0" err="1" smtClean="0"/>
              <a:t>זיסר</a:t>
            </a:r>
            <a:endParaRPr lang="he-IL" dirty="0"/>
          </a:p>
        </p:txBody>
      </p:sp>
      <p:sp>
        <p:nvSpPr>
          <p:cNvPr id="6" name="מציין מיקום טקסט 5"/>
          <p:cNvSpPr>
            <a:spLocks noGrp="1"/>
          </p:cNvSpPr>
          <p:nvPr>
            <p:ph type="body" idx="1"/>
          </p:nvPr>
        </p:nvSpPr>
        <p:spPr>
          <a:xfrm>
            <a:off x="2987824" y="1340768"/>
            <a:ext cx="2890664" cy="1584176"/>
          </a:xfrm>
        </p:spPr>
        <p:style>
          <a:lnRef idx="1">
            <a:schemeClr val="accent6"/>
          </a:lnRef>
          <a:fillRef idx="2">
            <a:schemeClr val="accent6"/>
          </a:fillRef>
          <a:effectRef idx="1">
            <a:schemeClr val="accent6"/>
          </a:effectRef>
          <a:fontRef idx="minor">
            <a:schemeClr val="dk1"/>
          </a:fontRef>
        </p:style>
        <p:txBody>
          <a:bodyPr vert="horz" lIns="91440" tIns="45720" rIns="91440" bIns="45720" rtlCol="1" anchor="ctr">
            <a:normAutofit/>
          </a:bodyPr>
          <a:lstStyle/>
          <a:p>
            <a:pPr algn="ctr"/>
            <a:r>
              <a:rPr lang="he-IL" sz="2400" b="1" dirty="0">
                <a:solidFill>
                  <a:schemeClr val="dk1"/>
                </a:solidFill>
                <a:latin typeface="David" pitchFamily="34" charset="-79"/>
                <a:cs typeface="David" pitchFamily="34" charset="-79"/>
              </a:rPr>
              <a:t>רציונאליות של מטרות- מורכבות למענה האם המטרות נבחרות באופן רציונאלי</a:t>
            </a:r>
          </a:p>
        </p:txBody>
      </p:sp>
      <p:sp>
        <p:nvSpPr>
          <p:cNvPr id="3" name="מציין מיקום תוכן 2"/>
          <p:cNvSpPr>
            <a:spLocks noGrp="1"/>
          </p:cNvSpPr>
          <p:nvPr>
            <p:ph sz="quarter" idx="2"/>
          </p:nvPr>
        </p:nvSpPr>
        <p:spPr>
          <a:xfrm>
            <a:off x="467544" y="3284984"/>
            <a:ext cx="3250704" cy="2520279"/>
          </a:xfrm>
          <a:ln/>
        </p:spPr>
        <p:style>
          <a:lnRef idx="1">
            <a:schemeClr val="accent1"/>
          </a:lnRef>
          <a:fillRef idx="2">
            <a:schemeClr val="accent1"/>
          </a:fillRef>
          <a:effectRef idx="1">
            <a:schemeClr val="accent1"/>
          </a:effectRef>
          <a:fontRef idx="minor">
            <a:schemeClr val="dk1"/>
          </a:fontRef>
        </p:style>
        <p:txBody>
          <a:bodyPr vert="horz" lIns="91440" tIns="45720" rIns="91440" bIns="45720" rtlCol="1">
            <a:normAutofit/>
          </a:bodyPr>
          <a:lstStyle/>
          <a:p>
            <a:pPr marL="0" indent="0" algn="ctr">
              <a:buNone/>
            </a:pPr>
            <a:r>
              <a:rPr lang="he-IL" b="1" dirty="0">
                <a:latin typeface="David" pitchFamily="34" charset="-79"/>
                <a:cs typeface="David" pitchFamily="34" charset="-79"/>
              </a:rPr>
              <a:t>מה צריך לעשות כדי לקדם את המטרות- מדעי החברה</a:t>
            </a:r>
          </a:p>
        </p:txBody>
      </p:sp>
      <p:sp>
        <p:nvSpPr>
          <p:cNvPr id="4" name="מציין מיקום תוכן 3"/>
          <p:cNvSpPr>
            <a:spLocks noGrp="1"/>
          </p:cNvSpPr>
          <p:nvPr>
            <p:ph sz="quarter" idx="4"/>
          </p:nvPr>
        </p:nvSpPr>
        <p:spPr>
          <a:xfrm>
            <a:off x="5796136" y="3284984"/>
            <a:ext cx="2890664" cy="2448272"/>
          </a:xfrm>
          <a:ln/>
        </p:spPr>
        <p:style>
          <a:lnRef idx="1">
            <a:schemeClr val="accent1"/>
          </a:lnRef>
          <a:fillRef idx="2">
            <a:schemeClr val="accent1"/>
          </a:fillRef>
          <a:effectRef idx="1">
            <a:schemeClr val="accent1"/>
          </a:effectRef>
          <a:fontRef idx="minor">
            <a:schemeClr val="dk1"/>
          </a:fontRef>
        </p:style>
        <p:txBody>
          <a:bodyPr>
            <a:normAutofit/>
          </a:bodyPr>
          <a:lstStyle/>
          <a:p>
            <a:pPr marL="0" indent="0" algn="ctr">
              <a:buNone/>
            </a:pPr>
            <a:r>
              <a:rPr lang="he-IL" b="1" dirty="0" smtClean="0">
                <a:latin typeface="David" pitchFamily="34" charset="-79"/>
                <a:cs typeface="David" pitchFamily="34" charset="-79"/>
              </a:rPr>
              <a:t>מה צריכות להיות המטרות- תורת המשחקים</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he-IL" dirty="0" smtClean="0">
                <a:latin typeface="David" pitchFamily="34" charset="-79"/>
                <a:cs typeface="David" pitchFamily="34" charset="-79"/>
              </a:rPr>
              <a:t> מוגבלות תורת המשחקים בקביעת מטרות</a:t>
            </a:r>
            <a:endParaRPr lang="he-IL" dirty="0">
              <a:latin typeface="David" pitchFamily="34" charset="-79"/>
              <a:cs typeface="David" pitchFamily="34" charset="-79"/>
            </a:endParaRPr>
          </a:p>
        </p:txBody>
      </p:sp>
      <p:sp>
        <p:nvSpPr>
          <p:cNvPr id="7" name="מציין מיקום תוכן 6"/>
          <p:cNvSpPr>
            <a:spLocks noGrp="1"/>
          </p:cNvSpPr>
          <p:nvPr>
            <p:ph idx="1"/>
          </p:nvPr>
        </p:nvSpPr>
        <p:spPr/>
        <p:txBody>
          <a:bodyPr/>
          <a:lstStyle/>
          <a:p>
            <a:r>
              <a:rPr lang="he-IL" b="1" dirty="0" smtClean="0">
                <a:latin typeface="David" pitchFamily="34" charset="-79"/>
                <a:cs typeface="David" pitchFamily="34" charset="-79"/>
              </a:rPr>
              <a:t>ריבוי שחקנים, מידע איננו מלא.</a:t>
            </a:r>
          </a:p>
          <a:p>
            <a:r>
              <a:rPr lang="he-IL" b="1" dirty="0" smtClean="0">
                <a:latin typeface="David" pitchFamily="34" charset="-79"/>
                <a:cs typeface="David" pitchFamily="34" charset="-79"/>
              </a:rPr>
              <a:t>מציאות משתנה (שחקנים, מידע ועוד).</a:t>
            </a:r>
          </a:p>
          <a:p>
            <a:r>
              <a:rPr lang="he-IL" b="1" dirty="0" smtClean="0">
                <a:latin typeface="David" pitchFamily="34" charset="-79"/>
                <a:cs typeface="David" pitchFamily="34" charset="-79"/>
              </a:rPr>
              <a:t>יכולת שליטה חלקית על נסיבות ההחלטה.</a:t>
            </a:r>
          </a:p>
          <a:p>
            <a:r>
              <a:rPr lang="he-IL" b="1" dirty="0" smtClean="0">
                <a:latin typeface="David" pitchFamily="34" charset="-79"/>
                <a:cs typeface="David" pitchFamily="34" charset="-79"/>
              </a:rPr>
              <a:t>החלטותיו תלויות בצפיותיו לגבי מעשי האחרים.</a:t>
            </a:r>
          </a:p>
          <a:p>
            <a:r>
              <a:rPr lang="he-IL" b="1" dirty="0" smtClean="0">
                <a:latin typeface="David" pitchFamily="34" charset="-79"/>
                <a:cs typeface="David" pitchFamily="34" charset="-79"/>
              </a:rPr>
              <a:t>משתנים מורכבים לצורך קביעה רציונאלית מה יקרה.</a:t>
            </a:r>
          </a:p>
          <a:p>
            <a:r>
              <a:rPr lang="he-IL" b="1" dirty="0" smtClean="0">
                <a:latin typeface="David" pitchFamily="34" charset="-79"/>
                <a:cs typeface="David" pitchFamily="34" charset="-79"/>
              </a:rPr>
              <a:t>עיסוק ברציונאליות ההחלטות ולא במניעים להחלטות- ביקורת טיפוסית על תורת המשחקים</a:t>
            </a:r>
          </a:p>
          <a:p>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332656"/>
            <a:ext cx="8610600" cy="648072"/>
          </a:xfrm>
        </p:spPr>
        <p:style>
          <a:lnRef idx="1">
            <a:schemeClr val="accent3"/>
          </a:lnRef>
          <a:fillRef idx="2">
            <a:schemeClr val="accent3"/>
          </a:fillRef>
          <a:effectRef idx="1">
            <a:schemeClr val="accent3"/>
          </a:effectRef>
          <a:fontRef idx="minor">
            <a:schemeClr val="dk1"/>
          </a:fontRef>
        </p:style>
        <p:txBody>
          <a:bodyPr/>
          <a:lstStyle/>
          <a:p>
            <a:pPr algn="ctr"/>
            <a:r>
              <a:rPr lang="he-IL" dirty="0" smtClean="0"/>
              <a:t>על תורת המשחקים ורציונאליות</a:t>
            </a:r>
            <a:endParaRPr lang="he-IL" dirty="0"/>
          </a:p>
        </p:txBody>
      </p:sp>
      <p:sp>
        <p:nvSpPr>
          <p:cNvPr id="5" name="מציין מיקום טקסט 4"/>
          <p:cNvSpPr>
            <a:spLocks noGrp="1"/>
          </p:cNvSpPr>
          <p:nvPr>
            <p:ph type="body" idx="1"/>
          </p:nvPr>
        </p:nvSpPr>
        <p:spPr>
          <a:xfrm rot="10800000" flipV="1">
            <a:off x="0" y="1412776"/>
            <a:ext cx="4290556" cy="504056"/>
          </a:xfrm>
        </p:spPr>
        <p:style>
          <a:lnRef idx="1">
            <a:schemeClr val="accent5"/>
          </a:lnRef>
          <a:fillRef idx="2">
            <a:schemeClr val="accent5"/>
          </a:fillRef>
          <a:effectRef idx="1">
            <a:schemeClr val="accent5"/>
          </a:effectRef>
          <a:fontRef idx="minor">
            <a:schemeClr val="dk1"/>
          </a:fontRef>
        </p:style>
        <p:txBody>
          <a:bodyPr vert="horz" lIns="91440" tIns="45720" rIns="91440" bIns="45720" rtlCol="1" anchor="b">
            <a:normAutofit/>
          </a:bodyPr>
          <a:lstStyle/>
          <a:p>
            <a:pPr algn="ctr"/>
            <a:r>
              <a:rPr lang="he-IL" b="1" dirty="0">
                <a:solidFill>
                  <a:schemeClr val="dk1"/>
                </a:solidFill>
                <a:latin typeface="David" pitchFamily="34" charset="-79"/>
                <a:cs typeface="David" pitchFamily="34" charset="-79"/>
              </a:rPr>
              <a:t>ביקורת</a:t>
            </a:r>
          </a:p>
        </p:txBody>
      </p:sp>
      <p:sp>
        <p:nvSpPr>
          <p:cNvPr id="6" name="מציין מיקום טקסט 5"/>
          <p:cNvSpPr>
            <a:spLocks noGrp="1"/>
          </p:cNvSpPr>
          <p:nvPr>
            <p:ph type="body" sz="half" idx="3"/>
          </p:nvPr>
        </p:nvSpPr>
        <p:spPr>
          <a:xfrm>
            <a:off x="4645025" y="1412776"/>
            <a:ext cx="4292241" cy="504056"/>
          </a:xfrm>
        </p:spPr>
        <p:style>
          <a:lnRef idx="1">
            <a:schemeClr val="accent5"/>
          </a:lnRef>
          <a:fillRef idx="2">
            <a:schemeClr val="accent5"/>
          </a:fillRef>
          <a:effectRef idx="1">
            <a:schemeClr val="accent5"/>
          </a:effectRef>
          <a:fontRef idx="minor">
            <a:schemeClr val="dk1"/>
          </a:fontRef>
        </p:style>
        <p:txBody>
          <a:bodyPr/>
          <a:lstStyle/>
          <a:p>
            <a:pPr algn="ctr"/>
            <a:r>
              <a:rPr lang="he-IL" b="1" dirty="0" smtClean="0">
                <a:solidFill>
                  <a:schemeClr val="tx1"/>
                </a:solidFill>
                <a:latin typeface="David" pitchFamily="34" charset="-79"/>
                <a:cs typeface="David" pitchFamily="34" charset="-79"/>
              </a:rPr>
              <a:t>לזכות</a:t>
            </a:r>
            <a:endParaRPr lang="he-IL" b="1" dirty="0">
              <a:solidFill>
                <a:schemeClr val="tx1"/>
              </a:solidFill>
              <a:latin typeface="David" pitchFamily="34" charset="-79"/>
              <a:cs typeface="David" pitchFamily="34" charset="-79"/>
            </a:endParaRPr>
          </a:p>
        </p:txBody>
      </p:sp>
      <p:sp>
        <p:nvSpPr>
          <p:cNvPr id="7" name="מציין מיקום תוכן 6"/>
          <p:cNvSpPr>
            <a:spLocks noGrp="1"/>
          </p:cNvSpPr>
          <p:nvPr>
            <p:ph sz="quarter" idx="2"/>
          </p:nvPr>
        </p:nvSpPr>
        <p:spPr>
          <a:xfrm>
            <a:off x="281444" y="2348880"/>
            <a:ext cx="4290556" cy="3600400"/>
          </a:xfrm>
        </p:spPr>
        <p:style>
          <a:lnRef idx="1">
            <a:schemeClr val="accent4"/>
          </a:lnRef>
          <a:fillRef idx="2">
            <a:schemeClr val="accent4"/>
          </a:fillRef>
          <a:effectRef idx="1">
            <a:schemeClr val="accent4"/>
          </a:effectRef>
          <a:fontRef idx="minor">
            <a:schemeClr val="dk1"/>
          </a:fontRef>
        </p:style>
        <p:txBody>
          <a:bodyPr vert="horz" lIns="91440" tIns="45720" rIns="91440" bIns="45720" rtlCol="1">
            <a:normAutofit/>
          </a:bodyPr>
          <a:lstStyle/>
          <a:p>
            <a:pPr algn="ctr"/>
            <a:r>
              <a:rPr lang="he-IL" dirty="0">
                <a:solidFill>
                  <a:schemeClr val="dk1"/>
                </a:solidFill>
                <a:latin typeface="David" pitchFamily="34" charset="-79"/>
                <a:cs typeface="David" pitchFamily="34" charset="-79"/>
              </a:rPr>
              <a:t>פיתרונות אקדמאיים.</a:t>
            </a:r>
          </a:p>
          <a:p>
            <a:pPr algn="ctr"/>
            <a:r>
              <a:rPr lang="he-IL" dirty="0">
                <a:solidFill>
                  <a:schemeClr val="dk1"/>
                </a:solidFill>
                <a:latin typeface="David" pitchFamily="34" charset="-79"/>
                <a:cs typeface="David" pitchFamily="34" charset="-79"/>
              </a:rPr>
              <a:t>איננה עמוקה ומבינה מניעים.</a:t>
            </a:r>
          </a:p>
          <a:p>
            <a:pPr algn="ctr"/>
            <a:r>
              <a:rPr lang="he-IL" dirty="0">
                <a:solidFill>
                  <a:schemeClr val="dk1"/>
                </a:solidFill>
                <a:latin typeface="David" pitchFamily="34" charset="-79"/>
                <a:cs typeface="David" pitchFamily="34" charset="-79"/>
              </a:rPr>
              <a:t>אינה קשורה למציאות</a:t>
            </a:r>
          </a:p>
          <a:p>
            <a:endParaRPr lang="he-IL" dirty="0">
              <a:solidFill>
                <a:schemeClr val="dk1"/>
              </a:solidFill>
              <a:latin typeface="David" pitchFamily="34" charset="-79"/>
              <a:cs typeface="David" pitchFamily="34" charset="-79"/>
            </a:endParaRPr>
          </a:p>
        </p:txBody>
      </p:sp>
      <p:sp>
        <p:nvSpPr>
          <p:cNvPr id="8" name="מציין מיקום תוכן 7"/>
          <p:cNvSpPr>
            <a:spLocks noGrp="1"/>
          </p:cNvSpPr>
          <p:nvPr>
            <p:ph sz="quarter" idx="4"/>
          </p:nvPr>
        </p:nvSpPr>
        <p:spPr>
          <a:xfrm>
            <a:off x="4648730" y="2348880"/>
            <a:ext cx="4288536" cy="3672408"/>
          </a:xfrm>
        </p:spPr>
        <p:style>
          <a:lnRef idx="1">
            <a:schemeClr val="accent4"/>
          </a:lnRef>
          <a:fillRef idx="2">
            <a:schemeClr val="accent4"/>
          </a:fillRef>
          <a:effectRef idx="1">
            <a:schemeClr val="accent4"/>
          </a:effectRef>
          <a:fontRef idx="minor">
            <a:schemeClr val="dk1"/>
          </a:fontRef>
        </p:style>
        <p:txBody>
          <a:bodyPr/>
          <a:lstStyle/>
          <a:p>
            <a:pPr algn="ctr"/>
            <a:r>
              <a:rPr lang="he-IL" dirty="0" smtClean="0">
                <a:latin typeface="David" pitchFamily="34" charset="-79"/>
                <a:cs typeface="David" pitchFamily="34" charset="-79"/>
              </a:rPr>
              <a:t>כלכלת צעדי סכסוך בהיגיון ושיקול דעת.</a:t>
            </a:r>
          </a:p>
          <a:p>
            <a:pPr algn="ctr"/>
            <a:r>
              <a:rPr lang="en-US" dirty="0" smtClean="0">
                <a:latin typeface="David" pitchFamily="34" charset="-79"/>
                <a:cs typeface="David" pitchFamily="34" charset="-79"/>
              </a:rPr>
              <a:t>Win </a:t>
            </a:r>
            <a:r>
              <a:rPr lang="en-US" dirty="0" err="1" smtClean="0">
                <a:latin typeface="David" pitchFamily="34" charset="-79"/>
                <a:cs typeface="David" pitchFamily="34" charset="-79"/>
              </a:rPr>
              <a:t>win</a:t>
            </a:r>
            <a:r>
              <a:rPr lang="he-IL" dirty="0" smtClean="0">
                <a:latin typeface="David" pitchFamily="34" charset="-79"/>
                <a:cs typeface="David" pitchFamily="34" charset="-79"/>
              </a:rPr>
              <a:t>- הבהרת תחומים של פשרה בין צדדים גם אם אינם חושבים על כך.</a:t>
            </a:r>
          </a:p>
          <a:p>
            <a:pPr algn="ctr"/>
            <a:r>
              <a:rPr lang="he-IL" dirty="0" smtClean="0">
                <a:latin typeface="David" pitchFamily="34" charset="-79"/>
                <a:cs typeface="David" pitchFamily="34" charset="-79"/>
              </a:rPr>
              <a:t>ניסיונות להשתמש בתורה גם במצבים של חוסר וודאות חלקי.</a:t>
            </a: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ביקורת על הבחירה הרציונאלית- יו </a:t>
            </a:r>
            <a:r>
              <a:rPr lang="he-IL" dirty="0" err="1" smtClean="0"/>
              <a:t>ווארד</a:t>
            </a:r>
            <a:endParaRPr lang="he-IL" dirty="0"/>
          </a:p>
        </p:txBody>
      </p:sp>
      <p:graphicFrame>
        <p:nvGraphicFramePr>
          <p:cNvPr id="4" name="מציין מיקום תוכן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תמצית הגישה הרציונאלית ע"פ </a:t>
            </a:r>
            <a:r>
              <a:rPr lang="he-IL" dirty="0" err="1" smtClean="0"/>
              <a:t>יוו</a:t>
            </a:r>
            <a:r>
              <a:rPr lang="he-IL" dirty="0" smtClean="0"/>
              <a:t> וארד</a:t>
            </a:r>
            <a:endParaRPr lang="he-IL" dirty="0"/>
          </a:p>
        </p:txBody>
      </p:sp>
      <p:sp>
        <p:nvSpPr>
          <p:cNvPr id="3" name="מציין מיקום תוכן 2"/>
          <p:cNvSpPr>
            <a:spLocks noGrp="1"/>
          </p:cNvSpPr>
          <p:nvPr>
            <p:ph idx="1"/>
          </p:nvPr>
        </p:nvSpPr>
        <p:spPr/>
        <p:txBody>
          <a:bodyPr/>
          <a:lstStyle/>
          <a:p>
            <a:r>
              <a:rPr lang="en-US" b="1" dirty="0" smtClean="0">
                <a:latin typeface="David" pitchFamily="34" charset="-79"/>
                <a:cs typeface="David" pitchFamily="34" charset="-79"/>
              </a:rPr>
              <a:t>(1989)</a:t>
            </a:r>
            <a:r>
              <a:rPr lang="en-US" b="1" dirty="0" err="1" smtClean="0">
                <a:latin typeface="David" pitchFamily="34" charset="-79"/>
                <a:cs typeface="David" pitchFamily="34" charset="-79"/>
              </a:rPr>
              <a:t>Elster</a:t>
            </a:r>
            <a:r>
              <a:rPr lang="he-IL" b="1" dirty="0" smtClean="0">
                <a:latin typeface="David" pitchFamily="34" charset="-79"/>
                <a:cs typeface="David" pitchFamily="34" charset="-79"/>
              </a:rPr>
              <a:t>"כשיש בפניהם מספר כיווני פעולה ,בני אדם יבחרו בדרך כלל בזה שהם מאמינים שהסבירות שיניב את התוצאה הכוללת הטובה ביותר-הגבוהה ביותר</a:t>
            </a:r>
          </a:p>
          <a:p>
            <a:r>
              <a:rPr lang="he-IL" dirty="0" smtClean="0"/>
              <a:t>מוטב לראות בגישה הרציונאלית "ארגז כלים" ולא גישה.</a:t>
            </a:r>
            <a:endParaRPr lang="he-I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he-IL" dirty="0" smtClean="0"/>
              <a:t>ביקורת על הגישה הרציונאלית</a:t>
            </a:r>
            <a:endParaRPr lang="he-IL" dirty="0"/>
          </a:p>
        </p:txBody>
      </p:sp>
      <p:sp>
        <p:nvSpPr>
          <p:cNvPr id="3" name="מציין מיקום תוכן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he-IL" dirty="0" smtClean="0">
                <a:latin typeface="David" pitchFamily="34" charset="-79"/>
                <a:cs typeface="David" pitchFamily="34" charset="-79"/>
              </a:rPr>
              <a:t>מוגבלות הרציונאליות- חוסר יכולת לתאר התנהגות רציונאלית.</a:t>
            </a:r>
          </a:p>
          <a:p>
            <a:r>
              <a:rPr lang="he-IL" dirty="0" smtClean="0">
                <a:latin typeface="David" pitchFamily="34" charset="-79"/>
                <a:cs typeface="David" pitchFamily="34" charset="-79"/>
              </a:rPr>
              <a:t>הביקורת הסוציולוגית- המעטה בתחום המבנה החברתי.</a:t>
            </a:r>
          </a:p>
          <a:p>
            <a:r>
              <a:rPr lang="he-IL" dirty="0" smtClean="0">
                <a:latin typeface="David" pitchFamily="34" charset="-79"/>
                <a:cs typeface="David" pitchFamily="34" charset="-79"/>
              </a:rPr>
              <a:t>טיעון הפסיכולוגים- היחיד לעיתים איננו פועל באופן רציונאלי והוא יצור מורכב ברמת ההנעה</a:t>
            </a:r>
          </a:p>
          <a:p>
            <a:r>
              <a:rPr lang="he-IL" dirty="0" smtClean="0">
                <a:latin typeface="David" pitchFamily="34" charset="-79"/>
                <a:cs typeface="David" pitchFamily="34" charset="-79"/>
              </a:rPr>
              <a:t>ביקורת הזרם המרכזי במדע המדינה- חוסר הסבירות בהנחות היסוד של המודל וכישלונו בניבוי</a:t>
            </a: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רציונאליות מוגבלת</a:t>
            </a:r>
            <a:endParaRPr lang="he-IL" b="1" dirty="0"/>
          </a:p>
        </p:txBody>
      </p:sp>
      <p:sp>
        <p:nvSpPr>
          <p:cNvPr id="3" name="מציין מיקום תוכן 2"/>
          <p:cNvSpPr>
            <a:spLocks noGrp="1"/>
          </p:cNvSpPr>
          <p:nvPr>
            <p:ph idx="1"/>
          </p:nvPr>
        </p:nvSpPr>
        <p:spPr/>
        <p:txBody>
          <a:bodyPr>
            <a:normAutofit lnSpcReduction="10000"/>
          </a:bodyPr>
          <a:lstStyle/>
          <a:p>
            <a:pPr>
              <a:lnSpc>
                <a:spcPct val="110000"/>
              </a:lnSpc>
              <a:buSzPct val="100000"/>
              <a:buFont typeface="Wingdings" pitchFamily="2" charset="2"/>
              <a:buChar char="q"/>
              <a:defRPr/>
            </a:pPr>
            <a:r>
              <a:rPr lang="he-IL" dirty="0" smtClean="0">
                <a:solidFill>
                  <a:schemeClr val="tx1"/>
                </a:solidFill>
              </a:rPr>
              <a:t>תיאורית "הבחירה הרציונאלית" נכשלה במתן תיאור </a:t>
            </a:r>
            <a:r>
              <a:rPr lang="en-US" dirty="0" smtClean="0">
                <a:solidFill>
                  <a:schemeClr val="tx1"/>
                </a:solidFill>
              </a:rPr>
              <a:t/>
            </a:r>
            <a:br>
              <a:rPr lang="en-US" dirty="0" smtClean="0">
                <a:solidFill>
                  <a:schemeClr val="tx1"/>
                </a:solidFill>
              </a:rPr>
            </a:br>
            <a:r>
              <a:rPr lang="he-IL" dirty="0" smtClean="0">
                <a:solidFill>
                  <a:schemeClr val="tx1"/>
                </a:solidFill>
              </a:rPr>
              <a:t>   חד-משמעי של התנהגות רציונאלית בשל: מידע מוגבל –    זמן מוגבל</a:t>
            </a:r>
          </a:p>
          <a:p>
            <a:pPr>
              <a:lnSpc>
                <a:spcPct val="110000"/>
              </a:lnSpc>
              <a:buSzPct val="100000"/>
              <a:buFont typeface="Wingdings" pitchFamily="2" charset="2"/>
              <a:buChar char="q"/>
              <a:defRPr/>
            </a:pPr>
            <a:r>
              <a:rPr lang="he-IL" dirty="0" smtClean="0">
                <a:solidFill>
                  <a:schemeClr val="tx1"/>
                </a:solidFill>
              </a:rPr>
              <a:t>התוצאה: יכולת </a:t>
            </a:r>
            <a:r>
              <a:rPr lang="he-IL" dirty="0" err="1" smtClean="0">
                <a:solidFill>
                  <a:schemeClr val="tx1"/>
                </a:solidFill>
              </a:rPr>
              <a:t>קוגנוטיבית</a:t>
            </a:r>
            <a:r>
              <a:rPr lang="he-IL" dirty="0" smtClean="0">
                <a:solidFill>
                  <a:schemeClr val="tx1"/>
                </a:solidFill>
              </a:rPr>
              <a:t> מוגבלת לעיבוד מידע </a:t>
            </a:r>
            <a:r>
              <a:rPr lang="en-US" dirty="0" smtClean="0">
                <a:solidFill>
                  <a:schemeClr val="tx1"/>
                </a:solidFill>
              </a:rPr>
              <a:t/>
            </a:r>
            <a:br>
              <a:rPr lang="en-US" dirty="0" smtClean="0">
                <a:solidFill>
                  <a:schemeClr val="tx1"/>
                </a:solidFill>
              </a:rPr>
            </a:br>
            <a:r>
              <a:rPr lang="en-US" dirty="0" smtClean="0">
                <a:solidFill>
                  <a:schemeClr val="tx1"/>
                </a:solidFill>
              </a:rPr>
              <a:t> </a:t>
            </a:r>
            <a:r>
              <a:rPr lang="he-IL" dirty="0" smtClean="0">
                <a:solidFill>
                  <a:schemeClr val="tx1"/>
                </a:solidFill>
              </a:rPr>
              <a:t>   ע"י "מקבל ההחלטה"</a:t>
            </a:r>
          </a:p>
          <a:p>
            <a:pPr>
              <a:lnSpc>
                <a:spcPct val="110000"/>
              </a:lnSpc>
              <a:buSzPct val="100000"/>
              <a:buFont typeface="Wingdings" pitchFamily="2" charset="2"/>
              <a:buChar char="q"/>
              <a:defRPr/>
            </a:pPr>
            <a:r>
              <a:rPr lang="he-IL" dirty="0" smtClean="0">
                <a:solidFill>
                  <a:schemeClr val="tx1"/>
                </a:solidFill>
              </a:rPr>
              <a:t>תוצאת הניבוי של ההחלטה נפגמת באופן מהותי</a:t>
            </a:r>
          </a:p>
          <a:p>
            <a:pPr>
              <a:lnSpc>
                <a:spcPct val="110000"/>
              </a:lnSpc>
              <a:buSzPct val="100000"/>
              <a:buFont typeface="Wingdings" pitchFamily="2" charset="2"/>
              <a:buChar char="q"/>
              <a:defRPr/>
            </a:pPr>
            <a:r>
              <a:rPr lang="he-IL" dirty="0" smtClean="0">
                <a:solidFill>
                  <a:schemeClr val="tx1"/>
                </a:solidFill>
              </a:rPr>
              <a:t>מודלים של תורת המשחקים אינה מצליחים להסביר דפוסים שנצפו בזמן ניסויי ובעבודת שטח.</a:t>
            </a:r>
          </a:p>
          <a:p>
            <a:endParaRPr lang="he-I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ביקורת הפסיכולוגיים</a:t>
            </a:r>
            <a:endParaRPr lang="he-IL" dirty="0"/>
          </a:p>
        </p:txBody>
      </p:sp>
      <p:sp>
        <p:nvSpPr>
          <p:cNvPr id="3" name="מציין מיקום תוכן 2"/>
          <p:cNvSpPr>
            <a:spLocks noGrp="1"/>
          </p:cNvSpPr>
          <p:nvPr>
            <p:ph idx="1"/>
          </p:nvPr>
        </p:nvSpPr>
        <p:spPr>
          <a:xfrm>
            <a:off x="457200" y="1556792"/>
            <a:ext cx="8229600" cy="4525963"/>
          </a:xfrm>
        </p:spPr>
        <p:txBody>
          <a:bodyPr>
            <a:normAutofit/>
          </a:bodyPr>
          <a:lstStyle/>
          <a:p>
            <a:r>
              <a:rPr lang="he-IL" b="1" dirty="0" smtClean="0">
                <a:latin typeface="David" pitchFamily="34" charset="-79"/>
                <a:cs typeface="David" pitchFamily="34" charset="-79"/>
              </a:rPr>
              <a:t>מניעי </a:t>
            </a:r>
            <a:r>
              <a:rPr lang="he-IL" b="1" dirty="0">
                <a:latin typeface="David" pitchFamily="34" charset="-79"/>
                <a:cs typeface="David" pitchFamily="34" charset="-79"/>
              </a:rPr>
              <a:t>היחיד אינם משקפים בהכרח אינטרס </a:t>
            </a:r>
            <a:r>
              <a:rPr lang="he-IL" b="1" dirty="0" smtClean="0">
                <a:latin typeface="David" pitchFamily="34" charset="-79"/>
                <a:cs typeface="David" pitchFamily="34" charset="-79"/>
              </a:rPr>
              <a:t>עצמי.</a:t>
            </a:r>
            <a:endParaRPr lang="he-IL" b="1" dirty="0">
              <a:latin typeface="David" pitchFamily="34" charset="-79"/>
              <a:cs typeface="David" pitchFamily="34" charset="-79"/>
            </a:endParaRPr>
          </a:p>
          <a:p>
            <a:r>
              <a:rPr lang="he-IL" b="1" dirty="0" smtClean="0">
                <a:latin typeface="David" pitchFamily="34" charset="-79"/>
                <a:cs typeface="David" pitchFamily="34" charset="-79"/>
              </a:rPr>
              <a:t>נכון </a:t>
            </a:r>
            <a:r>
              <a:rPr lang="he-IL" b="1" dirty="0">
                <a:latin typeface="David" pitchFamily="34" charset="-79"/>
                <a:cs typeface="David" pitchFamily="34" charset="-79"/>
              </a:rPr>
              <a:t>להגביל את יישומי הבחירה </a:t>
            </a:r>
            <a:r>
              <a:rPr lang="he-IL" b="1" dirty="0" smtClean="0">
                <a:latin typeface="David" pitchFamily="34" charset="-79"/>
                <a:cs typeface="David" pitchFamily="34" charset="-79"/>
              </a:rPr>
              <a:t>הרציונאלית </a:t>
            </a:r>
            <a:r>
              <a:rPr lang="he-IL" b="1" dirty="0">
                <a:latin typeface="David" pitchFamily="34" charset="-79"/>
                <a:cs typeface="David" pitchFamily="34" charset="-79"/>
              </a:rPr>
              <a:t>לאותם </a:t>
            </a:r>
            <a:r>
              <a:rPr lang="he-IL" b="1" dirty="0" smtClean="0">
                <a:latin typeface="David" pitchFamily="34" charset="-79"/>
                <a:cs typeface="David" pitchFamily="34" charset="-79"/>
              </a:rPr>
              <a:t>תחומים שבהם </a:t>
            </a:r>
            <a:r>
              <a:rPr lang="he-IL" b="1" dirty="0">
                <a:latin typeface="David" pitchFamily="34" charset="-79"/>
                <a:cs typeface="David" pitchFamily="34" charset="-79"/>
              </a:rPr>
              <a:t>האינטרס העצמי שולט.</a:t>
            </a:r>
          </a:p>
          <a:p>
            <a:r>
              <a:rPr lang="he-IL" b="1" dirty="0" smtClean="0">
                <a:latin typeface="David" pitchFamily="34" charset="-79"/>
                <a:cs typeface="David" pitchFamily="34" charset="-79"/>
              </a:rPr>
              <a:t>יש מקרים בהם יחידים </a:t>
            </a:r>
            <a:r>
              <a:rPr lang="he-IL" b="1" dirty="0">
                <a:latin typeface="David" pitchFamily="34" charset="-79"/>
                <a:cs typeface="David" pitchFamily="34" charset="-79"/>
              </a:rPr>
              <a:t>פועלים תכופות באופן אלטרואיסטי בחיים גם </a:t>
            </a:r>
            <a:r>
              <a:rPr lang="he-IL" b="1" dirty="0" smtClean="0">
                <a:latin typeface="David" pitchFamily="34" charset="-79"/>
                <a:cs typeface="David" pitchFamily="34" charset="-79"/>
              </a:rPr>
              <a:t>על חשבון </a:t>
            </a:r>
            <a:r>
              <a:rPr lang="he-IL" b="1" dirty="0">
                <a:latin typeface="David" pitchFamily="34" charset="-79"/>
                <a:cs typeface="David" pitchFamily="34" charset="-79"/>
              </a:rPr>
              <a:t>פגיעה באינטרס </a:t>
            </a:r>
            <a:r>
              <a:rPr lang="he-IL" b="1" dirty="0" smtClean="0">
                <a:latin typeface="David" pitchFamily="34" charset="-79"/>
                <a:cs typeface="David" pitchFamily="34" charset="-79"/>
              </a:rPr>
              <a:t>האישי</a:t>
            </a:r>
            <a:endParaRPr lang="he-IL" b="1"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ביקורת הסוציולוגיים</a:t>
            </a:r>
            <a:endParaRPr lang="he-IL" dirty="0"/>
          </a:p>
        </p:txBody>
      </p:sp>
      <p:sp>
        <p:nvSpPr>
          <p:cNvPr id="3" name="מציין מיקום תוכן 2"/>
          <p:cNvSpPr>
            <a:spLocks noGrp="1"/>
          </p:cNvSpPr>
          <p:nvPr>
            <p:ph idx="1"/>
          </p:nvPr>
        </p:nvSpPr>
        <p:spPr/>
        <p:txBody>
          <a:bodyPr>
            <a:normAutofit lnSpcReduction="10000"/>
          </a:bodyPr>
          <a:lstStyle/>
          <a:p>
            <a:r>
              <a:rPr lang="he-IL" b="1" dirty="0" smtClean="0">
                <a:latin typeface="David" pitchFamily="34" charset="-79"/>
                <a:cs typeface="David" pitchFamily="34" charset="-79"/>
              </a:rPr>
              <a:t>מבנים </a:t>
            </a:r>
            <a:r>
              <a:rPr lang="he-IL" b="1" dirty="0">
                <a:latin typeface="David" pitchFamily="34" charset="-79"/>
                <a:cs typeface="David" pitchFamily="34" charset="-79"/>
              </a:rPr>
              <a:t>חברתיים – התנהגות היחיד הינה בעיקרה תולדה של </a:t>
            </a:r>
            <a:r>
              <a:rPr lang="he-IL" b="1" dirty="0" smtClean="0">
                <a:latin typeface="David" pitchFamily="34" charset="-79"/>
                <a:cs typeface="David" pitchFamily="34" charset="-79"/>
              </a:rPr>
              <a:t>מבנים חברתיים.-אין תועלת בגישה המבוססת על </a:t>
            </a:r>
            <a:r>
              <a:rPr lang="he-IL" b="1" smtClean="0">
                <a:latin typeface="David" pitchFamily="34" charset="-79"/>
                <a:cs typeface="David" pitchFamily="34" charset="-79"/>
              </a:rPr>
              <a:t>בחירת היחיד</a:t>
            </a:r>
            <a:r>
              <a:rPr lang="he-IL" b="1" dirty="0" smtClean="0">
                <a:latin typeface="David" pitchFamily="34" charset="-79"/>
                <a:cs typeface="David" pitchFamily="34" charset="-79"/>
              </a:rPr>
              <a:t>.</a:t>
            </a:r>
          </a:p>
          <a:p>
            <a:r>
              <a:rPr lang="he-IL" b="1" dirty="0" smtClean="0">
                <a:latin typeface="David" pitchFamily="34" charset="-79"/>
                <a:cs typeface="David" pitchFamily="34" charset="-79"/>
              </a:rPr>
              <a:t> הגישה הרציונאלית</a:t>
            </a:r>
            <a:r>
              <a:rPr lang="he-IL" b="1" dirty="0">
                <a:latin typeface="David" pitchFamily="34" charset="-79"/>
                <a:cs typeface="David" pitchFamily="34" charset="-79"/>
              </a:rPr>
              <a:t>, אינה לוקחת בחשבון משתנים </a:t>
            </a:r>
            <a:r>
              <a:rPr lang="he-IL" b="1" dirty="0" smtClean="0">
                <a:latin typeface="David" pitchFamily="34" charset="-79"/>
                <a:cs typeface="David" pitchFamily="34" charset="-79"/>
              </a:rPr>
              <a:t>כגון: מעמד </a:t>
            </a:r>
            <a:r>
              <a:rPr lang="he-IL" b="1" dirty="0">
                <a:latin typeface="David" pitchFamily="34" charset="-79"/>
                <a:cs typeface="David" pitchFamily="34" charset="-79"/>
              </a:rPr>
              <a:t>חברתי, מיקום גיאוגרפי, מגזר, דת </a:t>
            </a:r>
            <a:r>
              <a:rPr lang="he-IL" b="1" dirty="0" smtClean="0">
                <a:latin typeface="David" pitchFamily="34" charset="-79"/>
                <a:cs typeface="David" pitchFamily="34" charset="-79"/>
              </a:rPr>
              <a:t>ועוד.</a:t>
            </a:r>
            <a:endParaRPr lang="he-IL" b="1" dirty="0">
              <a:latin typeface="David" pitchFamily="34" charset="-79"/>
              <a:cs typeface="David" pitchFamily="34" charset="-79"/>
            </a:endParaRPr>
          </a:p>
          <a:p>
            <a:r>
              <a:rPr lang="he-IL" b="1" dirty="0" smtClean="0">
                <a:latin typeface="David" pitchFamily="34" charset="-79"/>
                <a:cs typeface="David" pitchFamily="34" charset="-79"/>
              </a:rPr>
              <a:t>נורמות התנהגות- פתרונות נורמטיביים רבים לסיטואציה מסוימת.</a:t>
            </a:r>
            <a:endParaRPr lang="he-IL" b="1" dirty="0">
              <a:latin typeface="David" pitchFamily="34" charset="-79"/>
              <a:cs typeface="David" pitchFamily="34" charset="-79"/>
            </a:endParaRPr>
          </a:p>
          <a:p>
            <a:r>
              <a:rPr lang="he-IL" b="1" dirty="0" smtClean="0">
                <a:latin typeface="David" pitchFamily="34" charset="-79"/>
                <a:cs typeface="David" pitchFamily="34" charset="-79"/>
              </a:rPr>
              <a:t>אידיאולוגיות- אידיאולוגיות רבות וסותרות במערך חברתי.</a:t>
            </a:r>
            <a:endParaRPr lang="he-IL" b="1"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מתודולוגיה</a:t>
            </a:r>
            <a:endParaRPr lang="he-IL" dirty="0"/>
          </a:p>
        </p:txBody>
      </p:sp>
      <p:sp>
        <p:nvSpPr>
          <p:cNvPr id="3" name="מציין מיקום תוכן 2"/>
          <p:cNvSpPr>
            <a:spLocks noGrp="1"/>
          </p:cNvSpPr>
          <p:nvPr>
            <p:ph idx="1"/>
          </p:nvPr>
        </p:nvSpPr>
        <p:spPr/>
        <p:txBody>
          <a:bodyPr/>
          <a:lstStyle/>
          <a:p>
            <a:r>
              <a:rPr lang="he-IL" b="1" dirty="0" smtClean="0">
                <a:latin typeface="David" pitchFamily="34" charset="-79"/>
                <a:cs typeface="David" pitchFamily="34" charset="-79"/>
              </a:rPr>
              <a:t>מהי הבחירה הרציונאלית?(מאמר של יו </a:t>
            </a:r>
            <a:r>
              <a:rPr lang="he-IL" b="1" dirty="0" err="1" smtClean="0">
                <a:latin typeface="David" pitchFamily="34" charset="-79"/>
                <a:cs typeface="David" pitchFamily="34" charset="-79"/>
              </a:rPr>
              <a:t>ווארד</a:t>
            </a:r>
            <a:r>
              <a:rPr lang="he-IL" b="1" dirty="0" smtClean="0">
                <a:latin typeface="David" pitchFamily="34" charset="-79"/>
                <a:cs typeface="David" pitchFamily="34" charset="-79"/>
              </a:rPr>
              <a:t>)</a:t>
            </a:r>
          </a:p>
          <a:p>
            <a:r>
              <a:rPr lang="he-IL" b="1" dirty="0" smtClean="0">
                <a:latin typeface="David" pitchFamily="34" charset="-79"/>
                <a:cs typeface="David" pitchFamily="34" charset="-79"/>
              </a:rPr>
              <a:t>תורת המשחקים והרציונאליות-(מאמר של ברוך </a:t>
            </a:r>
            <a:r>
              <a:rPr lang="he-IL" b="1" dirty="0" err="1" smtClean="0">
                <a:latin typeface="David" pitchFamily="34" charset="-79"/>
                <a:cs typeface="David" pitchFamily="34" charset="-79"/>
              </a:rPr>
              <a:t>זיסר</a:t>
            </a:r>
            <a:r>
              <a:rPr lang="he-IL" b="1" dirty="0" smtClean="0">
                <a:latin typeface="David" pitchFamily="34" charset="-79"/>
                <a:cs typeface="David" pitchFamily="34" charset="-79"/>
              </a:rPr>
              <a:t>)</a:t>
            </a:r>
          </a:p>
          <a:p>
            <a:r>
              <a:rPr lang="he-IL" b="1" dirty="0" smtClean="0">
                <a:latin typeface="David" pitchFamily="34" charset="-79"/>
                <a:cs typeface="David" pitchFamily="34" charset="-79"/>
              </a:rPr>
              <a:t>ביקורת על הרציונאליות</a:t>
            </a:r>
          </a:p>
          <a:p>
            <a:r>
              <a:rPr lang="he-IL" b="1" dirty="0" smtClean="0">
                <a:latin typeface="David" pitchFamily="34" charset="-79"/>
                <a:cs typeface="David" pitchFamily="34" charset="-79"/>
              </a:rPr>
              <a:t>הצגת מקרה בוחן "המדיניות כלפי רצועת עזה בעשור האחרון" כביטוי למורכבות הרציונאליות.</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הצגת מקרה בוחן לגישה הרציונאלית</a:t>
            </a:r>
            <a:endParaRPr lang="he-IL" dirty="0"/>
          </a:p>
        </p:txBody>
      </p:sp>
      <p:sp>
        <p:nvSpPr>
          <p:cNvPr id="3" name="מציין מיקום תוכן 2"/>
          <p:cNvSpPr>
            <a:spLocks noGrp="1"/>
          </p:cNvSpPr>
          <p:nvPr>
            <p:ph idx="1"/>
          </p:nvPr>
        </p:nvSpPr>
        <p:spPr/>
        <p:txBody>
          <a:bodyPr/>
          <a:lstStyle/>
          <a:p>
            <a:pPr algn="ctr">
              <a:spcBef>
                <a:spcPts val="600"/>
              </a:spcBef>
              <a:spcAft>
                <a:spcPts val="600"/>
              </a:spcAft>
              <a:buNone/>
              <a:defRPr/>
            </a:pPr>
            <a:r>
              <a:rPr lang="he-IL" sz="4000" b="1" dirty="0" smtClean="0"/>
              <a:t>בחינת האסטרטגיה </a:t>
            </a:r>
            <a:r>
              <a:rPr lang="he-IL" sz="4000" b="1" dirty="0" smtClean="0"/>
              <a:t>הישראלית בנוגע לרצועת </a:t>
            </a:r>
            <a:r>
              <a:rPr lang="he-IL" sz="4000" b="1" dirty="0" smtClean="0"/>
              <a:t>עזה בשני מדדים</a:t>
            </a:r>
            <a:endParaRPr lang="he-IL" sz="4000" b="1" dirty="0" smtClean="0">
              <a:solidFill>
                <a:srgbClr val="000066"/>
              </a:solidFill>
              <a:cs typeface="David" pitchFamily="2" charset="-79"/>
            </a:endParaRPr>
          </a:p>
          <a:p>
            <a:pPr algn="ctr">
              <a:spcBef>
                <a:spcPts val="600"/>
              </a:spcBef>
              <a:spcAft>
                <a:spcPts val="600"/>
              </a:spcAft>
              <a:buFontTx/>
              <a:buChar char="•"/>
              <a:defRPr/>
            </a:pPr>
            <a:r>
              <a:rPr lang="he-IL" b="1" dirty="0" smtClean="0">
                <a:solidFill>
                  <a:srgbClr val="000066"/>
                </a:solidFill>
                <a:cs typeface="David" pitchFamily="2" charset="-79"/>
              </a:rPr>
              <a:t>שיקוף </a:t>
            </a:r>
            <a:r>
              <a:rPr lang="he-IL" b="1" dirty="0" smtClean="0">
                <a:solidFill>
                  <a:srgbClr val="000066"/>
                </a:solidFill>
                <a:cs typeface="David" pitchFamily="2" charset="-79"/>
              </a:rPr>
              <a:t>המדיניות האזרחית לאורך השנים אל מול </a:t>
            </a:r>
            <a:r>
              <a:rPr lang="he-IL" b="1" dirty="0" err="1" smtClean="0">
                <a:solidFill>
                  <a:srgbClr val="000066"/>
                </a:solidFill>
                <a:cs typeface="David" pitchFamily="2" charset="-79"/>
              </a:rPr>
              <a:t>רצ"ע</a:t>
            </a:r>
            <a:r>
              <a:rPr lang="he-IL" b="1" dirty="0" smtClean="0">
                <a:solidFill>
                  <a:srgbClr val="000066"/>
                </a:solidFill>
                <a:cs typeface="David" pitchFamily="2" charset="-79"/>
              </a:rPr>
              <a:t>.</a:t>
            </a:r>
            <a:endParaRPr lang="he-IL" b="1" dirty="0" smtClean="0">
              <a:solidFill>
                <a:srgbClr val="000066"/>
              </a:solidFill>
              <a:cs typeface="David" pitchFamily="2" charset="-79"/>
            </a:endParaRPr>
          </a:p>
          <a:p>
            <a:pPr algn="ctr">
              <a:spcBef>
                <a:spcPts val="600"/>
              </a:spcBef>
              <a:spcAft>
                <a:spcPts val="600"/>
              </a:spcAft>
              <a:buFontTx/>
              <a:buChar char="•"/>
              <a:defRPr/>
            </a:pPr>
            <a:r>
              <a:rPr lang="he-IL" b="1" dirty="0" smtClean="0">
                <a:solidFill>
                  <a:srgbClr val="000066"/>
                </a:solidFill>
                <a:cs typeface="David" pitchFamily="2" charset="-79"/>
              </a:rPr>
              <a:t>בחינת תאימות/חוסר תאימות המדיניות האזרחית למול המצב המבצעי והאזרחי</a:t>
            </a:r>
            <a:endParaRPr lang="he-I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שאלות </a:t>
            </a:r>
            <a:r>
              <a:rPr lang="he-IL" dirty="0" err="1" smtClean="0"/>
              <a:t>רציונליות</a:t>
            </a:r>
            <a:r>
              <a:rPr lang="he-IL" dirty="0" smtClean="0"/>
              <a:t> ביחס למדיניות בעזה</a:t>
            </a:r>
            <a:endParaRPr lang="he-IL" dirty="0"/>
          </a:p>
        </p:txBody>
      </p:sp>
      <p:sp>
        <p:nvSpPr>
          <p:cNvPr id="3" name="מציין מיקום תוכן 2"/>
          <p:cNvSpPr>
            <a:spLocks noGrp="1"/>
          </p:cNvSpPr>
          <p:nvPr>
            <p:ph idx="1"/>
          </p:nvPr>
        </p:nvSpPr>
        <p:spPr/>
        <p:txBody>
          <a:bodyPr/>
          <a:lstStyle/>
          <a:p>
            <a:r>
              <a:rPr lang="he-IL" dirty="0" smtClean="0"/>
              <a:t>מה היא המטרה בטווח הרחוק? המתח בין ביטחון לעזה 2030.</a:t>
            </a:r>
          </a:p>
          <a:p>
            <a:r>
              <a:rPr lang="he-IL" dirty="0" smtClean="0"/>
              <a:t>מהו טווח העקביות ומה משנה את הרציפות?</a:t>
            </a:r>
          </a:p>
          <a:p>
            <a:r>
              <a:rPr lang="he-IL" dirty="0" smtClean="0"/>
              <a:t> האם המדיניות הישראלית בעזה היא אמצעי אשר ישיג את המטרה תוך מקסום תועלת ומזעור עלויות?</a:t>
            </a:r>
          </a:p>
          <a:p>
            <a:endParaRPr lang="he-I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ctrTitle"/>
          </p:nvPr>
        </p:nvSpPr>
        <p:spPr>
          <a:xfrm>
            <a:off x="1476375" y="260350"/>
            <a:ext cx="6691313" cy="646331"/>
          </a:xfrm>
        </p:spPr>
        <p:txBody>
          <a:bodyPr wrap="square">
            <a:spAutoFit/>
          </a:bodyPr>
          <a:lstStyle/>
          <a:p>
            <a:pPr algn="ctr">
              <a:defRPr/>
            </a:pPr>
            <a:r>
              <a:rPr lang="he-IL" u="sng" dirty="0" smtClean="0">
                <a:solidFill>
                  <a:srgbClr val="000066"/>
                </a:solidFill>
                <a:effectLst>
                  <a:outerShdw blurRad="38100" dist="38100" dir="2700000" algn="tl">
                    <a:srgbClr val="000000">
                      <a:alpha val="43137"/>
                    </a:srgbClr>
                  </a:outerShdw>
                </a:effectLst>
                <a:cs typeface="David" pitchFamily="2" charset="-79"/>
              </a:rPr>
              <a:t>מרכיבי המדיניות מול רצ"ע</a:t>
            </a:r>
            <a:endParaRPr lang="en-US" u="sng" dirty="0">
              <a:solidFill>
                <a:srgbClr val="000066"/>
              </a:solidFill>
              <a:effectLst>
                <a:outerShdw blurRad="38100" dist="38100" dir="2700000" algn="tl">
                  <a:srgbClr val="000000">
                    <a:alpha val="43137"/>
                  </a:srgbClr>
                </a:outerShdw>
              </a:effectLst>
              <a:cs typeface="David" pitchFamily="2" charset="-79"/>
            </a:endParaRPr>
          </a:p>
        </p:txBody>
      </p:sp>
      <p:graphicFrame>
        <p:nvGraphicFramePr>
          <p:cNvPr id="6" name="דיאגרמה 5"/>
          <p:cNvGraphicFramePr/>
          <p:nvPr/>
        </p:nvGraphicFramePr>
        <p:xfrm>
          <a:off x="928662" y="928670"/>
          <a:ext cx="7572428" cy="4460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אליפסה 6"/>
          <p:cNvSpPr/>
          <p:nvPr/>
        </p:nvSpPr>
        <p:spPr bwMode="auto">
          <a:xfrm>
            <a:off x="2643188" y="1214438"/>
            <a:ext cx="1571625" cy="1571625"/>
          </a:xfrm>
          <a:prstGeom prst="ellipse">
            <a:avLst/>
          </a:prstGeom>
          <a:ln>
            <a:headEnd type="none" w="lg" len="med"/>
            <a:tailEnd type="triangle" w="med" len="med"/>
          </a:ln>
        </p:spPr>
        <p:style>
          <a:lnRef idx="1">
            <a:schemeClr val="accent3"/>
          </a:lnRef>
          <a:fillRef idx="2">
            <a:schemeClr val="accent3"/>
          </a:fillRef>
          <a:effectRef idx="1">
            <a:schemeClr val="accent3"/>
          </a:effectRef>
          <a:fontRef idx="minor">
            <a:schemeClr val="dk1"/>
          </a:fontRef>
        </p:style>
        <p:txBody>
          <a:bodyPr rtlCol="1"/>
          <a:lstStyle/>
          <a:p>
            <a:pPr>
              <a:defRPr/>
            </a:pPr>
            <a:endParaRPr lang="he-IL" sz="2000" b="1" dirty="0">
              <a:solidFill>
                <a:schemeClr val="tx1"/>
              </a:solidFill>
              <a:latin typeface="Times New Roman" pitchFamily="18" charset="0"/>
              <a:cs typeface="David" pitchFamily="2" charset="-79"/>
            </a:endParaRPr>
          </a:p>
          <a:p>
            <a:pPr algn="ctr">
              <a:defRPr/>
            </a:pPr>
            <a:r>
              <a:rPr lang="he-IL" sz="2800" b="1" dirty="0">
                <a:solidFill>
                  <a:schemeClr val="tx2">
                    <a:lumMod val="75000"/>
                  </a:schemeClr>
                </a:solidFill>
                <a:latin typeface="Times New Roman" pitchFamily="18" charset="0"/>
                <a:cs typeface="David" pitchFamily="2" charset="-79"/>
              </a:rPr>
              <a:t>בטחוני</a:t>
            </a:r>
          </a:p>
        </p:txBody>
      </p:sp>
      <p:sp>
        <p:nvSpPr>
          <p:cNvPr id="8" name="אליפסה 7"/>
          <p:cNvSpPr/>
          <p:nvPr/>
        </p:nvSpPr>
        <p:spPr bwMode="auto">
          <a:xfrm>
            <a:off x="4857750" y="1214438"/>
            <a:ext cx="1643063" cy="1643062"/>
          </a:xfrm>
          <a:prstGeom prst="ellipse">
            <a:avLst/>
          </a:prstGeom>
          <a:ln>
            <a:headEnd type="none" w="lg" len="med"/>
            <a:tailEnd type="triangle" w="med" len="med"/>
          </a:ln>
        </p:spPr>
        <p:style>
          <a:lnRef idx="1">
            <a:schemeClr val="accent4"/>
          </a:lnRef>
          <a:fillRef idx="2">
            <a:schemeClr val="accent4"/>
          </a:fillRef>
          <a:effectRef idx="1">
            <a:schemeClr val="accent4"/>
          </a:effectRef>
          <a:fontRef idx="minor">
            <a:schemeClr val="dk1"/>
          </a:fontRef>
        </p:style>
        <p:txBody>
          <a:bodyPr rtlCol="1"/>
          <a:lstStyle/>
          <a:p>
            <a:pPr>
              <a:defRPr/>
            </a:pPr>
            <a:endParaRPr lang="he-IL" sz="2000" b="1" dirty="0">
              <a:solidFill>
                <a:schemeClr val="tx1"/>
              </a:solidFill>
              <a:latin typeface="Times New Roman" pitchFamily="18" charset="0"/>
              <a:cs typeface="David" pitchFamily="2" charset="-79"/>
            </a:endParaRPr>
          </a:p>
          <a:p>
            <a:pPr algn="ctr">
              <a:defRPr/>
            </a:pPr>
            <a:r>
              <a:rPr lang="he-IL" sz="2800" b="1" dirty="0">
                <a:solidFill>
                  <a:schemeClr val="tx2">
                    <a:lumMod val="75000"/>
                  </a:schemeClr>
                </a:solidFill>
                <a:latin typeface="Times New Roman" pitchFamily="18" charset="0"/>
                <a:cs typeface="David" pitchFamily="2" charset="-79"/>
              </a:rPr>
              <a:t>אזרחי</a:t>
            </a:r>
            <a:endParaRPr lang="he-IL" sz="2400" b="1" dirty="0">
              <a:solidFill>
                <a:schemeClr val="tx2">
                  <a:lumMod val="75000"/>
                </a:schemeClr>
              </a:solidFill>
              <a:latin typeface="Times New Roman" pitchFamily="18" charset="0"/>
              <a:cs typeface="David" pitchFamily="2" charset="-79"/>
            </a:endParaRPr>
          </a:p>
        </p:txBody>
      </p:sp>
      <p:sp>
        <p:nvSpPr>
          <p:cNvPr id="9" name="אליפסה 8"/>
          <p:cNvSpPr/>
          <p:nvPr/>
        </p:nvSpPr>
        <p:spPr bwMode="auto">
          <a:xfrm>
            <a:off x="3643313" y="1857375"/>
            <a:ext cx="1643062" cy="1571625"/>
          </a:xfrm>
          <a:prstGeom prst="ellipse">
            <a:avLst/>
          </a:prstGeom>
          <a:ln>
            <a:headEnd type="none" w="lg" len="med"/>
            <a:tailEnd type="triangle" w="med" len="med"/>
          </a:ln>
        </p:spPr>
        <p:style>
          <a:lnRef idx="1">
            <a:schemeClr val="accent5"/>
          </a:lnRef>
          <a:fillRef idx="2">
            <a:schemeClr val="accent5"/>
          </a:fillRef>
          <a:effectRef idx="1">
            <a:schemeClr val="accent5"/>
          </a:effectRef>
          <a:fontRef idx="minor">
            <a:schemeClr val="dk1"/>
          </a:fontRef>
        </p:style>
        <p:txBody>
          <a:bodyPr rtlCol="1"/>
          <a:lstStyle/>
          <a:p>
            <a:pPr>
              <a:defRPr/>
            </a:pPr>
            <a:endParaRPr lang="he-IL" sz="2000" b="1" dirty="0">
              <a:solidFill>
                <a:schemeClr val="tx1"/>
              </a:solidFill>
              <a:latin typeface="Times New Roman" pitchFamily="18" charset="0"/>
              <a:cs typeface="David" pitchFamily="2" charset="-79"/>
            </a:endParaRPr>
          </a:p>
          <a:p>
            <a:pPr algn="ctr">
              <a:defRPr/>
            </a:pPr>
            <a:r>
              <a:rPr lang="he-IL" sz="2800" b="1" dirty="0">
                <a:solidFill>
                  <a:schemeClr val="tx2">
                    <a:lumMod val="75000"/>
                  </a:schemeClr>
                </a:solidFill>
                <a:latin typeface="Times New Roman" pitchFamily="18" charset="0"/>
                <a:cs typeface="David" pitchFamily="2" charset="-79"/>
              </a:rPr>
              <a:t>מדיני</a:t>
            </a:r>
          </a:p>
        </p:txBody>
      </p:sp>
      <p:sp>
        <p:nvSpPr>
          <p:cNvPr id="10" name="TextBox 9"/>
          <p:cNvSpPr txBox="1"/>
          <p:nvPr/>
        </p:nvSpPr>
        <p:spPr>
          <a:xfrm>
            <a:off x="1571625" y="4743450"/>
            <a:ext cx="6143625" cy="400050"/>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2000" b="1" kern="0" dirty="0">
                <a:solidFill>
                  <a:srgbClr val="002060"/>
                </a:solidFill>
                <a:latin typeface="Times New Roman" pitchFamily="18" charset="0"/>
                <a:cs typeface="David" pitchFamily="2" charset="-79"/>
              </a:rPr>
              <a:t>זיקות הדוקות בין המרכיבים</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850" y="71438"/>
            <a:ext cx="8424863" cy="796925"/>
          </a:xfrm>
        </p:spPr>
        <p:txBody>
          <a:bodyPr/>
          <a:lstStyle/>
          <a:p>
            <a:pPr algn="ctr">
              <a:defRPr/>
            </a:pPr>
            <a:r>
              <a:rPr lang="he-IL" u="sng" kern="1200" dirty="0" smtClean="0">
                <a:solidFill>
                  <a:srgbClr val="000066"/>
                </a:solidFill>
                <a:effectLst>
                  <a:outerShdw blurRad="38100" dist="38100" dir="2700000" algn="tl">
                    <a:srgbClr val="000000">
                      <a:alpha val="43137"/>
                    </a:srgbClr>
                  </a:outerShdw>
                </a:effectLst>
                <a:latin typeface="+mn-lt"/>
                <a:ea typeface="+mn-ea"/>
                <a:cs typeface="David" pitchFamily="2" charset="-79"/>
              </a:rPr>
              <a:t>מעצבי מדיניות</a:t>
            </a:r>
          </a:p>
        </p:txBody>
      </p:sp>
      <p:graphicFrame>
        <p:nvGraphicFramePr>
          <p:cNvPr id="5" name="דיאגרמה 4"/>
          <p:cNvGraphicFramePr/>
          <p:nvPr/>
        </p:nvGraphicFramePr>
        <p:xfrm>
          <a:off x="571472" y="857232"/>
          <a:ext cx="771530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20" name="TextBox 5"/>
          <p:cNvSpPr txBox="1">
            <a:spLocks noChangeArrowheads="1"/>
          </p:cNvSpPr>
          <p:nvPr/>
        </p:nvSpPr>
        <p:spPr bwMode="auto">
          <a:xfrm>
            <a:off x="142875" y="6038850"/>
            <a:ext cx="3071813" cy="461963"/>
          </a:xfrm>
          <a:prstGeom prst="rect">
            <a:avLst/>
          </a:prstGeom>
          <a:noFill/>
          <a:ln w="9525">
            <a:noFill/>
            <a:miter lim="800000"/>
            <a:headEnd/>
            <a:tailEnd/>
          </a:ln>
        </p:spPr>
        <p:txBody>
          <a:bodyPr>
            <a:spAutoFit/>
          </a:bodyPr>
          <a:lstStyle/>
          <a:p>
            <a:pPr algn="ctr"/>
            <a:r>
              <a:rPr lang="he-IL" sz="1200" b="1">
                <a:latin typeface="David" pitchFamily="34" charset="-79"/>
                <a:cs typeface="David" pitchFamily="34" charset="-79"/>
              </a:rPr>
              <a:t>מקור: ד"ר איתן גלבוע, ד"ר אמנון סלע, "יסודות מדיניות החוץ", ירושלים, אקדמון, תשל"ח</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כותרת 1"/>
          <p:cNvSpPr>
            <a:spLocks noGrp="1"/>
          </p:cNvSpPr>
          <p:nvPr>
            <p:ph type="title"/>
          </p:nvPr>
        </p:nvSpPr>
        <p:spPr bwMode="auto">
          <a:xfrm>
            <a:off x="714375" y="0"/>
            <a:ext cx="7929563" cy="511175"/>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ביטחוניים על ציר הזמן </a:t>
            </a:r>
            <a:r>
              <a:rPr lang="he-IL" sz="2400" u="sng" dirty="0" smtClean="0">
                <a:solidFill>
                  <a:srgbClr val="000066"/>
                </a:solidFill>
                <a:effectLst>
                  <a:outerShdw blurRad="38100" dist="38100" dir="2700000" algn="tl">
                    <a:srgbClr val="000000">
                      <a:alpha val="43137"/>
                    </a:srgbClr>
                  </a:outerShdw>
                </a:effectLst>
                <a:cs typeface="David" pitchFamily="2" charset="-79"/>
              </a:rPr>
              <a:t>(2005-2014)</a:t>
            </a:r>
          </a:p>
        </p:txBody>
      </p:sp>
      <p:sp>
        <p:nvSpPr>
          <p:cNvPr id="6" name="מלבן מעוגל 5"/>
          <p:cNvSpPr/>
          <p:nvPr/>
        </p:nvSpPr>
        <p:spPr>
          <a:xfrm>
            <a:off x="71438" y="1928813"/>
            <a:ext cx="785812"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2005</a:t>
            </a:r>
            <a:endParaRPr lang="he-IL" dirty="0">
              <a:cs typeface="David" pitchFamily="2" charset="-79"/>
            </a:endParaRPr>
          </a:p>
        </p:txBody>
      </p:sp>
      <p:sp>
        <p:nvSpPr>
          <p:cNvPr id="7" name="מלבן מעוגל 6"/>
          <p:cNvSpPr/>
          <p:nvPr/>
        </p:nvSpPr>
        <p:spPr>
          <a:xfrm>
            <a:off x="917575" y="1928813"/>
            <a:ext cx="785813"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2006</a:t>
            </a:r>
            <a:endParaRPr lang="he-IL" dirty="0">
              <a:cs typeface="David" pitchFamily="2" charset="-79"/>
            </a:endParaRPr>
          </a:p>
        </p:txBody>
      </p:sp>
      <p:sp>
        <p:nvSpPr>
          <p:cNvPr id="8" name="מלבן מעוגל 7"/>
          <p:cNvSpPr/>
          <p:nvPr/>
        </p:nvSpPr>
        <p:spPr>
          <a:xfrm>
            <a:off x="2643188"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2008</a:t>
            </a:r>
            <a:endParaRPr lang="he-IL" dirty="0">
              <a:cs typeface="David" pitchFamily="2" charset="-79"/>
            </a:endParaRPr>
          </a:p>
        </p:txBody>
      </p:sp>
      <p:sp>
        <p:nvSpPr>
          <p:cNvPr id="9" name="מלבן מעוגל 8"/>
          <p:cNvSpPr/>
          <p:nvPr/>
        </p:nvSpPr>
        <p:spPr>
          <a:xfrm>
            <a:off x="1785938" y="1928813"/>
            <a:ext cx="785812"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2007</a:t>
            </a:r>
            <a:endParaRPr lang="he-IL" dirty="0">
              <a:cs typeface="David" pitchFamily="2" charset="-79"/>
            </a:endParaRPr>
          </a:p>
        </p:txBody>
      </p:sp>
      <p:sp>
        <p:nvSpPr>
          <p:cNvPr id="11" name="מלבן מעוגל 10"/>
          <p:cNvSpPr/>
          <p:nvPr/>
        </p:nvSpPr>
        <p:spPr>
          <a:xfrm>
            <a:off x="6357938"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2012</a:t>
            </a:r>
            <a:endParaRPr lang="he-IL" dirty="0">
              <a:cs typeface="David" pitchFamily="2" charset="-79"/>
            </a:endParaRPr>
          </a:p>
        </p:txBody>
      </p:sp>
      <p:sp>
        <p:nvSpPr>
          <p:cNvPr id="12" name="מלבן מעוגל 11"/>
          <p:cNvSpPr/>
          <p:nvPr/>
        </p:nvSpPr>
        <p:spPr>
          <a:xfrm>
            <a:off x="5429250"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2011</a:t>
            </a:r>
            <a:endParaRPr lang="he-IL" dirty="0">
              <a:cs typeface="David" pitchFamily="2" charset="-79"/>
            </a:endParaRPr>
          </a:p>
        </p:txBody>
      </p:sp>
      <p:sp>
        <p:nvSpPr>
          <p:cNvPr id="15" name="מלבן מעוגל 14"/>
          <p:cNvSpPr/>
          <p:nvPr/>
        </p:nvSpPr>
        <p:spPr>
          <a:xfrm>
            <a:off x="8215313"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2014</a:t>
            </a:r>
            <a:endParaRPr lang="he-IL" dirty="0">
              <a:cs typeface="David" pitchFamily="2" charset="-79"/>
            </a:endParaRPr>
          </a:p>
        </p:txBody>
      </p:sp>
      <p:cxnSp>
        <p:nvCxnSpPr>
          <p:cNvPr id="20" name="מחבר חץ ישר 19"/>
          <p:cNvCxnSpPr/>
          <p:nvPr/>
        </p:nvCxnSpPr>
        <p:spPr>
          <a:xfrm rot="5400000">
            <a:off x="5429250"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מחבר חץ ישר 20"/>
          <p:cNvCxnSpPr/>
          <p:nvPr/>
        </p:nvCxnSpPr>
        <p:spPr>
          <a:xfrm rot="16200000" flipH="1">
            <a:off x="4500563"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מחבר חץ ישר 21"/>
          <p:cNvCxnSpPr/>
          <p:nvPr/>
        </p:nvCxnSpPr>
        <p:spPr>
          <a:xfrm rot="5400000">
            <a:off x="3571082" y="1427956"/>
            <a:ext cx="8572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מחבר חץ ישר 22"/>
          <p:cNvCxnSpPr/>
          <p:nvPr/>
        </p:nvCxnSpPr>
        <p:spPr>
          <a:xfrm rot="5400000">
            <a:off x="2642394" y="1427956"/>
            <a:ext cx="857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מחבר חץ ישר 23"/>
          <p:cNvCxnSpPr/>
          <p:nvPr/>
        </p:nvCxnSpPr>
        <p:spPr>
          <a:xfrm rot="16200000" flipH="1">
            <a:off x="1719263" y="1423987"/>
            <a:ext cx="857250" cy="9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rot="5400000">
            <a:off x="857250"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מחבר חץ ישר 25"/>
          <p:cNvCxnSpPr/>
          <p:nvPr/>
        </p:nvCxnSpPr>
        <p:spPr>
          <a:xfrm rot="5400000">
            <a:off x="70644" y="1427956"/>
            <a:ext cx="857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מלבן מעוגל 30">
            <a:hlinkClick r:id="rId2" action="ppaction://hlinksldjump"/>
          </p:cNvPr>
          <p:cNvSpPr/>
          <p:nvPr/>
        </p:nvSpPr>
        <p:spPr>
          <a:xfrm>
            <a:off x="71438" y="2428875"/>
            <a:ext cx="785812"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"גשם ראשון"</a:t>
            </a:r>
          </a:p>
          <a:p>
            <a:pPr algn="ctr" fontAlgn="auto">
              <a:spcBef>
                <a:spcPts val="0"/>
              </a:spcBef>
              <a:spcAft>
                <a:spcPts val="0"/>
              </a:spcAft>
              <a:defRPr/>
            </a:pPr>
            <a:r>
              <a:rPr lang="he-IL" sz="1000" b="1" dirty="0">
                <a:solidFill>
                  <a:sysClr val="windowText" lastClr="000000"/>
                </a:solidFill>
                <a:cs typeface="David" pitchFamily="2" charset="-79"/>
              </a:rPr>
              <a:t>23-29.9</a:t>
            </a:r>
            <a:endParaRPr lang="en-US" sz="1000" b="1" dirty="0">
              <a:solidFill>
                <a:sysClr val="windowText" lastClr="000000"/>
              </a:solidFill>
              <a:cs typeface="David" pitchFamily="2" charset="-79"/>
            </a:endParaRPr>
          </a:p>
        </p:txBody>
      </p:sp>
      <p:sp>
        <p:nvSpPr>
          <p:cNvPr id="32" name="מלבן מעוגל 31">
            <a:hlinkClick r:id="rId3" action="ppaction://hlinksldjump"/>
          </p:cNvPr>
          <p:cNvSpPr/>
          <p:nvPr/>
        </p:nvSpPr>
        <p:spPr>
          <a:xfrm>
            <a:off x="71438" y="2928938"/>
            <a:ext cx="785812"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"תגובה מיידית"</a:t>
            </a:r>
          </a:p>
          <a:p>
            <a:pPr algn="ctr" fontAlgn="auto">
              <a:spcBef>
                <a:spcPts val="0"/>
              </a:spcBef>
              <a:spcAft>
                <a:spcPts val="0"/>
              </a:spcAft>
              <a:defRPr/>
            </a:pPr>
            <a:r>
              <a:rPr lang="he-IL" sz="1000" b="1" dirty="0">
                <a:solidFill>
                  <a:sysClr val="windowText" lastClr="000000"/>
                </a:solidFill>
                <a:cs typeface="David" pitchFamily="2" charset="-79"/>
              </a:rPr>
              <a:t>24-29.10</a:t>
            </a:r>
            <a:endParaRPr lang="en-US" sz="1000" b="1" dirty="0">
              <a:solidFill>
                <a:sysClr val="windowText" lastClr="000000"/>
              </a:solidFill>
              <a:cs typeface="David" pitchFamily="2" charset="-79"/>
            </a:endParaRPr>
          </a:p>
        </p:txBody>
      </p:sp>
      <p:sp>
        <p:nvSpPr>
          <p:cNvPr id="33" name="מלבן מעוגל 32">
            <a:hlinkClick r:id="rId3" action="ppaction://hlinksldjump"/>
          </p:cNvPr>
          <p:cNvSpPr/>
          <p:nvPr/>
        </p:nvSpPr>
        <p:spPr>
          <a:xfrm>
            <a:off x="71438" y="3429000"/>
            <a:ext cx="785812"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"ברקים ורעמים"</a:t>
            </a:r>
          </a:p>
          <a:p>
            <a:pPr algn="ctr" fontAlgn="auto">
              <a:spcBef>
                <a:spcPts val="0"/>
              </a:spcBef>
              <a:spcAft>
                <a:spcPts val="0"/>
              </a:spcAft>
              <a:defRPr/>
            </a:pPr>
            <a:r>
              <a:rPr lang="he-IL" sz="1000" b="1" dirty="0">
                <a:solidFill>
                  <a:sysClr val="windowText" lastClr="000000"/>
                </a:solidFill>
                <a:cs typeface="David" pitchFamily="2" charset="-79"/>
              </a:rPr>
              <a:t>5-31.12</a:t>
            </a:r>
          </a:p>
        </p:txBody>
      </p:sp>
      <p:sp>
        <p:nvSpPr>
          <p:cNvPr id="34" name="מלבן מעוגל 33">
            <a:hlinkClick r:id="rId4" action="ppaction://hlinksldjump"/>
          </p:cNvPr>
          <p:cNvSpPr/>
          <p:nvPr/>
        </p:nvSpPr>
        <p:spPr>
          <a:xfrm>
            <a:off x="71438" y="3929063"/>
            <a:ext cx="785812"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"שמיים כחולים"</a:t>
            </a:r>
          </a:p>
          <a:p>
            <a:pPr algn="ctr" fontAlgn="auto">
              <a:spcBef>
                <a:spcPts val="0"/>
              </a:spcBef>
              <a:spcAft>
                <a:spcPts val="0"/>
              </a:spcAft>
              <a:defRPr/>
            </a:pPr>
            <a:r>
              <a:rPr lang="he-IL" sz="1000" b="1" dirty="0">
                <a:solidFill>
                  <a:sysClr val="windowText" lastClr="000000"/>
                </a:solidFill>
                <a:cs typeface="David" pitchFamily="2" charset="-79"/>
              </a:rPr>
              <a:t>29-31.12</a:t>
            </a:r>
            <a:endParaRPr lang="en-US" sz="1000" b="1" dirty="0">
              <a:solidFill>
                <a:sysClr val="windowText" lastClr="000000"/>
              </a:solidFill>
              <a:cs typeface="David" pitchFamily="2" charset="-79"/>
            </a:endParaRPr>
          </a:p>
        </p:txBody>
      </p:sp>
      <p:sp>
        <p:nvSpPr>
          <p:cNvPr id="35" name="מלבן מעוגל 34"/>
          <p:cNvSpPr/>
          <p:nvPr/>
        </p:nvSpPr>
        <p:spPr>
          <a:xfrm>
            <a:off x="917575" y="2428875"/>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"מכת ברק"</a:t>
            </a:r>
          </a:p>
          <a:p>
            <a:pPr algn="ctr" fontAlgn="auto">
              <a:spcBef>
                <a:spcPts val="0"/>
              </a:spcBef>
              <a:spcAft>
                <a:spcPts val="0"/>
              </a:spcAft>
              <a:defRPr/>
            </a:pPr>
            <a:r>
              <a:rPr lang="he-IL" sz="1000" b="1" dirty="0">
                <a:solidFill>
                  <a:sysClr val="windowText" lastClr="000000"/>
                </a:solidFill>
                <a:cs typeface="David" pitchFamily="2" charset="-79"/>
              </a:rPr>
              <a:t>2-7.2</a:t>
            </a:r>
            <a:endParaRPr lang="en-US" sz="1000" b="1" dirty="0">
              <a:solidFill>
                <a:sysClr val="windowText" lastClr="000000"/>
              </a:solidFill>
              <a:cs typeface="David" pitchFamily="2" charset="-79"/>
            </a:endParaRPr>
          </a:p>
        </p:txBody>
      </p:sp>
      <p:sp>
        <p:nvSpPr>
          <p:cNvPr id="36" name="מלבן מעוגל 35"/>
          <p:cNvSpPr/>
          <p:nvPr/>
        </p:nvSpPr>
        <p:spPr>
          <a:xfrm>
            <a:off x="917575" y="2928938"/>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900" b="1" dirty="0">
                <a:solidFill>
                  <a:sysClr val="windowText" lastClr="000000"/>
                </a:solidFill>
                <a:cs typeface="David" pitchFamily="2" charset="-79"/>
              </a:rPr>
              <a:t>"חץ דרומי"</a:t>
            </a:r>
          </a:p>
          <a:p>
            <a:pPr algn="ctr" fontAlgn="auto">
              <a:spcBef>
                <a:spcPts val="0"/>
              </a:spcBef>
              <a:spcAft>
                <a:spcPts val="0"/>
              </a:spcAft>
              <a:defRPr/>
            </a:pPr>
            <a:r>
              <a:rPr lang="he-IL" sz="1050" b="1" dirty="0">
                <a:solidFill>
                  <a:sysClr val="windowText" lastClr="000000"/>
                </a:solidFill>
                <a:cs typeface="David" pitchFamily="2" charset="-79"/>
              </a:rPr>
              <a:t>23.2</a:t>
            </a:r>
            <a:endParaRPr lang="en-US" sz="1050" b="1" dirty="0">
              <a:solidFill>
                <a:sysClr val="windowText" lastClr="000000"/>
              </a:solidFill>
              <a:cs typeface="David" pitchFamily="2" charset="-79"/>
            </a:endParaRPr>
          </a:p>
        </p:txBody>
      </p:sp>
      <p:sp>
        <p:nvSpPr>
          <p:cNvPr id="37" name="מלבן מעוגל 36">
            <a:hlinkClick r:id="rId5" action="ppaction://hlinksldjump"/>
          </p:cNvPr>
          <p:cNvSpPr/>
          <p:nvPr/>
        </p:nvSpPr>
        <p:spPr>
          <a:xfrm>
            <a:off x="917575" y="3429000"/>
            <a:ext cx="785813"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"הילוך ראשון"</a:t>
            </a:r>
          </a:p>
          <a:p>
            <a:pPr algn="ctr" fontAlgn="auto">
              <a:spcBef>
                <a:spcPts val="0"/>
              </a:spcBef>
              <a:spcAft>
                <a:spcPts val="0"/>
              </a:spcAft>
              <a:defRPr/>
            </a:pPr>
            <a:r>
              <a:rPr lang="he-IL" sz="1000" b="1" dirty="0">
                <a:solidFill>
                  <a:sysClr val="windowText" lastClr="000000"/>
                </a:solidFill>
                <a:cs typeface="David" pitchFamily="2" charset="-79"/>
              </a:rPr>
              <a:t>30.3</a:t>
            </a:r>
            <a:endParaRPr lang="en-US" sz="1000" b="1" dirty="0">
              <a:solidFill>
                <a:sysClr val="windowText" lastClr="000000"/>
              </a:solidFill>
              <a:cs typeface="David" pitchFamily="2" charset="-79"/>
            </a:endParaRPr>
          </a:p>
        </p:txBody>
      </p:sp>
      <p:sp>
        <p:nvSpPr>
          <p:cNvPr id="38" name="מלבן מעוגל 37"/>
          <p:cNvSpPr/>
          <p:nvPr/>
        </p:nvSpPr>
        <p:spPr>
          <a:xfrm>
            <a:off x="917575" y="3929063"/>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"חץ שני"</a:t>
            </a:r>
          </a:p>
          <a:p>
            <a:pPr algn="ctr" fontAlgn="auto">
              <a:spcBef>
                <a:spcPts val="0"/>
              </a:spcBef>
              <a:spcAft>
                <a:spcPts val="0"/>
              </a:spcAft>
              <a:defRPr/>
            </a:pPr>
            <a:r>
              <a:rPr lang="he-IL" sz="1000" b="1" dirty="0">
                <a:solidFill>
                  <a:sysClr val="windowText" lastClr="000000"/>
                </a:solidFill>
                <a:cs typeface="David" pitchFamily="2" charset="-79"/>
              </a:rPr>
              <a:t>7.11-4</a:t>
            </a:r>
            <a:endParaRPr lang="en-US" sz="1000" b="1" dirty="0">
              <a:solidFill>
                <a:sysClr val="windowText" lastClr="000000"/>
              </a:solidFill>
              <a:cs typeface="David" pitchFamily="2" charset="-79"/>
            </a:endParaRPr>
          </a:p>
        </p:txBody>
      </p:sp>
      <p:sp>
        <p:nvSpPr>
          <p:cNvPr id="43" name="מלבן מעוגל 42"/>
          <p:cNvSpPr/>
          <p:nvPr/>
        </p:nvSpPr>
        <p:spPr>
          <a:xfrm>
            <a:off x="917575" y="4429125"/>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"הילוך שני"</a:t>
            </a:r>
          </a:p>
          <a:p>
            <a:pPr algn="ctr" fontAlgn="auto">
              <a:spcBef>
                <a:spcPts val="0"/>
              </a:spcBef>
              <a:spcAft>
                <a:spcPts val="0"/>
              </a:spcAft>
              <a:defRPr/>
            </a:pPr>
            <a:r>
              <a:rPr lang="he-IL" sz="1000" b="1" dirty="0">
                <a:solidFill>
                  <a:sysClr val="windowText" lastClr="000000"/>
                </a:solidFill>
                <a:cs typeface="David" pitchFamily="2" charset="-79"/>
              </a:rPr>
              <a:t>10.5</a:t>
            </a:r>
            <a:endParaRPr lang="en-US" sz="1000" b="1" dirty="0">
              <a:solidFill>
                <a:sysClr val="windowText" lastClr="000000"/>
              </a:solidFill>
              <a:cs typeface="David" pitchFamily="2" charset="-79"/>
            </a:endParaRPr>
          </a:p>
        </p:txBody>
      </p:sp>
      <p:sp>
        <p:nvSpPr>
          <p:cNvPr id="44" name="מלבן מעוגל 43"/>
          <p:cNvSpPr/>
          <p:nvPr/>
        </p:nvSpPr>
        <p:spPr>
          <a:xfrm>
            <a:off x="917575" y="4929188"/>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"יורשי הארץ"</a:t>
            </a:r>
          </a:p>
          <a:p>
            <a:pPr algn="ctr" fontAlgn="auto">
              <a:spcBef>
                <a:spcPts val="0"/>
              </a:spcBef>
              <a:spcAft>
                <a:spcPts val="0"/>
              </a:spcAft>
              <a:defRPr/>
            </a:pPr>
            <a:r>
              <a:rPr lang="he-IL" sz="1000" b="1" dirty="0">
                <a:solidFill>
                  <a:sysClr val="windowText" lastClr="000000"/>
                </a:solidFill>
                <a:cs typeface="David" pitchFamily="2" charset="-79"/>
              </a:rPr>
              <a:t>29.5</a:t>
            </a:r>
            <a:endParaRPr lang="en-US" sz="1000" b="1" dirty="0">
              <a:solidFill>
                <a:sysClr val="windowText" lastClr="000000"/>
              </a:solidFill>
              <a:cs typeface="David" pitchFamily="2" charset="-79"/>
            </a:endParaRPr>
          </a:p>
        </p:txBody>
      </p:sp>
      <p:sp>
        <p:nvSpPr>
          <p:cNvPr id="45" name="מלבן מעוגל 44"/>
          <p:cNvSpPr/>
          <p:nvPr/>
        </p:nvSpPr>
        <p:spPr>
          <a:xfrm>
            <a:off x="917575" y="5429250"/>
            <a:ext cx="785813"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"שומר דרום"</a:t>
            </a:r>
          </a:p>
          <a:p>
            <a:pPr algn="ctr" fontAlgn="auto">
              <a:spcBef>
                <a:spcPts val="0"/>
              </a:spcBef>
              <a:spcAft>
                <a:spcPts val="0"/>
              </a:spcAft>
              <a:defRPr/>
            </a:pPr>
            <a:r>
              <a:rPr lang="he-IL" sz="1000" b="1" dirty="0">
                <a:solidFill>
                  <a:sysClr val="windowText" lastClr="000000"/>
                </a:solidFill>
                <a:cs typeface="David" pitchFamily="2" charset="-79"/>
              </a:rPr>
              <a:t>7-11.6</a:t>
            </a:r>
            <a:endParaRPr lang="en-US" sz="1000" b="1" dirty="0">
              <a:solidFill>
                <a:sysClr val="windowText" lastClr="000000"/>
              </a:solidFill>
              <a:cs typeface="David" pitchFamily="2" charset="-79"/>
            </a:endParaRPr>
          </a:p>
        </p:txBody>
      </p:sp>
      <p:sp>
        <p:nvSpPr>
          <p:cNvPr id="46" name="מלבן מעוגל 45">
            <a:hlinkClick r:id="rId6" action="ppaction://hlinksldjump"/>
          </p:cNvPr>
          <p:cNvSpPr/>
          <p:nvPr/>
        </p:nvSpPr>
        <p:spPr>
          <a:xfrm>
            <a:off x="917575" y="5929313"/>
            <a:ext cx="785813"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"גשמי קיץ"</a:t>
            </a:r>
          </a:p>
          <a:p>
            <a:pPr algn="ctr" fontAlgn="auto">
              <a:spcBef>
                <a:spcPts val="0"/>
              </a:spcBef>
              <a:spcAft>
                <a:spcPts val="0"/>
              </a:spcAft>
              <a:defRPr/>
            </a:pPr>
            <a:r>
              <a:rPr lang="he-IL" sz="1000" b="1" dirty="0">
                <a:solidFill>
                  <a:sysClr val="windowText" lastClr="000000"/>
                </a:solidFill>
                <a:cs typeface="David" pitchFamily="2" charset="-79"/>
              </a:rPr>
              <a:t>28.6</a:t>
            </a:r>
            <a:endParaRPr lang="en-US" sz="1000" b="1" dirty="0">
              <a:solidFill>
                <a:sysClr val="windowText" lastClr="000000"/>
              </a:solidFill>
              <a:cs typeface="David" pitchFamily="2" charset="-79"/>
            </a:endParaRPr>
          </a:p>
        </p:txBody>
      </p:sp>
      <p:sp>
        <p:nvSpPr>
          <p:cNvPr id="50" name="מלבן מעוגל 49">
            <a:hlinkClick r:id="rId7" action="ppaction://hlinksldjump"/>
          </p:cNvPr>
          <p:cNvSpPr/>
          <p:nvPr/>
        </p:nvSpPr>
        <p:spPr>
          <a:xfrm>
            <a:off x="1785938" y="2428875"/>
            <a:ext cx="785812"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"חרב דוד"</a:t>
            </a:r>
          </a:p>
          <a:p>
            <a:pPr algn="ctr" fontAlgn="auto">
              <a:spcBef>
                <a:spcPts val="0"/>
              </a:spcBef>
              <a:spcAft>
                <a:spcPts val="0"/>
              </a:spcAft>
              <a:defRPr/>
            </a:pPr>
            <a:r>
              <a:rPr lang="he-IL" sz="1000" b="1" dirty="0">
                <a:solidFill>
                  <a:sysClr val="windowText" lastClr="000000"/>
                </a:solidFill>
                <a:cs typeface="David" pitchFamily="2" charset="-79"/>
              </a:rPr>
              <a:t>17.5</a:t>
            </a:r>
            <a:endParaRPr lang="en-US" sz="1000" b="1" dirty="0">
              <a:solidFill>
                <a:sysClr val="windowText" lastClr="000000"/>
              </a:solidFill>
              <a:cs typeface="David" pitchFamily="2" charset="-79"/>
            </a:endParaRPr>
          </a:p>
        </p:txBody>
      </p:sp>
      <p:sp>
        <p:nvSpPr>
          <p:cNvPr id="51" name="מלבן מעוגל 50">
            <a:hlinkClick r:id="rId8" action="ppaction://hlinksldjump"/>
          </p:cNvPr>
          <p:cNvSpPr/>
          <p:nvPr/>
        </p:nvSpPr>
        <p:spPr>
          <a:xfrm>
            <a:off x="2643188" y="2428875"/>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"חורף חם"</a:t>
            </a:r>
          </a:p>
          <a:p>
            <a:pPr algn="ctr" fontAlgn="auto">
              <a:spcBef>
                <a:spcPts val="0"/>
              </a:spcBef>
              <a:spcAft>
                <a:spcPts val="0"/>
              </a:spcAft>
              <a:defRPr/>
            </a:pPr>
            <a:r>
              <a:rPr lang="he-IL" sz="1000" b="1" dirty="0">
                <a:solidFill>
                  <a:sysClr val="windowText" lastClr="000000"/>
                </a:solidFill>
                <a:cs typeface="David" pitchFamily="2" charset="-79"/>
              </a:rPr>
              <a:t>28.2</a:t>
            </a:r>
            <a:endParaRPr lang="en-US" sz="1000" b="1" dirty="0">
              <a:solidFill>
                <a:sysClr val="windowText" lastClr="000000"/>
              </a:solidFill>
              <a:cs typeface="David" pitchFamily="2" charset="-79"/>
            </a:endParaRPr>
          </a:p>
        </p:txBody>
      </p:sp>
      <p:sp>
        <p:nvSpPr>
          <p:cNvPr id="52" name="מלבן מעוגל 51">
            <a:hlinkClick r:id="rId9" action="ppaction://hlinksldjump"/>
          </p:cNvPr>
          <p:cNvSpPr/>
          <p:nvPr/>
        </p:nvSpPr>
        <p:spPr>
          <a:xfrm>
            <a:off x="2643188" y="2928938"/>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"עופרת יצוקה"</a:t>
            </a:r>
          </a:p>
          <a:p>
            <a:pPr algn="ctr" fontAlgn="auto">
              <a:spcBef>
                <a:spcPts val="0"/>
              </a:spcBef>
              <a:spcAft>
                <a:spcPts val="0"/>
              </a:spcAft>
              <a:defRPr/>
            </a:pPr>
            <a:r>
              <a:rPr lang="he-IL" sz="1000" b="1" dirty="0">
                <a:solidFill>
                  <a:sysClr val="windowText" lastClr="000000"/>
                </a:solidFill>
                <a:cs typeface="David" pitchFamily="2" charset="-79"/>
              </a:rPr>
              <a:t>27.12</a:t>
            </a:r>
            <a:endParaRPr lang="en-US" sz="1000" b="1" dirty="0">
              <a:solidFill>
                <a:sysClr val="windowText" lastClr="000000"/>
              </a:solidFill>
              <a:cs typeface="David" pitchFamily="2" charset="-79"/>
            </a:endParaRPr>
          </a:p>
        </p:txBody>
      </p:sp>
      <p:sp>
        <p:nvSpPr>
          <p:cNvPr id="53" name="מלבן מעוגל 52">
            <a:hlinkClick r:id="rId10" action="ppaction://hlinksldjump"/>
          </p:cNvPr>
          <p:cNvSpPr/>
          <p:nvPr/>
        </p:nvSpPr>
        <p:spPr>
          <a:xfrm>
            <a:off x="6367463" y="4929188"/>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"עמוד ענן"</a:t>
            </a:r>
          </a:p>
          <a:p>
            <a:pPr algn="ctr" fontAlgn="auto">
              <a:spcBef>
                <a:spcPts val="0"/>
              </a:spcBef>
              <a:spcAft>
                <a:spcPts val="0"/>
              </a:spcAft>
              <a:defRPr/>
            </a:pPr>
            <a:r>
              <a:rPr lang="he-IL" sz="1000" b="1" dirty="0">
                <a:solidFill>
                  <a:sysClr val="windowText" lastClr="000000"/>
                </a:solidFill>
                <a:cs typeface="David" pitchFamily="2" charset="-79"/>
              </a:rPr>
              <a:t>14-21.11</a:t>
            </a:r>
            <a:endParaRPr lang="en-US" sz="1000" b="1" dirty="0">
              <a:solidFill>
                <a:sysClr val="windowText" lastClr="000000"/>
              </a:solidFill>
              <a:cs typeface="David" pitchFamily="2" charset="-79"/>
            </a:endParaRPr>
          </a:p>
        </p:txBody>
      </p:sp>
      <p:sp>
        <p:nvSpPr>
          <p:cNvPr id="54" name="מלבן מעוגל 53"/>
          <p:cNvSpPr/>
          <p:nvPr/>
        </p:nvSpPr>
        <p:spPr>
          <a:xfrm>
            <a:off x="8215313" y="2928938"/>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"צוק איתן"</a:t>
            </a:r>
          </a:p>
          <a:p>
            <a:pPr algn="ctr" fontAlgn="auto">
              <a:spcBef>
                <a:spcPts val="0"/>
              </a:spcBef>
              <a:spcAft>
                <a:spcPts val="0"/>
              </a:spcAft>
              <a:defRPr/>
            </a:pPr>
            <a:r>
              <a:rPr lang="he-IL" sz="1000" b="1" dirty="0">
                <a:solidFill>
                  <a:sysClr val="windowText" lastClr="000000"/>
                </a:solidFill>
                <a:cs typeface="David" pitchFamily="2" charset="-79"/>
              </a:rPr>
              <a:t>30.6-2.9</a:t>
            </a:r>
            <a:endParaRPr lang="en-US" sz="1000" b="1" dirty="0">
              <a:solidFill>
                <a:sysClr val="windowText" lastClr="000000"/>
              </a:solidFill>
              <a:cs typeface="David" pitchFamily="2" charset="-79"/>
            </a:endParaRPr>
          </a:p>
        </p:txBody>
      </p:sp>
      <p:sp>
        <p:nvSpPr>
          <p:cNvPr id="55" name="מלבן מעוגל 54">
            <a:hlinkClick r:id="rId11" action="ppaction://hlinksldjump"/>
          </p:cNvPr>
          <p:cNvSpPr/>
          <p:nvPr/>
        </p:nvSpPr>
        <p:spPr>
          <a:xfrm>
            <a:off x="5429250" y="2433638"/>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"הרעשה בקנה"</a:t>
            </a:r>
          </a:p>
          <a:p>
            <a:pPr algn="ctr" fontAlgn="auto">
              <a:spcBef>
                <a:spcPts val="0"/>
              </a:spcBef>
              <a:spcAft>
                <a:spcPts val="0"/>
              </a:spcAft>
              <a:defRPr/>
            </a:pPr>
            <a:r>
              <a:rPr lang="he-IL" sz="1000" b="1" dirty="0">
                <a:solidFill>
                  <a:sysClr val="windowText" lastClr="000000"/>
                </a:solidFill>
                <a:cs typeface="David" pitchFamily="2" charset="-79"/>
              </a:rPr>
              <a:t>16-26.3</a:t>
            </a:r>
            <a:endParaRPr lang="en-US" sz="1000" b="1" dirty="0">
              <a:solidFill>
                <a:sysClr val="windowText" lastClr="000000"/>
              </a:solidFill>
              <a:cs typeface="David" pitchFamily="2" charset="-79"/>
            </a:endParaRPr>
          </a:p>
        </p:txBody>
      </p:sp>
      <p:sp>
        <p:nvSpPr>
          <p:cNvPr id="56" name="מלבן מעוגל 55">
            <a:hlinkClick r:id="rId11" action="ppaction://hlinksldjump"/>
          </p:cNvPr>
          <p:cNvSpPr/>
          <p:nvPr/>
        </p:nvSpPr>
        <p:spPr>
          <a:xfrm>
            <a:off x="5429250" y="2933700"/>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"מכת פתיחה"</a:t>
            </a:r>
          </a:p>
          <a:p>
            <a:pPr algn="ctr" fontAlgn="auto">
              <a:spcBef>
                <a:spcPts val="0"/>
              </a:spcBef>
              <a:spcAft>
                <a:spcPts val="0"/>
              </a:spcAft>
              <a:defRPr/>
            </a:pPr>
            <a:r>
              <a:rPr lang="he-IL" sz="1000" b="1" dirty="0">
                <a:solidFill>
                  <a:sysClr val="windowText" lastClr="000000"/>
                </a:solidFill>
                <a:cs typeface="David" pitchFamily="2" charset="-79"/>
              </a:rPr>
              <a:t>7-11.4</a:t>
            </a:r>
            <a:endParaRPr lang="en-US" sz="1000" b="1" dirty="0">
              <a:solidFill>
                <a:sysClr val="windowText" lastClr="000000"/>
              </a:solidFill>
              <a:cs typeface="David" pitchFamily="2" charset="-79"/>
            </a:endParaRPr>
          </a:p>
        </p:txBody>
      </p:sp>
      <p:sp>
        <p:nvSpPr>
          <p:cNvPr id="57" name="מלבן מעוגל 56">
            <a:hlinkClick r:id="rId11" action="ppaction://hlinksldjump"/>
          </p:cNvPr>
          <p:cNvSpPr/>
          <p:nvPr/>
        </p:nvSpPr>
        <p:spPr>
          <a:xfrm>
            <a:off x="6357938" y="3438525"/>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"פטיש ומסמר"</a:t>
            </a:r>
          </a:p>
          <a:p>
            <a:pPr algn="ctr" fontAlgn="auto">
              <a:spcBef>
                <a:spcPts val="0"/>
              </a:spcBef>
              <a:spcAft>
                <a:spcPts val="0"/>
              </a:spcAft>
              <a:defRPr/>
            </a:pPr>
            <a:r>
              <a:rPr lang="he-IL" sz="1000" b="1" dirty="0">
                <a:solidFill>
                  <a:sysClr val="windowText" lastClr="000000"/>
                </a:solidFill>
                <a:cs typeface="David" pitchFamily="2" charset="-79"/>
              </a:rPr>
              <a:t>08.10</a:t>
            </a:r>
            <a:endParaRPr lang="en-US" sz="1000" b="1" dirty="0">
              <a:solidFill>
                <a:sysClr val="windowText" lastClr="000000"/>
              </a:solidFill>
              <a:cs typeface="David" pitchFamily="2" charset="-79"/>
            </a:endParaRPr>
          </a:p>
        </p:txBody>
      </p:sp>
      <p:sp>
        <p:nvSpPr>
          <p:cNvPr id="58" name="מלבן מעוגל 57">
            <a:hlinkClick r:id="rId11" action="ppaction://hlinksldjump"/>
          </p:cNvPr>
          <p:cNvSpPr/>
          <p:nvPr/>
        </p:nvSpPr>
        <p:spPr>
          <a:xfrm>
            <a:off x="5429250" y="3929063"/>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"חופשת קיץ"</a:t>
            </a:r>
          </a:p>
          <a:p>
            <a:pPr algn="ctr" fontAlgn="auto">
              <a:spcBef>
                <a:spcPts val="0"/>
              </a:spcBef>
              <a:spcAft>
                <a:spcPts val="0"/>
              </a:spcAft>
              <a:defRPr/>
            </a:pPr>
            <a:r>
              <a:rPr lang="he-IL" sz="1000" b="1" dirty="0">
                <a:solidFill>
                  <a:sysClr val="windowText" lastClr="000000"/>
                </a:solidFill>
                <a:cs typeface="David" pitchFamily="2" charset="-79"/>
              </a:rPr>
              <a:t>29.10-1.11</a:t>
            </a:r>
            <a:endParaRPr lang="en-US" sz="1000" b="1" dirty="0">
              <a:solidFill>
                <a:sysClr val="windowText" lastClr="000000"/>
              </a:solidFill>
              <a:cs typeface="David" pitchFamily="2" charset="-79"/>
            </a:endParaRPr>
          </a:p>
        </p:txBody>
      </p:sp>
      <p:sp>
        <p:nvSpPr>
          <p:cNvPr id="59" name="מלבן מעוגל 58">
            <a:hlinkClick r:id="rId10" action="ppaction://hlinksldjump"/>
          </p:cNvPr>
          <p:cNvSpPr/>
          <p:nvPr/>
        </p:nvSpPr>
        <p:spPr>
          <a:xfrm>
            <a:off x="6357938" y="2428875"/>
            <a:ext cx="857250"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"הד חוזר 3"</a:t>
            </a:r>
          </a:p>
          <a:p>
            <a:pPr algn="ctr" fontAlgn="auto">
              <a:spcBef>
                <a:spcPts val="0"/>
              </a:spcBef>
              <a:spcAft>
                <a:spcPts val="0"/>
              </a:spcAft>
              <a:defRPr/>
            </a:pPr>
            <a:r>
              <a:rPr lang="he-IL" sz="1000" b="1" dirty="0">
                <a:solidFill>
                  <a:sysClr val="windowText" lastClr="000000"/>
                </a:solidFill>
                <a:cs typeface="David" pitchFamily="2" charset="-79"/>
              </a:rPr>
              <a:t>9-12.3</a:t>
            </a:r>
            <a:endParaRPr lang="en-US" sz="1000" b="1" dirty="0">
              <a:solidFill>
                <a:sysClr val="windowText" lastClr="000000"/>
              </a:solidFill>
              <a:cs typeface="David" pitchFamily="2" charset="-79"/>
            </a:endParaRPr>
          </a:p>
        </p:txBody>
      </p:sp>
      <p:cxnSp>
        <p:nvCxnSpPr>
          <p:cNvPr id="62" name="מחבר חץ ישר 61"/>
          <p:cNvCxnSpPr/>
          <p:nvPr/>
        </p:nvCxnSpPr>
        <p:spPr>
          <a:xfrm rot="5400000">
            <a:off x="8582819" y="2356644"/>
            <a:ext cx="142875" cy="1587"/>
          </a:xfrm>
          <a:prstGeom prst="straightConnector1">
            <a:avLst/>
          </a:prstGeom>
          <a:ln>
            <a:tailEnd type="arrow"/>
          </a:ln>
        </p:spPr>
        <p:style>
          <a:lnRef idx="1">
            <a:schemeClr val="accent5"/>
          </a:lnRef>
          <a:fillRef idx="2">
            <a:schemeClr val="accent5"/>
          </a:fillRef>
          <a:effectRef idx="1">
            <a:schemeClr val="accent5"/>
          </a:effectRef>
          <a:fontRef idx="minor">
            <a:schemeClr val="dk1"/>
          </a:fontRef>
        </p:style>
      </p:cxnSp>
      <p:sp>
        <p:nvSpPr>
          <p:cNvPr id="65" name="מלבן מעוגל 64">
            <a:hlinkClick r:id="rId12" action="ppaction://hlinksldjump"/>
          </p:cNvPr>
          <p:cNvSpPr/>
          <p:nvPr/>
        </p:nvSpPr>
        <p:spPr>
          <a:xfrm>
            <a:off x="6357938" y="2928938"/>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"עקב בחול"</a:t>
            </a:r>
          </a:p>
          <a:p>
            <a:pPr algn="ctr" fontAlgn="auto">
              <a:spcBef>
                <a:spcPts val="0"/>
              </a:spcBef>
              <a:spcAft>
                <a:spcPts val="0"/>
              </a:spcAft>
              <a:defRPr/>
            </a:pPr>
            <a:r>
              <a:rPr lang="he-IL" sz="1000" b="1" dirty="0">
                <a:solidFill>
                  <a:sysClr val="windowText" lastClr="000000"/>
                </a:solidFill>
                <a:cs typeface="David" pitchFamily="2" charset="-79"/>
              </a:rPr>
              <a:t>18-24.6</a:t>
            </a:r>
            <a:endParaRPr lang="en-US" sz="1000" b="1" dirty="0">
              <a:solidFill>
                <a:sysClr val="windowText" lastClr="000000"/>
              </a:solidFill>
              <a:cs typeface="David" pitchFamily="2" charset="-79"/>
            </a:endParaRPr>
          </a:p>
        </p:txBody>
      </p:sp>
      <p:sp>
        <p:nvSpPr>
          <p:cNvPr id="66" name="מלבן מעוגל 65">
            <a:hlinkClick r:id="rId11" action="ppaction://hlinksldjump"/>
          </p:cNvPr>
          <p:cNvSpPr/>
          <p:nvPr/>
        </p:nvSpPr>
        <p:spPr>
          <a:xfrm>
            <a:off x="6357938" y="3929063"/>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"יורה ומלקוש"</a:t>
            </a:r>
          </a:p>
          <a:p>
            <a:pPr algn="ctr" fontAlgn="auto">
              <a:spcBef>
                <a:spcPts val="0"/>
              </a:spcBef>
              <a:spcAft>
                <a:spcPts val="0"/>
              </a:spcAft>
              <a:defRPr/>
            </a:pPr>
            <a:r>
              <a:rPr lang="he-IL" sz="1000" b="1" dirty="0">
                <a:solidFill>
                  <a:sysClr val="windowText" lastClr="000000"/>
                </a:solidFill>
                <a:cs typeface="David" pitchFamily="2" charset="-79"/>
              </a:rPr>
              <a:t>22-24.10</a:t>
            </a:r>
            <a:endParaRPr lang="en-US" sz="1000" b="1" dirty="0">
              <a:solidFill>
                <a:sysClr val="windowText" lastClr="000000"/>
              </a:solidFill>
              <a:cs typeface="David" pitchFamily="2" charset="-79"/>
            </a:endParaRPr>
          </a:p>
        </p:txBody>
      </p:sp>
      <p:sp>
        <p:nvSpPr>
          <p:cNvPr id="67" name="מלבן מעוגל 66"/>
          <p:cNvSpPr/>
          <p:nvPr/>
        </p:nvSpPr>
        <p:spPr>
          <a:xfrm>
            <a:off x="6357938" y="4429125"/>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"סופת ברקים"</a:t>
            </a:r>
          </a:p>
          <a:p>
            <a:pPr algn="ctr" fontAlgn="auto">
              <a:spcBef>
                <a:spcPts val="0"/>
              </a:spcBef>
              <a:spcAft>
                <a:spcPts val="0"/>
              </a:spcAft>
              <a:defRPr/>
            </a:pPr>
            <a:r>
              <a:rPr lang="he-IL" sz="1000" b="1" dirty="0">
                <a:solidFill>
                  <a:sysClr val="windowText" lastClr="000000"/>
                </a:solidFill>
                <a:cs typeface="David" pitchFamily="2" charset="-79"/>
              </a:rPr>
              <a:t>8-13.11</a:t>
            </a:r>
            <a:endParaRPr lang="en-US" sz="1000" b="1" dirty="0">
              <a:solidFill>
                <a:sysClr val="windowText" lastClr="000000"/>
              </a:solidFill>
              <a:cs typeface="David" pitchFamily="2" charset="-79"/>
            </a:endParaRPr>
          </a:p>
        </p:txBody>
      </p:sp>
      <p:sp>
        <p:nvSpPr>
          <p:cNvPr id="76" name="הסבר מלבני מעוגל 75"/>
          <p:cNvSpPr/>
          <p:nvPr/>
        </p:nvSpPr>
        <p:spPr>
          <a:xfrm>
            <a:off x="1500166" y="1071533"/>
            <a:ext cx="1143008" cy="571504"/>
          </a:xfrm>
          <a:prstGeom prst="wedgeRoundRectCallout">
            <a:avLst>
              <a:gd name="adj1" fmla="val -27944"/>
              <a:gd name="adj2" fmla="val 84722"/>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נוב' 2006-מאי 2007</a:t>
            </a:r>
          </a:p>
        </p:txBody>
      </p:sp>
      <p:sp>
        <p:nvSpPr>
          <p:cNvPr id="97" name="הסבר מלבני מעוגל 96"/>
          <p:cNvSpPr/>
          <p:nvPr/>
        </p:nvSpPr>
        <p:spPr>
          <a:xfrm>
            <a:off x="2714612" y="1071533"/>
            <a:ext cx="1000132" cy="571504"/>
          </a:xfrm>
          <a:prstGeom prst="wedgeRoundRectCallout">
            <a:avLst>
              <a:gd name="adj1" fmla="val -24643"/>
              <a:gd name="adj2" fmla="val 84722"/>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err="1">
                <a:effectLst>
                  <a:outerShdw blurRad="38100" dist="38100" dir="2700000" algn="tl">
                    <a:srgbClr val="000000">
                      <a:alpha val="43137"/>
                    </a:srgbClr>
                  </a:outerShdw>
                </a:effectLst>
                <a:cs typeface="David" pitchFamily="2" charset="-79"/>
              </a:rPr>
              <a:t>פבר</a:t>
            </a:r>
            <a:r>
              <a:rPr lang="he-IL" sz="1000" b="1" dirty="0">
                <a:effectLst>
                  <a:outerShdw blurRad="38100" dist="38100" dir="2700000" algn="tl">
                    <a:srgbClr val="000000">
                      <a:alpha val="43137"/>
                    </a:srgbClr>
                  </a:outerShdw>
                </a:effectLst>
                <a:cs typeface="David" pitchFamily="2" charset="-79"/>
              </a:rPr>
              <a:t>'-</a:t>
            </a:r>
            <a:r>
              <a:rPr lang="he-IL" sz="1000" b="1" dirty="0" err="1">
                <a:effectLst>
                  <a:outerShdw blurRad="38100" dist="38100" dir="2700000" algn="tl">
                    <a:srgbClr val="000000">
                      <a:alpha val="43137"/>
                    </a:srgbClr>
                  </a:outerShdw>
                </a:effectLst>
                <a:cs typeface="David" pitchFamily="2" charset="-79"/>
              </a:rPr>
              <a:t>דצמ</a:t>
            </a:r>
            <a:r>
              <a:rPr lang="he-IL" sz="1000" b="1" dirty="0">
                <a:effectLst>
                  <a:outerShdw blurRad="38100" dist="38100" dir="2700000" algn="tl">
                    <a:srgbClr val="000000">
                      <a:alpha val="43137"/>
                    </a:srgbClr>
                  </a:outerShdw>
                </a:effectLst>
                <a:cs typeface="David" pitchFamily="2" charset="-79"/>
              </a:rPr>
              <a:t>' 2008</a:t>
            </a:r>
          </a:p>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יוני-נוב'  2008 (</a:t>
            </a:r>
            <a:r>
              <a:rPr lang="he-IL" sz="1000" b="1" dirty="0" err="1">
                <a:effectLst>
                  <a:outerShdw blurRad="38100" dist="38100" dir="2700000" algn="tl">
                    <a:srgbClr val="000000">
                      <a:alpha val="43137"/>
                    </a:srgbClr>
                  </a:outerShdw>
                </a:effectLst>
                <a:cs typeface="David" pitchFamily="2" charset="-79"/>
              </a:rPr>
              <a:t>ת'הדיה</a:t>
            </a:r>
            <a:r>
              <a:rPr lang="he-IL" sz="1000" b="1" dirty="0">
                <a:effectLst>
                  <a:outerShdw blurRad="38100" dist="38100" dir="2700000" algn="tl">
                    <a:srgbClr val="000000">
                      <a:alpha val="43137"/>
                    </a:srgbClr>
                  </a:outerShdw>
                </a:effectLst>
                <a:cs typeface="David" pitchFamily="2" charset="-79"/>
              </a:rPr>
              <a:t>)</a:t>
            </a:r>
          </a:p>
        </p:txBody>
      </p:sp>
      <p:sp>
        <p:nvSpPr>
          <p:cNvPr id="98" name="הסבר מלבני מעוגל 97"/>
          <p:cNvSpPr/>
          <p:nvPr/>
        </p:nvSpPr>
        <p:spPr>
          <a:xfrm>
            <a:off x="3786182" y="1071533"/>
            <a:ext cx="1285884" cy="571504"/>
          </a:xfrm>
          <a:prstGeom prst="wedgeRoundRectCallout">
            <a:avLst>
              <a:gd name="adj1" fmla="val 20546"/>
              <a:gd name="adj2" fmla="val 79142"/>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err="1">
                <a:effectLst>
                  <a:outerShdw blurRad="38100" dist="38100" dir="2700000" algn="tl">
                    <a:srgbClr val="000000">
                      <a:alpha val="43137"/>
                    </a:srgbClr>
                  </a:outerShdw>
                </a:effectLst>
                <a:cs typeface="David" pitchFamily="2" charset="-79"/>
              </a:rPr>
              <a:t>ינו</a:t>
            </a:r>
            <a:r>
              <a:rPr lang="he-IL" sz="1000" b="1" dirty="0">
                <a:effectLst>
                  <a:outerShdw blurRad="38100" dist="38100" dir="2700000" algn="tl">
                    <a:srgbClr val="000000">
                      <a:alpha val="43137"/>
                    </a:srgbClr>
                  </a:outerShdw>
                </a:effectLst>
                <a:cs typeface="David" pitchFamily="2" charset="-79"/>
              </a:rPr>
              <a:t>' 2009-מארס 2011</a:t>
            </a:r>
          </a:p>
        </p:txBody>
      </p:sp>
      <p:sp>
        <p:nvSpPr>
          <p:cNvPr id="99" name="הסבר מלבני מעוגל 98"/>
          <p:cNvSpPr/>
          <p:nvPr/>
        </p:nvSpPr>
        <p:spPr>
          <a:xfrm>
            <a:off x="6929454" y="1071533"/>
            <a:ext cx="1285884" cy="571504"/>
          </a:xfrm>
          <a:prstGeom prst="wedgeRoundRectCallout">
            <a:avLst>
              <a:gd name="adj1" fmla="val 13932"/>
              <a:gd name="adj2" fmla="val 75419"/>
              <a:gd name="adj3" fmla="val 16667"/>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תקופה ללא סבב</a:t>
            </a:r>
          </a:p>
          <a:p>
            <a:pPr algn="ctr" fontAlgn="auto">
              <a:spcBef>
                <a:spcPts val="0"/>
              </a:spcBef>
              <a:spcAft>
                <a:spcPts val="0"/>
              </a:spcAft>
              <a:defRPr/>
            </a:pPr>
            <a:r>
              <a:rPr lang="he-IL" sz="1000" b="1" dirty="0">
                <a:effectLst>
                  <a:outerShdw blurRad="38100" dist="38100" dir="2700000" algn="tl">
                    <a:srgbClr val="000000">
                      <a:alpha val="43137"/>
                    </a:srgbClr>
                  </a:outerShdw>
                </a:effectLst>
                <a:cs typeface="David" pitchFamily="2" charset="-79"/>
              </a:rPr>
              <a:t>נוב' 2012-יוני 2014</a:t>
            </a:r>
          </a:p>
        </p:txBody>
      </p:sp>
      <p:sp>
        <p:nvSpPr>
          <p:cNvPr id="68" name="מלבן מעוגל 67">
            <a:hlinkClick r:id="rId11" action="ppaction://hlinksldjump"/>
          </p:cNvPr>
          <p:cNvSpPr/>
          <p:nvPr/>
        </p:nvSpPr>
        <p:spPr>
          <a:xfrm>
            <a:off x="8215313" y="2428875"/>
            <a:ext cx="857250" cy="428625"/>
          </a:xfrm>
          <a:prstGeom prst="roundRect">
            <a:avLst/>
          </a:prstGeom>
          <a:ln w="19050"/>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'חרב מרדכי'</a:t>
            </a:r>
          </a:p>
          <a:p>
            <a:pPr algn="ctr" fontAlgn="auto">
              <a:spcBef>
                <a:spcPts val="0"/>
              </a:spcBef>
              <a:spcAft>
                <a:spcPts val="0"/>
              </a:spcAft>
              <a:defRPr/>
            </a:pPr>
            <a:r>
              <a:rPr lang="he-IL" sz="1000" b="1" dirty="0">
                <a:solidFill>
                  <a:sysClr val="windowText" lastClr="000000"/>
                </a:solidFill>
                <a:cs typeface="David" pitchFamily="2" charset="-79"/>
              </a:rPr>
              <a:t>12.03</a:t>
            </a:r>
            <a:endParaRPr lang="en-US" sz="1000" b="1" dirty="0">
              <a:solidFill>
                <a:sysClr val="windowText" lastClr="000000"/>
              </a:solidFill>
              <a:cs typeface="David" pitchFamily="2" charset="-79"/>
            </a:endParaRPr>
          </a:p>
        </p:txBody>
      </p:sp>
      <p:sp>
        <p:nvSpPr>
          <p:cNvPr id="69" name="פיצוץ 2 68"/>
          <p:cNvSpPr/>
          <p:nvPr/>
        </p:nvSpPr>
        <p:spPr>
          <a:xfrm>
            <a:off x="8858280" y="5715016"/>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0" name="TextBox 69"/>
          <p:cNvSpPr txBox="1"/>
          <p:nvPr/>
        </p:nvSpPr>
        <p:spPr>
          <a:xfrm>
            <a:off x="7572375" y="5643563"/>
            <a:ext cx="1357313" cy="338137"/>
          </a:xfrm>
          <a:prstGeom prst="rect">
            <a:avLst/>
          </a:prstGeom>
          <a:noFill/>
        </p:spPr>
        <p:txBody>
          <a:bodyPr rtlCol="1">
            <a:spAutoFit/>
          </a:bodyPr>
          <a:lstStyle/>
          <a:p>
            <a:pPr>
              <a:defRPr/>
            </a:pPr>
            <a:r>
              <a:rPr lang="he-IL" sz="1600" b="1" dirty="0">
                <a:effectLst>
                  <a:outerShdw blurRad="38100" dist="38100" dir="2700000" algn="tl">
                    <a:srgbClr val="000000">
                      <a:alpha val="43137"/>
                    </a:srgbClr>
                  </a:outerShdw>
                </a:effectLst>
                <a:cs typeface="David" pitchFamily="2" charset="-79"/>
              </a:rPr>
              <a:t>כניסה קרקעית</a:t>
            </a:r>
          </a:p>
        </p:txBody>
      </p:sp>
      <p:sp>
        <p:nvSpPr>
          <p:cNvPr id="71" name="מלבן מעוגל 70">
            <a:hlinkClick r:id="rId6" action="ppaction://hlinksldjump"/>
          </p:cNvPr>
          <p:cNvSpPr/>
          <p:nvPr/>
        </p:nvSpPr>
        <p:spPr>
          <a:xfrm>
            <a:off x="7715250" y="6000750"/>
            <a:ext cx="1357313" cy="428625"/>
          </a:xfrm>
          <a:prstGeom prst="roundRect">
            <a:avLst/>
          </a:prstGeom>
          <a:ln w="5715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600" b="1" dirty="0">
                <a:solidFill>
                  <a:sysClr val="windowText" lastClr="000000"/>
                </a:solidFill>
                <a:cs typeface="David" pitchFamily="2" charset="-79"/>
              </a:rPr>
              <a:t>מבצע 'מרכזי'</a:t>
            </a:r>
            <a:endParaRPr lang="en-US" sz="1600" b="1" dirty="0">
              <a:solidFill>
                <a:sysClr val="windowText" lastClr="000000"/>
              </a:solidFill>
              <a:cs typeface="David" pitchFamily="2" charset="-79"/>
            </a:endParaRPr>
          </a:p>
        </p:txBody>
      </p:sp>
      <p:sp>
        <p:nvSpPr>
          <p:cNvPr id="72" name="פיצוץ 2 71"/>
          <p:cNvSpPr/>
          <p:nvPr/>
        </p:nvSpPr>
        <p:spPr>
          <a:xfrm>
            <a:off x="3286107" y="3214693"/>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3" name="פיצוץ 2 72"/>
          <p:cNvSpPr/>
          <p:nvPr/>
        </p:nvSpPr>
        <p:spPr>
          <a:xfrm>
            <a:off x="8858256" y="3143267"/>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7" name="פיצוץ 2 76"/>
          <p:cNvSpPr/>
          <p:nvPr/>
        </p:nvSpPr>
        <p:spPr>
          <a:xfrm>
            <a:off x="1518024" y="6124613"/>
            <a:ext cx="196456"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8" name="פיצוץ 2 77"/>
          <p:cNvSpPr/>
          <p:nvPr/>
        </p:nvSpPr>
        <p:spPr>
          <a:xfrm>
            <a:off x="2428860" y="2643201"/>
            <a:ext cx="196456"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79" name="פיצוץ 2 78"/>
          <p:cNvSpPr/>
          <p:nvPr/>
        </p:nvSpPr>
        <p:spPr>
          <a:xfrm>
            <a:off x="3286107" y="2643189"/>
            <a:ext cx="214314" cy="214314"/>
          </a:xfrm>
          <a:prstGeom prst="irregularSeal2">
            <a:avLst/>
          </a:prstGeom>
          <a:solidFill>
            <a:srgbClr val="00602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b="1">
              <a:cs typeface="David" pitchFamily="2" charset="-79"/>
            </a:endParaRPr>
          </a:p>
        </p:txBody>
      </p:sp>
      <p:sp>
        <p:nvSpPr>
          <p:cNvPr id="80" name="מלבן מעוגל 79">
            <a:hlinkClick r:id="rId11" action="ppaction://hlinksldjump"/>
          </p:cNvPr>
          <p:cNvSpPr/>
          <p:nvPr/>
        </p:nvSpPr>
        <p:spPr>
          <a:xfrm>
            <a:off x="5429250" y="3429000"/>
            <a:ext cx="857250" cy="428625"/>
          </a:xfrm>
          <a:prstGeom prst="roundRect">
            <a:avLst/>
          </a:prstGeom>
          <a:ln/>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he-IL" sz="1000" b="1" dirty="0">
                <a:solidFill>
                  <a:sysClr val="windowText" lastClr="000000"/>
                </a:solidFill>
                <a:cs typeface="David" pitchFamily="2" charset="-79"/>
              </a:rPr>
              <a:t>'עין נטפים'</a:t>
            </a:r>
          </a:p>
          <a:p>
            <a:pPr algn="ctr" fontAlgn="auto">
              <a:spcBef>
                <a:spcPts val="0"/>
              </a:spcBef>
              <a:spcAft>
                <a:spcPts val="0"/>
              </a:spcAft>
              <a:defRPr/>
            </a:pPr>
            <a:r>
              <a:rPr lang="he-IL" sz="1000" b="1" dirty="0">
                <a:solidFill>
                  <a:sysClr val="windowText" lastClr="000000"/>
                </a:solidFill>
                <a:cs typeface="David" pitchFamily="2" charset="-79"/>
              </a:rPr>
              <a:t>18-25.08</a:t>
            </a:r>
            <a:endParaRPr lang="en-US" sz="1000" b="1" dirty="0">
              <a:solidFill>
                <a:sysClr val="windowText" lastClr="000000"/>
              </a:solidFill>
              <a:cs typeface="David" pitchFamily="2" charset="-79"/>
            </a:endParaRPr>
          </a:p>
        </p:txBody>
      </p:sp>
      <p:sp>
        <p:nvSpPr>
          <p:cNvPr id="82" name="TextBox 81"/>
          <p:cNvSpPr txBox="1"/>
          <p:nvPr/>
        </p:nvSpPr>
        <p:spPr>
          <a:xfrm>
            <a:off x="1928813" y="5572125"/>
            <a:ext cx="5715000" cy="83026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2400" b="1" kern="0" dirty="0">
                <a:solidFill>
                  <a:schemeClr val="tx2">
                    <a:lumMod val="75000"/>
                  </a:schemeClr>
                </a:solidFill>
                <a:latin typeface="Times New Roman" pitchFamily="18" charset="0"/>
                <a:cs typeface="David" pitchFamily="2" charset="-79"/>
              </a:rPr>
              <a:t>3 מבצעים גדולים, 24 "סבבים",</a:t>
            </a:r>
          </a:p>
          <a:p>
            <a:pPr indent="-85725" algn="ctr" fontAlgn="auto">
              <a:spcBef>
                <a:spcPts val="0"/>
              </a:spcBef>
              <a:spcAft>
                <a:spcPts val="0"/>
              </a:spcAft>
              <a:defRPr/>
            </a:pPr>
            <a:r>
              <a:rPr lang="he-IL" sz="2400" b="1" kern="0" dirty="0">
                <a:solidFill>
                  <a:schemeClr val="tx2">
                    <a:lumMod val="75000"/>
                  </a:schemeClr>
                </a:solidFill>
                <a:latin typeface="Times New Roman" pitchFamily="18" charset="0"/>
                <a:cs typeface="David" pitchFamily="2" charset="-79"/>
              </a:rPr>
              <a:t>107 הרוגים ישראלים,  5,502 הרוגים פלסטינים</a:t>
            </a:r>
          </a:p>
        </p:txBody>
      </p:sp>
      <p:sp>
        <p:nvSpPr>
          <p:cNvPr id="74" name="מלבן מעוגל 73"/>
          <p:cNvSpPr/>
          <p:nvPr/>
        </p:nvSpPr>
        <p:spPr>
          <a:xfrm>
            <a:off x="3571875"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2009</a:t>
            </a:r>
            <a:endParaRPr lang="he-IL" dirty="0">
              <a:cs typeface="David" pitchFamily="2" charset="-79"/>
            </a:endParaRPr>
          </a:p>
        </p:txBody>
      </p:sp>
      <p:sp>
        <p:nvSpPr>
          <p:cNvPr id="75" name="מלבן מעוגל 74"/>
          <p:cNvSpPr/>
          <p:nvPr/>
        </p:nvSpPr>
        <p:spPr>
          <a:xfrm>
            <a:off x="4500563"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2010</a:t>
            </a:r>
            <a:endParaRPr lang="he-IL" dirty="0">
              <a:cs typeface="David" pitchFamily="2" charset="-79"/>
            </a:endParaRPr>
          </a:p>
        </p:txBody>
      </p:sp>
      <p:sp>
        <p:nvSpPr>
          <p:cNvPr id="84" name="מלבן מעוגל 83"/>
          <p:cNvSpPr/>
          <p:nvPr/>
        </p:nvSpPr>
        <p:spPr>
          <a:xfrm>
            <a:off x="7286625" y="1928813"/>
            <a:ext cx="857250" cy="357187"/>
          </a:xfrm>
          <a:prstGeom prst="roundRect">
            <a:avLst/>
          </a:prstGeom>
          <a:ln/>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en-US" dirty="0">
                <a:cs typeface="David" pitchFamily="2" charset="-79"/>
              </a:rPr>
              <a:t>2013</a:t>
            </a:r>
            <a:endParaRPr lang="he-IL" dirty="0">
              <a:cs typeface="David" pitchFamily="2" charset="-79"/>
            </a:endParaRPr>
          </a:p>
        </p:txBody>
      </p:sp>
      <p:sp>
        <p:nvSpPr>
          <p:cNvPr id="104" name="Right Arrow 3"/>
          <p:cNvSpPr/>
          <p:nvPr/>
        </p:nvSpPr>
        <p:spPr bwMode="auto">
          <a:xfrm>
            <a:off x="142875" y="500063"/>
            <a:ext cx="8858250" cy="642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cxnSp>
        <p:nvCxnSpPr>
          <p:cNvPr id="121" name="מחבר חץ ישר 120"/>
          <p:cNvCxnSpPr/>
          <p:nvPr/>
        </p:nvCxnSpPr>
        <p:spPr>
          <a:xfrm rot="5400000">
            <a:off x="7286625"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מחבר חץ ישר 121"/>
          <p:cNvCxnSpPr/>
          <p:nvPr/>
        </p:nvCxnSpPr>
        <p:spPr>
          <a:xfrm rot="5400000">
            <a:off x="8215313"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3" name="מחבר חץ ישר 122"/>
          <p:cNvCxnSpPr/>
          <p:nvPr/>
        </p:nvCxnSpPr>
        <p:spPr>
          <a:xfrm rot="5400000">
            <a:off x="6357938" y="1428750"/>
            <a:ext cx="8572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TextBox 5"/>
          <p:cNvSpPr txBox="1">
            <a:spLocks noChangeArrowheads="1"/>
          </p:cNvSpPr>
          <p:nvPr/>
        </p:nvSpPr>
        <p:spPr bwMode="auto">
          <a:xfrm>
            <a:off x="71438" y="6367463"/>
            <a:ext cx="1357312" cy="2762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defRPr/>
            </a:pPr>
            <a:r>
              <a:rPr lang="he-IL" sz="1200" b="1" dirty="0">
                <a:latin typeface="David" pitchFamily="2" charset="-79"/>
                <a:cs typeface="David" pitchFamily="2" charset="-79"/>
              </a:rPr>
              <a:t>מקור: ח"מ, אמ"ן</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txBox="1">
            <a:spLocks/>
          </p:cNvSpPr>
          <p:nvPr/>
        </p:nvSpPr>
        <p:spPr>
          <a:xfrm>
            <a:off x="971550" y="44450"/>
            <a:ext cx="7605713" cy="677863"/>
          </a:xfrm>
          <a:prstGeom prst="rect">
            <a:avLst/>
          </a:prstGeom>
          <a:noFill/>
        </p:spPr>
        <p:txBody>
          <a:bodyPr rtlCol="1">
            <a:spAutoFit/>
          </a:bodyPr>
          <a:lstStyle/>
          <a:p>
            <a:pPr marL="342900" indent="-342900" algn="ctr" fontAlgn="auto">
              <a:spcBef>
                <a:spcPts val="0"/>
              </a:spcBef>
              <a:spcAft>
                <a:spcPts val="0"/>
              </a:spcAft>
              <a:defRPr/>
            </a:pPr>
            <a:r>
              <a:rPr lang="he-IL" sz="3800" b="1" u="sng" dirty="0">
                <a:solidFill>
                  <a:srgbClr val="000066"/>
                </a:solidFill>
                <a:effectLst>
                  <a:outerShdw blurRad="38100" dist="38100" dir="2700000" algn="tl">
                    <a:srgbClr val="000000">
                      <a:alpha val="43137"/>
                    </a:srgbClr>
                  </a:outerShdw>
                </a:effectLst>
                <a:latin typeface="+mj-lt"/>
                <a:ea typeface="+mj-ea"/>
                <a:cs typeface="David" pitchFamily="2" charset="-79"/>
              </a:rPr>
              <a:t>ירי פצמ"רים ורקטות</a:t>
            </a:r>
          </a:p>
        </p:txBody>
      </p:sp>
      <p:graphicFrame>
        <p:nvGraphicFramePr>
          <p:cNvPr id="4" name="Chart 5"/>
          <p:cNvGraphicFramePr/>
          <p:nvPr/>
        </p:nvGraphicFramePr>
        <p:xfrm>
          <a:off x="214282" y="928670"/>
          <a:ext cx="8786874" cy="4929222"/>
        </p:xfrm>
        <a:graphic>
          <a:graphicData uri="http://schemas.openxmlformats.org/drawingml/2006/chart">
            <c:chart xmlns:c="http://schemas.openxmlformats.org/drawingml/2006/chart" xmlns:r="http://schemas.openxmlformats.org/officeDocument/2006/relationships" r:id="rId2"/>
          </a:graphicData>
        </a:graphic>
      </p:graphicFrame>
      <p:sp>
        <p:nvSpPr>
          <p:cNvPr id="51204" name="TextBox 5"/>
          <p:cNvSpPr txBox="1">
            <a:spLocks noChangeArrowheads="1"/>
          </p:cNvSpPr>
          <p:nvPr/>
        </p:nvSpPr>
        <p:spPr bwMode="auto">
          <a:xfrm>
            <a:off x="71438" y="6153150"/>
            <a:ext cx="1643062" cy="2762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defRPr/>
            </a:pPr>
            <a:r>
              <a:rPr lang="he-IL" sz="1200" b="1" dirty="0">
                <a:latin typeface="David" pitchFamily="2" charset="-79"/>
                <a:cs typeface="David" pitchFamily="2" charset="-79"/>
              </a:rPr>
              <a:t>מקור: חטיבת המבצעים</a:t>
            </a:r>
          </a:p>
        </p:txBody>
      </p:sp>
      <p:sp>
        <p:nvSpPr>
          <p:cNvPr id="7" name="TextBox 6"/>
          <p:cNvSpPr txBox="1"/>
          <p:nvPr/>
        </p:nvSpPr>
        <p:spPr>
          <a:xfrm>
            <a:off x="1785938" y="5929313"/>
            <a:ext cx="6429375" cy="4619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2400" b="1" kern="0" dirty="0">
                <a:solidFill>
                  <a:schemeClr val="tx2">
                    <a:lumMod val="75000"/>
                  </a:schemeClr>
                </a:solidFill>
                <a:latin typeface="Times New Roman" pitchFamily="18" charset="0"/>
                <a:cs typeface="David" pitchFamily="2" charset="-79"/>
              </a:rPr>
              <a:t>סה"כ 12,026 שיגורי רקטות ו-6,781 שיגורי פצמ"רים </a:t>
            </a:r>
          </a:p>
        </p:txBody>
      </p:sp>
      <p:sp>
        <p:nvSpPr>
          <p:cNvPr id="41990" name="מלבן 5"/>
          <p:cNvSpPr>
            <a:spLocks noChangeArrowheads="1"/>
          </p:cNvSpPr>
          <p:nvPr/>
        </p:nvSpPr>
        <p:spPr bwMode="auto">
          <a:xfrm>
            <a:off x="3286125" y="2714625"/>
            <a:ext cx="785813" cy="500063"/>
          </a:xfrm>
          <a:prstGeom prst="rect">
            <a:avLst/>
          </a:prstGeom>
          <a:solidFill>
            <a:srgbClr val="FFFF00"/>
          </a:solidFill>
          <a:ln w="12700" algn="ctr">
            <a:solidFill>
              <a:srgbClr val="993366"/>
            </a:solidFill>
            <a:round/>
            <a:headEnd type="none" w="lg" len="med"/>
            <a:tailEnd type="triangle" w="med" len="med"/>
          </a:ln>
        </p:spPr>
        <p:txBody>
          <a:bodyPr/>
          <a:lstStyle/>
          <a:p>
            <a:pPr algn="ctr"/>
            <a:r>
              <a:rPr lang="he-IL" sz="1600" b="1">
                <a:latin typeface="Times New Roman" pitchFamily="18" charset="0"/>
                <a:cs typeface="David" pitchFamily="34" charset="-79"/>
              </a:rPr>
              <a:t>עופרת יצוקה</a:t>
            </a:r>
          </a:p>
        </p:txBody>
      </p:sp>
      <p:sp>
        <p:nvSpPr>
          <p:cNvPr id="41991" name="מלבן 7"/>
          <p:cNvSpPr>
            <a:spLocks noChangeArrowheads="1"/>
          </p:cNvSpPr>
          <p:nvPr/>
        </p:nvSpPr>
        <p:spPr bwMode="auto">
          <a:xfrm>
            <a:off x="6000750" y="1928813"/>
            <a:ext cx="785813" cy="500062"/>
          </a:xfrm>
          <a:prstGeom prst="rect">
            <a:avLst/>
          </a:prstGeom>
          <a:solidFill>
            <a:srgbClr val="FFFF00"/>
          </a:solidFill>
          <a:ln w="12700" algn="ctr">
            <a:solidFill>
              <a:srgbClr val="993366"/>
            </a:solidFill>
            <a:round/>
            <a:headEnd type="none" w="lg" len="med"/>
            <a:tailEnd type="triangle" w="med" len="med"/>
          </a:ln>
        </p:spPr>
        <p:txBody>
          <a:bodyPr/>
          <a:lstStyle/>
          <a:p>
            <a:pPr algn="ctr"/>
            <a:r>
              <a:rPr lang="he-IL" sz="1600" b="1">
                <a:latin typeface="Times New Roman" pitchFamily="18" charset="0"/>
                <a:cs typeface="David" pitchFamily="34" charset="-79"/>
              </a:rPr>
              <a:t>עמוד ענן</a:t>
            </a:r>
          </a:p>
        </p:txBody>
      </p:sp>
      <p:sp>
        <p:nvSpPr>
          <p:cNvPr id="41992" name="מלבן 8"/>
          <p:cNvSpPr>
            <a:spLocks noChangeArrowheads="1"/>
          </p:cNvSpPr>
          <p:nvPr/>
        </p:nvSpPr>
        <p:spPr bwMode="auto">
          <a:xfrm>
            <a:off x="7429500" y="785813"/>
            <a:ext cx="785813" cy="500062"/>
          </a:xfrm>
          <a:prstGeom prst="rect">
            <a:avLst/>
          </a:prstGeom>
          <a:solidFill>
            <a:srgbClr val="FFFF00"/>
          </a:solidFill>
          <a:ln w="12700" algn="ctr">
            <a:solidFill>
              <a:srgbClr val="993366"/>
            </a:solidFill>
            <a:round/>
            <a:headEnd type="none" w="lg" len="med"/>
            <a:tailEnd type="triangle" w="med" len="med"/>
          </a:ln>
        </p:spPr>
        <p:txBody>
          <a:bodyPr/>
          <a:lstStyle/>
          <a:p>
            <a:pPr algn="ctr"/>
            <a:r>
              <a:rPr lang="he-IL" sz="1600" b="1">
                <a:latin typeface="Times New Roman" pitchFamily="18" charset="0"/>
                <a:cs typeface="David" pitchFamily="34" charset="-79"/>
              </a:rPr>
              <a:t>צוק איתן</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כותרת 1"/>
          <p:cNvSpPr>
            <a:spLocks noGrp="1"/>
          </p:cNvSpPr>
          <p:nvPr>
            <p:ph type="title"/>
          </p:nvPr>
        </p:nvSpPr>
        <p:spPr bwMode="auto">
          <a:xfrm>
            <a:off x="519113" y="58738"/>
            <a:ext cx="8229600" cy="633412"/>
          </a:xfrm>
          <a:ln>
            <a:miter lim="800000"/>
            <a:headEnd/>
            <a:tailEnd/>
          </a:ln>
        </p:spPr>
        <p:txBody>
          <a:bodyPr vert="horz" wrap="square" lIns="91440" tIns="45720" rIns="91440" bIns="45720" numCol="1" anchor="t" anchorCtr="0" compatLnSpc="1">
            <a:prstTxWarp prst="textNoShape">
              <a:avLst/>
            </a:prstTxWarp>
          </a:bodyPr>
          <a:lstStyle/>
          <a:p>
            <a:pPr>
              <a:defRPr/>
            </a:pPr>
            <a:r>
              <a:rPr lang="he-IL" sz="2800" kern="1200" dirty="0" smtClean="0">
                <a:solidFill>
                  <a:srgbClr val="000066"/>
                </a:solidFill>
                <a:effectLst>
                  <a:outerShdw blurRad="38100" dist="38100" dir="2700000" algn="tl">
                    <a:srgbClr val="000000">
                      <a:alpha val="43137"/>
                    </a:srgbClr>
                  </a:outerShdw>
                </a:effectLst>
              </a:rPr>
              <a:t>התפתחות המדיניות מול רצועת עזה - חלוקה לתקופות</a:t>
            </a:r>
          </a:p>
        </p:txBody>
      </p:sp>
      <p:sp>
        <p:nvSpPr>
          <p:cNvPr id="17" name="מלבן מעוגל 16">
            <a:hlinkClick r:id="rId2" action="ppaction://hlinksldjump"/>
          </p:cNvPr>
          <p:cNvSpPr/>
          <p:nvPr/>
        </p:nvSpPr>
        <p:spPr bwMode="auto">
          <a:xfrm>
            <a:off x="214313" y="785813"/>
            <a:ext cx="1857375" cy="2357437"/>
          </a:xfrm>
          <a:prstGeom prst="roundRect">
            <a:avLst>
              <a:gd name="adj" fmla="val 8265"/>
            </a:avLst>
          </a:prstGeom>
          <a:ln>
            <a:headEnd type="none" w="lg" len="med"/>
            <a:tailEnd type="triangle" w="med" len="med"/>
          </a:ln>
        </p:spPr>
        <p:style>
          <a:lnRef idx="1">
            <a:schemeClr val="accent3"/>
          </a:lnRef>
          <a:fillRef idx="2">
            <a:schemeClr val="accent3"/>
          </a:fillRef>
          <a:effectRef idx="1">
            <a:schemeClr val="accent3"/>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ספטמבר 2005-יוני 2007</a:t>
            </a:r>
          </a:p>
          <a:p>
            <a:pPr marL="87313" lvl="1" indent="-87313" algn="ctr">
              <a:defRPr/>
            </a:pPr>
            <a:r>
              <a:rPr lang="he-IL" sz="1400" b="1" u="sng" dirty="0">
                <a:solidFill>
                  <a:srgbClr val="FF0000"/>
                </a:solidFill>
                <a:latin typeface="Times New Roman" pitchFamily="18" charset="0"/>
                <a:cs typeface="David" pitchFamily="2" charset="-79"/>
              </a:rPr>
              <a:t>בחינת המדיניות האזרחית מההתנתקות ועד השתלטות החמאס על השלטון </a:t>
            </a:r>
            <a:r>
              <a:rPr lang="he-IL" sz="1400" b="1" u="sng" dirty="0" err="1">
                <a:solidFill>
                  <a:srgbClr val="FF0000"/>
                </a:solidFill>
                <a:latin typeface="Times New Roman" pitchFamily="18" charset="0"/>
                <a:cs typeface="David" pitchFamily="2" charset="-79"/>
              </a:rPr>
              <a:t>ברצ"ע</a:t>
            </a:r>
            <a:endParaRPr lang="he-IL" sz="1400" b="1" u="sng" dirty="0">
              <a:solidFill>
                <a:srgbClr val="FF0000"/>
              </a:solidFill>
              <a:latin typeface="Times New Roman" pitchFamily="18" charset="0"/>
              <a:cs typeface="David" pitchFamily="2" charset="-79"/>
            </a:endParaRPr>
          </a:p>
        </p:txBody>
      </p:sp>
      <p:sp>
        <p:nvSpPr>
          <p:cNvPr id="24" name="מלבן מעוגל 23"/>
          <p:cNvSpPr/>
          <p:nvPr/>
        </p:nvSpPr>
        <p:spPr bwMode="auto">
          <a:xfrm>
            <a:off x="2143125" y="785813"/>
            <a:ext cx="2428875" cy="2357437"/>
          </a:xfrm>
          <a:prstGeom prst="roundRect">
            <a:avLst>
              <a:gd name="adj" fmla="val 8265"/>
            </a:avLst>
          </a:prstGeom>
          <a:ln>
            <a:headEnd type="none" w="lg" len="med"/>
            <a:tailEnd type="triangle" w="med" len="med"/>
          </a:ln>
        </p:spPr>
        <p:style>
          <a:lnRef idx="1">
            <a:schemeClr val="accent4"/>
          </a:lnRef>
          <a:fillRef idx="2">
            <a:schemeClr val="accent4"/>
          </a:fillRef>
          <a:effectRef idx="1">
            <a:schemeClr val="accent4"/>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II</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יוני 2007- </a:t>
            </a:r>
            <a:r>
              <a:rPr lang="he-IL" b="1" u="sng" dirty="0" err="1">
                <a:solidFill>
                  <a:schemeClr val="tx1"/>
                </a:solidFill>
                <a:latin typeface="Times New Roman" pitchFamily="18" charset="0"/>
                <a:cs typeface="David" pitchFamily="2" charset="-79"/>
              </a:rPr>
              <a:t>יוני</a:t>
            </a:r>
            <a:r>
              <a:rPr lang="he-IL" b="1" u="sng" dirty="0">
                <a:solidFill>
                  <a:schemeClr val="tx1"/>
                </a:solidFill>
                <a:latin typeface="Times New Roman" pitchFamily="18" charset="0"/>
                <a:cs typeface="David" pitchFamily="2" charset="-79"/>
              </a:rPr>
              <a:t> 2010</a:t>
            </a:r>
          </a:p>
          <a:p>
            <a:pPr marL="87313" indent="-87313" algn="ctr">
              <a:defRPr/>
            </a:pPr>
            <a:r>
              <a:rPr lang="he-IL" sz="1400" b="1" u="sng" dirty="0">
                <a:solidFill>
                  <a:srgbClr val="FF0000"/>
                </a:solidFill>
                <a:latin typeface="Times New Roman" pitchFamily="18" charset="0"/>
                <a:cs typeface="David" pitchFamily="2" charset="-79"/>
              </a:rPr>
              <a:t>בחינת המדיניות מול </a:t>
            </a:r>
            <a:r>
              <a:rPr lang="he-IL" sz="1400" b="1" u="sng" dirty="0" err="1">
                <a:solidFill>
                  <a:srgbClr val="FF0000"/>
                </a:solidFill>
                <a:latin typeface="Times New Roman" pitchFamily="18" charset="0"/>
                <a:cs typeface="David" pitchFamily="2" charset="-79"/>
              </a:rPr>
              <a:t>רצ"ע</a:t>
            </a:r>
            <a:r>
              <a:rPr lang="he-IL" sz="1400" b="1" u="sng" dirty="0">
                <a:solidFill>
                  <a:srgbClr val="FF0000"/>
                </a:solidFill>
                <a:latin typeface="Times New Roman" pitchFamily="18" charset="0"/>
                <a:cs typeface="David" pitchFamily="2" charset="-79"/>
              </a:rPr>
              <a:t> מהשתלטות חמאס ועד משט המרמרה</a:t>
            </a:r>
            <a:endParaRPr lang="he-IL" sz="1400" b="1" dirty="0">
              <a:solidFill>
                <a:schemeClr val="tx1"/>
              </a:solidFill>
              <a:latin typeface="Times New Roman" pitchFamily="18" charset="0"/>
              <a:cs typeface="David" pitchFamily="2" charset="-79"/>
            </a:endParaRPr>
          </a:p>
        </p:txBody>
      </p:sp>
      <p:sp>
        <p:nvSpPr>
          <p:cNvPr id="25" name="מלבן מעוגל 24">
            <a:hlinkClick r:id="rId3" action="ppaction://hlinksldjump"/>
          </p:cNvPr>
          <p:cNvSpPr/>
          <p:nvPr/>
        </p:nvSpPr>
        <p:spPr bwMode="auto">
          <a:xfrm>
            <a:off x="6286500" y="765175"/>
            <a:ext cx="2071688" cy="2357438"/>
          </a:xfrm>
          <a:prstGeom prst="roundRect">
            <a:avLst>
              <a:gd name="adj" fmla="val 8265"/>
            </a:avLst>
          </a:prstGeom>
          <a:ln>
            <a:headEnd type="none" w="lg" len="med"/>
            <a:tailEnd type="triangle" w="med" len="med"/>
          </a:ln>
        </p:spPr>
        <p:style>
          <a:lnRef idx="1">
            <a:schemeClr val="accent6"/>
          </a:lnRef>
          <a:fillRef idx="2">
            <a:schemeClr val="accent6"/>
          </a:fillRef>
          <a:effectRef idx="1">
            <a:schemeClr val="accent6"/>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IV</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נובמבר 2012- אוגוסט 2014</a:t>
            </a:r>
          </a:p>
          <a:p>
            <a:pPr marL="87313" lvl="1" indent="-87313" algn="ctr">
              <a:defRPr/>
            </a:pPr>
            <a:r>
              <a:rPr lang="he-IL" sz="1400" b="1" u="sng" dirty="0">
                <a:solidFill>
                  <a:srgbClr val="FF0000"/>
                </a:solidFill>
                <a:latin typeface="Times New Roman" pitchFamily="18" charset="0"/>
                <a:cs typeface="David" pitchFamily="2" charset="-79"/>
              </a:rPr>
              <a:t>בחינת המדיניות מול </a:t>
            </a:r>
            <a:r>
              <a:rPr lang="he-IL" sz="1400" b="1" u="sng" dirty="0" err="1">
                <a:solidFill>
                  <a:srgbClr val="FF0000"/>
                </a:solidFill>
                <a:latin typeface="Times New Roman" pitchFamily="18" charset="0"/>
                <a:cs typeface="David" pitchFamily="2" charset="-79"/>
              </a:rPr>
              <a:t>רצ"ע</a:t>
            </a:r>
            <a:r>
              <a:rPr lang="he-IL" sz="1400" b="1" u="sng" dirty="0">
                <a:solidFill>
                  <a:srgbClr val="FF0000"/>
                </a:solidFill>
                <a:latin typeface="Times New Roman" pitchFamily="18" charset="0"/>
                <a:cs typeface="David" pitchFamily="2" charset="-79"/>
              </a:rPr>
              <a:t> ממבצע 'עמוד ענן' ועד מבצע 'צוק איתן' ולאחריו</a:t>
            </a:r>
          </a:p>
          <a:p>
            <a:pPr marL="269875" lvl="1" indent="-169863">
              <a:buFont typeface="Courier New" pitchFamily="49" charset="0"/>
              <a:buChar char="o"/>
              <a:defRPr/>
            </a:pPr>
            <a:endParaRPr lang="he-IL" sz="1400" b="1" u="sng" dirty="0">
              <a:solidFill>
                <a:srgbClr val="FF0000"/>
              </a:solidFill>
              <a:latin typeface="Times New Roman" pitchFamily="18" charset="0"/>
              <a:cs typeface="David" pitchFamily="2" charset="-79"/>
            </a:endParaRPr>
          </a:p>
        </p:txBody>
      </p:sp>
      <p:sp>
        <p:nvSpPr>
          <p:cNvPr id="27" name="מלבן מעוגל 26"/>
          <p:cNvSpPr/>
          <p:nvPr/>
        </p:nvSpPr>
        <p:spPr bwMode="auto">
          <a:xfrm>
            <a:off x="1357313" y="3929063"/>
            <a:ext cx="1357312" cy="1071562"/>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יוני</a:t>
            </a:r>
          </a:p>
          <a:p>
            <a:pPr algn="ctr">
              <a:defRPr/>
            </a:pPr>
            <a:r>
              <a:rPr lang="he-IL" sz="1600" b="1" u="sng" dirty="0">
                <a:solidFill>
                  <a:schemeClr val="tx1"/>
                </a:solidFill>
                <a:latin typeface="Times New Roman" pitchFamily="18" charset="0"/>
                <a:cs typeface="David" pitchFamily="2" charset="-79"/>
              </a:rPr>
              <a:t> 2007</a:t>
            </a:r>
          </a:p>
          <a:p>
            <a:pPr algn="ctr">
              <a:defRPr/>
            </a:pPr>
            <a:r>
              <a:rPr lang="he-IL" sz="1300" b="1" dirty="0">
                <a:solidFill>
                  <a:schemeClr val="tx1"/>
                </a:solidFill>
                <a:latin typeface="Times New Roman" pitchFamily="18" charset="0"/>
                <a:cs typeface="David" pitchFamily="2" charset="-79"/>
              </a:rPr>
              <a:t>השתלטות החמא"ס על </a:t>
            </a:r>
            <a:r>
              <a:rPr lang="he-IL" sz="1300" b="1" dirty="0" err="1">
                <a:solidFill>
                  <a:schemeClr val="tx1"/>
                </a:solidFill>
                <a:latin typeface="Times New Roman" pitchFamily="18" charset="0"/>
                <a:cs typeface="David" pitchFamily="2" charset="-79"/>
              </a:rPr>
              <a:t>רצ"ע</a:t>
            </a:r>
            <a:endParaRPr lang="he-IL" sz="1300" b="1" dirty="0">
              <a:solidFill>
                <a:schemeClr val="tx1"/>
              </a:solidFill>
              <a:latin typeface="Times New Roman" pitchFamily="18" charset="0"/>
              <a:cs typeface="David" pitchFamily="2" charset="-79"/>
            </a:endParaRPr>
          </a:p>
        </p:txBody>
      </p:sp>
      <p:sp>
        <p:nvSpPr>
          <p:cNvPr id="28" name="מלבן מעוגל 27"/>
          <p:cNvSpPr/>
          <p:nvPr/>
        </p:nvSpPr>
        <p:spPr bwMode="auto">
          <a:xfrm>
            <a:off x="4071938" y="3929063"/>
            <a:ext cx="1109662" cy="1071562"/>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יוני </a:t>
            </a:r>
          </a:p>
          <a:p>
            <a:pPr algn="ctr">
              <a:defRPr/>
            </a:pPr>
            <a:r>
              <a:rPr lang="he-IL" sz="1600" b="1" u="sng" dirty="0">
                <a:solidFill>
                  <a:schemeClr val="tx1"/>
                </a:solidFill>
                <a:latin typeface="Times New Roman" pitchFamily="18" charset="0"/>
                <a:cs typeface="David" pitchFamily="2" charset="-79"/>
              </a:rPr>
              <a:t>2010</a:t>
            </a:r>
          </a:p>
          <a:p>
            <a:pPr algn="ctr">
              <a:defRPr/>
            </a:pPr>
            <a:r>
              <a:rPr lang="he-IL" sz="1300" b="1" dirty="0">
                <a:solidFill>
                  <a:schemeClr val="tx1"/>
                </a:solidFill>
                <a:latin typeface="Times New Roman" pitchFamily="18" charset="0"/>
                <a:cs typeface="David" pitchFamily="2" charset="-79"/>
              </a:rPr>
              <a:t>משט המרמרה</a:t>
            </a:r>
          </a:p>
        </p:txBody>
      </p:sp>
      <p:sp>
        <p:nvSpPr>
          <p:cNvPr id="29" name="מלבן מעוגל 28"/>
          <p:cNvSpPr/>
          <p:nvPr/>
        </p:nvSpPr>
        <p:spPr bwMode="auto">
          <a:xfrm>
            <a:off x="7635875" y="3929063"/>
            <a:ext cx="1150938" cy="1000125"/>
          </a:xfrm>
          <a:prstGeom prst="roundRect">
            <a:avLst>
              <a:gd name="adj" fmla="val 8265"/>
            </a:avLst>
          </a:prstGeom>
          <a:ln>
            <a:headEnd type="none" w="lg" len="med"/>
            <a:tailEnd type="triangle" w="med" len="med"/>
          </a:ln>
        </p:spPr>
        <p:style>
          <a:lnRef idx="1">
            <a:schemeClr val="accent2"/>
          </a:lnRef>
          <a:fillRef idx="2">
            <a:schemeClr val="accent2"/>
          </a:fillRef>
          <a:effectRef idx="1">
            <a:schemeClr val="accent2"/>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יולי-אוגוסט</a:t>
            </a:r>
          </a:p>
          <a:p>
            <a:pPr algn="ctr">
              <a:defRPr/>
            </a:pPr>
            <a:r>
              <a:rPr lang="he-IL" sz="1600" b="1" u="sng" dirty="0">
                <a:solidFill>
                  <a:schemeClr val="tx1"/>
                </a:solidFill>
                <a:latin typeface="Times New Roman" pitchFamily="18" charset="0"/>
                <a:cs typeface="David" pitchFamily="2" charset="-79"/>
              </a:rPr>
              <a:t> 2014</a:t>
            </a:r>
          </a:p>
          <a:p>
            <a:pPr algn="ctr">
              <a:defRPr/>
            </a:pPr>
            <a:r>
              <a:rPr lang="he-IL" sz="1300" b="1" dirty="0">
                <a:solidFill>
                  <a:schemeClr val="tx1"/>
                </a:solidFill>
                <a:latin typeface="Times New Roman" pitchFamily="18" charset="0"/>
                <a:cs typeface="David" pitchFamily="2" charset="-79"/>
              </a:rPr>
              <a:t>מבצע 'צוק איתן'</a:t>
            </a:r>
          </a:p>
        </p:txBody>
      </p:sp>
      <p:sp>
        <p:nvSpPr>
          <p:cNvPr id="32" name="מלבן מעוגל 31"/>
          <p:cNvSpPr/>
          <p:nvPr/>
        </p:nvSpPr>
        <p:spPr bwMode="auto">
          <a:xfrm>
            <a:off x="5715000" y="3929063"/>
            <a:ext cx="1079500" cy="1000125"/>
          </a:xfrm>
          <a:prstGeom prst="roundRect">
            <a:avLst>
              <a:gd name="adj" fmla="val 8265"/>
            </a:avLst>
          </a:prstGeom>
          <a:ln>
            <a:headEnd type="none" w="lg" len="med"/>
            <a:tailEnd type="triangle" w="med" len="med"/>
          </a:ln>
        </p:spPr>
        <p:style>
          <a:lnRef idx="1">
            <a:schemeClr val="accent2"/>
          </a:lnRef>
          <a:fillRef idx="2">
            <a:schemeClr val="accent2"/>
          </a:fillRef>
          <a:effectRef idx="1">
            <a:schemeClr val="accent2"/>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נובמבר 2012</a:t>
            </a:r>
          </a:p>
          <a:p>
            <a:pPr algn="ctr">
              <a:defRPr/>
            </a:pPr>
            <a:r>
              <a:rPr lang="he-IL" sz="1300" b="1" dirty="0">
                <a:solidFill>
                  <a:schemeClr val="tx1"/>
                </a:solidFill>
                <a:latin typeface="Times New Roman" pitchFamily="18" charset="0"/>
                <a:cs typeface="David" pitchFamily="2" charset="-79"/>
              </a:rPr>
              <a:t>מבצע 'עמוד ענן'</a:t>
            </a:r>
          </a:p>
        </p:txBody>
      </p:sp>
      <p:sp>
        <p:nvSpPr>
          <p:cNvPr id="33" name="מלבן מעוגל 32"/>
          <p:cNvSpPr/>
          <p:nvPr/>
        </p:nvSpPr>
        <p:spPr bwMode="auto">
          <a:xfrm>
            <a:off x="2919413" y="3929063"/>
            <a:ext cx="1081087" cy="1071562"/>
          </a:xfrm>
          <a:prstGeom prst="roundRect">
            <a:avLst>
              <a:gd name="adj" fmla="val 8265"/>
            </a:avLst>
          </a:prstGeom>
          <a:ln>
            <a:headEnd type="none" w="lg" len="med"/>
            <a:tailEnd type="triangle" w="med" len="med"/>
          </a:ln>
        </p:spPr>
        <p:style>
          <a:lnRef idx="1">
            <a:schemeClr val="accent2"/>
          </a:lnRef>
          <a:fillRef idx="2">
            <a:schemeClr val="accent2"/>
          </a:fillRef>
          <a:effectRef idx="1">
            <a:schemeClr val="accent2"/>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דצמבר</a:t>
            </a:r>
          </a:p>
          <a:p>
            <a:pPr algn="ctr">
              <a:defRPr/>
            </a:pPr>
            <a:r>
              <a:rPr lang="he-IL" sz="1600" b="1" u="sng" dirty="0">
                <a:solidFill>
                  <a:schemeClr val="tx1"/>
                </a:solidFill>
                <a:latin typeface="Times New Roman" pitchFamily="18" charset="0"/>
                <a:cs typeface="David" pitchFamily="2" charset="-79"/>
              </a:rPr>
              <a:t> 2008</a:t>
            </a:r>
          </a:p>
          <a:p>
            <a:pPr algn="ctr">
              <a:defRPr/>
            </a:pPr>
            <a:r>
              <a:rPr lang="he-IL" sz="1300" b="1" dirty="0">
                <a:solidFill>
                  <a:schemeClr val="tx1"/>
                </a:solidFill>
                <a:latin typeface="Times New Roman" pitchFamily="18" charset="0"/>
                <a:cs typeface="David" pitchFamily="2" charset="-79"/>
              </a:rPr>
              <a:t>מבצע 'עופרת יצוקה'</a:t>
            </a:r>
          </a:p>
        </p:txBody>
      </p:sp>
      <p:sp>
        <p:nvSpPr>
          <p:cNvPr id="37" name="מלבן מעוגל 36"/>
          <p:cNvSpPr/>
          <p:nvPr/>
        </p:nvSpPr>
        <p:spPr bwMode="auto">
          <a:xfrm>
            <a:off x="4643438" y="785813"/>
            <a:ext cx="1571625" cy="2357437"/>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u="sng" dirty="0">
                <a:solidFill>
                  <a:schemeClr val="tx1"/>
                </a:solidFill>
                <a:latin typeface="Times New Roman" pitchFamily="18" charset="0"/>
                <a:cs typeface="David" pitchFamily="2" charset="-79"/>
              </a:rPr>
              <a:t>תקופה </a:t>
            </a:r>
            <a:r>
              <a:rPr lang="en-US" b="1" u="sng" dirty="0">
                <a:solidFill>
                  <a:schemeClr val="tx1"/>
                </a:solidFill>
                <a:latin typeface="Times New Roman" pitchFamily="18" charset="0"/>
                <a:cs typeface="David" pitchFamily="2" charset="-79"/>
              </a:rPr>
              <a:t>III</a:t>
            </a:r>
            <a:endParaRPr lang="he-IL" b="1" u="sng" dirty="0">
              <a:solidFill>
                <a:schemeClr val="tx1"/>
              </a:solidFill>
              <a:latin typeface="Times New Roman" pitchFamily="18" charset="0"/>
              <a:cs typeface="David" pitchFamily="2" charset="-79"/>
            </a:endParaRPr>
          </a:p>
          <a:p>
            <a:pPr algn="ctr">
              <a:defRPr/>
            </a:pPr>
            <a:r>
              <a:rPr lang="he-IL" b="1" u="sng" dirty="0">
                <a:solidFill>
                  <a:schemeClr val="tx1"/>
                </a:solidFill>
                <a:latin typeface="Times New Roman" pitchFamily="18" charset="0"/>
                <a:cs typeface="David" pitchFamily="2" charset="-79"/>
              </a:rPr>
              <a:t> יוני 2010- נובמבר 2012</a:t>
            </a:r>
          </a:p>
          <a:p>
            <a:pPr marL="87313" indent="-87313" algn="ctr">
              <a:defRPr/>
            </a:pPr>
            <a:r>
              <a:rPr lang="he-IL" sz="1400" b="1" u="sng" dirty="0">
                <a:solidFill>
                  <a:srgbClr val="FF0000"/>
                </a:solidFill>
                <a:latin typeface="Times New Roman" pitchFamily="18" charset="0"/>
                <a:cs typeface="David" pitchFamily="2" charset="-79"/>
              </a:rPr>
              <a:t>בחינת המדיניות מול </a:t>
            </a:r>
            <a:r>
              <a:rPr lang="he-IL" sz="1400" b="1" u="sng" dirty="0" err="1">
                <a:solidFill>
                  <a:srgbClr val="FF0000"/>
                </a:solidFill>
                <a:latin typeface="Times New Roman" pitchFamily="18" charset="0"/>
                <a:cs typeface="David" pitchFamily="2" charset="-79"/>
              </a:rPr>
              <a:t>רצ"ע</a:t>
            </a:r>
            <a:r>
              <a:rPr lang="he-IL" sz="1400" b="1" u="sng" dirty="0">
                <a:solidFill>
                  <a:srgbClr val="FF0000"/>
                </a:solidFill>
                <a:latin typeface="Times New Roman" pitchFamily="18" charset="0"/>
                <a:cs typeface="David" pitchFamily="2" charset="-79"/>
              </a:rPr>
              <a:t> ממשט המרמרה ועד למבצע 'עמוד ענן'</a:t>
            </a:r>
            <a:endParaRPr lang="he-IL" sz="1400" b="1" dirty="0">
              <a:solidFill>
                <a:schemeClr val="tx1"/>
              </a:solidFill>
              <a:latin typeface="Times New Roman" pitchFamily="18" charset="0"/>
              <a:cs typeface="David" pitchFamily="2" charset="-79"/>
            </a:endParaRPr>
          </a:p>
        </p:txBody>
      </p:sp>
      <p:sp>
        <p:nvSpPr>
          <p:cNvPr id="30" name="מלבן מעוגל 29"/>
          <p:cNvSpPr/>
          <p:nvPr/>
        </p:nvSpPr>
        <p:spPr bwMode="auto">
          <a:xfrm>
            <a:off x="71438" y="3929063"/>
            <a:ext cx="1071562" cy="1071562"/>
          </a:xfrm>
          <a:prstGeom prst="roundRect">
            <a:avLst>
              <a:gd name="adj" fmla="val 8265"/>
            </a:avLst>
          </a:prstGeom>
          <a:ln>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sz="1600" b="1" u="sng" dirty="0">
                <a:solidFill>
                  <a:schemeClr val="tx1"/>
                </a:solidFill>
                <a:latin typeface="Times New Roman" pitchFamily="18" charset="0"/>
                <a:cs typeface="David" pitchFamily="2" charset="-79"/>
              </a:rPr>
              <a:t>ספטמבר</a:t>
            </a:r>
          </a:p>
          <a:p>
            <a:pPr algn="ctr">
              <a:defRPr/>
            </a:pPr>
            <a:r>
              <a:rPr lang="he-IL" sz="1600" b="1" u="sng" dirty="0">
                <a:solidFill>
                  <a:schemeClr val="tx1"/>
                </a:solidFill>
                <a:latin typeface="Times New Roman" pitchFamily="18" charset="0"/>
                <a:cs typeface="David" pitchFamily="2" charset="-79"/>
              </a:rPr>
              <a:t> 2005</a:t>
            </a:r>
          </a:p>
          <a:p>
            <a:pPr algn="ctr">
              <a:defRPr/>
            </a:pPr>
            <a:r>
              <a:rPr lang="he-IL" sz="1300" b="1" dirty="0">
                <a:solidFill>
                  <a:schemeClr val="tx1"/>
                </a:solidFill>
                <a:latin typeface="Times New Roman" pitchFamily="18" charset="0"/>
                <a:cs typeface="David" pitchFamily="2" charset="-79"/>
              </a:rPr>
              <a:t>התנתקות</a:t>
            </a:r>
          </a:p>
        </p:txBody>
      </p:sp>
      <p:cxnSp>
        <p:nvCxnSpPr>
          <p:cNvPr id="46093" name="מחבר חץ ישר 8"/>
          <p:cNvCxnSpPr>
            <a:cxnSpLocks noChangeShapeType="1"/>
          </p:cNvCxnSpPr>
          <p:nvPr/>
        </p:nvCxnSpPr>
        <p:spPr bwMode="auto">
          <a:xfrm>
            <a:off x="357188" y="3221038"/>
            <a:ext cx="0" cy="420687"/>
          </a:xfrm>
          <a:prstGeom prst="straightConnector1">
            <a:avLst/>
          </a:prstGeom>
          <a:noFill/>
          <a:ln w="38100" algn="ctr">
            <a:solidFill>
              <a:schemeClr val="tx1"/>
            </a:solidFill>
            <a:round/>
            <a:headEnd/>
            <a:tailEnd/>
          </a:ln>
        </p:spPr>
      </p:cxnSp>
      <p:cxnSp>
        <p:nvCxnSpPr>
          <p:cNvPr id="46094" name="מחבר חץ ישר 11"/>
          <p:cNvCxnSpPr>
            <a:cxnSpLocks noChangeShapeType="1"/>
          </p:cNvCxnSpPr>
          <p:nvPr/>
        </p:nvCxnSpPr>
        <p:spPr bwMode="auto">
          <a:xfrm>
            <a:off x="2071688" y="3221038"/>
            <a:ext cx="0" cy="420687"/>
          </a:xfrm>
          <a:prstGeom prst="straightConnector1">
            <a:avLst/>
          </a:prstGeom>
          <a:noFill/>
          <a:ln w="38100" algn="ctr">
            <a:solidFill>
              <a:schemeClr val="tx1"/>
            </a:solidFill>
            <a:round/>
            <a:headEnd/>
            <a:tailEnd/>
          </a:ln>
        </p:spPr>
      </p:cxnSp>
      <p:cxnSp>
        <p:nvCxnSpPr>
          <p:cNvPr id="46095" name="מחבר חץ ישר 12"/>
          <p:cNvCxnSpPr>
            <a:cxnSpLocks noChangeShapeType="1"/>
          </p:cNvCxnSpPr>
          <p:nvPr/>
        </p:nvCxnSpPr>
        <p:spPr bwMode="auto">
          <a:xfrm>
            <a:off x="5429250" y="3221038"/>
            <a:ext cx="0" cy="420687"/>
          </a:xfrm>
          <a:prstGeom prst="straightConnector1">
            <a:avLst/>
          </a:prstGeom>
          <a:noFill/>
          <a:ln w="38100" algn="ctr">
            <a:solidFill>
              <a:schemeClr val="tx1"/>
            </a:solidFill>
            <a:round/>
            <a:headEnd/>
            <a:tailEnd/>
          </a:ln>
        </p:spPr>
      </p:cxnSp>
      <p:cxnSp>
        <p:nvCxnSpPr>
          <p:cNvPr id="46096" name="מחבר חץ ישר 13"/>
          <p:cNvCxnSpPr>
            <a:cxnSpLocks noChangeShapeType="1"/>
          </p:cNvCxnSpPr>
          <p:nvPr/>
        </p:nvCxnSpPr>
        <p:spPr bwMode="auto">
          <a:xfrm>
            <a:off x="2857500" y="3221038"/>
            <a:ext cx="0" cy="420687"/>
          </a:xfrm>
          <a:prstGeom prst="straightConnector1">
            <a:avLst/>
          </a:prstGeom>
          <a:noFill/>
          <a:ln w="38100" algn="ctr">
            <a:solidFill>
              <a:schemeClr val="tx1"/>
            </a:solidFill>
            <a:round/>
            <a:headEnd/>
            <a:tailEnd/>
          </a:ln>
        </p:spPr>
      </p:cxnSp>
      <p:cxnSp>
        <p:nvCxnSpPr>
          <p:cNvPr id="46097" name="מחבר חץ ישר 14"/>
          <p:cNvCxnSpPr>
            <a:cxnSpLocks noChangeShapeType="1"/>
          </p:cNvCxnSpPr>
          <p:nvPr/>
        </p:nvCxnSpPr>
        <p:spPr bwMode="auto">
          <a:xfrm>
            <a:off x="6215063" y="3221038"/>
            <a:ext cx="0" cy="420687"/>
          </a:xfrm>
          <a:prstGeom prst="straightConnector1">
            <a:avLst/>
          </a:prstGeom>
          <a:noFill/>
          <a:ln w="38100" algn="ctr">
            <a:solidFill>
              <a:schemeClr val="tx1"/>
            </a:solidFill>
            <a:round/>
            <a:headEnd/>
            <a:tailEnd/>
          </a:ln>
        </p:spPr>
      </p:cxnSp>
      <p:cxnSp>
        <p:nvCxnSpPr>
          <p:cNvPr id="46098" name="מחבר חץ ישר 15"/>
          <p:cNvCxnSpPr>
            <a:cxnSpLocks noChangeShapeType="1"/>
          </p:cNvCxnSpPr>
          <p:nvPr/>
        </p:nvCxnSpPr>
        <p:spPr bwMode="auto">
          <a:xfrm>
            <a:off x="8286750" y="3209925"/>
            <a:ext cx="0" cy="420688"/>
          </a:xfrm>
          <a:prstGeom prst="straightConnector1">
            <a:avLst/>
          </a:prstGeom>
          <a:noFill/>
          <a:ln w="38100" algn="ctr">
            <a:solidFill>
              <a:schemeClr val="tx1"/>
            </a:solidFill>
            <a:round/>
            <a:headEnd/>
            <a:tailEnd/>
          </a:ln>
        </p:spPr>
      </p:cxnSp>
      <p:sp>
        <p:nvSpPr>
          <p:cNvPr id="47" name="מלבן מעוגל 46"/>
          <p:cNvSpPr/>
          <p:nvPr/>
        </p:nvSpPr>
        <p:spPr bwMode="auto">
          <a:xfrm>
            <a:off x="720725" y="3565525"/>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2006</a:t>
            </a:r>
            <a:endParaRPr lang="he-IL" sz="1400" b="1" dirty="0">
              <a:solidFill>
                <a:schemeClr val="tx1"/>
              </a:solidFill>
              <a:latin typeface="Times New Roman" pitchFamily="18" charset="0"/>
              <a:cs typeface="David" pitchFamily="2" charset="-79"/>
            </a:endParaRPr>
          </a:p>
        </p:txBody>
      </p:sp>
      <p:sp>
        <p:nvSpPr>
          <p:cNvPr id="48" name="מלבן מעוגל 47"/>
          <p:cNvSpPr/>
          <p:nvPr/>
        </p:nvSpPr>
        <p:spPr bwMode="auto">
          <a:xfrm>
            <a:off x="778033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2014</a:t>
            </a:r>
            <a:endParaRPr lang="he-IL" sz="1400" b="1" dirty="0">
              <a:solidFill>
                <a:schemeClr val="tx1"/>
              </a:solidFill>
              <a:latin typeface="Times New Roman" pitchFamily="18" charset="0"/>
              <a:cs typeface="David" pitchFamily="2" charset="-79"/>
            </a:endParaRPr>
          </a:p>
        </p:txBody>
      </p:sp>
      <p:sp>
        <p:nvSpPr>
          <p:cNvPr id="49" name="מלבן מעוגל 48"/>
          <p:cNvSpPr/>
          <p:nvPr/>
        </p:nvSpPr>
        <p:spPr bwMode="auto">
          <a:xfrm>
            <a:off x="578643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2012</a:t>
            </a:r>
            <a:endParaRPr lang="he-IL" sz="1400" b="1" dirty="0">
              <a:solidFill>
                <a:schemeClr val="tx1"/>
              </a:solidFill>
              <a:latin typeface="Times New Roman" pitchFamily="18" charset="0"/>
              <a:cs typeface="David" pitchFamily="2" charset="-79"/>
            </a:endParaRPr>
          </a:p>
        </p:txBody>
      </p:sp>
      <p:sp>
        <p:nvSpPr>
          <p:cNvPr id="50" name="מלבן מעוגל 49"/>
          <p:cNvSpPr/>
          <p:nvPr/>
        </p:nvSpPr>
        <p:spPr bwMode="auto">
          <a:xfrm>
            <a:off x="4137025"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2010</a:t>
            </a:r>
            <a:endParaRPr lang="he-IL" sz="1400" b="1" dirty="0">
              <a:solidFill>
                <a:schemeClr val="tx1"/>
              </a:solidFill>
              <a:latin typeface="Times New Roman" pitchFamily="18" charset="0"/>
              <a:cs typeface="David" pitchFamily="2" charset="-79"/>
            </a:endParaRPr>
          </a:p>
        </p:txBody>
      </p:sp>
      <p:sp>
        <p:nvSpPr>
          <p:cNvPr id="51" name="מלבן מעוגל 50"/>
          <p:cNvSpPr/>
          <p:nvPr/>
        </p:nvSpPr>
        <p:spPr bwMode="auto">
          <a:xfrm>
            <a:off x="1643063"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2007</a:t>
            </a:r>
            <a:endParaRPr lang="he-IL" sz="1400" b="1" dirty="0">
              <a:solidFill>
                <a:schemeClr val="tx1"/>
              </a:solidFill>
              <a:latin typeface="Times New Roman" pitchFamily="18" charset="0"/>
              <a:cs typeface="David" pitchFamily="2" charset="-79"/>
            </a:endParaRPr>
          </a:p>
        </p:txBody>
      </p:sp>
      <p:cxnSp>
        <p:nvCxnSpPr>
          <p:cNvPr id="46104" name="מחבר חץ ישר 13"/>
          <p:cNvCxnSpPr>
            <a:cxnSpLocks noChangeShapeType="1"/>
          </p:cNvCxnSpPr>
          <p:nvPr/>
        </p:nvCxnSpPr>
        <p:spPr bwMode="auto">
          <a:xfrm>
            <a:off x="3500438" y="3209925"/>
            <a:ext cx="0" cy="420688"/>
          </a:xfrm>
          <a:prstGeom prst="straightConnector1">
            <a:avLst/>
          </a:prstGeom>
          <a:noFill/>
          <a:ln w="38100" algn="ctr">
            <a:solidFill>
              <a:schemeClr val="tx1"/>
            </a:solidFill>
            <a:round/>
            <a:headEnd/>
            <a:tailEnd/>
          </a:ln>
        </p:spPr>
      </p:cxnSp>
      <p:sp>
        <p:nvSpPr>
          <p:cNvPr id="53" name="מלבן מעוגל 52"/>
          <p:cNvSpPr/>
          <p:nvPr/>
        </p:nvSpPr>
        <p:spPr bwMode="auto">
          <a:xfrm>
            <a:off x="235743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2008</a:t>
            </a:r>
            <a:endParaRPr lang="he-IL" sz="1400" b="1" dirty="0">
              <a:solidFill>
                <a:schemeClr val="tx1"/>
              </a:solidFill>
              <a:latin typeface="Times New Roman" pitchFamily="18" charset="0"/>
              <a:cs typeface="David" pitchFamily="2" charset="-79"/>
            </a:endParaRPr>
          </a:p>
        </p:txBody>
      </p:sp>
      <p:sp>
        <p:nvSpPr>
          <p:cNvPr id="54" name="מלבן מעוגל 53"/>
          <p:cNvSpPr/>
          <p:nvPr/>
        </p:nvSpPr>
        <p:spPr bwMode="auto">
          <a:xfrm>
            <a:off x="-6350" y="3560763"/>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2005</a:t>
            </a:r>
            <a:endParaRPr lang="he-IL" sz="1400" b="1" dirty="0">
              <a:solidFill>
                <a:schemeClr val="tx1"/>
              </a:solidFill>
              <a:latin typeface="Times New Roman" pitchFamily="18" charset="0"/>
              <a:cs typeface="David" pitchFamily="2" charset="-79"/>
            </a:endParaRPr>
          </a:p>
        </p:txBody>
      </p:sp>
      <p:cxnSp>
        <p:nvCxnSpPr>
          <p:cNvPr id="46107" name="מחבר חץ ישר 5"/>
          <p:cNvCxnSpPr>
            <a:cxnSpLocks noChangeShapeType="1"/>
          </p:cNvCxnSpPr>
          <p:nvPr/>
        </p:nvCxnSpPr>
        <p:spPr bwMode="auto">
          <a:xfrm flipV="1">
            <a:off x="214313" y="3425825"/>
            <a:ext cx="8721725" cy="3175"/>
          </a:xfrm>
          <a:prstGeom prst="straightConnector1">
            <a:avLst/>
          </a:prstGeom>
          <a:noFill/>
          <a:ln w="38100" algn="ctr">
            <a:solidFill>
              <a:schemeClr val="tx1"/>
            </a:solidFill>
            <a:round/>
            <a:headEnd type="none" w="lg" len="med"/>
            <a:tailEnd type="arrow" w="med" len="med"/>
          </a:ln>
        </p:spPr>
      </p:cxnSp>
      <p:sp>
        <p:nvSpPr>
          <p:cNvPr id="56" name="מלבן מעוגל 55"/>
          <p:cNvSpPr/>
          <p:nvPr/>
        </p:nvSpPr>
        <p:spPr bwMode="auto">
          <a:xfrm>
            <a:off x="3071813"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2009</a:t>
            </a:r>
            <a:endParaRPr lang="he-IL" sz="1400" b="1" dirty="0">
              <a:solidFill>
                <a:schemeClr val="tx1"/>
              </a:solidFill>
              <a:latin typeface="Times New Roman" pitchFamily="18" charset="0"/>
              <a:cs typeface="David" pitchFamily="2" charset="-79"/>
            </a:endParaRPr>
          </a:p>
        </p:txBody>
      </p:sp>
      <p:sp>
        <p:nvSpPr>
          <p:cNvPr id="57" name="מלבן מעוגל 56"/>
          <p:cNvSpPr/>
          <p:nvPr/>
        </p:nvSpPr>
        <p:spPr bwMode="auto">
          <a:xfrm>
            <a:off x="4994275"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2011</a:t>
            </a:r>
            <a:endParaRPr lang="he-IL" sz="1400" b="1" dirty="0">
              <a:solidFill>
                <a:schemeClr val="tx1"/>
              </a:solidFill>
              <a:latin typeface="Times New Roman" pitchFamily="18" charset="0"/>
              <a:cs typeface="David" pitchFamily="2" charset="-79"/>
            </a:endParaRPr>
          </a:p>
        </p:txBody>
      </p:sp>
      <p:sp>
        <p:nvSpPr>
          <p:cNvPr id="58" name="מלבן מעוגל 57"/>
          <p:cNvSpPr/>
          <p:nvPr/>
        </p:nvSpPr>
        <p:spPr bwMode="auto">
          <a:xfrm>
            <a:off x="6643688" y="3568700"/>
            <a:ext cx="8636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schemeClr val="tx1"/>
                </a:solidFill>
                <a:latin typeface="Times New Roman" pitchFamily="18" charset="0"/>
                <a:cs typeface="David" pitchFamily="2" charset="-79"/>
              </a:rPr>
              <a:t>2013</a:t>
            </a:r>
            <a:endParaRPr lang="he-IL" sz="1400" b="1" dirty="0">
              <a:solidFill>
                <a:schemeClr val="tx1"/>
              </a:solidFill>
              <a:latin typeface="Times New Roman" pitchFamily="18" charset="0"/>
              <a:cs typeface="David" pitchFamily="2" charset="-79"/>
            </a:endParaRPr>
          </a:p>
        </p:txBody>
      </p:sp>
      <p:cxnSp>
        <p:nvCxnSpPr>
          <p:cNvPr id="46111" name="מחבר חץ ישר 11"/>
          <p:cNvCxnSpPr>
            <a:cxnSpLocks noChangeShapeType="1"/>
          </p:cNvCxnSpPr>
          <p:nvPr/>
        </p:nvCxnSpPr>
        <p:spPr bwMode="auto">
          <a:xfrm>
            <a:off x="1220788" y="3211513"/>
            <a:ext cx="0" cy="420687"/>
          </a:xfrm>
          <a:prstGeom prst="straightConnector1">
            <a:avLst/>
          </a:prstGeom>
          <a:noFill/>
          <a:ln w="38100" algn="ctr">
            <a:solidFill>
              <a:schemeClr val="tx1"/>
            </a:solidFill>
            <a:round/>
            <a:headEnd/>
            <a:tailEnd/>
          </a:ln>
        </p:spPr>
      </p:cxnSp>
      <p:cxnSp>
        <p:nvCxnSpPr>
          <p:cNvPr id="46112" name="מחבר חץ ישר 12"/>
          <p:cNvCxnSpPr>
            <a:cxnSpLocks noChangeShapeType="1"/>
          </p:cNvCxnSpPr>
          <p:nvPr/>
        </p:nvCxnSpPr>
        <p:spPr bwMode="auto">
          <a:xfrm>
            <a:off x="7072313" y="3211513"/>
            <a:ext cx="0" cy="420687"/>
          </a:xfrm>
          <a:prstGeom prst="straightConnector1">
            <a:avLst/>
          </a:prstGeom>
          <a:noFill/>
          <a:ln w="38100" algn="ctr">
            <a:solidFill>
              <a:schemeClr val="tx1"/>
            </a:solidFill>
            <a:round/>
            <a:headEnd/>
            <a:tailEnd/>
          </a:ln>
        </p:spPr>
      </p:cxnSp>
      <p:cxnSp>
        <p:nvCxnSpPr>
          <p:cNvPr id="46113" name="מחבר חץ ישר 12"/>
          <p:cNvCxnSpPr>
            <a:cxnSpLocks noChangeShapeType="1"/>
          </p:cNvCxnSpPr>
          <p:nvPr/>
        </p:nvCxnSpPr>
        <p:spPr bwMode="auto">
          <a:xfrm>
            <a:off x="4572000" y="3211513"/>
            <a:ext cx="0" cy="420687"/>
          </a:xfrm>
          <a:prstGeom prst="straightConnector1">
            <a:avLst/>
          </a:prstGeom>
          <a:noFill/>
          <a:ln w="38100" algn="ctr">
            <a:solidFill>
              <a:schemeClr val="tx1"/>
            </a:solidFill>
            <a:round/>
            <a:headEnd/>
            <a:tailEnd/>
          </a:ln>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כותרת 1"/>
          <p:cNvSpPr>
            <a:spLocks noGrp="1"/>
          </p:cNvSpPr>
          <p:nvPr>
            <p:ph type="title"/>
          </p:nvPr>
        </p:nvSpPr>
        <p:spPr bwMode="auto">
          <a:xfrm>
            <a:off x="642938" y="-11113"/>
            <a:ext cx="7929562" cy="511176"/>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מרכזיים בתקופה ראשונה</a:t>
            </a:r>
          </a:p>
        </p:txBody>
      </p:sp>
      <p:cxnSp>
        <p:nvCxnSpPr>
          <p:cNvPr id="50179" name="מחבר חץ ישר 5"/>
          <p:cNvCxnSpPr>
            <a:cxnSpLocks noChangeShapeType="1"/>
          </p:cNvCxnSpPr>
          <p:nvPr/>
        </p:nvCxnSpPr>
        <p:spPr bwMode="auto">
          <a:xfrm flipV="1">
            <a:off x="39688" y="3286125"/>
            <a:ext cx="9104312" cy="1588"/>
          </a:xfrm>
          <a:prstGeom prst="straightConnector1">
            <a:avLst/>
          </a:prstGeom>
          <a:noFill/>
          <a:ln w="38100" algn="ctr">
            <a:solidFill>
              <a:schemeClr val="tx1"/>
            </a:solidFill>
            <a:round/>
            <a:headEnd type="none" w="lg" len="med"/>
            <a:tailEnd type="arrow" w="med" len="med"/>
          </a:ln>
        </p:spPr>
      </p:cxnSp>
      <p:cxnSp>
        <p:nvCxnSpPr>
          <p:cNvPr id="50180" name="מחבר חץ ישר 8"/>
          <p:cNvCxnSpPr>
            <a:cxnSpLocks noChangeShapeType="1"/>
          </p:cNvCxnSpPr>
          <p:nvPr/>
        </p:nvCxnSpPr>
        <p:spPr bwMode="auto">
          <a:xfrm>
            <a:off x="71438" y="3082925"/>
            <a:ext cx="0" cy="420688"/>
          </a:xfrm>
          <a:prstGeom prst="straightConnector1">
            <a:avLst/>
          </a:prstGeom>
          <a:noFill/>
          <a:ln w="38100" algn="ctr">
            <a:solidFill>
              <a:schemeClr val="tx1"/>
            </a:solidFill>
            <a:round/>
            <a:headEnd/>
            <a:tailEnd/>
          </a:ln>
        </p:spPr>
      </p:cxnSp>
      <p:cxnSp>
        <p:nvCxnSpPr>
          <p:cNvPr id="50181" name="מחבר חץ ישר 8"/>
          <p:cNvCxnSpPr>
            <a:cxnSpLocks noChangeShapeType="1"/>
          </p:cNvCxnSpPr>
          <p:nvPr/>
        </p:nvCxnSpPr>
        <p:spPr bwMode="auto">
          <a:xfrm>
            <a:off x="8286750" y="3000375"/>
            <a:ext cx="0" cy="420688"/>
          </a:xfrm>
          <a:prstGeom prst="straightConnector1">
            <a:avLst/>
          </a:prstGeom>
          <a:noFill/>
          <a:ln w="38100" algn="ctr">
            <a:solidFill>
              <a:schemeClr val="tx1"/>
            </a:solidFill>
            <a:round/>
            <a:headEnd/>
            <a:tailEnd/>
          </a:ln>
        </p:spPr>
      </p:cxnSp>
      <p:cxnSp>
        <p:nvCxnSpPr>
          <p:cNvPr id="50182" name="מחבר חץ ישר 8"/>
          <p:cNvCxnSpPr>
            <a:cxnSpLocks noChangeShapeType="1"/>
          </p:cNvCxnSpPr>
          <p:nvPr/>
        </p:nvCxnSpPr>
        <p:spPr bwMode="auto">
          <a:xfrm>
            <a:off x="2214563" y="3071813"/>
            <a:ext cx="0" cy="420687"/>
          </a:xfrm>
          <a:prstGeom prst="straightConnector1">
            <a:avLst/>
          </a:prstGeom>
          <a:noFill/>
          <a:ln w="38100" algn="ctr">
            <a:solidFill>
              <a:schemeClr val="tx1"/>
            </a:solidFill>
            <a:round/>
            <a:headEnd/>
            <a:tailEnd/>
          </a:ln>
        </p:spPr>
      </p:cxnSp>
      <p:sp>
        <p:nvSpPr>
          <p:cNvPr id="41" name="מלבן מעוגל 40"/>
          <p:cNvSpPr/>
          <p:nvPr/>
        </p:nvSpPr>
        <p:spPr bwMode="auto">
          <a:xfrm>
            <a:off x="285750" y="3000375"/>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2005</a:t>
            </a:r>
            <a:endParaRPr lang="he-IL" sz="1400" b="1" dirty="0">
              <a:solidFill>
                <a:prstClr val="black"/>
              </a:solidFill>
              <a:latin typeface="Times New Roman" pitchFamily="18" charset="0"/>
              <a:cs typeface="David" pitchFamily="2" charset="-79"/>
            </a:endParaRPr>
          </a:p>
        </p:txBody>
      </p:sp>
      <p:sp>
        <p:nvSpPr>
          <p:cNvPr id="42" name="TextBox 41"/>
          <p:cNvSpPr txBox="1"/>
          <p:nvPr/>
        </p:nvSpPr>
        <p:spPr>
          <a:xfrm>
            <a:off x="285750" y="3357563"/>
            <a:ext cx="857250" cy="523875"/>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12/9</a:t>
            </a:r>
          </a:p>
          <a:p>
            <a:pPr indent="-85725" fontAlgn="auto">
              <a:spcBef>
                <a:spcPts val="0"/>
              </a:spcBef>
              <a:spcAft>
                <a:spcPts val="0"/>
              </a:spcAft>
              <a:defRPr/>
            </a:pPr>
            <a:r>
              <a:rPr lang="he-IL" sz="1400" b="1" kern="0" dirty="0">
                <a:solidFill>
                  <a:srgbClr val="002060"/>
                </a:solidFill>
                <a:latin typeface="Times New Roman" pitchFamily="18" charset="0"/>
                <a:cs typeface="David" pitchFamily="2" charset="-79"/>
              </a:rPr>
              <a:t>התנתקות</a:t>
            </a:r>
          </a:p>
        </p:txBody>
      </p:sp>
      <p:sp>
        <p:nvSpPr>
          <p:cNvPr id="43" name="TextBox 42"/>
          <p:cNvSpPr txBox="1"/>
          <p:nvPr/>
        </p:nvSpPr>
        <p:spPr>
          <a:xfrm>
            <a:off x="285750" y="3929063"/>
            <a:ext cx="928688" cy="1600200"/>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20/9</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שר הפנים חתם על צו מעברים </a:t>
            </a:r>
            <a:r>
              <a:rPr lang="he-IL" sz="1400" b="1" kern="0" dirty="0" err="1">
                <a:solidFill>
                  <a:srgbClr val="002060"/>
                </a:solidFill>
                <a:latin typeface="Times New Roman" pitchFamily="18" charset="0"/>
                <a:cs typeface="David" pitchFamily="2" charset="-79"/>
              </a:rPr>
              <a:t>רצ"ע</a:t>
            </a:r>
            <a:r>
              <a:rPr lang="he-IL" sz="1400" b="1" kern="0" dirty="0">
                <a:solidFill>
                  <a:srgbClr val="002060"/>
                </a:solidFill>
                <a:latin typeface="Times New Roman" pitchFamily="18" charset="0"/>
                <a:cs typeface="David" pitchFamily="2" charset="-79"/>
              </a:rPr>
              <a:t> = מעברים בינ"ל</a:t>
            </a:r>
          </a:p>
        </p:txBody>
      </p:sp>
      <p:sp>
        <p:nvSpPr>
          <p:cNvPr id="44" name="TextBox 43"/>
          <p:cNvSpPr txBox="1"/>
          <p:nvPr/>
        </p:nvSpPr>
        <p:spPr>
          <a:xfrm>
            <a:off x="1285875" y="3929063"/>
            <a:ext cx="857250" cy="1600200"/>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15/11</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הסכם המעברים והבטחה לנמל ימי </a:t>
            </a:r>
            <a:r>
              <a:rPr lang="he-IL" sz="1400" b="1" kern="0" dirty="0" err="1">
                <a:solidFill>
                  <a:srgbClr val="002060"/>
                </a:solidFill>
                <a:latin typeface="Times New Roman" pitchFamily="18" charset="0"/>
                <a:cs typeface="David" pitchFamily="2" charset="-79"/>
              </a:rPr>
              <a:t>ושד"ת</a:t>
            </a:r>
            <a:r>
              <a:rPr lang="he-IL" sz="1400" b="1" kern="0" dirty="0">
                <a:solidFill>
                  <a:srgbClr val="002060"/>
                </a:solidFill>
                <a:latin typeface="Times New Roman" pitchFamily="18" charset="0"/>
                <a:cs typeface="David" pitchFamily="2" charset="-79"/>
              </a:rPr>
              <a:t> </a:t>
            </a:r>
            <a:r>
              <a:rPr lang="he-IL" sz="1400" b="1" kern="0" dirty="0" err="1">
                <a:solidFill>
                  <a:srgbClr val="002060"/>
                </a:solidFill>
                <a:latin typeface="Times New Roman" pitchFamily="18" charset="0"/>
                <a:cs typeface="David" pitchFamily="2" charset="-79"/>
              </a:rPr>
              <a:t>ברצ"ע</a:t>
            </a:r>
            <a:endParaRPr lang="he-IL" sz="1400" b="1" kern="0" dirty="0">
              <a:solidFill>
                <a:srgbClr val="002060"/>
              </a:solidFill>
              <a:latin typeface="Times New Roman" pitchFamily="18" charset="0"/>
              <a:cs typeface="David" pitchFamily="2" charset="-79"/>
            </a:endParaRPr>
          </a:p>
        </p:txBody>
      </p:sp>
      <p:sp>
        <p:nvSpPr>
          <p:cNvPr id="57" name="מלבן מעוגל 56"/>
          <p:cNvSpPr/>
          <p:nvPr/>
        </p:nvSpPr>
        <p:spPr bwMode="auto">
          <a:xfrm>
            <a:off x="8001000" y="2997200"/>
            <a:ext cx="1214438"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2007</a:t>
            </a:r>
            <a:endParaRPr lang="he-IL" sz="1400" b="1" dirty="0">
              <a:solidFill>
                <a:prstClr val="black"/>
              </a:solidFill>
              <a:latin typeface="Times New Roman" pitchFamily="18" charset="0"/>
              <a:cs typeface="David" pitchFamily="2" charset="-79"/>
            </a:endParaRPr>
          </a:p>
        </p:txBody>
      </p:sp>
      <p:sp>
        <p:nvSpPr>
          <p:cNvPr id="45" name="TextBox 44"/>
          <p:cNvSpPr txBox="1"/>
          <p:nvPr/>
        </p:nvSpPr>
        <p:spPr>
          <a:xfrm>
            <a:off x="2214563" y="3429000"/>
            <a:ext cx="785812"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25/1</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ניצחון </a:t>
            </a:r>
            <a:r>
              <a:rPr lang="he-IL" sz="1400" b="1" kern="0" dirty="0" err="1">
                <a:solidFill>
                  <a:srgbClr val="002060"/>
                </a:solidFill>
                <a:latin typeface="Times New Roman" pitchFamily="18" charset="0"/>
                <a:cs typeface="David" pitchFamily="2" charset="-79"/>
              </a:rPr>
              <a:t>חמא"ס</a:t>
            </a:r>
            <a:r>
              <a:rPr lang="he-IL" sz="1400" b="1" kern="0" dirty="0">
                <a:solidFill>
                  <a:srgbClr val="002060"/>
                </a:solidFill>
                <a:latin typeface="Times New Roman" pitchFamily="18" charset="0"/>
                <a:cs typeface="David" pitchFamily="2" charset="-79"/>
              </a:rPr>
              <a:t> בבחירות</a:t>
            </a:r>
          </a:p>
        </p:txBody>
      </p:sp>
      <p:sp>
        <p:nvSpPr>
          <p:cNvPr id="46" name="מלבן מעוגל 45"/>
          <p:cNvSpPr/>
          <p:nvPr/>
        </p:nvSpPr>
        <p:spPr bwMode="auto">
          <a:xfrm>
            <a:off x="3929063" y="3000375"/>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2006</a:t>
            </a:r>
            <a:endParaRPr lang="he-IL" sz="1400" b="1" dirty="0">
              <a:solidFill>
                <a:prstClr val="black"/>
              </a:solidFill>
              <a:latin typeface="Times New Roman" pitchFamily="18" charset="0"/>
              <a:cs typeface="David" pitchFamily="2" charset="-79"/>
            </a:endParaRPr>
          </a:p>
        </p:txBody>
      </p:sp>
      <p:sp>
        <p:nvSpPr>
          <p:cNvPr id="58" name="TextBox 57"/>
          <p:cNvSpPr txBox="1"/>
          <p:nvPr/>
        </p:nvSpPr>
        <p:spPr>
          <a:xfrm>
            <a:off x="3071813" y="3429000"/>
            <a:ext cx="714375"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25/3</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הקמת ממשלת </a:t>
            </a:r>
            <a:r>
              <a:rPr lang="he-IL" sz="1400" b="1" kern="0" dirty="0" err="1">
                <a:solidFill>
                  <a:srgbClr val="002060"/>
                </a:solidFill>
                <a:latin typeface="Times New Roman" pitchFamily="18" charset="0"/>
                <a:cs typeface="David" pitchFamily="2" charset="-79"/>
              </a:rPr>
              <a:t>חמא"ס</a:t>
            </a:r>
            <a:endParaRPr lang="he-IL" sz="1400" b="1" kern="0" dirty="0">
              <a:solidFill>
                <a:srgbClr val="002060"/>
              </a:solidFill>
              <a:latin typeface="Times New Roman" pitchFamily="18" charset="0"/>
              <a:cs typeface="David" pitchFamily="2" charset="-79"/>
            </a:endParaRPr>
          </a:p>
        </p:txBody>
      </p:sp>
      <p:sp>
        <p:nvSpPr>
          <p:cNvPr id="59" name="TextBox 58"/>
          <p:cNvSpPr txBox="1"/>
          <p:nvPr/>
        </p:nvSpPr>
        <p:spPr>
          <a:xfrm>
            <a:off x="3857625" y="3429000"/>
            <a:ext cx="785813" cy="954088"/>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11/4</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החלטת ממשלה4780</a:t>
            </a:r>
          </a:p>
        </p:txBody>
      </p:sp>
      <p:sp>
        <p:nvSpPr>
          <p:cNvPr id="62" name="TextBox 61"/>
          <p:cNvSpPr txBox="1"/>
          <p:nvPr/>
        </p:nvSpPr>
        <p:spPr>
          <a:xfrm>
            <a:off x="4714875" y="3429000"/>
            <a:ext cx="714375"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חטיפת גלעד שליט</a:t>
            </a:r>
          </a:p>
        </p:txBody>
      </p:sp>
      <p:sp>
        <p:nvSpPr>
          <p:cNvPr id="63" name="TextBox 62"/>
          <p:cNvSpPr txBox="1"/>
          <p:nvPr/>
        </p:nvSpPr>
        <p:spPr>
          <a:xfrm>
            <a:off x="5500688" y="3429000"/>
            <a:ext cx="785812"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29/6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פריצת ציר </a:t>
            </a:r>
            <a:r>
              <a:rPr lang="he-IL" sz="1400" b="1" kern="0" dirty="0" err="1">
                <a:solidFill>
                  <a:srgbClr val="002060"/>
                </a:solidFill>
                <a:latin typeface="Times New Roman" pitchFamily="18" charset="0"/>
                <a:cs typeface="David" pitchFamily="2" charset="-79"/>
              </a:rPr>
              <a:t>פילדלפי</a:t>
            </a:r>
            <a:endParaRPr lang="he-IL" sz="1400" b="1" kern="0" dirty="0">
              <a:solidFill>
                <a:srgbClr val="002060"/>
              </a:solidFill>
              <a:latin typeface="Times New Roman" pitchFamily="18" charset="0"/>
              <a:cs typeface="David" pitchFamily="2" charset="-79"/>
            </a:endParaRPr>
          </a:p>
        </p:txBody>
      </p:sp>
      <p:sp>
        <p:nvSpPr>
          <p:cNvPr id="69" name="TextBox 68"/>
          <p:cNvSpPr txBox="1"/>
          <p:nvPr/>
        </p:nvSpPr>
        <p:spPr>
          <a:xfrm>
            <a:off x="8286750" y="4429125"/>
            <a:ext cx="785813" cy="7381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12-14/6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הפיכת </a:t>
            </a:r>
            <a:r>
              <a:rPr lang="he-IL" sz="1400" b="1" kern="0" dirty="0" err="1">
                <a:solidFill>
                  <a:srgbClr val="002060"/>
                </a:solidFill>
                <a:latin typeface="Times New Roman" pitchFamily="18" charset="0"/>
                <a:cs typeface="David" pitchFamily="2" charset="-79"/>
              </a:rPr>
              <a:t>חמא"ס</a:t>
            </a:r>
            <a:endParaRPr lang="he-IL" sz="1400" b="1" kern="0" dirty="0">
              <a:solidFill>
                <a:srgbClr val="002060"/>
              </a:solidFill>
              <a:latin typeface="Times New Roman" pitchFamily="18" charset="0"/>
              <a:cs typeface="David" pitchFamily="2" charset="-79"/>
            </a:endParaRPr>
          </a:p>
        </p:txBody>
      </p:sp>
      <p:sp>
        <p:nvSpPr>
          <p:cNvPr id="49" name="TextBox 48"/>
          <p:cNvSpPr txBox="1"/>
          <p:nvPr/>
        </p:nvSpPr>
        <p:spPr>
          <a:xfrm>
            <a:off x="311150" y="763588"/>
            <a:ext cx="1714500" cy="2308225"/>
          </a:xfrm>
          <a:prstGeom prst="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rtlCol="1">
            <a:spAutoFit/>
          </a:bodyPr>
          <a:lstStyle>
            <a:defPPr>
              <a:defRPr lang="he-IL"/>
            </a:defPPr>
            <a:lvl1pPr algn="ctr">
              <a:defRPr sz="1200" b="1">
                <a:latin typeface="Guttman Hatzvi" pitchFamily="2" charset="-79"/>
                <a:cs typeface="Guttman Hatzvi" pitchFamily="2" charset="-79"/>
              </a:defRPr>
            </a:lvl1pPr>
          </a:lstStyle>
          <a:p>
            <a:pPr fontAlgn="auto">
              <a:spcBef>
                <a:spcPts val="0"/>
              </a:spcBef>
              <a:spcAft>
                <a:spcPts val="0"/>
              </a:spcAft>
              <a:defRPr/>
            </a:pPr>
            <a:r>
              <a:rPr lang="he-IL" dirty="0"/>
              <a:t>"גשם ראשון"</a:t>
            </a:r>
          </a:p>
          <a:p>
            <a:pPr fontAlgn="auto">
              <a:spcBef>
                <a:spcPts val="0"/>
              </a:spcBef>
              <a:spcAft>
                <a:spcPts val="0"/>
              </a:spcAft>
              <a:defRPr/>
            </a:pPr>
            <a:r>
              <a:rPr lang="he-IL" b="0" dirty="0"/>
              <a:t>בעקבות פיצוץ רקטה </a:t>
            </a:r>
            <a:r>
              <a:rPr lang="he-IL" b="0" dirty="0" smtClean="0"/>
              <a:t>בתהלוכה </a:t>
            </a:r>
            <a:r>
              <a:rPr lang="he-IL" b="0" dirty="0"/>
              <a:t>של </a:t>
            </a:r>
            <a:r>
              <a:rPr lang="he-IL" b="0" dirty="0" smtClean="0"/>
              <a:t>חמאס </a:t>
            </a:r>
            <a:r>
              <a:rPr lang="he-IL" b="0" dirty="0"/>
              <a:t>אשר הובילה </a:t>
            </a:r>
            <a:r>
              <a:rPr lang="he-IL" b="0" dirty="0" smtClean="0"/>
              <a:t>להרג 20 </a:t>
            </a:r>
            <a:r>
              <a:rPr lang="he-IL" b="0" dirty="0"/>
              <a:t>פלסטינים, </a:t>
            </a:r>
            <a:r>
              <a:rPr lang="he-IL" b="0" dirty="0" smtClean="0"/>
              <a:t>חמאס האשימה </a:t>
            </a:r>
            <a:r>
              <a:rPr lang="he-IL" b="0" dirty="0"/>
              <a:t>את ישראל </a:t>
            </a:r>
            <a:r>
              <a:rPr lang="he-IL" b="0" dirty="0" smtClean="0"/>
              <a:t>וביצעה </a:t>
            </a:r>
            <a:r>
              <a:rPr lang="he-IL" b="0" dirty="0"/>
              <a:t>ירי רקטי מאסיבי לשדרות. בתגובה תקף (25 ספטמבר) צה"ל ברצועה ונערך לכניסת כוחות. </a:t>
            </a:r>
          </a:p>
        </p:txBody>
      </p:sp>
      <p:sp>
        <p:nvSpPr>
          <p:cNvPr id="50196" name="TextBox 4"/>
          <p:cNvSpPr txBox="1">
            <a:spLocks noChangeArrowheads="1"/>
          </p:cNvSpPr>
          <p:nvPr/>
        </p:nvSpPr>
        <p:spPr bwMode="auto">
          <a:xfrm>
            <a:off x="2214563" y="509588"/>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2-7 בפברואר</a:t>
            </a:r>
          </a:p>
        </p:txBody>
      </p:sp>
      <p:sp>
        <p:nvSpPr>
          <p:cNvPr id="50197" name="TextBox 8"/>
          <p:cNvSpPr txBox="1">
            <a:spLocks noChangeArrowheads="1"/>
          </p:cNvSpPr>
          <p:nvPr/>
        </p:nvSpPr>
        <p:spPr bwMode="auto">
          <a:xfrm>
            <a:off x="3571875" y="509588"/>
            <a:ext cx="1214438"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7-11 באפריל</a:t>
            </a:r>
          </a:p>
        </p:txBody>
      </p:sp>
      <p:sp>
        <p:nvSpPr>
          <p:cNvPr id="50198" name="TextBox 66"/>
          <p:cNvSpPr txBox="1">
            <a:spLocks noChangeArrowheads="1"/>
          </p:cNvSpPr>
          <p:nvPr/>
        </p:nvSpPr>
        <p:spPr bwMode="auto">
          <a:xfrm>
            <a:off x="4749800" y="509588"/>
            <a:ext cx="1036638"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23-29 במאי</a:t>
            </a:r>
          </a:p>
        </p:txBody>
      </p:sp>
      <p:sp>
        <p:nvSpPr>
          <p:cNvPr id="54" name="TextBox 53"/>
          <p:cNvSpPr txBox="1"/>
          <p:nvPr/>
        </p:nvSpPr>
        <p:spPr>
          <a:xfrm>
            <a:off x="3714750" y="714375"/>
            <a:ext cx="1000125" cy="1662113"/>
          </a:xfrm>
          <a:prstGeom prst="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rtlCol="1">
            <a:spAutoFit/>
          </a:bodyPr>
          <a:lstStyle>
            <a:defPPr>
              <a:defRPr lang="he-IL"/>
            </a:defPPr>
            <a:lvl1pPr algn="ctr">
              <a:defRPr sz="1400" b="1">
                <a:latin typeface="Guttman Hatzvi" pitchFamily="2" charset="-79"/>
                <a:cs typeface="Guttman Hatzvi" pitchFamily="2" charset="-79"/>
              </a:defRPr>
            </a:lvl1pPr>
          </a:lstStyle>
          <a:p>
            <a:pPr fontAlgn="auto">
              <a:spcBef>
                <a:spcPts val="0"/>
              </a:spcBef>
              <a:spcAft>
                <a:spcPts val="0"/>
              </a:spcAft>
              <a:defRPr/>
            </a:pPr>
            <a:r>
              <a:rPr lang="he-IL" sz="1200" dirty="0" smtClean="0"/>
              <a:t>"חץ דרומי"</a:t>
            </a:r>
          </a:p>
          <a:p>
            <a:pPr fontAlgn="auto">
              <a:spcBef>
                <a:spcPts val="0"/>
              </a:spcBef>
              <a:spcAft>
                <a:spcPts val="0"/>
              </a:spcAft>
              <a:defRPr/>
            </a:pPr>
            <a:r>
              <a:rPr lang="he-IL" sz="1000" b="0" dirty="0" smtClean="0"/>
              <a:t>לאור אירועי ירי רבים במהלך חודשים מרץ ואפריל תקף </a:t>
            </a:r>
            <a:r>
              <a:rPr lang="en-US" sz="1000" b="0" dirty="0" smtClean="0"/>
              <a:t> </a:t>
            </a:r>
            <a:r>
              <a:rPr lang="he-IL" sz="1000" b="0" dirty="0" smtClean="0"/>
              <a:t>צה"ל יעדים פלסטיניים </a:t>
            </a:r>
            <a:r>
              <a:rPr lang="he-IL" sz="1000" b="0" dirty="0" err="1" smtClean="0"/>
              <a:t>ברצ"ע</a:t>
            </a:r>
            <a:r>
              <a:rPr lang="he-IL" sz="1000" b="0" dirty="0" smtClean="0"/>
              <a:t> (4 הרוגים פלס'). </a:t>
            </a:r>
          </a:p>
        </p:txBody>
      </p:sp>
      <p:sp>
        <p:nvSpPr>
          <p:cNvPr id="55" name="TextBox 54"/>
          <p:cNvSpPr txBox="1"/>
          <p:nvPr/>
        </p:nvSpPr>
        <p:spPr>
          <a:xfrm>
            <a:off x="4786313" y="714375"/>
            <a:ext cx="1000125" cy="1616075"/>
          </a:xfrm>
          <a:prstGeom prst="rect">
            <a:avLst/>
          </a:prstGeom>
          <a:ln/>
        </p:spPr>
        <p:style>
          <a:lnRef idx="2">
            <a:schemeClr val="accent3"/>
          </a:lnRef>
          <a:fillRef idx="1">
            <a:schemeClr val="lt1"/>
          </a:fillRef>
          <a:effectRef idx="0">
            <a:schemeClr val="accent3"/>
          </a:effectRef>
          <a:fontRef idx="minor">
            <a:schemeClr val="dk1"/>
          </a:fontRef>
        </p:style>
        <p:txBody>
          <a:bodyPr rtlCol="1">
            <a:spAutoFit/>
          </a:bodyPr>
          <a:lstStyle/>
          <a:p>
            <a:pPr algn="ctr" fontAlgn="auto">
              <a:spcBef>
                <a:spcPts val="0"/>
              </a:spcBef>
              <a:spcAft>
                <a:spcPts val="0"/>
              </a:spcAft>
              <a:defRPr/>
            </a:pPr>
            <a:r>
              <a:rPr lang="he-IL" sz="1100" b="1" dirty="0">
                <a:solidFill>
                  <a:schemeClr val="tx1"/>
                </a:solidFill>
                <a:latin typeface="Guttman Hatzvi" pitchFamily="2" charset="-79"/>
                <a:cs typeface="Guttman Hatzvi" pitchFamily="2" charset="-79"/>
              </a:rPr>
              <a:t>"יורשי הארץ"</a:t>
            </a:r>
          </a:p>
          <a:p>
            <a:pPr algn="ctr" fontAlgn="auto">
              <a:spcBef>
                <a:spcPts val="0"/>
              </a:spcBef>
              <a:spcAft>
                <a:spcPts val="0"/>
              </a:spcAft>
              <a:defRPr/>
            </a:pPr>
            <a:r>
              <a:rPr lang="he-IL" sz="1100" dirty="0">
                <a:solidFill>
                  <a:schemeClr val="tx1"/>
                </a:solidFill>
                <a:latin typeface="Guttman Hatzvi" pitchFamily="2" charset="-79"/>
                <a:cs typeface="Guttman Hatzvi" pitchFamily="2" charset="-79"/>
              </a:rPr>
              <a:t>מטרת מבצע זה </a:t>
            </a:r>
            <a:r>
              <a:rPr lang="he-IL" sz="1100" dirty="0" err="1">
                <a:solidFill>
                  <a:schemeClr val="tx1"/>
                </a:solidFill>
                <a:latin typeface="Guttman Hatzvi" pitchFamily="2" charset="-79"/>
                <a:cs typeface="Guttman Hatzvi" pitchFamily="2" charset="-79"/>
              </a:rPr>
              <a:t>היתה</a:t>
            </a:r>
            <a:r>
              <a:rPr lang="he-IL" sz="1100" dirty="0">
                <a:solidFill>
                  <a:schemeClr val="tx1"/>
                </a:solidFill>
                <a:latin typeface="Guttman Hatzvi" pitchFamily="2" charset="-79"/>
                <a:cs typeface="Guttman Hatzvi" pitchFamily="2" charset="-79"/>
              </a:rPr>
              <a:t> סיכול</a:t>
            </a:r>
          </a:p>
          <a:p>
            <a:pPr algn="ctr" fontAlgn="auto">
              <a:spcBef>
                <a:spcPts val="0"/>
              </a:spcBef>
              <a:spcAft>
                <a:spcPts val="0"/>
              </a:spcAft>
              <a:defRPr/>
            </a:pPr>
            <a:r>
              <a:rPr lang="he-IL" sz="1100" dirty="0">
                <a:solidFill>
                  <a:schemeClr val="tx1"/>
                </a:solidFill>
                <a:latin typeface="Guttman Hatzvi" pitchFamily="2" charset="-79"/>
                <a:cs typeface="Guttman Hatzvi" pitchFamily="2" charset="-79"/>
              </a:rPr>
              <a:t>   ממוקד של חוליות משגרי קסאמים.</a:t>
            </a:r>
          </a:p>
        </p:txBody>
      </p:sp>
      <p:sp>
        <p:nvSpPr>
          <p:cNvPr id="56" name="TextBox 55"/>
          <p:cNvSpPr txBox="1"/>
          <p:nvPr/>
        </p:nvSpPr>
        <p:spPr>
          <a:xfrm>
            <a:off x="2189163" y="714375"/>
            <a:ext cx="1428750" cy="2124075"/>
          </a:xfrm>
          <a:prstGeom prst="rect">
            <a:avLst/>
          </a:prstGeom>
          <a:ln/>
        </p:spPr>
        <p:style>
          <a:lnRef idx="2">
            <a:schemeClr val="accent2"/>
          </a:lnRef>
          <a:fillRef idx="1">
            <a:schemeClr val="lt1"/>
          </a:fillRef>
          <a:effectRef idx="0">
            <a:schemeClr val="accent2"/>
          </a:effectRef>
          <a:fontRef idx="minor">
            <a:schemeClr val="dk1"/>
          </a:fontRef>
        </p:style>
        <p:txBody>
          <a:bodyPr rtlCol="1">
            <a:spAutoFit/>
          </a:bodyPr>
          <a:lstStyle/>
          <a:p>
            <a:pPr algn="ctr" fontAlgn="auto">
              <a:spcBef>
                <a:spcPts val="0"/>
              </a:spcBef>
              <a:spcAft>
                <a:spcPts val="0"/>
              </a:spcAft>
              <a:defRPr/>
            </a:pPr>
            <a:r>
              <a:rPr lang="he-IL" sz="1200" b="1" dirty="0">
                <a:solidFill>
                  <a:schemeClr val="tx1"/>
                </a:solidFill>
                <a:latin typeface="Guttman Hatzvi" pitchFamily="2" charset="-79"/>
                <a:cs typeface="Guttman Hatzvi" pitchFamily="2" charset="-79"/>
              </a:rPr>
              <a:t>"מכת ברק"</a:t>
            </a:r>
          </a:p>
          <a:p>
            <a:pPr algn="ctr" fontAlgn="auto">
              <a:spcBef>
                <a:spcPts val="0"/>
              </a:spcBef>
              <a:spcAft>
                <a:spcPts val="0"/>
              </a:spcAft>
              <a:defRPr/>
            </a:pPr>
            <a:r>
              <a:rPr lang="he-IL" sz="1200" dirty="0">
                <a:solidFill>
                  <a:schemeClr val="tx1"/>
                </a:solidFill>
                <a:latin typeface="Guttman Hatzvi" pitchFamily="2" charset="-79"/>
                <a:cs typeface="Guttman Hatzvi" pitchFamily="2" charset="-79"/>
              </a:rPr>
              <a:t>בתגובה לירי כבד של רקטות קסאם על קיבוץ כרמיה , בוצעה סדרת תקיפות אוויריות בגיבוי הפגזה ארטילרית </a:t>
            </a:r>
            <a:r>
              <a:rPr lang="he-IL" sz="1200" dirty="0" err="1">
                <a:solidFill>
                  <a:schemeClr val="tx1"/>
                </a:solidFill>
                <a:latin typeface="Guttman Hatzvi" pitchFamily="2" charset="-79"/>
                <a:cs typeface="Guttman Hatzvi" pitchFamily="2" charset="-79"/>
              </a:rPr>
              <a:t>וסכו"מים</a:t>
            </a:r>
            <a:r>
              <a:rPr lang="he-IL" sz="1200" dirty="0">
                <a:solidFill>
                  <a:schemeClr val="tx1"/>
                </a:solidFill>
                <a:latin typeface="Guttman Hatzvi" pitchFamily="2" charset="-79"/>
                <a:cs typeface="Guttman Hatzvi" pitchFamily="2" charset="-79"/>
              </a:rPr>
              <a:t> (9 הרוגים פלס')</a:t>
            </a:r>
          </a:p>
          <a:p>
            <a:pPr algn="ctr" fontAlgn="auto">
              <a:spcBef>
                <a:spcPts val="0"/>
              </a:spcBef>
              <a:spcAft>
                <a:spcPts val="0"/>
              </a:spcAft>
              <a:defRPr/>
            </a:pPr>
            <a:endParaRPr lang="he-IL" sz="1200" b="1" dirty="0">
              <a:solidFill>
                <a:schemeClr val="tx1"/>
              </a:solidFill>
              <a:latin typeface="Guttman Hatzvi" pitchFamily="2" charset="-79"/>
              <a:cs typeface="Guttman Hatzvi" pitchFamily="2" charset="-79"/>
            </a:endParaRPr>
          </a:p>
        </p:txBody>
      </p:sp>
      <p:sp>
        <p:nvSpPr>
          <p:cNvPr id="50202" name="TextBox 10"/>
          <p:cNvSpPr txBox="1">
            <a:spLocks noChangeArrowheads="1"/>
          </p:cNvSpPr>
          <p:nvPr/>
        </p:nvSpPr>
        <p:spPr bwMode="auto">
          <a:xfrm>
            <a:off x="88900" y="500063"/>
            <a:ext cx="1936750" cy="277812"/>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25 ספטמבר–1 אוקטובר</a:t>
            </a:r>
          </a:p>
        </p:txBody>
      </p:sp>
      <p:sp>
        <p:nvSpPr>
          <p:cNvPr id="67" name="TextBox 66"/>
          <p:cNvSpPr txBox="1"/>
          <p:nvPr/>
        </p:nvSpPr>
        <p:spPr>
          <a:xfrm>
            <a:off x="5857875" y="714375"/>
            <a:ext cx="2143125" cy="1662113"/>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"גשמי קיץ" ו"ענני סתיו"</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algn="ctr" fontAlgn="auto">
              <a:spcBef>
                <a:spcPts val="0"/>
              </a:spcBef>
              <a:spcAft>
                <a:spcPts val="0"/>
              </a:spcAft>
              <a:defRPr/>
            </a:pPr>
            <a:r>
              <a:rPr lang="he-IL" sz="1000" dirty="0">
                <a:latin typeface="Guttman Hatzvi" pitchFamily="2" charset="-79"/>
                <a:cs typeface="Guttman Hatzvi" pitchFamily="2" charset="-79"/>
              </a:rPr>
              <a:t>בתגובה להריגת שני חיילים וחטיפתו של החייל הישראלי גלעד שליט נכנסו כוחות צה"ל </a:t>
            </a:r>
            <a:r>
              <a:rPr lang="he-IL" sz="1000" dirty="0" err="1">
                <a:latin typeface="Guttman Hatzvi" pitchFamily="2" charset="-79"/>
                <a:cs typeface="Guttman Hatzvi" pitchFamily="2" charset="-79"/>
              </a:rPr>
              <a:t>לרצ"ע</a:t>
            </a:r>
            <a:r>
              <a:rPr lang="he-IL" sz="1000" dirty="0">
                <a:latin typeface="Guttman Hatzvi" pitchFamily="2" charset="-79"/>
                <a:cs typeface="Guttman Hatzvi" pitchFamily="2" charset="-79"/>
              </a:rPr>
              <a:t>. האירוע כלל </a:t>
            </a:r>
            <a:r>
              <a:rPr lang="he-IL" sz="1000" b="1" u="sng" dirty="0">
                <a:latin typeface="Guttman Hatzvi" pitchFamily="2" charset="-79"/>
                <a:cs typeface="Guttman Hatzvi" pitchFamily="2" charset="-79"/>
              </a:rPr>
              <a:t>שורת מבצעים </a:t>
            </a:r>
            <a:r>
              <a:rPr lang="he-IL" sz="1000" dirty="0">
                <a:latin typeface="Guttman Hatzvi" pitchFamily="2" charset="-79"/>
                <a:cs typeface="Guttman Hatzvi" pitchFamily="2" charset="-79"/>
              </a:rPr>
              <a:t>ממוקדים שכללו תמרון, ובמהלכו נהרגו חמישה ישראלים ו-394 פלסטינים. המבצע הסתיים בחתימה על הסכם הפסקת אש.</a:t>
            </a:r>
          </a:p>
        </p:txBody>
      </p:sp>
      <p:sp>
        <p:nvSpPr>
          <p:cNvPr id="50204" name="TextBox 74"/>
          <p:cNvSpPr txBox="1">
            <a:spLocks noChangeArrowheads="1"/>
          </p:cNvSpPr>
          <p:nvPr/>
        </p:nvSpPr>
        <p:spPr bwMode="auto">
          <a:xfrm>
            <a:off x="6272213" y="500063"/>
            <a:ext cx="1657350" cy="261937"/>
          </a:xfrm>
          <a:prstGeom prst="rect">
            <a:avLst/>
          </a:prstGeom>
          <a:noFill/>
          <a:ln w="9525">
            <a:noFill/>
            <a:miter lim="800000"/>
            <a:headEnd/>
            <a:tailEnd/>
          </a:ln>
        </p:spPr>
        <p:txBody>
          <a:bodyPr>
            <a:spAutoFit/>
          </a:bodyPr>
          <a:lstStyle/>
          <a:p>
            <a:pPr algn="ctr"/>
            <a:r>
              <a:rPr lang="he-IL" sz="1100" b="1">
                <a:solidFill>
                  <a:schemeClr val="tx2"/>
                </a:solidFill>
                <a:latin typeface="Guttman Hatzvi" pitchFamily="2" charset="-79"/>
                <a:cs typeface="Guttman Hatzvi" pitchFamily="2" charset="-79"/>
              </a:rPr>
              <a:t>28 ביוני - 26 בנובמבר</a:t>
            </a:r>
          </a:p>
        </p:txBody>
      </p:sp>
      <p:sp>
        <p:nvSpPr>
          <p:cNvPr id="71" name="TextBox 70"/>
          <p:cNvSpPr txBox="1"/>
          <p:nvPr/>
        </p:nvSpPr>
        <p:spPr>
          <a:xfrm>
            <a:off x="6357938" y="3429000"/>
            <a:ext cx="1000125" cy="7381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12/7</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מלחמת לבנון </a:t>
            </a:r>
            <a:r>
              <a:rPr lang="he-IL" sz="1400" b="1" kern="0" dirty="0" err="1">
                <a:solidFill>
                  <a:srgbClr val="002060"/>
                </a:solidFill>
                <a:latin typeface="Times New Roman" pitchFamily="18" charset="0"/>
                <a:cs typeface="David" pitchFamily="2" charset="-79"/>
              </a:rPr>
              <a:t>השניה</a:t>
            </a:r>
            <a:endParaRPr lang="he-IL" sz="1400" b="1" kern="0" dirty="0">
              <a:solidFill>
                <a:srgbClr val="002060"/>
              </a:solidFill>
              <a:latin typeface="Times New Roman" pitchFamily="18" charset="0"/>
              <a:cs typeface="David" pitchFamily="2" charset="-79"/>
            </a:endParaRPr>
          </a:p>
        </p:txBody>
      </p:sp>
      <p:sp>
        <p:nvSpPr>
          <p:cNvPr id="72" name="לחצן פעולה: מידע 71">
            <a:hlinkClick r:id="rId2" action="ppaction://hlinksldjump" highlightClick="1"/>
          </p:cNvPr>
          <p:cNvSpPr/>
          <p:nvPr/>
        </p:nvSpPr>
        <p:spPr bwMode="auto">
          <a:xfrm>
            <a:off x="4429125" y="3429000"/>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73" name="לחצן פעולה: מידע 72">
            <a:hlinkClick r:id="rId3" action="ppaction://hlinksldjump" highlightClick="1"/>
          </p:cNvPr>
          <p:cNvSpPr/>
          <p:nvPr/>
        </p:nvSpPr>
        <p:spPr bwMode="auto">
          <a:xfrm>
            <a:off x="92868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grpSp>
        <p:nvGrpSpPr>
          <p:cNvPr id="2" name="קבוצה 36"/>
          <p:cNvGrpSpPr>
            <a:grpSpLocks/>
          </p:cNvGrpSpPr>
          <p:nvPr/>
        </p:nvGrpSpPr>
        <p:grpSpPr bwMode="auto">
          <a:xfrm>
            <a:off x="3571875" y="5870575"/>
            <a:ext cx="2143125" cy="630238"/>
            <a:chOff x="3368550" y="5857640"/>
            <a:chExt cx="2384917" cy="687842"/>
          </a:xfrm>
        </p:grpSpPr>
        <p:sp>
          <p:nvSpPr>
            <p:cNvPr id="75" name="TextBox 74"/>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76" name="TextBox 75"/>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77" name="TextBox 76"/>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8" name="TextBox 77"/>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9" name="TextBox 78"/>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sp>
        <p:nvSpPr>
          <p:cNvPr id="82" name="לחצן פעולה: מידע 81">
            <a:hlinkClick r:id="rId4" action="ppaction://hlinksldjump" highlightClick="1"/>
          </p:cNvPr>
          <p:cNvSpPr/>
          <p:nvPr/>
        </p:nvSpPr>
        <p:spPr bwMode="auto">
          <a:xfrm>
            <a:off x="1857375" y="3929063"/>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84" name="לחצן פעולה: מידע 83">
            <a:hlinkClick r:id="rId5" action="ppaction://hlinksldjump" highlightClick="1"/>
          </p:cNvPr>
          <p:cNvSpPr/>
          <p:nvPr/>
        </p:nvSpPr>
        <p:spPr bwMode="auto">
          <a:xfrm>
            <a:off x="5214938" y="3429000"/>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85" name="TextBox 84"/>
          <p:cNvSpPr txBox="1"/>
          <p:nvPr/>
        </p:nvSpPr>
        <p:spPr>
          <a:xfrm>
            <a:off x="7429500" y="3429000"/>
            <a:ext cx="785813" cy="16002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9/2006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איתור והשמדת מנהרת תופת מערבית לקרני</a:t>
            </a:r>
          </a:p>
        </p:txBody>
      </p:sp>
      <p:sp>
        <p:nvSpPr>
          <p:cNvPr id="86" name="לחצן פעולה: מידע 85">
            <a:hlinkClick r:id="rId5" action="ppaction://hlinksldjump" highlightClick="1"/>
          </p:cNvPr>
          <p:cNvSpPr/>
          <p:nvPr/>
        </p:nvSpPr>
        <p:spPr bwMode="auto">
          <a:xfrm>
            <a:off x="3571875" y="3429000"/>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88" name="TextBox 87"/>
          <p:cNvSpPr txBox="1"/>
          <p:nvPr/>
        </p:nvSpPr>
        <p:spPr>
          <a:xfrm>
            <a:off x="7358063" y="5118100"/>
            <a:ext cx="1000125" cy="1169988"/>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25/11/2006</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הסכם הפסקת אש רש"פ-ישראל</a:t>
            </a:r>
          </a:p>
        </p:txBody>
      </p:sp>
      <p:sp>
        <p:nvSpPr>
          <p:cNvPr id="89" name="לחצן פעולה: מידע 88">
            <a:hlinkClick r:id="" action="ppaction://noaction" highlightClick="1"/>
          </p:cNvPr>
          <p:cNvSpPr/>
          <p:nvPr/>
        </p:nvSpPr>
        <p:spPr bwMode="auto">
          <a:xfrm>
            <a:off x="8286750" y="5072063"/>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0" name="TextBox 89"/>
          <p:cNvSpPr txBox="1"/>
          <p:nvPr/>
        </p:nvSpPr>
        <p:spPr>
          <a:xfrm>
            <a:off x="8286750" y="3429000"/>
            <a:ext cx="785813" cy="954088"/>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17/3</a:t>
            </a:r>
          </a:p>
          <a:p>
            <a:pPr indent="-85725" algn="ctr" fontAlgn="auto">
              <a:spcBef>
                <a:spcPts val="0"/>
              </a:spcBef>
              <a:spcAft>
                <a:spcPts val="0"/>
              </a:spcAft>
              <a:defRPr/>
            </a:pPr>
            <a:r>
              <a:rPr lang="he-IL" sz="1400" b="1" kern="0" dirty="0">
                <a:solidFill>
                  <a:srgbClr val="002060"/>
                </a:solidFill>
                <a:latin typeface="Times New Roman" pitchFamily="18" charset="0"/>
                <a:cs typeface="David" pitchFamily="2" charset="-79"/>
              </a:rPr>
              <a:t>הקמת ממשלת אחדות</a:t>
            </a:r>
          </a:p>
        </p:txBody>
      </p:sp>
      <p:sp>
        <p:nvSpPr>
          <p:cNvPr id="47" name="TextBox 46"/>
          <p:cNvSpPr txBox="1"/>
          <p:nvPr/>
        </p:nvSpPr>
        <p:spPr>
          <a:xfrm rot="19475177">
            <a:off x="1508125" y="2868613"/>
            <a:ext cx="896938"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1,255 פצמ"רים ורקטות</a:t>
            </a:r>
          </a:p>
        </p:txBody>
      </p:sp>
      <p:sp>
        <p:nvSpPr>
          <p:cNvPr id="48" name="TextBox 47"/>
          <p:cNvSpPr txBox="1"/>
          <p:nvPr/>
        </p:nvSpPr>
        <p:spPr>
          <a:xfrm rot="19475177">
            <a:off x="5508625" y="2797175"/>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1,</a:t>
            </a:r>
            <a:r>
              <a:rPr lang="he-IL" sz="900" b="1" kern="0" dirty="0" err="1">
                <a:solidFill>
                  <a:srgbClr val="002060"/>
                </a:solidFill>
                <a:latin typeface="Times New Roman" pitchFamily="18" charset="0"/>
                <a:cs typeface="David" pitchFamily="2" charset="-79"/>
              </a:rPr>
              <a:t>777פצמ"רים</a:t>
            </a:r>
            <a:r>
              <a:rPr lang="he-IL" sz="900" b="1" kern="0" dirty="0">
                <a:solidFill>
                  <a:srgbClr val="002060"/>
                </a:solidFill>
                <a:latin typeface="Times New Roman" pitchFamily="18" charset="0"/>
                <a:cs typeface="David" pitchFamily="2" charset="-79"/>
              </a:rPr>
              <a:t> ורקטות</a:t>
            </a:r>
          </a:p>
        </p:txBody>
      </p:sp>
      <p:sp>
        <p:nvSpPr>
          <p:cNvPr id="50" name="TextBox 49"/>
          <p:cNvSpPr txBox="1"/>
          <p:nvPr/>
        </p:nvSpPr>
        <p:spPr>
          <a:xfrm rot="19475177">
            <a:off x="8096250" y="2619375"/>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507פצמ"רים</a:t>
            </a:r>
            <a:r>
              <a:rPr lang="he-IL" sz="900" b="1" kern="0" dirty="0">
                <a:solidFill>
                  <a:srgbClr val="002060"/>
                </a:solidFill>
                <a:latin typeface="Times New Roman" pitchFamily="18" charset="0"/>
                <a:cs typeface="David" pitchFamily="2" charset="-79"/>
              </a:rPr>
              <a:t> ורקטות</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42875" y="4149725"/>
            <a:ext cx="1071563"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השתלטות חמאס על הרצועה</a:t>
            </a:r>
          </a:p>
        </p:txBody>
      </p:sp>
      <p:sp>
        <p:nvSpPr>
          <p:cNvPr id="37" name="TextBox 36"/>
          <p:cNvSpPr txBox="1"/>
          <p:nvPr/>
        </p:nvSpPr>
        <p:spPr>
          <a:xfrm>
            <a:off x="1285875" y="4146550"/>
            <a:ext cx="857250"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שחרור  255 אסירים</a:t>
            </a:r>
          </a:p>
        </p:txBody>
      </p:sp>
      <p:sp>
        <p:nvSpPr>
          <p:cNvPr id="38" name="TextBox 37"/>
          <p:cNvSpPr txBox="1"/>
          <p:nvPr/>
        </p:nvSpPr>
        <p:spPr>
          <a:xfrm>
            <a:off x="3286125" y="4149725"/>
            <a:ext cx="857250"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נובמבר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שחרור 450 אסירים</a:t>
            </a:r>
          </a:p>
        </p:txBody>
      </p:sp>
      <p:sp>
        <p:nvSpPr>
          <p:cNvPr id="63493" name="TextBox 44"/>
          <p:cNvSpPr txBox="1">
            <a:spLocks noChangeArrowheads="1"/>
          </p:cNvSpPr>
          <p:nvPr/>
        </p:nvSpPr>
        <p:spPr bwMode="auto">
          <a:xfrm>
            <a:off x="142875" y="714375"/>
            <a:ext cx="1500188"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15 במאי-19 ביוני</a:t>
            </a:r>
          </a:p>
        </p:txBody>
      </p:sp>
      <p:sp>
        <p:nvSpPr>
          <p:cNvPr id="18" name="TextBox 17"/>
          <p:cNvSpPr txBox="1"/>
          <p:nvPr/>
        </p:nvSpPr>
        <p:spPr>
          <a:xfrm>
            <a:off x="214313" y="928688"/>
            <a:ext cx="1357312" cy="2738437"/>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defPPr>
              <a:defRPr lang="he-IL"/>
            </a:defPPr>
            <a:lvl1pPr algn="ctr">
              <a:defRPr sz="1400" b="1">
                <a:latin typeface="Guttman Hatzvi" pitchFamily="2" charset="-79"/>
                <a:cs typeface="Guttman Hatzvi" pitchFamily="2" charset="-79"/>
              </a:defRPr>
            </a:lvl1pPr>
          </a:lstStyle>
          <a:p>
            <a:pPr fontAlgn="auto">
              <a:spcBef>
                <a:spcPts val="0"/>
              </a:spcBef>
              <a:spcAft>
                <a:spcPts val="0"/>
              </a:spcAft>
              <a:defRPr/>
            </a:pPr>
            <a:r>
              <a:rPr lang="he-IL" sz="1200" dirty="0" smtClean="0"/>
              <a:t>"חרב דוד"</a:t>
            </a:r>
          </a:p>
          <a:p>
            <a:pPr fontAlgn="auto">
              <a:spcBef>
                <a:spcPts val="0"/>
              </a:spcBef>
              <a:spcAft>
                <a:spcPts val="0"/>
              </a:spcAft>
              <a:defRPr/>
            </a:pPr>
            <a:r>
              <a:rPr lang="he-IL" sz="1000" dirty="0" smtClean="0">
                <a:solidFill>
                  <a:srgbClr val="FF0000"/>
                </a:solidFill>
              </a:rPr>
              <a:t>כולל תמרון</a:t>
            </a:r>
            <a:endParaRPr lang="he-IL" sz="1000" dirty="0" smtClean="0"/>
          </a:p>
          <a:p>
            <a:pPr fontAlgn="auto">
              <a:spcBef>
                <a:spcPts val="0"/>
              </a:spcBef>
              <a:spcAft>
                <a:spcPts val="0"/>
              </a:spcAft>
              <a:defRPr/>
            </a:pPr>
            <a:r>
              <a:rPr lang="he-IL" sz="1000" b="0" dirty="0" smtClean="0"/>
              <a:t>סבב הסלמה לאחר מתקפת קסאמים יזומה של </a:t>
            </a:r>
            <a:r>
              <a:rPr lang="he-IL" sz="1000" b="0" dirty="0" err="1" smtClean="0"/>
              <a:t>חמא"ס</a:t>
            </a:r>
            <a:r>
              <a:rPr lang="he-IL" sz="1000" b="0" dirty="0" smtClean="0"/>
              <a:t> על יישובי הנגב המערבי והעיר שדרות. בשלב הראשון הייתה פעילות כוחותינו צמודת גדר אך בשלב מאוחר יותר החלו כוחותינו בתמרון בעומק. זאת, לצד תקיפות חיל האוויר. </a:t>
            </a:r>
          </a:p>
        </p:txBody>
      </p:sp>
      <p:sp>
        <p:nvSpPr>
          <p:cNvPr id="42" name="כותרת 1"/>
          <p:cNvSpPr txBox="1">
            <a:spLocks/>
          </p:cNvSpPr>
          <p:nvPr/>
        </p:nvSpPr>
        <p:spPr bwMode="auto">
          <a:xfrm>
            <a:off x="485775" y="0"/>
            <a:ext cx="8229600" cy="1143000"/>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a:t>
            </a:r>
            <a:r>
              <a:rPr lang="he-IL" sz="3600" b="1" u="sng" dirty="0" err="1">
                <a:solidFill>
                  <a:srgbClr val="000066"/>
                </a:solidFill>
                <a:effectLst>
                  <a:outerShdw blurRad="38100" dist="38100" dir="2700000" algn="tl">
                    <a:srgbClr val="000000">
                      <a:alpha val="43137"/>
                    </a:srgbClr>
                  </a:outerShdw>
                </a:effectLst>
                <a:latin typeface="+mj-lt"/>
                <a:ea typeface="+mj-ea"/>
                <a:cs typeface="David" pitchFamily="2" charset="-79"/>
              </a:rPr>
              <a:t>שניה</a:t>
            </a:r>
            <a:endPar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endParaRPr>
          </a:p>
        </p:txBody>
      </p:sp>
      <p:sp>
        <p:nvSpPr>
          <p:cNvPr id="63496" name="TextBox 31"/>
          <p:cNvSpPr txBox="1">
            <a:spLocks noChangeArrowheads="1"/>
          </p:cNvSpPr>
          <p:nvPr/>
        </p:nvSpPr>
        <p:spPr bwMode="auto">
          <a:xfrm>
            <a:off x="3643313" y="730250"/>
            <a:ext cx="1928812"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27 בפברואר–3 במארס</a:t>
            </a:r>
          </a:p>
        </p:txBody>
      </p:sp>
      <p:sp>
        <p:nvSpPr>
          <p:cNvPr id="48" name="TextBox 47"/>
          <p:cNvSpPr txBox="1"/>
          <p:nvPr/>
        </p:nvSpPr>
        <p:spPr>
          <a:xfrm>
            <a:off x="4214813" y="935038"/>
            <a:ext cx="1214437" cy="212407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"חורף חם"</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algn="ctr" fontAlgn="auto">
              <a:spcBef>
                <a:spcPts val="0"/>
              </a:spcBef>
              <a:spcAft>
                <a:spcPts val="0"/>
              </a:spcAft>
              <a:defRPr/>
            </a:pPr>
            <a:r>
              <a:rPr lang="he-IL" sz="1000" dirty="0">
                <a:latin typeface="Guttman Hatzvi" pitchFamily="2" charset="-79"/>
                <a:cs typeface="Guttman Hatzvi" pitchFamily="2" charset="-79"/>
              </a:rPr>
              <a:t>צה"ל סיכל 5 פעילי חמאס שחזרו מאימון באיראן. בתגובה, ירתה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למעלה מ-42 רקטות. בתגובה, נכנסו כוחות צה"ל לרצועה במהלכו נהרגו 118 פלסטינים.</a:t>
            </a:r>
          </a:p>
        </p:txBody>
      </p:sp>
      <p:sp>
        <p:nvSpPr>
          <p:cNvPr id="63498" name="TextBox 15"/>
          <p:cNvSpPr txBox="1">
            <a:spLocks noChangeArrowheads="1"/>
          </p:cNvSpPr>
          <p:nvPr/>
        </p:nvSpPr>
        <p:spPr bwMode="auto">
          <a:xfrm>
            <a:off x="5521325" y="714375"/>
            <a:ext cx="11938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16-26 במארס</a:t>
            </a:r>
          </a:p>
        </p:txBody>
      </p:sp>
      <p:sp>
        <p:nvSpPr>
          <p:cNvPr id="49" name="TextBox 48"/>
          <p:cNvSpPr txBox="1"/>
          <p:nvPr/>
        </p:nvSpPr>
        <p:spPr>
          <a:xfrm>
            <a:off x="5500688" y="928688"/>
            <a:ext cx="1285875" cy="289242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"הרעשה בקנה"</a:t>
            </a:r>
          </a:p>
          <a:p>
            <a:pPr algn="ctr" fontAlgn="auto">
              <a:spcBef>
                <a:spcPts val="0"/>
              </a:spcBef>
              <a:spcAft>
                <a:spcPts val="0"/>
              </a:spcAft>
              <a:defRPr/>
            </a:pPr>
            <a:r>
              <a:rPr lang="he-IL" sz="1000" dirty="0">
                <a:latin typeface="Guttman Hatzvi" pitchFamily="2" charset="-79"/>
                <a:cs typeface="Guttman Hatzvi" pitchFamily="2" charset="-79"/>
              </a:rPr>
              <a:t>בשל ירי טיל נ"ט לעבר </a:t>
            </a:r>
            <a:r>
              <a:rPr lang="he-IL" sz="1000" dirty="0" err="1">
                <a:latin typeface="Guttman Hatzvi" pitchFamily="2" charset="-79"/>
                <a:cs typeface="Guttman Hatzvi" pitchFamily="2" charset="-79"/>
              </a:rPr>
              <a:t>רק"מ</a:t>
            </a:r>
            <a:r>
              <a:rPr lang="he-IL" sz="1000" dirty="0">
                <a:latin typeface="Guttman Hatzvi" pitchFamily="2" charset="-79"/>
                <a:cs typeface="Guttman Hatzvi" pitchFamily="2" charset="-79"/>
              </a:rPr>
              <a:t> ישראלי בשטח הארץ, יזמה הזרוע הצבאית של חמאס ירי נרחב של כ-50 פצמ"רים לשטח ישראל.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נטלה אחריות פומבית לירי הפצמ"רים והבהירה, כי מדובר בתגובה "להסלמה הישראלית המתמשכת" ולהרג שניים מפעיליה ע"י כוחותינו.</a:t>
            </a:r>
          </a:p>
        </p:txBody>
      </p:sp>
      <p:sp>
        <p:nvSpPr>
          <p:cNvPr id="46" name="TextBox 45"/>
          <p:cNvSpPr txBox="1"/>
          <p:nvPr/>
        </p:nvSpPr>
        <p:spPr>
          <a:xfrm>
            <a:off x="6858000" y="928688"/>
            <a:ext cx="2214563" cy="3046412"/>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"עופרת יצוקה"</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algn="ctr" fontAlgn="auto">
              <a:spcBef>
                <a:spcPts val="0"/>
              </a:spcBef>
              <a:spcAft>
                <a:spcPts val="0"/>
              </a:spcAft>
              <a:defRPr/>
            </a:pPr>
            <a:r>
              <a:rPr lang="he-IL" sz="1000" dirty="0">
                <a:latin typeface="Guttman Hatzvi" pitchFamily="2" charset="-79"/>
                <a:cs typeface="Guttman Hatzvi" pitchFamily="2" charset="-79"/>
              </a:rPr>
              <a:t>ב-5 בנובמבר הרסו כוחות צה"ל בית ממולכד ומנהרה התקפית של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במקביל, חיל האוויר תקף חוליית משגרי פצמ"רים בדרום הרצועה וחמישה מהם נהרגו.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בתגובה החלה בירי פצמ"רים ורקטות שנמשך עד חודש דצמבר. ימים ספורים לאחר מכן צה"ל החל במכת הפתיחה של המבצע, "עופות דורסים". ב-17 בינואר </a:t>
            </a:r>
            <a:r>
              <a:rPr lang="he-IL" sz="1000" dirty="0" err="1">
                <a:latin typeface="Guttman Hatzvi" pitchFamily="2" charset="-79"/>
                <a:cs typeface="Guttman Hatzvi" pitchFamily="2" charset="-79"/>
              </a:rPr>
              <a:t>09</a:t>
            </a:r>
            <a:r>
              <a:rPr lang="he-IL" sz="1000" dirty="0">
                <a:latin typeface="Guttman Hatzvi" pitchFamily="2" charset="-79"/>
                <a:cs typeface="Guttman Hatzvi" pitchFamily="2" charset="-79"/>
              </a:rPr>
              <a:t>' הכריזה ישראל על הפסקת אש חד צדדית אשר נכנסה לתוקפה ב-18 בינואר. הכוחות סיימו יציאתם מהרצועה ב-21 בינואר. במהלך המבצע נהרגו 1166 פלסטינים מתוכם 709 פעילי ארגוני הטרור.</a:t>
            </a:r>
          </a:p>
        </p:txBody>
      </p:sp>
      <p:sp>
        <p:nvSpPr>
          <p:cNvPr id="63501" name="TextBox 11"/>
          <p:cNvSpPr txBox="1">
            <a:spLocks noChangeArrowheads="1"/>
          </p:cNvSpPr>
          <p:nvPr/>
        </p:nvSpPr>
        <p:spPr bwMode="auto">
          <a:xfrm>
            <a:off x="6858000" y="730250"/>
            <a:ext cx="2071688"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דצמבר 2008 – ינואר 2009</a:t>
            </a:r>
          </a:p>
        </p:txBody>
      </p:sp>
      <p:sp>
        <p:nvSpPr>
          <p:cNvPr id="62" name="TextBox 61"/>
          <p:cNvSpPr txBox="1"/>
          <p:nvPr/>
        </p:nvSpPr>
        <p:spPr>
          <a:xfrm>
            <a:off x="6286500" y="4149725"/>
            <a:ext cx="1643063" cy="4619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19 ביוני - 19 בדצמבר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הסכם רגיעה בתיווך מצרי</a:t>
            </a:r>
          </a:p>
        </p:txBody>
      </p:sp>
      <p:grpSp>
        <p:nvGrpSpPr>
          <p:cNvPr id="2" name="קבוצה 36"/>
          <p:cNvGrpSpPr>
            <a:grpSpLocks/>
          </p:cNvGrpSpPr>
          <p:nvPr/>
        </p:nvGrpSpPr>
        <p:grpSpPr bwMode="auto">
          <a:xfrm>
            <a:off x="6929438" y="5799138"/>
            <a:ext cx="2143125" cy="630237"/>
            <a:chOff x="3368550" y="5857640"/>
            <a:chExt cx="2384917" cy="687842"/>
          </a:xfrm>
        </p:grpSpPr>
        <p:sp>
          <p:nvSpPr>
            <p:cNvPr id="52" name="TextBox 51"/>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4" name="TextBox 53"/>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55" name="TextBox 54"/>
            <p:cNvSpPr txBox="1"/>
            <p:nvPr/>
          </p:nvSpPr>
          <p:spPr>
            <a:xfrm>
              <a:off x="3373849" y="5857640"/>
              <a:ext cx="1266656"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56" name="TextBox 55"/>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57" name="TextBox 56"/>
            <p:cNvSpPr txBox="1"/>
            <p:nvPr/>
          </p:nvSpPr>
          <p:spPr>
            <a:xfrm>
              <a:off x="4322517" y="6259603"/>
              <a:ext cx="768473"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63504" name="מחבר חץ ישר 5"/>
          <p:cNvCxnSpPr>
            <a:cxnSpLocks noChangeShapeType="1"/>
          </p:cNvCxnSpPr>
          <p:nvPr/>
        </p:nvCxnSpPr>
        <p:spPr bwMode="auto">
          <a:xfrm flipV="1">
            <a:off x="39688" y="4081463"/>
            <a:ext cx="9104312" cy="1587"/>
          </a:xfrm>
          <a:prstGeom prst="straightConnector1">
            <a:avLst/>
          </a:prstGeom>
          <a:noFill/>
          <a:ln w="38100" algn="ctr">
            <a:solidFill>
              <a:schemeClr val="tx1"/>
            </a:solidFill>
            <a:round/>
            <a:headEnd type="none" w="lg" len="med"/>
            <a:tailEnd type="arrow" w="med" len="med"/>
          </a:ln>
        </p:spPr>
      </p:cxnSp>
      <p:cxnSp>
        <p:nvCxnSpPr>
          <p:cNvPr id="63505" name="מחבר חץ ישר 8"/>
          <p:cNvCxnSpPr>
            <a:cxnSpLocks noChangeShapeType="1"/>
          </p:cNvCxnSpPr>
          <p:nvPr/>
        </p:nvCxnSpPr>
        <p:spPr bwMode="auto">
          <a:xfrm>
            <a:off x="71438" y="3878263"/>
            <a:ext cx="0" cy="420687"/>
          </a:xfrm>
          <a:prstGeom prst="straightConnector1">
            <a:avLst/>
          </a:prstGeom>
          <a:noFill/>
          <a:ln w="38100" algn="ctr">
            <a:solidFill>
              <a:schemeClr val="tx1"/>
            </a:solidFill>
            <a:round/>
            <a:headEnd/>
            <a:tailEnd/>
          </a:ln>
        </p:spPr>
      </p:cxnSp>
      <p:cxnSp>
        <p:nvCxnSpPr>
          <p:cNvPr id="63506" name="מחבר חץ ישר 8"/>
          <p:cNvCxnSpPr>
            <a:cxnSpLocks noChangeShapeType="1"/>
          </p:cNvCxnSpPr>
          <p:nvPr/>
        </p:nvCxnSpPr>
        <p:spPr bwMode="auto">
          <a:xfrm>
            <a:off x="4286250" y="3863975"/>
            <a:ext cx="0" cy="420688"/>
          </a:xfrm>
          <a:prstGeom prst="straightConnector1">
            <a:avLst/>
          </a:prstGeom>
          <a:noFill/>
          <a:ln w="38100" algn="ctr">
            <a:solidFill>
              <a:schemeClr val="tx1"/>
            </a:solidFill>
            <a:round/>
            <a:headEnd/>
            <a:tailEnd/>
          </a:ln>
        </p:spPr>
      </p:cxnSp>
      <p:sp>
        <p:nvSpPr>
          <p:cNvPr id="50" name="מלבן מעוגל 49"/>
          <p:cNvSpPr/>
          <p:nvPr/>
        </p:nvSpPr>
        <p:spPr bwMode="auto">
          <a:xfrm>
            <a:off x="1071563" y="3789363"/>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2007</a:t>
            </a:r>
            <a:endParaRPr lang="he-IL" sz="1400" b="1" dirty="0">
              <a:solidFill>
                <a:prstClr val="black"/>
              </a:solidFill>
              <a:latin typeface="Times New Roman" pitchFamily="18" charset="0"/>
              <a:cs typeface="David" pitchFamily="2" charset="-79"/>
            </a:endParaRPr>
          </a:p>
        </p:txBody>
      </p:sp>
      <p:sp>
        <p:nvSpPr>
          <p:cNvPr id="58" name="מלבן מעוגל 57"/>
          <p:cNvSpPr/>
          <p:nvPr/>
        </p:nvSpPr>
        <p:spPr bwMode="auto">
          <a:xfrm>
            <a:off x="5000625" y="3792538"/>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2008</a:t>
            </a:r>
            <a:endParaRPr lang="he-IL" sz="1400" b="1" dirty="0">
              <a:solidFill>
                <a:prstClr val="black"/>
              </a:solidFill>
              <a:latin typeface="Times New Roman" pitchFamily="18" charset="0"/>
              <a:cs typeface="David" pitchFamily="2" charset="-79"/>
            </a:endParaRPr>
          </a:p>
        </p:txBody>
      </p:sp>
      <p:sp>
        <p:nvSpPr>
          <p:cNvPr id="64" name="TextBox 63"/>
          <p:cNvSpPr txBox="1"/>
          <p:nvPr/>
        </p:nvSpPr>
        <p:spPr>
          <a:xfrm>
            <a:off x="2214563" y="4149725"/>
            <a:ext cx="1000125" cy="646113"/>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ב/34</a:t>
            </a:r>
          </a:p>
        </p:txBody>
      </p:sp>
      <p:sp>
        <p:nvSpPr>
          <p:cNvPr id="65" name="TextBox 64"/>
          <p:cNvSpPr txBox="1"/>
          <p:nvPr/>
        </p:nvSpPr>
        <p:spPr>
          <a:xfrm>
            <a:off x="2428875" y="4864100"/>
            <a:ext cx="1214438" cy="13843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אוקטובר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a:t>
            </a:r>
            <a:r>
              <a:rPr lang="he-IL" sz="1200" b="1" kern="0" dirty="0" err="1">
                <a:solidFill>
                  <a:srgbClr val="002060"/>
                </a:solidFill>
                <a:latin typeface="Times New Roman" pitchFamily="18" charset="0"/>
                <a:cs typeface="David" pitchFamily="2" charset="-79"/>
              </a:rPr>
              <a:t>אלבסיוני</a:t>
            </a:r>
            <a:r>
              <a:rPr lang="he-IL" sz="1200" b="1" kern="0" dirty="0">
                <a:solidFill>
                  <a:srgbClr val="002060"/>
                </a:solidFill>
                <a:latin typeface="Times New Roman" pitchFamily="18" charset="0"/>
                <a:cs typeface="David" pitchFamily="2" charset="-79"/>
              </a:rPr>
              <a:t> - נגד סגירת מעברים והיקף פעילותם המצומצמת באופן ממושך </a:t>
            </a:r>
            <a:r>
              <a:rPr lang="he-IL" sz="1200" b="1" kern="0" dirty="0">
                <a:solidFill>
                  <a:srgbClr val="FF0000"/>
                </a:solidFill>
                <a:latin typeface="Times New Roman" pitchFamily="18" charset="0"/>
                <a:cs typeface="David" pitchFamily="2" charset="-79"/>
              </a:rPr>
              <a:t>(נדחה)</a:t>
            </a:r>
          </a:p>
        </p:txBody>
      </p:sp>
      <p:sp>
        <p:nvSpPr>
          <p:cNvPr id="66" name="TextBox 65"/>
          <p:cNvSpPr txBox="1"/>
          <p:nvPr/>
        </p:nvSpPr>
        <p:spPr>
          <a:xfrm>
            <a:off x="142875" y="5078413"/>
            <a:ext cx="1071563" cy="10160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רופאים לזכויות אזרח- אושר מנגנון בריאות </a:t>
            </a:r>
            <a:r>
              <a:rPr lang="he-IL" sz="1200" b="1" kern="0" dirty="0">
                <a:solidFill>
                  <a:srgbClr val="FF0000"/>
                </a:solidFill>
                <a:latin typeface="Times New Roman" pitchFamily="18" charset="0"/>
                <a:cs typeface="David" pitchFamily="2" charset="-79"/>
              </a:rPr>
              <a:t>(נדחה)</a:t>
            </a:r>
          </a:p>
        </p:txBody>
      </p:sp>
      <p:sp>
        <p:nvSpPr>
          <p:cNvPr id="67" name="TextBox 66"/>
          <p:cNvSpPr txBox="1"/>
          <p:nvPr/>
        </p:nvSpPr>
        <p:spPr>
          <a:xfrm>
            <a:off x="1285875" y="5078413"/>
            <a:ext cx="1071563" cy="10160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אוגוסט</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חמדאן- כניסת סטודנטים לאיו"ש </a:t>
            </a:r>
            <a:r>
              <a:rPr lang="he-IL" sz="1200" b="1" kern="0" dirty="0">
                <a:solidFill>
                  <a:srgbClr val="FF0000"/>
                </a:solidFill>
                <a:latin typeface="Times New Roman" pitchFamily="18" charset="0"/>
                <a:cs typeface="David" pitchFamily="2" charset="-79"/>
              </a:rPr>
              <a:t>(נדחה)</a:t>
            </a:r>
          </a:p>
        </p:txBody>
      </p:sp>
      <p:sp>
        <p:nvSpPr>
          <p:cNvPr id="68" name="TextBox 67"/>
          <p:cNvSpPr txBox="1"/>
          <p:nvPr/>
        </p:nvSpPr>
        <p:spPr>
          <a:xfrm>
            <a:off x="4572000" y="4864100"/>
            <a:ext cx="1071563"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אפריל</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רופאים לזכויות אזרח -איזונים </a:t>
            </a:r>
            <a:r>
              <a:rPr lang="he-IL" sz="1200" b="1" kern="0" dirty="0" err="1">
                <a:solidFill>
                  <a:srgbClr val="002060"/>
                </a:solidFill>
                <a:latin typeface="Times New Roman" pitchFamily="18" charset="0"/>
                <a:cs typeface="David" pitchFamily="2" charset="-79"/>
              </a:rPr>
              <a:t>בטחוניים</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הומניטאיים</a:t>
            </a:r>
            <a:r>
              <a:rPr lang="he-IL" sz="1200" b="1" kern="0" dirty="0">
                <a:solidFill>
                  <a:srgbClr val="002060"/>
                </a:solidFill>
                <a:latin typeface="Times New Roman" pitchFamily="18" charset="0"/>
                <a:cs typeface="David" pitchFamily="2" charset="-79"/>
              </a:rPr>
              <a:t> </a:t>
            </a:r>
            <a:r>
              <a:rPr lang="he-IL" sz="1200" b="1" kern="0" dirty="0">
                <a:solidFill>
                  <a:srgbClr val="FF0000"/>
                </a:solidFill>
                <a:latin typeface="Times New Roman" pitchFamily="18" charset="0"/>
                <a:cs typeface="David" pitchFamily="2" charset="-79"/>
              </a:rPr>
              <a:t>(נדחה)</a:t>
            </a:r>
          </a:p>
        </p:txBody>
      </p:sp>
      <p:sp>
        <p:nvSpPr>
          <p:cNvPr id="69" name="TextBox 68"/>
          <p:cNvSpPr txBox="1"/>
          <p:nvPr/>
        </p:nvSpPr>
        <p:spPr>
          <a:xfrm>
            <a:off x="5715000" y="4864100"/>
            <a:ext cx="1071563"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גישה נגד </a:t>
            </a:r>
            <a:r>
              <a:rPr lang="he-IL" sz="1200" b="1" kern="0" dirty="0" err="1">
                <a:solidFill>
                  <a:srgbClr val="002060"/>
                </a:solidFill>
                <a:latin typeface="Times New Roman" pitchFamily="18" charset="0"/>
                <a:cs typeface="David" pitchFamily="2" charset="-79"/>
              </a:rPr>
              <a:t>שהב"ט</a:t>
            </a:r>
            <a:r>
              <a:rPr lang="he-IL" sz="1200" b="1" kern="0" dirty="0">
                <a:solidFill>
                  <a:srgbClr val="002060"/>
                </a:solidFill>
                <a:latin typeface="Times New Roman" pitchFamily="18" charset="0"/>
                <a:cs typeface="David" pitchFamily="2" charset="-79"/>
              </a:rPr>
              <a:t> לביטול מכסות דלק </a:t>
            </a:r>
            <a:r>
              <a:rPr lang="he-IL" sz="1200" b="1" kern="0" dirty="0" err="1">
                <a:solidFill>
                  <a:srgbClr val="002060"/>
                </a:solidFill>
                <a:latin typeface="Times New Roman" pitchFamily="18" charset="0"/>
                <a:cs typeface="David" pitchFamily="2" charset="-79"/>
              </a:rPr>
              <a:t>ע"ר</a:t>
            </a:r>
            <a:r>
              <a:rPr lang="he-IL" sz="1200" b="1" kern="0" dirty="0">
                <a:solidFill>
                  <a:srgbClr val="002060"/>
                </a:solidFill>
                <a:latin typeface="Times New Roman" pitchFamily="18" charset="0"/>
                <a:cs typeface="David" pitchFamily="2" charset="-79"/>
              </a:rPr>
              <a:t> מחסור עמוק </a:t>
            </a:r>
            <a:endParaRPr lang="he-IL" sz="1200" b="1" kern="0" dirty="0">
              <a:solidFill>
                <a:srgbClr val="FF0000"/>
              </a:solidFill>
              <a:latin typeface="Times New Roman" pitchFamily="18" charset="0"/>
              <a:cs typeface="David" pitchFamily="2" charset="-79"/>
            </a:endParaRPr>
          </a:p>
        </p:txBody>
      </p:sp>
      <p:sp>
        <p:nvSpPr>
          <p:cNvPr id="70" name="TextBox 69"/>
          <p:cNvSpPr txBox="1"/>
          <p:nvPr/>
        </p:nvSpPr>
        <p:spPr>
          <a:xfrm>
            <a:off x="6858000" y="4864100"/>
            <a:ext cx="1071563" cy="646113"/>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ביקור באיו"ש </a:t>
            </a:r>
            <a:r>
              <a:rPr lang="he-IL" sz="1200" b="1" kern="0" dirty="0">
                <a:solidFill>
                  <a:srgbClr val="FF0000"/>
                </a:solidFill>
                <a:latin typeface="Times New Roman" pitchFamily="18" charset="0"/>
                <a:cs typeface="David" pitchFamily="2" charset="-79"/>
              </a:rPr>
              <a:t>(נדחה)</a:t>
            </a:r>
          </a:p>
        </p:txBody>
      </p:sp>
      <p:sp>
        <p:nvSpPr>
          <p:cNvPr id="71" name="לחצן פעולה: מידע 70">
            <a:hlinkClick r:id="" action="ppaction://noaction" highlightClick="1"/>
          </p:cNvPr>
          <p:cNvSpPr/>
          <p:nvPr/>
        </p:nvSpPr>
        <p:spPr bwMode="auto">
          <a:xfrm>
            <a:off x="3000375" y="4078288"/>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4" name="TextBox 33"/>
          <p:cNvSpPr txBox="1"/>
          <p:nvPr/>
        </p:nvSpPr>
        <p:spPr>
          <a:xfrm rot="19475177">
            <a:off x="2166938" y="3482975"/>
            <a:ext cx="896937"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507פצמ"רים</a:t>
            </a:r>
            <a:r>
              <a:rPr lang="he-IL" sz="900" b="1" kern="0" dirty="0">
                <a:solidFill>
                  <a:srgbClr val="002060"/>
                </a:solidFill>
                <a:latin typeface="Times New Roman" pitchFamily="18" charset="0"/>
                <a:cs typeface="David" pitchFamily="2" charset="-79"/>
              </a:rPr>
              <a:t> ורקטות</a:t>
            </a:r>
          </a:p>
        </p:txBody>
      </p:sp>
      <p:sp>
        <p:nvSpPr>
          <p:cNvPr id="36" name="TextBox 35"/>
          <p:cNvSpPr txBox="1"/>
          <p:nvPr/>
        </p:nvSpPr>
        <p:spPr>
          <a:xfrm rot="19475177">
            <a:off x="4524375" y="3589338"/>
            <a:ext cx="896938"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3,</a:t>
            </a:r>
            <a:r>
              <a:rPr lang="he-IL" sz="900" b="1" kern="0" dirty="0" err="1">
                <a:solidFill>
                  <a:srgbClr val="002060"/>
                </a:solidFill>
                <a:latin typeface="Times New Roman" pitchFamily="18" charset="0"/>
                <a:cs typeface="David" pitchFamily="2" charset="-79"/>
              </a:rPr>
              <a:t>716פצמ"רים</a:t>
            </a:r>
            <a:r>
              <a:rPr lang="he-IL" sz="900" b="1" kern="0" dirty="0">
                <a:solidFill>
                  <a:srgbClr val="002060"/>
                </a:solidFill>
                <a:latin typeface="Times New Roman" pitchFamily="18" charset="0"/>
                <a:cs typeface="David" pitchFamily="2" charset="-79"/>
              </a:rPr>
              <a:t> ורקטות</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כותרת 1"/>
          <p:cNvSpPr txBox="1">
            <a:spLocks/>
          </p:cNvSpPr>
          <p:nvPr/>
        </p:nvSpPr>
        <p:spPr bwMode="auto">
          <a:xfrm>
            <a:off x="485775" y="0"/>
            <a:ext cx="8229600" cy="1143000"/>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a:t>
            </a:r>
            <a:r>
              <a:rPr lang="he-IL" sz="3600" b="1" u="sng" dirty="0" err="1">
                <a:solidFill>
                  <a:srgbClr val="000066"/>
                </a:solidFill>
                <a:effectLst>
                  <a:outerShdw blurRad="38100" dist="38100" dir="2700000" algn="tl">
                    <a:srgbClr val="000000">
                      <a:alpha val="43137"/>
                    </a:srgbClr>
                  </a:outerShdw>
                </a:effectLst>
                <a:latin typeface="+mj-lt"/>
                <a:ea typeface="+mj-ea"/>
                <a:cs typeface="David" pitchFamily="2" charset="-79"/>
              </a:rPr>
              <a:t>שניה</a:t>
            </a:r>
            <a:endPar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endParaRPr>
          </a:p>
        </p:txBody>
      </p:sp>
      <p:sp>
        <p:nvSpPr>
          <p:cNvPr id="43" name="TextBox 42"/>
          <p:cNvSpPr txBox="1"/>
          <p:nvPr/>
        </p:nvSpPr>
        <p:spPr>
          <a:xfrm>
            <a:off x="3500438" y="2779713"/>
            <a:ext cx="1103312"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 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אירועי מסגד אבן </a:t>
            </a:r>
            <a:r>
              <a:rPr lang="he-IL" sz="1200" b="1" kern="0" dirty="0" err="1">
                <a:solidFill>
                  <a:srgbClr val="002060"/>
                </a:solidFill>
                <a:latin typeface="Times New Roman" pitchFamily="18" charset="0"/>
                <a:cs typeface="David" pitchFamily="2" charset="-79"/>
              </a:rPr>
              <a:t>תימיה</a:t>
            </a:r>
            <a:endParaRPr lang="he-IL" sz="1200" b="1" kern="0" dirty="0">
              <a:solidFill>
                <a:srgbClr val="002060"/>
              </a:solidFill>
              <a:latin typeface="Times New Roman" pitchFamily="18" charset="0"/>
              <a:cs typeface="David" pitchFamily="2" charset="-79"/>
            </a:endParaRPr>
          </a:p>
        </p:txBody>
      </p:sp>
      <p:sp>
        <p:nvSpPr>
          <p:cNvPr id="44" name="TextBox 43"/>
          <p:cNvSpPr txBox="1"/>
          <p:nvPr/>
        </p:nvSpPr>
        <p:spPr>
          <a:xfrm>
            <a:off x="7000875" y="2786063"/>
            <a:ext cx="857250"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31 במאי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אירוע המרמרה</a:t>
            </a:r>
          </a:p>
        </p:txBody>
      </p:sp>
      <p:sp>
        <p:nvSpPr>
          <p:cNvPr id="45" name="TextBox 44"/>
          <p:cNvSpPr txBox="1"/>
          <p:nvPr/>
        </p:nvSpPr>
        <p:spPr>
          <a:xfrm>
            <a:off x="7929563" y="2786063"/>
            <a:ext cx="857250"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מאי-</a:t>
            </a:r>
            <a:r>
              <a:rPr lang="he-IL" sz="1200" b="1" u="sng" kern="0" dirty="0" err="1">
                <a:solidFill>
                  <a:srgbClr val="002060"/>
                </a:solidFill>
                <a:latin typeface="Times New Roman" pitchFamily="18" charset="0"/>
                <a:cs typeface="David" pitchFamily="2" charset="-79"/>
              </a:rPr>
              <a:t>ספט</a:t>
            </a:r>
            <a:r>
              <a:rPr lang="he-IL" sz="1200" b="1" u="sng" kern="0" dirty="0">
                <a:solidFill>
                  <a:srgbClr val="002060"/>
                </a:solidFill>
                <a:latin typeface="Times New Roman" pitchFamily="18" charset="0"/>
                <a:cs typeface="David" pitchFamily="2" charset="-79"/>
              </a:rPr>
              <a:t>'</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שיחות </a:t>
            </a:r>
            <a:r>
              <a:rPr lang="he-IL" sz="1200" b="1" kern="0" dirty="0" err="1">
                <a:solidFill>
                  <a:srgbClr val="002060"/>
                </a:solidFill>
                <a:latin typeface="Times New Roman" pitchFamily="18" charset="0"/>
                <a:cs typeface="David" pitchFamily="2" charset="-79"/>
              </a:rPr>
              <a:t>הקירבה</a:t>
            </a:r>
            <a:endParaRPr lang="he-IL" sz="1200" b="1" kern="0" dirty="0">
              <a:solidFill>
                <a:srgbClr val="002060"/>
              </a:solidFill>
              <a:latin typeface="Times New Roman" pitchFamily="18" charset="0"/>
              <a:cs typeface="David" pitchFamily="2" charset="-79"/>
            </a:endParaRPr>
          </a:p>
        </p:txBody>
      </p:sp>
      <p:grpSp>
        <p:nvGrpSpPr>
          <p:cNvPr id="2" name="קבוצה 36"/>
          <p:cNvGrpSpPr>
            <a:grpSpLocks/>
          </p:cNvGrpSpPr>
          <p:nvPr/>
        </p:nvGrpSpPr>
        <p:grpSpPr bwMode="auto">
          <a:xfrm>
            <a:off x="6858000" y="5727700"/>
            <a:ext cx="2143125" cy="630238"/>
            <a:chOff x="3368550" y="5857640"/>
            <a:chExt cx="2384917" cy="687842"/>
          </a:xfrm>
        </p:grpSpPr>
        <p:sp>
          <p:nvSpPr>
            <p:cNvPr id="52" name="TextBox 51"/>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4" name="TextBox 53"/>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55" name="TextBox 54"/>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56" name="TextBox 55"/>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57" name="TextBox 56"/>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64519" name="מחבר חץ ישר 5"/>
          <p:cNvCxnSpPr>
            <a:cxnSpLocks noChangeShapeType="1"/>
          </p:cNvCxnSpPr>
          <p:nvPr/>
        </p:nvCxnSpPr>
        <p:spPr bwMode="auto">
          <a:xfrm flipV="1">
            <a:off x="39688" y="2640013"/>
            <a:ext cx="9104312" cy="1587"/>
          </a:xfrm>
          <a:prstGeom prst="straightConnector1">
            <a:avLst/>
          </a:prstGeom>
          <a:noFill/>
          <a:ln w="38100" algn="ctr">
            <a:solidFill>
              <a:schemeClr val="tx1"/>
            </a:solidFill>
            <a:round/>
            <a:headEnd type="none" w="lg" len="med"/>
            <a:tailEnd type="arrow" w="med" len="med"/>
          </a:ln>
        </p:spPr>
      </p:cxnSp>
      <p:cxnSp>
        <p:nvCxnSpPr>
          <p:cNvPr id="64520" name="מחבר חץ ישר 8"/>
          <p:cNvCxnSpPr>
            <a:cxnSpLocks noChangeShapeType="1"/>
          </p:cNvCxnSpPr>
          <p:nvPr/>
        </p:nvCxnSpPr>
        <p:spPr bwMode="auto">
          <a:xfrm>
            <a:off x="6072188" y="2428875"/>
            <a:ext cx="0" cy="420688"/>
          </a:xfrm>
          <a:prstGeom prst="straightConnector1">
            <a:avLst/>
          </a:prstGeom>
          <a:noFill/>
          <a:ln w="38100" algn="ctr">
            <a:solidFill>
              <a:schemeClr val="tx1"/>
            </a:solidFill>
            <a:round/>
            <a:headEnd/>
            <a:tailEnd/>
          </a:ln>
        </p:spPr>
      </p:cxnSp>
      <p:sp>
        <p:nvSpPr>
          <p:cNvPr id="51" name="מלבן מעוגל 50"/>
          <p:cNvSpPr/>
          <p:nvPr/>
        </p:nvSpPr>
        <p:spPr bwMode="auto">
          <a:xfrm>
            <a:off x="2143125" y="2214563"/>
            <a:ext cx="1214438"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2009</a:t>
            </a:r>
            <a:endParaRPr lang="he-IL" sz="1400" b="1" dirty="0">
              <a:solidFill>
                <a:prstClr val="black"/>
              </a:solidFill>
              <a:latin typeface="Times New Roman" pitchFamily="18" charset="0"/>
              <a:cs typeface="David" pitchFamily="2" charset="-79"/>
            </a:endParaRPr>
          </a:p>
        </p:txBody>
      </p:sp>
      <p:sp>
        <p:nvSpPr>
          <p:cNvPr id="63" name="מלבן מעוגל 62"/>
          <p:cNvSpPr/>
          <p:nvPr/>
        </p:nvSpPr>
        <p:spPr bwMode="auto">
          <a:xfrm>
            <a:off x="7286625" y="2279650"/>
            <a:ext cx="1214438"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2010</a:t>
            </a:r>
            <a:endParaRPr lang="he-IL" sz="1400" b="1" dirty="0">
              <a:solidFill>
                <a:prstClr val="black"/>
              </a:solidFill>
              <a:latin typeface="Times New Roman" pitchFamily="18" charset="0"/>
              <a:cs typeface="David" pitchFamily="2" charset="-79"/>
            </a:endParaRPr>
          </a:p>
        </p:txBody>
      </p:sp>
      <p:sp>
        <p:nvSpPr>
          <p:cNvPr id="36" name="TextBox 35"/>
          <p:cNvSpPr txBox="1"/>
          <p:nvPr/>
        </p:nvSpPr>
        <p:spPr>
          <a:xfrm>
            <a:off x="1357313" y="2779713"/>
            <a:ext cx="1000125" cy="646112"/>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ממשלה 4559</a:t>
            </a:r>
          </a:p>
        </p:txBody>
      </p:sp>
      <p:sp>
        <p:nvSpPr>
          <p:cNvPr id="53" name="TextBox 52"/>
          <p:cNvSpPr txBox="1"/>
          <p:nvPr/>
        </p:nvSpPr>
        <p:spPr>
          <a:xfrm>
            <a:off x="2428875" y="2779713"/>
            <a:ext cx="1000125" cy="646112"/>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ב/6</a:t>
            </a:r>
          </a:p>
        </p:txBody>
      </p:sp>
      <p:sp>
        <p:nvSpPr>
          <p:cNvPr id="59" name="TextBox 58"/>
          <p:cNvSpPr txBox="1"/>
          <p:nvPr/>
        </p:nvSpPr>
        <p:spPr>
          <a:xfrm>
            <a:off x="1475656" y="3500438"/>
            <a:ext cx="1368152"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pPr indent="-85725" algn="ctr" fontAlgn="auto">
              <a:spcBef>
                <a:spcPts val="0"/>
              </a:spcBef>
              <a:spcAft>
                <a:spcPts val="0"/>
              </a:spcAft>
              <a:defRPr/>
            </a:pPr>
            <a:r>
              <a:rPr lang="he-IL" sz="1200" b="1" u="sng" kern="0" dirty="0" smtClean="0">
                <a:solidFill>
                  <a:srgbClr val="002060"/>
                </a:solidFill>
                <a:latin typeface="Times New Roman" pitchFamily="18" charset="0"/>
                <a:cs typeface="David" pitchFamily="2" charset="-79"/>
              </a:rPr>
              <a:t>אפריל</a:t>
            </a:r>
            <a:endParaRPr lang="he-IL" sz="1200" b="1" u="sng" kern="0" dirty="0">
              <a:solidFill>
                <a:srgbClr val="002060"/>
              </a:solidFill>
              <a:latin typeface="Times New Roman" pitchFamily="18" charset="0"/>
              <a:cs typeface="David" pitchFamily="2" charset="-79"/>
            </a:endParaRP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a:t>
            </a:r>
            <a:r>
              <a:rPr lang="he-IL" sz="1200" b="1" kern="0" dirty="0" err="1">
                <a:solidFill>
                  <a:srgbClr val="002060"/>
                </a:solidFill>
                <a:latin typeface="Times New Roman" pitchFamily="18" charset="0"/>
                <a:cs typeface="David" pitchFamily="2" charset="-79"/>
              </a:rPr>
              <a:t>מיטראל</a:t>
            </a:r>
            <a:r>
              <a:rPr lang="he-IL" sz="1200" b="1" kern="0" dirty="0">
                <a:solidFill>
                  <a:srgbClr val="002060"/>
                </a:solidFill>
                <a:latin typeface="Times New Roman" pitchFamily="18" charset="0"/>
                <a:cs typeface="David" pitchFamily="2" charset="-79"/>
              </a:rPr>
              <a:t> נגד </a:t>
            </a:r>
            <a:r>
              <a:rPr lang="he-IL" sz="1200" b="1" kern="0" dirty="0" err="1">
                <a:solidFill>
                  <a:srgbClr val="002060"/>
                </a:solidFill>
                <a:latin typeface="Times New Roman" pitchFamily="18" charset="0"/>
                <a:cs typeface="David" pitchFamily="2" charset="-79"/>
              </a:rPr>
              <a:t>שהב"ט</a:t>
            </a:r>
            <a:r>
              <a:rPr lang="he-IL" sz="1200" b="1" kern="0" dirty="0">
                <a:solidFill>
                  <a:srgbClr val="002060"/>
                </a:solidFill>
                <a:latin typeface="Times New Roman" pitchFamily="18" charset="0"/>
                <a:cs typeface="David" pitchFamily="2" charset="-79"/>
              </a:rPr>
              <a:t> בנושא הכנסת עגלים </a:t>
            </a:r>
            <a:r>
              <a:rPr lang="he-IL" sz="1200" b="1" kern="0" dirty="0" err="1">
                <a:solidFill>
                  <a:srgbClr val="002060"/>
                </a:solidFill>
                <a:latin typeface="Times New Roman" pitchFamily="18" charset="0"/>
                <a:cs typeface="David" pitchFamily="2" charset="-79"/>
              </a:rPr>
              <a:t>לרצ"ע</a:t>
            </a:r>
            <a:endParaRPr lang="he-IL" sz="1200" b="1" kern="0" dirty="0">
              <a:solidFill>
                <a:srgbClr val="FF0000"/>
              </a:solidFill>
              <a:latin typeface="Times New Roman" pitchFamily="18" charset="0"/>
              <a:cs typeface="David" pitchFamily="2" charset="-79"/>
            </a:endParaRPr>
          </a:p>
        </p:txBody>
      </p:sp>
      <p:sp>
        <p:nvSpPr>
          <p:cNvPr id="60" name="TextBox 59"/>
          <p:cNvSpPr txBox="1"/>
          <p:nvPr/>
        </p:nvSpPr>
        <p:spPr>
          <a:xfrm>
            <a:off x="3571875" y="3501008"/>
            <a:ext cx="1071563"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a:t>
            </a:r>
            <a:r>
              <a:rPr lang="he-IL" sz="1200" b="1" kern="0" dirty="0" err="1">
                <a:solidFill>
                  <a:srgbClr val="002060"/>
                </a:solidFill>
                <a:latin typeface="Times New Roman" pitchFamily="18" charset="0"/>
                <a:cs typeface="David" pitchFamily="2" charset="-79"/>
              </a:rPr>
              <a:t>עפאנה</a:t>
            </a:r>
            <a:r>
              <a:rPr lang="he-IL" sz="1200" b="1" kern="0" dirty="0">
                <a:solidFill>
                  <a:srgbClr val="002060"/>
                </a:solidFill>
                <a:latin typeface="Times New Roman" pitchFamily="18" charset="0"/>
                <a:cs typeface="David" pitchFamily="2" charset="-79"/>
              </a:rPr>
              <a:t> במסגרתו אושר מכסה להכנסת  300 עגלים בשבוע</a:t>
            </a:r>
            <a:endParaRPr lang="he-IL" sz="1200" b="1" kern="0" dirty="0">
              <a:solidFill>
                <a:srgbClr val="FF0000"/>
              </a:solidFill>
              <a:latin typeface="Times New Roman" pitchFamily="18" charset="0"/>
              <a:cs typeface="David" pitchFamily="2" charset="-79"/>
            </a:endParaRPr>
          </a:p>
        </p:txBody>
      </p:sp>
      <p:sp>
        <p:nvSpPr>
          <p:cNvPr id="61" name="TextBox 60"/>
          <p:cNvSpPr txBox="1"/>
          <p:nvPr/>
        </p:nvSpPr>
        <p:spPr>
          <a:xfrm>
            <a:off x="4714875" y="3500438"/>
            <a:ext cx="1285875" cy="1570037"/>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אוקטובר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גישה נגד </a:t>
            </a:r>
            <a:r>
              <a:rPr lang="he-IL" sz="1200" b="1" kern="0" dirty="0" err="1">
                <a:solidFill>
                  <a:srgbClr val="002060"/>
                </a:solidFill>
                <a:latin typeface="Times New Roman" pitchFamily="18" charset="0"/>
                <a:cs typeface="David" pitchFamily="2" charset="-79"/>
              </a:rPr>
              <a:t>שהב"ט</a:t>
            </a:r>
            <a:r>
              <a:rPr lang="he-IL" sz="1200" b="1" kern="0" dirty="0">
                <a:solidFill>
                  <a:srgbClr val="002060"/>
                </a:solidFill>
                <a:latin typeface="Times New Roman" pitchFamily="18" charset="0"/>
                <a:cs typeface="David" pitchFamily="2" charset="-79"/>
              </a:rPr>
              <a:t> לחשיפת קריטריונים למדיניות אזרחית (בפועל נדחתה העתירה לאוקטובר 2010)</a:t>
            </a:r>
            <a:endParaRPr lang="he-IL" sz="1200" b="1" kern="0" dirty="0">
              <a:solidFill>
                <a:srgbClr val="FF0000"/>
              </a:solidFill>
              <a:latin typeface="Times New Roman" pitchFamily="18" charset="0"/>
              <a:cs typeface="David" pitchFamily="2" charset="-79"/>
            </a:endParaRPr>
          </a:p>
        </p:txBody>
      </p:sp>
      <p:sp>
        <p:nvSpPr>
          <p:cNvPr id="68" name="TextBox 67"/>
          <p:cNvSpPr txBox="1"/>
          <p:nvPr/>
        </p:nvSpPr>
        <p:spPr>
          <a:xfrm>
            <a:off x="6143625" y="3484563"/>
            <a:ext cx="1285875" cy="646112"/>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נגד ביקורים לאיו"ש </a:t>
            </a:r>
            <a:r>
              <a:rPr lang="he-IL" sz="1200" b="1" kern="0" dirty="0">
                <a:solidFill>
                  <a:srgbClr val="FF0000"/>
                </a:solidFill>
                <a:latin typeface="Times New Roman" pitchFamily="18" charset="0"/>
                <a:cs typeface="David" pitchFamily="2" charset="-79"/>
              </a:rPr>
              <a:t>(נדחה)</a:t>
            </a:r>
          </a:p>
        </p:txBody>
      </p:sp>
      <p:sp>
        <p:nvSpPr>
          <p:cNvPr id="69" name="TextBox 68"/>
          <p:cNvSpPr txBox="1"/>
          <p:nvPr/>
        </p:nvSpPr>
        <p:spPr>
          <a:xfrm>
            <a:off x="6143625" y="4198938"/>
            <a:ext cx="1285875" cy="10160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נגד אלוף הפיקוד למתן אישור לביקורי כלואים </a:t>
            </a:r>
            <a:r>
              <a:rPr lang="he-IL" sz="1200" b="1" kern="0" dirty="0">
                <a:solidFill>
                  <a:srgbClr val="FF0000"/>
                </a:solidFill>
                <a:latin typeface="Times New Roman" pitchFamily="18" charset="0"/>
                <a:cs typeface="David" pitchFamily="2" charset="-79"/>
              </a:rPr>
              <a:t>(נדחה)</a:t>
            </a:r>
          </a:p>
        </p:txBody>
      </p:sp>
      <p:sp>
        <p:nvSpPr>
          <p:cNvPr id="70" name="TextBox 69"/>
          <p:cNvSpPr txBox="1"/>
          <p:nvPr/>
        </p:nvSpPr>
        <p:spPr>
          <a:xfrm>
            <a:off x="182563" y="2786063"/>
            <a:ext cx="1103312" cy="646112"/>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 ינואר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הכרזת מצור ימי על </a:t>
            </a:r>
            <a:r>
              <a:rPr lang="he-IL" sz="1200" b="1" kern="0" dirty="0" err="1">
                <a:solidFill>
                  <a:srgbClr val="002060"/>
                </a:solidFill>
                <a:latin typeface="Times New Roman" pitchFamily="18" charset="0"/>
                <a:cs typeface="David" pitchFamily="2" charset="-79"/>
              </a:rPr>
              <a:t>רצ"ע</a:t>
            </a:r>
            <a:endParaRPr lang="he-IL" sz="1200" b="1" kern="0" dirty="0">
              <a:solidFill>
                <a:srgbClr val="002060"/>
              </a:solidFill>
              <a:latin typeface="Times New Roman" pitchFamily="18" charset="0"/>
              <a:cs typeface="David" pitchFamily="2" charset="-79"/>
            </a:endParaRPr>
          </a:p>
        </p:txBody>
      </p:sp>
      <p:sp>
        <p:nvSpPr>
          <p:cNvPr id="71" name="לחצן פעולה: מידע 70">
            <a:hlinkClick r:id="" action="ppaction://noaction" highlightClick="1"/>
          </p:cNvPr>
          <p:cNvSpPr/>
          <p:nvPr/>
        </p:nvSpPr>
        <p:spPr bwMode="auto">
          <a:xfrm>
            <a:off x="3214688" y="2714625"/>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25" name="TextBox 24"/>
          <p:cNvSpPr txBox="1"/>
          <p:nvPr/>
        </p:nvSpPr>
        <p:spPr>
          <a:xfrm rot="19475177">
            <a:off x="3095625" y="2082800"/>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858 פצמ"רים ורקטות</a:t>
            </a:r>
          </a:p>
        </p:txBody>
      </p:sp>
      <p:sp>
        <p:nvSpPr>
          <p:cNvPr id="26" name="TextBox 25"/>
          <p:cNvSpPr txBox="1"/>
          <p:nvPr/>
        </p:nvSpPr>
        <p:spPr>
          <a:xfrm rot="19475177">
            <a:off x="6524625" y="2297113"/>
            <a:ext cx="896938"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369 פצמ"רים ורקטות</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229600" cy="1417638"/>
          </a:xfrm>
        </p:spPr>
        <p:txBody>
          <a:bodyPr>
            <a:normAutofit fontScale="90000"/>
          </a:bodyPr>
          <a:lstStyle/>
          <a:p>
            <a:pPr algn="ctr"/>
            <a:r>
              <a:rPr lang="he-IL" sz="4000" dirty="0" smtClean="0">
                <a:latin typeface="David" pitchFamily="34" charset="-79"/>
                <a:cs typeface="David" pitchFamily="34" charset="-79"/>
              </a:rPr>
              <a:t>רקע היסטורי</a:t>
            </a:r>
            <a:br>
              <a:rPr lang="he-IL" sz="4000" dirty="0" smtClean="0">
                <a:latin typeface="David" pitchFamily="34" charset="-79"/>
                <a:cs typeface="David" pitchFamily="34" charset="-79"/>
              </a:rPr>
            </a:br>
            <a:r>
              <a:rPr lang="he-IL" sz="4000" b="1" dirty="0" smtClean="0">
                <a:latin typeface="David" pitchFamily="34" charset="-79"/>
                <a:cs typeface="David" pitchFamily="34" charset="-79"/>
              </a:rPr>
              <a:t>שלושה דורות במדע המדינה</a:t>
            </a:r>
            <a:r>
              <a:rPr lang="he-IL" b="1" dirty="0" smtClean="0">
                <a:latin typeface="David" pitchFamily="34" charset="-79"/>
                <a:cs typeface="David" pitchFamily="34" charset="-79"/>
              </a:rPr>
              <a:t>:</a:t>
            </a:r>
            <a:r>
              <a:rPr lang="he-IL" b="1" dirty="0" smtClean="0"/>
              <a:t/>
            </a:r>
            <a:br>
              <a:rPr lang="he-IL" b="1" dirty="0" smtClean="0"/>
            </a:br>
            <a:endParaRPr lang="he-IL" dirty="0"/>
          </a:p>
        </p:txBody>
      </p:sp>
      <p:sp>
        <p:nvSpPr>
          <p:cNvPr id="3" name="מציין מיקום תוכן 2"/>
          <p:cNvSpPr>
            <a:spLocks noGrp="1"/>
          </p:cNvSpPr>
          <p:nvPr>
            <p:ph idx="1"/>
          </p:nvPr>
        </p:nvSpPr>
        <p:spPr>
          <a:xfrm>
            <a:off x="304800" y="1340768"/>
            <a:ext cx="8686800" cy="4739357"/>
          </a:xfrm>
        </p:spPr>
        <p:txBody>
          <a:bodyPr>
            <a:normAutofit fontScale="77500" lnSpcReduction="20000"/>
          </a:bodyPr>
          <a:lstStyle/>
          <a:p>
            <a:pPr lvl="1">
              <a:buFont typeface="Wingdings" pitchFamily="2" charset="2"/>
              <a:buChar char="q"/>
              <a:defRPr/>
            </a:pPr>
            <a:r>
              <a:rPr lang="he-IL" sz="4200" b="1" dirty="0" smtClean="0">
                <a:latin typeface="David" pitchFamily="34" charset="-79"/>
                <a:cs typeface="David" pitchFamily="34" charset="-79"/>
              </a:rPr>
              <a:t>הדור הראשון – </a:t>
            </a:r>
            <a:r>
              <a:rPr lang="he-IL" sz="3200" b="1" dirty="0" smtClean="0">
                <a:latin typeface="David" pitchFamily="34" charset="-79"/>
                <a:cs typeface="David" pitchFamily="34" charset="-79"/>
              </a:rPr>
              <a:t>"הדור המוסד חברתי"</a:t>
            </a:r>
            <a:r>
              <a:rPr lang="en-US" sz="3200" b="1" dirty="0" smtClean="0">
                <a:latin typeface="David" pitchFamily="34" charset="-79"/>
                <a:cs typeface="David" pitchFamily="34" charset="-79"/>
              </a:rPr>
              <a:t/>
            </a:r>
            <a:br>
              <a:rPr lang="en-US" sz="3200" b="1" dirty="0" smtClean="0">
                <a:latin typeface="David" pitchFamily="34" charset="-79"/>
                <a:cs typeface="David" pitchFamily="34" charset="-79"/>
              </a:rPr>
            </a:br>
            <a:r>
              <a:rPr lang="he-IL" sz="3200" b="1" dirty="0" smtClean="0">
                <a:latin typeface="David" pitchFamily="34" charset="-79"/>
                <a:cs typeface="David" pitchFamily="34" charset="-79"/>
              </a:rPr>
              <a:t>  </a:t>
            </a:r>
            <a:r>
              <a:rPr lang="en-US" sz="3200" b="1" dirty="0" smtClean="0">
                <a:latin typeface="David" pitchFamily="34" charset="-79"/>
                <a:cs typeface="David" pitchFamily="34" charset="-79"/>
              </a:rPr>
              <a:t>  </a:t>
            </a:r>
            <a:r>
              <a:rPr lang="he-IL" sz="3200" b="1" dirty="0" smtClean="0">
                <a:latin typeface="David" pitchFamily="34" charset="-79"/>
                <a:cs typeface="David" pitchFamily="34" charset="-79"/>
              </a:rPr>
              <a:t>סוף המאה התשע עשרה עד תום מלח</a:t>
            </a:r>
            <a:r>
              <a:rPr lang="he-IL" b="1" dirty="0" smtClean="0">
                <a:latin typeface="David" pitchFamily="34" charset="-79"/>
                <a:cs typeface="David" pitchFamily="34" charset="-79"/>
              </a:rPr>
              <a:t>מת </a:t>
            </a:r>
            <a:r>
              <a:rPr lang="he-IL" sz="3200" b="1" dirty="0" smtClean="0">
                <a:latin typeface="David" pitchFamily="34" charset="-79"/>
                <a:cs typeface="David" pitchFamily="34" charset="-79"/>
              </a:rPr>
              <a:t>העולם </a:t>
            </a:r>
            <a:r>
              <a:rPr lang="en-US" sz="3200" b="1" dirty="0" smtClean="0">
                <a:latin typeface="David" pitchFamily="34" charset="-79"/>
                <a:cs typeface="David" pitchFamily="34" charset="-79"/>
              </a:rPr>
              <a:t/>
            </a:r>
            <a:br>
              <a:rPr lang="en-US" sz="3200" b="1" dirty="0" smtClean="0">
                <a:latin typeface="David" pitchFamily="34" charset="-79"/>
                <a:cs typeface="David" pitchFamily="34" charset="-79"/>
              </a:rPr>
            </a:br>
            <a:r>
              <a:rPr lang="he-IL" sz="3200" b="1" dirty="0" smtClean="0">
                <a:latin typeface="David" pitchFamily="34" charset="-79"/>
                <a:cs typeface="David" pitchFamily="34" charset="-79"/>
              </a:rPr>
              <a:t>    הראשונה</a:t>
            </a:r>
          </a:p>
          <a:p>
            <a:pPr lvl="1">
              <a:buFont typeface="Wingdings" pitchFamily="2" charset="2"/>
              <a:buChar char="q"/>
              <a:defRPr/>
            </a:pPr>
            <a:endParaRPr lang="he-IL" sz="3200" b="1" dirty="0" smtClean="0">
              <a:latin typeface="David" pitchFamily="34" charset="-79"/>
              <a:cs typeface="David" pitchFamily="34" charset="-79"/>
            </a:endParaRPr>
          </a:p>
          <a:p>
            <a:pPr lvl="1">
              <a:buFont typeface="Wingdings" pitchFamily="2" charset="2"/>
              <a:buChar char="q"/>
              <a:defRPr/>
            </a:pPr>
            <a:r>
              <a:rPr lang="he-IL" sz="4200" b="1" dirty="0" smtClean="0">
                <a:latin typeface="David" pitchFamily="34" charset="-79"/>
                <a:cs typeface="David" pitchFamily="34" charset="-79"/>
              </a:rPr>
              <a:t>הדור השני </a:t>
            </a:r>
            <a:r>
              <a:rPr lang="he-IL" sz="3600" b="1" dirty="0" smtClean="0">
                <a:latin typeface="David" pitchFamily="34" charset="-79"/>
                <a:cs typeface="David" pitchFamily="34" charset="-79"/>
              </a:rPr>
              <a:t>– </a:t>
            </a:r>
            <a:r>
              <a:rPr lang="he-IL" sz="3200" b="1" dirty="0" smtClean="0">
                <a:latin typeface="David" pitchFamily="34" charset="-79"/>
                <a:cs typeface="David" pitchFamily="34" charset="-79"/>
              </a:rPr>
              <a:t>"הדור האנתרופולוגי פסיכולוגי"</a:t>
            </a:r>
            <a:r>
              <a:rPr lang="en-US" sz="3600" b="1" dirty="0" smtClean="0">
                <a:latin typeface="David" pitchFamily="34" charset="-79"/>
                <a:cs typeface="David" pitchFamily="34" charset="-79"/>
              </a:rPr>
              <a:t/>
            </a:r>
            <a:br>
              <a:rPr lang="en-US" sz="3600" b="1" dirty="0" smtClean="0">
                <a:latin typeface="David" pitchFamily="34" charset="-79"/>
                <a:cs typeface="David" pitchFamily="34" charset="-79"/>
              </a:rPr>
            </a:br>
            <a:r>
              <a:rPr lang="he-IL" sz="3600" b="1" dirty="0" smtClean="0">
                <a:latin typeface="David" pitchFamily="34" charset="-79"/>
                <a:cs typeface="David" pitchFamily="34" charset="-79"/>
              </a:rPr>
              <a:t>   </a:t>
            </a:r>
            <a:r>
              <a:rPr lang="he-IL" sz="3200" b="1" dirty="0" smtClean="0">
                <a:latin typeface="David" pitchFamily="34" charset="-79"/>
                <a:cs typeface="David" pitchFamily="34" charset="-79"/>
              </a:rPr>
              <a:t>שנות העשרים של המאה העשרים עד אמצע המאה </a:t>
            </a:r>
          </a:p>
          <a:p>
            <a:pPr lvl="1">
              <a:buFont typeface="Wingdings" pitchFamily="2" charset="2"/>
              <a:buChar char="q"/>
              <a:defRPr/>
            </a:pPr>
            <a:endParaRPr lang="he-IL" sz="3200" b="1" dirty="0" smtClean="0">
              <a:latin typeface="David" pitchFamily="34" charset="-79"/>
              <a:cs typeface="David" pitchFamily="34" charset="-79"/>
            </a:endParaRPr>
          </a:p>
          <a:p>
            <a:pPr lvl="1">
              <a:buFont typeface="Wingdings" pitchFamily="2" charset="2"/>
              <a:buChar char="q"/>
              <a:defRPr/>
            </a:pPr>
            <a:r>
              <a:rPr lang="he-IL" sz="4400" b="1" dirty="0" smtClean="0">
                <a:latin typeface="David" pitchFamily="34" charset="-79"/>
                <a:cs typeface="David" pitchFamily="34" charset="-79"/>
              </a:rPr>
              <a:t>הדור השלישי – </a:t>
            </a:r>
            <a:r>
              <a:rPr lang="he-IL" sz="3600" b="1" dirty="0" smtClean="0">
                <a:latin typeface="David" pitchFamily="34" charset="-79"/>
                <a:cs typeface="David" pitchFamily="34" charset="-79"/>
              </a:rPr>
              <a:t>"הדור המתמטי כלכלי"</a:t>
            </a:r>
          </a:p>
          <a:p>
            <a:pPr lvl="2">
              <a:buFont typeface="Wingdings" pitchFamily="2" charset="2"/>
              <a:buChar char="q"/>
              <a:defRPr/>
            </a:pPr>
            <a:r>
              <a:rPr lang="he-IL" sz="3200" b="1" dirty="0" smtClean="0">
                <a:latin typeface="David" pitchFamily="34" charset="-79"/>
                <a:cs typeface="David" pitchFamily="34" charset="-79"/>
              </a:rPr>
              <a:t>הגישה המדיניות הציבורית </a:t>
            </a:r>
            <a:endParaRPr lang="en-US" sz="3200" b="1" dirty="0" smtClean="0">
              <a:latin typeface="David" pitchFamily="34" charset="-79"/>
              <a:cs typeface="David" pitchFamily="34" charset="-79"/>
            </a:endParaRPr>
          </a:p>
          <a:p>
            <a:pPr lvl="2">
              <a:buFont typeface="Wingdings" pitchFamily="2" charset="2"/>
              <a:buChar char="q"/>
              <a:defRPr/>
            </a:pPr>
            <a:r>
              <a:rPr lang="he-IL" sz="3200" b="1" dirty="0" smtClean="0">
                <a:latin typeface="David" pitchFamily="34" charset="-79"/>
                <a:cs typeface="David" pitchFamily="34" charset="-79"/>
              </a:rPr>
              <a:t>הגישה הכלכלית פוליטית</a:t>
            </a:r>
          </a:p>
          <a:p>
            <a:pPr lvl="2">
              <a:buFont typeface="Wingdings" pitchFamily="2" charset="2"/>
              <a:buChar char="q"/>
              <a:defRPr/>
            </a:pPr>
            <a:r>
              <a:rPr lang="he-IL" sz="3600" b="1" dirty="0" smtClean="0">
                <a:latin typeface="David" pitchFamily="34" charset="-79"/>
                <a:cs typeface="David" pitchFamily="34" charset="-79"/>
              </a:rPr>
              <a:t>הגישה הרציונאלית</a:t>
            </a:r>
          </a:p>
          <a:p>
            <a:endParaRPr lang="he-I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Box 4"/>
          <p:cNvSpPr txBox="1">
            <a:spLocks noChangeArrowheads="1"/>
          </p:cNvSpPr>
          <p:nvPr/>
        </p:nvSpPr>
        <p:spPr bwMode="auto">
          <a:xfrm>
            <a:off x="2571750" y="785813"/>
            <a:ext cx="1196975"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7- 11 באפריל</a:t>
            </a:r>
          </a:p>
        </p:txBody>
      </p:sp>
      <p:sp>
        <p:nvSpPr>
          <p:cNvPr id="8" name="TextBox 7"/>
          <p:cNvSpPr txBox="1"/>
          <p:nvPr/>
        </p:nvSpPr>
        <p:spPr>
          <a:xfrm>
            <a:off x="2214563" y="1000125"/>
            <a:ext cx="1857375" cy="230822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"מתחיל סדרתי"/"מכת פתיחה"</a:t>
            </a:r>
          </a:p>
          <a:p>
            <a:pPr algn="ctr" fontAlgn="auto">
              <a:spcBef>
                <a:spcPts val="0"/>
              </a:spcBef>
              <a:spcAft>
                <a:spcPts val="0"/>
              </a:spcAft>
              <a:defRPr/>
            </a:pPr>
            <a:r>
              <a:rPr lang="he-IL" sz="1000" dirty="0">
                <a:latin typeface="Guttman Hatzvi" pitchFamily="2" charset="-79"/>
                <a:cs typeface="Guttman Hatzvi" pitchFamily="2" charset="-79"/>
              </a:rPr>
              <a:t>בעקבות סיכול שלושה מפעיליה ( 2 באפריל) בוצע  ירי </a:t>
            </a:r>
            <a:r>
              <a:rPr lang="he-IL" sz="1000" dirty="0" err="1">
                <a:latin typeface="Guttman Hatzvi" pitchFamily="2" charset="-79"/>
                <a:cs typeface="Guttman Hatzvi" pitchFamily="2" charset="-79"/>
              </a:rPr>
              <a:t>קורנט</a:t>
            </a:r>
            <a:r>
              <a:rPr lang="he-IL" sz="1000" dirty="0">
                <a:latin typeface="Guttman Hatzvi" pitchFamily="2" charset="-79"/>
                <a:cs typeface="Guttman Hatzvi" pitchFamily="2" charset="-79"/>
              </a:rPr>
              <a:t> מחטיבת ח'אן יונס לעבר רכב צבאי ולמחרת בוצע ירי של טיל </a:t>
            </a:r>
            <a:r>
              <a:rPr lang="he-IL" sz="1000" dirty="0" err="1">
                <a:latin typeface="Guttman Hatzvi" pitchFamily="2" charset="-79"/>
                <a:cs typeface="Guttman Hatzvi" pitchFamily="2" charset="-79"/>
              </a:rPr>
              <a:t>קורנט</a:t>
            </a:r>
            <a:r>
              <a:rPr lang="he-IL" sz="1000" dirty="0">
                <a:latin typeface="Guttman Hatzvi" pitchFamily="2" charset="-79"/>
                <a:cs typeface="Guttman Hatzvi" pitchFamily="2" charset="-79"/>
              </a:rPr>
              <a:t> נוסף לעבר אוטובוס הסעות ילדים. במהלך הסבב שוגרו לשטח ישראל מעל ל-40 </a:t>
            </a:r>
            <a:r>
              <a:rPr lang="he-IL" sz="1000" dirty="0" err="1">
                <a:latin typeface="Guttman Hatzvi" pitchFamily="2" charset="-79"/>
                <a:cs typeface="Guttman Hatzvi" pitchFamily="2" charset="-79"/>
              </a:rPr>
              <a:t>פצמ"רים</a:t>
            </a:r>
            <a:r>
              <a:rPr lang="he-IL" sz="1000" dirty="0">
                <a:latin typeface="Guttman Hatzvi" pitchFamily="2" charset="-79"/>
                <a:cs typeface="Guttman Hatzvi" pitchFamily="2" charset="-79"/>
              </a:rPr>
              <a:t> </a:t>
            </a:r>
            <a:r>
              <a:rPr lang="he-IL" sz="1000" dirty="0" err="1">
                <a:latin typeface="Guttman Hatzvi" pitchFamily="2" charset="-79"/>
                <a:cs typeface="Guttman Hatzvi" pitchFamily="2" charset="-79"/>
              </a:rPr>
              <a:t>וכ</a:t>
            </a:r>
            <a:r>
              <a:rPr lang="he-IL" sz="1000" dirty="0">
                <a:latin typeface="Guttman Hatzvi" pitchFamily="2" charset="-79"/>
                <a:cs typeface="Guttman Hatzvi" pitchFamily="2" charset="-79"/>
              </a:rPr>
              <a:t>-80 רקטות. מה- 10 באפריל החלה דעיכה משמעותית בירי התמ"ס לישראל.</a:t>
            </a:r>
          </a:p>
        </p:txBody>
      </p:sp>
      <p:sp>
        <p:nvSpPr>
          <p:cNvPr id="75780" name="TextBox 8"/>
          <p:cNvSpPr txBox="1">
            <a:spLocks noChangeArrowheads="1"/>
          </p:cNvSpPr>
          <p:nvPr/>
        </p:nvSpPr>
        <p:spPr bwMode="auto">
          <a:xfrm>
            <a:off x="4429125" y="785813"/>
            <a:ext cx="142875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18 – 25 באוגוסט</a:t>
            </a:r>
          </a:p>
        </p:txBody>
      </p:sp>
      <p:sp>
        <p:nvSpPr>
          <p:cNvPr id="10" name="TextBox 9"/>
          <p:cNvSpPr txBox="1"/>
          <p:nvPr/>
        </p:nvSpPr>
        <p:spPr>
          <a:xfrm>
            <a:off x="4286250" y="1000125"/>
            <a:ext cx="2000250" cy="2432050"/>
          </a:xfrm>
          <a:prstGeom prst="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"דרום איתן"</a:t>
            </a:r>
          </a:p>
          <a:p>
            <a:pPr algn="ctr" fontAlgn="auto">
              <a:spcBef>
                <a:spcPts val="0"/>
              </a:spcBef>
              <a:spcAft>
                <a:spcPts val="0"/>
              </a:spcAft>
              <a:defRPr/>
            </a:pPr>
            <a:r>
              <a:rPr lang="he-IL" sz="1000" dirty="0">
                <a:latin typeface="Guttman Hatzvi" pitchFamily="2" charset="-79"/>
                <a:cs typeface="Guttman Hatzvi" pitchFamily="2" charset="-79"/>
              </a:rPr>
              <a:t>סבב ההסלמה התפתח ברצועה בעקבות הפיגוע בציר </a:t>
            </a:r>
            <a:r>
              <a:rPr lang="he-IL" sz="1000" dirty="0" err="1">
                <a:latin typeface="Guttman Hatzvi" pitchFamily="2" charset="-79"/>
                <a:cs typeface="Guttman Hatzvi" pitchFamily="2" charset="-79"/>
              </a:rPr>
              <a:t>פילדלפי</a:t>
            </a:r>
            <a:r>
              <a:rPr lang="he-IL" sz="1000" dirty="0">
                <a:latin typeface="Guttman Hatzvi" pitchFamily="2" charset="-79"/>
                <a:cs typeface="Guttman Hatzvi" pitchFamily="2" charset="-79"/>
              </a:rPr>
              <a:t>. הסבב הובל ע"י "ועדות ההתנגדות העממית" </a:t>
            </a:r>
            <a:r>
              <a:rPr lang="he-IL" sz="1000" dirty="0" err="1">
                <a:latin typeface="Guttman Hatzvi" pitchFamily="2" charset="-79"/>
                <a:cs typeface="Guttman Hatzvi" pitchFamily="2" charset="-79"/>
              </a:rPr>
              <a:t>וגא"פ</a:t>
            </a:r>
            <a:r>
              <a:rPr lang="he-IL" sz="1000" dirty="0">
                <a:latin typeface="Guttman Hatzvi" pitchFamily="2" charset="-79"/>
                <a:cs typeface="Guttman Hatzvi" pitchFamily="2" charset="-79"/>
              </a:rPr>
              <a:t>. במהלך הסבב נורו ע"י </a:t>
            </a:r>
            <a:r>
              <a:rPr lang="he-IL" sz="1000" dirty="0" err="1">
                <a:latin typeface="Guttman Hatzvi" pitchFamily="2" charset="-79"/>
                <a:cs typeface="Guttman Hatzvi" pitchFamily="2" charset="-79"/>
              </a:rPr>
              <a:t>חמאס</a:t>
            </a:r>
            <a:r>
              <a:rPr lang="he-IL" sz="1000" dirty="0">
                <a:latin typeface="Guttman Hatzvi" pitchFamily="2" charset="-79"/>
                <a:cs typeface="Guttman Hatzvi" pitchFamily="2" charset="-79"/>
              </a:rPr>
              <a:t> כ-170 רקטות, מתוכן כ-45 לטווח של 40 ק"מ ועשרות </a:t>
            </a:r>
            <a:r>
              <a:rPr lang="he-IL" sz="1000" dirty="0" err="1">
                <a:latin typeface="Guttman Hatzvi" pitchFamily="2" charset="-79"/>
                <a:cs typeface="Guttman Hatzvi" pitchFamily="2" charset="-79"/>
              </a:rPr>
              <a:t>פצמ"רים</a:t>
            </a:r>
            <a:r>
              <a:rPr lang="he-IL" sz="1000" dirty="0">
                <a:latin typeface="Guttman Hatzvi" pitchFamily="2" charset="-79"/>
                <a:cs typeface="Guttman Hatzvi" pitchFamily="2" charset="-79"/>
              </a:rPr>
              <a:t>. </a:t>
            </a:r>
            <a:endParaRPr lang="en-US" sz="1000" dirty="0">
              <a:cs typeface="Guttman Hatzvi" pitchFamily="2" charset="-79"/>
            </a:endParaRPr>
          </a:p>
          <a:p>
            <a:pPr algn="ctr" fontAlgn="auto">
              <a:spcBef>
                <a:spcPts val="0"/>
              </a:spcBef>
              <a:spcAft>
                <a:spcPts val="0"/>
              </a:spcAft>
              <a:defRPr/>
            </a:pPr>
            <a:r>
              <a:rPr lang="he-IL" sz="1000" dirty="0">
                <a:latin typeface="Guttman Hatzvi" pitchFamily="2" charset="-79"/>
                <a:cs typeface="Guttman Hatzvi" pitchFamily="2" charset="-79"/>
              </a:rPr>
              <a:t>במהלך הסבב (כולל הפיגוע בציר </a:t>
            </a:r>
            <a:r>
              <a:rPr lang="he-IL" sz="1000" dirty="0" err="1">
                <a:latin typeface="Guttman Hatzvi" pitchFamily="2" charset="-79"/>
                <a:cs typeface="Guttman Hatzvi" pitchFamily="2" charset="-79"/>
              </a:rPr>
              <a:t>פידלדלפי</a:t>
            </a:r>
            <a:r>
              <a:rPr lang="he-IL" sz="1000" dirty="0">
                <a:latin typeface="Guttman Hatzvi" pitchFamily="2" charset="-79"/>
                <a:cs typeface="Guttman Hatzvi" pitchFamily="2" charset="-79"/>
              </a:rPr>
              <a:t>), נהרגו תשעה ישראלים (שמונה בפיגוע ועוד אחד כתוצאה מירי </a:t>
            </a:r>
            <a:r>
              <a:rPr lang="he-IL" sz="1000" dirty="0" err="1">
                <a:latin typeface="Guttman Hatzvi" pitchFamily="2" charset="-79"/>
                <a:cs typeface="Guttman Hatzvi" pitchFamily="2" charset="-79"/>
              </a:rPr>
              <a:t>רקטי</a:t>
            </a:r>
            <a:r>
              <a:rPr lang="he-IL" sz="1000" dirty="0">
                <a:latin typeface="Guttman Hatzvi" pitchFamily="2" charset="-79"/>
                <a:cs typeface="Guttman Hatzvi" pitchFamily="2" charset="-79"/>
              </a:rPr>
              <a:t>), 24 פלסטינים, מהם 16 פעילי טרור.</a:t>
            </a:r>
          </a:p>
        </p:txBody>
      </p:sp>
      <p:sp>
        <p:nvSpPr>
          <p:cNvPr id="75782" name="TextBox 11"/>
          <p:cNvSpPr txBox="1">
            <a:spLocks noChangeArrowheads="1"/>
          </p:cNvSpPr>
          <p:nvPr/>
        </p:nvSpPr>
        <p:spPr bwMode="auto">
          <a:xfrm>
            <a:off x="6572250" y="795338"/>
            <a:ext cx="1928813"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29 באוקטובר – 1 נובמבר</a:t>
            </a:r>
          </a:p>
        </p:txBody>
      </p:sp>
      <p:sp>
        <p:nvSpPr>
          <p:cNvPr id="19" name="TextBox 18"/>
          <p:cNvSpPr txBox="1"/>
          <p:nvPr/>
        </p:nvSpPr>
        <p:spPr>
          <a:xfrm>
            <a:off x="3500438" y="3857625"/>
            <a:ext cx="928687"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הסכם הפיוס בקהיר - לא יצא לפועל</a:t>
            </a:r>
          </a:p>
        </p:txBody>
      </p:sp>
      <p:sp>
        <p:nvSpPr>
          <p:cNvPr id="20" name="TextBox 19"/>
          <p:cNvSpPr txBox="1"/>
          <p:nvPr/>
        </p:nvSpPr>
        <p:spPr>
          <a:xfrm>
            <a:off x="4500563" y="3857625"/>
            <a:ext cx="1071562"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עזיבת מפקדת </a:t>
            </a:r>
            <a:r>
              <a:rPr lang="he-IL" sz="1200" b="1" kern="0" dirty="0" err="1">
                <a:solidFill>
                  <a:srgbClr val="002060"/>
                </a:solidFill>
                <a:latin typeface="Times New Roman" pitchFamily="18" charset="0"/>
                <a:cs typeface="David" pitchFamily="2" charset="-79"/>
              </a:rPr>
              <a:t>חמא"ס</a:t>
            </a:r>
            <a:r>
              <a:rPr lang="he-IL" sz="1200" b="1" kern="0" dirty="0">
                <a:solidFill>
                  <a:srgbClr val="002060"/>
                </a:solidFill>
                <a:latin typeface="Times New Roman" pitchFamily="18" charset="0"/>
                <a:cs typeface="David" pitchFamily="2" charset="-79"/>
              </a:rPr>
              <a:t> את סוריה</a:t>
            </a:r>
          </a:p>
        </p:txBody>
      </p:sp>
      <p:sp>
        <p:nvSpPr>
          <p:cNvPr id="21" name="TextBox 20"/>
          <p:cNvSpPr txBox="1"/>
          <p:nvPr/>
        </p:nvSpPr>
        <p:spPr>
          <a:xfrm>
            <a:off x="6715125" y="3857625"/>
            <a:ext cx="1071563"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אוקטובר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עסקת "שעת נעילה" ושחרור גלעד שליט</a:t>
            </a:r>
          </a:p>
        </p:txBody>
      </p:sp>
      <p:sp>
        <p:nvSpPr>
          <p:cNvPr id="25" name="TextBox 24"/>
          <p:cNvSpPr txBox="1"/>
          <p:nvPr/>
        </p:nvSpPr>
        <p:spPr>
          <a:xfrm>
            <a:off x="5643563" y="3857625"/>
            <a:ext cx="1000125" cy="120015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פניית הרשות </a:t>
            </a:r>
            <a:r>
              <a:rPr lang="he-IL" sz="1200" b="1" kern="0" dirty="0" err="1">
                <a:solidFill>
                  <a:srgbClr val="002060"/>
                </a:solidFill>
                <a:latin typeface="Times New Roman" pitchFamily="18" charset="0"/>
                <a:cs typeface="David" pitchFamily="2" charset="-79"/>
              </a:rPr>
              <a:t>למועבי"ט</a:t>
            </a:r>
            <a:r>
              <a:rPr lang="he-IL" sz="1200" b="1" kern="0" dirty="0">
                <a:solidFill>
                  <a:srgbClr val="002060"/>
                </a:solidFill>
                <a:latin typeface="Times New Roman" pitchFamily="18" charset="0"/>
                <a:cs typeface="David" pitchFamily="2" charset="-79"/>
              </a:rPr>
              <a:t> להצטרפות כמדינה חברה באו"ם</a:t>
            </a:r>
          </a:p>
        </p:txBody>
      </p:sp>
      <p:sp>
        <p:nvSpPr>
          <p:cNvPr id="26" name="TextBox 25"/>
          <p:cNvSpPr txBox="1"/>
          <p:nvPr/>
        </p:nvSpPr>
        <p:spPr>
          <a:xfrm>
            <a:off x="7858125" y="3857625"/>
            <a:ext cx="1071563" cy="120015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 11 - ינואר 12'</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"היוזמה הירדנית" לחידוש המו"מ המדיני</a:t>
            </a:r>
          </a:p>
        </p:txBody>
      </p:sp>
      <p:sp>
        <p:nvSpPr>
          <p:cNvPr id="30" name="כותרת 1"/>
          <p:cNvSpPr txBox="1">
            <a:spLocks/>
          </p:cNvSpPr>
          <p:nvPr/>
        </p:nvSpPr>
        <p:spPr bwMode="auto">
          <a:xfrm>
            <a:off x="485775" y="0"/>
            <a:ext cx="8229600" cy="642938"/>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שלישית</a:t>
            </a:r>
          </a:p>
        </p:txBody>
      </p:sp>
      <p:sp>
        <p:nvSpPr>
          <p:cNvPr id="14" name="TextBox 13"/>
          <p:cNvSpPr txBox="1"/>
          <p:nvPr/>
        </p:nvSpPr>
        <p:spPr>
          <a:xfrm>
            <a:off x="6500813" y="1000125"/>
            <a:ext cx="2214562" cy="2278063"/>
          </a:xfrm>
          <a:prstGeom prst="rect">
            <a:avLst/>
          </a:prstGeom>
          <a:ln w="19050">
            <a:solidFill>
              <a:srgbClr val="00B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"דחיית שירות"/"חופשת קיץ"</a:t>
            </a:r>
          </a:p>
          <a:p>
            <a:pPr algn="ctr" fontAlgn="auto">
              <a:spcBef>
                <a:spcPts val="0"/>
              </a:spcBef>
              <a:spcAft>
                <a:spcPts val="0"/>
              </a:spcAft>
              <a:defRPr/>
            </a:pPr>
            <a:r>
              <a:rPr lang="he-IL" sz="1000" dirty="0">
                <a:latin typeface="Guttman Hatzvi" pitchFamily="2" charset="-79"/>
                <a:cs typeface="Guttman Hatzvi" pitchFamily="2" charset="-79"/>
              </a:rPr>
              <a:t>בעקבות סיכול ניסוי של </a:t>
            </a:r>
            <a:r>
              <a:rPr lang="he-IL" sz="1000" dirty="0" err="1">
                <a:latin typeface="Guttman Hatzvi" pitchFamily="2" charset="-79"/>
                <a:cs typeface="Guttman Hatzvi" pitchFamily="2" charset="-79"/>
              </a:rPr>
              <a:t>גא"פ</a:t>
            </a:r>
            <a:r>
              <a:rPr lang="he-IL" sz="1000" dirty="0">
                <a:latin typeface="Guttman Hatzvi" pitchFamily="2" charset="-79"/>
                <a:cs typeface="Guttman Hatzvi" pitchFamily="2" charset="-79"/>
              </a:rPr>
              <a:t> ברקטת 8 </a:t>
            </a:r>
            <a:r>
              <a:rPr lang="he-IL" sz="1000" dirty="0" err="1">
                <a:latin typeface="Guttman Hatzvi" pitchFamily="2" charset="-79"/>
                <a:cs typeface="Guttman Hatzvi" pitchFamily="2" charset="-79"/>
              </a:rPr>
              <a:t>אינץ</a:t>
            </a:r>
            <a:r>
              <a:rPr lang="he-IL" sz="1000" dirty="0">
                <a:latin typeface="Guttman Hatzvi" pitchFamily="2" charset="-79"/>
                <a:cs typeface="Guttman Hatzvi" pitchFamily="2" charset="-79"/>
              </a:rPr>
              <a:t>', שבו נהרגו חמישה פעילים, בהם בכיר הארגון וראש מערך הייצור ברצועה, </a:t>
            </a:r>
            <a:r>
              <a:rPr lang="he-IL" sz="1000" dirty="0" err="1">
                <a:latin typeface="Guttman Hatzvi" pitchFamily="2" charset="-79"/>
                <a:cs typeface="Guttman Hatzvi" pitchFamily="2" charset="-79"/>
              </a:rPr>
              <a:t>אחמד</a:t>
            </a:r>
            <a:r>
              <a:rPr lang="he-IL" sz="1000" dirty="0">
                <a:latin typeface="Guttman Hatzvi" pitchFamily="2" charset="-79"/>
                <a:cs typeface="Guttman Hatzvi" pitchFamily="2" charset="-79"/>
              </a:rPr>
              <a:t> שיח' ח'ליל. בעקבות הסיכול, נורו לעבר ישראל כ- 30 רקטות לטווחים של עד 40 ק"מ, 18 רקטות לטווח מעל 15 ק"מ (ישראלי הרוג ומספר פצועים) </a:t>
            </a:r>
            <a:r>
              <a:rPr lang="he-IL" sz="1000" dirty="0" err="1">
                <a:latin typeface="Guttman Hatzvi" pitchFamily="2" charset="-79"/>
                <a:cs typeface="Guttman Hatzvi" pitchFamily="2" charset="-79"/>
              </a:rPr>
              <a:t>וכ</a:t>
            </a:r>
            <a:r>
              <a:rPr lang="he-IL" sz="1000" dirty="0">
                <a:latin typeface="Guttman Hatzvi" pitchFamily="2" charset="-79"/>
                <a:cs typeface="Guttman Hatzvi" pitchFamily="2" charset="-79"/>
              </a:rPr>
              <a:t>- 15 פצצות מרגמה, רובן המוחלט ע"י </a:t>
            </a:r>
            <a:r>
              <a:rPr lang="he-IL" sz="1000" dirty="0" err="1">
                <a:latin typeface="Guttman Hatzvi" pitchFamily="2" charset="-79"/>
                <a:cs typeface="Guttman Hatzvi" pitchFamily="2" charset="-79"/>
              </a:rPr>
              <a:t>גא"פ</a:t>
            </a:r>
            <a:r>
              <a:rPr lang="he-IL" sz="1000" dirty="0">
                <a:latin typeface="Guttman Hatzvi" pitchFamily="2" charset="-79"/>
                <a:cs typeface="Guttman Hatzvi" pitchFamily="2" charset="-79"/>
              </a:rPr>
              <a:t>. בתקיפות חוליות</a:t>
            </a:r>
            <a:br>
              <a:rPr lang="he-IL" sz="1000" dirty="0">
                <a:latin typeface="Guttman Hatzvi" pitchFamily="2" charset="-79"/>
                <a:cs typeface="Guttman Hatzvi" pitchFamily="2" charset="-79"/>
              </a:rPr>
            </a:br>
            <a:r>
              <a:rPr lang="he-IL" sz="1000" dirty="0">
                <a:latin typeface="Guttman Hatzvi" pitchFamily="2" charset="-79"/>
                <a:cs typeface="Guttman Hatzvi" pitchFamily="2" charset="-79"/>
              </a:rPr>
              <a:t>משגרים, נהרגו ארבעה פעילי </a:t>
            </a:r>
            <a:r>
              <a:rPr lang="he-IL" sz="1000" dirty="0" err="1">
                <a:latin typeface="Guttman Hatzvi" pitchFamily="2" charset="-79"/>
                <a:cs typeface="Guttman Hatzvi" pitchFamily="2" charset="-79"/>
              </a:rPr>
              <a:t>גא"פ</a:t>
            </a:r>
            <a:r>
              <a:rPr lang="he-IL" sz="1000" dirty="0">
                <a:latin typeface="Guttman Hatzvi" pitchFamily="2" charset="-79"/>
                <a:cs typeface="Guttman Hatzvi" pitchFamily="2" charset="-79"/>
              </a:rPr>
              <a:t> נוספים ופעיל </a:t>
            </a:r>
            <a:r>
              <a:rPr lang="he-IL" sz="1000" dirty="0" err="1">
                <a:latin typeface="Guttman Hatzvi" pitchFamily="2" charset="-79"/>
                <a:cs typeface="Guttman Hatzvi" pitchFamily="2" charset="-79"/>
              </a:rPr>
              <a:t>חז"ד</a:t>
            </a:r>
            <a:r>
              <a:rPr lang="he-IL" sz="1000" dirty="0">
                <a:latin typeface="Guttman Hatzvi" pitchFamily="2" charset="-79"/>
                <a:cs typeface="Guttman Hatzvi" pitchFamily="2" charset="-79"/>
              </a:rPr>
              <a:t> ושלושה נפצעו.</a:t>
            </a:r>
          </a:p>
        </p:txBody>
      </p:sp>
      <p:sp>
        <p:nvSpPr>
          <p:cNvPr id="34" name="TextBox 33"/>
          <p:cNvSpPr txBox="1"/>
          <p:nvPr/>
        </p:nvSpPr>
        <p:spPr>
          <a:xfrm>
            <a:off x="2357438" y="3857625"/>
            <a:ext cx="1071562" cy="83026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ינואר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עליית </a:t>
            </a:r>
            <a:r>
              <a:rPr lang="he-IL" sz="1200" b="1" kern="0" dirty="0" err="1">
                <a:solidFill>
                  <a:srgbClr val="002060"/>
                </a:solidFill>
                <a:latin typeface="Times New Roman" pitchFamily="18" charset="0"/>
                <a:cs typeface="David" pitchFamily="2" charset="-79"/>
              </a:rPr>
              <a:t>האח"ס</a:t>
            </a:r>
            <a:r>
              <a:rPr lang="he-IL" sz="1200" b="1" kern="0" dirty="0">
                <a:solidFill>
                  <a:srgbClr val="002060"/>
                </a:solidFill>
                <a:latin typeface="Times New Roman" pitchFamily="18" charset="0"/>
                <a:cs typeface="David" pitchFamily="2" charset="-79"/>
              </a:rPr>
              <a:t> לשלטון במצרים</a:t>
            </a:r>
          </a:p>
        </p:txBody>
      </p:sp>
      <p:grpSp>
        <p:nvGrpSpPr>
          <p:cNvPr id="2" name="קבוצה 36"/>
          <p:cNvGrpSpPr>
            <a:grpSpLocks/>
          </p:cNvGrpSpPr>
          <p:nvPr/>
        </p:nvGrpSpPr>
        <p:grpSpPr bwMode="auto">
          <a:xfrm>
            <a:off x="6858000" y="5870575"/>
            <a:ext cx="2143125" cy="630238"/>
            <a:chOff x="3368550" y="5857640"/>
            <a:chExt cx="2384917" cy="687842"/>
          </a:xfrm>
        </p:grpSpPr>
        <p:sp>
          <p:nvSpPr>
            <p:cNvPr id="52" name="TextBox 51"/>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3" name="TextBox 52"/>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54" name="TextBox 53"/>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55" name="TextBox 54"/>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56" name="TextBox 55"/>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75792" name="מחבר חץ ישר 5"/>
          <p:cNvCxnSpPr>
            <a:cxnSpLocks noChangeShapeType="1"/>
          </p:cNvCxnSpPr>
          <p:nvPr/>
        </p:nvCxnSpPr>
        <p:spPr bwMode="auto">
          <a:xfrm flipV="1">
            <a:off x="0" y="3641725"/>
            <a:ext cx="9007475" cy="1588"/>
          </a:xfrm>
          <a:prstGeom prst="straightConnector1">
            <a:avLst/>
          </a:prstGeom>
          <a:noFill/>
          <a:ln w="38100" algn="ctr">
            <a:solidFill>
              <a:schemeClr val="tx1"/>
            </a:solidFill>
            <a:round/>
            <a:headEnd type="none" w="lg" len="med"/>
            <a:tailEnd type="arrow" w="med" len="med"/>
          </a:ln>
        </p:spPr>
      </p:cxnSp>
      <p:cxnSp>
        <p:nvCxnSpPr>
          <p:cNvPr id="75793" name="מחבר חץ ישר 8"/>
          <p:cNvCxnSpPr>
            <a:cxnSpLocks noChangeShapeType="1"/>
          </p:cNvCxnSpPr>
          <p:nvPr/>
        </p:nvCxnSpPr>
        <p:spPr bwMode="auto">
          <a:xfrm>
            <a:off x="71438" y="3436938"/>
            <a:ext cx="0" cy="420687"/>
          </a:xfrm>
          <a:prstGeom prst="straightConnector1">
            <a:avLst/>
          </a:prstGeom>
          <a:noFill/>
          <a:ln w="38100" algn="ctr">
            <a:solidFill>
              <a:schemeClr val="tx1"/>
            </a:solidFill>
            <a:round/>
            <a:headEnd/>
            <a:tailEnd/>
          </a:ln>
        </p:spPr>
      </p:cxnSp>
      <p:cxnSp>
        <p:nvCxnSpPr>
          <p:cNvPr id="75794" name="מחבר חץ ישר 8"/>
          <p:cNvCxnSpPr>
            <a:cxnSpLocks noChangeShapeType="1"/>
          </p:cNvCxnSpPr>
          <p:nvPr/>
        </p:nvCxnSpPr>
        <p:spPr bwMode="auto">
          <a:xfrm>
            <a:off x="2357438" y="3500438"/>
            <a:ext cx="0" cy="420687"/>
          </a:xfrm>
          <a:prstGeom prst="straightConnector1">
            <a:avLst/>
          </a:prstGeom>
          <a:noFill/>
          <a:ln w="38100" algn="ctr">
            <a:solidFill>
              <a:schemeClr val="tx1"/>
            </a:solidFill>
            <a:round/>
            <a:headEnd/>
            <a:tailEnd/>
          </a:ln>
        </p:spPr>
      </p:cxnSp>
      <p:sp>
        <p:nvSpPr>
          <p:cNvPr id="42" name="מלבן מעוגל 41"/>
          <p:cNvSpPr/>
          <p:nvPr/>
        </p:nvSpPr>
        <p:spPr bwMode="auto">
          <a:xfrm>
            <a:off x="0" y="3354388"/>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2010</a:t>
            </a:r>
            <a:endParaRPr lang="he-IL" sz="1400" b="1" dirty="0">
              <a:solidFill>
                <a:prstClr val="black"/>
              </a:solidFill>
              <a:latin typeface="Times New Roman" pitchFamily="18" charset="0"/>
              <a:cs typeface="David" pitchFamily="2" charset="-79"/>
            </a:endParaRPr>
          </a:p>
        </p:txBody>
      </p:sp>
      <p:sp>
        <p:nvSpPr>
          <p:cNvPr id="43" name="מלבן מעוגל 42"/>
          <p:cNvSpPr/>
          <p:nvPr/>
        </p:nvSpPr>
        <p:spPr bwMode="auto">
          <a:xfrm>
            <a:off x="4500563" y="3357563"/>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2011</a:t>
            </a:r>
            <a:endParaRPr lang="he-IL" sz="1400" b="1" dirty="0">
              <a:solidFill>
                <a:prstClr val="black"/>
              </a:solidFill>
              <a:latin typeface="Times New Roman" pitchFamily="18" charset="0"/>
              <a:cs typeface="David" pitchFamily="2" charset="-79"/>
            </a:endParaRPr>
          </a:p>
        </p:txBody>
      </p:sp>
      <p:sp>
        <p:nvSpPr>
          <p:cNvPr id="45" name="TextBox 44"/>
          <p:cNvSpPr txBox="1"/>
          <p:nvPr/>
        </p:nvSpPr>
        <p:spPr>
          <a:xfrm>
            <a:off x="785813" y="3857625"/>
            <a:ext cx="642937" cy="830263"/>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ב/44</a:t>
            </a:r>
          </a:p>
        </p:txBody>
      </p:sp>
      <p:sp>
        <p:nvSpPr>
          <p:cNvPr id="47" name="TextBox 46"/>
          <p:cNvSpPr txBox="1"/>
          <p:nvPr/>
        </p:nvSpPr>
        <p:spPr>
          <a:xfrm>
            <a:off x="142875" y="4714875"/>
            <a:ext cx="1000125"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מעבר סטודנטית לתואר </a:t>
            </a:r>
            <a:r>
              <a:rPr lang="en-US" sz="1200" b="1" kern="0" dirty="0">
                <a:solidFill>
                  <a:srgbClr val="002060"/>
                </a:solidFill>
                <a:latin typeface="Times New Roman" pitchFamily="18" charset="0"/>
                <a:cs typeface="David" pitchFamily="2" charset="-79"/>
              </a:rPr>
              <a:t>II</a:t>
            </a:r>
            <a:r>
              <a:rPr lang="he-IL" sz="1200" b="1" kern="0" dirty="0">
                <a:solidFill>
                  <a:srgbClr val="002060"/>
                </a:solidFill>
                <a:latin typeface="Times New Roman" pitchFamily="18" charset="0"/>
                <a:cs typeface="David" pitchFamily="2" charset="-79"/>
              </a:rPr>
              <a:t> לאיו"ש </a:t>
            </a:r>
            <a:r>
              <a:rPr lang="he-IL" sz="1200" b="1" kern="0" dirty="0">
                <a:solidFill>
                  <a:srgbClr val="FF0000"/>
                </a:solidFill>
                <a:latin typeface="Times New Roman" pitchFamily="18" charset="0"/>
                <a:cs typeface="David" pitchFamily="2" charset="-79"/>
              </a:rPr>
              <a:t>(נדחה)</a:t>
            </a:r>
          </a:p>
        </p:txBody>
      </p:sp>
      <p:sp>
        <p:nvSpPr>
          <p:cNvPr id="49" name="TextBox 48"/>
          <p:cNvSpPr txBox="1"/>
          <p:nvPr/>
        </p:nvSpPr>
        <p:spPr>
          <a:xfrm>
            <a:off x="1500188" y="3857625"/>
            <a:ext cx="785812" cy="1570038"/>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החלטת קבינט בדבר יצוא סחורה לחו"ל ולאיו"ש בהמשך</a:t>
            </a:r>
          </a:p>
        </p:txBody>
      </p:sp>
      <p:sp>
        <p:nvSpPr>
          <p:cNvPr id="51" name="TextBox 50"/>
          <p:cNvSpPr txBox="1"/>
          <p:nvPr/>
        </p:nvSpPr>
        <p:spPr>
          <a:xfrm>
            <a:off x="3500438" y="4714875"/>
            <a:ext cx="1000125" cy="120015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לביטול מגבלת השתקעות באיו"ש </a:t>
            </a:r>
            <a:r>
              <a:rPr lang="he-IL" sz="1200" b="1" kern="0" dirty="0">
                <a:solidFill>
                  <a:srgbClr val="FF0000"/>
                </a:solidFill>
                <a:latin typeface="Times New Roman" pitchFamily="18" charset="0"/>
                <a:cs typeface="David" pitchFamily="2" charset="-79"/>
              </a:rPr>
              <a:t>(נדחה)</a:t>
            </a:r>
          </a:p>
        </p:txBody>
      </p:sp>
      <p:sp>
        <p:nvSpPr>
          <p:cNvPr id="57" name="TextBox 56"/>
          <p:cNvSpPr txBox="1"/>
          <p:nvPr/>
        </p:nvSpPr>
        <p:spPr>
          <a:xfrm>
            <a:off x="2357438" y="4714875"/>
            <a:ext cx="1071562" cy="13843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פברואר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של אנשי עסקים להכנסת סחורה שיובאה לפני עליית </a:t>
            </a:r>
            <a:r>
              <a:rPr lang="he-IL" sz="1200" b="1" kern="0" dirty="0" err="1">
                <a:solidFill>
                  <a:srgbClr val="002060"/>
                </a:solidFill>
                <a:latin typeface="Times New Roman" pitchFamily="18" charset="0"/>
                <a:cs typeface="David" pitchFamily="2" charset="-79"/>
              </a:rPr>
              <a:t>חמא"ס</a:t>
            </a:r>
            <a:r>
              <a:rPr lang="he-IL" sz="1200" b="1" kern="0" dirty="0">
                <a:solidFill>
                  <a:srgbClr val="002060"/>
                </a:solidFill>
                <a:latin typeface="Times New Roman" pitchFamily="18" charset="0"/>
                <a:cs typeface="David" pitchFamily="2" charset="-79"/>
              </a:rPr>
              <a:t> </a:t>
            </a:r>
            <a:r>
              <a:rPr lang="he-IL" sz="1200" b="1" kern="0" dirty="0">
                <a:solidFill>
                  <a:srgbClr val="FF0000"/>
                </a:solidFill>
                <a:latin typeface="Times New Roman" pitchFamily="18" charset="0"/>
                <a:cs typeface="David" pitchFamily="2" charset="-79"/>
              </a:rPr>
              <a:t>(נדחה)</a:t>
            </a:r>
          </a:p>
        </p:txBody>
      </p:sp>
      <p:sp>
        <p:nvSpPr>
          <p:cNvPr id="58" name="TextBox 57"/>
          <p:cNvSpPr txBox="1"/>
          <p:nvPr/>
        </p:nvSpPr>
        <p:spPr>
          <a:xfrm>
            <a:off x="5643563" y="5116513"/>
            <a:ext cx="1000125" cy="1384300"/>
          </a:xfrm>
          <a:prstGeom prst="rect">
            <a:avLst/>
          </a:prstGeom>
        </p:spPr>
        <p:style>
          <a:lnRef idx="2">
            <a:schemeClr val="accent5"/>
          </a:lnRef>
          <a:fillRef idx="1">
            <a:schemeClr val="lt1"/>
          </a:fillRef>
          <a:effectRef idx="0">
            <a:schemeClr val="accent5"/>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ספטמבר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בג"צ סירוב הכנסת סטודנטיות מעל גיל 35 לאיו"ש </a:t>
            </a:r>
            <a:r>
              <a:rPr lang="he-IL" sz="1200" b="1" kern="0" dirty="0">
                <a:solidFill>
                  <a:srgbClr val="FF0000"/>
                </a:solidFill>
                <a:latin typeface="Times New Roman" pitchFamily="18" charset="0"/>
                <a:cs typeface="David" pitchFamily="2" charset="-79"/>
              </a:rPr>
              <a:t>(נדחה)</a:t>
            </a:r>
          </a:p>
        </p:txBody>
      </p:sp>
      <p:sp>
        <p:nvSpPr>
          <p:cNvPr id="59" name="לחצן פעולה: מידע 58">
            <a:hlinkClick r:id="" action="ppaction://noaction" highlightClick="1"/>
          </p:cNvPr>
          <p:cNvSpPr/>
          <p:nvPr/>
        </p:nvSpPr>
        <p:spPr bwMode="auto">
          <a:xfrm>
            <a:off x="2071688" y="3857625"/>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3" name="TextBox 32"/>
          <p:cNvSpPr txBox="1"/>
          <p:nvPr/>
        </p:nvSpPr>
        <p:spPr>
          <a:xfrm rot="19475177">
            <a:off x="1166813" y="3297238"/>
            <a:ext cx="896937"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369 פצמ"רים ורקטות</a:t>
            </a:r>
          </a:p>
        </p:txBody>
      </p:sp>
      <p:sp>
        <p:nvSpPr>
          <p:cNvPr id="35" name="TextBox 34"/>
          <p:cNvSpPr txBox="1"/>
          <p:nvPr/>
        </p:nvSpPr>
        <p:spPr>
          <a:xfrm rot="19475177">
            <a:off x="5595938" y="3297238"/>
            <a:ext cx="896937"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663 פצמ"רים ורקטות</a:t>
            </a:r>
          </a:p>
        </p:txBody>
      </p:sp>
      <p:sp>
        <p:nvSpPr>
          <p:cNvPr id="36" name="TextBox 35"/>
          <p:cNvSpPr txBox="1"/>
          <p:nvPr/>
        </p:nvSpPr>
        <p:spPr>
          <a:xfrm>
            <a:off x="0" y="3857625"/>
            <a:ext cx="714375"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31 במאי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אירוע המרמרה</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4"/>
          <p:cNvSpPr txBox="1">
            <a:spLocks noChangeArrowheads="1"/>
          </p:cNvSpPr>
          <p:nvPr/>
        </p:nvSpPr>
        <p:spPr bwMode="auto">
          <a:xfrm>
            <a:off x="1428750" y="714375"/>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18 – 23 ביוני</a:t>
            </a:r>
          </a:p>
        </p:txBody>
      </p:sp>
      <p:sp>
        <p:nvSpPr>
          <p:cNvPr id="8" name="TextBox 7"/>
          <p:cNvSpPr txBox="1"/>
          <p:nvPr/>
        </p:nvSpPr>
        <p:spPr>
          <a:xfrm>
            <a:off x="1357313" y="1000125"/>
            <a:ext cx="1285875" cy="4000500"/>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"עקב בחול"</a:t>
            </a:r>
            <a:r>
              <a:rPr lang="he-IL" sz="1050" dirty="0"/>
              <a:t/>
            </a:r>
            <a:br>
              <a:rPr lang="he-IL" sz="1050" dirty="0"/>
            </a:br>
            <a:r>
              <a:rPr lang="he-IL" sz="900" dirty="0">
                <a:latin typeface="Guttman Hatzvi" pitchFamily="2" charset="-79"/>
                <a:cs typeface="Guttman Hatzvi" pitchFamily="2" charset="-79"/>
              </a:rPr>
              <a:t>כוחותינו פעלו נגד חוליות משגרי תמ"ס (שני פעילי </a:t>
            </a:r>
            <a:r>
              <a:rPr lang="he-IL" sz="900" dirty="0" err="1">
                <a:latin typeface="Guttman Hatzvi" pitchFamily="2" charset="-79"/>
                <a:cs typeface="Guttman Hatzvi" pitchFamily="2" charset="-79"/>
              </a:rPr>
              <a:t>גא"פ</a:t>
            </a:r>
            <a:r>
              <a:rPr lang="he-IL" sz="900" dirty="0">
                <a:latin typeface="Guttman Hatzvi" pitchFamily="2" charset="-79"/>
                <a:cs typeface="Guttman Hatzvi" pitchFamily="2" charset="-79"/>
              </a:rPr>
              <a:t> הרוגים; פעיל חמאס ופעיל "מגני </a:t>
            </a:r>
            <a:r>
              <a:rPr lang="he-IL" sz="900" dirty="0" err="1">
                <a:latin typeface="Guttman Hatzvi" pitchFamily="2" charset="-79"/>
                <a:cs typeface="Guttman Hatzvi" pitchFamily="2" charset="-79"/>
              </a:rPr>
              <a:t>אלאקצא</a:t>
            </a:r>
            <a:r>
              <a:rPr lang="he-IL" sz="900" dirty="0">
                <a:latin typeface="Guttman Hatzvi" pitchFamily="2" charset="-79"/>
                <a:cs typeface="Guttman Hatzvi" pitchFamily="2" charset="-79"/>
              </a:rPr>
              <a:t>" הרוגים) וירו לעבר שני מסתננים שהתקרבו לגדר המערכת (שני הרוגים). בתגובה, בהובלת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שוגרו 215 פרטי תמ"ס לעבר ישראל, נהרגו 19 פלסטינים (מתוכם 14 פעילי טרור). הושגה רגיעה ב-20 ביוני. ב-21 ביוני לפנות בוקר, הגיבה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על תקיפת יעדי התנועה במהלך הלילה ופציעתם של כעשרה בלתי-מעורבים, בירי לעבר שדרות. רגיעה שנייה הושגה ב 23- ביוני.</a:t>
            </a:r>
          </a:p>
        </p:txBody>
      </p:sp>
      <p:sp>
        <p:nvSpPr>
          <p:cNvPr id="10" name="TextBox 9"/>
          <p:cNvSpPr txBox="1"/>
          <p:nvPr/>
        </p:nvSpPr>
        <p:spPr>
          <a:xfrm>
            <a:off x="2714625" y="1000125"/>
            <a:ext cx="1000125" cy="3724275"/>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"שיר החום"</a:t>
            </a:r>
          </a:p>
          <a:p>
            <a:pPr algn="ctr" fontAlgn="auto">
              <a:spcBef>
                <a:spcPts val="0"/>
              </a:spcBef>
              <a:spcAft>
                <a:spcPts val="0"/>
              </a:spcAft>
              <a:defRPr/>
            </a:pPr>
            <a:r>
              <a:rPr lang="he-IL" sz="900" dirty="0">
                <a:latin typeface="Guttman Hatzvi" pitchFamily="2" charset="-79"/>
                <a:cs typeface="Guttman Hatzvi" pitchFamily="2" charset="-79"/>
              </a:rPr>
              <a:t>החל בעקבות הרג פעיל הזרוע הצבאית. בפועל, לא הגיבה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על הפגיעה. האירוע מעיד על הרגישות הרבה שבה הייתה נתונה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באותם ימים ועל עמידתה במתח גובר שבין הרצון לשמר את "כללי המשחק" באמצעות תגובה, לבין הרתיעה העמוקה מהיקלעות לעימות נרחב עם ישראל.</a:t>
            </a:r>
          </a:p>
        </p:txBody>
      </p:sp>
      <p:sp>
        <p:nvSpPr>
          <p:cNvPr id="20" name="TextBox 19"/>
          <p:cNvSpPr txBox="1"/>
          <p:nvPr/>
        </p:nvSpPr>
        <p:spPr>
          <a:xfrm>
            <a:off x="2786063" y="5429250"/>
            <a:ext cx="1428750" cy="101600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אוגוסט</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פיגוע "כנופיה חשאית" ע"י ארגון "</a:t>
            </a:r>
            <a:r>
              <a:rPr lang="he-IL" sz="1200" b="1" kern="0" dirty="0" err="1">
                <a:solidFill>
                  <a:srgbClr val="002060"/>
                </a:solidFill>
                <a:latin typeface="Times New Roman" pitchFamily="18" charset="0"/>
                <a:cs typeface="David" pitchFamily="2" charset="-79"/>
              </a:rPr>
              <a:t>אנצאר</a:t>
            </a:r>
            <a:r>
              <a:rPr lang="he-IL" sz="1200" b="1" kern="0" dirty="0">
                <a:solidFill>
                  <a:srgbClr val="002060"/>
                </a:solidFill>
                <a:latin typeface="Times New Roman" pitchFamily="18" charset="0"/>
                <a:cs typeface="David" pitchFamily="2" charset="-79"/>
              </a:rPr>
              <a:t> בית </a:t>
            </a:r>
            <a:r>
              <a:rPr lang="he-IL" sz="1200" b="1" kern="0" dirty="0" err="1">
                <a:solidFill>
                  <a:srgbClr val="002060"/>
                </a:solidFill>
                <a:latin typeface="Times New Roman" pitchFamily="18" charset="0"/>
                <a:cs typeface="David" pitchFamily="2" charset="-79"/>
              </a:rPr>
              <a:t>אלמקדס</a:t>
            </a:r>
            <a:r>
              <a:rPr lang="he-IL" sz="1200" b="1" kern="0" dirty="0">
                <a:solidFill>
                  <a:srgbClr val="002060"/>
                </a:solidFill>
                <a:latin typeface="Times New Roman" pitchFamily="18" charset="0"/>
                <a:cs typeface="David" pitchFamily="2" charset="-79"/>
              </a:rPr>
              <a:t>" מסיני</a:t>
            </a:r>
          </a:p>
        </p:txBody>
      </p:sp>
      <p:sp>
        <p:nvSpPr>
          <p:cNvPr id="21" name="TextBox 20"/>
          <p:cNvSpPr txBox="1"/>
          <p:nvPr/>
        </p:nvSpPr>
        <p:spPr>
          <a:xfrm>
            <a:off x="1428750" y="5429250"/>
            <a:ext cx="1143000" cy="101600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פיגוע "הדברים הנחרצים" ע"י ארגון "מועצת </a:t>
            </a:r>
            <a:r>
              <a:rPr lang="he-IL" sz="1200" b="1" kern="0" dirty="0" err="1">
                <a:solidFill>
                  <a:srgbClr val="002060"/>
                </a:solidFill>
                <a:latin typeface="Times New Roman" pitchFamily="18" charset="0"/>
                <a:cs typeface="David" pitchFamily="2" charset="-79"/>
              </a:rPr>
              <a:t>השורא</a:t>
            </a:r>
            <a:r>
              <a:rPr lang="he-IL" sz="1200" b="1" kern="0" dirty="0">
                <a:solidFill>
                  <a:srgbClr val="002060"/>
                </a:solidFill>
                <a:latin typeface="Times New Roman" pitchFamily="18" charset="0"/>
                <a:cs typeface="David" pitchFamily="2" charset="-79"/>
              </a:rPr>
              <a:t>" מסיני</a:t>
            </a:r>
          </a:p>
        </p:txBody>
      </p:sp>
      <p:sp>
        <p:nvSpPr>
          <p:cNvPr id="23" name="TextBox 22"/>
          <p:cNvSpPr txBox="1"/>
          <p:nvPr/>
        </p:nvSpPr>
        <p:spPr>
          <a:xfrm>
            <a:off x="71438" y="1000125"/>
            <a:ext cx="1214437" cy="3724275"/>
          </a:xfrm>
          <a:prstGeom prst="rect">
            <a:avLst/>
          </a:prstGeom>
          <a:ln w="19050">
            <a:solidFill>
              <a:srgbClr val="00B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"הד חוזר"</a:t>
            </a:r>
          </a:p>
          <a:p>
            <a:pPr algn="ctr" fontAlgn="auto">
              <a:spcBef>
                <a:spcPts val="0"/>
              </a:spcBef>
              <a:spcAft>
                <a:spcPts val="0"/>
              </a:spcAft>
              <a:defRPr/>
            </a:pPr>
            <a:r>
              <a:rPr lang="he-IL" sz="900" dirty="0">
                <a:latin typeface="Guttman Hatzvi" pitchFamily="2" charset="-79"/>
                <a:cs typeface="Guttman Hatzvi" pitchFamily="2" charset="-79"/>
              </a:rPr>
              <a:t>במוקדו של סבב ההסלמה "הד חוזר" עמד </a:t>
            </a:r>
            <a:r>
              <a:rPr lang="he-IL" sz="900" dirty="0" err="1">
                <a:latin typeface="Guttman Hatzvi" pitchFamily="2" charset="-79"/>
                <a:cs typeface="Guttman Hatzvi" pitchFamily="2" charset="-79"/>
              </a:rPr>
              <a:t>גא"פ</a:t>
            </a:r>
            <a:r>
              <a:rPr lang="he-IL" sz="900" dirty="0">
                <a:latin typeface="Guttman Hatzvi" pitchFamily="2" charset="-79"/>
                <a:cs typeface="Guttman Hatzvi" pitchFamily="2" charset="-79"/>
              </a:rPr>
              <a:t>, על אף שהסיבה לפריצתו הייתה סיכול זהיר </a:t>
            </a:r>
            <a:r>
              <a:rPr lang="he-IL" sz="900" dirty="0" err="1">
                <a:latin typeface="Guttman Hatzvi" pitchFamily="2" charset="-79"/>
                <a:cs typeface="Guttman Hatzvi" pitchFamily="2" charset="-79"/>
              </a:rPr>
              <a:t>קיסי</a:t>
            </a:r>
            <a:r>
              <a:rPr lang="he-IL" sz="900" dirty="0">
                <a:latin typeface="Guttman Hatzvi" pitchFamily="2" charset="-79"/>
                <a:cs typeface="Guttman Hatzvi" pitchFamily="2" charset="-79"/>
              </a:rPr>
              <a:t>, מזכ"ל ועדות ההתנגדות. על אף שתחילה נמנעה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מלהצטרף לירי ודבקה בגישה מרוסנת ובשיח הרגעה למול הפלגים, נדחקה בסופו של דבר עקב לחצים פנימיים (הזרוע הצבאית) וחיצוניים (ביקורת ואף לעג מצד הציבור בעזה) ואישרה, באופן עקרוני, כניסה מוגבלת ללחימה (שלא התבצעה בשל התקדמות שיח הרגיעה).</a:t>
            </a:r>
          </a:p>
        </p:txBody>
      </p:sp>
      <p:sp>
        <p:nvSpPr>
          <p:cNvPr id="76808" name="TextBox 23"/>
          <p:cNvSpPr txBox="1">
            <a:spLocks noChangeArrowheads="1"/>
          </p:cNvSpPr>
          <p:nvPr/>
        </p:nvSpPr>
        <p:spPr bwMode="auto">
          <a:xfrm>
            <a:off x="71438" y="714375"/>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9 – 13 במרס</a:t>
            </a:r>
          </a:p>
        </p:txBody>
      </p:sp>
      <p:sp>
        <p:nvSpPr>
          <p:cNvPr id="38" name="TextBox 37"/>
          <p:cNvSpPr txBox="1"/>
          <p:nvPr/>
        </p:nvSpPr>
        <p:spPr>
          <a:xfrm>
            <a:off x="3786188" y="1000125"/>
            <a:ext cx="1071562" cy="3308350"/>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"פטיש ומסמר"</a:t>
            </a:r>
          </a:p>
          <a:p>
            <a:pPr algn="ctr" fontAlgn="auto">
              <a:spcBef>
                <a:spcPts val="0"/>
              </a:spcBef>
              <a:spcAft>
                <a:spcPts val="0"/>
              </a:spcAft>
              <a:defRPr/>
            </a:pPr>
            <a:r>
              <a:rPr lang="he-IL" sz="900" dirty="0">
                <a:latin typeface="Guttman Hatzvi" pitchFamily="2" charset="-79"/>
                <a:cs typeface="Guttman Hatzvi" pitchFamily="2" charset="-79"/>
              </a:rPr>
              <a:t>חמאס </a:t>
            </a:r>
            <a:r>
              <a:rPr lang="he-IL" sz="900" dirty="0" err="1">
                <a:latin typeface="Guttman Hatzvi" pitchFamily="2" charset="-79"/>
                <a:cs typeface="Guttman Hatzvi" pitchFamily="2" charset="-79"/>
              </a:rPr>
              <a:t>וגא"פ</a:t>
            </a:r>
            <a:r>
              <a:rPr lang="he-IL" sz="900" dirty="0">
                <a:latin typeface="Guttman Hatzvi" pitchFamily="2" charset="-79"/>
                <a:cs typeface="Guttman Hatzvi" pitchFamily="2" charset="-79"/>
              </a:rPr>
              <a:t> החליטו על תגובה משותפת ומוגבלת, בעקבות תקיפת פעילי "מועצת </a:t>
            </a:r>
            <a:r>
              <a:rPr lang="he-IL" sz="900" dirty="0" err="1">
                <a:latin typeface="Guttman Hatzvi" pitchFamily="2" charset="-79"/>
                <a:cs typeface="Guttman Hatzvi" pitchFamily="2" charset="-79"/>
              </a:rPr>
              <a:t>השורא</a:t>
            </a:r>
            <a:r>
              <a:rPr lang="he-IL" sz="900" dirty="0">
                <a:latin typeface="Guttman Hatzvi" pitchFamily="2" charset="-79"/>
                <a:cs typeface="Guttman Hatzvi" pitchFamily="2" charset="-79"/>
              </a:rPr>
              <a:t> של קצוות ירושלים" אשר קידמו פיגוע. במהלך התקיפה נפצע קשה חבר התשתית </a:t>
            </a:r>
            <a:r>
              <a:rPr lang="he-IL" sz="900" dirty="0" err="1">
                <a:latin typeface="Guttman Hatzvi" pitchFamily="2" charset="-79"/>
                <a:cs typeface="Guttman Hatzvi" pitchFamily="2" charset="-79"/>
              </a:rPr>
              <a:t>טלעת</a:t>
            </a:r>
            <a:r>
              <a:rPr lang="he-IL" sz="900" dirty="0">
                <a:latin typeface="Guttman Hatzvi" pitchFamily="2" charset="-79"/>
                <a:cs typeface="Guttman Hatzvi" pitchFamily="2" charset="-79"/>
              </a:rPr>
              <a:t> דרבי, ונהרג פעיל אחר (</a:t>
            </a:r>
            <a:r>
              <a:rPr lang="he-IL" sz="900" dirty="0" err="1">
                <a:latin typeface="Guttman Hatzvi" pitchFamily="2" charset="-79"/>
                <a:cs typeface="Guttman Hatzvi" pitchFamily="2" charset="-79"/>
              </a:rPr>
              <a:t>עבדאללה</a:t>
            </a:r>
            <a:r>
              <a:rPr lang="he-IL" sz="900" dirty="0">
                <a:latin typeface="Guttman Hatzvi" pitchFamily="2" charset="-79"/>
                <a:cs typeface="Guttman Hatzvi" pitchFamily="2" charset="-79"/>
              </a:rPr>
              <a:t> </a:t>
            </a:r>
            <a:r>
              <a:rPr lang="he-IL" sz="900" dirty="0" err="1">
                <a:latin typeface="Guttman Hatzvi" pitchFamily="2" charset="-79"/>
                <a:cs typeface="Guttman Hatzvi" pitchFamily="2" charset="-79"/>
              </a:rPr>
              <a:t>מכואי</a:t>
            </a:r>
            <a:r>
              <a:rPr lang="he-IL" sz="900" dirty="0">
                <a:latin typeface="Guttman Hatzvi" pitchFamily="2" charset="-79"/>
                <a:cs typeface="Guttman Hatzvi" pitchFamily="2" charset="-79"/>
              </a:rPr>
              <a:t>). בפועל, שוגרו ע"י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וע"י </a:t>
            </a:r>
            <a:r>
              <a:rPr lang="he-IL" sz="900" dirty="0" err="1">
                <a:latin typeface="Guttman Hatzvi" pitchFamily="2" charset="-79"/>
                <a:cs typeface="Guttman Hatzvi" pitchFamily="2" charset="-79"/>
              </a:rPr>
              <a:t>גא"פ</a:t>
            </a:r>
            <a:r>
              <a:rPr lang="he-IL" sz="900" dirty="0">
                <a:latin typeface="Guttman Hatzvi" pitchFamily="2" charset="-79"/>
                <a:cs typeface="Guttman Hatzvi" pitchFamily="2" charset="-79"/>
              </a:rPr>
              <a:t> כ 40- רקטות</a:t>
            </a:r>
            <a:br>
              <a:rPr lang="he-IL" sz="900" dirty="0">
                <a:latin typeface="Guttman Hatzvi" pitchFamily="2" charset="-79"/>
                <a:cs typeface="Guttman Hatzvi" pitchFamily="2" charset="-79"/>
              </a:rPr>
            </a:br>
            <a:r>
              <a:rPr lang="he-IL" sz="900" dirty="0" err="1">
                <a:latin typeface="Guttman Hatzvi" pitchFamily="2" charset="-79"/>
                <a:cs typeface="Guttman Hatzvi" pitchFamily="2" charset="-79"/>
              </a:rPr>
              <a:t>ופצמ"רים</a:t>
            </a:r>
            <a:r>
              <a:rPr lang="he-IL" sz="900" dirty="0">
                <a:latin typeface="Guttman Hatzvi" pitchFamily="2" charset="-79"/>
                <a:cs typeface="Guttman Hatzvi" pitchFamily="2" charset="-79"/>
              </a:rPr>
              <a:t> לעבר עוטף עזה.</a:t>
            </a:r>
          </a:p>
        </p:txBody>
      </p:sp>
      <p:sp>
        <p:nvSpPr>
          <p:cNvPr id="76810" name="TextBox 38"/>
          <p:cNvSpPr txBox="1">
            <a:spLocks noChangeArrowheads="1"/>
          </p:cNvSpPr>
          <p:nvPr/>
        </p:nvSpPr>
        <p:spPr bwMode="auto">
          <a:xfrm>
            <a:off x="3786188" y="714375"/>
            <a:ext cx="1071562"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8 באוקטובר</a:t>
            </a:r>
          </a:p>
        </p:txBody>
      </p:sp>
      <p:sp>
        <p:nvSpPr>
          <p:cNvPr id="40" name="TextBox 39"/>
          <p:cNvSpPr txBox="1"/>
          <p:nvPr/>
        </p:nvSpPr>
        <p:spPr>
          <a:xfrm>
            <a:off x="4929188" y="1000125"/>
            <a:ext cx="1500187" cy="4000500"/>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"יורה ומלקוש"</a:t>
            </a:r>
          </a:p>
          <a:p>
            <a:pPr algn="ctr" fontAlgn="auto">
              <a:spcBef>
                <a:spcPts val="0"/>
              </a:spcBef>
              <a:spcAft>
                <a:spcPts val="0"/>
              </a:spcAft>
              <a:defRPr/>
            </a:pPr>
            <a:r>
              <a:rPr lang="he-IL" sz="900" dirty="0">
                <a:latin typeface="Guttman Hatzvi" pitchFamily="2" charset="-79"/>
                <a:cs typeface="Guttman Hatzvi" pitchFamily="2" charset="-79"/>
              </a:rPr>
              <a:t>צה"ל ביצע שמונה תקיפות "חופת אש" בתוך מספר ימים, במסגרתן נפגעו פעילי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(לפחות שלושה הרוגים), ופעילי "ועדות ההתנגדות" ו"תנועת ההתנגדות" שהתכוונו לבצע ירי. לכך קדמה פעילות של הזרוע הצבאית נגד כוחותינו שהובילה לפגיעה בקצין צה"ל (23 באוקטובר) בפועל, נורו לעבר שטח ישראל כ- 110 רקטות ופצצות מרגמה, רובן ככולן לטווחים של עד עשרה ק"מ. עיקר הירי בוצע ע"י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והשאר ע"י "ועדות ההתנגדות", "תנועת ההתנגדות" ופלגים נוספים. במוקד, ירי מתוזמן של כ- 60 רקטות אשר בוצע ע"י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 24- באוקטובר בבוקר (שבע רקטות יורטו ע"י "כיפת ברזל").</a:t>
            </a:r>
          </a:p>
        </p:txBody>
      </p:sp>
      <p:sp>
        <p:nvSpPr>
          <p:cNvPr id="76812" name="TextBox 41"/>
          <p:cNvSpPr txBox="1">
            <a:spLocks noChangeArrowheads="1"/>
          </p:cNvSpPr>
          <p:nvPr/>
        </p:nvSpPr>
        <p:spPr bwMode="auto">
          <a:xfrm>
            <a:off x="4929188" y="714375"/>
            <a:ext cx="1500187"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22 – 24 באוקטובר</a:t>
            </a:r>
          </a:p>
        </p:txBody>
      </p:sp>
      <p:sp>
        <p:nvSpPr>
          <p:cNvPr id="76813" name="TextBox 45"/>
          <p:cNvSpPr txBox="1">
            <a:spLocks noChangeArrowheads="1"/>
          </p:cNvSpPr>
          <p:nvPr/>
        </p:nvSpPr>
        <p:spPr bwMode="auto">
          <a:xfrm>
            <a:off x="7715250" y="723900"/>
            <a:ext cx="130175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14- 21 בנובמבר</a:t>
            </a:r>
          </a:p>
        </p:txBody>
      </p:sp>
      <p:sp>
        <p:nvSpPr>
          <p:cNvPr id="47" name="TextBox 46"/>
          <p:cNvSpPr txBox="1"/>
          <p:nvPr/>
        </p:nvSpPr>
        <p:spPr>
          <a:xfrm>
            <a:off x="7715250" y="1000125"/>
            <a:ext cx="1214438" cy="4000500"/>
          </a:xfrm>
          <a:prstGeom prst="rect">
            <a:avLst/>
          </a:prstGeom>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"עמוד ענן"</a:t>
            </a:r>
          </a:p>
          <a:p>
            <a:pPr algn="ctr" fontAlgn="auto">
              <a:spcBef>
                <a:spcPts val="0"/>
              </a:spcBef>
              <a:spcAft>
                <a:spcPts val="0"/>
              </a:spcAft>
              <a:defRPr/>
            </a:pPr>
            <a:r>
              <a:rPr lang="he-IL" sz="900" dirty="0">
                <a:latin typeface="Guttman Hatzvi" pitchFamily="2" charset="-79"/>
                <a:cs typeface="Guttman Hatzvi" pitchFamily="2" charset="-79"/>
              </a:rPr>
              <a:t>ב-14 בנובמבר ישראל סיכלה את בכיר הזרוע הצבאית וחבר הלשכה המדינית של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ברצועה, </a:t>
            </a:r>
            <a:r>
              <a:rPr lang="he-IL" sz="900" dirty="0" err="1">
                <a:latin typeface="Guttman Hatzvi" pitchFamily="2" charset="-79"/>
                <a:cs typeface="Guttman Hatzvi" pitchFamily="2" charset="-79"/>
              </a:rPr>
              <a:t>אחמד</a:t>
            </a:r>
            <a:r>
              <a:rPr lang="he-IL" sz="900" dirty="0">
                <a:latin typeface="Guttman Hatzvi" pitchFamily="2" charset="-79"/>
                <a:cs typeface="Guttman Hatzvi" pitchFamily="2" charset="-79"/>
              </a:rPr>
              <a:t> </a:t>
            </a:r>
            <a:r>
              <a:rPr lang="he-IL" sz="900" dirty="0" err="1">
                <a:latin typeface="Guttman Hatzvi" pitchFamily="2" charset="-79"/>
                <a:cs typeface="Guttman Hatzvi" pitchFamily="2" charset="-79"/>
              </a:rPr>
              <a:t>אלג'עברי</a:t>
            </a:r>
            <a:r>
              <a:rPr lang="he-IL" sz="900" dirty="0">
                <a:latin typeface="Guttman Hatzvi" pitchFamily="2" charset="-79"/>
                <a:cs typeface="Guttman Hatzvi" pitchFamily="2" charset="-79"/>
              </a:rPr>
              <a:t>. עקב כך, פרץ סבב לחימה של 8 ימים, במהלכו נורו 1,506 רקטות לעבר ישראל, נתקפו כ-1,309 יעדים ונהרגו 201 פלסטינים ברצועה, מתוכם לפחות 81 פעילים (בהם 51 </a:t>
            </a:r>
            <a:r>
              <a:rPr lang="he-IL" sz="900" dirty="0" err="1">
                <a:latin typeface="Guttman Hatzvi" pitchFamily="2" charset="-79"/>
                <a:cs typeface="Guttman Hatzvi" pitchFamily="2" charset="-79"/>
              </a:rPr>
              <a:t>מחמאס</a:t>
            </a:r>
            <a:r>
              <a:rPr lang="he-IL" sz="900" dirty="0">
                <a:latin typeface="Guttman Hatzvi" pitchFamily="2" charset="-79"/>
                <a:cs typeface="Guttman Hatzvi" pitchFamily="2" charset="-79"/>
              </a:rPr>
              <a:t>), ולפחות 59 בלתי-מעורבים.</a:t>
            </a:r>
            <a:endParaRPr lang="en-US" sz="900" dirty="0">
              <a:cs typeface="Guttman Hatzvi" pitchFamily="2" charset="-79"/>
            </a:endParaRPr>
          </a:p>
          <a:p>
            <a:pPr algn="ctr" fontAlgn="auto">
              <a:spcBef>
                <a:spcPts val="0"/>
              </a:spcBef>
              <a:spcAft>
                <a:spcPts val="0"/>
              </a:spcAft>
              <a:defRPr/>
            </a:pPr>
            <a:r>
              <a:rPr lang="he-IL" sz="900" dirty="0">
                <a:latin typeface="Guttman Hatzvi" pitchFamily="2" charset="-79"/>
                <a:cs typeface="Guttman Hatzvi" pitchFamily="2" charset="-79"/>
              </a:rPr>
              <a:t>הסכם הרגיעה, שכלל לראשונה הקלות אזרחיות עבור ממשל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ברצועה, נחתם בקהיר בהשתתפות מצרים, </a:t>
            </a:r>
            <a:r>
              <a:rPr lang="he-IL" sz="900" dirty="0" err="1">
                <a:latin typeface="Guttman Hatzvi" pitchFamily="2" charset="-79"/>
                <a:cs typeface="Guttman Hatzvi" pitchFamily="2" charset="-79"/>
              </a:rPr>
              <a:t>חמאס</a:t>
            </a:r>
            <a:r>
              <a:rPr lang="he-IL" sz="900" dirty="0">
                <a:latin typeface="Guttman Hatzvi" pitchFamily="2" charset="-79"/>
                <a:cs typeface="Guttman Hatzvi" pitchFamily="2" charset="-79"/>
              </a:rPr>
              <a:t> </a:t>
            </a:r>
            <a:r>
              <a:rPr lang="he-IL" sz="900" dirty="0" err="1">
                <a:latin typeface="Guttman Hatzvi" pitchFamily="2" charset="-79"/>
                <a:cs typeface="Guttman Hatzvi" pitchFamily="2" charset="-79"/>
              </a:rPr>
              <a:t>וגא"פ</a:t>
            </a:r>
            <a:r>
              <a:rPr lang="he-IL" sz="900" dirty="0">
                <a:latin typeface="Guttman Hatzvi" pitchFamily="2" charset="-79"/>
                <a:cs typeface="Guttman Hatzvi" pitchFamily="2" charset="-79"/>
              </a:rPr>
              <a:t>.</a:t>
            </a:r>
          </a:p>
        </p:txBody>
      </p:sp>
      <p:sp>
        <p:nvSpPr>
          <p:cNvPr id="76815" name="TextBox 47"/>
          <p:cNvSpPr txBox="1">
            <a:spLocks noChangeArrowheads="1"/>
          </p:cNvSpPr>
          <p:nvPr/>
        </p:nvSpPr>
        <p:spPr bwMode="auto">
          <a:xfrm>
            <a:off x="6429375" y="714375"/>
            <a:ext cx="1285875"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8 – 13 בנובמבר</a:t>
            </a:r>
          </a:p>
        </p:txBody>
      </p:sp>
      <p:sp>
        <p:nvSpPr>
          <p:cNvPr id="49" name="TextBox 48"/>
          <p:cNvSpPr txBox="1"/>
          <p:nvPr/>
        </p:nvSpPr>
        <p:spPr>
          <a:xfrm>
            <a:off x="6500813" y="1000125"/>
            <a:ext cx="1143000" cy="4000500"/>
          </a:xfrm>
          <a:prstGeom prst="rect">
            <a:avLst/>
          </a:prstGeom>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100" b="1" dirty="0">
                <a:latin typeface="Guttman Hatzvi" pitchFamily="2" charset="-79"/>
                <a:cs typeface="Guttman Hatzvi" pitchFamily="2" charset="-79"/>
              </a:rPr>
              <a:t>"סופת ברקים"</a:t>
            </a:r>
            <a:r>
              <a:rPr lang="he-IL" sz="1050" dirty="0"/>
              <a:t/>
            </a:r>
            <a:br>
              <a:rPr lang="he-IL" sz="1050" dirty="0"/>
            </a:br>
            <a:r>
              <a:rPr lang="he-IL" sz="900" dirty="0">
                <a:latin typeface="Guttman Hatzvi" pitchFamily="2" charset="-79"/>
                <a:cs typeface="Guttman Hatzvi" pitchFamily="2" charset="-79"/>
              </a:rPr>
              <a:t> בשל ירי נ"ט לעבר ג'יפ של כוחותינו, ממנו נפצעו ארבעה חיילים. ארגון "החזית העממית" נטל בגלוי אחריות על הירי. לאירוע זה קדם (ב-8 בנובמבר) פיצוץ מטען לעבר סיור של כוחותינו, תוך שימוש במנהרה. בתגובה לירי הנ"ט, ביצעו כוחותינו ירי טנקים ומרגמות לעבר מקורות הירי, ממנו, עפ"י דיווחים פלסטיניים, נהרגו ארבעה אזרחים. סה"כ, נורו 174 רקטות מתוכן 129 נפלו בשטח הארץ ב-4 ימים.</a:t>
            </a:r>
          </a:p>
        </p:txBody>
      </p:sp>
      <p:sp>
        <p:nvSpPr>
          <p:cNvPr id="51" name="TextBox 50"/>
          <p:cNvSpPr txBox="1"/>
          <p:nvPr/>
        </p:nvSpPr>
        <p:spPr>
          <a:xfrm>
            <a:off x="6572250" y="5429250"/>
            <a:ext cx="1071563" cy="101600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נובמבר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הצטרפות הרשות לאו"ם כמדינה שאינה חברה</a:t>
            </a:r>
          </a:p>
        </p:txBody>
      </p:sp>
      <p:sp>
        <p:nvSpPr>
          <p:cNvPr id="39" name="כותרת 1"/>
          <p:cNvSpPr txBox="1">
            <a:spLocks/>
          </p:cNvSpPr>
          <p:nvPr/>
        </p:nvSpPr>
        <p:spPr bwMode="auto">
          <a:xfrm>
            <a:off x="485775" y="0"/>
            <a:ext cx="8229600" cy="1143000"/>
          </a:xfrm>
          <a:prstGeom prst="rect">
            <a:avLst/>
          </a:prstGeom>
          <a:noFill/>
          <a:ln>
            <a:miter lim="800000"/>
            <a:headEnd/>
            <a:tailEnd/>
          </a:ln>
        </p:spPr>
        <p:txBody>
          <a:bodyPr/>
          <a:lstStyle/>
          <a:p>
            <a:pPr algn="ctr" eaLnBrk="0" hangingPunct="0">
              <a:defRPr/>
            </a:pPr>
            <a:r>
              <a:rPr lang="he-IL" sz="3600" b="1" u="sng" dirty="0">
                <a:solidFill>
                  <a:srgbClr val="000066"/>
                </a:solidFill>
                <a:effectLst>
                  <a:outerShdw blurRad="38100" dist="38100" dir="2700000" algn="tl">
                    <a:srgbClr val="000000">
                      <a:alpha val="43137"/>
                    </a:srgbClr>
                  </a:outerShdw>
                </a:effectLst>
                <a:latin typeface="+mj-lt"/>
                <a:ea typeface="+mj-ea"/>
                <a:cs typeface="David" pitchFamily="2" charset="-79"/>
              </a:rPr>
              <a:t>אירועים מרכזיים בתקופה שלישית </a:t>
            </a:r>
            <a:r>
              <a:rPr lang="he-IL" sz="2800" b="1" u="sng" dirty="0">
                <a:solidFill>
                  <a:srgbClr val="000066"/>
                </a:solidFill>
                <a:effectLst>
                  <a:outerShdw blurRad="38100" dist="38100" dir="2700000" algn="tl">
                    <a:srgbClr val="000000">
                      <a:alpha val="43137"/>
                    </a:srgbClr>
                  </a:outerShdw>
                </a:effectLst>
                <a:latin typeface="+mj-lt"/>
                <a:ea typeface="+mj-ea"/>
                <a:cs typeface="David" pitchFamily="2" charset="-79"/>
              </a:rPr>
              <a:t>(המשך)</a:t>
            </a:r>
          </a:p>
        </p:txBody>
      </p:sp>
      <p:sp>
        <p:nvSpPr>
          <p:cNvPr id="76819" name="TextBox 8"/>
          <p:cNvSpPr txBox="1">
            <a:spLocks noChangeArrowheads="1"/>
          </p:cNvSpPr>
          <p:nvPr/>
        </p:nvSpPr>
        <p:spPr bwMode="auto">
          <a:xfrm>
            <a:off x="2643188" y="714375"/>
            <a:ext cx="1143000"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12 – 14 ביולי</a:t>
            </a:r>
          </a:p>
        </p:txBody>
      </p:sp>
      <p:grpSp>
        <p:nvGrpSpPr>
          <p:cNvPr id="2" name="קבוצה 36"/>
          <p:cNvGrpSpPr>
            <a:grpSpLocks/>
          </p:cNvGrpSpPr>
          <p:nvPr/>
        </p:nvGrpSpPr>
        <p:grpSpPr bwMode="auto">
          <a:xfrm>
            <a:off x="4357688" y="5857875"/>
            <a:ext cx="2143125" cy="630238"/>
            <a:chOff x="3368550" y="5857640"/>
            <a:chExt cx="2384917" cy="687842"/>
          </a:xfrm>
        </p:grpSpPr>
        <p:sp>
          <p:nvSpPr>
            <p:cNvPr id="54" name="TextBox 53"/>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55" name="TextBox 54"/>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64" name="TextBox 63"/>
            <p:cNvSpPr txBox="1"/>
            <p:nvPr/>
          </p:nvSpPr>
          <p:spPr>
            <a:xfrm>
              <a:off x="3373849" y="5857640"/>
              <a:ext cx="1266656"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0" name="TextBox 69"/>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1" name="TextBox 70"/>
            <p:cNvSpPr txBox="1"/>
            <p:nvPr/>
          </p:nvSpPr>
          <p:spPr>
            <a:xfrm>
              <a:off x="4322517" y="6259603"/>
              <a:ext cx="768473"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cxnSp>
        <p:nvCxnSpPr>
          <p:cNvPr id="76821" name="מחבר חץ ישר 5"/>
          <p:cNvCxnSpPr>
            <a:cxnSpLocks noChangeShapeType="1"/>
          </p:cNvCxnSpPr>
          <p:nvPr/>
        </p:nvCxnSpPr>
        <p:spPr bwMode="auto">
          <a:xfrm flipV="1">
            <a:off x="0" y="5292725"/>
            <a:ext cx="9007475" cy="1588"/>
          </a:xfrm>
          <a:prstGeom prst="straightConnector1">
            <a:avLst/>
          </a:prstGeom>
          <a:noFill/>
          <a:ln w="38100" algn="ctr">
            <a:solidFill>
              <a:schemeClr val="tx1"/>
            </a:solidFill>
            <a:round/>
            <a:headEnd type="none" w="lg" len="med"/>
            <a:tailEnd type="arrow" w="med" len="med"/>
          </a:ln>
        </p:spPr>
      </p:cxnSp>
      <p:cxnSp>
        <p:nvCxnSpPr>
          <p:cNvPr id="76822" name="מחבר חץ ישר 8"/>
          <p:cNvCxnSpPr>
            <a:cxnSpLocks noChangeShapeType="1"/>
          </p:cNvCxnSpPr>
          <p:nvPr/>
        </p:nvCxnSpPr>
        <p:spPr bwMode="auto">
          <a:xfrm>
            <a:off x="71438" y="5087938"/>
            <a:ext cx="0" cy="420687"/>
          </a:xfrm>
          <a:prstGeom prst="straightConnector1">
            <a:avLst/>
          </a:prstGeom>
          <a:noFill/>
          <a:ln w="38100" algn="ctr">
            <a:solidFill>
              <a:schemeClr val="tx1"/>
            </a:solidFill>
            <a:round/>
            <a:headEnd/>
            <a:tailEnd/>
          </a:ln>
        </p:spPr>
      </p:cxnSp>
      <p:sp>
        <p:nvSpPr>
          <p:cNvPr id="43" name="מלבן מעוגל 42"/>
          <p:cNvSpPr/>
          <p:nvPr/>
        </p:nvSpPr>
        <p:spPr bwMode="auto">
          <a:xfrm>
            <a:off x="4500563" y="5008563"/>
            <a:ext cx="1714500"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2012</a:t>
            </a:r>
            <a:endParaRPr lang="he-IL" sz="1400" b="1" dirty="0">
              <a:solidFill>
                <a:prstClr val="black"/>
              </a:solidFill>
              <a:latin typeface="Times New Roman" pitchFamily="18" charset="0"/>
              <a:cs typeface="David" pitchFamily="2" charset="-79"/>
            </a:endParaRPr>
          </a:p>
        </p:txBody>
      </p:sp>
      <p:sp>
        <p:nvSpPr>
          <p:cNvPr id="44" name="TextBox 43"/>
          <p:cNvSpPr txBox="1"/>
          <p:nvPr/>
        </p:nvSpPr>
        <p:spPr>
          <a:xfrm>
            <a:off x="7929563" y="5429250"/>
            <a:ext cx="857250" cy="646113"/>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ביקור חאלד משעל בעזה</a:t>
            </a:r>
          </a:p>
        </p:txBody>
      </p:sp>
      <p:sp>
        <p:nvSpPr>
          <p:cNvPr id="30" name="TextBox 29"/>
          <p:cNvSpPr txBox="1"/>
          <p:nvPr/>
        </p:nvSpPr>
        <p:spPr>
          <a:xfrm rot="19475177">
            <a:off x="3881438" y="4868863"/>
            <a:ext cx="896937" cy="369887"/>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557פצמ"רים</a:t>
            </a:r>
            <a:r>
              <a:rPr lang="he-IL" sz="900" b="1" kern="0" dirty="0">
                <a:solidFill>
                  <a:srgbClr val="002060"/>
                </a:solidFill>
                <a:latin typeface="Times New Roman" pitchFamily="18" charset="0"/>
                <a:cs typeface="David" pitchFamily="2" charset="-79"/>
              </a:rPr>
              <a:t> ורקטות</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כותרת 1"/>
          <p:cNvSpPr>
            <a:spLocks noGrp="1"/>
          </p:cNvSpPr>
          <p:nvPr>
            <p:ph type="title"/>
          </p:nvPr>
        </p:nvSpPr>
        <p:spPr bwMode="auto">
          <a:xfrm>
            <a:off x="642938" y="-11113"/>
            <a:ext cx="7929562" cy="511176"/>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מרכזיים בתקופה רביעית</a:t>
            </a:r>
          </a:p>
        </p:txBody>
      </p:sp>
      <p:cxnSp>
        <p:nvCxnSpPr>
          <p:cNvPr id="89091" name="מחבר חץ ישר 5"/>
          <p:cNvCxnSpPr>
            <a:cxnSpLocks noChangeShapeType="1"/>
          </p:cNvCxnSpPr>
          <p:nvPr/>
        </p:nvCxnSpPr>
        <p:spPr bwMode="auto">
          <a:xfrm flipV="1">
            <a:off x="39688" y="3286125"/>
            <a:ext cx="9104312" cy="1588"/>
          </a:xfrm>
          <a:prstGeom prst="straightConnector1">
            <a:avLst/>
          </a:prstGeom>
          <a:noFill/>
          <a:ln w="38100" algn="ctr">
            <a:solidFill>
              <a:schemeClr val="tx1"/>
            </a:solidFill>
            <a:round/>
            <a:headEnd type="none" w="lg" len="med"/>
            <a:tailEnd type="arrow" w="med" len="med"/>
          </a:ln>
        </p:spPr>
      </p:cxnSp>
      <p:cxnSp>
        <p:nvCxnSpPr>
          <p:cNvPr id="89092" name="מחבר חץ ישר 8"/>
          <p:cNvCxnSpPr>
            <a:cxnSpLocks noChangeShapeType="1"/>
          </p:cNvCxnSpPr>
          <p:nvPr/>
        </p:nvCxnSpPr>
        <p:spPr bwMode="auto">
          <a:xfrm>
            <a:off x="71438" y="3082925"/>
            <a:ext cx="0" cy="420688"/>
          </a:xfrm>
          <a:prstGeom prst="straightConnector1">
            <a:avLst/>
          </a:prstGeom>
          <a:noFill/>
          <a:ln w="38100" algn="ctr">
            <a:solidFill>
              <a:schemeClr val="tx1"/>
            </a:solidFill>
            <a:round/>
            <a:headEnd/>
            <a:tailEnd/>
          </a:ln>
        </p:spPr>
      </p:cxnSp>
      <p:cxnSp>
        <p:nvCxnSpPr>
          <p:cNvPr id="89093" name="מחבר חץ ישר 8"/>
          <p:cNvCxnSpPr>
            <a:cxnSpLocks noChangeShapeType="1"/>
          </p:cNvCxnSpPr>
          <p:nvPr/>
        </p:nvCxnSpPr>
        <p:spPr bwMode="auto">
          <a:xfrm>
            <a:off x="1714500" y="3071813"/>
            <a:ext cx="0" cy="420687"/>
          </a:xfrm>
          <a:prstGeom prst="straightConnector1">
            <a:avLst/>
          </a:prstGeom>
          <a:noFill/>
          <a:ln w="38100" algn="ctr">
            <a:solidFill>
              <a:schemeClr val="tx1"/>
            </a:solidFill>
            <a:round/>
            <a:headEnd/>
            <a:tailEnd/>
          </a:ln>
        </p:spPr>
      </p:cxnSp>
      <p:sp>
        <p:nvSpPr>
          <p:cNvPr id="41" name="מלבן מעוגל 40"/>
          <p:cNvSpPr/>
          <p:nvPr/>
        </p:nvSpPr>
        <p:spPr bwMode="auto">
          <a:xfrm>
            <a:off x="285750" y="3000375"/>
            <a:ext cx="1071563"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2012</a:t>
            </a:r>
            <a:endParaRPr lang="he-IL" sz="1400" b="1" dirty="0">
              <a:solidFill>
                <a:prstClr val="black"/>
              </a:solidFill>
              <a:latin typeface="Times New Roman" pitchFamily="18" charset="0"/>
              <a:cs typeface="David" pitchFamily="2" charset="-79"/>
            </a:endParaRPr>
          </a:p>
        </p:txBody>
      </p:sp>
      <p:sp>
        <p:nvSpPr>
          <p:cNvPr id="42" name="TextBox 41"/>
          <p:cNvSpPr txBox="1"/>
          <p:nvPr/>
        </p:nvSpPr>
        <p:spPr>
          <a:xfrm>
            <a:off x="357188" y="3357563"/>
            <a:ext cx="1071562" cy="600075"/>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דצמבר</a:t>
            </a:r>
          </a:p>
          <a:p>
            <a:pPr indent="-85725" fontAlgn="auto">
              <a:spcBef>
                <a:spcPts val="0"/>
              </a:spcBef>
              <a:spcAft>
                <a:spcPts val="0"/>
              </a:spcAft>
              <a:defRPr/>
            </a:pPr>
            <a:r>
              <a:rPr lang="he-IL" sz="1100" b="1" kern="0" dirty="0">
                <a:solidFill>
                  <a:srgbClr val="002060"/>
                </a:solidFill>
                <a:latin typeface="Times New Roman" pitchFamily="18" charset="0"/>
                <a:cs typeface="David" pitchFamily="2" charset="-79"/>
              </a:rPr>
              <a:t>הבנות עמוד ענן</a:t>
            </a:r>
          </a:p>
          <a:p>
            <a:pPr indent="-85725" fontAlgn="auto">
              <a:spcBef>
                <a:spcPts val="0"/>
              </a:spcBef>
              <a:spcAft>
                <a:spcPts val="0"/>
              </a:spcAft>
              <a:defRPr/>
            </a:pPr>
            <a:endParaRPr lang="he-IL" sz="1100" b="1" kern="0" dirty="0">
              <a:solidFill>
                <a:srgbClr val="002060"/>
              </a:solidFill>
              <a:latin typeface="Times New Roman" pitchFamily="18" charset="0"/>
              <a:cs typeface="David" pitchFamily="2" charset="-79"/>
            </a:endParaRPr>
          </a:p>
        </p:txBody>
      </p:sp>
      <p:sp>
        <p:nvSpPr>
          <p:cNvPr id="43" name="TextBox 42"/>
          <p:cNvSpPr txBox="1"/>
          <p:nvPr/>
        </p:nvSpPr>
        <p:spPr>
          <a:xfrm>
            <a:off x="3714750" y="5353050"/>
            <a:ext cx="857250" cy="830263"/>
          </a:xfrm>
          <a:prstGeom prst="rect">
            <a:avLst/>
          </a:prstGeom>
          <a:ln/>
        </p:spPr>
        <p:style>
          <a:lnRef idx="2">
            <a:schemeClr val="dk1"/>
          </a:lnRef>
          <a:fillRef idx="1">
            <a:schemeClr val="lt1"/>
          </a:fillRef>
          <a:effectRef idx="0">
            <a:schemeClr val="dk1"/>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8/5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ביקור </a:t>
            </a:r>
            <a:r>
              <a:rPr lang="he-IL" sz="1200" b="1" kern="0" dirty="0" err="1">
                <a:solidFill>
                  <a:srgbClr val="002060"/>
                </a:solidFill>
                <a:latin typeface="Times New Roman" pitchFamily="18" charset="0"/>
                <a:cs typeface="David" pitchFamily="2" charset="-79"/>
              </a:rPr>
              <a:t>אלקרדאווי</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ברצ"ע</a:t>
            </a:r>
            <a:endParaRPr lang="he-IL" sz="1200" b="1" kern="0" dirty="0">
              <a:solidFill>
                <a:srgbClr val="002060"/>
              </a:solidFill>
              <a:latin typeface="Times New Roman" pitchFamily="18" charset="0"/>
              <a:cs typeface="David" pitchFamily="2" charset="-79"/>
            </a:endParaRPr>
          </a:p>
        </p:txBody>
      </p:sp>
      <p:sp>
        <p:nvSpPr>
          <p:cNvPr id="45" name="TextBox 44"/>
          <p:cNvSpPr txBox="1"/>
          <p:nvPr/>
        </p:nvSpPr>
        <p:spPr>
          <a:xfrm>
            <a:off x="2143125" y="3357563"/>
            <a:ext cx="1214438" cy="120015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פברואר - אפריל </a:t>
            </a:r>
            <a:r>
              <a:rPr lang="he-IL" sz="1200" b="1" kern="0" dirty="0">
                <a:solidFill>
                  <a:srgbClr val="002060"/>
                </a:solidFill>
                <a:latin typeface="Times New Roman" pitchFamily="18" charset="0"/>
                <a:cs typeface="David" pitchFamily="2" charset="-79"/>
              </a:rPr>
              <a:t>פעילות מצרית כנגד המנהרות וירי </a:t>
            </a:r>
            <a:r>
              <a:rPr lang="he-IL" sz="1200" b="1" kern="0" dirty="0" err="1">
                <a:solidFill>
                  <a:srgbClr val="002060"/>
                </a:solidFill>
                <a:latin typeface="Times New Roman" pitchFamily="18" charset="0"/>
                <a:cs typeface="David" pitchFamily="2" charset="-79"/>
              </a:rPr>
              <a:t>רקטי</a:t>
            </a:r>
            <a:r>
              <a:rPr lang="he-IL" sz="1200" b="1" kern="0" dirty="0">
                <a:solidFill>
                  <a:srgbClr val="002060"/>
                </a:solidFill>
                <a:latin typeface="Times New Roman" pitchFamily="18" charset="0"/>
                <a:cs typeface="David" pitchFamily="2" charset="-79"/>
              </a:rPr>
              <a:t> "בטפטוף" לעבר ישראל</a:t>
            </a:r>
          </a:p>
        </p:txBody>
      </p:sp>
      <p:sp>
        <p:nvSpPr>
          <p:cNvPr id="46" name="מלבן מעוגל 45"/>
          <p:cNvSpPr/>
          <p:nvPr/>
        </p:nvSpPr>
        <p:spPr bwMode="auto">
          <a:xfrm>
            <a:off x="4357688" y="2997200"/>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2013</a:t>
            </a:r>
            <a:endParaRPr lang="he-IL" sz="1400" b="1" dirty="0">
              <a:solidFill>
                <a:prstClr val="black"/>
              </a:solidFill>
              <a:latin typeface="Times New Roman" pitchFamily="18" charset="0"/>
              <a:cs typeface="David" pitchFamily="2" charset="-79"/>
            </a:endParaRPr>
          </a:p>
        </p:txBody>
      </p:sp>
      <p:sp>
        <p:nvSpPr>
          <p:cNvPr id="58" name="TextBox 57"/>
          <p:cNvSpPr txBox="1"/>
          <p:nvPr/>
        </p:nvSpPr>
        <p:spPr>
          <a:xfrm>
            <a:off x="2714625" y="5353050"/>
            <a:ext cx="928688" cy="831850"/>
          </a:xfrm>
          <a:prstGeom prst="rect">
            <a:avLst/>
          </a:prstGeom>
          <a:ln/>
        </p:spPr>
        <p:style>
          <a:lnRef idx="2">
            <a:schemeClr val="dk1"/>
          </a:lnRef>
          <a:fillRef idx="1">
            <a:schemeClr val="lt1"/>
          </a:fillRef>
          <a:effectRef idx="0">
            <a:schemeClr val="dk1"/>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21/3</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ירי לעבר שדרות בעת ביקור </a:t>
            </a:r>
            <a:r>
              <a:rPr lang="he-IL" sz="1200" b="1" kern="0" dirty="0" err="1">
                <a:solidFill>
                  <a:srgbClr val="002060"/>
                </a:solidFill>
                <a:latin typeface="Times New Roman" pitchFamily="18" charset="0"/>
                <a:cs typeface="David" pitchFamily="2" charset="-79"/>
              </a:rPr>
              <a:t>אובמה</a:t>
            </a:r>
            <a:endParaRPr lang="he-IL" sz="1200" b="1" kern="0" dirty="0">
              <a:solidFill>
                <a:srgbClr val="002060"/>
              </a:solidFill>
              <a:latin typeface="Times New Roman" pitchFamily="18" charset="0"/>
              <a:cs typeface="David" pitchFamily="2" charset="-79"/>
            </a:endParaRPr>
          </a:p>
        </p:txBody>
      </p:sp>
      <p:sp>
        <p:nvSpPr>
          <p:cNvPr id="62" name="TextBox 61"/>
          <p:cNvSpPr txBox="1"/>
          <p:nvPr/>
        </p:nvSpPr>
        <p:spPr>
          <a:xfrm>
            <a:off x="3857625" y="4241800"/>
            <a:ext cx="1143000" cy="64611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הפיכה במצרים ומינוי נשיא זמני</a:t>
            </a:r>
          </a:p>
        </p:txBody>
      </p:sp>
      <p:sp>
        <p:nvSpPr>
          <p:cNvPr id="63" name="TextBox 62"/>
          <p:cNvSpPr txBox="1"/>
          <p:nvPr/>
        </p:nvSpPr>
        <p:spPr>
          <a:xfrm>
            <a:off x="4929188" y="3357563"/>
            <a:ext cx="857250" cy="769937"/>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אוגוסט</a:t>
            </a:r>
            <a:r>
              <a:rPr lang="he-IL" sz="1100" b="1" kern="0" dirty="0">
                <a:solidFill>
                  <a:srgbClr val="002060"/>
                </a:solidFill>
                <a:latin typeface="Times New Roman" pitchFamily="18" charset="0"/>
                <a:cs typeface="David" pitchFamily="2" charset="-79"/>
              </a:rPr>
              <a:t> הריגת 25 חיילים מצרים בסיני</a:t>
            </a:r>
          </a:p>
        </p:txBody>
      </p:sp>
      <p:sp>
        <p:nvSpPr>
          <p:cNvPr id="49" name="TextBox 48"/>
          <p:cNvSpPr txBox="1"/>
          <p:nvPr/>
        </p:nvSpPr>
        <p:spPr>
          <a:xfrm>
            <a:off x="71438" y="857250"/>
            <a:ext cx="1571625" cy="2124075"/>
          </a:xfrm>
          <a:prstGeom prst="rect">
            <a:avLst/>
          </a:prstGeom>
          <a:ln w="25400">
            <a:solidFill>
              <a:srgbClr val="92D050"/>
            </a:solidFill>
          </a:ln>
        </p:spPr>
        <p:style>
          <a:lnRef idx="1">
            <a:schemeClr val="accent1"/>
          </a:lnRef>
          <a:fillRef idx="2">
            <a:schemeClr val="accent1"/>
          </a:fillRef>
          <a:effectRef idx="1">
            <a:schemeClr val="accent1"/>
          </a:effectRef>
          <a:fontRef idx="minor">
            <a:schemeClr val="dk1"/>
          </a:fontRef>
        </p:style>
        <p:txBody>
          <a:bodyPr rtlCol="1">
            <a:spAutoFit/>
          </a:bodyPr>
          <a:lstStyle>
            <a:defPPr>
              <a:defRPr lang="he-IL"/>
            </a:defPPr>
            <a:lvl1pPr algn="ctr">
              <a:defRPr sz="1200" b="1">
                <a:latin typeface="Guttman Hatzvi" pitchFamily="2" charset="-79"/>
                <a:cs typeface="Guttman Hatzvi" pitchFamily="2" charset="-79"/>
              </a:defRPr>
            </a:lvl1pPr>
          </a:lstStyle>
          <a:p>
            <a:pPr fontAlgn="auto">
              <a:spcBef>
                <a:spcPts val="0"/>
              </a:spcBef>
              <a:spcAft>
                <a:spcPts val="0"/>
              </a:spcAft>
              <a:defRPr/>
            </a:pPr>
            <a:r>
              <a:rPr lang="he-IL" u="sng" dirty="0" smtClean="0"/>
              <a:t>עמוד ענן</a:t>
            </a:r>
          </a:p>
          <a:p>
            <a:pPr fontAlgn="auto">
              <a:spcBef>
                <a:spcPts val="0"/>
              </a:spcBef>
              <a:spcAft>
                <a:spcPts val="0"/>
              </a:spcAft>
              <a:defRPr/>
            </a:pPr>
            <a:r>
              <a:rPr lang="he-IL" b="0" dirty="0" smtClean="0"/>
              <a:t>בעקבות סיכול ממוקד של </a:t>
            </a:r>
            <a:r>
              <a:rPr lang="he-IL" b="0" dirty="0" err="1" smtClean="0"/>
              <a:t>אחמד</a:t>
            </a:r>
            <a:r>
              <a:rPr lang="he-IL" b="0" dirty="0" smtClean="0"/>
              <a:t> </a:t>
            </a:r>
            <a:r>
              <a:rPr lang="he-IL" b="0" dirty="0" err="1" smtClean="0"/>
              <a:t>אלג'עברי</a:t>
            </a:r>
            <a:r>
              <a:rPr lang="he-IL" b="0" dirty="0" smtClean="0"/>
              <a:t>, פרץ סבב לחימה של 8 ימים, במהלכו נורו 1,506 רקטות לעבר ישראל, נתקפו כ-1,309 יעדים ונהרגו 201 פלסטינים ברצועה</a:t>
            </a:r>
            <a:endParaRPr lang="he-IL" b="0" dirty="0"/>
          </a:p>
        </p:txBody>
      </p:sp>
      <p:sp>
        <p:nvSpPr>
          <p:cNvPr id="89103" name="TextBox 4"/>
          <p:cNvSpPr txBox="1">
            <a:spLocks noChangeArrowheads="1"/>
          </p:cNvSpPr>
          <p:nvPr/>
        </p:nvSpPr>
        <p:spPr bwMode="auto">
          <a:xfrm>
            <a:off x="2643188" y="652463"/>
            <a:ext cx="1357312"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30 באפריל</a:t>
            </a:r>
          </a:p>
        </p:txBody>
      </p:sp>
      <p:sp>
        <p:nvSpPr>
          <p:cNvPr id="56" name="TextBox 55"/>
          <p:cNvSpPr txBox="1"/>
          <p:nvPr/>
        </p:nvSpPr>
        <p:spPr>
          <a:xfrm>
            <a:off x="2786063" y="857250"/>
            <a:ext cx="1143000" cy="938213"/>
          </a:xfrm>
          <a:prstGeom prst="rect">
            <a:avLst/>
          </a:prstGeom>
          <a:ln/>
        </p:spPr>
        <p:style>
          <a:lnRef idx="2">
            <a:schemeClr val="accent2"/>
          </a:lnRef>
          <a:fillRef idx="1">
            <a:schemeClr val="lt1"/>
          </a:fillRef>
          <a:effectRef idx="0">
            <a:schemeClr val="accent2"/>
          </a:effectRef>
          <a:fontRef idx="minor">
            <a:schemeClr val="dk1"/>
          </a:fontRef>
        </p:style>
        <p:txBody>
          <a:bodyPr rtlCol="1">
            <a:spAutoFit/>
          </a:bodyPr>
          <a:lstStyle/>
          <a:p>
            <a:pPr algn="ctr" fontAlgn="auto">
              <a:spcBef>
                <a:spcPts val="0"/>
              </a:spcBef>
              <a:spcAft>
                <a:spcPts val="0"/>
              </a:spcAft>
              <a:defRPr/>
            </a:pPr>
            <a:r>
              <a:rPr lang="he-IL" sz="1100" b="1" dirty="0">
                <a:solidFill>
                  <a:schemeClr val="tx1"/>
                </a:solidFill>
                <a:latin typeface="Guttman Hatzvi" pitchFamily="2" charset="-79"/>
                <a:cs typeface="Guttman Hatzvi" pitchFamily="2" charset="-79"/>
              </a:rPr>
              <a:t>סיכול פעיל סלפי לראשונה מאז 'עמוד ענן'- ללא תגובה </a:t>
            </a:r>
            <a:r>
              <a:rPr lang="he-IL" sz="1100" b="1" dirty="0" err="1">
                <a:solidFill>
                  <a:schemeClr val="tx1"/>
                </a:solidFill>
                <a:latin typeface="Guttman Hatzvi" pitchFamily="2" charset="-79"/>
                <a:cs typeface="Guttman Hatzvi" pitchFamily="2" charset="-79"/>
              </a:rPr>
              <a:t>מרצ"ע</a:t>
            </a:r>
            <a:endParaRPr lang="he-IL" sz="1100" b="1" dirty="0">
              <a:solidFill>
                <a:schemeClr val="tx1"/>
              </a:solidFill>
              <a:latin typeface="Guttman Hatzvi" pitchFamily="2" charset="-79"/>
              <a:cs typeface="Guttman Hatzvi" pitchFamily="2" charset="-79"/>
            </a:endParaRPr>
          </a:p>
        </p:txBody>
      </p:sp>
      <p:sp>
        <p:nvSpPr>
          <p:cNvPr id="89105" name="TextBox 10"/>
          <p:cNvSpPr txBox="1">
            <a:spLocks noChangeArrowheads="1"/>
          </p:cNvSpPr>
          <p:nvPr/>
        </p:nvSpPr>
        <p:spPr bwMode="auto">
          <a:xfrm>
            <a:off x="206375" y="652463"/>
            <a:ext cx="1293813" cy="276225"/>
          </a:xfrm>
          <a:prstGeom prst="rect">
            <a:avLst/>
          </a:prstGeom>
          <a:noFill/>
          <a:ln w="9525">
            <a:noFill/>
            <a:miter lim="800000"/>
            <a:headEnd/>
            <a:tailEnd/>
          </a:ln>
        </p:spPr>
        <p:txBody>
          <a:bodyPr>
            <a:spAutoFit/>
          </a:bodyPr>
          <a:lstStyle/>
          <a:p>
            <a:r>
              <a:rPr lang="he-IL" sz="1200" b="1">
                <a:solidFill>
                  <a:schemeClr val="tx2"/>
                </a:solidFill>
                <a:latin typeface="Guttman Hatzvi" pitchFamily="2" charset="-79"/>
                <a:cs typeface="Guttman Hatzvi" pitchFamily="2" charset="-79"/>
              </a:rPr>
              <a:t>14-21 בנובמבר</a:t>
            </a:r>
          </a:p>
        </p:txBody>
      </p:sp>
      <p:sp>
        <p:nvSpPr>
          <p:cNvPr id="71" name="TextBox 70"/>
          <p:cNvSpPr txBox="1"/>
          <p:nvPr/>
        </p:nvSpPr>
        <p:spPr>
          <a:xfrm>
            <a:off x="5857875" y="3357563"/>
            <a:ext cx="1000125" cy="769937"/>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אוקטובר </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אירוע גילוי מנהרת "דצמבר במוסקבה"</a:t>
            </a:r>
          </a:p>
        </p:txBody>
      </p:sp>
      <p:sp>
        <p:nvSpPr>
          <p:cNvPr id="73" name="לחצן פעולה: מידע 72">
            <a:hlinkClick r:id="" action="ppaction://noaction" highlightClick="1"/>
          </p:cNvPr>
          <p:cNvSpPr/>
          <p:nvPr/>
        </p:nvSpPr>
        <p:spPr bwMode="auto">
          <a:xfrm>
            <a:off x="121443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grpSp>
        <p:nvGrpSpPr>
          <p:cNvPr id="2" name="קבוצה 36"/>
          <p:cNvGrpSpPr>
            <a:grpSpLocks/>
          </p:cNvGrpSpPr>
          <p:nvPr/>
        </p:nvGrpSpPr>
        <p:grpSpPr bwMode="auto">
          <a:xfrm>
            <a:off x="6858000" y="5870575"/>
            <a:ext cx="2143125" cy="630238"/>
            <a:chOff x="3368550" y="5857640"/>
            <a:chExt cx="2384917" cy="687842"/>
          </a:xfrm>
        </p:grpSpPr>
        <p:sp>
          <p:nvSpPr>
            <p:cNvPr id="75" name="TextBox 74"/>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76" name="TextBox 75"/>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77" name="TextBox 76"/>
            <p:cNvSpPr txBox="1"/>
            <p:nvPr/>
          </p:nvSpPr>
          <p:spPr>
            <a:xfrm>
              <a:off x="3373850" y="5857640"/>
              <a:ext cx="1266655"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8" name="TextBox 77"/>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9" name="TextBox 78"/>
            <p:cNvSpPr txBox="1"/>
            <p:nvPr/>
          </p:nvSpPr>
          <p:spPr>
            <a:xfrm>
              <a:off x="4322517" y="6259603"/>
              <a:ext cx="768474"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sp>
        <p:nvSpPr>
          <p:cNvPr id="85" name="TextBox 84"/>
          <p:cNvSpPr txBox="1"/>
          <p:nvPr/>
        </p:nvSpPr>
        <p:spPr>
          <a:xfrm>
            <a:off x="7858125" y="3357563"/>
            <a:ext cx="1143000" cy="8302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סופת "</a:t>
            </a:r>
            <a:r>
              <a:rPr lang="he-IL" sz="1200" b="1" kern="0" dirty="0" err="1">
                <a:solidFill>
                  <a:srgbClr val="002060"/>
                </a:solidFill>
                <a:latin typeface="Times New Roman" pitchFamily="18" charset="0"/>
                <a:cs typeface="David" pitchFamily="2" charset="-79"/>
              </a:rPr>
              <a:t>אלכסה</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שטפונות</a:t>
            </a:r>
            <a:r>
              <a:rPr lang="he-IL" sz="1200" b="1" kern="0" dirty="0">
                <a:solidFill>
                  <a:srgbClr val="002060"/>
                </a:solidFill>
                <a:latin typeface="Times New Roman" pitchFamily="18" charset="0"/>
                <a:cs typeface="David" pitchFamily="2" charset="-79"/>
              </a:rPr>
              <a:t> ונזק </a:t>
            </a:r>
            <a:r>
              <a:rPr lang="he-IL" sz="1200" b="1" kern="0" dirty="0" err="1">
                <a:solidFill>
                  <a:srgbClr val="002060"/>
                </a:solidFill>
                <a:latin typeface="Times New Roman" pitchFamily="18" charset="0"/>
                <a:cs typeface="David" pitchFamily="2" charset="-79"/>
              </a:rPr>
              <a:t>ברצ"ע</a:t>
            </a:r>
            <a:r>
              <a:rPr lang="he-IL" sz="1200" b="1" kern="0" dirty="0">
                <a:solidFill>
                  <a:srgbClr val="002060"/>
                </a:solidFill>
                <a:latin typeface="Times New Roman" pitchFamily="18" charset="0"/>
                <a:cs typeface="David" pitchFamily="2" charset="-79"/>
              </a:rPr>
              <a:t>)</a:t>
            </a:r>
          </a:p>
        </p:txBody>
      </p:sp>
      <p:sp>
        <p:nvSpPr>
          <p:cNvPr id="90" name="TextBox 89"/>
          <p:cNvSpPr txBox="1"/>
          <p:nvPr/>
        </p:nvSpPr>
        <p:spPr>
          <a:xfrm>
            <a:off x="6929438" y="3357563"/>
            <a:ext cx="857250" cy="8302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נובמבר</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משבר אנרגיה </a:t>
            </a:r>
            <a:r>
              <a:rPr lang="he-IL" sz="1200" b="1" kern="0" dirty="0" err="1">
                <a:solidFill>
                  <a:srgbClr val="002060"/>
                </a:solidFill>
                <a:latin typeface="Times New Roman" pitchFamily="18" charset="0"/>
                <a:cs typeface="David" pitchFamily="2" charset="-79"/>
              </a:rPr>
              <a:t>ברצ"ע</a:t>
            </a:r>
            <a:endParaRPr lang="he-IL" sz="1200" b="1" kern="0" dirty="0">
              <a:solidFill>
                <a:srgbClr val="002060"/>
              </a:solidFill>
              <a:latin typeface="Times New Roman" pitchFamily="18" charset="0"/>
              <a:cs typeface="David" pitchFamily="2" charset="-79"/>
            </a:endParaRPr>
          </a:p>
        </p:txBody>
      </p:sp>
      <p:sp>
        <p:nvSpPr>
          <p:cNvPr id="47" name="TextBox 46"/>
          <p:cNvSpPr txBox="1"/>
          <p:nvPr/>
        </p:nvSpPr>
        <p:spPr>
          <a:xfrm>
            <a:off x="7858125" y="4270375"/>
            <a:ext cx="1143000"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דצמבר </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הכרזת ממשלת מצרים על </a:t>
            </a:r>
            <a:r>
              <a:rPr lang="he-IL" sz="1200" b="1" kern="0" dirty="0" err="1">
                <a:solidFill>
                  <a:srgbClr val="002060"/>
                </a:solidFill>
                <a:latin typeface="Times New Roman" pitchFamily="18" charset="0"/>
                <a:cs typeface="David" pitchFamily="2" charset="-79"/>
              </a:rPr>
              <a:t>האח"ס</a:t>
            </a:r>
            <a:r>
              <a:rPr lang="he-IL" sz="1200" b="1" kern="0" dirty="0">
                <a:solidFill>
                  <a:srgbClr val="002060"/>
                </a:solidFill>
                <a:latin typeface="Times New Roman" pitchFamily="18" charset="0"/>
                <a:cs typeface="David" pitchFamily="2" charset="-79"/>
              </a:rPr>
              <a:t> כארגון טרור</a:t>
            </a:r>
          </a:p>
        </p:txBody>
      </p:sp>
      <p:sp>
        <p:nvSpPr>
          <p:cNvPr id="48" name="TextBox 47"/>
          <p:cNvSpPr txBox="1"/>
          <p:nvPr/>
        </p:nvSpPr>
        <p:spPr>
          <a:xfrm>
            <a:off x="3857625" y="3357563"/>
            <a:ext cx="928688" cy="83026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יולי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 חידוש המו"מ המדיני</a:t>
            </a:r>
          </a:p>
        </p:txBody>
      </p:sp>
      <p:sp>
        <p:nvSpPr>
          <p:cNvPr id="68" name="TextBox 67"/>
          <p:cNvSpPr txBox="1"/>
          <p:nvPr/>
        </p:nvSpPr>
        <p:spPr>
          <a:xfrm>
            <a:off x="4786313" y="5324475"/>
            <a:ext cx="4214812" cy="46196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אוגוסט 13' - ינואר 14'</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3 פעימות שחרור אסירי טרום אוסלו</a:t>
            </a:r>
          </a:p>
        </p:txBody>
      </p:sp>
      <p:sp>
        <p:nvSpPr>
          <p:cNvPr id="92" name="TextBox 91"/>
          <p:cNvSpPr txBox="1"/>
          <p:nvPr/>
        </p:nvSpPr>
        <p:spPr>
          <a:xfrm>
            <a:off x="1714500" y="5353050"/>
            <a:ext cx="928688" cy="831850"/>
          </a:xfrm>
          <a:prstGeom prst="rect">
            <a:avLst/>
          </a:prstGeom>
          <a:ln/>
        </p:spPr>
        <p:style>
          <a:lnRef idx="2">
            <a:schemeClr val="dk1"/>
          </a:lnRef>
          <a:fillRef idx="1">
            <a:schemeClr val="lt1"/>
          </a:fillRef>
          <a:effectRef idx="0">
            <a:schemeClr val="dk1"/>
          </a:effectRef>
          <a:fontRef idx="minor">
            <a:schemeClr val="dk1"/>
          </a:fontRef>
        </p:style>
        <p:txBody>
          <a:bodyPr rtlCol="1">
            <a:spAutoFit/>
          </a:bodyPr>
          <a:lstStyle/>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22/1</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ביקור ראש ממשלת מלזיה </a:t>
            </a:r>
            <a:r>
              <a:rPr lang="he-IL" sz="1200" b="1" kern="0" dirty="0" err="1">
                <a:solidFill>
                  <a:srgbClr val="002060"/>
                </a:solidFill>
                <a:latin typeface="Times New Roman" pitchFamily="18" charset="0"/>
                <a:cs typeface="David" pitchFamily="2" charset="-79"/>
              </a:rPr>
              <a:t>ברצ"ע</a:t>
            </a:r>
            <a:endParaRPr lang="he-IL" sz="1200" b="1" kern="0" dirty="0">
              <a:solidFill>
                <a:srgbClr val="002060"/>
              </a:solidFill>
              <a:latin typeface="Times New Roman" pitchFamily="18" charset="0"/>
              <a:cs typeface="David" pitchFamily="2" charset="-79"/>
            </a:endParaRPr>
          </a:p>
        </p:txBody>
      </p:sp>
      <p:sp>
        <p:nvSpPr>
          <p:cNvPr id="93" name="TextBox 92"/>
          <p:cNvSpPr txBox="1"/>
          <p:nvPr/>
        </p:nvSpPr>
        <p:spPr>
          <a:xfrm>
            <a:off x="7786688" y="785813"/>
            <a:ext cx="1143000" cy="1277937"/>
          </a:xfrm>
          <a:prstGeom prst="rect">
            <a:avLst/>
          </a:prstGeom>
          <a:ln/>
        </p:spPr>
        <p:style>
          <a:lnRef idx="2">
            <a:schemeClr val="accent2"/>
          </a:lnRef>
          <a:fillRef idx="1">
            <a:schemeClr val="lt1"/>
          </a:fillRef>
          <a:effectRef idx="0">
            <a:schemeClr val="accent2"/>
          </a:effectRef>
          <a:fontRef idx="minor">
            <a:schemeClr val="dk1"/>
          </a:fontRef>
        </p:style>
        <p:txBody>
          <a:bodyPr rtlCol="1">
            <a:spAutoFit/>
          </a:bodyPr>
          <a:lstStyle/>
          <a:p>
            <a:pPr algn="ctr" fontAlgn="auto">
              <a:spcBef>
                <a:spcPts val="0"/>
              </a:spcBef>
              <a:spcAft>
                <a:spcPts val="0"/>
              </a:spcAft>
              <a:defRPr/>
            </a:pPr>
            <a:r>
              <a:rPr lang="he-IL" sz="1100" b="1" dirty="0">
                <a:solidFill>
                  <a:schemeClr val="tx1"/>
                </a:solidFill>
                <a:latin typeface="Guttman Hatzvi" pitchFamily="2" charset="-79"/>
                <a:cs typeface="Guttman Hatzvi" pitchFamily="2" charset="-79"/>
              </a:rPr>
              <a:t>ירי צליפה </a:t>
            </a:r>
            <a:r>
              <a:rPr lang="he-IL" sz="1100" b="1" dirty="0" err="1">
                <a:solidFill>
                  <a:schemeClr val="tx1"/>
                </a:solidFill>
                <a:latin typeface="Guttman Hatzvi" pitchFamily="2" charset="-79"/>
                <a:cs typeface="Guttman Hatzvi" pitchFamily="2" charset="-79"/>
              </a:rPr>
              <a:t>מרצ"ע</a:t>
            </a:r>
            <a:r>
              <a:rPr lang="he-IL" sz="1100" b="1" dirty="0">
                <a:solidFill>
                  <a:schemeClr val="tx1"/>
                </a:solidFill>
                <a:latin typeface="Guttman Hatzvi" pitchFamily="2" charset="-79"/>
                <a:cs typeface="Guttman Hatzvi" pitchFamily="2" charset="-79"/>
              </a:rPr>
              <a:t>, שהביא למותו של עובד ישראלי. צה"ל הגיב </a:t>
            </a:r>
            <a:r>
              <a:rPr lang="he-IL" sz="1100" b="1" dirty="0" err="1">
                <a:solidFill>
                  <a:schemeClr val="tx1"/>
                </a:solidFill>
                <a:latin typeface="Guttman Hatzvi" pitchFamily="2" charset="-79"/>
                <a:cs typeface="Guttman Hatzvi" pitchFamily="2" charset="-79"/>
              </a:rPr>
              <a:t>וחמא"ס</a:t>
            </a:r>
            <a:r>
              <a:rPr lang="he-IL" sz="1100" b="1" dirty="0">
                <a:solidFill>
                  <a:schemeClr val="tx1"/>
                </a:solidFill>
                <a:latin typeface="Guttman Hatzvi" pitchFamily="2" charset="-79"/>
                <a:cs typeface="Guttman Hatzvi" pitchFamily="2" charset="-79"/>
              </a:rPr>
              <a:t> הכיל את האירוע</a:t>
            </a:r>
          </a:p>
        </p:txBody>
      </p:sp>
      <p:sp>
        <p:nvSpPr>
          <p:cNvPr id="89116" name="TextBox 4"/>
          <p:cNvSpPr txBox="1">
            <a:spLocks noChangeArrowheads="1"/>
          </p:cNvSpPr>
          <p:nvPr/>
        </p:nvSpPr>
        <p:spPr bwMode="auto">
          <a:xfrm>
            <a:off x="7643813" y="581025"/>
            <a:ext cx="1357312"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24 בדצמבר</a:t>
            </a:r>
          </a:p>
        </p:txBody>
      </p:sp>
      <p:sp>
        <p:nvSpPr>
          <p:cNvPr id="95" name="לחצן פעולה: מידע 94">
            <a:hlinkClick r:id="" action="ppaction://noaction" highlightClick="1"/>
          </p:cNvPr>
          <p:cNvSpPr/>
          <p:nvPr/>
        </p:nvSpPr>
        <p:spPr bwMode="auto">
          <a:xfrm>
            <a:off x="321468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6" name="לחצן פעולה: מידע 95">
            <a:hlinkClick r:id="" action="ppaction://noaction" highlightClick="1"/>
          </p:cNvPr>
          <p:cNvSpPr/>
          <p:nvPr/>
        </p:nvSpPr>
        <p:spPr bwMode="auto">
          <a:xfrm>
            <a:off x="4572000" y="3357563"/>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7" name="לחצן פעולה: מידע 96">
            <a:hlinkClick r:id="" action="ppaction://noaction" highlightClick="1"/>
          </p:cNvPr>
          <p:cNvSpPr/>
          <p:nvPr/>
        </p:nvSpPr>
        <p:spPr bwMode="auto">
          <a:xfrm>
            <a:off x="6643688" y="3357563"/>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8" name="לחצן פעולה: מידע 97">
            <a:hlinkClick r:id="" action="ppaction://noaction" highlightClick="1"/>
          </p:cNvPr>
          <p:cNvSpPr/>
          <p:nvPr/>
        </p:nvSpPr>
        <p:spPr bwMode="auto">
          <a:xfrm>
            <a:off x="8858250" y="4071938"/>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99" name="TextBox 98"/>
          <p:cNvSpPr txBox="1"/>
          <p:nvPr/>
        </p:nvSpPr>
        <p:spPr>
          <a:xfrm>
            <a:off x="2143125" y="4610100"/>
            <a:ext cx="1214438" cy="64611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מרץ</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כנס תורמות בבריסל</a:t>
            </a:r>
          </a:p>
        </p:txBody>
      </p:sp>
      <p:sp>
        <p:nvSpPr>
          <p:cNvPr id="100" name="לחצן פעולה: מידע 99">
            <a:hlinkClick r:id="" action="ppaction://noaction" highlightClick="1"/>
          </p:cNvPr>
          <p:cNvSpPr/>
          <p:nvPr/>
        </p:nvSpPr>
        <p:spPr bwMode="auto">
          <a:xfrm>
            <a:off x="3143250" y="4572000"/>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40" name="TextBox 39"/>
          <p:cNvSpPr txBox="1"/>
          <p:nvPr/>
        </p:nvSpPr>
        <p:spPr>
          <a:xfrm rot="19475177">
            <a:off x="1095375" y="2797175"/>
            <a:ext cx="896938"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2,</a:t>
            </a:r>
            <a:r>
              <a:rPr lang="he-IL" sz="900" b="1" kern="0" dirty="0" err="1">
                <a:solidFill>
                  <a:srgbClr val="002060"/>
                </a:solidFill>
                <a:latin typeface="Times New Roman" pitchFamily="18" charset="0"/>
                <a:cs typeface="David" pitchFamily="2" charset="-79"/>
              </a:rPr>
              <a:t>557פצמ"רים</a:t>
            </a:r>
            <a:r>
              <a:rPr lang="he-IL" sz="900" b="1" kern="0" dirty="0">
                <a:solidFill>
                  <a:srgbClr val="002060"/>
                </a:solidFill>
                <a:latin typeface="Times New Roman" pitchFamily="18" charset="0"/>
                <a:cs typeface="David" pitchFamily="2" charset="-79"/>
              </a:rPr>
              <a:t> ורקטות</a:t>
            </a:r>
          </a:p>
        </p:txBody>
      </p:sp>
      <p:sp>
        <p:nvSpPr>
          <p:cNvPr id="44" name="TextBox 43"/>
          <p:cNvSpPr txBox="1"/>
          <p:nvPr/>
        </p:nvSpPr>
        <p:spPr>
          <a:xfrm rot="19475177">
            <a:off x="4738688" y="2797175"/>
            <a:ext cx="896937"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 74 פצמ"רים ורקטות</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כותרת 1"/>
          <p:cNvSpPr>
            <a:spLocks noGrp="1"/>
          </p:cNvSpPr>
          <p:nvPr>
            <p:ph type="title"/>
          </p:nvPr>
        </p:nvSpPr>
        <p:spPr bwMode="auto">
          <a:xfrm>
            <a:off x="642938" y="-11113"/>
            <a:ext cx="7929562" cy="511176"/>
          </a:xfrm>
          <a:ln>
            <a:miter lim="800000"/>
            <a:headEnd/>
            <a:tailEnd/>
          </a:ln>
        </p:spPr>
        <p:txBody>
          <a:bodyPr vert="horz" wrap="square" lIns="91440" tIns="45720" rIns="91440" bIns="45720" numCol="1" anchor="t" anchorCtr="0" compatLnSpc="1">
            <a:prstTxWarp prst="textNoShape">
              <a:avLst/>
            </a:prstTxWarp>
            <a:normAutofit fontScale="90000"/>
          </a:bodyPr>
          <a:lstStyle/>
          <a:p>
            <a:pPr eaLnBrk="1" hangingPunct="1">
              <a:defRPr/>
            </a:pPr>
            <a:r>
              <a:rPr lang="he-IL" sz="3600" u="sng" dirty="0" smtClean="0">
                <a:solidFill>
                  <a:srgbClr val="000066"/>
                </a:solidFill>
                <a:effectLst>
                  <a:outerShdw blurRad="38100" dist="38100" dir="2700000" algn="tl">
                    <a:srgbClr val="000000">
                      <a:alpha val="43137"/>
                    </a:srgbClr>
                  </a:outerShdw>
                </a:effectLst>
                <a:cs typeface="David" pitchFamily="2" charset="-79"/>
              </a:rPr>
              <a:t>אירועים מרכזיים בתקופה רביעית</a:t>
            </a:r>
          </a:p>
        </p:txBody>
      </p:sp>
      <p:cxnSp>
        <p:nvCxnSpPr>
          <p:cNvPr id="90115" name="מחבר חץ ישר 5"/>
          <p:cNvCxnSpPr>
            <a:cxnSpLocks noChangeShapeType="1"/>
          </p:cNvCxnSpPr>
          <p:nvPr/>
        </p:nvCxnSpPr>
        <p:spPr bwMode="auto">
          <a:xfrm flipV="1">
            <a:off x="39688" y="3762375"/>
            <a:ext cx="9104312" cy="1588"/>
          </a:xfrm>
          <a:prstGeom prst="straightConnector1">
            <a:avLst/>
          </a:prstGeom>
          <a:noFill/>
          <a:ln w="38100" algn="ctr">
            <a:solidFill>
              <a:schemeClr val="tx1"/>
            </a:solidFill>
            <a:round/>
            <a:headEnd type="none" w="lg" len="med"/>
            <a:tailEnd type="arrow" w="med" len="med"/>
          </a:ln>
        </p:spPr>
      </p:cxnSp>
      <p:cxnSp>
        <p:nvCxnSpPr>
          <p:cNvPr id="90116" name="מחבר חץ ישר 8"/>
          <p:cNvCxnSpPr>
            <a:cxnSpLocks noChangeShapeType="1"/>
          </p:cNvCxnSpPr>
          <p:nvPr/>
        </p:nvCxnSpPr>
        <p:spPr bwMode="auto">
          <a:xfrm>
            <a:off x="71438" y="3559175"/>
            <a:ext cx="0" cy="420688"/>
          </a:xfrm>
          <a:prstGeom prst="straightConnector1">
            <a:avLst/>
          </a:prstGeom>
          <a:noFill/>
          <a:ln w="38100" algn="ctr">
            <a:solidFill>
              <a:schemeClr val="tx1"/>
            </a:solidFill>
            <a:round/>
            <a:headEnd/>
            <a:tailEnd/>
          </a:ln>
        </p:spPr>
      </p:cxnSp>
      <p:grpSp>
        <p:nvGrpSpPr>
          <p:cNvPr id="2" name="קבוצה 36"/>
          <p:cNvGrpSpPr>
            <a:grpSpLocks/>
          </p:cNvGrpSpPr>
          <p:nvPr/>
        </p:nvGrpSpPr>
        <p:grpSpPr bwMode="auto">
          <a:xfrm>
            <a:off x="3786188" y="5857875"/>
            <a:ext cx="2143125" cy="630238"/>
            <a:chOff x="3368550" y="5857640"/>
            <a:chExt cx="2384917" cy="687842"/>
          </a:xfrm>
        </p:grpSpPr>
        <p:sp>
          <p:nvSpPr>
            <p:cNvPr id="75" name="TextBox 74"/>
            <p:cNvSpPr txBox="1"/>
            <p:nvPr/>
          </p:nvSpPr>
          <p:spPr>
            <a:xfrm>
              <a:off x="5117489" y="6259603"/>
              <a:ext cx="635978" cy="285879"/>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חמאס</a:t>
              </a:r>
              <a:endParaRPr lang="he-IL" sz="1050" dirty="0">
                <a:latin typeface="Guttman Hatzvi" pitchFamily="2" charset="-79"/>
                <a:cs typeface="Guttman Hatzvi" pitchFamily="2" charset="-79"/>
              </a:endParaRPr>
            </a:p>
          </p:txBody>
        </p:sp>
        <p:sp>
          <p:nvSpPr>
            <p:cNvPr id="76" name="TextBox 75"/>
            <p:cNvSpPr txBox="1"/>
            <p:nvPr/>
          </p:nvSpPr>
          <p:spPr>
            <a:xfrm>
              <a:off x="3368550" y="6259603"/>
              <a:ext cx="999899" cy="277216"/>
            </a:xfrm>
            <a:prstGeom prst="rect">
              <a:avLst/>
            </a:prstGeom>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50" b="1" dirty="0" err="1">
                  <a:solidFill>
                    <a:schemeClr val="tx1"/>
                  </a:solidFill>
                  <a:latin typeface="Guttman Hatzvi" pitchFamily="2" charset="-79"/>
                  <a:cs typeface="Guttman Hatzvi" pitchFamily="2" charset="-79"/>
                </a:rPr>
                <a:t>גא"פ</a:t>
              </a:r>
              <a:r>
                <a:rPr lang="he-IL" sz="1050" b="1" dirty="0">
                  <a:solidFill>
                    <a:schemeClr val="tx1"/>
                  </a:solidFill>
                  <a:latin typeface="Guttman Hatzvi" pitchFamily="2" charset="-79"/>
                  <a:cs typeface="Guttman Hatzvi" pitchFamily="2" charset="-79"/>
                </a:rPr>
                <a:t>/ועדות</a:t>
              </a:r>
              <a:endParaRPr lang="he-IL" sz="1000" dirty="0">
                <a:latin typeface="Guttman Hatzvi" pitchFamily="2" charset="-79"/>
                <a:cs typeface="Guttman Hatzvi" pitchFamily="2" charset="-79"/>
              </a:endParaRPr>
            </a:p>
          </p:txBody>
        </p:sp>
        <p:sp>
          <p:nvSpPr>
            <p:cNvPr id="77" name="TextBox 76"/>
            <p:cNvSpPr txBox="1"/>
            <p:nvPr/>
          </p:nvSpPr>
          <p:spPr>
            <a:xfrm>
              <a:off x="3373849" y="5857640"/>
              <a:ext cx="1266656" cy="401963"/>
            </a:xfrm>
            <a:prstGeom prst="rect">
              <a:avLst/>
            </a:prstGeom>
            <a:solidFill>
              <a:schemeClr val="bg1"/>
            </a:solidFill>
            <a:ln w="19050">
              <a:solidFill>
                <a:srgbClr val="FF000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בפעולה </a:t>
              </a:r>
              <a:r>
                <a:rPr lang="he-IL" sz="900" dirty="0" err="1">
                  <a:latin typeface="Guttman Hatzvi" pitchFamily="2" charset="-79"/>
                  <a:cs typeface="Guttman Hatzvi" pitchFamily="2" charset="-79"/>
                </a:rPr>
                <a:t>אג"מית</a:t>
              </a:r>
              <a:endParaRPr lang="he-IL" sz="900" dirty="0">
                <a:latin typeface="Guttman Hatzvi" pitchFamily="2" charset="-79"/>
                <a:cs typeface="Guttman Hatzvi" pitchFamily="2" charset="-79"/>
              </a:endParaRPr>
            </a:p>
          </p:txBody>
        </p:sp>
        <p:sp>
          <p:nvSpPr>
            <p:cNvPr id="78" name="TextBox 77"/>
            <p:cNvSpPr txBox="1"/>
            <p:nvPr/>
          </p:nvSpPr>
          <p:spPr>
            <a:xfrm>
              <a:off x="4640506" y="5857640"/>
              <a:ext cx="1112961" cy="401963"/>
            </a:xfrm>
            <a:prstGeom prst="rect">
              <a:avLst/>
            </a:prstGeom>
            <a:solidFill>
              <a:schemeClr val="bg1"/>
            </a:solidFill>
            <a:ln w="19050">
              <a:solidFill>
                <a:srgbClr val="00B050"/>
              </a:solidFill>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900" dirty="0">
                  <a:latin typeface="Guttman Hatzvi" pitchFamily="2" charset="-79"/>
                  <a:cs typeface="Guttman Hatzvi" pitchFamily="2" charset="-79"/>
                </a:rPr>
                <a:t>נפתח בפעולת מנע ישראלית</a:t>
              </a:r>
            </a:p>
          </p:txBody>
        </p:sp>
        <p:sp>
          <p:nvSpPr>
            <p:cNvPr id="79" name="TextBox 78"/>
            <p:cNvSpPr txBox="1"/>
            <p:nvPr/>
          </p:nvSpPr>
          <p:spPr>
            <a:xfrm>
              <a:off x="4322517" y="6259603"/>
              <a:ext cx="768473" cy="277216"/>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ctr" fontAlgn="auto">
                <a:spcBef>
                  <a:spcPts val="0"/>
                </a:spcBef>
                <a:spcAft>
                  <a:spcPts val="0"/>
                </a:spcAft>
                <a:defRPr/>
              </a:pPr>
              <a:r>
                <a:rPr lang="he-IL" sz="1050" b="1" dirty="0">
                  <a:solidFill>
                    <a:schemeClr val="tx1"/>
                  </a:solidFill>
                  <a:latin typeface="Guttman Hatzvi" pitchFamily="2" charset="-79"/>
                  <a:cs typeface="Guttman Hatzvi" pitchFamily="2" charset="-79"/>
                </a:rPr>
                <a:t>לא ידוע</a:t>
              </a:r>
              <a:endParaRPr lang="he-IL" sz="1000" dirty="0">
                <a:latin typeface="Guttman Hatzvi" pitchFamily="2" charset="-79"/>
                <a:cs typeface="Guttman Hatzvi" pitchFamily="2" charset="-79"/>
              </a:endParaRPr>
            </a:p>
          </p:txBody>
        </p:sp>
      </p:grpSp>
      <p:sp>
        <p:nvSpPr>
          <p:cNvPr id="52" name="TextBox 51"/>
          <p:cNvSpPr txBox="1"/>
          <p:nvPr/>
        </p:nvSpPr>
        <p:spPr>
          <a:xfrm>
            <a:off x="1571625" y="1057275"/>
            <a:ext cx="1071563" cy="2586038"/>
          </a:xfrm>
          <a:prstGeom prst="rect">
            <a:avLst/>
          </a:prstGeom>
          <a:ln w="19050">
            <a:solidFill>
              <a:srgbClr val="92D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"חרב מרדכי"</a:t>
            </a:r>
          </a:p>
          <a:p>
            <a:pPr algn="ctr" fontAlgn="auto">
              <a:spcBef>
                <a:spcPts val="0"/>
              </a:spcBef>
              <a:spcAft>
                <a:spcPts val="0"/>
              </a:spcAft>
              <a:defRPr/>
            </a:pPr>
            <a:r>
              <a:rPr lang="he-IL" sz="1000" b="1" dirty="0">
                <a:latin typeface="Guttman Hatzvi" pitchFamily="2" charset="-79"/>
                <a:cs typeface="Guttman Hatzvi" pitchFamily="2" charset="-79"/>
              </a:rPr>
              <a:t>סבב בהובלת </a:t>
            </a:r>
            <a:r>
              <a:rPr lang="he-IL" sz="1000" b="1" dirty="0" err="1">
                <a:latin typeface="Guttman Hatzvi" pitchFamily="2" charset="-79"/>
                <a:cs typeface="Guttman Hatzvi" pitchFamily="2" charset="-79"/>
              </a:rPr>
              <a:t>הגא"פ</a:t>
            </a:r>
            <a:r>
              <a:rPr lang="he-IL" sz="1000" b="1" dirty="0">
                <a:latin typeface="Guttman Hatzvi" pitchFamily="2" charset="-79"/>
                <a:cs typeface="Guttman Hatzvi" pitchFamily="2" charset="-79"/>
              </a:rPr>
              <a:t> ("שבירת שתיקה") לאחר סיכול 3 חברי חוליית תמ"ס בעת ביצוע ירי . נורו 94 רקטות ופצמ"רים לעבר ישראל. מצרים מתווכת בפעם הראשונה להשגת הסכם רגיעה מול </a:t>
            </a:r>
            <a:r>
              <a:rPr lang="he-IL" sz="1000" b="1" dirty="0" err="1">
                <a:latin typeface="Guttman Hatzvi" pitchFamily="2" charset="-79"/>
                <a:cs typeface="Guttman Hatzvi" pitchFamily="2" charset="-79"/>
              </a:rPr>
              <a:t>הגא"פ</a:t>
            </a:r>
            <a:r>
              <a:rPr lang="he-IL" sz="1000" b="1" dirty="0">
                <a:latin typeface="Guttman Hatzvi" pitchFamily="2" charset="-79"/>
                <a:cs typeface="Guttman Hatzvi" pitchFamily="2" charset="-79"/>
              </a:rPr>
              <a:t> באופן ישיר. </a:t>
            </a:r>
          </a:p>
        </p:txBody>
      </p:sp>
      <p:sp>
        <p:nvSpPr>
          <p:cNvPr id="90119" name="TextBox 4"/>
          <p:cNvSpPr txBox="1">
            <a:spLocks noChangeArrowheads="1"/>
          </p:cNvSpPr>
          <p:nvPr/>
        </p:nvSpPr>
        <p:spPr bwMode="auto">
          <a:xfrm>
            <a:off x="1571625" y="809625"/>
            <a:ext cx="1052513" cy="261938"/>
          </a:xfrm>
          <a:prstGeom prst="rect">
            <a:avLst/>
          </a:prstGeom>
          <a:noFill/>
          <a:ln w="9525">
            <a:noFill/>
            <a:miter lim="800000"/>
            <a:headEnd/>
            <a:tailEnd/>
          </a:ln>
        </p:spPr>
        <p:txBody>
          <a:bodyPr>
            <a:spAutoFit/>
          </a:bodyPr>
          <a:lstStyle/>
          <a:p>
            <a:pPr algn="ctr"/>
            <a:r>
              <a:rPr lang="he-IL" sz="1100" b="1">
                <a:solidFill>
                  <a:schemeClr val="tx2"/>
                </a:solidFill>
                <a:latin typeface="Guttman Hatzvi" pitchFamily="2" charset="-79"/>
                <a:cs typeface="Guttman Hatzvi" pitchFamily="2" charset="-79"/>
              </a:rPr>
              <a:t>12-13 מרץ</a:t>
            </a:r>
          </a:p>
        </p:txBody>
      </p:sp>
      <p:sp>
        <p:nvSpPr>
          <p:cNvPr id="90120" name="TextBox 4"/>
          <p:cNvSpPr txBox="1">
            <a:spLocks noChangeArrowheads="1"/>
          </p:cNvSpPr>
          <p:nvPr/>
        </p:nvSpPr>
        <p:spPr bwMode="auto">
          <a:xfrm>
            <a:off x="6786563" y="795338"/>
            <a:ext cx="1357312" cy="276225"/>
          </a:xfrm>
          <a:prstGeom prst="rect">
            <a:avLst/>
          </a:prstGeom>
          <a:noFill/>
          <a:ln w="9525">
            <a:noFill/>
            <a:miter lim="800000"/>
            <a:headEnd/>
            <a:tailEnd/>
          </a:ln>
        </p:spPr>
        <p:txBody>
          <a:bodyPr>
            <a:spAutoFit/>
          </a:bodyPr>
          <a:lstStyle/>
          <a:p>
            <a:pPr algn="ctr"/>
            <a:r>
              <a:rPr lang="he-IL" sz="1200" b="1">
                <a:solidFill>
                  <a:schemeClr val="tx2"/>
                </a:solidFill>
                <a:latin typeface="Guttman Hatzvi" pitchFamily="2" charset="-79"/>
                <a:cs typeface="Guttman Hatzvi" pitchFamily="2" charset="-79"/>
              </a:rPr>
              <a:t>8 ביולי</a:t>
            </a:r>
          </a:p>
        </p:txBody>
      </p:sp>
      <p:sp>
        <p:nvSpPr>
          <p:cNvPr id="66" name="מלבן מעוגל 65"/>
          <p:cNvSpPr/>
          <p:nvPr/>
        </p:nvSpPr>
        <p:spPr bwMode="auto">
          <a:xfrm>
            <a:off x="3786188" y="3425825"/>
            <a:ext cx="2428875" cy="431800"/>
          </a:xfrm>
          <a:prstGeom prst="roundRect">
            <a:avLst>
              <a:gd name="adj" fmla="val 8265"/>
            </a:avLst>
          </a:prstGeom>
          <a:noFill/>
          <a:ln>
            <a:noFill/>
            <a:headEnd type="none" w="lg" len="med"/>
            <a:tailEnd type="triangle" w="med" len="med"/>
          </a:ln>
        </p:spPr>
        <p:style>
          <a:lnRef idx="1">
            <a:schemeClr val="accent1"/>
          </a:lnRef>
          <a:fillRef idx="2">
            <a:schemeClr val="accent1"/>
          </a:fillRef>
          <a:effectRef idx="1">
            <a:schemeClr val="accent1"/>
          </a:effectRef>
          <a:fontRef idx="minor">
            <a:schemeClr val="dk1"/>
          </a:fontRef>
        </p:style>
        <p:txBody>
          <a:bodyPr rtlCol="1"/>
          <a:lstStyle/>
          <a:p>
            <a:pPr algn="ctr">
              <a:defRPr/>
            </a:pPr>
            <a:r>
              <a:rPr lang="he-IL" b="1" dirty="0">
                <a:solidFill>
                  <a:prstClr val="black"/>
                </a:solidFill>
                <a:latin typeface="Times New Roman" pitchFamily="18" charset="0"/>
                <a:cs typeface="David" pitchFamily="2" charset="-79"/>
              </a:rPr>
              <a:t>2014</a:t>
            </a:r>
            <a:endParaRPr lang="he-IL" sz="1400" b="1" dirty="0">
              <a:solidFill>
                <a:prstClr val="black"/>
              </a:solidFill>
              <a:latin typeface="Times New Roman" pitchFamily="18" charset="0"/>
              <a:cs typeface="David" pitchFamily="2" charset="-79"/>
            </a:endParaRPr>
          </a:p>
        </p:txBody>
      </p:sp>
      <p:sp>
        <p:nvSpPr>
          <p:cNvPr id="80" name="TextBox 79"/>
          <p:cNvSpPr txBox="1"/>
          <p:nvPr/>
        </p:nvSpPr>
        <p:spPr>
          <a:xfrm>
            <a:off x="7643813" y="3929063"/>
            <a:ext cx="1000125"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12 ביוני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מבצע "שובו אחים" ומציאת גופות החטופים</a:t>
            </a:r>
          </a:p>
        </p:txBody>
      </p:sp>
      <p:sp>
        <p:nvSpPr>
          <p:cNvPr id="81" name="TextBox 80"/>
          <p:cNvSpPr txBox="1"/>
          <p:nvPr/>
        </p:nvSpPr>
        <p:spPr>
          <a:xfrm>
            <a:off x="1928813" y="3919538"/>
            <a:ext cx="1143000" cy="1446212"/>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2 באפריל</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בעקבות משבר בתהליך המדיני (אי שחרור הפעימה הרביעית), הרשות מבקשת להצטרף ל-15 אמנות בינ"ל</a:t>
            </a:r>
          </a:p>
        </p:txBody>
      </p:sp>
      <p:sp>
        <p:nvSpPr>
          <p:cNvPr id="83" name="TextBox 82"/>
          <p:cNvSpPr txBox="1"/>
          <p:nvPr/>
        </p:nvSpPr>
        <p:spPr>
          <a:xfrm>
            <a:off x="5572125" y="3929063"/>
            <a:ext cx="1000125"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2 ביוני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הכרזה על ממשלת מעבר במסגרת הסכם הפיוס</a:t>
            </a:r>
          </a:p>
        </p:txBody>
      </p:sp>
      <p:sp>
        <p:nvSpPr>
          <p:cNvPr id="87" name="TextBox 86"/>
          <p:cNvSpPr txBox="1"/>
          <p:nvPr/>
        </p:nvSpPr>
        <p:spPr>
          <a:xfrm>
            <a:off x="5643563" y="5000625"/>
            <a:ext cx="928687" cy="600075"/>
          </a:xfrm>
          <a:prstGeom prst="rect">
            <a:avLst/>
          </a:prstGeom>
          <a:ln/>
        </p:spPr>
        <p:style>
          <a:lnRef idx="1">
            <a:schemeClr val="accent3"/>
          </a:lnRef>
          <a:fillRef idx="2">
            <a:schemeClr val="accent3"/>
          </a:fillRef>
          <a:effectRef idx="1">
            <a:schemeClr val="accent3"/>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2 ביוני</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החלטת קבינט נגד הפיוס</a:t>
            </a:r>
          </a:p>
        </p:txBody>
      </p:sp>
      <p:sp>
        <p:nvSpPr>
          <p:cNvPr id="44" name="TextBox 43"/>
          <p:cNvSpPr txBox="1"/>
          <p:nvPr/>
        </p:nvSpPr>
        <p:spPr>
          <a:xfrm>
            <a:off x="71438" y="3917950"/>
            <a:ext cx="928687" cy="9398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ינואר-פברואר</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צעדים חד צדדיים מצד החמאס לקידום הפיוס</a:t>
            </a:r>
          </a:p>
        </p:txBody>
      </p:sp>
      <p:sp>
        <p:nvSpPr>
          <p:cNvPr id="51" name="TextBox 50"/>
          <p:cNvSpPr txBox="1"/>
          <p:nvPr/>
        </p:nvSpPr>
        <p:spPr>
          <a:xfrm>
            <a:off x="1071563" y="3905250"/>
            <a:ext cx="785812" cy="1446213"/>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4 במרץ</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החלטת בית המשפט במצרים להוציא את </a:t>
            </a:r>
            <a:r>
              <a:rPr lang="he-IL" sz="1100" b="1" kern="0" dirty="0" err="1">
                <a:solidFill>
                  <a:srgbClr val="002060"/>
                </a:solidFill>
                <a:latin typeface="Times New Roman" pitchFamily="18" charset="0"/>
                <a:cs typeface="David" pitchFamily="2" charset="-79"/>
              </a:rPr>
              <a:t>החמא"ס</a:t>
            </a:r>
            <a:r>
              <a:rPr lang="he-IL" sz="1100" b="1" kern="0" dirty="0">
                <a:solidFill>
                  <a:srgbClr val="002060"/>
                </a:solidFill>
                <a:latin typeface="Times New Roman" pitchFamily="18" charset="0"/>
                <a:cs typeface="David" pitchFamily="2" charset="-79"/>
              </a:rPr>
              <a:t> מחוץ לחוק</a:t>
            </a:r>
          </a:p>
        </p:txBody>
      </p:sp>
      <p:sp>
        <p:nvSpPr>
          <p:cNvPr id="53" name="TextBox 52"/>
          <p:cNvSpPr txBox="1"/>
          <p:nvPr/>
        </p:nvSpPr>
        <p:spPr>
          <a:xfrm>
            <a:off x="3143250" y="3929063"/>
            <a:ext cx="928688" cy="1277937"/>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100" b="1" u="sng" kern="0" dirty="0">
                <a:solidFill>
                  <a:srgbClr val="002060"/>
                </a:solidFill>
                <a:latin typeface="Times New Roman" pitchFamily="18" charset="0"/>
                <a:cs typeface="David" pitchFamily="2" charset="-79"/>
              </a:rPr>
              <a:t>22-24 באפריל</a:t>
            </a:r>
          </a:p>
          <a:p>
            <a:pPr indent="-85725" algn="ctr" fontAlgn="auto">
              <a:spcBef>
                <a:spcPts val="0"/>
              </a:spcBef>
              <a:spcAft>
                <a:spcPts val="0"/>
              </a:spcAft>
              <a:defRPr/>
            </a:pPr>
            <a:r>
              <a:rPr lang="he-IL" sz="1100" b="1" kern="0" dirty="0">
                <a:solidFill>
                  <a:srgbClr val="002060"/>
                </a:solidFill>
                <a:latin typeface="Times New Roman" pitchFamily="18" charset="0"/>
                <a:cs typeface="David" pitchFamily="2" charset="-79"/>
              </a:rPr>
              <a:t>ביקור משלחת פיוס של הרש"פ וחתימה על הסכם פיוס </a:t>
            </a:r>
            <a:r>
              <a:rPr lang="he-IL" sz="1100" b="1" kern="0" dirty="0" err="1">
                <a:solidFill>
                  <a:srgbClr val="002060"/>
                </a:solidFill>
                <a:latin typeface="Times New Roman" pitchFamily="18" charset="0"/>
                <a:cs typeface="David" pitchFamily="2" charset="-79"/>
              </a:rPr>
              <a:t>חמא"ס</a:t>
            </a:r>
            <a:r>
              <a:rPr lang="he-IL" sz="1100" b="1" kern="0" dirty="0">
                <a:solidFill>
                  <a:srgbClr val="002060"/>
                </a:solidFill>
                <a:latin typeface="Times New Roman" pitchFamily="18" charset="0"/>
                <a:cs typeface="David" pitchFamily="2" charset="-79"/>
              </a:rPr>
              <a:t>-פתח</a:t>
            </a:r>
          </a:p>
        </p:txBody>
      </p:sp>
      <p:sp>
        <p:nvSpPr>
          <p:cNvPr id="54" name="TextBox 53"/>
          <p:cNvSpPr txBox="1"/>
          <p:nvPr/>
        </p:nvSpPr>
        <p:spPr>
          <a:xfrm>
            <a:off x="4259263" y="3929063"/>
            <a:ext cx="1241425"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7-12 במאי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חידוש הפצת יומני הרש"פ </a:t>
            </a:r>
            <a:r>
              <a:rPr lang="he-IL" sz="1200" b="1" kern="0" dirty="0" err="1">
                <a:solidFill>
                  <a:srgbClr val="002060"/>
                </a:solidFill>
                <a:latin typeface="Times New Roman" pitchFamily="18" charset="0"/>
                <a:cs typeface="David" pitchFamily="2" charset="-79"/>
              </a:rPr>
              <a:t>ברצ"ע</a:t>
            </a:r>
            <a:r>
              <a:rPr lang="he-IL" sz="1200" b="1" kern="0" dirty="0">
                <a:solidFill>
                  <a:srgbClr val="002060"/>
                </a:solidFill>
                <a:latin typeface="Times New Roman" pitchFamily="18" charset="0"/>
                <a:cs typeface="David" pitchFamily="2" charset="-79"/>
              </a:rPr>
              <a:t> לצד עיתוני </a:t>
            </a:r>
            <a:r>
              <a:rPr lang="he-IL" sz="1200" b="1" kern="0" dirty="0" err="1">
                <a:solidFill>
                  <a:srgbClr val="002060"/>
                </a:solidFill>
                <a:latin typeface="Times New Roman" pitchFamily="18" charset="0"/>
                <a:cs typeface="David" pitchFamily="2" charset="-79"/>
              </a:rPr>
              <a:t>החמא"ס</a:t>
            </a:r>
            <a:r>
              <a:rPr lang="he-IL" sz="1200" b="1" kern="0" dirty="0">
                <a:solidFill>
                  <a:srgbClr val="002060"/>
                </a:solidFill>
                <a:latin typeface="Times New Roman" pitchFamily="18" charset="0"/>
                <a:cs typeface="David" pitchFamily="2" charset="-79"/>
              </a:rPr>
              <a:t> </a:t>
            </a:r>
            <a:r>
              <a:rPr lang="he-IL" sz="1200" b="1" kern="0" dirty="0" err="1">
                <a:solidFill>
                  <a:srgbClr val="002060"/>
                </a:solidFill>
                <a:latin typeface="Times New Roman" pitchFamily="18" charset="0"/>
                <a:cs typeface="David" pitchFamily="2" charset="-79"/>
              </a:rPr>
              <a:t>והגא"פ</a:t>
            </a:r>
            <a:endParaRPr lang="he-IL" sz="1200" b="1" kern="0" dirty="0">
              <a:solidFill>
                <a:srgbClr val="002060"/>
              </a:solidFill>
              <a:latin typeface="Times New Roman" pitchFamily="18" charset="0"/>
              <a:cs typeface="David" pitchFamily="2" charset="-79"/>
            </a:endParaRPr>
          </a:p>
        </p:txBody>
      </p:sp>
      <p:sp>
        <p:nvSpPr>
          <p:cNvPr id="55" name="TextBox 54"/>
          <p:cNvSpPr txBox="1"/>
          <p:nvPr/>
        </p:nvSpPr>
        <p:spPr>
          <a:xfrm>
            <a:off x="6643688" y="3929063"/>
            <a:ext cx="928687" cy="1016000"/>
          </a:xfrm>
          <a:prstGeom prst="rect">
            <a:avLst/>
          </a:prstGeom>
          <a:ln/>
        </p:spPr>
        <p:style>
          <a:lnRef idx="1">
            <a:schemeClr val="accent2"/>
          </a:lnRef>
          <a:fillRef idx="2">
            <a:schemeClr val="accent2"/>
          </a:fillRef>
          <a:effectRef idx="1">
            <a:schemeClr val="accent2"/>
          </a:effectRef>
          <a:fontRef idx="minor">
            <a:schemeClr val="dk1"/>
          </a:fontRef>
        </p:style>
        <p:txBody>
          <a:bodyPr rtlCol="1">
            <a:spAutoFit/>
          </a:bodyPr>
          <a:lstStyle/>
          <a:p>
            <a:pPr indent="-85725" algn="ctr" fontAlgn="auto">
              <a:spcBef>
                <a:spcPts val="0"/>
              </a:spcBef>
              <a:spcAft>
                <a:spcPts val="0"/>
              </a:spcAft>
              <a:defRPr/>
            </a:pPr>
            <a:r>
              <a:rPr lang="he-IL" sz="1200" b="1" u="sng" kern="0" dirty="0">
                <a:solidFill>
                  <a:srgbClr val="002060"/>
                </a:solidFill>
                <a:latin typeface="Times New Roman" pitchFamily="18" charset="0"/>
                <a:cs typeface="David" pitchFamily="2" charset="-79"/>
              </a:rPr>
              <a:t>8 ביוני</a:t>
            </a:r>
          </a:p>
          <a:p>
            <a:pPr indent="-85725" algn="ctr" fontAlgn="auto">
              <a:spcBef>
                <a:spcPts val="0"/>
              </a:spcBef>
              <a:spcAft>
                <a:spcPts val="0"/>
              </a:spcAft>
              <a:defRPr/>
            </a:pPr>
            <a:r>
              <a:rPr lang="he-IL" sz="1200" b="1" kern="0" dirty="0">
                <a:solidFill>
                  <a:srgbClr val="002060"/>
                </a:solidFill>
                <a:latin typeface="Times New Roman" pitchFamily="18" charset="0"/>
                <a:cs typeface="David" pitchFamily="2" charset="-79"/>
              </a:rPr>
              <a:t>טקס השבעת א-סיסי כנשיא מצרים</a:t>
            </a:r>
          </a:p>
        </p:txBody>
      </p:sp>
      <p:sp>
        <p:nvSpPr>
          <p:cNvPr id="57" name="TextBox 56"/>
          <p:cNvSpPr txBox="1"/>
          <p:nvPr/>
        </p:nvSpPr>
        <p:spPr>
          <a:xfrm>
            <a:off x="5857875" y="1000125"/>
            <a:ext cx="3143250" cy="2643188"/>
          </a:xfrm>
          <a:prstGeom prst="rect">
            <a:avLst/>
          </a:prstGeom>
          <a:ln/>
        </p:spPr>
        <p:style>
          <a:lnRef idx="1">
            <a:schemeClr val="accent1"/>
          </a:lnRef>
          <a:fillRef idx="2">
            <a:schemeClr val="accent1"/>
          </a:fillRef>
          <a:effectRef idx="1">
            <a:schemeClr val="accent1"/>
          </a:effectRef>
          <a:fontRef idx="minor">
            <a:schemeClr val="dk1"/>
          </a:fontRef>
        </p:style>
        <p:txBody>
          <a:bodyPr rtlCol="1">
            <a:spAutoFit/>
          </a:bodyPr>
          <a:lstStyle/>
          <a:p>
            <a:pPr algn="ctr" fontAlgn="auto">
              <a:spcBef>
                <a:spcPts val="0"/>
              </a:spcBef>
              <a:spcAft>
                <a:spcPts val="0"/>
              </a:spcAft>
              <a:defRPr/>
            </a:pPr>
            <a:r>
              <a:rPr lang="he-IL" sz="1200" b="1" dirty="0">
                <a:latin typeface="Guttman Hatzvi" pitchFamily="2" charset="-79"/>
                <a:cs typeface="Guttman Hatzvi" pitchFamily="2" charset="-79"/>
              </a:rPr>
              <a:t>"צוק איתן"</a:t>
            </a:r>
          </a:p>
          <a:p>
            <a:pPr algn="ctr" fontAlgn="auto">
              <a:spcBef>
                <a:spcPts val="0"/>
              </a:spcBef>
              <a:spcAft>
                <a:spcPts val="0"/>
              </a:spcAft>
              <a:defRPr/>
            </a:pPr>
            <a:r>
              <a:rPr lang="he-IL" sz="1000" b="1" dirty="0">
                <a:solidFill>
                  <a:srgbClr val="FF0000"/>
                </a:solidFill>
                <a:latin typeface="Guttman Hatzvi" pitchFamily="2" charset="-79"/>
                <a:cs typeface="Guttman Hatzvi" pitchFamily="2" charset="-79"/>
              </a:rPr>
              <a:t>כולל תמרון</a:t>
            </a:r>
          </a:p>
          <a:p>
            <a:pPr fontAlgn="auto">
              <a:spcBef>
                <a:spcPts val="0"/>
              </a:spcBef>
              <a:spcAft>
                <a:spcPts val="0"/>
              </a:spcAft>
              <a:defRPr/>
            </a:pPr>
            <a:r>
              <a:rPr lang="he-IL" sz="1000" b="1" dirty="0">
                <a:latin typeface="Guttman Hatzvi" pitchFamily="2" charset="-79"/>
                <a:cs typeface="Guttman Hatzvi" pitchFamily="2" charset="-79"/>
              </a:rPr>
              <a:t> החל מ-30 ביוני, בעקבות הרג אחד מפעיליה ע"י כוחותינו, שינתה את מדיניותה והחלה, לראשונה מאז "עמוד ענן", בירי רקטי "מדוד" ומתמשך.</a:t>
            </a:r>
            <a:br>
              <a:rPr lang="he-IL" sz="1000" b="1" dirty="0">
                <a:latin typeface="Guttman Hatzvi" pitchFamily="2" charset="-79"/>
                <a:cs typeface="Guttman Hatzvi" pitchFamily="2" charset="-79"/>
              </a:rPr>
            </a:br>
            <a:r>
              <a:rPr lang="he-IL" sz="1000" b="1" dirty="0">
                <a:latin typeface="Guttman Hatzvi" pitchFamily="2" charset="-79"/>
                <a:cs typeface="Guttman Hatzvi" pitchFamily="2" charset="-79"/>
              </a:rPr>
              <a:t>ירי זה, לצד תגובות כוחותינו, הוביל, תוך מספר ימים, לעימות רחב היקף.</a:t>
            </a:r>
          </a:p>
          <a:p>
            <a:pPr fontAlgn="auto">
              <a:spcBef>
                <a:spcPts val="0"/>
              </a:spcBef>
              <a:spcAft>
                <a:spcPts val="0"/>
              </a:spcAft>
              <a:defRPr/>
            </a:pPr>
            <a:r>
              <a:rPr lang="he-IL" sz="1000" b="1" dirty="0">
                <a:latin typeface="Guttman Hatzvi" pitchFamily="2" charset="-79"/>
                <a:cs typeface="Guttman Hatzvi" pitchFamily="2" charset="-79"/>
              </a:rPr>
              <a:t>נסיבות פרוץ העימות והיגיון חמאס בתקופה</a:t>
            </a:r>
            <a:br>
              <a:rPr lang="he-IL" sz="1000" b="1" dirty="0">
                <a:latin typeface="Guttman Hatzvi" pitchFamily="2" charset="-79"/>
                <a:cs typeface="Guttman Hatzvi" pitchFamily="2" charset="-79"/>
              </a:rPr>
            </a:br>
            <a:r>
              <a:rPr lang="he-IL" sz="1000" b="1" dirty="0">
                <a:latin typeface="Guttman Hatzvi" pitchFamily="2" charset="-79"/>
                <a:cs typeface="Guttman Hatzvi" pitchFamily="2" charset="-79"/>
              </a:rPr>
              <a:t>שקדמה לו, מצביע כי חמאס המשיכה לדבוק בריסון והתנגדה להסלמה, גם בעידן המצוקה האסטרטגית, וספציפית, במהלך אירועי "שובו אחים". </a:t>
            </a:r>
            <a:br>
              <a:rPr lang="he-IL" sz="1000" b="1" dirty="0">
                <a:latin typeface="Guttman Hatzvi" pitchFamily="2" charset="-79"/>
                <a:cs typeface="Guttman Hatzvi" pitchFamily="2" charset="-79"/>
              </a:rPr>
            </a:br>
            <a:r>
              <a:rPr lang="he-IL" sz="1000" b="1" dirty="0">
                <a:latin typeface="Guttman Hatzvi" pitchFamily="2" charset="-79"/>
                <a:cs typeface="Guttman Hatzvi" pitchFamily="2" charset="-79"/>
              </a:rPr>
              <a:t>בשל "</a:t>
            </a:r>
            <a:r>
              <a:rPr lang="he-IL" sz="1000" b="1" dirty="0" err="1">
                <a:latin typeface="Guttman Hatzvi" pitchFamily="2" charset="-79"/>
                <a:cs typeface="Guttman Hatzvi" pitchFamily="2" charset="-79"/>
              </a:rPr>
              <a:t>דינמיקת</a:t>
            </a:r>
            <a:r>
              <a:rPr lang="he-IL" sz="1000" b="1" dirty="0">
                <a:latin typeface="Guttman Hatzvi" pitchFamily="2" charset="-79"/>
                <a:cs typeface="Guttman Hatzvi" pitchFamily="2" charset="-79"/>
              </a:rPr>
              <a:t> הסלמה" שהתפתחה בצל אירועי "שובו אחים", נקלעה חמאס לעימות ישיר עם ישראל, אשר במהלכו אימצה, בהדרגה, היגיון - שונה, מלחמתי, שתכליתו השגת דרישות הקשורות לסיבות מצוקתה ("הסרת המצור"). </a:t>
            </a:r>
          </a:p>
        </p:txBody>
      </p:sp>
      <p:sp>
        <p:nvSpPr>
          <p:cNvPr id="67" name="לחצן פעולה: צליל 66">
            <a:hlinkClick r:id="" action="ppaction://noaction" highlightClick="1">
              <a:snd r:embed="rId2" name="applause.wav"/>
            </a:hlinkClick>
          </p:cNvPr>
          <p:cNvSpPr/>
          <p:nvPr/>
        </p:nvSpPr>
        <p:spPr bwMode="auto">
          <a:xfrm>
            <a:off x="1285875" y="5429250"/>
            <a:ext cx="357188" cy="285750"/>
          </a:xfrm>
          <a:prstGeom prst="actionButtonSound">
            <a:avLst/>
          </a:prstGeom>
          <a:ln>
            <a:headEnd type="none" w="lg" len="med"/>
            <a:tailEnd type="triangle" w="med" len="med"/>
          </a:ln>
        </p:spPr>
        <p:style>
          <a:lnRef idx="2">
            <a:schemeClr val="accent6">
              <a:shade val="50000"/>
            </a:schemeClr>
          </a:lnRef>
          <a:fillRef idx="1">
            <a:schemeClr val="accent6"/>
          </a:fillRef>
          <a:effectRef idx="0">
            <a:schemeClr val="accent6"/>
          </a:effectRef>
          <a:fontRef idx="minor">
            <a:schemeClr val="lt1"/>
          </a:fontRef>
        </p:style>
        <p:txBody>
          <a:bodyPr rtlCol="1"/>
          <a:lstStyle/>
          <a:p>
            <a:pPr>
              <a:defRPr/>
            </a:pPr>
            <a:endParaRPr lang="he-IL">
              <a:solidFill>
                <a:schemeClr val="tx1"/>
              </a:solidFill>
              <a:latin typeface="Times New Roman" pitchFamily="18" charset="0"/>
            </a:endParaRPr>
          </a:p>
        </p:txBody>
      </p:sp>
      <p:sp>
        <p:nvSpPr>
          <p:cNvPr id="69" name="לחצן פעולה: צליל 68">
            <a:hlinkClick r:id="" action="ppaction://noaction" highlightClick="1">
              <a:snd r:embed="rId2" name="applause.wav"/>
            </a:hlinkClick>
          </p:cNvPr>
          <p:cNvSpPr/>
          <p:nvPr/>
        </p:nvSpPr>
        <p:spPr bwMode="auto">
          <a:xfrm>
            <a:off x="7072313" y="5429250"/>
            <a:ext cx="357187" cy="285750"/>
          </a:xfrm>
          <a:prstGeom prst="actionButtonSound">
            <a:avLst/>
          </a:prstGeom>
          <a:ln>
            <a:headEnd type="none" w="lg" len="med"/>
            <a:tailEnd type="triangle" w="med" len="med"/>
          </a:ln>
        </p:spPr>
        <p:style>
          <a:lnRef idx="2">
            <a:schemeClr val="accent2">
              <a:shade val="50000"/>
            </a:schemeClr>
          </a:lnRef>
          <a:fillRef idx="1">
            <a:schemeClr val="accent2"/>
          </a:fillRef>
          <a:effectRef idx="0">
            <a:schemeClr val="accent2"/>
          </a:effectRef>
          <a:fontRef idx="minor">
            <a:schemeClr val="lt1"/>
          </a:fontRef>
        </p:style>
        <p:txBody>
          <a:bodyPr rtlCol="1"/>
          <a:lstStyle/>
          <a:p>
            <a:pPr>
              <a:defRPr/>
            </a:pPr>
            <a:endParaRPr lang="he-IL">
              <a:solidFill>
                <a:schemeClr val="tx1"/>
              </a:solidFill>
              <a:latin typeface="Times New Roman" pitchFamily="18" charset="0"/>
            </a:endParaRPr>
          </a:p>
        </p:txBody>
      </p:sp>
      <p:sp>
        <p:nvSpPr>
          <p:cNvPr id="72" name="לחצן פעולה: מידע 71">
            <a:hlinkClick r:id="" action="ppaction://noaction" highlightClick="1"/>
          </p:cNvPr>
          <p:cNvSpPr/>
          <p:nvPr/>
        </p:nvSpPr>
        <p:spPr bwMode="auto">
          <a:xfrm>
            <a:off x="8786813" y="857250"/>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29" name="לחצן פעולה: מידע 28">
            <a:hlinkClick r:id="" action="ppaction://noaction" highlightClick="1"/>
          </p:cNvPr>
          <p:cNvSpPr/>
          <p:nvPr/>
        </p:nvSpPr>
        <p:spPr bwMode="auto">
          <a:xfrm>
            <a:off x="6429375" y="4929188"/>
            <a:ext cx="214313"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1" name="TextBox 30"/>
          <p:cNvSpPr txBox="1"/>
          <p:nvPr/>
        </p:nvSpPr>
        <p:spPr>
          <a:xfrm>
            <a:off x="142875" y="1071563"/>
            <a:ext cx="1071563" cy="2092325"/>
          </a:xfrm>
          <a:prstGeom prst="rect">
            <a:avLst/>
          </a:prstGeom>
          <a:ln w="19050">
            <a:solidFill>
              <a:srgbClr val="92D050"/>
            </a:solidFill>
          </a:ln>
        </p:spPr>
        <p:style>
          <a:lnRef idx="1">
            <a:schemeClr val="accent6"/>
          </a:lnRef>
          <a:fillRef idx="2">
            <a:schemeClr val="accent6"/>
          </a:fillRef>
          <a:effectRef idx="1">
            <a:schemeClr val="accent6"/>
          </a:effectRef>
          <a:fontRef idx="minor">
            <a:schemeClr val="dk1"/>
          </a:fontRef>
        </p:style>
        <p:txBody>
          <a:bodyPr rtlCol="1">
            <a:spAutoFit/>
          </a:bodyPr>
          <a:lstStyle/>
          <a:p>
            <a:pPr algn="ctr" fontAlgn="auto">
              <a:spcBef>
                <a:spcPts val="0"/>
              </a:spcBef>
              <a:spcAft>
                <a:spcPts val="0"/>
              </a:spcAft>
              <a:defRPr/>
            </a:pPr>
            <a:r>
              <a:rPr lang="he-IL" sz="1000" b="1" dirty="0">
                <a:latin typeface="Guttman Hatzvi" pitchFamily="2" charset="-79"/>
                <a:cs typeface="Guttman Hatzvi" pitchFamily="2" charset="-79"/>
              </a:rPr>
              <a:t>הסלמה על אש נמוכה </a:t>
            </a:r>
          </a:p>
          <a:p>
            <a:pPr algn="ctr" fontAlgn="auto">
              <a:spcBef>
                <a:spcPts val="0"/>
              </a:spcBef>
              <a:spcAft>
                <a:spcPts val="0"/>
              </a:spcAft>
              <a:defRPr/>
            </a:pPr>
            <a:r>
              <a:rPr lang="he-IL" sz="1000" b="1" dirty="0">
                <a:latin typeface="Guttman Hatzvi" pitchFamily="2" charset="-79"/>
                <a:cs typeface="Guttman Hatzvi" pitchFamily="2" charset="-79"/>
              </a:rPr>
              <a:t>בעקבות ירי תמ"ס מהרצועה, ביצעו כוחותינו מספר תקיפות ברצועה ובכללם </a:t>
            </a:r>
            <a:r>
              <a:rPr lang="he-IL" sz="1000" b="1" dirty="0" err="1">
                <a:latin typeface="Guttman Hatzvi" pitchFamily="2" charset="-79"/>
                <a:cs typeface="Guttman Hatzvi" pitchFamily="2" charset="-79"/>
              </a:rPr>
              <a:t>סיכולים</a:t>
            </a:r>
            <a:r>
              <a:rPr lang="he-IL" sz="1000" b="1" dirty="0">
                <a:latin typeface="Guttman Hatzvi" pitchFamily="2" charset="-79"/>
                <a:cs typeface="Guttman Hatzvi" pitchFamily="2" charset="-79"/>
              </a:rPr>
              <a:t> ממוקדים לעבר פעילי </a:t>
            </a:r>
            <a:r>
              <a:rPr lang="he-IL" sz="1000" b="1" dirty="0" err="1">
                <a:latin typeface="Guttman Hatzvi" pitchFamily="2" charset="-79"/>
                <a:cs typeface="Guttman Hatzvi" pitchFamily="2" charset="-79"/>
              </a:rPr>
              <a:t>גא"פ</a:t>
            </a:r>
            <a:r>
              <a:rPr lang="he-IL" sz="1000" b="1" dirty="0">
                <a:latin typeface="Guttman Hatzvi" pitchFamily="2" charset="-79"/>
                <a:cs typeface="Guttman Hatzvi" pitchFamily="2" charset="-79"/>
              </a:rPr>
              <a:t>/</a:t>
            </a:r>
            <a:r>
              <a:rPr lang="he-IL" sz="1000" b="1" dirty="0" err="1">
                <a:latin typeface="Guttman Hatzvi" pitchFamily="2" charset="-79"/>
                <a:cs typeface="Guttman Hatzvi" pitchFamily="2" charset="-79"/>
              </a:rPr>
              <a:t>חמא"ס</a:t>
            </a:r>
            <a:r>
              <a:rPr lang="he-IL" sz="1000" b="1" dirty="0">
                <a:latin typeface="Guttman Hatzvi" pitchFamily="2" charset="-79"/>
                <a:cs typeface="Guttman Hatzvi" pitchFamily="2" charset="-79"/>
              </a:rPr>
              <a:t> שהיו מעורבים בירי.</a:t>
            </a:r>
          </a:p>
        </p:txBody>
      </p:sp>
      <p:sp>
        <p:nvSpPr>
          <p:cNvPr id="90137" name="TextBox 4"/>
          <p:cNvSpPr txBox="1">
            <a:spLocks noChangeArrowheads="1"/>
          </p:cNvSpPr>
          <p:nvPr/>
        </p:nvSpPr>
        <p:spPr bwMode="auto">
          <a:xfrm>
            <a:off x="142875" y="857250"/>
            <a:ext cx="1052513" cy="261938"/>
          </a:xfrm>
          <a:prstGeom prst="rect">
            <a:avLst/>
          </a:prstGeom>
          <a:noFill/>
          <a:ln w="9525">
            <a:noFill/>
            <a:miter lim="800000"/>
            <a:headEnd/>
            <a:tailEnd/>
          </a:ln>
        </p:spPr>
        <p:txBody>
          <a:bodyPr>
            <a:spAutoFit/>
          </a:bodyPr>
          <a:lstStyle/>
          <a:p>
            <a:pPr algn="ctr"/>
            <a:r>
              <a:rPr lang="he-IL" sz="1100" b="1">
                <a:solidFill>
                  <a:schemeClr val="tx2"/>
                </a:solidFill>
                <a:latin typeface="Guttman Hatzvi" pitchFamily="2" charset="-79"/>
                <a:cs typeface="Guttman Hatzvi" pitchFamily="2" charset="-79"/>
              </a:rPr>
              <a:t>ינואר</a:t>
            </a:r>
          </a:p>
        </p:txBody>
      </p:sp>
      <p:sp>
        <p:nvSpPr>
          <p:cNvPr id="33" name="לחצן פעולה: מידע 32">
            <a:hlinkClick r:id="" action="ppaction://noaction" highlightClick="1"/>
          </p:cNvPr>
          <p:cNvSpPr/>
          <p:nvPr/>
        </p:nvSpPr>
        <p:spPr bwMode="auto">
          <a:xfrm>
            <a:off x="1071563" y="1000125"/>
            <a:ext cx="214312" cy="285750"/>
          </a:xfrm>
          <a:prstGeom prst="actionButtonInformation">
            <a:avLst/>
          </a:prstGeom>
          <a:ln>
            <a:headEnd type="none" w="lg" len="med"/>
            <a:tailEnd type="triangle" w="med" len="med"/>
          </a:ln>
        </p:spPr>
        <p:style>
          <a:lnRef idx="2">
            <a:schemeClr val="accent1"/>
          </a:lnRef>
          <a:fillRef idx="1">
            <a:schemeClr val="lt1"/>
          </a:fillRef>
          <a:effectRef idx="0">
            <a:schemeClr val="accent1"/>
          </a:effectRef>
          <a:fontRef idx="minor">
            <a:schemeClr val="dk1"/>
          </a:fontRef>
        </p:style>
        <p:txBody>
          <a:bodyPr rtlCol="1"/>
          <a:lstStyle/>
          <a:p>
            <a:pPr>
              <a:defRPr/>
            </a:pPr>
            <a:endParaRPr lang="he-IL">
              <a:solidFill>
                <a:schemeClr val="tx1"/>
              </a:solidFill>
              <a:latin typeface="Times New Roman" pitchFamily="18" charset="0"/>
            </a:endParaRPr>
          </a:p>
        </p:txBody>
      </p:sp>
      <p:sp>
        <p:nvSpPr>
          <p:cNvPr id="32" name="TextBox 31"/>
          <p:cNvSpPr txBox="1"/>
          <p:nvPr/>
        </p:nvSpPr>
        <p:spPr>
          <a:xfrm rot="19475177">
            <a:off x="4024313" y="3225800"/>
            <a:ext cx="896937" cy="369888"/>
          </a:xfrm>
          <a:prstGeom prst="rect">
            <a:avLst/>
          </a:prstGeom>
          <a:ln/>
        </p:spPr>
        <p:style>
          <a:lnRef idx="1">
            <a:schemeClr val="dk1"/>
          </a:lnRef>
          <a:fillRef idx="2">
            <a:schemeClr val="dk1"/>
          </a:fillRef>
          <a:effectRef idx="1">
            <a:schemeClr val="dk1"/>
          </a:effectRef>
          <a:fontRef idx="minor">
            <a:schemeClr val="dk1"/>
          </a:fontRef>
        </p:style>
        <p:txBody>
          <a:bodyPr rtlCol="1">
            <a:spAutoFit/>
          </a:bodyPr>
          <a:lstStyle/>
          <a:p>
            <a:pPr indent="-85725" algn="ctr" fontAlgn="auto">
              <a:spcBef>
                <a:spcPts val="0"/>
              </a:spcBef>
              <a:spcAft>
                <a:spcPts val="0"/>
              </a:spcAft>
              <a:defRPr/>
            </a:pPr>
            <a:r>
              <a:rPr lang="he-IL" sz="900" b="1" kern="0" dirty="0">
                <a:solidFill>
                  <a:srgbClr val="002060"/>
                </a:solidFill>
                <a:latin typeface="Times New Roman" pitchFamily="18" charset="0"/>
                <a:cs typeface="David" pitchFamily="2" charset="-79"/>
              </a:rPr>
              <a:t> 5,131 פצמ"רים ורקטות</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188640"/>
            <a:ext cx="8686800" cy="792088"/>
          </a:xfrm>
        </p:spPr>
        <p:txBody>
          <a:bodyPr>
            <a:normAutofit fontScale="90000"/>
          </a:bodyPr>
          <a:lstStyle/>
          <a:p>
            <a:pPr algn="ctr"/>
            <a:r>
              <a:rPr lang="he-IL" dirty="0" smtClean="0"/>
              <a:t>שאלות לדיון</a:t>
            </a:r>
            <a:br>
              <a:rPr lang="he-IL" dirty="0" smtClean="0"/>
            </a:br>
            <a:r>
              <a:rPr lang="he-IL" dirty="0" smtClean="0"/>
              <a:t> רציונאליות ביחס למדיניות בעזה</a:t>
            </a:r>
            <a:endParaRPr lang="he-IL" dirty="0"/>
          </a:p>
        </p:txBody>
      </p:sp>
      <p:sp>
        <p:nvSpPr>
          <p:cNvPr id="3" name="מציין מיקום תוכן 2"/>
          <p:cNvSpPr>
            <a:spLocks noGrp="1"/>
          </p:cNvSpPr>
          <p:nvPr>
            <p:ph idx="1"/>
          </p:nvPr>
        </p:nvSpPr>
        <p:spPr/>
        <p:txBody>
          <a:bodyPr/>
          <a:lstStyle/>
          <a:p>
            <a:r>
              <a:rPr lang="he-IL" dirty="0" smtClean="0"/>
              <a:t>מה היא המטרה בטווח הרחוק?- המתח בין ביטחון לעזה 2030.</a:t>
            </a:r>
          </a:p>
          <a:p>
            <a:r>
              <a:rPr lang="he-IL" dirty="0" smtClean="0"/>
              <a:t>מהו טווח העקביות ומה משנה את הרציפות?</a:t>
            </a:r>
          </a:p>
          <a:p>
            <a:r>
              <a:rPr lang="he-IL" dirty="0" smtClean="0"/>
              <a:t> האם המדיניות הישראלית בעזה היא אמצעי אשר השיג את המטרה תוך מקסום תועלת ומזעור עלויות?</a:t>
            </a:r>
          </a:p>
          <a:p>
            <a:endParaRPr lang="he-I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457200"/>
            <a:ext cx="8686800" cy="4267944"/>
          </a:xfrm>
        </p:spPr>
        <p:txBody>
          <a:bodyPr>
            <a:normAutofit/>
          </a:bodyPr>
          <a:lstStyle/>
          <a:p>
            <a:pPr algn="ctr"/>
            <a:r>
              <a:rPr lang="he-IL" sz="4800" dirty="0" smtClean="0"/>
              <a:t>סוף</a:t>
            </a:r>
            <a:br>
              <a:rPr lang="he-IL" sz="4800" dirty="0" smtClean="0"/>
            </a:br>
            <a:r>
              <a:rPr lang="he-IL" sz="4800" dirty="0" smtClean="0"/>
              <a:t>תודה על ההקשבה</a:t>
            </a:r>
            <a:endParaRPr lang="he-IL" sz="4800" dirty="0"/>
          </a:p>
        </p:txBody>
      </p:sp>
      <p:sp>
        <p:nvSpPr>
          <p:cNvPr id="3" name="מציין מיקום תוכן 2"/>
          <p:cNvSpPr>
            <a:spLocks noGrp="1"/>
          </p:cNvSpPr>
          <p:nvPr>
            <p:ph idx="1"/>
          </p:nvPr>
        </p:nvSpPr>
        <p:spPr/>
        <p:txBody>
          <a:bodyPr/>
          <a:lstStyle/>
          <a:p>
            <a:endParaRPr lang="he-IL" dirty="0" smtClean="0"/>
          </a:p>
          <a:p>
            <a:endParaRPr lang="he-I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latin typeface="Arial" pitchFamily="34" charset="0"/>
              </a:rPr>
              <a:t>רציונאליות – חוקרים מרכזיים</a:t>
            </a:r>
            <a:endParaRPr lang="he-IL" dirty="0"/>
          </a:p>
        </p:txBody>
      </p:sp>
      <p:sp>
        <p:nvSpPr>
          <p:cNvPr id="3" name="מציין מיקום תוכן 2"/>
          <p:cNvSpPr>
            <a:spLocks noGrp="1"/>
          </p:cNvSpPr>
          <p:nvPr>
            <p:ph idx="1"/>
          </p:nvPr>
        </p:nvSpPr>
        <p:spPr>
          <a:xfrm>
            <a:off x="304800" y="1554162"/>
            <a:ext cx="8686800" cy="4899174"/>
          </a:xfrm>
        </p:spPr>
        <p:txBody>
          <a:bodyPr>
            <a:normAutofit fontScale="25000" lnSpcReduction="20000"/>
          </a:bodyPr>
          <a:lstStyle/>
          <a:p>
            <a:pPr marL="419100" indent="-382588" algn="just" eaLnBrk="0" hangingPunct="0">
              <a:buSzPct val="80000"/>
              <a:buNone/>
              <a:defRPr/>
            </a:pPr>
            <a:r>
              <a:rPr lang="he-IL" sz="9600" u="sng" dirty="0" smtClean="0">
                <a:solidFill>
                  <a:schemeClr val="tx1"/>
                </a:solidFill>
                <a:latin typeface="David" pitchFamily="34" charset="-79"/>
                <a:cs typeface="David" pitchFamily="34" charset="-79"/>
              </a:rPr>
              <a:t>ג'ון פול ניומן (1903 – 1957) </a:t>
            </a:r>
            <a:r>
              <a:rPr lang="he-IL" sz="9600" dirty="0" smtClean="0">
                <a:solidFill>
                  <a:schemeClr val="tx1"/>
                </a:solidFill>
                <a:latin typeface="David" pitchFamily="34" charset="-79"/>
                <a:cs typeface="David" pitchFamily="34" charset="-79"/>
              </a:rPr>
              <a:t>– מדען יהודי הונגרי ממפתחי</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פצצת האטום והמחשב האלקטרוני, מהוגי תורת המשחקים.</a:t>
            </a:r>
          </a:p>
          <a:p>
            <a:pPr marL="419100" indent="-382588" algn="just" eaLnBrk="0" hangingPunct="0">
              <a:buSzPct val="80000"/>
              <a:defRPr/>
            </a:pPr>
            <a:endParaRPr lang="he-IL" sz="9600" dirty="0" smtClean="0">
              <a:solidFill>
                <a:schemeClr val="tx1"/>
              </a:solidFill>
              <a:latin typeface="David" pitchFamily="34" charset="-79"/>
              <a:cs typeface="David" pitchFamily="34" charset="-79"/>
            </a:endParaRPr>
          </a:p>
          <a:p>
            <a:pPr marL="419100" indent="-382588" algn="just" eaLnBrk="0" hangingPunct="0">
              <a:buSzPct val="80000"/>
              <a:buNone/>
              <a:defRPr/>
            </a:pPr>
            <a:r>
              <a:rPr lang="he-IL" sz="9600" u="sng" dirty="0" smtClean="0">
                <a:solidFill>
                  <a:schemeClr val="tx1"/>
                </a:solidFill>
                <a:latin typeface="David" pitchFamily="34" charset="-79"/>
                <a:cs typeface="David" pitchFamily="34" charset="-79"/>
              </a:rPr>
              <a:t>תומאס </a:t>
            </a:r>
            <a:r>
              <a:rPr lang="he-IL" sz="9600" u="sng" dirty="0" err="1" smtClean="0">
                <a:solidFill>
                  <a:schemeClr val="tx1"/>
                </a:solidFill>
                <a:latin typeface="David" pitchFamily="34" charset="-79"/>
                <a:cs typeface="David" pitchFamily="34" charset="-79"/>
              </a:rPr>
              <a:t>שלינג</a:t>
            </a:r>
            <a:r>
              <a:rPr lang="he-IL" sz="9600" u="sng" dirty="0" smtClean="0">
                <a:solidFill>
                  <a:schemeClr val="tx1"/>
                </a:solidFill>
                <a:latin typeface="David" pitchFamily="34" charset="-79"/>
                <a:cs typeface="David" pitchFamily="34" charset="-79"/>
              </a:rPr>
              <a:t> (1921) </a:t>
            </a:r>
            <a:r>
              <a:rPr lang="he-IL" sz="9600" dirty="0" smtClean="0">
                <a:solidFill>
                  <a:schemeClr val="tx1"/>
                </a:solidFill>
                <a:latin typeface="David" pitchFamily="34" charset="-79"/>
                <a:cs typeface="David" pitchFamily="34" charset="-79"/>
              </a:rPr>
              <a:t>– כלכלן ופרופסור ליחב"ל מאוניברסיטת</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מרילנד בעל פרס נובל לכלכלה (2005) בנושא הגברת ההבנה </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על עימותים ושיתוף פעולה במסגרת תורת המשחקים,  יחד עם </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פרופסור ישראל אומן (1930).</a:t>
            </a:r>
          </a:p>
          <a:p>
            <a:pPr marL="419100" indent="-382588" algn="just" eaLnBrk="0" hangingPunct="0">
              <a:buSzPct val="80000"/>
              <a:defRPr/>
            </a:pPr>
            <a:endParaRPr lang="he-IL" sz="9600" dirty="0" smtClean="0">
              <a:solidFill>
                <a:schemeClr val="tx1"/>
              </a:solidFill>
              <a:latin typeface="David" pitchFamily="34" charset="-79"/>
              <a:cs typeface="David" pitchFamily="34" charset="-79"/>
            </a:endParaRPr>
          </a:p>
          <a:p>
            <a:pPr marL="419100" indent="-382588" algn="just" eaLnBrk="0" hangingPunct="0">
              <a:buSzPct val="80000"/>
              <a:buNone/>
              <a:defRPr/>
            </a:pPr>
            <a:r>
              <a:rPr lang="he-IL" sz="9600" u="sng" dirty="0" smtClean="0">
                <a:solidFill>
                  <a:schemeClr val="tx1"/>
                </a:solidFill>
                <a:latin typeface="David" pitchFamily="34" charset="-79"/>
                <a:cs typeface="David" pitchFamily="34" charset="-79"/>
              </a:rPr>
              <a:t>ג'ון נאש (1928) – </a:t>
            </a:r>
            <a:r>
              <a:rPr lang="he-IL" sz="9600" dirty="0" smtClean="0">
                <a:solidFill>
                  <a:schemeClr val="tx1"/>
                </a:solidFill>
                <a:latin typeface="David" pitchFamily="34" charset="-79"/>
                <a:cs typeface="David" pitchFamily="34" charset="-79"/>
              </a:rPr>
              <a:t>מתמטיקאי וכלכלן אמריקני. זוכה פרס נובל לכלכלה </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ב 1994 על מחקריו פורצי הדרך בתחום תורת  המשחקים בהם</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"שיווי  המשקל של נאש". בשנת 2001 פורסם הסרט נפלאות</a:t>
            </a:r>
          </a:p>
          <a:p>
            <a:pPr marL="419100" indent="-382588" algn="just" eaLnBrk="0" hangingPunct="0">
              <a:buSzPct val="80000"/>
              <a:defRPr/>
            </a:pPr>
            <a:r>
              <a:rPr lang="he-IL" sz="9600" dirty="0" smtClean="0">
                <a:solidFill>
                  <a:schemeClr val="tx1"/>
                </a:solidFill>
                <a:latin typeface="David" pitchFamily="34" charset="-79"/>
                <a:cs typeface="David" pitchFamily="34" charset="-79"/>
              </a:rPr>
              <a:t>התבונה המגולל את תולדות חייו.</a:t>
            </a:r>
          </a:p>
          <a:p>
            <a:endParaRPr lang="he-I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0"/>
            <a:ext cx="8686800" cy="1034752"/>
          </a:xfrm>
        </p:spPr>
        <p:txBody>
          <a:bodyPr/>
          <a:lstStyle/>
          <a:p>
            <a:pPr algn="ctr"/>
            <a:r>
              <a:rPr lang="he-IL" dirty="0" smtClean="0">
                <a:latin typeface="Arial" pitchFamily="34" charset="0"/>
              </a:rPr>
              <a:t>רציונאליות – הרקע המדעי</a:t>
            </a:r>
            <a:endParaRPr lang="he-IL" dirty="0"/>
          </a:p>
        </p:txBody>
      </p:sp>
      <p:sp>
        <p:nvSpPr>
          <p:cNvPr id="3" name="מציין מיקום תוכן 2"/>
          <p:cNvSpPr>
            <a:spLocks noGrp="1"/>
          </p:cNvSpPr>
          <p:nvPr>
            <p:ph idx="1"/>
          </p:nvPr>
        </p:nvSpPr>
        <p:spPr/>
        <p:txBody>
          <a:bodyPr>
            <a:normAutofit fontScale="92500"/>
          </a:bodyPr>
          <a:lstStyle/>
          <a:p>
            <a:pPr>
              <a:buNone/>
              <a:defRPr/>
            </a:pPr>
            <a:r>
              <a:rPr lang="he-IL" sz="3600" b="1" u="sng" dirty="0" smtClean="0">
                <a:latin typeface="David" pitchFamily="34" charset="-79"/>
                <a:cs typeface="David" pitchFamily="34" charset="-79"/>
              </a:rPr>
              <a:t>המניעים להתהוות הגישה:</a:t>
            </a:r>
          </a:p>
          <a:p>
            <a:pPr>
              <a:buFont typeface="Wingdings" pitchFamily="2" charset="2"/>
              <a:buChar char="q"/>
              <a:defRPr/>
            </a:pPr>
            <a:r>
              <a:rPr lang="he-IL" dirty="0" smtClean="0">
                <a:latin typeface="David" pitchFamily="34" charset="-79"/>
                <a:cs typeface="David" pitchFamily="34" charset="-79"/>
              </a:rPr>
              <a:t>הצורך/הרצון להיות יותר מדויקים (יותר מדעיים)</a:t>
            </a:r>
          </a:p>
          <a:p>
            <a:pPr>
              <a:buFont typeface="Wingdings" pitchFamily="2" charset="2"/>
              <a:buChar char="q"/>
              <a:defRPr/>
            </a:pPr>
            <a:r>
              <a:rPr lang="he-IL" dirty="0" smtClean="0">
                <a:latin typeface="David" pitchFamily="34" charset="-79"/>
                <a:cs typeface="David" pitchFamily="34" charset="-79"/>
              </a:rPr>
              <a:t>הרצון לבנות מדע מדינה בעל השפעה יותר אוניברסאלית</a:t>
            </a:r>
            <a:r>
              <a:rPr lang="en-US" dirty="0" smtClean="0">
                <a:latin typeface="David" pitchFamily="34" charset="-79"/>
                <a:cs typeface="David" pitchFamily="34" charset="-79"/>
              </a:rPr>
              <a:t/>
            </a:r>
            <a:br>
              <a:rPr lang="en-US" dirty="0" smtClean="0">
                <a:latin typeface="David" pitchFamily="34" charset="-79"/>
                <a:cs typeface="David" pitchFamily="34" charset="-79"/>
              </a:rPr>
            </a:br>
            <a:r>
              <a:rPr lang="he-IL" dirty="0" smtClean="0">
                <a:latin typeface="David" pitchFamily="34" charset="-79"/>
                <a:cs typeface="David" pitchFamily="34" charset="-79"/>
              </a:rPr>
              <a:t>   (יכולת ניבוי/חיזוי)</a:t>
            </a:r>
          </a:p>
          <a:p>
            <a:pPr>
              <a:buFont typeface="Wingdings" pitchFamily="2" charset="2"/>
              <a:buChar char="q"/>
              <a:defRPr/>
            </a:pPr>
            <a:r>
              <a:rPr lang="he-IL" dirty="0" smtClean="0">
                <a:latin typeface="David" pitchFamily="34" charset="-79"/>
                <a:cs typeface="David" pitchFamily="34" charset="-79"/>
              </a:rPr>
              <a:t>"קנאה" במדעים המדויקים ורצון להידמות אליהם</a:t>
            </a:r>
          </a:p>
          <a:p>
            <a:pPr>
              <a:buFont typeface="Wingdings" pitchFamily="2" charset="2"/>
              <a:buChar char="q"/>
              <a:defRPr/>
            </a:pPr>
            <a:r>
              <a:rPr lang="he-IL" dirty="0" smtClean="0">
                <a:latin typeface="David" pitchFamily="34" charset="-79"/>
                <a:cs typeface="David" pitchFamily="34" charset="-79"/>
              </a:rPr>
              <a:t>גישה המתאימה יותר לטיעון מדעי ופחות רגישה לערכים </a:t>
            </a:r>
            <a:r>
              <a:rPr lang="en-US" dirty="0" smtClean="0">
                <a:latin typeface="David" pitchFamily="34" charset="-79"/>
                <a:cs typeface="David" pitchFamily="34" charset="-79"/>
              </a:rPr>
              <a:t/>
            </a:r>
            <a:br>
              <a:rPr lang="en-US" dirty="0" smtClean="0">
                <a:latin typeface="David" pitchFamily="34" charset="-79"/>
                <a:cs typeface="David" pitchFamily="34" charset="-79"/>
              </a:rPr>
            </a:br>
            <a:r>
              <a:rPr lang="en-US" dirty="0" smtClean="0">
                <a:latin typeface="David" pitchFamily="34" charset="-79"/>
                <a:cs typeface="David" pitchFamily="34" charset="-79"/>
              </a:rPr>
              <a:t> </a:t>
            </a:r>
            <a:r>
              <a:rPr lang="he-IL" dirty="0" smtClean="0">
                <a:latin typeface="David" pitchFamily="34" charset="-79"/>
                <a:cs typeface="David" pitchFamily="34" charset="-79"/>
              </a:rPr>
              <a:t>  ולעודף מלל בהסברים</a:t>
            </a:r>
          </a:p>
          <a:p>
            <a:pPr>
              <a:buFont typeface="Wingdings" pitchFamily="2" charset="2"/>
              <a:buChar char="q"/>
              <a:defRPr/>
            </a:pPr>
            <a:r>
              <a:rPr lang="he-IL" dirty="0" smtClean="0">
                <a:latin typeface="David" pitchFamily="34" charset="-79"/>
                <a:cs typeface="David" pitchFamily="34" charset="-79"/>
              </a:rPr>
              <a:t>גישה הכפופה יותר לניתוחים אמפירי</a:t>
            </a: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188640"/>
            <a:ext cx="8686800" cy="720080"/>
          </a:xfrm>
        </p:spPr>
        <p:txBody>
          <a:bodyPr>
            <a:normAutofit/>
          </a:bodyPr>
          <a:lstStyle/>
          <a:p>
            <a:pPr algn="ctr"/>
            <a:r>
              <a:rPr lang="he-IL" dirty="0" smtClean="0"/>
              <a:t>התפתחות תיאוריית הבחירה הרציונאלית</a:t>
            </a:r>
            <a:endParaRPr lang="he-IL" dirty="0"/>
          </a:p>
        </p:txBody>
      </p:sp>
      <p:sp>
        <p:nvSpPr>
          <p:cNvPr id="3" name="מציין מיקום תוכן 2"/>
          <p:cNvSpPr>
            <a:spLocks noGrp="1"/>
          </p:cNvSpPr>
          <p:nvPr>
            <p:ph idx="1"/>
          </p:nvPr>
        </p:nvSpPr>
        <p:spPr>
          <a:xfrm>
            <a:off x="304800" y="1196752"/>
            <a:ext cx="8686800" cy="5328592"/>
          </a:xfrm>
        </p:spPr>
        <p:txBody>
          <a:bodyPr/>
          <a:lstStyle/>
          <a:p>
            <a:r>
              <a:rPr lang="he-IL" dirty="0" smtClean="0">
                <a:latin typeface="David" pitchFamily="34" charset="-79"/>
                <a:cs typeface="David" pitchFamily="34" charset="-79"/>
              </a:rPr>
              <a:t>הופיעה בשנות ה-50 של המאה ה-20 כחלק מן המהפכה ההתנהגותית במדעי המדינה האמריקאי אך הבחירה הרציונאלית שאבה בעיקר מכלכלה.</a:t>
            </a:r>
          </a:p>
          <a:p>
            <a:r>
              <a:rPr lang="he-IL" dirty="0" smtClean="0">
                <a:latin typeface="David" pitchFamily="34" charset="-79"/>
                <a:cs typeface="David" pitchFamily="34" charset="-79"/>
              </a:rPr>
              <a:t> אנתוני </a:t>
            </a:r>
            <a:r>
              <a:rPr lang="he-IL" dirty="0" err="1" smtClean="0">
                <a:latin typeface="David" pitchFamily="34" charset="-79"/>
                <a:cs typeface="David" pitchFamily="34" charset="-79"/>
              </a:rPr>
              <a:t>דאונס</a:t>
            </a:r>
            <a:r>
              <a:rPr lang="he-IL" dirty="0" smtClean="0">
                <a:latin typeface="David" pitchFamily="34" charset="-79"/>
                <a:cs typeface="David" pitchFamily="34" charset="-79"/>
              </a:rPr>
              <a:t>-1957-יישום התיאוריה בחקר מצביעים</a:t>
            </a:r>
          </a:p>
          <a:p>
            <a:r>
              <a:rPr lang="he-IL" dirty="0" err="1" smtClean="0">
                <a:latin typeface="David" pitchFamily="34" charset="-79"/>
                <a:cs typeface="David" pitchFamily="34" charset="-79"/>
              </a:rPr>
              <a:t>מנקור</a:t>
            </a:r>
            <a:r>
              <a:rPr lang="he-IL" dirty="0" smtClean="0">
                <a:latin typeface="David" pitchFamily="34" charset="-79"/>
                <a:cs typeface="David" pitchFamily="34" charset="-79"/>
              </a:rPr>
              <a:t> </a:t>
            </a:r>
            <a:r>
              <a:rPr lang="he-IL" dirty="0" err="1" smtClean="0">
                <a:latin typeface="David" pitchFamily="34" charset="-79"/>
                <a:cs typeface="David" pitchFamily="34" charset="-79"/>
              </a:rPr>
              <a:t>אולסון</a:t>
            </a:r>
            <a:r>
              <a:rPr lang="he-IL" dirty="0" smtClean="0">
                <a:latin typeface="David" pitchFamily="34" charset="-79"/>
                <a:cs typeface="David" pitchFamily="34" charset="-79"/>
              </a:rPr>
              <a:t>-1965-הראה כי פרטים הרואים לנגד עיניהם רק את האינטרס שלהם לא תמיד ישתפו פעולה קולקטיבית לקידום יעד משותף.</a:t>
            </a:r>
          </a:p>
          <a:p>
            <a:r>
              <a:rPr lang="he-IL" dirty="0" smtClean="0">
                <a:latin typeface="David" pitchFamily="34" charset="-79"/>
                <a:cs typeface="David" pitchFamily="34" charset="-79"/>
              </a:rPr>
              <a:t>תורת המשחקים-מעוגנת בגישה הרציונאלית כי עוסקת במצב שבהם בחירת האסטרטגיה של הזולת משפיעה על הבחירה המיטבית. </a:t>
            </a:r>
          </a:p>
          <a:p>
            <a:endParaRPr lang="he-I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4800" y="0"/>
            <a:ext cx="8686800" cy="764704"/>
          </a:xfrm>
        </p:spPr>
        <p:txBody>
          <a:bodyPr>
            <a:normAutofit/>
          </a:bodyPr>
          <a:lstStyle/>
          <a:p>
            <a:pPr algn="ctr"/>
            <a:r>
              <a:rPr lang="he-IL" dirty="0" smtClean="0"/>
              <a:t>מהי הבחירה הרציונאלית</a:t>
            </a:r>
            <a:endParaRPr lang="he-IL" dirty="0"/>
          </a:p>
        </p:txBody>
      </p:sp>
      <p:sp>
        <p:nvSpPr>
          <p:cNvPr id="3" name="מציין מיקום תוכן 2"/>
          <p:cNvSpPr>
            <a:spLocks noGrp="1"/>
          </p:cNvSpPr>
          <p:nvPr>
            <p:ph idx="1"/>
          </p:nvPr>
        </p:nvSpPr>
        <p:spPr>
          <a:xfrm>
            <a:off x="304800" y="1196752"/>
            <a:ext cx="8686800" cy="5400600"/>
          </a:xfrm>
        </p:spPr>
        <p:txBody>
          <a:bodyPr>
            <a:normAutofit/>
          </a:bodyPr>
          <a:lstStyle/>
          <a:p>
            <a:r>
              <a:rPr lang="he-IL" dirty="0" smtClean="0">
                <a:latin typeface="David" pitchFamily="34" charset="-79"/>
                <a:cs typeface="David" pitchFamily="34" charset="-79"/>
              </a:rPr>
              <a:t>"הבחירה הרציונאלית מסבירה פעולות של </a:t>
            </a:r>
            <a:r>
              <a:rPr lang="he-IL" b="1" dirty="0" smtClean="0">
                <a:latin typeface="David" pitchFamily="34" charset="-79"/>
                <a:cs typeface="David" pitchFamily="34" charset="-79"/>
              </a:rPr>
              <a:t>פרטים</a:t>
            </a:r>
            <a:r>
              <a:rPr lang="he-IL" dirty="0" smtClean="0">
                <a:latin typeface="David" pitchFamily="34" charset="-79"/>
                <a:cs typeface="David" pitchFamily="34" charset="-79"/>
              </a:rPr>
              <a:t> ואת התוצאות אליהן הן מובילות, </a:t>
            </a:r>
            <a:r>
              <a:rPr lang="he-IL" b="1" dirty="0" smtClean="0">
                <a:latin typeface="David" pitchFamily="34" charset="-79"/>
                <a:cs typeface="David" pitchFamily="34" charset="-79"/>
              </a:rPr>
              <a:t>העדפותיהם</a:t>
            </a:r>
            <a:r>
              <a:rPr lang="he-IL" dirty="0" smtClean="0">
                <a:latin typeface="David" pitchFamily="34" charset="-79"/>
                <a:cs typeface="David" pitchFamily="34" charset="-79"/>
              </a:rPr>
              <a:t> לגבי המצבים הסופיים שאליהם מובילים צירופי הפעולות שבחרו השחקנים השונים </a:t>
            </a:r>
            <a:r>
              <a:rPr lang="he-IL" b="1" dirty="0" smtClean="0">
                <a:latin typeface="David" pitchFamily="34" charset="-79"/>
                <a:cs typeface="David" pitchFamily="34" charset="-79"/>
              </a:rPr>
              <a:t>ואמונותיהם </a:t>
            </a:r>
            <a:r>
              <a:rPr lang="he-IL" dirty="0" smtClean="0">
                <a:latin typeface="David" pitchFamily="34" charset="-79"/>
                <a:cs typeface="David" pitchFamily="34" charset="-79"/>
              </a:rPr>
              <a:t>ביחס לפרמטרים חשובים"</a:t>
            </a:r>
          </a:p>
          <a:p>
            <a:r>
              <a:rPr lang="he-IL" dirty="0" smtClean="0">
                <a:latin typeface="David" pitchFamily="34" charset="-79"/>
                <a:cs typeface="David" pitchFamily="34" charset="-79"/>
              </a:rPr>
              <a:t> "על מנת לגבש את תחזיותיה הבחירה,  מחילה הבחירה הרציונאלית לוגיקה ומתמטיקה על מערך </a:t>
            </a:r>
            <a:r>
              <a:rPr lang="he-IL" b="1" dirty="0" smtClean="0">
                <a:latin typeface="David" pitchFamily="34" charset="-79"/>
                <a:cs typeface="David" pitchFamily="34" charset="-79"/>
              </a:rPr>
              <a:t>הנחות שחלקן הן אקסיומות ביחס להתנהגות רציונאלית</a:t>
            </a:r>
            <a:r>
              <a:rPr lang="he-IL" dirty="0" smtClean="0">
                <a:latin typeface="David" pitchFamily="34" charset="-79"/>
                <a:cs typeface="David" pitchFamily="34" charset="-79"/>
              </a:rPr>
              <a:t> וחלקן הן הנחות עזר ביחס להקשר שבו השחקנים מוצאים את עצמם." (יו </a:t>
            </a:r>
            <a:r>
              <a:rPr lang="he-IL" dirty="0" err="1" smtClean="0">
                <a:latin typeface="David" pitchFamily="34" charset="-79"/>
                <a:cs typeface="David" pitchFamily="34" charset="-79"/>
              </a:rPr>
              <a:t>ווארד</a:t>
            </a:r>
            <a:r>
              <a:rPr lang="he-IL" dirty="0" smtClean="0">
                <a:latin typeface="David" pitchFamily="34" charset="-79"/>
                <a:cs typeface="David" pitchFamily="34" charset="-79"/>
              </a:rPr>
              <a:t>)</a:t>
            </a:r>
          </a:p>
          <a:p>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1000" y="188641"/>
            <a:ext cx="8458200" cy="576063"/>
          </a:xfrm>
        </p:spPr>
        <p:txBody>
          <a:bodyPr>
            <a:normAutofit fontScale="90000"/>
          </a:bodyPr>
          <a:lstStyle/>
          <a:p>
            <a:pPr algn="ctr"/>
            <a:r>
              <a:rPr lang="he-IL" dirty="0" smtClean="0"/>
              <a:t> שלושה תנאים לקיום הגישה הרציונאלית </a:t>
            </a:r>
            <a:endParaRPr lang="he-IL" dirty="0"/>
          </a:p>
        </p:txBody>
      </p:sp>
      <p:sp>
        <p:nvSpPr>
          <p:cNvPr id="3" name="כותרת משנה 2"/>
          <p:cNvSpPr>
            <a:spLocks noGrp="1"/>
          </p:cNvSpPr>
          <p:nvPr>
            <p:ph type="subTitle" idx="1"/>
          </p:nvPr>
        </p:nvSpPr>
        <p:spPr>
          <a:xfrm>
            <a:off x="381000" y="1124744"/>
            <a:ext cx="8458200" cy="5328592"/>
          </a:xfrm>
        </p:spPr>
        <p:txBody>
          <a:bodyPr>
            <a:normAutofit/>
          </a:bodyPr>
          <a:lstStyle/>
          <a:p>
            <a:pPr lvl="1" algn="r">
              <a:buFont typeface="Wingdings" pitchFamily="2" charset="2"/>
              <a:buChar char="v"/>
            </a:pPr>
            <a:r>
              <a:rPr lang="he-IL" b="1" dirty="0" smtClean="0">
                <a:latin typeface="David" pitchFamily="34" charset="-79"/>
                <a:cs typeface="David" pitchFamily="34" charset="-79"/>
              </a:rPr>
              <a:t>ההתנהגות של אותו משתתף במערכת צריכה להיות אינסטרומנטלית ולא אקספרסיבית</a:t>
            </a:r>
            <a:r>
              <a:rPr lang="he-IL" dirty="0" smtClean="0">
                <a:latin typeface="David" pitchFamily="34" charset="-79"/>
                <a:cs typeface="David" pitchFamily="34" charset="-79"/>
              </a:rPr>
              <a:t>. </a:t>
            </a:r>
            <a:r>
              <a:rPr lang="he-IL" dirty="0" err="1" smtClean="0">
                <a:latin typeface="David" pitchFamily="34" charset="-79"/>
                <a:cs typeface="David" pitchFamily="34" charset="-79"/>
              </a:rPr>
              <a:t>אינסטרו</a:t>
            </a:r>
            <a:r>
              <a:rPr lang="he-IL" dirty="0" smtClean="0">
                <a:latin typeface="David" pitchFamily="34" charset="-79"/>
                <a:cs typeface="David" pitchFamily="34" charset="-79"/>
              </a:rPr>
              <a:t>' – מכשיר לשרת מטרה גם אם רחוקה יותר. אקספרסיבית – לא משרתת שום מטרה אלא את עצמה. (כלב נובח)</a:t>
            </a:r>
            <a:endParaRPr lang="en-US" sz="2000" dirty="0" smtClean="0">
              <a:latin typeface="David" pitchFamily="34" charset="-79"/>
              <a:cs typeface="David" pitchFamily="34" charset="-79"/>
            </a:endParaRPr>
          </a:p>
          <a:p>
            <a:pPr lvl="1" algn="r">
              <a:buFont typeface="Wingdings" pitchFamily="2" charset="2"/>
              <a:buChar char="v"/>
            </a:pPr>
            <a:r>
              <a:rPr lang="he-IL" b="1" dirty="0" smtClean="0">
                <a:latin typeface="David" pitchFamily="34" charset="-79"/>
                <a:cs typeface="David" pitchFamily="34" charset="-79"/>
              </a:rPr>
              <a:t>אדם רציונאלי </a:t>
            </a:r>
            <a:r>
              <a:rPr lang="he-IL" dirty="0" smtClean="0">
                <a:latin typeface="David" pitchFamily="34" charset="-79"/>
                <a:cs typeface="David" pitchFamily="34" charset="-79"/>
              </a:rPr>
              <a:t>כ</a:t>
            </a:r>
            <a:r>
              <a:rPr lang="he-IL" b="1" dirty="0" smtClean="0">
                <a:latin typeface="David" pitchFamily="34" charset="-79"/>
                <a:cs typeface="David" pitchFamily="34" charset="-79"/>
              </a:rPr>
              <a:t>אשר היעדים שלו, המטרות שלו והאידיאלים שלו הם עקביים.</a:t>
            </a:r>
            <a:r>
              <a:rPr lang="he-IL" dirty="0" smtClean="0">
                <a:latin typeface="David" pitchFamily="34" charset="-79"/>
                <a:cs typeface="David" pitchFamily="34" charset="-79"/>
              </a:rPr>
              <a:t> לא ברור לאורך כמה זמן נדרשת העקביות, אך ברור שמי שמשנה את דעתו כל רגע אינו עקבי. צריכה להיות מידה מסוימת של רציפות.</a:t>
            </a:r>
            <a:endParaRPr lang="en-US" sz="2000" dirty="0" smtClean="0">
              <a:latin typeface="David" pitchFamily="34" charset="-79"/>
              <a:cs typeface="David" pitchFamily="34" charset="-79"/>
            </a:endParaRPr>
          </a:p>
          <a:p>
            <a:pPr lvl="1" algn="r">
              <a:buFont typeface="Wingdings" pitchFamily="2" charset="2"/>
              <a:buChar char="v"/>
            </a:pPr>
            <a:r>
              <a:rPr lang="he-IL" b="1" dirty="0" smtClean="0">
                <a:latin typeface="David" pitchFamily="34" charset="-79"/>
                <a:cs typeface="David" pitchFamily="34" charset="-79"/>
              </a:rPr>
              <a:t>צריך להיות יחס/קשר בין המטרה לבין האמצעי </a:t>
            </a:r>
            <a:r>
              <a:rPr lang="he-IL" dirty="0" smtClean="0">
                <a:latin typeface="David" pitchFamily="34" charset="-79"/>
                <a:cs typeface="David" pitchFamily="34" charset="-79"/>
              </a:rPr>
              <a:t>– מדובר בקשר מסוג מסוים = המכשיר להשגת היעד נועד </a:t>
            </a:r>
            <a:r>
              <a:rPr lang="he-IL" b="1" dirty="0" smtClean="0">
                <a:latin typeface="David" pitchFamily="34" charset="-79"/>
                <a:cs typeface="David" pitchFamily="34" charset="-79"/>
              </a:rPr>
              <a:t>למקסם תועלת ולמזער עלויות. </a:t>
            </a:r>
            <a:endParaRPr lang="en-US" sz="2000" dirty="0" smtClean="0">
              <a:latin typeface="David" pitchFamily="34" charset="-79"/>
              <a:cs typeface="David" pitchFamily="34" charset="-79"/>
            </a:endParaRPr>
          </a:p>
          <a:p>
            <a:pPr algn="r">
              <a:buFont typeface="Wingdings" pitchFamily="2" charset="2"/>
              <a:buChar char="v"/>
            </a:pPr>
            <a:endParaRPr lang="he-IL"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260648"/>
            <a:ext cx="7920880" cy="792088"/>
          </a:xfrm>
        </p:spPr>
        <p:txBody>
          <a:bodyPr>
            <a:normAutofit fontScale="90000"/>
          </a:bodyPr>
          <a:lstStyle/>
          <a:p>
            <a:r>
              <a:rPr lang="he-IL" dirty="0" smtClean="0"/>
              <a:t>תורת המשחקים, האסטרטגיות והשחקן הרציונאלי- </a:t>
            </a:r>
            <a:r>
              <a:rPr lang="he-IL" dirty="0" err="1" smtClean="0"/>
              <a:t>זיסר</a:t>
            </a:r>
            <a:endParaRPr lang="he-IL" dirty="0"/>
          </a:p>
        </p:txBody>
      </p:sp>
      <p:sp>
        <p:nvSpPr>
          <p:cNvPr id="5" name="מציין מיקום טקסט 4"/>
          <p:cNvSpPr>
            <a:spLocks noGrp="1"/>
          </p:cNvSpPr>
          <p:nvPr>
            <p:ph type="body" idx="1"/>
          </p:nvPr>
        </p:nvSpPr>
        <p:spPr>
          <a:xfrm>
            <a:off x="542156" y="1535112"/>
            <a:ext cx="3165748" cy="1389831"/>
          </a:xfrm>
        </p:spPr>
        <p:style>
          <a:lnRef idx="2">
            <a:schemeClr val="accent2"/>
          </a:lnRef>
          <a:fillRef idx="1">
            <a:schemeClr val="lt1"/>
          </a:fillRef>
          <a:effectRef idx="0">
            <a:schemeClr val="accent2"/>
          </a:effectRef>
          <a:fontRef idx="minor">
            <a:schemeClr val="dk1"/>
          </a:fontRef>
        </p:style>
        <p:txBody>
          <a:bodyPr vert="horz" lIns="91440" tIns="45720" rIns="91440" bIns="45720" rtlCol="1" anchor="ctr">
            <a:normAutofit/>
          </a:bodyPr>
          <a:lstStyle/>
          <a:p>
            <a:r>
              <a:rPr lang="he-IL" sz="2400" b="1" dirty="0" smtClean="0">
                <a:solidFill>
                  <a:schemeClr val="tx1"/>
                </a:solidFill>
                <a:latin typeface="David" pitchFamily="34" charset="-79"/>
                <a:cs typeface="David" pitchFamily="34" charset="-79"/>
              </a:rPr>
              <a:t>רציונאליות </a:t>
            </a:r>
            <a:r>
              <a:rPr lang="he-IL" sz="2400" b="1" dirty="0">
                <a:solidFill>
                  <a:schemeClr val="tx1"/>
                </a:solidFill>
                <a:latin typeface="David" pitchFamily="34" charset="-79"/>
                <a:cs typeface="David" pitchFamily="34" charset="-79"/>
              </a:rPr>
              <a:t>של אמצעים</a:t>
            </a:r>
          </a:p>
        </p:txBody>
      </p:sp>
      <p:sp>
        <p:nvSpPr>
          <p:cNvPr id="6" name="מציין מיקום טקסט 5"/>
          <p:cNvSpPr>
            <a:spLocks noGrp="1"/>
          </p:cNvSpPr>
          <p:nvPr>
            <p:ph type="body" sz="half" idx="3"/>
          </p:nvPr>
        </p:nvSpPr>
        <p:spPr>
          <a:xfrm>
            <a:off x="5796136" y="1196752"/>
            <a:ext cx="2890664" cy="1656184"/>
          </a:xfrm>
        </p:spPr>
        <p:style>
          <a:lnRef idx="2">
            <a:schemeClr val="accent2"/>
          </a:lnRef>
          <a:fillRef idx="1">
            <a:schemeClr val="lt1"/>
          </a:fillRef>
          <a:effectRef idx="0">
            <a:schemeClr val="accent2"/>
          </a:effectRef>
          <a:fontRef idx="minor">
            <a:schemeClr val="dk1"/>
          </a:fontRef>
        </p:style>
        <p:txBody>
          <a:bodyPr vert="horz" lIns="91440" tIns="45720" rIns="91440" bIns="45720" rtlCol="1" anchor="ctr">
            <a:normAutofit/>
          </a:bodyPr>
          <a:lstStyle/>
          <a:p>
            <a:pPr algn="ctr"/>
            <a:r>
              <a:rPr lang="he-IL" sz="2400" b="1" dirty="0">
                <a:solidFill>
                  <a:schemeClr val="dk1"/>
                </a:solidFill>
                <a:latin typeface="David" pitchFamily="34" charset="-79"/>
                <a:cs typeface="David" pitchFamily="34" charset="-79"/>
              </a:rPr>
              <a:t>רציונאליות של מטרות- מורכבות למענה האם המטרות נבחרות באופן רציונאלי</a:t>
            </a:r>
          </a:p>
        </p:txBody>
      </p:sp>
      <p:sp>
        <p:nvSpPr>
          <p:cNvPr id="3" name="מציין מיקום תוכן 2"/>
          <p:cNvSpPr>
            <a:spLocks noGrp="1"/>
          </p:cNvSpPr>
          <p:nvPr>
            <p:ph sz="quarter" idx="2"/>
          </p:nvPr>
        </p:nvSpPr>
        <p:spPr>
          <a:xfrm>
            <a:off x="457200" y="3573015"/>
            <a:ext cx="3250704" cy="2088233"/>
          </a:xfrm>
          <a:ln w="38100"/>
        </p:spPr>
        <p:style>
          <a:lnRef idx="2">
            <a:schemeClr val="accent1"/>
          </a:lnRef>
          <a:fillRef idx="1">
            <a:schemeClr val="lt1"/>
          </a:fillRef>
          <a:effectRef idx="0">
            <a:schemeClr val="accent1"/>
          </a:effectRef>
          <a:fontRef idx="minor">
            <a:schemeClr val="dk1"/>
          </a:fontRef>
        </p:style>
        <p:txBody>
          <a:bodyPr vert="horz" lIns="91440" tIns="45720" rIns="91440" bIns="45720" rtlCol="1">
            <a:normAutofit/>
          </a:bodyPr>
          <a:lstStyle/>
          <a:p>
            <a:pPr marL="0" indent="0" algn="ctr">
              <a:buNone/>
            </a:pPr>
            <a:r>
              <a:rPr lang="he-IL" b="1" dirty="0">
                <a:solidFill>
                  <a:schemeClr val="dk1"/>
                </a:solidFill>
                <a:latin typeface="David" pitchFamily="34" charset="-79"/>
                <a:cs typeface="David" pitchFamily="34" charset="-79"/>
              </a:rPr>
              <a:t>האמצעי הוא רציונאלי אם הוא חותר ביעילות ליעד הנתון</a:t>
            </a:r>
          </a:p>
        </p:txBody>
      </p:sp>
      <p:sp>
        <p:nvSpPr>
          <p:cNvPr id="4" name="מציין מיקום תוכן 3"/>
          <p:cNvSpPr>
            <a:spLocks noGrp="1"/>
          </p:cNvSpPr>
          <p:nvPr>
            <p:ph sz="quarter" idx="4"/>
          </p:nvPr>
        </p:nvSpPr>
        <p:spPr>
          <a:xfrm>
            <a:off x="5796136" y="3212977"/>
            <a:ext cx="2890664" cy="2232247"/>
          </a:xfrm>
          <a:ln w="38100"/>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ctr">
              <a:buNone/>
            </a:pPr>
            <a:r>
              <a:rPr lang="he-IL" b="1" dirty="0" smtClean="0">
                <a:latin typeface="David" pitchFamily="34" charset="-79"/>
                <a:cs typeface="David" pitchFamily="34" charset="-79"/>
              </a:rPr>
              <a:t>רציונאליות של מטרות מאופיינת על ידי </a:t>
            </a:r>
            <a:r>
              <a:rPr lang="he-IL" b="1" dirty="0" err="1" smtClean="0">
                <a:latin typeface="David" pitchFamily="34" charset="-79"/>
                <a:cs typeface="David" pitchFamily="34" charset="-79"/>
              </a:rPr>
              <a:t>זיסר</a:t>
            </a:r>
            <a:r>
              <a:rPr lang="he-IL" b="1" dirty="0" smtClean="0">
                <a:latin typeface="David" pitchFamily="34" charset="-79"/>
                <a:cs typeface="David" pitchFamily="34" charset="-79"/>
              </a:rPr>
              <a:t> כ"ביצה אינטלקטואלית ... מאיימת להטביע אותנו בבוץ של השערות"</a:t>
            </a:r>
          </a:p>
        </p:txBody>
      </p:sp>
      <p:sp>
        <p:nvSpPr>
          <p:cNvPr id="7" name="מציין מיקום טקסט 5"/>
          <p:cNvSpPr txBox="1">
            <a:spLocks/>
          </p:cNvSpPr>
          <p:nvPr/>
        </p:nvSpPr>
        <p:spPr>
          <a:xfrm>
            <a:off x="3995936" y="1268760"/>
            <a:ext cx="1512168" cy="4176464"/>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chor="ctr">
            <a:normAutofit/>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he-IL" sz="2400" b="1"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rPr>
              <a:t>האם ההפרדה הזו תקפה, האם ניתן להפריד בין מטרות לאמצעים</a:t>
            </a:r>
            <a:endParaRPr kumimoji="0" lang="he-IL" sz="2400" b="0"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endParaRPr>
          </a:p>
        </p:txBody>
      </p:sp>
      <p:sp>
        <p:nvSpPr>
          <p:cNvPr id="8" name="מציין מיקום תוכן 3"/>
          <p:cNvSpPr txBox="1">
            <a:spLocks/>
          </p:cNvSpPr>
          <p:nvPr/>
        </p:nvSpPr>
        <p:spPr>
          <a:xfrm>
            <a:off x="251520" y="5592614"/>
            <a:ext cx="8424936" cy="1265386"/>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1" anchor="ctr">
            <a:normAutofit/>
          </a:bodyPr>
          <a:lstStyle/>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he-IL" sz="2400" b="1"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rPr>
              <a:t>היכולת</a:t>
            </a:r>
            <a:r>
              <a:rPr kumimoji="0" lang="he-IL" sz="2400" b="1" i="0" u="none" strike="noStrike" kern="1200" cap="none" spc="0" normalizeH="0" noProof="0" dirty="0" smtClean="0">
                <a:ln>
                  <a:noFill/>
                </a:ln>
                <a:solidFill>
                  <a:schemeClr val="dk1"/>
                </a:solidFill>
                <a:effectLst/>
                <a:uLnTx/>
                <a:uFillTx/>
                <a:latin typeface="David" pitchFamily="34" charset="-79"/>
                <a:ea typeface="+mn-ea"/>
                <a:cs typeface="David" pitchFamily="34" charset="-79"/>
              </a:rPr>
              <a:t> להשתמש בתורת המשחקים לקבלת החלטות רציונאליות</a:t>
            </a:r>
            <a:endParaRPr kumimoji="0" lang="he-IL" sz="2400" b="1" i="0" u="none" strike="noStrike" kern="1200" cap="none" spc="0" normalizeH="0" baseline="0" noProof="0" dirty="0" smtClean="0">
              <a:ln>
                <a:noFill/>
              </a:ln>
              <a:solidFill>
                <a:schemeClr val="dk1"/>
              </a:solidFill>
              <a:effectLst/>
              <a:uLnTx/>
              <a:uFillTx/>
              <a:latin typeface="David" pitchFamily="34" charset="-79"/>
              <a:ea typeface="+mn-ea"/>
              <a:cs typeface="David" pitchFamily="34"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טרק">
  <a:themeElements>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טרק">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טרק">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Trek</Template>
  <TotalTime>450</TotalTime>
  <Words>3321</Words>
  <Application>Microsoft Office PowerPoint</Application>
  <PresentationFormat>‫הצגה על המסך (4:3)</PresentationFormat>
  <Paragraphs>590</Paragraphs>
  <Slides>35</Slides>
  <Notes>5</Notes>
  <HiddenSlides>0</HiddenSlides>
  <MMClips>0</MMClips>
  <ScaleCrop>false</ScaleCrop>
  <HeadingPairs>
    <vt:vector size="4" baseType="variant">
      <vt:variant>
        <vt:lpstr>ערכת נושא</vt:lpstr>
      </vt:variant>
      <vt:variant>
        <vt:i4>1</vt:i4>
      </vt:variant>
      <vt:variant>
        <vt:lpstr>כותרות שקופיות</vt:lpstr>
      </vt:variant>
      <vt:variant>
        <vt:i4>35</vt:i4>
      </vt:variant>
    </vt:vector>
  </HeadingPairs>
  <TitlesOfParts>
    <vt:vector size="36" baseType="lpstr">
      <vt:lpstr>טרק</vt:lpstr>
      <vt:lpstr>    הצגת גישת הבחירה הרציונאלית ובחינתה למול  האסטרטגיה הישראלית בנוגע לרצועת עזה</vt:lpstr>
      <vt:lpstr>מתודולוגיה</vt:lpstr>
      <vt:lpstr>רקע היסטורי שלושה דורות במדע המדינה: </vt:lpstr>
      <vt:lpstr>רציונאליות – חוקרים מרכזיים</vt:lpstr>
      <vt:lpstr>רציונאליות – הרקע המדעי</vt:lpstr>
      <vt:lpstr>התפתחות תיאוריית הבחירה הרציונאלית</vt:lpstr>
      <vt:lpstr>מהי הבחירה הרציונאלית</vt:lpstr>
      <vt:lpstr> שלושה תנאים לקיום הגישה הרציונאלית </vt:lpstr>
      <vt:lpstr>תורת המשחקים, האסטרטגיות והשחקן הרציונאלי- זיסר</vt:lpstr>
      <vt:lpstr>תורת המשחקים</vt:lpstr>
      <vt:lpstr>תורת המשחקים, האסטרטגיות והשחקן הרציונאלי- זיסר</vt:lpstr>
      <vt:lpstr> מוגבלות תורת המשחקים בקביעת מטרות</vt:lpstr>
      <vt:lpstr>על תורת המשחקים ורציונאליות</vt:lpstr>
      <vt:lpstr>ביקורת על הבחירה הרציונאלית- יו ווארד</vt:lpstr>
      <vt:lpstr>תמצית הגישה הרציונאלית ע"פ יוו וארד</vt:lpstr>
      <vt:lpstr>ביקורת על הגישה הרציונאלית</vt:lpstr>
      <vt:lpstr>רציונאליות מוגבלת</vt:lpstr>
      <vt:lpstr>ביקורת הפסיכולוגיים</vt:lpstr>
      <vt:lpstr>ביקורת הסוציולוגיים</vt:lpstr>
      <vt:lpstr>הצגת מקרה בוחן לגישה הרציונאלית</vt:lpstr>
      <vt:lpstr>שאלות רציונליות ביחס למדיניות בעזה</vt:lpstr>
      <vt:lpstr>מרכיבי המדיניות מול רצ"ע</vt:lpstr>
      <vt:lpstr>מעצבי מדיניות</vt:lpstr>
      <vt:lpstr>אירועים ביטחוניים על ציר הזמן (2005-2014)</vt:lpstr>
      <vt:lpstr>שקופית 25</vt:lpstr>
      <vt:lpstr>התפתחות המדיניות מול רצועת עזה - חלוקה לתקופות</vt:lpstr>
      <vt:lpstr>אירועים מרכזיים בתקופה ראשונה</vt:lpstr>
      <vt:lpstr>שקופית 28</vt:lpstr>
      <vt:lpstr>שקופית 29</vt:lpstr>
      <vt:lpstr>שקופית 30</vt:lpstr>
      <vt:lpstr>שקופית 31</vt:lpstr>
      <vt:lpstr>אירועים מרכזיים בתקופה רביעית</vt:lpstr>
      <vt:lpstr>אירועים מרכזיים בתקופה רביעית</vt:lpstr>
      <vt:lpstr>שאלות לדיון  רציונאליות ביחס למדיניות בעזה</vt:lpstr>
      <vt:lpstr>סוף תודה על ההקשבה</vt:lpstr>
    </vt:vector>
  </TitlesOfParts>
  <Company>IDF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הגישה הרציונאלית</dc:title>
  <dc:creator>אוהד נג'מה</dc:creator>
  <cp:lastModifiedBy>\</cp:lastModifiedBy>
  <cp:revision>99</cp:revision>
  <dcterms:created xsi:type="dcterms:W3CDTF">2015-06-11T06:51:06Z</dcterms:created>
  <dcterms:modified xsi:type="dcterms:W3CDTF">2015-06-18T11:16:49Z</dcterms:modified>
</cp:coreProperties>
</file>