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6" r:id="rId1"/>
  </p:sldMasterIdLst>
  <p:notesMasterIdLst>
    <p:notesMasterId r:id="rId24"/>
  </p:notesMasterIdLst>
  <p:handoutMasterIdLst>
    <p:handoutMasterId r:id="rId25"/>
  </p:handoutMasterIdLst>
  <p:sldIdLst>
    <p:sldId id="305" r:id="rId2"/>
    <p:sldId id="338" r:id="rId3"/>
    <p:sldId id="343" r:id="rId4"/>
    <p:sldId id="310" r:id="rId5"/>
    <p:sldId id="348" r:id="rId6"/>
    <p:sldId id="347" r:id="rId7"/>
    <p:sldId id="276" r:id="rId8"/>
    <p:sldId id="277" r:id="rId9"/>
    <p:sldId id="359" r:id="rId10"/>
    <p:sldId id="349" r:id="rId11"/>
    <p:sldId id="282" r:id="rId12"/>
    <p:sldId id="358" r:id="rId13"/>
    <p:sldId id="357" r:id="rId14"/>
    <p:sldId id="286" r:id="rId15"/>
    <p:sldId id="285" r:id="rId16"/>
    <p:sldId id="360" r:id="rId17"/>
    <p:sldId id="355" r:id="rId18"/>
    <p:sldId id="291" r:id="rId19"/>
    <p:sldId id="293" r:id="rId20"/>
    <p:sldId id="356" r:id="rId21"/>
    <p:sldId id="304" r:id="rId22"/>
    <p:sldId id="354" r:id="rId23"/>
  </p:sldIdLst>
  <p:sldSz cx="12192000" cy="6858000"/>
  <p:notesSz cx="6819900" cy="9918700"/>
  <p:defaultTextStyle>
    <a:defPPr algn="r" rtl="1"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795" userDrawn="1">
          <p15:clr>
            <a:srgbClr val="A4A3A4"/>
          </p15:clr>
        </p15:guide>
        <p15:guide id="2" pos="6816" userDrawn="1">
          <p15:clr>
            <a:srgbClr val="A4A3A4"/>
          </p15:clr>
        </p15:guide>
        <p15:guide id="3" pos="816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סגנון ביניים 1 - הדגשה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000" autoAdjust="0"/>
    <p:restoredTop sz="79599" autoAdjust="0"/>
  </p:normalViewPr>
  <p:slideViewPr>
    <p:cSldViewPr>
      <p:cViewPr varScale="1">
        <p:scale>
          <a:sx n="79" d="100"/>
          <a:sy n="79" d="100"/>
        </p:scale>
        <p:origin x="120" y="174"/>
      </p:cViewPr>
      <p:guideLst>
        <p:guide pos="3795"/>
        <p:guide pos="6816"/>
        <p:guide pos="816"/>
        <p:guide orient="horz" pos="2160"/>
      </p:guideLst>
    </p:cSldViewPr>
  </p:slideViewPr>
  <p:outlineViewPr>
    <p:cViewPr>
      <p:scale>
        <a:sx n="33" d="100"/>
        <a:sy n="33" d="100"/>
      </p:scale>
      <p:origin x="0" y="-102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280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94EEA9-6637-469B-A3E3-C22DC50884D3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rtl="1"/>
          <a:endParaRPr lang="he-IL"/>
        </a:p>
      </dgm:t>
    </dgm:pt>
    <dgm:pt modelId="{E300F94A-3CE5-413B-88F6-14BC52846215}">
      <dgm:prSet phldrT="[טקסט]"/>
      <dgm:spPr/>
      <dgm:t>
        <a:bodyPr/>
        <a:lstStyle/>
        <a:p>
          <a:pPr rtl="1"/>
          <a:r>
            <a:rPr lang="he-IL" b="1" dirty="0">
              <a:solidFill>
                <a:schemeClr val="tx1"/>
              </a:solidFill>
            </a:rPr>
            <a:t>הבניית תהליך החשיבה בהתאם להקשר </a:t>
          </a:r>
        </a:p>
      </dgm:t>
    </dgm:pt>
    <dgm:pt modelId="{7C2BA160-7161-4525-81CF-29D0AEF33942}" type="parTrans" cxnId="{9CB99FB8-7921-429D-A016-52F2D03EED83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CF88160A-6EFC-4C0F-BC3A-3125A55053BF}" type="sibTrans" cxnId="{9CB99FB8-7921-429D-A016-52F2D03EED83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6F02D0ED-BC8B-4AE1-ACD2-2B00B7F663AF}">
      <dgm:prSet phldrT="[טקסט]"/>
      <dgm:spPr/>
      <dgm:t>
        <a:bodyPr/>
        <a:lstStyle/>
        <a:p>
          <a:pPr rtl="1"/>
          <a:r>
            <a:rPr lang="he-IL" b="1" dirty="0">
              <a:solidFill>
                <a:schemeClr val="tx1"/>
              </a:solidFill>
            </a:rPr>
            <a:t>הגדרת היסט / פער הרלוונטיות </a:t>
          </a:r>
        </a:p>
      </dgm:t>
    </dgm:pt>
    <dgm:pt modelId="{E8B3D7B8-ED62-4EA4-AB26-B7C4FFEE3E2F}" type="parTrans" cxnId="{42979C0C-5EA9-422D-9341-B205431AA60E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4EF29106-7BD6-47FC-A5D5-4A702A30D880}" type="sibTrans" cxnId="{42979C0C-5EA9-422D-9341-B205431AA60E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CB91C49B-308C-4516-BF27-25DEA4A1C39A}">
      <dgm:prSet phldrT="[טקסט]"/>
      <dgm:spPr/>
      <dgm:t>
        <a:bodyPr/>
        <a:lstStyle/>
        <a:p>
          <a:pPr rtl="1"/>
          <a:r>
            <a:rPr lang="he-IL" b="1" dirty="0">
              <a:solidFill>
                <a:schemeClr val="tx1"/>
              </a:solidFill>
            </a:rPr>
            <a:t>יצירת מסגרת אסטרטגית ראשונית </a:t>
          </a:r>
        </a:p>
      </dgm:t>
    </dgm:pt>
    <dgm:pt modelId="{B88C8B81-B4DB-4FC2-8704-A84FF4148EC5}" type="parTrans" cxnId="{7830C2B2-13D7-457D-B793-41235D1E900E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B8F97D03-7B40-475D-9591-958DF70DB59C}" type="sibTrans" cxnId="{7830C2B2-13D7-457D-B793-41235D1E900E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530EA7B1-543F-4546-A4E5-773FB26252DC}">
      <dgm:prSet phldrT="[טקסט]"/>
      <dgm:spPr/>
      <dgm:t>
        <a:bodyPr/>
        <a:lstStyle/>
        <a:p>
          <a:pPr rtl="1"/>
          <a:r>
            <a:rPr lang="he-IL" b="1" dirty="0" err="1">
              <a:solidFill>
                <a:schemeClr val="tx1"/>
              </a:solidFill>
            </a:rPr>
            <a:t>אתגור</a:t>
          </a:r>
          <a:r>
            <a:rPr lang="he-IL" b="1" dirty="0">
              <a:solidFill>
                <a:schemeClr val="tx1"/>
              </a:solidFill>
            </a:rPr>
            <a:t> ביקורתי ויצירת אסטרטגיה מכוננת </a:t>
          </a:r>
        </a:p>
      </dgm:t>
    </dgm:pt>
    <dgm:pt modelId="{7B95C2E8-663D-4AF5-B30D-2991E8A76EE9}" type="parTrans" cxnId="{5467F27F-95F9-4B86-BF8D-30DED3F2A3C0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6F7F03E3-2CA1-45AB-853D-C72C0F46DBB0}" type="sibTrans" cxnId="{5467F27F-95F9-4B86-BF8D-30DED3F2A3C0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035F41DF-658C-4705-BC98-16C121649A2D}">
      <dgm:prSet phldrT="[טקסט]"/>
      <dgm:spPr/>
      <dgm:t>
        <a:bodyPr/>
        <a:lstStyle/>
        <a:p>
          <a:pPr rtl="1"/>
          <a:r>
            <a:rPr lang="he-IL" b="1" dirty="0">
              <a:solidFill>
                <a:schemeClr val="tx1"/>
              </a:solidFill>
            </a:rPr>
            <a:t>פיתוח רעיון ותצורה למערכה / מערכת מבצעים – יצירת תפיסה</a:t>
          </a:r>
        </a:p>
      </dgm:t>
    </dgm:pt>
    <dgm:pt modelId="{A85CD492-3FB4-4CB9-A589-D3D80C95C73D}" type="parTrans" cxnId="{470DAD16-9967-46CA-B55B-195B8A1BE84A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F46E1ED3-2649-49C7-B57D-523CEAD42030}" type="sibTrans" cxnId="{470DAD16-9967-46CA-B55B-195B8A1BE84A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B0069B09-B53F-424C-A863-494F09CE5195}">
      <dgm:prSet phldrT="[טקסט]" phldr="1"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796738F9-2020-403F-9D28-C0D98472AA38}" type="parTrans" cxnId="{2496D162-E5B1-4437-8D80-C6D39E813A62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7EF6EC52-EFA2-4D40-8E14-547EAA3D1896}" type="sibTrans" cxnId="{2496D162-E5B1-4437-8D80-C6D39E813A62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595BB7C3-6DFC-41D6-95C9-2145309B4423}">
      <dgm:prSet phldrT="[טקסט]" phldr="1"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AE148DB6-C4DC-46FE-BA62-077846D1655D}" type="parTrans" cxnId="{855B4289-C288-4EDF-AE7D-988C5CFAAB37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1EEF875B-1B0F-46D1-BF58-6CDC869FE436}" type="sibTrans" cxnId="{855B4289-C288-4EDF-AE7D-988C5CFAAB37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267BAD4E-B960-4EC8-AA6A-9A54E59F97BB}">
      <dgm:prSet phldrT="[טקסט]" phldr="1"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6E5248D6-4FF8-4B88-8DBC-B3E125B457BD}" type="parTrans" cxnId="{594F1CDE-3CC9-48FE-B3E4-4675719AF926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75CEA004-F84E-444B-9800-115C6D07AD27}" type="sibTrans" cxnId="{594F1CDE-3CC9-48FE-B3E4-4675719AF926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2A22CEAA-2E47-49CD-8CC4-4FD3F4524148}">
      <dgm:prSet phldrT="[טקסט]" phldr="1"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068DA50F-4E55-44E7-97F8-56222239E2D5}" type="parTrans" cxnId="{FBFDE75A-79E5-4F3F-9613-51E0576BFF02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D6AF0E6F-41D2-4C4C-A3F7-45C079AC0AD4}" type="sibTrans" cxnId="{FBFDE75A-79E5-4F3F-9613-51E0576BFF02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CB53B736-6CC9-4E1D-B99C-82C11B1C70B9}" type="pres">
      <dgm:prSet presAssocID="{F494EEA9-6637-469B-A3E3-C22DC50884D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FAF7CA00-52E7-44AF-BDA3-1A98EC2ABAA0}" type="pres">
      <dgm:prSet presAssocID="{F494EEA9-6637-469B-A3E3-C22DC50884D3}" presName="dummyMaxCanvas" presStyleCnt="0">
        <dgm:presLayoutVars/>
      </dgm:prSet>
      <dgm:spPr/>
    </dgm:pt>
    <dgm:pt modelId="{DBBF635F-459C-49ED-B7E9-3E4EFC037C30}" type="pres">
      <dgm:prSet presAssocID="{F494EEA9-6637-469B-A3E3-C22DC50884D3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8600119-9758-4A9B-8EC0-6CEADB5E9078}" type="pres">
      <dgm:prSet presAssocID="{F494EEA9-6637-469B-A3E3-C22DC50884D3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6582CD9-D88E-4EBA-9662-DB200B18C6F0}" type="pres">
      <dgm:prSet presAssocID="{F494EEA9-6637-469B-A3E3-C22DC50884D3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13EDAB0-65A4-44F5-82CD-1116937F9A69}" type="pres">
      <dgm:prSet presAssocID="{F494EEA9-6637-469B-A3E3-C22DC50884D3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C3C8D9B-8EA1-458D-98B5-D182F9A8E0E9}" type="pres">
      <dgm:prSet presAssocID="{F494EEA9-6637-469B-A3E3-C22DC50884D3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A28E874-EE5C-4390-A911-6FFB732B6078}" type="pres">
      <dgm:prSet presAssocID="{F494EEA9-6637-469B-A3E3-C22DC50884D3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BE01F56-AF6D-4242-B1DF-02543BEE8DC7}" type="pres">
      <dgm:prSet presAssocID="{F494EEA9-6637-469B-A3E3-C22DC50884D3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B8940A0-E268-4825-A1D2-E803EF2917BE}" type="pres">
      <dgm:prSet presAssocID="{F494EEA9-6637-469B-A3E3-C22DC50884D3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75AC03C-3BF3-4937-9968-51137A282614}" type="pres">
      <dgm:prSet presAssocID="{F494EEA9-6637-469B-A3E3-C22DC50884D3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C3A8A37-3AB5-4764-B43B-29AE70B1405D}" type="pres">
      <dgm:prSet presAssocID="{F494EEA9-6637-469B-A3E3-C22DC50884D3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16D6AF2-6B51-4791-B874-A1DB7C17F967}" type="pres">
      <dgm:prSet presAssocID="{F494EEA9-6637-469B-A3E3-C22DC50884D3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2AA1324-C387-435F-B208-56CC0363A46A}" type="pres">
      <dgm:prSet presAssocID="{F494EEA9-6637-469B-A3E3-C22DC50884D3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A1EAE5B-4C83-41E9-9306-3079BE00B8AE}" type="pres">
      <dgm:prSet presAssocID="{F494EEA9-6637-469B-A3E3-C22DC50884D3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FF91CB9-2AFB-4947-8A7D-1812D85B2E94}" type="pres">
      <dgm:prSet presAssocID="{F494EEA9-6637-469B-A3E3-C22DC50884D3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4D5363B6-B8F4-4D5A-86DC-83E0FF581EA0}" type="presOf" srcId="{B8F97D03-7B40-475D-9591-958DF70DB59C}" destId="{AB8940A0-E268-4825-A1D2-E803EF2917BE}" srcOrd="0" destOrd="0" presId="urn:microsoft.com/office/officeart/2005/8/layout/vProcess5"/>
    <dgm:cxn modelId="{9CB99FB8-7921-429D-A016-52F2D03EED83}" srcId="{F494EEA9-6637-469B-A3E3-C22DC50884D3}" destId="{E300F94A-3CE5-413B-88F6-14BC52846215}" srcOrd="0" destOrd="0" parTransId="{7C2BA160-7161-4525-81CF-29D0AEF33942}" sibTransId="{CF88160A-6EFC-4C0F-BC3A-3125A55053BF}"/>
    <dgm:cxn modelId="{248E99CA-7065-4668-8A70-C1B33C6E4B7E}" type="presOf" srcId="{E300F94A-3CE5-413B-88F6-14BC52846215}" destId="{FC3A8A37-3AB5-4764-B43B-29AE70B1405D}" srcOrd="1" destOrd="0" presId="urn:microsoft.com/office/officeart/2005/8/layout/vProcess5"/>
    <dgm:cxn modelId="{C09DD2D7-315B-465A-A1C5-51C2D84DAB40}" type="presOf" srcId="{530EA7B1-543F-4546-A4E5-773FB26252DC}" destId="{5A1EAE5B-4C83-41E9-9306-3079BE00B8AE}" srcOrd="1" destOrd="0" presId="urn:microsoft.com/office/officeart/2005/8/layout/vProcess5"/>
    <dgm:cxn modelId="{76DF2127-5C92-4DD8-B8A8-C9DB0485EF21}" type="presOf" srcId="{F494EEA9-6637-469B-A3E3-C22DC50884D3}" destId="{CB53B736-6CC9-4E1D-B99C-82C11B1C70B9}" srcOrd="0" destOrd="0" presId="urn:microsoft.com/office/officeart/2005/8/layout/vProcess5"/>
    <dgm:cxn modelId="{ED017B51-B589-4836-BC81-49D2FA299E08}" type="presOf" srcId="{CF88160A-6EFC-4C0F-BC3A-3125A55053BF}" destId="{AA28E874-EE5C-4390-A911-6FFB732B6078}" srcOrd="0" destOrd="0" presId="urn:microsoft.com/office/officeart/2005/8/layout/vProcess5"/>
    <dgm:cxn modelId="{FBFDE75A-79E5-4F3F-9613-51E0576BFF02}" srcId="{F494EEA9-6637-469B-A3E3-C22DC50884D3}" destId="{2A22CEAA-2E47-49CD-8CC4-4FD3F4524148}" srcOrd="8" destOrd="0" parTransId="{068DA50F-4E55-44E7-97F8-56222239E2D5}" sibTransId="{D6AF0E6F-41D2-4C4C-A3F7-45C079AC0AD4}"/>
    <dgm:cxn modelId="{7830C2B2-13D7-457D-B793-41235D1E900E}" srcId="{F494EEA9-6637-469B-A3E3-C22DC50884D3}" destId="{CB91C49B-308C-4516-BF27-25DEA4A1C39A}" srcOrd="2" destOrd="0" parTransId="{B88C8B81-B4DB-4FC2-8704-A84FF4148EC5}" sibTransId="{B8F97D03-7B40-475D-9591-958DF70DB59C}"/>
    <dgm:cxn modelId="{13113D31-643B-42AC-902C-E2996117DF53}" type="presOf" srcId="{6F02D0ED-BC8B-4AE1-ACD2-2B00B7F663AF}" destId="{016D6AF2-6B51-4791-B874-A1DB7C17F967}" srcOrd="1" destOrd="0" presId="urn:microsoft.com/office/officeart/2005/8/layout/vProcess5"/>
    <dgm:cxn modelId="{5B2EBA48-2461-47C6-93F3-51E6F750CC93}" type="presOf" srcId="{CB91C49B-308C-4516-BF27-25DEA4A1C39A}" destId="{F6582CD9-D88E-4EBA-9662-DB200B18C6F0}" srcOrd="0" destOrd="0" presId="urn:microsoft.com/office/officeart/2005/8/layout/vProcess5"/>
    <dgm:cxn modelId="{BE2692D9-B601-49E4-8D73-96EF96DB427C}" type="presOf" srcId="{6F02D0ED-BC8B-4AE1-ACD2-2B00B7F663AF}" destId="{18600119-9758-4A9B-8EC0-6CEADB5E9078}" srcOrd="0" destOrd="0" presId="urn:microsoft.com/office/officeart/2005/8/layout/vProcess5"/>
    <dgm:cxn modelId="{470DAD16-9967-46CA-B55B-195B8A1BE84A}" srcId="{F494EEA9-6637-469B-A3E3-C22DC50884D3}" destId="{035F41DF-658C-4705-BC98-16C121649A2D}" srcOrd="4" destOrd="0" parTransId="{A85CD492-3FB4-4CB9-A589-D3D80C95C73D}" sibTransId="{F46E1ED3-2649-49C7-B57D-523CEAD42030}"/>
    <dgm:cxn modelId="{A9AFD066-C403-4D89-B8FD-BF80957A9894}" type="presOf" srcId="{CB91C49B-308C-4516-BF27-25DEA4A1C39A}" destId="{32AA1324-C387-435F-B208-56CC0363A46A}" srcOrd="1" destOrd="0" presId="urn:microsoft.com/office/officeart/2005/8/layout/vProcess5"/>
    <dgm:cxn modelId="{21175A22-CE24-446F-9AA9-23EE8235E5AC}" type="presOf" srcId="{035F41DF-658C-4705-BC98-16C121649A2D}" destId="{BC3C8D9B-8EA1-458D-98B5-D182F9A8E0E9}" srcOrd="0" destOrd="0" presId="urn:microsoft.com/office/officeart/2005/8/layout/vProcess5"/>
    <dgm:cxn modelId="{594F1CDE-3CC9-48FE-B3E4-4675719AF926}" srcId="{F494EEA9-6637-469B-A3E3-C22DC50884D3}" destId="{267BAD4E-B960-4EC8-AA6A-9A54E59F97BB}" srcOrd="7" destOrd="0" parTransId="{6E5248D6-4FF8-4B88-8DBC-B3E125B457BD}" sibTransId="{75CEA004-F84E-444B-9800-115C6D07AD27}"/>
    <dgm:cxn modelId="{5467F27F-95F9-4B86-BF8D-30DED3F2A3C0}" srcId="{F494EEA9-6637-469B-A3E3-C22DC50884D3}" destId="{530EA7B1-543F-4546-A4E5-773FB26252DC}" srcOrd="3" destOrd="0" parTransId="{7B95C2E8-663D-4AF5-B30D-2991E8A76EE9}" sibTransId="{6F7F03E3-2CA1-45AB-853D-C72C0F46DBB0}"/>
    <dgm:cxn modelId="{CA40FC05-7839-490C-AD4B-9A23ABFE5F5E}" type="presOf" srcId="{530EA7B1-543F-4546-A4E5-773FB26252DC}" destId="{F13EDAB0-65A4-44F5-82CD-1116937F9A69}" srcOrd="0" destOrd="0" presId="urn:microsoft.com/office/officeart/2005/8/layout/vProcess5"/>
    <dgm:cxn modelId="{42979C0C-5EA9-422D-9341-B205431AA60E}" srcId="{F494EEA9-6637-469B-A3E3-C22DC50884D3}" destId="{6F02D0ED-BC8B-4AE1-ACD2-2B00B7F663AF}" srcOrd="1" destOrd="0" parTransId="{E8B3D7B8-ED62-4EA4-AB26-B7C4FFEE3E2F}" sibTransId="{4EF29106-7BD6-47FC-A5D5-4A702A30D880}"/>
    <dgm:cxn modelId="{1DD15B56-AE64-4285-8690-57779BCD13F3}" type="presOf" srcId="{6F7F03E3-2CA1-45AB-853D-C72C0F46DBB0}" destId="{B75AC03C-3BF3-4937-9968-51137A282614}" srcOrd="0" destOrd="0" presId="urn:microsoft.com/office/officeart/2005/8/layout/vProcess5"/>
    <dgm:cxn modelId="{2496D162-E5B1-4437-8D80-C6D39E813A62}" srcId="{F494EEA9-6637-469B-A3E3-C22DC50884D3}" destId="{B0069B09-B53F-424C-A863-494F09CE5195}" srcOrd="5" destOrd="0" parTransId="{796738F9-2020-403F-9D28-C0D98472AA38}" sibTransId="{7EF6EC52-EFA2-4D40-8E14-547EAA3D1896}"/>
    <dgm:cxn modelId="{855B4289-C288-4EDF-AE7D-988C5CFAAB37}" srcId="{F494EEA9-6637-469B-A3E3-C22DC50884D3}" destId="{595BB7C3-6DFC-41D6-95C9-2145309B4423}" srcOrd="6" destOrd="0" parTransId="{AE148DB6-C4DC-46FE-BA62-077846D1655D}" sibTransId="{1EEF875B-1B0F-46D1-BF58-6CDC869FE436}"/>
    <dgm:cxn modelId="{B42CAF3C-7671-4443-AC23-0F068727D96B}" type="presOf" srcId="{E300F94A-3CE5-413B-88F6-14BC52846215}" destId="{DBBF635F-459C-49ED-B7E9-3E4EFC037C30}" srcOrd="0" destOrd="0" presId="urn:microsoft.com/office/officeart/2005/8/layout/vProcess5"/>
    <dgm:cxn modelId="{B3A7F401-E5E9-48BF-9C5E-4FDCD15825EB}" type="presOf" srcId="{4EF29106-7BD6-47FC-A5D5-4A702A30D880}" destId="{DBE01F56-AF6D-4242-B1DF-02543BEE8DC7}" srcOrd="0" destOrd="0" presId="urn:microsoft.com/office/officeart/2005/8/layout/vProcess5"/>
    <dgm:cxn modelId="{23E01B26-405E-4C99-A7F3-9B3462491F96}" type="presOf" srcId="{035F41DF-658C-4705-BC98-16C121649A2D}" destId="{BFF91CB9-2AFB-4947-8A7D-1812D85B2E94}" srcOrd="1" destOrd="0" presId="urn:microsoft.com/office/officeart/2005/8/layout/vProcess5"/>
    <dgm:cxn modelId="{8B764A12-34E3-41E0-B58C-03F4709B982B}" type="presParOf" srcId="{CB53B736-6CC9-4E1D-B99C-82C11B1C70B9}" destId="{FAF7CA00-52E7-44AF-BDA3-1A98EC2ABAA0}" srcOrd="0" destOrd="0" presId="urn:microsoft.com/office/officeart/2005/8/layout/vProcess5"/>
    <dgm:cxn modelId="{CC42736D-2BA8-41D7-8B02-8F0E40770BF8}" type="presParOf" srcId="{CB53B736-6CC9-4E1D-B99C-82C11B1C70B9}" destId="{DBBF635F-459C-49ED-B7E9-3E4EFC037C30}" srcOrd="1" destOrd="0" presId="urn:microsoft.com/office/officeart/2005/8/layout/vProcess5"/>
    <dgm:cxn modelId="{A5E4BBCB-4758-40F0-84C4-78C514B67A45}" type="presParOf" srcId="{CB53B736-6CC9-4E1D-B99C-82C11B1C70B9}" destId="{18600119-9758-4A9B-8EC0-6CEADB5E9078}" srcOrd="2" destOrd="0" presId="urn:microsoft.com/office/officeart/2005/8/layout/vProcess5"/>
    <dgm:cxn modelId="{F7B30192-0BCA-43C4-BCFB-D91DC9A37713}" type="presParOf" srcId="{CB53B736-6CC9-4E1D-B99C-82C11B1C70B9}" destId="{F6582CD9-D88E-4EBA-9662-DB200B18C6F0}" srcOrd="3" destOrd="0" presId="urn:microsoft.com/office/officeart/2005/8/layout/vProcess5"/>
    <dgm:cxn modelId="{2492C314-0A1C-4519-9B1E-7F9DEC7A3B88}" type="presParOf" srcId="{CB53B736-6CC9-4E1D-B99C-82C11B1C70B9}" destId="{F13EDAB0-65A4-44F5-82CD-1116937F9A69}" srcOrd="4" destOrd="0" presId="urn:microsoft.com/office/officeart/2005/8/layout/vProcess5"/>
    <dgm:cxn modelId="{D4F8D67D-082D-4FAE-811B-65ED917EA84F}" type="presParOf" srcId="{CB53B736-6CC9-4E1D-B99C-82C11B1C70B9}" destId="{BC3C8D9B-8EA1-458D-98B5-D182F9A8E0E9}" srcOrd="5" destOrd="0" presId="urn:microsoft.com/office/officeart/2005/8/layout/vProcess5"/>
    <dgm:cxn modelId="{A484B0FD-5B5C-4D96-8010-D0AE9704EB90}" type="presParOf" srcId="{CB53B736-6CC9-4E1D-B99C-82C11B1C70B9}" destId="{AA28E874-EE5C-4390-A911-6FFB732B6078}" srcOrd="6" destOrd="0" presId="urn:microsoft.com/office/officeart/2005/8/layout/vProcess5"/>
    <dgm:cxn modelId="{13F905F2-354D-4245-81B9-AA3585E38ECE}" type="presParOf" srcId="{CB53B736-6CC9-4E1D-B99C-82C11B1C70B9}" destId="{DBE01F56-AF6D-4242-B1DF-02543BEE8DC7}" srcOrd="7" destOrd="0" presId="urn:microsoft.com/office/officeart/2005/8/layout/vProcess5"/>
    <dgm:cxn modelId="{AD9A5B25-7A04-4600-93B3-8040C8CCBADB}" type="presParOf" srcId="{CB53B736-6CC9-4E1D-B99C-82C11B1C70B9}" destId="{AB8940A0-E268-4825-A1D2-E803EF2917BE}" srcOrd="8" destOrd="0" presId="urn:microsoft.com/office/officeart/2005/8/layout/vProcess5"/>
    <dgm:cxn modelId="{36A79CF6-0381-448F-A31B-7B9A9F7BC0AD}" type="presParOf" srcId="{CB53B736-6CC9-4E1D-B99C-82C11B1C70B9}" destId="{B75AC03C-3BF3-4937-9968-51137A282614}" srcOrd="9" destOrd="0" presId="urn:microsoft.com/office/officeart/2005/8/layout/vProcess5"/>
    <dgm:cxn modelId="{614F11B1-0832-413E-BE37-C3A6DE24BE9C}" type="presParOf" srcId="{CB53B736-6CC9-4E1D-B99C-82C11B1C70B9}" destId="{FC3A8A37-3AB5-4764-B43B-29AE70B1405D}" srcOrd="10" destOrd="0" presId="urn:microsoft.com/office/officeart/2005/8/layout/vProcess5"/>
    <dgm:cxn modelId="{88FB8299-0255-4CC0-8332-DA642AD9FC4F}" type="presParOf" srcId="{CB53B736-6CC9-4E1D-B99C-82C11B1C70B9}" destId="{016D6AF2-6B51-4791-B874-A1DB7C17F967}" srcOrd="11" destOrd="0" presId="urn:microsoft.com/office/officeart/2005/8/layout/vProcess5"/>
    <dgm:cxn modelId="{5A6301AF-3184-4618-96C8-FE6EF9C2A843}" type="presParOf" srcId="{CB53B736-6CC9-4E1D-B99C-82C11B1C70B9}" destId="{32AA1324-C387-435F-B208-56CC0363A46A}" srcOrd="12" destOrd="0" presId="urn:microsoft.com/office/officeart/2005/8/layout/vProcess5"/>
    <dgm:cxn modelId="{0856B7E4-2C02-42E1-9B6D-565B955CD388}" type="presParOf" srcId="{CB53B736-6CC9-4E1D-B99C-82C11B1C70B9}" destId="{5A1EAE5B-4C83-41E9-9306-3079BE00B8AE}" srcOrd="13" destOrd="0" presId="urn:microsoft.com/office/officeart/2005/8/layout/vProcess5"/>
    <dgm:cxn modelId="{0493C2D4-AA0C-4D46-AE73-8D7505B33E4C}" type="presParOf" srcId="{CB53B736-6CC9-4E1D-B99C-82C11B1C70B9}" destId="{BFF91CB9-2AFB-4947-8A7D-1812D85B2E94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1744B9-6247-4B8C-AD56-B44F04A84FAB}" type="doc">
      <dgm:prSet loTypeId="urn:microsoft.com/office/officeart/2005/8/layout/defaul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B1A2A568-703F-4AB4-A415-ABD6513FDA3A}">
      <dgm:prSet phldrT="[טקסט]"/>
      <dgm:spPr/>
      <dgm:t>
        <a:bodyPr/>
        <a:lstStyle/>
        <a:p>
          <a:pPr rtl="1"/>
          <a:r>
            <a:rPr lang="he-IL" dirty="0"/>
            <a:t>שיתופיות</a:t>
          </a:r>
        </a:p>
      </dgm:t>
    </dgm:pt>
    <dgm:pt modelId="{0D191879-7BED-433D-8F2D-E883C93CFAC7}" type="parTrans" cxnId="{89998B9E-27DD-48F7-998D-8F1878624E01}">
      <dgm:prSet/>
      <dgm:spPr/>
      <dgm:t>
        <a:bodyPr/>
        <a:lstStyle/>
        <a:p>
          <a:pPr rtl="1"/>
          <a:endParaRPr lang="he-IL"/>
        </a:p>
      </dgm:t>
    </dgm:pt>
    <dgm:pt modelId="{CF773A0F-AB87-444B-8AB1-5C1B7F49531B}" type="sibTrans" cxnId="{89998B9E-27DD-48F7-998D-8F1878624E01}">
      <dgm:prSet/>
      <dgm:spPr/>
      <dgm:t>
        <a:bodyPr/>
        <a:lstStyle/>
        <a:p>
          <a:pPr rtl="1"/>
          <a:endParaRPr lang="he-IL"/>
        </a:p>
      </dgm:t>
    </dgm:pt>
    <dgm:pt modelId="{C916DBEB-A7D1-4B92-9E3B-8457D9675638}">
      <dgm:prSet phldrT="[טקסט]"/>
      <dgm:spPr/>
      <dgm:t>
        <a:bodyPr/>
        <a:lstStyle/>
        <a:p>
          <a:pPr rtl="1"/>
          <a:r>
            <a:rPr lang="he-IL" dirty="0"/>
            <a:t>שיטתיות</a:t>
          </a:r>
        </a:p>
      </dgm:t>
    </dgm:pt>
    <dgm:pt modelId="{A633179C-6909-4378-9908-9348C27E3E0B}" type="parTrans" cxnId="{4A252177-B9CA-41B4-A922-F8493E036CF3}">
      <dgm:prSet/>
      <dgm:spPr/>
      <dgm:t>
        <a:bodyPr/>
        <a:lstStyle/>
        <a:p>
          <a:pPr rtl="1"/>
          <a:endParaRPr lang="he-IL"/>
        </a:p>
      </dgm:t>
    </dgm:pt>
    <dgm:pt modelId="{0A4DC802-BBAF-4763-8CB5-FDCDB7257E8B}" type="sibTrans" cxnId="{4A252177-B9CA-41B4-A922-F8493E036CF3}">
      <dgm:prSet/>
      <dgm:spPr/>
      <dgm:t>
        <a:bodyPr/>
        <a:lstStyle/>
        <a:p>
          <a:pPr rtl="1"/>
          <a:endParaRPr lang="he-IL"/>
        </a:p>
      </dgm:t>
    </dgm:pt>
    <dgm:pt modelId="{251245A4-8A2A-4A72-A8B4-04F3C229719B}">
      <dgm:prSet phldrT="[טקסט]"/>
      <dgm:spPr/>
      <dgm:t>
        <a:bodyPr/>
        <a:lstStyle/>
        <a:p>
          <a:pPr rtl="1"/>
          <a:r>
            <a:rPr lang="he-IL" dirty="0"/>
            <a:t>תיעוד</a:t>
          </a:r>
        </a:p>
      </dgm:t>
    </dgm:pt>
    <dgm:pt modelId="{B0FD556F-411E-4E7E-991C-5E4F4DEFB9FA}" type="parTrans" cxnId="{54B9664D-8A51-4DDE-A5F1-45AAEEBE93D6}">
      <dgm:prSet/>
      <dgm:spPr/>
      <dgm:t>
        <a:bodyPr/>
        <a:lstStyle/>
        <a:p>
          <a:pPr rtl="1"/>
          <a:endParaRPr lang="he-IL"/>
        </a:p>
      </dgm:t>
    </dgm:pt>
    <dgm:pt modelId="{DA8AA1A5-A06E-4110-A58B-A32C46815362}" type="sibTrans" cxnId="{54B9664D-8A51-4DDE-A5F1-45AAEEBE93D6}">
      <dgm:prSet/>
      <dgm:spPr/>
      <dgm:t>
        <a:bodyPr/>
        <a:lstStyle/>
        <a:p>
          <a:pPr rtl="1"/>
          <a:endParaRPr lang="he-IL"/>
        </a:p>
      </dgm:t>
    </dgm:pt>
    <dgm:pt modelId="{D7A9CEA6-F623-4FD4-AD85-592F081B7B7D}">
      <dgm:prSet phldrT="[טקסט]"/>
      <dgm:spPr/>
      <dgm:t>
        <a:bodyPr/>
        <a:lstStyle/>
        <a:p>
          <a:pPr rtl="1"/>
          <a:r>
            <a:rPr lang="he-IL" dirty="0" smtClean="0"/>
            <a:t>התכנסות ללוחות הזמנים</a:t>
          </a:r>
          <a:endParaRPr lang="he-IL" dirty="0"/>
        </a:p>
      </dgm:t>
    </dgm:pt>
    <dgm:pt modelId="{231F53EE-4224-4569-8E9B-A64050FBAB1F}" type="parTrans" cxnId="{C84605B8-7FD5-437D-85E5-6B1CB2776096}">
      <dgm:prSet/>
      <dgm:spPr/>
      <dgm:t>
        <a:bodyPr/>
        <a:lstStyle/>
        <a:p>
          <a:pPr rtl="1"/>
          <a:endParaRPr lang="he-IL"/>
        </a:p>
      </dgm:t>
    </dgm:pt>
    <dgm:pt modelId="{EE9CF4A9-129E-415B-B815-FA0B5E411FB6}" type="sibTrans" cxnId="{C84605B8-7FD5-437D-85E5-6B1CB2776096}">
      <dgm:prSet/>
      <dgm:spPr/>
      <dgm:t>
        <a:bodyPr/>
        <a:lstStyle/>
        <a:p>
          <a:pPr rtl="1"/>
          <a:endParaRPr lang="he-IL"/>
        </a:p>
      </dgm:t>
    </dgm:pt>
    <dgm:pt modelId="{2B4A3F15-3EEB-48E8-B7A1-44E9DE2EBCDE}">
      <dgm:prSet phldrT="[טקסט]"/>
      <dgm:spPr/>
      <dgm:t>
        <a:bodyPr/>
        <a:lstStyle/>
        <a:p>
          <a:pPr rtl="1"/>
          <a:r>
            <a:rPr lang="he-IL" dirty="0"/>
            <a:t>מגוון נקודות מבט</a:t>
          </a:r>
        </a:p>
      </dgm:t>
    </dgm:pt>
    <dgm:pt modelId="{369546C4-6EBA-4F1D-A26B-1140A0FEB50C}" type="parTrans" cxnId="{DDABC604-57DC-47D8-9280-3AA0D803E20B}">
      <dgm:prSet/>
      <dgm:spPr/>
      <dgm:t>
        <a:bodyPr/>
        <a:lstStyle/>
        <a:p>
          <a:pPr rtl="1"/>
          <a:endParaRPr lang="he-IL"/>
        </a:p>
      </dgm:t>
    </dgm:pt>
    <dgm:pt modelId="{A661BE7F-CF79-4D58-A2B7-EFC0152E8918}" type="sibTrans" cxnId="{DDABC604-57DC-47D8-9280-3AA0D803E20B}">
      <dgm:prSet/>
      <dgm:spPr/>
      <dgm:t>
        <a:bodyPr/>
        <a:lstStyle/>
        <a:p>
          <a:pPr rtl="1"/>
          <a:endParaRPr lang="he-IL"/>
        </a:p>
      </dgm:t>
    </dgm:pt>
    <dgm:pt modelId="{221EA42F-7384-4AC6-9A23-F0B17C79656B}">
      <dgm:prSet phldrT="[טקסט]"/>
      <dgm:spPr/>
      <dgm:t>
        <a:bodyPr/>
        <a:lstStyle/>
        <a:p>
          <a:pPr rtl="1"/>
          <a:r>
            <a:rPr lang="he-IL" dirty="0" err="1"/>
            <a:t>אתגור</a:t>
          </a:r>
          <a:r>
            <a:rPr lang="he-IL" dirty="0"/>
            <a:t> והנגדה</a:t>
          </a:r>
        </a:p>
      </dgm:t>
    </dgm:pt>
    <dgm:pt modelId="{FE861DEC-A70F-4AB6-BD06-478438998E21}" type="parTrans" cxnId="{1E7E4780-7C9C-4F6A-9D13-86A445CC884E}">
      <dgm:prSet/>
      <dgm:spPr/>
      <dgm:t>
        <a:bodyPr/>
        <a:lstStyle/>
        <a:p>
          <a:pPr rtl="1"/>
          <a:endParaRPr lang="he-IL"/>
        </a:p>
      </dgm:t>
    </dgm:pt>
    <dgm:pt modelId="{64D19281-406D-4897-B63E-60175A84C4E1}" type="sibTrans" cxnId="{1E7E4780-7C9C-4F6A-9D13-86A445CC884E}">
      <dgm:prSet/>
      <dgm:spPr/>
      <dgm:t>
        <a:bodyPr/>
        <a:lstStyle/>
        <a:p>
          <a:pPr rtl="1"/>
          <a:endParaRPr lang="he-IL"/>
        </a:p>
      </dgm:t>
    </dgm:pt>
    <dgm:pt modelId="{6110702A-604B-425A-BA2C-741990C5EF15}" type="pres">
      <dgm:prSet presAssocID="{201744B9-6247-4B8C-AD56-B44F04A84FA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F29F7E48-8B85-4751-94CF-89869A5F4AD4}" type="pres">
      <dgm:prSet presAssocID="{B1A2A568-703F-4AB4-A415-ABD6513FDA3A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B1B7574-588A-4C8A-9190-E64974F2B1A3}" type="pres">
      <dgm:prSet presAssocID="{CF773A0F-AB87-444B-8AB1-5C1B7F49531B}" presName="sibTrans" presStyleCnt="0"/>
      <dgm:spPr/>
    </dgm:pt>
    <dgm:pt modelId="{25315DC9-4AF6-48B9-B7D5-21C8D0BE8E4C}" type="pres">
      <dgm:prSet presAssocID="{C916DBEB-A7D1-4B92-9E3B-8457D9675638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BCDEEE2-AC42-469B-8895-CA888AEE055B}" type="pres">
      <dgm:prSet presAssocID="{0A4DC802-BBAF-4763-8CB5-FDCDB7257E8B}" presName="sibTrans" presStyleCnt="0"/>
      <dgm:spPr/>
    </dgm:pt>
    <dgm:pt modelId="{ABC61AE0-E574-475C-8AF8-BB1CA4D300F4}" type="pres">
      <dgm:prSet presAssocID="{251245A4-8A2A-4A72-A8B4-04F3C229719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9199C5B-5AED-44F0-A844-9FDAEFDC70B6}" type="pres">
      <dgm:prSet presAssocID="{DA8AA1A5-A06E-4110-A58B-A32C46815362}" presName="sibTrans" presStyleCnt="0"/>
      <dgm:spPr/>
    </dgm:pt>
    <dgm:pt modelId="{5CB1CF94-8ACB-4501-A8B4-F188A6535713}" type="pres">
      <dgm:prSet presAssocID="{2B4A3F15-3EEB-48E8-B7A1-44E9DE2EBCD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044E8EE-AAD6-4259-A958-0DD2C9080320}" type="pres">
      <dgm:prSet presAssocID="{A661BE7F-CF79-4D58-A2B7-EFC0152E8918}" presName="sibTrans" presStyleCnt="0"/>
      <dgm:spPr/>
    </dgm:pt>
    <dgm:pt modelId="{5385AA60-EAC5-477E-A97E-F659DD536772}" type="pres">
      <dgm:prSet presAssocID="{D7A9CEA6-F623-4FD4-AD85-592F081B7B7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C41203A-CB61-4BA9-BB77-D5938868F489}" type="pres">
      <dgm:prSet presAssocID="{EE9CF4A9-129E-415B-B815-FA0B5E411FB6}" presName="sibTrans" presStyleCnt="0"/>
      <dgm:spPr/>
    </dgm:pt>
    <dgm:pt modelId="{148A1194-613B-433D-AF79-D9A6406D435D}" type="pres">
      <dgm:prSet presAssocID="{221EA42F-7384-4AC6-9A23-F0B17C79656B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DEC42079-5803-4528-97CD-EE6213755114}" type="presOf" srcId="{C916DBEB-A7D1-4B92-9E3B-8457D9675638}" destId="{25315DC9-4AF6-48B9-B7D5-21C8D0BE8E4C}" srcOrd="0" destOrd="0" presId="urn:microsoft.com/office/officeart/2005/8/layout/default"/>
    <dgm:cxn modelId="{985416D0-1A51-402C-85D0-FD80803754EB}" type="presOf" srcId="{B1A2A568-703F-4AB4-A415-ABD6513FDA3A}" destId="{F29F7E48-8B85-4751-94CF-89869A5F4AD4}" srcOrd="0" destOrd="0" presId="urn:microsoft.com/office/officeart/2005/8/layout/default"/>
    <dgm:cxn modelId="{C84605B8-7FD5-437D-85E5-6B1CB2776096}" srcId="{201744B9-6247-4B8C-AD56-B44F04A84FAB}" destId="{D7A9CEA6-F623-4FD4-AD85-592F081B7B7D}" srcOrd="4" destOrd="0" parTransId="{231F53EE-4224-4569-8E9B-A64050FBAB1F}" sibTransId="{EE9CF4A9-129E-415B-B815-FA0B5E411FB6}"/>
    <dgm:cxn modelId="{9392089A-68AC-4826-A0E6-343FCED3926D}" type="presOf" srcId="{2B4A3F15-3EEB-48E8-B7A1-44E9DE2EBCDE}" destId="{5CB1CF94-8ACB-4501-A8B4-F188A6535713}" srcOrd="0" destOrd="0" presId="urn:microsoft.com/office/officeart/2005/8/layout/default"/>
    <dgm:cxn modelId="{71A7A94D-7D43-4B60-A9B3-FFAAD5969D6F}" type="presOf" srcId="{221EA42F-7384-4AC6-9A23-F0B17C79656B}" destId="{148A1194-613B-433D-AF79-D9A6406D435D}" srcOrd="0" destOrd="0" presId="urn:microsoft.com/office/officeart/2005/8/layout/default"/>
    <dgm:cxn modelId="{05C6D604-88B9-441E-9C31-724065FD0FBF}" type="presOf" srcId="{D7A9CEA6-F623-4FD4-AD85-592F081B7B7D}" destId="{5385AA60-EAC5-477E-A97E-F659DD536772}" srcOrd="0" destOrd="0" presId="urn:microsoft.com/office/officeart/2005/8/layout/default"/>
    <dgm:cxn modelId="{54B9664D-8A51-4DDE-A5F1-45AAEEBE93D6}" srcId="{201744B9-6247-4B8C-AD56-B44F04A84FAB}" destId="{251245A4-8A2A-4A72-A8B4-04F3C229719B}" srcOrd="2" destOrd="0" parTransId="{B0FD556F-411E-4E7E-991C-5E4F4DEFB9FA}" sibTransId="{DA8AA1A5-A06E-4110-A58B-A32C46815362}"/>
    <dgm:cxn modelId="{DDABC604-57DC-47D8-9280-3AA0D803E20B}" srcId="{201744B9-6247-4B8C-AD56-B44F04A84FAB}" destId="{2B4A3F15-3EEB-48E8-B7A1-44E9DE2EBCDE}" srcOrd="3" destOrd="0" parTransId="{369546C4-6EBA-4F1D-A26B-1140A0FEB50C}" sibTransId="{A661BE7F-CF79-4D58-A2B7-EFC0152E8918}"/>
    <dgm:cxn modelId="{89838C97-72FC-47BF-8CDA-73935A351364}" type="presOf" srcId="{251245A4-8A2A-4A72-A8B4-04F3C229719B}" destId="{ABC61AE0-E574-475C-8AF8-BB1CA4D300F4}" srcOrd="0" destOrd="0" presId="urn:microsoft.com/office/officeart/2005/8/layout/default"/>
    <dgm:cxn modelId="{DA24E36C-1D4B-45A7-A208-AE47EF9E8A55}" type="presOf" srcId="{201744B9-6247-4B8C-AD56-B44F04A84FAB}" destId="{6110702A-604B-425A-BA2C-741990C5EF15}" srcOrd="0" destOrd="0" presId="urn:microsoft.com/office/officeart/2005/8/layout/default"/>
    <dgm:cxn modelId="{1E7E4780-7C9C-4F6A-9D13-86A445CC884E}" srcId="{201744B9-6247-4B8C-AD56-B44F04A84FAB}" destId="{221EA42F-7384-4AC6-9A23-F0B17C79656B}" srcOrd="5" destOrd="0" parTransId="{FE861DEC-A70F-4AB6-BD06-478438998E21}" sibTransId="{64D19281-406D-4897-B63E-60175A84C4E1}"/>
    <dgm:cxn modelId="{4A252177-B9CA-41B4-A922-F8493E036CF3}" srcId="{201744B9-6247-4B8C-AD56-B44F04A84FAB}" destId="{C916DBEB-A7D1-4B92-9E3B-8457D9675638}" srcOrd="1" destOrd="0" parTransId="{A633179C-6909-4378-9908-9348C27E3E0B}" sibTransId="{0A4DC802-BBAF-4763-8CB5-FDCDB7257E8B}"/>
    <dgm:cxn modelId="{89998B9E-27DD-48F7-998D-8F1878624E01}" srcId="{201744B9-6247-4B8C-AD56-B44F04A84FAB}" destId="{B1A2A568-703F-4AB4-A415-ABD6513FDA3A}" srcOrd="0" destOrd="0" parTransId="{0D191879-7BED-433D-8F2D-E883C93CFAC7}" sibTransId="{CF773A0F-AB87-444B-8AB1-5C1B7F49531B}"/>
    <dgm:cxn modelId="{04D0832D-368B-49B1-8DB1-B67ECB46C520}" type="presParOf" srcId="{6110702A-604B-425A-BA2C-741990C5EF15}" destId="{F29F7E48-8B85-4751-94CF-89869A5F4AD4}" srcOrd="0" destOrd="0" presId="urn:microsoft.com/office/officeart/2005/8/layout/default"/>
    <dgm:cxn modelId="{0FF06C2E-CD28-4A8F-81D8-8A63EF809927}" type="presParOf" srcId="{6110702A-604B-425A-BA2C-741990C5EF15}" destId="{8B1B7574-588A-4C8A-9190-E64974F2B1A3}" srcOrd="1" destOrd="0" presId="urn:microsoft.com/office/officeart/2005/8/layout/default"/>
    <dgm:cxn modelId="{0642C8C4-7148-4B65-8F7C-FFEB2D36D413}" type="presParOf" srcId="{6110702A-604B-425A-BA2C-741990C5EF15}" destId="{25315DC9-4AF6-48B9-B7D5-21C8D0BE8E4C}" srcOrd="2" destOrd="0" presId="urn:microsoft.com/office/officeart/2005/8/layout/default"/>
    <dgm:cxn modelId="{393364A8-C58E-4A56-8C1A-53DC092A0BC7}" type="presParOf" srcId="{6110702A-604B-425A-BA2C-741990C5EF15}" destId="{2BCDEEE2-AC42-469B-8895-CA888AEE055B}" srcOrd="3" destOrd="0" presId="urn:microsoft.com/office/officeart/2005/8/layout/default"/>
    <dgm:cxn modelId="{80B99886-DDF6-4561-8B9E-53839286F16D}" type="presParOf" srcId="{6110702A-604B-425A-BA2C-741990C5EF15}" destId="{ABC61AE0-E574-475C-8AF8-BB1CA4D300F4}" srcOrd="4" destOrd="0" presId="urn:microsoft.com/office/officeart/2005/8/layout/default"/>
    <dgm:cxn modelId="{0B733459-D617-4755-866B-DD5ACB26920C}" type="presParOf" srcId="{6110702A-604B-425A-BA2C-741990C5EF15}" destId="{F9199C5B-5AED-44F0-A844-9FDAEFDC70B6}" srcOrd="5" destOrd="0" presId="urn:microsoft.com/office/officeart/2005/8/layout/default"/>
    <dgm:cxn modelId="{F013D79E-332A-4612-BB4F-1FC43F99213B}" type="presParOf" srcId="{6110702A-604B-425A-BA2C-741990C5EF15}" destId="{5CB1CF94-8ACB-4501-A8B4-F188A6535713}" srcOrd="6" destOrd="0" presId="urn:microsoft.com/office/officeart/2005/8/layout/default"/>
    <dgm:cxn modelId="{92DE46DA-C7B9-42B4-A25F-B2CA2CDB2D83}" type="presParOf" srcId="{6110702A-604B-425A-BA2C-741990C5EF15}" destId="{B044E8EE-AAD6-4259-A958-0DD2C9080320}" srcOrd="7" destOrd="0" presId="urn:microsoft.com/office/officeart/2005/8/layout/default"/>
    <dgm:cxn modelId="{14F51849-E411-43CE-B414-029A14405625}" type="presParOf" srcId="{6110702A-604B-425A-BA2C-741990C5EF15}" destId="{5385AA60-EAC5-477E-A97E-F659DD536772}" srcOrd="8" destOrd="0" presId="urn:microsoft.com/office/officeart/2005/8/layout/default"/>
    <dgm:cxn modelId="{F93422FE-618C-4D89-ADDC-2080C16E7BF3}" type="presParOf" srcId="{6110702A-604B-425A-BA2C-741990C5EF15}" destId="{FC41203A-CB61-4BA9-BB77-D5938868F489}" srcOrd="9" destOrd="0" presId="urn:microsoft.com/office/officeart/2005/8/layout/default"/>
    <dgm:cxn modelId="{866EA5BD-83AF-4478-A8DF-D4E7E30CDD33}" type="presParOf" srcId="{6110702A-604B-425A-BA2C-741990C5EF15}" destId="{148A1194-613B-433D-AF79-D9A6406D435D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1744B9-6247-4B8C-AD56-B44F04A84FAB}" type="doc">
      <dgm:prSet loTypeId="urn:microsoft.com/office/officeart/2005/8/layout/defaul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B1A2A568-703F-4AB4-A415-ABD6513FDA3A}">
      <dgm:prSet phldrT="[טקסט]"/>
      <dgm:spPr/>
      <dgm:t>
        <a:bodyPr/>
        <a:lstStyle/>
        <a:p>
          <a:pPr rtl="1"/>
          <a:r>
            <a:rPr lang="he-IL" dirty="0" smtClean="0"/>
            <a:t>אינטרסים בסדר חשיבות</a:t>
          </a:r>
          <a:endParaRPr lang="he-IL" dirty="0"/>
        </a:p>
      </dgm:t>
    </dgm:pt>
    <dgm:pt modelId="{0D191879-7BED-433D-8F2D-E883C93CFAC7}" type="parTrans" cxnId="{89998B9E-27DD-48F7-998D-8F1878624E01}">
      <dgm:prSet/>
      <dgm:spPr/>
      <dgm:t>
        <a:bodyPr/>
        <a:lstStyle/>
        <a:p>
          <a:pPr rtl="1"/>
          <a:endParaRPr lang="he-IL"/>
        </a:p>
      </dgm:t>
    </dgm:pt>
    <dgm:pt modelId="{CF773A0F-AB87-444B-8AB1-5C1B7F49531B}" type="sibTrans" cxnId="{89998B9E-27DD-48F7-998D-8F1878624E01}">
      <dgm:prSet/>
      <dgm:spPr/>
      <dgm:t>
        <a:bodyPr/>
        <a:lstStyle/>
        <a:p>
          <a:pPr rtl="1"/>
          <a:endParaRPr lang="he-IL"/>
        </a:p>
      </dgm:t>
    </dgm:pt>
    <dgm:pt modelId="{C916DBEB-A7D1-4B92-9E3B-8457D9675638}">
      <dgm:prSet phldrT="[טקסט]"/>
      <dgm:spPr/>
      <dgm:t>
        <a:bodyPr/>
        <a:lstStyle/>
        <a:p>
          <a:pPr rtl="1"/>
          <a:r>
            <a:rPr lang="he-IL" dirty="0"/>
            <a:t>שחקנים זיקות ומתחים</a:t>
          </a:r>
        </a:p>
      </dgm:t>
    </dgm:pt>
    <dgm:pt modelId="{A633179C-6909-4378-9908-9348C27E3E0B}" type="parTrans" cxnId="{4A252177-B9CA-41B4-A922-F8493E036CF3}">
      <dgm:prSet/>
      <dgm:spPr/>
      <dgm:t>
        <a:bodyPr/>
        <a:lstStyle/>
        <a:p>
          <a:pPr rtl="1"/>
          <a:endParaRPr lang="he-IL"/>
        </a:p>
      </dgm:t>
    </dgm:pt>
    <dgm:pt modelId="{0A4DC802-BBAF-4763-8CB5-FDCDB7257E8B}" type="sibTrans" cxnId="{4A252177-B9CA-41B4-A922-F8493E036CF3}">
      <dgm:prSet/>
      <dgm:spPr/>
      <dgm:t>
        <a:bodyPr/>
        <a:lstStyle/>
        <a:p>
          <a:pPr rtl="1"/>
          <a:endParaRPr lang="he-IL"/>
        </a:p>
      </dgm:t>
    </dgm:pt>
    <dgm:pt modelId="{251245A4-8A2A-4A72-A8B4-04F3C229719B}">
      <dgm:prSet phldrT="[טקסט]"/>
      <dgm:spPr/>
      <dgm:t>
        <a:bodyPr/>
        <a:lstStyle/>
        <a:p>
          <a:pPr rtl="1"/>
          <a:r>
            <a:rPr lang="he-IL" dirty="0"/>
            <a:t>הגיון מערכתי מוביל ומגמות</a:t>
          </a:r>
        </a:p>
      </dgm:t>
    </dgm:pt>
    <dgm:pt modelId="{B0FD556F-411E-4E7E-991C-5E4F4DEFB9FA}" type="parTrans" cxnId="{54B9664D-8A51-4DDE-A5F1-45AAEEBE93D6}">
      <dgm:prSet/>
      <dgm:spPr/>
      <dgm:t>
        <a:bodyPr/>
        <a:lstStyle/>
        <a:p>
          <a:pPr rtl="1"/>
          <a:endParaRPr lang="he-IL"/>
        </a:p>
      </dgm:t>
    </dgm:pt>
    <dgm:pt modelId="{DA8AA1A5-A06E-4110-A58B-A32C46815362}" type="sibTrans" cxnId="{54B9664D-8A51-4DDE-A5F1-45AAEEBE93D6}">
      <dgm:prSet/>
      <dgm:spPr/>
      <dgm:t>
        <a:bodyPr/>
        <a:lstStyle/>
        <a:p>
          <a:pPr rtl="1"/>
          <a:endParaRPr lang="he-IL"/>
        </a:p>
      </dgm:t>
    </dgm:pt>
    <dgm:pt modelId="{D7A9CEA6-F623-4FD4-AD85-592F081B7B7D}">
      <dgm:prSet phldrT="[טקסט]"/>
      <dgm:spPr/>
      <dgm:t>
        <a:bodyPr/>
        <a:lstStyle/>
        <a:p>
          <a:pPr rtl="1"/>
          <a:r>
            <a:rPr lang="he-IL" dirty="0"/>
            <a:t>מקורות עוצמה וחולשה ומרכזי כובד</a:t>
          </a:r>
        </a:p>
      </dgm:t>
    </dgm:pt>
    <dgm:pt modelId="{231F53EE-4224-4569-8E9B-A64050FBAB1F}" type="parTrans" cxnId="{C84605B8-7FD5-437D-85E5-6B1CB2776096}">
      <dgm:prSet/>
      <dgm:spPr/>
      <dgm:t>
        <a:bodyPr/>
        <a:lstStyle/>
        <a:p>
          <a:pPr rtl="1"/>
          <a:endParaRPr lang="he-IL"/>
        </a:p>
      </dgm:t>
    </dgm:pt>
    <dgm:pt modelId="{EE9CF4A9-129E-415B-B815-FA0B5E411FB6}" type="sibTrans" cxnId="{C84605B8-7FD5-437D-85E5-6B1CB2776096}">
      <dgm:prSet/>
      <dgm:spPr/>
      <dgm:t>
        <a:bodyPr/>
        <a:lstStyle/>
        <a:p>
          <a:pPr rtl="1"/>
          <a:endParaRPr lang="he-IL"/>
        </a:p>
      </dgm:t>
    </dgm:pt>
    <dgm:pt modelId="{2B4A3F15-3EEB-48E8-B7A1-44E9DE2EBCDE}">
      <dgm:prSet phldrT="[טקסט]"/>
      <dgm:spPr/>
      <dgm:t>
        <a:bodyPr/>
        <a:lstStyle/>
        <a:p>
          <a:pPr rtl="1"/>
          <a:r>
            <a:rPr lang="he-IL" dirty="0"/>
            <a:t>תכלית , מטרות ויעדים</a:t>
          </a:r>
        </a:p>
      </dgm:t>
    </dgm:pt>
    <dgm:pt modelId="{369546C4-6EBA-4F1D-A26B-1140A0FEB50C}" type="parTrans" cxnId="{DDABC604-57DC-47D8-9280-3AA0D803E20B}">
      <dgm:prSet/>
      <dgm:spPr/>
      <dgm:t>
        <a:bodyPr/>
        <a:lstStyle/>
        <a:p>
          <a:pPr rtl="1"/>
          <a:endParaRPr lang="he-IL"/>
        </a:p>
      </dgm:t>
    </dgm:pt>
    <dgm:pt modelId="{A661BE7F-CF79-4D58-A2B7-EFC0152E8918}" type="sibTrans" cxnId="{DDABC604-57DC-47D8-9280-3AA0D803E20B}">
      <dgm:prSet/>
      <dgm:spPr/>
      <dgm:t>
        <a:bodyPr/>
        <a:lstStyle/>
        <a:p>
          <a:pPr rtl="1"/>
          <a:endParaRPr lang="he-IL"/>
        </a:p>
      </dgm:t>
    </dgm:pt>
    <dgm:pt modelId="{861BA94F-0E64-496F-9876-FA77A0758F9B}">
      <dgm:prSet phldrT="[טקסט]"/>
      <dgm:spPr/>
      <dgm:t>
        <a:bodyPr/>
        <a:lstStyle/>
        <a:p>
          <a:pPr rtl="1"/>
          <a:r>
            <a:rPr lang="he-IL" dirty="0"/>
            <a:t>כיצד ניתן להשפיע על המערכת</a:t>
          </a:r>
        </a:p>
      </dgm:t>
    </dgm:pt>
    <dgm:pt modelId="{D13F0665-1E83-4390-9790-CBBC85F5ED5E}" type="parTrans" cxnId="{70E610BE-C65F-48B8-8050-C33ACA524779}">
      <dgm:prSet/>
      <dgm:spPr/>
      <dgm:t>
        <a:bodyPr/>
        <a:lstStyle/>
        <a:p>
          <a:pPr rtl="1"/>
          <a:endParaRPr lang="he-IL"/>
        </a:p>
      </dgm:t>
    </dgm:pt>
    <dgm:pt modelId="{5D556EAC-D5B1-4EE5-A098-6561AD999F58}" type="sibTrans" cxnId="{70E610BE-C65F-48B8-8050-C33ACA524779}">
      <dgm:prSet/>
      <dgm:spPr/>
      <dgm:t>
        <a:bodyPr/>
        <a:lstStyle/>
        <a:p>
          <a:pPr rtl="1"/>
          <a:endParaRPr lang="he-IL"/>
        </a:p>
      </dgm:t>
    </dgm:pt>
    <dgm:pt modelId="{6110702A-604B-425A-BA2C-741990C5EF15}" type="pres">
      <dgm:prSet presAssocID="{201744B9-6247-4B8C-AD56-B44F04A84FA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F29F7E48-8B85-4751-94CF-89869A5F4AD4}" type="pres">
      <dgm:prSet presAssocID="{B1A2A568-703F-4AB4-A415-ABD6513FDA3A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B1B7574-588A-4C8A-9190-E64974F2B1A3}" type="pres">
      <dgm:prSet presAssocID="{CF773A0F-AB87-444B-8AB1-5C1B7F49531B}" presName="sibTrans" presStyleCnt="0"/>
      <dgm:spPr/>
    </dgm:pt>
    <dgm:pt modelId="{25315DC9-4AF6-48B9-B7D5-21C8D0BE8E4C}" type="pres">
      <dgm:prSet presAssocID="{C916DBEB-A7D1-4B92-9E3B-8457D9675638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BCDEEE2-AC42-469B-8895-CA888AEE055B}" type="pres">
      <dgm:prSet presAssocID="{0A4DC802-BBAF-4763-8CB5-FDCDB7257E8B}" presName="sibTrans" presStyleCnt="0"/>
      <dgm:spPr/>
    </dgm:pt>
    <dgm:pt modelId="{ABC61AE0-E574-475C-8AF8-BB1CA4D300F4}" type="pres">
      <dgm:prSet presAssocID="{251245A4-8A2A-4A72-A8B4-04F3C229719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9199C5B-5AED-44F0-A844-9FDAEFDC70B6}" type="pres">
      <dgm:prSet presAssocID="{DA8AA1A5-A06E-4110-A58B-A32C46815362}" presName="sibTrans" presStyleCnt="0"/>
      <dgm:spPr/>
    </dgm:pt>
    <dgm:pt modelId="{5CB1CF94-8ACB-4501-A8B4-F188A6535713}" type="pres">
      <dgm:prSet presAssocID="{2B4A3F15-3EEB-48E8-B7A1-44E9DE2EBCD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044E8EE-AAD6-4259-A958-0DD2C9080320}" type="pres">
      <dgm:prSet presAssocID="{A661BE7F-CF79-4D58-A2B7-EFC0152E8918}" presName="sibTrans" presStyleCnt="0"/>
      <dgm:spPr/>
    </dgm:pt>
    <dgm:pt modelId="{5385AA60-EAC5-477E-A97E-F659DD536772}" type="pres">
      <dgm:prSet presAssocID="{D7A9CEA6-F623-4FD4-AD85-592F081B7B7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7BC8251-626F-4CA5-B33A-CBF9F43990BB}" type="pres">
      <dgm:prSet presAssocID="{EE9CF4A9-129E-415B-B815-FA0B5E411FB6}" presName="sibTrans" presStyleCnt="0"/>
      <dgm:spPr/>
    </dgm:pt>
    <dgm:pt modelId="{18E2467E-8EA6-4612-9676-CBD1029E972B}" type="pres">
      <dgm:prSet presAssocID="{861BA94F-0E64-496F-9876-FA77A0758F9B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70E610BE-C65F-48B8-8050-C33ACA524779}" srcId="{201744B9-6247-4B8C-AD56-B44F04A84FAB}" destId="{861BA94F-0E64-496F-9876-FA77A0758F9B}" srcOrd="5" destOrd="0" parTransId="{D13F0665-1E83-4390-9790-CBBC85F5ED5E}" sibTransId="{5D556EAC-D5B1-4EE5-A098-6561AD999F58}"/>
    <dgm:cxn modelId="{DEC42079-5803-4528-97CD-EE6213755114}" type="presOf" srcId="{C916DBEB-A7D1-4B92-9E3B-8457D9675638}" destId="{25315DC9-4AF6-48B9-B7D5-21C8D0BE8E4C}" srcOrd="0" destOrd="0" presId="urn:microsoft.com/office/officeart/2005/8/layout/default"/>
    <dgm:cxn modelId="{E3A5BFAE-5271-42F0-8146-FD3536970500}" type="presOf" srcId="{861BA94F-0E64-496F-9876-FA77A0758F9B}" destId="{18E2467E-8EA6-4612-9676-CBD1029E972B}" srcOrd="0" destOrd="0" presId="urn:microsoft.com/office/officeart/2005/8/layout/default"/>
    <dgm:cxn modelId="{985416D0-1A51-402C-85D0-FD80803754EB}" type="presOf" srcId="{B1A2A568-703F-4AB4-A415-ABD6513FDA3A}" destId="{F29F7E48-8B85-4751-94CF-89869A5F4AD4}" srcOrd="0" destOrd="0" presId="urn:microsoft.com/office/officeart/2005/8/layout/default"/>
    <dgm:cxn modelId="{C84605B8-7FD5-437D-85E5-6B1CB2776096}" srcId="{201744B9-6247-4B8C-AD56-B44F04A84FAB}" destId="{D7A9CEA6-F623-4FD4-AD85-592F081B7B7D}" srcOrd="4" destOrd="0" parTransId="{231F53EE-4224-4569-8E9B-A64050FBAB1F}" sibTransId="{EE9CF4A9-129E-415B-B815-FA0B5E411FB6}"/>
    <dgm:cxn modelId="{9392089A-68AC-4826-A0E6-343FCED3926D}" type="presOf" srcId="{2B4A3F15-3EEB-48E8-B7A1-44E9DE2EBCDE}" destId="{5CB1CF94-8ACB-4501-A8B4-F188A6535713}" srcOrd="0" destOrd="0" presId="urn:microsoft.com/office/officeart/2005/8/layout/default"/>
    <dgm:cxn modelId="{05C6D604-88B9-441E-9C31-724065FD0FBF}" type="presOf" srcId="{D7A9CEA6-F623-4FD4-AD85-592F081B7B7D}" destId="{5385AA60-EAC5-477E-A97E-F659DD536772}" srcOrd="0" destOrd="0" presId="urn:microsoft.com/office/officeart/2005/8/layout/default"/>
    <dgm:cxn modelId="{54B9664D-8A51-4DDE-A5F1-45AAEEBE93D6}" srcId="{201744B9-6247-4B8C-AD56-B44F04A84FAB}" destId="{251245A4-8A2A-4A72-A8B4-04F3C229719B}" srcOrd="2" destOrd="0" parTransId="{B0FD556F-411E-4E7E-991C-5E4F4DEFB9FA}" sibTransId="{DA8AA1A5-A06E-4110-A58B-A32C46815362}"/>
    <dgm:cxn modelId="{DDABC604-57DC-47D8-9280-3AA0D803E20B}" srcId="{201744B9-6247-4B8C-AD56-B44F04A84FAB}" destId="{2B4A3F15-3EEB-48E8-B7A1-44E9DE2EBCDE}" srcOrd="3" destOrd="0" parTransId="{369546C4-6EBA-4F1D-A26B-1140A0FEB50C}" sibTransId="{A661BE7F-CF79-4D58-A2B7-EFC0152E8918}"/>
    <dgm:cxn modelId="{89838C97-72FC-47BF-8CDA-73935A351364}" type="presOf" srcId="{251245A4-8A2A-4A72-A8B4-04F3C229719B}" destId="{ABC61AE0-E574-475C-8AF8-BB1CA4D300F4}" srcOrd="0" destOrd="0" presId="urn:microsoft.com/office/officeart/2005/8/layout/default"/>
    <dgm:cxn modelId="{DA24E36C-1D4B-45A7-A208-AE47EF9E8A55}" type="presOf" srcId="{201744B9-6247-4B8C-AD56-B44F04A84FAB}" destId="{6110702A-604B-425A-BA2C-741990C5EF15}" srcOrd="0" destOrd="0" presId="urn:microsoft.com/office/officeart/2005/8/layout/default"/>
    <dgm:cxn modelId="{4A252177-B9CA-41B4-A922-F8493E036CF3}" srcId="{201744B9-6247-4B8C-AD56-B44F04A84FAB}" destId="{C916DBEB-A7D1-4B92-9E3B-8457D9675638}" srcOrd="1" destOrd="0" parTransId="{A633179C-6909-4378-9908-9348C27E3E0B}" sibTransId="{0A4DC802-BBAF-4763-8CB5-FDCDB7257E8B}"/>
    <dgm:cxn modelId="{89998B9E-27DD-48F7-998D-8F1878624E01}" srcId="{201744B9-6247-4B8C-AD56-B44F04A84FAB}" destId="{B1A2A568-703F-4AB4-A415-ABD6513FDA3A}" srcOrd="0" destOrd="0" parTransId="{0D191879-7BED-433D-8F2D-E883C93CFAC7}" sibTransId="{CF773A0F-AB87-444B-8AB1-5C1B7F49531B}"/>
    <dgm:cxn modelId="{04D0832D-368B-49B1-8DB1-B67ECB46C520}" type="presParOf" srcId="{6110702A-604B-425A-BA2C-741990C5EF15}" destId="{F29F7E48-8B85-4751-94CF-89869A5F4AD4}" srcOrd="0" destOrd="0" presId="urn:microsoft.com/office/officeart/2005/8/layout/default"/>
    <dgm:cxn modelId="{0FF06C2E-CD28-4A8F-81D8-8A63EF809927}" type="presParOf" srcId="{6110702A-604B-425A-BA2C-741990C5EF15}" destId="{8B1B7574-588A-4C8A-9190-E64974F2B1A3}" srcOrd="1" destOrd="0" presId="urn:microsoft.com/office/officeart/2005/8/layout/default"/>
    <dgm:cxn modelId="{0642C8C4-7148-4B65-8F7C-FFEB2D36D413}" type="presParOf" srcId="{6110702A-604B-425A-BA2C-741990C5EF15}" destId="{25315DC9-4AF6-48B9-B7D5-21C8D0BE8E4C}" srcOrd="2" destOrd="0" presId="urn:microsoft.com/office/officeart/2005/8/layout/default"/>
    <dgm:cxn modelId="{393364A8-C58E-4A56-8C1A-53DC092A0BC7}" type="presParOf" srcId="{6110702A-604B-425A-BA2C-741990C5EF15}" destId="{2BCDEEE2-AC42-469B-8895-CA888AEE055B}" srcOrd="3" destOrd="0" presId="urn:microsoft.com/office/officeart/2005/8/layout/default"/>
    <dgm:cxn modelId="{80B99886-DDF6-4561-8B9E-53839286F16D}" type="presParOf" srcId="{6110702A-604B-425A-BA2C-741990C5EF15}" destId="{ABC61AE0-E574-475C-8AF8-BB1CA4D300F4}" srcOrd="4" destOrd="0" presId="urn:microsoft.com/office/officeart/2005/8/layout/default"/>
    <dgm:cxn modelId="{0B733459-D617-4755-866B-DD5ACB26920C}" type="presParOf" srcId="{6110702A-604B-425A-BA2C-741990C5EF15}" destId="{F9199C5B-5AED-44F0-A844-9FDAEFDC70B6}" srcOrd="5" destOrd="0" presId="urn:microsoft.com/office/officeart/2005/8/layout/default"/>
    <dgm:cxn modelId="{F013D79E-332A-4612-BB4F-1FC43F99213B}" type="presParOf" srcId="{6110702A-604B-425A-BA2C-741990C5EF15}" destId="{5CB1CF94-8ACB-4501-A8B4-F188A6535713}" srcOrd="6" destOrd="0" presId="urn:microsoft.com/office/officeart/2005/8/layout/default"/>
    <dgm:cxn modelId="{92DE46DA-C7B9-42B4-A25F-B2CA2CDB2D83}" type="presParOf" srcId="{6110702A-604B-425A-BA2C-741990C5EF15}" destId="{B044E8EE-AAD6-4259-A958-0DD2C9080320}" srcOrd="7" destOrd="0" presId="urn:microsoft.com/office/officeart/2005/8/layout/default"/>
    <dgm:cxn modelId="{14F51849-E411-43CE-B414-029A14405625}" type="presParOf" srcId="{6110702A-604B-425A-BA2C-741990C5EF15}" destId="{5385AA60-EAC5-477E-A97E-F659DD536772}" srcOrd="8" destOrd="0" presId="urn:microsoft.com/office/officeart/2005/8/layout/default"/>
    <dgm:cxn modelId="{3EB1B8A0-8B64-4210-9417-19F96556E274}" type="presParOf" srcId="{6110702A-604B-425A-BA2C-741990C5EF15}" destId="{E7BC8251-626F-4CA5-B33A-CBF9F43990BB}" srcOrd="9" destOrd="0" presId="urn:microsoft.com/office/officeart/2005/8/layout/default"/>
    <dgm:cxn modelId="{D913F626-9690-4032-970C-7CC0E18C9285}" type="presParOf" srcId="{6110702A-604B-425A-BA2C-741990C5EF15}" destId="{18E2467E-8EA6-4612-9676-CBD1029E972B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BF635F-459C-49ED-B7E9-3E4EFC037C30}">
      <dsp:nvSpPr>
        <dsp:cNvPr id="0" name=""/>
        <dsp:cNvSpPr/>
      </dsp:nvSpPr>
      <dsp:spPr>
        <a:xfrm>
          <a:off x="0" y="0"/>
          <a:ext cx="7103277" cy="97536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600" b="1" kern="1200" dirty="0">
              <a:solidFill>
                <a:schemeClr val="tx1"/>
              </a:solidFill>
            </a:rPr>
            <a:t>הבניית תהליך החשיבה בהתאם להקשר </a:t>
          </a:r>
        </a:p>
      </dsp:txBody>
      <dsp:txXfrm>
        <a:off x="28567" y="28567"/>
        <a:ext cx="5936671" cy="918226"/>
      </dsp:txXfrm>
    </dsp:sp>
    <dsp:sp modelId="{18600119-9758-4A9B-8EC0-6CEADB5E9078}">
      <dsp:nvSpPr>
        <dsp:cNvPr id="0" name=""/>
        <dsp:cNvSpPr/>
      </dsp:nvSpPr>
      <dsp:spPr>
        <a:xfrm>
          <a:off x="530439" y="1110826"/>
          <a:ext cx="7103277" cy="975360"/>
        </a:xfrm>
        <a:prstGeom prst="roundRect">
          <a:avLst>
            <a:gd name="adj" fmla="val 10000"/>
          </a:avLst>
        </a:prstGeom>
        <a:solidFill>
          <a:schemeClr val="accent5">
            <a:hueOff val="1202033"/>
            <a:satOff val="-2441"/>
            <a:lumOff val="156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600" b="1" kern="1200" dirty="0">
              <a:solidFill>
                <a:schemeClr val="tx1"/>
              </a:solidFill>
            </a:rPr>
            <a:t>הגדרת היסט / פער הרלוונטיות </a:t>
          </a:r>
        </a:p>
      </dsp:txBody>
      <dsp:txXfrm>
        <a:off x="559006" y="1139393"/>
        <a:ext cx="5881720" cy="918226"/>
      </dsp:txXfrm>
    </dsp:sp>
    <dsp:sp modelId="{F6582CD9-D88E-4EBA-9662-DB200B18C6F0}">
      <dsp:nvSpPr>
        <dsp:cNvPr id="0" name=""/>
        <dsp:cNvSpPr/>
      </dsp:nvSpPr>
      <dsp:spPr>
        <a:xfrm>
          <a:off x="1060879" y="2221653"/>
          <a:ext cx="7103277" cy="975360"/>
        </a:xfrm>
        <a:prstGeom prst="roundRect">
          <a:avLst>
            <a:gd name="adj" fmla="val 10000"/>
          </a:avLst>
        </a:prstGeom>
        <a:solidFill>
          <a:schemeClr val="accent5">
            <a:hueOff val="2404066"/>
            <a:satOff val="-4882"/>
            <a:lumOff val="313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600" b="1" kern="1200" dirty="0">
              <a:solidFill>
                <a:schemeClr val="tx1"/>
              </a:solidFill>
            </a:rPr>
            <a:t>יצירת מסגרת אסטרטגית ראשונית </a:t>
          </a:r>
        </a:p>
      </dsp:txBody>
      <dsp:txXfrm>
        <a:off x="1089446" y="2250220"/>
        <a:ext cx="5881720" cy="918226"/>
      </dsp:txXfrm>
    </dsp:sp>
    <dsp:sp modelId="{F13EDAB0-65A4-44F5-82CD-1116937F9A69}">
      <dsp:nvSpPr>
        <dsp:cNvPr id="0" name=""/>
        <dsp:cNvSpPr/>
      </dsp:nvSpPr>
      <dsp:spPr>
        <a:xfrm>
          <a:off x="1591318" y="3332480"/>
          <a:ext cx="7103277" cy="975360"/>
        </a:xfrm>
        <a:prstGeom prst="roundRect">
          <a:avLst>
            <a:gd name="adj" fmla="val 10000"/>
          </a:avLst>
        </a:prstGeom>
        <a:solidFill>
          <a:schemeClr val="accent5">
            <a:hueOff val="3606099"/>
            <a:satOff val="-7323"/>
            <a:lumOff val="470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600" b="1" kern="1200" dirty="0" err="1">
              <a:solidFill>
                <a:schemeClr val="tx1"/>
              </a:solidFill>
            </a:rPr>
            <a:t>אתגור</a:t>
          </a:r>
          <a:r>
            <a:rPr lang="he-IL" sz="2600" b="1" kern="1200" dirty="0">
              <a:solidFill>
                <a:schemeClr val="tx1"/>
              </a:solidFill>
            </a:rPr>
            <a:t> ביקורתי ויצירת אסטרטגיה מכוננת </a:t>
          </a:r>
        </a:p>
      </dsp:txBody>
      <dsp:txXfrm>
        <a:off x="1619885" y="3361047"/>
        <a:ext cx="5881720" cy="918226"/>
      </dsp:txXfrm>
    </dsp:sp>
    <dsp:sp modelId="{BC3C8D9B-8EA1-458D-98B5-D182F9A8E0E9}">
      <dsp:nvSpPr>
        <dsp:cNvPr id="0" name=""/>
        <dsp:cNvSpPr/>
      </dsp:nvSpPr>
      <dsp:spPr>
        <a:xfrm>
          <a:off x="2121758" y="4443306"/>
          <a:ext cx="7103277" cy="975360"/>
        </a:xfrm>
        <a:prstGeom prst="roundRect">
          <a:avLst>
            <a:gd name="adj" fmla="val 10000"/>
          </a:avLst>
        </a:prstGeom>
        <a:solidFill>
          <a:schemeClr val="accent5">
            <a:hueOff val="4808133"/>
            <a:satOff val="-9764"/>
            <a:lumOff val="627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600" b="1" kern="1200" dirty="0">
              <a:solidFill>
                <a:schemeClr val="tx1"/>
              </a:solidFill>
            </a:rPr>
            <a:t>פיתוח רעיון ותצורה למערכה / מערכת מבצעים – יצירת תפיסה</a:t>
          </a:r>
        </a:p>
      </dsp:txBody>
      <dsp:txXfrm>
        <a:off x="2150325" y="4471873"/>
        <a:ext cx="5881720" cy="918226"/>
      </dsp:txXfrm>
    </dsp:sp>
    <dsp:sp modelId="{AA28E874-EE5C-4390-A911-6FFB732B6078}">
      <dsp:nvSpPr>
        <dsp:cNvPr id="0" name=""/>
        <dsp:cNvSpPr/>
      </dsp:nvSpPr>
      <dsp:spPr>
        <a:xfrm>
          <a:off x="6469293" y="712554"/>
          <a:ext cx="633984" cy="63398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900" b="1" kern="1200">
            <a:solidFill>
              <a:schemeClr val="tx1"/>
            </a:solidFill>
          </a:endParaRPr>
        </a:p>
      </dsp:txBody>
      <dsp:txXfrm>
        <a:off x="6611939" y="712554"/>
        <a:ext cx="348692" cy="477073"/>
      </dsp:txXfrm>
    </dsp:sp>
    <dsp:sp modelId="{DBE01F56-AF6D-4242-B1DF-02543BEE8DC7}">
      <dsp:nvSpPr>
        <dsp:cNvPr id="0" name=""/>
        <dsp:cNvSpPr/>
      </dsp:nvSpPr>
      <dsp:spPr>
        <a:xfrm>
          <a:off x="6999733" y="1823381"/>
          <a:ext cx="633984" cy="63398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1432725"/>
            <a:satOff val="-1155"/>
            <a:lumOff val="309"/>
            <a:alphaOff val="0"/>
          </a:schemeClr>
        </a:solidFill>
        <a:ln w="1587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900" b="1" kern="1200">
            <a:solidFill>
              <a:schemeClr val="tx1"/>
            </a:solidFill>
          </a:endParaRPr>
        </a:p>
      </dsp:txBody>
      <dsp:txXfrm>
        <a:off x="7142379" y="1823381"/>
        <a:ext cx="348692" cy="477073"/>
      </dsp:txXfrm>
    </dsp:sp>
    <dsp:sp modelId="{AB8940A0-E268-4825-A1D2-E803EF2917BE}">
      <dsp:nvSpPr>
        <dsp:cNvPr id="0" name=""/>
        <dsp:cNvSpPr/>
      </dsp:nvSpPr>
      <dsp:spPr>
        <a:xfrm>
          <a:off x="7530172" y="2917952"/>
          <a:ext cx="633984" cy="63398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2865450"/>
            <a:satOff val="-2310"/>
            <a:lumOff val="617"/>
            <a:alphaOff val="0"/>
          </a:schemeClr>
        </a:solidFill>
        <a:ln w="1587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900" b="1" kern="1200">
            <a:solidFill>
              <a:schemeClr val="tx1"/>
            </a:solidFill>
          </a:endParaRPr>
        </a:p>
      </dsp:txBody>
      <dsp:txXfrm>
        <a:off x="7672818" y="2917952"/>
        <a:ext cx="348692" cy="477073"/>
      </dsp:txXfrm>
    </dsp:sp>
    <dsp:sp modelId="{B75AC03C-3BF3-4937-9968-51137A282614}">
      <dsp:nvSpPr>
        <dsp:cNvPr id="0" name=""/>
        <dsp:cNvSpPr/>
      </dsp:nvSpPr>
      <dsp:spPr>
        <a:xfrm>
          <a:off x="8060612" y="4039616"/>
          <a:ext cx="633984" cy="63398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4298175"/>
            <a:satOff val="-3465"/>
            <a:lumOff val="926"/>
            <a:alphaOff val="0"/>
          </a:schemeClr>
        </a:solidFill>
        <a:ln w="1587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900" b="1" kern="1200">
            <a:solidFill>
              <a:schemeClr val="tx1"/>
            </a:solidFill>
          </a:endParaRPr>
        </a:p>
      </dsp:txBody>
      <dsp:txXfrm>
        <a:off x="8203258" y="4039616"/>
        <a:ext cx="348692" cy="4770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9F7E48-8B85-4751-94CF-89869A5F4AD4}">
      <dsp:nvSpPr>
        <dsp:cNvPr id="0" name=""/>
        <dsp:cNvSpPr/>
      </dsp:nvSpPr>
      <dsp:spPr>
        <a:xfrm>
          <a:off x="1221978" y="2645"/>
          <a:ext cx="2706687" cy="1624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300" kern="1200" dirty="0"/>
            <a:t>שיתופיות</a:t>
          </a:r>
        </a:p>
      </dsp:txBody>
      <dsp:txXfrm>
        <a:off x="1221978" y="2645"/>
        <a:ext cx="2706687" cy="1624012"/>
      </dsp:txXfrm>
    </dsp:sp>
    <dsp:sp modelId="{25315DC9-4AF6-48B9-B7D5-21C8D0BE8E4C}">
      <dsp:nvSpPr>
        <dsp:cNvPr id="0" name=""/>
        <dsp:cNvSpPr/>
      </dsp:nvSpPr>
      <dsp:spPr>
        <a:xfrm>
          <a:off x="4199334" y="2645"/>
          <a:ext cx="2706687" cy="1624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300" kern="1200" dirty="0"/>
            <a:t>שיטתיות</a:t>
          </a:r>
        </a:p>
      </dsp:txBody>
      <dsp:txXfrm>
        <a:off x="4199334" y="2645"/>
        <a:ext cx="2706687" cy="1624012"/>
      </dsp:txXfrm>
    </dsp:sp>
    <dsp:sp modelId="{ABC61AE0-E574-475C-8AF8-BB1CA4D300F4}">
      <dsp:nvSpPr>
        <dsp:cNvPr id="0" name=""/>
        <dsp:cNvSpPr/>
      </dsp:nvSpPr>
      <dsp:spPr>
        <a:xfrm>
          <a:off x="1221978" y="1897327"/>
          <a:ext cx="2706687" cy="1624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300" kern="1200" dirty="0"/>
            <a:t>תיעוד</a:t>
          </a:r>
        </a:p>
      </dsp:txBody>
      <dsp:txXfrm>
        <a:off x="1221978" y="1897327"/>
        <a:ext cx="2706687" cy="1624012"/>
      </dsp:txXfrm>
    </dsp:sp>
    <dsp:sp modelId="{5CB1CF94-8ACB-4501-A8B4-F188A6535713}">
      <dsp:nvSpPr>
        <dsp:cNvPr id="0" name=""/>
        <dsp:cNvSpPr/>
      </dsp:nvSpPr>
      <dsp:spPr>
        <a:xfrm>
          <a:off x="4199334" y="1897327"/>
          <a:ext cx="2706687" cy="1624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300" kern="1200" dirty="0"/>
            <a:t>מגוון נקודות מבט</a:t>
          </a:r>
        </a:p>
      </dsp:txBody>
      <dsp:txXfrm>
        <a:off x="4199334" y="1897327"/>
        <a:ext cx="2706687" cy="1624012"/>
      </dsp:txXfrm>
    </dsp:sp>
    <dsp:sp modelId="{5385AA60-EAC5-477E-A97E-F659DD536772}">
      <dsp:nvSpPr>
        <dsp:cNvPr id="0" name=""/>
        <dsp:cNvSpPr/>
      </dsp:nvSpPr>
      <dsp:spPr>
        <a:xfrm>
          <a:off x="1221978" y="3792008"/>
          <a:ext cx="2706687" cy="1624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300" kern="1200" dirty="0" smtClean="0"/>
            <a:t>התכנסות ללוחות הזמנים</a:t>
          </a:r>
          <a:endParaRPr lang="he-IL" sz="3300" kern="1200" dirty="0"/>
        </a:p>
      </dsp:txBody>
      <dsp:txXfrm>
        <a:off x="1221978" y="3792008"/>
        <a:ext cx="2706687" cy="1624012"/>
      </dsp:txXfrm>
    </dsp:sp>
    <dsp:sp modelId="{148A1194-613B-433D-AF79-D9A6406D435D}">
      <dsp:nvSpPr>
        <dsp:cNvPr id="0" name=""/>
        <dsp:cNvSpPr/>
      </dsp:nvSpPr>
      <dsp:spPr>
        <a:xfrm>
          <a:off x="4199334" y="3792008"/>
          <a:ext cx="2706687" cy="1624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300" kern="1200" dirty="0" err="1"/>
            <a:t>אתגור</a:t>
          </a:r>
          <a:r>
            <a:rPr lang="he-IL" sz="3300" kern="1200" dirty="0"/>
            <a:t> והנגדה</a:t>
          </a:r>
        </a:p>
      </dsp:txBody>
      <dsp:txXfrm>
        <a:off x="4199334" y="3792008"/>
        <a:ext cx="2706687" cy="16240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9F7E48-8B85-4751-94CF-89869A5F4AD4}">
      <dsp:nvSpPr>
        <dsp:cNvPr id="0" name=""/>
        <dsp:cNvSpPr/>
      </dsp:nvSpPr>
      <dsp:spPr>
        <a:xfrm>
          <a:off x="1221978" y="2645"/>
          <a:ext cx="2706687" cy="1624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300" kern="1200" dirty="0" smtClean="0"/>
            <a:t>אינטרסים בסדר חשיבות</a:t>
          </a:r>
          <a:endParaRPr lang="he-IL" sz="3300" kern="1200" dirty="0"/>
        </a:p>
      </dsp:txBody>
      <dsp:txXfrm>
        <a:off x="1221978" y="2645"/>
        <a:ext cx="2706687" cy="1624012"/>
      </dsp:txXfrm>
    </dsp:sp>
    <dsp:sp modelId="{25315DC9-4AF6-48B9-B7D5-21C8D0BE8E4C}">
      <dsp:nvSpPr>
        <dsp:cNvPr id="0" name=""/>
        <dsp:cNvSpPr/>
      </dsp:nvSpPr>
      <dsp:spPr>
        <a:xfrm>
          <a:off x="4199334" y="2645"/>
          <a:ext cx="2706687" cy="1624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300" kern="1200" dirty="0"/>
            <a:t>שחקנים זיקות ומתחים</a:t>
          </a:r>
        </a:p>
      </dsp:txBody>
      <dsp:txXfrm>
        <a:off x="4199334" y="2645"/>
        <a:ext cx="2706687" cy="1624012"/>
      </dsp:txXfrm>
    </dsp:sp>
    <dsp:sp modelId="{ABC61AE0-E574-475C-8AF8-BB1CA4D300F4}">
      <dsp:nvSpPr>
        <dsp:cNvPr id="0" name=""/>
        <dsp:cNvSpPr/>
      </dsp:nvSpPr>
      <dsp:spPr>
        <a:xfrm>
          <a:off x="1221978" y="1897327"/>
          <a:ext cx="2706687" cy="1624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300" kern="1200" dirty="0"/>
            <a:t>הגיון מערכתי מוביל ומגמות</a:t>
          </a:r>
        </a:p>
      </dsp:txBody>
      <dsp:txXfrm>
        <a:off x="1221978" y="1897327"/>
        <a:ext cx="2706687" cy="1624012"/>
      </dsp:txXfrm>
    </dsp:sp>
    <dsp:sp modelId="{5CB1CF94-8ACB-4501-A8B4-F188A6535713}">
      <dsp:nvSpPr>
        <dsp:cNvPr id="0" name=""/>
        <dsp:cNvSpPr/>
      </dsp:nvSpPr>
      <dsp:spPr>
        <a:xfrm>
          <a:off x="4199334" y="1897327"/>
          <a:ext cx="2706687" cy="1624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300" kern="1200" dirty="0"/>
            <a:t>תכלית , מטרות ויעדים</a:t>
          </a:r>
        </a:p>
      </dsp:txBody>
      <dsp:txXfrm>
        <a:off x="4199334" y="1897327"/>
        <a:ext cx="2706687" cy="1624012"/>
      </dsp:txXfrm>
    </dsp:sp>
    <dsp:sp modelId="{5385AA60-EAC5-477E-A97E-F659DD536772}">
      <dsp:nvSpPr>
        <dsp:cNvPr id="0" name=""/>
        <dsp:cNvSpPr/>
      </dsp:nvSpPr>
      <dsp:spPr>
        <a:xfrm>
          <a:off x="1221978" y="3792008"/>
          <a:ext cx="2706687" cy="1624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300" kern="1200" dirty="0"/>
            <a:t>מקורות עוצמה וחולשה ומרכזי כובד</a:t>
          </a:r>
        </a:p>
      </dsp:txBody>
      <dsp:txXfrm>
        <a:off x="1221978" y="3792008"/>
        <a:ext cx="2706687" cy="1624012"/>
      </dsp:txXfrm>
    </dsp:sp>
    <dsp:sp modelId="{18E2467E-8EA6-4612-9676-CBD1029E972B}">
      <dsp:nvSpPr>
        <dsp:cNvPr id="0" name=""/>
        <dsp:cNvSpPr/>
      </dsp:nvSpPr>
      <dsp:spPr>
        <a:xfrm>
          <a:off x="4199334" y="3792008"/>
          <a:ext cx="2706687" cy="1624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300" kern="1200" dirty="0"/>
            <a:t>כיצד ניתן להשפיע על המערכת</a:t>
          </a:r>
        </a:p>
      </dsp:txBody>
      <dsp:txXfrm>
        <a:off x="4199334" y="3792008"/>
        <a:ext cx="2706687" cy="16240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282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rtl="1"/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0" y="0"/>
            <a:ext cx="2957080" cy="4976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l" rtl="1"/>
            <a:fld id="{93408286-191C-4A3F-B1AF-BB78D38479F5}" type="datetime8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02 ינואר 19</a:t>
            </a:fld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6282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rtl="1"/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0" y="9421044"/>
            <a:ext cx="2957080" cy="49765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l" rtl="1"/>
            <a:fld id="{7BAE14B8-3CC9-472D-9BC5-A84D80684DE2}" type="slidenum">
              <a: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‹#›</a:t>
            </a:fld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282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 dirty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0" y="0"/>
            <a:ext cx="2957080" cy="4976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C544EB51-7437-4ECB-8F53-BD138F55FBF7}" type="datetime8">
              <a:rPr lang="he-IL" smtClean="0"/>
              <a:pPr/>
              <a:t>02 ינואר 19</a:t>
            </a:fld>
            <a:endParaRPr lang="he-IL" dirty="0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rtl="1"/>
            <a:endParaRPr lang="he-IL" noProof="0" dirty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1990" y="4773375"/>
            <a:ext cx="5455920" cy="3347561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rtl="1"/>
            <a:r>
              <a:rPr lang="he-IL" noProof="0" dirty="0"/>
              <a:t>לחץ כדי לערוך סגנונות טקסט של תבנית בסיס</a:t>
            </a:r>
          </a:p>
          <a:p>
            <a:pPr lvl="1" rtl="1"/>
            <a:r>
              <a:rPr lang="he-IL" noProof="0" dirty="0"/>
              <a:t>רמה שניה</a:t>
            </a:r>
          </a:p>
          <a:p>
            <a:pPr lvl="2" rtl="1"/>
            <a:r>
              <a:rPr lang="he-IL" noProof="0" dirty="0"/>
              <a:t>רמה שלישית</a:t>
            </a:r>
          </a:p>
          <a:p>
            <a:pPr lvl="3" rtl="1"/>
            <a:r>
              <a:rPr lang="he-IL" noProof="0" dirty="0"/>
              <a:t>רמה רביעית</a:t>
            </a:r>
          </a:p>
          <a:p>
            <a:pPr lvl="4" rtl="1"/>
            <a:r>
              <a:rPr lang="he-IL" noProof="0" dirty="0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6282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0" y="9421044"/>
            <a:ext cx="2957080" cy="49765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FB667E1-E601-4AAF-B95C-B25720D70A60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הערו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r>
              <a: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עשוי לדרוש יותר משקופית אחת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fld id="{7FB667E1-E601-4AAF-B95C-B25720D70A60}" type="slidenum">
              <a:rPr lang="en-US" smtClean="0"/>
              <a:pPr rtl="1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290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הערו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r>
              <a: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עשוי לדרוש יותר משקופית אחת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fld id="{7FB667E1-E601-4AAF-B95C-B25720D70A60}" type="slidenum">
              <a:rPr lang="en-US" smtClean="0"/>
              <a:pPr rtl="1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787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he-IL" smtClean="0"/>
              <a:pPr/>
              <a:t>4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4111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הערו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r>
              <a: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עשוי לדרוש יותר משקופית אחת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fld id="{7FB667E1-E601-4AAF-B95C-B25720D70A60}" type="slidenum">
              <a:rPr lang="en-US" smtClean="0"/>
              <a:pPr rtl="1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72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he-IL" smtClean="0"/>
              <a:pPr/>
              <a:t>22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258686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06521346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9999-6F67-4D06-AF2F-1AEEB328493D}" type="datetime8">
              <a:rPr lang="he-IL" smtClean="0"/>
              <a:pPr/>
              <a:t>02 ינואר 19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A8D9AD5-F248-4919-864A-CFD76CC027D6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63225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9999-6F67-4D06-AF2F-1AEEB328493D}" type="datetime8">
              <a:rPr lang="he-IL" smtClean="0"/>
              <a:pPr/>
              <a:t>02 ינואר 19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A8D9AD5-F248-4919-864A-CFD76CC027D6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6188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9999-6F67-4D06-AF2F-1AEEB328493D}" type="datetime8">
              <a:rPr lang="he-IL" smtClean="0"/>
              <a:pPr/>
              <a:t>02 ינואר 19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8D9AD5-F248-4919-864A-CFD76CC027D6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5214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9999-6F67-4D06-AF2F-1AEEB328493D}" type="datetime8">
              <a:rPr lang="he-IL" smtClean="0"/>
              <a:pPr/>
              <a:t>02 ינואר 19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8D9AD5-F248-4919-864A-CFD76CC027D6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4641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או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9999-6F67-4D06-AF2F-1AEEB328493D}" type="datetime8">
              <a:rPr lang="he-IL" smtClean="0"/>
              <a:pPr/>
              <a:t>02 ינואר 19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8D9AD5-F248-4919-864A-CFD76CC027D6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14595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B962-D926-424B-AC00-FE1E0ECB640D}" type="datetime8">
              <a:rPr lang="he-IL" smtClean="0"/>
              <a:pPr/>
              <a:t>02 ינואר 19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CA8D9AD5-F248-4919-864A-CFD76CC027D6}" type="slidenum">
              <a:rPr lang="he-IL" smtClean="0"/>
              <a:pPr rtl="1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215501097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57BC6-D13C-45A2-AF61-CB59F6BA3E10}" type="datetime8">
              <a:rPr lang="he-IL" smtClean="0"/>
              <a:pPr/>
              <a:t>02 ינואר 19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CA8D9AD5-F248-4919-864A-CFD76CC027D6}" type="slidenum">
              <a:rPr lang="he-IL" smtClean="0"/>
              <a:pPr rtl="1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75219170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8764-B9AD-4A05-A31E-84CE4FE50E8B}" type="datetime8">
              <a:rPr lang="he-IL" smtClean="0"/>
              <a:pPr/>
              <a:t>02 ינואר 19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CA8D9AD5-F248-4919-864A-CFD76CC027D6}" type="slidenum">
              <a:rPr lang="he-IL" smtClean="0"/>
              <a:pPr rtl="1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1756576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1EF28-7E3D-4A0D-8B1D-EAD0E195C731}" type="datetime8">
              <a:rPr lang="he-IL" smtClean="0"/>
              <a:pPr/>
              <a:t>02 ינואר 19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A8D9AD5-F248-4919-864A-CFD76CC027D6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58126385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2186-3A27-43FD-BA50-C25F08521E08}" type="datetime8">
              <a:rPr lang="he-IL" smtClean="0"/>
              <a:pPr/>
              <a:t>02 ינואר 19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rtl="1"/>
            <a:fld id="{A0ECE5F2-81AA-4605-B028-6FBA391056AF}" type="slidenum">
              <a:rPr lang="he-IL" smtClean="0"/>
              <a:pPr rtl="1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7523460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9AA41-A953-4132-9B44-4E0513AEC4FC}" type="datetime8">
              <a:rPr lang="he-IL" smtClean="0"/>
              <a:pPr/>
              <a:t>02 ינואר 19</a:t>
            </a:fld>
            <a:endParaRPr lang="he-I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rtl="1"/>
            <a:fld id="{CA8D9AD5-F248-4919-864A-CFD76CC027D6}" type="slidenum">
              <a:rPr lang="he-IL" smtClean="0"/>
              <a:pPr rtl="1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70946816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E4BA-5D86-457F-81D4-527350DD4C7A}" type="datetime8">
              <a:rPr lang="he-IL" smtClean="0"/>
              <a:pPr/>
              <a:t>02 ינואר 19</a:t>
            </a:fld>
            <a:endParaRPr lang="he-I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CA8D9AD5-F248-4919-864A-CFD76CC027D6}" type="slidenum">
              <a:rPr lang="he-IL" smtClean="0"/>
              <a:pPr rtl="1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50432465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2D48FB61-65B6-4A9E-8CC2-7814F08B8B2D}" type="datetime8">
              <a:rPr lang="he-IL" smtClean="0"/>
              <a:pPr algn="l"/>
              <a:t>02 ינואר 19</a:t>
            </a:fld>
            <a:endParaRPr lang="he-I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21111926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A13E8-9A85-485B-94B7-5D103837E152}" type="datetime8">
              <a:rPr lang="he-IL" smtClean="0"/>
              <a:pPr/>
              <a:t>02 ינואר 19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CA8D9AD5-F248-4919-864A-CFD76CC027D6}" type="slidenum">
              <a:rPr lang="he-IL" smtClean="0"/>
              <a:pPr rtl="1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57736629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9574E-2143-4A91-B2C8-A980D1F6D781}" type="datetime8">
              <a:rPr lang="he-IL" smtClean="0"/>
              <a:pPr/>
              <a:t>02 ינואר 19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8D9AD5-F248-4919-864A-CFD76CC027D6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82442182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69999-6F67-4D06-AF2F-1AEEB328493D}" type="datetime8">
              <a:rPr lang="he-IL" smtClean="0"/>
              <a:pPr/>
              <a:t>02 ינואר 19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A8D9AD5-F248-4919-864A-CFD76CC027D6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31312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</p:sldLayoutIdLst>
  <p:transition spd="med">
    <p:fade/>
  </p:transition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IN-7\AppData\Local\Microsoft\Windows\Temporary Internet Files\Content.IE5\M3WBNI5C\220px-Bedouin_pumping_Water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8103" y="3381320"/>
            <a:ext cx="95794" cy="95359"/>
          </a:xfrm>
          <a:prstGeom prst="rect">
            <a:avLst/>
          </a:prstGeom>
          <a:noFill/>
        </p:spPr>
      </p:pic>
      <p:pic>
        <p:nvPicPr>
          <p:cNvPr id="1027" name="Picture 3" descr="C:\Users\WIN-7\AppData\Local\Microsoft\Windows\Temporary Internet Files\Content.IE5\M3WBNI5C\220px-Bedouin_pumping_Water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8103" y="3381320"/>
            <a:ext cx="95794" cy="95359"/>
          </a:xfrm>
          <a:prstGeom prst="rect">
            <a:avLst/>
          </a:prstGeom>
          <a:noFill/>
        </p:spPr>
      </p:pic>
      <p:sp>
        <p:nvSpPr>
          <p:cNvPr id="11" name="כותרת 1">
            <a:extLst>
              <a:ext uri="{FF2B5EF4-FFF2-40B4-BE49-F238E27FC236}">
                <a16:creationId xmlns:a16="http://schemas.microsoft.com/office/drawing/2014/main" xmlns="" id="{4DC10AD7-8CB0-4600-9965-0586FA68DD17}"/>
              </a:ext>
            </a:extLst>
          </p:cNvPr>
          <p:cNvSpPr txBox="1">
            <a:spLocks/>
          </p:cNvSpPr>
          <p:nvPr/>
        </p:nvSpPr>
        <p:spPr>
          <a:xfrm>
            <a:off x="1378597" y="160338"/>
            <a:ext cx="9595601" cy="22627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e-IL" b="1" dirty="0" smtClean="0"/>
              <a:t>התנסות אסטרטגית ראשונה – זירה צפונית</a:t>
            </a:r>
          </a:p>
          <a:p>
            <a:pPr algn="ctr"/>
            <a:r>
              <a:rPr lang="en-US" b="1" dirty="0" smtClean="0"/>
              <a:t>The Northern Arena</a:t>
            </a:r>
            <a:endParaRPr lang="he-IL" b="1" dirty="0"/>
          </a:p>
        </p:txBody>
      </p:sp>
      <p:sp>
        <p:nvSpPr>
          <p:cNvPr id="13" name="AutoShape 12" descr="Image result for strategic desig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0" name="תמונה 9">
            <a:extLst>
              <a:ext uri="{FF2B5EF4-FFF2-40B4-BE49-F238E27FC236}">
                <a16:creationId xmlns:a16="http://schemas.microsoft.com/office/drawing/2014/main" xmlns="" id="{07C6EC23-30A6-480F-963B-8C23EE7189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7181" y="272622"/>
            <a:ext cx="958928" cy="1222161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2448" y="2636912"/>
            <a:ext cx="8627897" cy="38820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D34FD043-8D26-40D7-AB23-AAD4A6334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9496" y="1412776"/>
            <a:ext cx="9945116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4800" dirty="0"/>
              <a:t>לאור ההתפתחויות הדרמטיות בזירה עלינו </a:t>
            </a:r>
            <a:r>
              <a:rPr lang="he-IL" sz="4800" b="1" dirty="0"/>
              <a:t>לבחון את האסטרטגיה </a:t>
            </a:r>
            <a:r>
              <a:rPr lang="he-IL" sz="4800" dirty="0"/>
              <a:t>שלנו לזירה הצפונית ולגבש אסטרטגיה שתאפשר לנו </a:t>
            </a:r>
            <a:r>
              <a:rPr lang="he-IL" sz="4800" b="1" dirty="0"/>
              <a:t>דרגות חופש פעולה </a:t>
            </a:r>
            <a:r>
              <a:rPr lang="he-IL" sz="4800" dirty="0"/>
              <a:t>מול האיומים המתהווים</a:t>
            </a:r>
            <a:endParaRPr lang="en-US" sz="4800" dirty="0"/>
          </a:p>
        </p:txBody>
      </p:sp>
      <p:sp>
        <p:nvSpPr>
          <p:cNvPr id="4" name="כותרת 3">
            <a:extLst>
              <a:ext uri="{FF2B5EF4-FFF2-40B4-BE49-F238E27FC236}">
                <a16:creationId xmlns:a16="http://schemas.microsoft.com/office/drawing/2014/main" xmlns="" id="{E0516B66-C5E7-4F07-AEDD-4A407B61C8FF}"/>
              </a:ext>
            </a:extLst>
          </p:cNvPr>
          <p:cNvSpPr txBox="1">
            <a:spLocks/>
          </p:cNvSpPr>
          <p:nvPr/>
        </p:nvSpPr>
        <p:spPr>
          <a:xfrm>
            <a:off x="188260" y="102420"/>
            <a:ext cx="11846858" cy="861005"/>
          </a:xfrm>
          <a:prstGeom prst="rect">
            <a:avLst/>
          </a:prstGeom>
          <a:noFill/>
        </p:spPr>
        <p:txBody>
          <a:bodyPr vert="horz" wrap="square" lIns="91440" tIns="45720" rIns="91440" bIns="45720" rtlCol="1" anchor="ctr">
            <a:sp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5400" b="1" dirty="0" smtClean="0">
                <a:latin typeface="Gisha" panose="020B0502040204020203" pitchFamily="34" charset="-79"/>
                <a:ea typeface="Tahoma" panose="020B0604030504040204" pitchFamily="34" charset="0"/>
                <a:cs typeface="Gisha" panose="020B0502040204020203" pitchFamily="34" charset="-79"/>
              </a:rPr>
              <a:t>הנחית רוה"מ – </a:t>
            </a:r>
            <a:r>
              <a:rPr lang="en-US" sz="5400" b="1" dirty="0" smtClean="0">
                <a:latin typeface="Gisha" panose="020B0502040204020203" pitchFamily="34" charset="-79"/>
                <a:ea typeface="Tahoma" panose="020B0604030504040204" pitchFamily="34" charset="0"/>
                <a:cs typeface="Gisha" panose="020B0502040204020203" pitchFamily="34" charset="-79"/>
              </a:rPr>
              <a:t>PM Directive</a:t>
            </a:r>
            <a:endParaRPr lang="he-IL" sz="5400" b="1" dirty="0">
              <a:latin typeface="Gisha" panose="020B0502040204020203" pitchFamily="34" charset="-79"/>
              <a:ea typeface="Tahoma" panose="020B0604030504040204" pitchFamily="34" charset="0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022473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 txBox="1">
            <a:spLocks/>
          </p:cNvSpPr>
          <p:nvPr/>
        </p:nvSpPr>
        <p:spPr>
          <a:xfrm>
            <a:off x="188260" y="112806"/>
            <a:ext cx="11846858" cy="840230"/>
          </a:xfrm>
          <a:prstGeom prst="rect">
            <a:avLst/>
          </a:prstGeom>
          <a:noFill/>
        </p:spPr>
        <p:txBody>
          <a:bodyPr vert="horz" wrap="square" lIns="91440" tIns="45720" rIns="91440" bIns="45720" rtlCol="1" anchor="ctr">
            <a:sp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5400" b="1" dirty="0">
                <a:latin typeface="Gisha" panose="020B0502040204020203" pitchFamily="34" charset="-79"/>
                <a:cs typeface="Gisha" panose="020B0502040204020203" pitchFamily="34" charset="-79"/>
              </a:rPr>
              <a:t>מה נדרש מהצוות</a:t>
            </a:r>
            <a:endParaRPr lang="en-US" sz="54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graphicFrame>
        <p:nvGraphicFramePr>
          <p:cNvPr id="2" name="דיאגרמה 1">
            <a:extLst>
              <a:ext uri="{FF2B5EF4-FFF2-40B4-BE49-F238E27FC236}">
                <a16:creationId xmlns:a16="http://schemas.microsoft.com/office/drawing/2014/main" xmlns="" id="{1429AB28-26B7-4901-ADC8-84FDC2CF4A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4156394"/>
              </p:ext>
            </p:extLst>
          </p:nvPr>
        </p:nvGraphicFramePr>
        <p:xfrm>
          <a:off x="2032000" y="117868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24907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 txBox="1">
            <a:spLocks/>
          </p:cNvSpPr>
          <p:nvPr/>
        </p:nvSpPr>
        <p:spPr>
          <a:xfrm>
            <a:off x="188260" y="230531"/>
            <a:ext cx="11846858" cy="604781"/>
          </a:xfrm>
          <a:prstGeom prst="rect">
            <a:avLst/>
          </a:prstGeom>
          <a:noFill/>
        </p:spPr>
        <p:txBody>
          <a:bodyPr vert="horz" wrap="square" lIns="91440" tIns="45720" rIns="91440" bIns="45720" rtlCol="1" anchor="ctr">
            <a:sp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3600" b="1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שלב א' - חשיבה על התהליך </a:t>
            </a:r>
            <a:endParaRPr lang="en-US" sz="3600" dirty="0">
              <a:cs typeface="Guttman Hatzvi" panose="02010401010101010101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44956"/>
            <a:ext cx="12035118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>
              <a:lnSpc>
                <a:spcPct val="150000"/>
              </a:lnSpc>
            </a:pPr>
            <a:r>
              <a:rPr lang="he-IL" sz="2400" u="sng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היום</a:t>
            </a:r>
            <a:r>
              <a:rPr lang="he-IL" sz="2400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 – 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מהם </a:t>
            </a:r>
            <a:r>
              <a:rPr lang="he-IL" sz="2400" dirty="0">
                <a:latin typeface="Guttman Hatzvi" panose="02010401010101010101" pitchFamily="2" charset="-79"/>
                <a:cs typeface="Guttman Hatzvi" panose="02010401010101010101" pitchFamily="2" charset="-79"/>
              </a:rPr>
              <a:t>גבולות המערכת שנחקור? </a:t>
            </a:r>
            <a:endParaRPr lang="en-US" sz="2400" dirty="0">
              <a:cs typeface="Guttman Hatzvi" panose="02010401010101010101" pitchFamily="2" charset="-79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dirty="0">
                <a:latin typeface="Guttman Hatzvi" panose="02010401010101010101" pitchFamily="2" charset="-79"/>
                <a:cs typeface="Guttman Hatzvi" panose="02010401010101010101" pitchFamily="2" charset="-79"/>
              </a:rPr>
              <a:t>מי השחקנים הרלוונטיים ומה הזיקות ביניהם? </a:t>
            </a:r>
            <a:r>
              <a:rPr lang="he-IL" sz="2400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(ראשיים </a:t>
            </a:r>
            <a:r>
              <a:rPr lang="he-IL" sz="2400" dirty="0">
                <a:latin typeface="Guttman Hatzvi" panose="02010401010101010101" pitchFamily="2" charset="-79"/>
                <a:cs typeface="Guttman Hatzvi" panose="02010401010101010101" pitchFamily="2" charset="-79"/>
              </a:rPr>
              <a:t>ומשניים)</a:t>
            </a:r>
            <a:endParaRPr lang="en-US" sz="2400" dirty="0">
              <a:cs typeface="Guttman Hatzvi" panose="02010401010101010101" pitchFamily="2" charset="-79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dirty="0">
                <a:latin typeface="Guttman Hatzvi" panose="02010401010101010101" pitchFamily="2" charset="-79"/>
                <a:cs typeface="Guttman Hatzvi" panose="02010401010101010101" pitchFamily="2" charset="-79"/>
              </a:rPr>
              <a:t>מה המתחים העיקריים?</a:t>
            </a:r>
            <a:endParaRPr lang="en-US" sz="2400" dirty="0">
              <a:cs typeface="Guttman Hatzvi" panose="02010401010101010101" pitchFamily="2" charset="-79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dirty="0">
                <a:latin typeface="Guttman Hatzvi" panose="02010401010101010101" pitchFamily="2" charset="-79"/>
                <a:cs typeface="Guttman Hatzvi" panose="02010401010101010101" pitchFamily="2" charset="-79"/>
              </a:rPr>
              <a:t>מה המגמות והתופעות המסתמנות?</a:t>
            </a:r>
            <a:endParaRPr lang="en-US" sz="2400" dirty="0">
              <a:cs typeface="Guttman Hatzvi" panose="02010401010101010101" pitchFamily="2" charset="-79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dirty="0">
                <a:latin typeface="Guttman Hatzvi" panose="02010401010101010101" pitchFamily="2" charset="-79"/>
                <a:cs typeface="Guttman Hatzvi" panose="02010401010101010101" pitchFamily="2" charset="-79"/>
              </a:rPr>
              <a:t>מהם האיומים העיקריים?</a:t>
            </a:r>
            <a:endParaRPr lang="en-US" sz="2400" dirty="0">
              <a:cs typeface="Guttman Hatzvi" panose="02010401010101010101" pitchFamily="2" charset="-79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dirty="0">
                <a:latin typeface="Guttman Hatzvi" panose="02010401010101010101" pitchFamily="2" charset="-79"/>
                <a:cs typeface="Guttman Hatzvi" panose="02010401010101010101" pitchFamily="2" charset="-79"/>
              </a:rPr>
              <a:t>מה התפיסה הקיימת בהקשר הנדון? מהן הנחות היסוד? מה מגלמות התוכניות?</a:t>
            </a:r>
            <a:endParaRPr lang="en-US" sz="2400" dirty="0">
              <a:cs typeface="Guttman Hatzvi" panose="02010401010101010101" pitchFamily="2" charset="-79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dirty="0">
                <a:latin typeface="Guttman Hatzvi" panose="02010401010101010101" pitchFamily="2" charset="-79"/>
                <a:cs typeface="Guttman Hatzvi" panose="02010401010101010101" pitchFamily="2" charset="-79"/>
              </a:rPr>
              <a:t>מאיזו נקודה בזמן נתחיל להבין את ההקשר המתהווה ("גנאלוגיה</a:t>
            </a:r>
            <a:r>
              <a:rPr lang="he-IL" sz="2400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")?</a:t>
            </a:r>
            <a:endParaRPr lang="en-US" sz="2400" dirty="0">
              <a:cs typeface="Guttman Hatzvi" panose="0201040101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278168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 txBox="1">
            <a:spLocks/>
          </p:cNvSpPr>
          <p:nvPr/>
        </p:nvSpPr>
        <p:spPr>
          <a:xfrm>
            <a:off x="188260" y="230531"/>
            <a:ext cx="11846858" cy="604781"/>
          </a:xfrm>
          <a:prstGeom prst="rect">
            <a:avLst/>
          </a:prstGeom>
          <a:noFill/>
        </p:spPr>
        <p:txBody>
          <a:bodyPr vert="horz" wrap="square" lIns="91440" tIns="45720" rIns="91440" bIns="45720" rtlCol="1" anchor="ctr">
            <a:sp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3600" b="1" dirty="0">
                <a:latin typeface="Guttman Hatzvi" panose="02010401010101010101" pitchFamily="2" charset="-79"/>
                <a:cs typeface="Guttman Hatzvi" panose="02010401010101010101" pitchFamily="2" charset="-79"/>
              </a:rPr>
              <a:t>שלב א' - חשיבה על התהליך </a:t>
            </a:r>
            <a:endParaRPr lang="en-US" sz="3600" dirty="0">
              <a:cs typeface="Guttman Hatzvi" panose="02010401010101010101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44956"/>
            <a:ext cx="12035118" cy="63709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מה </a:t>
            </a:r>
            <a:r>
              <a:rPr lang="he-IL" sz="2400" dirty="0">
                <a:latin typeface="Guttman Hatzvi" panose="02010401010101010101" pitchFamily="2" charset="-79"/>
                <a:cs typeface="Guttman Hatzvi" panose="02010401010101010101" pitchFamily="2" charset="-79"/>
              </a:rPr>
              <a:t>סדר תהליך החקירה הנכון?</a:t>
            </a:r>
            <a:endParaRPr lang="en-US" sz="2400" dirty="0">
              <a:cs typeface="Guttman Hatzvi" panose="02010401010101010101" pitchFamily="2" charset="-79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dirty="0">
                <a:latin typeface="Guttman Hatzvi" panose="02010401010101010101" pitchFamily="2" charset="-79"/>
                <a:cs typeface="Guttman Hatzvi" panose="02010401010101010101" pitchFamily="2" charset="-79"/>
              </a:rPr>
              <a:t>מי הגורמים שנשתף בתהליך הלמידה?</a:t>
            </a:r>
            <a:endParaRPr lang="en-US" sz="2400" dirty="0">
              <a:cs typeface="Guttman Hatzvi" panose="02010401010101010101" pitchFamily="2" charset="-79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dirty="0">
                <a:latin typeface="Guttman Hatzvi" panose="02010401010101010101" pitchFamily="2" charset="-79"/>
                <a:cs typeface="Guttman Hatzvi" panose="02010401010101010101" pitchFamily="2" charset="-79"/>
              </a:rPr>
              <a:t>מהם החומרים הנדרשים לשם תהליך הלמידה? </a:t>
            </a:r>
            <a:endParaRPr lang="en-US" sz="2400" dirty="0">
              <a:cs typeface="Guttman Hatzvi" panose="02010401010101010101" pitchFamily="2" charset="-79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dirty="0">
                <a:latin typeface="Guttman Hatzvi" panose="02010401010101010101" pitchFamily="2" charset="-79"/>
                <a:cs typeface="Guttman Hatzvi" panose="02010401010101010101" pitchFamily="2" charset="-79"/>
              </a:rPr>
              <a:t>מהן שיטות הלמידה? </a:t>
            </a:r>
            <a:endParaRPr lang="en-US" sz="2400" dirty="0">
              <a:cs typeface="Guttman Hatzvi" panose="02010401010101010101" pitchFamily="2" charset="-79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dirty="0">
                <a:latin typeface="Guttman Hatzvi" panose="02010401010101010101" pitchFamily="2" charset="-79"/>
                <a:cs typeface="Guttman Hatzvi" panose="02010401010101010101" pitchFamily="2" charset="-79"/>
              </a:rPr>
              <a:t>מה משך הזמן שיש לנו ללמידה? </a:t>
            </a:r>
            <a:endParaRPr lang="en-US" sz="2400" dirty="0">
              <a:cs typeface="Guttman Hatzvi" panose="02010401010101010101" pitchFamily="2" charset="-79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dirty="0">
                <a:latin typeface="Guttman Hatzvi" panose="02010401010101010101" pitchFamily="2" charset="-79"/>
                <a:cs typeface="Guttman Hatzvi" panose="02010401010101010101" pitchFamily="2" charset="-79"/>
              </a:rPr>
              <a:t>מהן נקודות המבט שישרתו את תהליך הלמידה</a:t>
            </a:r>
            <a:r>
              <a:rPr lang="he-IL" sz="2400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?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האם </a:t>
            </a:r>
            <a:r>
              <a:rPr lang="he-IL" sz="2400" dirty="0">
                <a:latin typeface="Guttman Hatzvi" panose="02010401010101010101" pitchFamily="2" charset="-79"/>
                <a:cs typeface="Guttman Hatzvi" panose="02010401010101010101" pitchFamily="2" charset="-79"/>
              </a:rPr>
              <a:t>ישנם אנשים שדעתם חורגת מהמקובל?</a:t>
            </a:r>
            <a:endParaRPr lang="en-US" sz="2400" dirty="0">
              <a:cs typeface="Guttman Hatzvi" panose="02010401010101010101" pitchFamily="2" charset="-79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dirty="0">
                <a:latin typeface="Guttman Hatzvi" panose="02010401010101010101" pitchFamily="2" charset="-79"/>
                <a:cs typeface="Guttman Hatzvi" panose="02010401010101010101" pitchFamily="2" charset="-79"/>
              </a:rPr>
              <a:t>מהם החסמים האפשריים שמונעים הבנה מערכתית של המציאות?</a:t>
            </a:r>
            <a:endParaRPr lang="en-US" sz="2400" dirty="0">
              <a:cs typeface="Guttman Hatzvi" panose="02010401010101010101" pitchFamily="2" charset="-79"/>
            </a:endParaRPr>
          </a:p>
          <a:p>
            <a:pPr>
              <a:lnSpc>
                <a:spcPct val="150000"/>
              </a:lnSpc>
            </a:pPr>
            <a:endParaRPr lang="en-US" sz="3600" dirty="0">
              <a:cs typeface="Guttman Hatzvi" panose="02010401010101010101" pitchFamily="2" charset="-79"/>
            </a:endParaRPr>
          </a:p>
          <a:p>
            <a:pPr lvl="0">
              <a:lnSpc>
                <a:spcPct val="150000"/>
              </a:lnSpc>
            </a:pPr>
            <a:endParaRPr lang="en-US" sz="4400" dirty="0">
              <a:cs typeface="Guttman Hatzvi" panose="0201040101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787811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 txBox="1">
            <a:spLocks/>
          </p:cNvSpPr>
          <p:nvPr/>
        </p:nvSpPr>
        <p:spPr>
          <a:xfrm>
            <a:off x="250596" y="259334"/>
            <a:ext cx="11846858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1" anchor="ctr">
            <a:sp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4000" b="1" dirty="0">
                <a:latin typeface="Gisha" panose="020B0502040204020203" pitchFamily="34" charset="-79"/>
                <a:cs typeface="Gisha" panose="020B0502040204020203" pitchFamily="34" charset="-79"/>
              </a:rPr>
              <a:t>שלב ב' </a:t>
            </a:r>
            <a:r>
              <a:rPr lang="en-US" sz="4000" b="1" dirty="0">
                <a:latin typeface="Gisha" panose="020B0502040204020203" pitchFamily="34" charset="-79"/>
                <a:cs typeface="Gisha" panose="020B0502040204020203" pitchFamily="34" charset="-79"/>
              </a:rPr>
              <a:t>-</a:t>
            </a:r>
            <a:r>
              <a:rPr lang="he-IL" sz="4000" b="1" dirty="0">
                <a:latin typeface="Gisha" panose="020B0502040204020203" pitchFamily="34" charset="-79"/>
                <a:cs typeface="Gisha" panose="020B0502040204020203" pitchFamily="34" charset="-79"/>
              </a:rPr>
              <a:t> המערכת </a:t>
            </a:r>
            <a:r>
              <a:rPr lang="he-IL" sz="40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המתהווה – </a:t>
            </a:r>
            <a:r>
              <a:rPr lang="en-US" sz="40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Evolving system</a:t>
            </a:r>
            <a:endParaRPr lang="en-US" sz="40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40704" y="1002615"/>
            <a:ext cx="12035118" cy="39703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400" b="1" u="sng" dirty="0" smtClean="0">
                <a:latin typeface="Gisha" panose="020B0502040204020203" pitchFamily="34" charset="-79"/>
                <a:cs typeface="Gisha" panose="020B0502040204020203" pitchFamily="34" charset="-79"/>
              </a:rPr>
              <a:t>יום ג'</a:t>
            </a:r>
          </a:p>
          <a:p>
            <a:pPr>
              <a:lnSpc>
                <a:spcPct val="150000"/>
              </a:lnSpc>
            </a:pPr>
            <a:r>
              <a:rPr lang="he-IL" sz="24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מנפילת המטוס הרוסי ועד היום</a:t>
            </a:r>
          </a:p>
          <a:p>
            <a:pPr>
              <a:lnSpc>
                <a:spcPct val="150000"/>
              </a:lnSpc>
            </a:pPr>
            <a:r>
              <a:rPr lang="he-IL" sz="24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חלוקה </a:t>
            </a:r>
            <a:r>
              <a:rPr lang="he-IL" sz="2400" b="1" dirty="0">
                <a:latin typeface="Gisha" panose="020B0502040204020203" pitchFamily="34" charset="-79"/>
                <a:cs typeface="Gisha" panose="020B0502040204020203" pitchFamily="34" charset="-79"/>
              </a:rPr>
              <a:t>ל-3 קבוצות לפי הפירוט הבא:</a:t>
            </a:r>
            <a:endParaRPr lang="en-US" sz="2400" b="1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b="1" dirty="0">
                <a:latin typeface="Gisha" panose="020B0502040204020203" pitchFamily="34" charset="-79"/>
                <a:cs typeface="Gisha" panose="020B0502040204020203" pitchFamily="34" charset="-79"/>
              </a:rPr>
              <a:t>מערכת יריבה </a:t>
            </a:r>
            <a:r>
              <a:rPr lang="he-IL" sz="2400" dirty="0">
                <a:latin typeface="Gisha" panose="020B0502040204020203" pitchFamily="34" charset="-79"/>
                <a:cs typeface="Gisha" panose="020B0502040204020203" pitchFamily="34" charset="-79"/>
              </a:rPr>
              <a:t>(ציר שיעי - איראן, </a:t>
            </a:r>
            <a:r>
              <a:rPr lang="he-IL" sz="2400" dirty="0" smtClean="0">
                <a:latin typeface="Gisha" panose="020B0502040204020203" pitchFamily="34" charset="-79"/>
                <a:cs typeface="Gisha" panose="020B0502040204020203" pitchFamily="34" charset="-79"/>
              </a:rPr>
              <a:t>חיזבאללה, </a:t>
            </a:r>
            <a:r>
              <a:rPr lang="he-IL" sz="2400" dirty="0">
                <a:latin typeface="Gisha" panose="020B0502040204020203" pitchFamily="34" charset="-79"/>
                <a:cs typeface="Gisha" panose="020B0502040204020203" pitchFamily="34" charset="-79"/>
              </a:rPr>
              <a:t>המשטר הסורי וכו</a:t>
            </a:r>
            <a:r>
              <a:rPr lang="he-IL" sz="2400" dirty="0" smtClean="0">
                <a:latin typeface="Gisha" panose="020B0502040204020203" pitchFamily="34" charset="-79"/>
                <a:cs typeface="Gisha" panose="020B0502040204020203" pitchFamily="34" charset="-79"/>
              </a:rPr>
              <a:t>') –, </a:t>
            </a:r>
            <a:r>
              <a:rPr lang="he-IL" sz="24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סמואל</a:t>
            </a:r>
            <a:r>
              <a:rPr lang="he-IL" sz="2400" dirty="0">
                <a:latin typeface="Gisha" panose="020B0502040204020203" pitchFamily="34" charset="-79"/>
              </a:rPr>
              <a:t>, </a:t>
            </a:r>
            <a:r>
              <a:rPr lang="he-IL" sz="2400" dirty="0" smtClean="0">
                <a:latin typeface="Gisha" panose="020B0502040204020203" pitchFamily="34" charset="-79"/>
              </a:rPr>
              <a:t>לוף, ענבל </a:t>
            </a:r>
            <a:endParaRPr lang="he-IL" sz="24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b="1" dirty="0">
                <a:latin typeface="Gisha" panose="020B0502040204020203" pitchFamily="34" charset="-79"/>
                <a:cs typeface="Gisha" panose="020B0502040204020203" pitchFamily="34" charset="-79"/>
              </a:rPr>
              <a:t>מערכת בינלאומית </a:t>
            </a:r>
            <a:r>
              <a:rPr lang="he-IL" sz="2400" dirty="0">
                <a:latin typeface="Gisha" panose="020B0502040204020203" pitchFamily="34" charset="-79"/>
                <a:cs typeface="Gisha" panose="020B0502040204020203" pitchFamily="34" charset="-79"/>
              </a:rPr>
              <a:t>(רוסיה, ארה"ב, תורכיה, סוניות מתונות וכו</a:t>
            </a:r>
            <a:r>
              <a:rPr lang="he-IL" sz="2400" dirty="0" smtClean="0">
                <a:latin typeface="Gisha" panose="020B0502040204020203" pitchFamily="34" charset="-79"/>
                <a:cs typeface="Gisha" panose="020B0502040204020203" pitchFamily="34" charset="-79"/>
              </a:rPr>
              <a:t>') – </a:t>
            </a:r>
            <a:r>
              <a:rPr lang="en-US" sz="24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Klaus, </a:t>
            </a:r>
            <a:r>
              <a:rPr lang="en-US" sz="2400" dirty="0" smtClean="0">
                <a:latin typeface="Gisha" panose="020B0502040204020203" pitchFamily="34" charset="-79"/>
                <a:cs typeface="Gisha" panose="020B0502040204020203" pitchFamily="34" charset="-79"/>
              </a:rPr>
              <a:t>Pat, Raju</a:t>
            </a:r>
            <a:r>
              <a:rPr lang="he-IL" sz="2400" dirty="0" smtClean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endParaRPr lang="he-IL" sz="24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ישראל – </a:t>
            </a:r>
            <a:r>
              <a:rPr lang="he-IL" sz="2400" b="1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מדנס</a:t>
            </a:r>
            <a:r>
              <a:rPr lang="he-IL" sz="2400" dirty="0" smtClean="0">
                <a:latin typeface="Gisha" panose="020B0502040204020203" pitchFamily="34" charset="-79"/>
                <a:cs typeface="Gisha" panose="020B0502040204020203" pitchFamily="34" charset="-79"/>
              </a:rPr>
              <a:t>, קובי, גיא לוי, אייל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sz="2400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3074" name="Picture 2" descr="×ª××¦××ª ×ª××× × ×¢×××¨ ××¦××¨ ××©××¢×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5054744"/>
            <a:ext cx="2619105" cy="147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896" y="5042595"/>
            <a:ext cx="2640704" cy="1485396"/>
          </a:xfrm>
          <a:prstGeom prst="rect">
            <a:avLst/>
          </a:prstGeom>
        </p:spPr>
      </p:pic>
      <p:pic>
        <p:nvPicPr>
          <p:cNvPr id="3078" name="Picture 6" descr="×ª××¦××ª ×ª××× × ×¢×××¨ ××©×¨××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618" y="4923529"/>
            <a:ext cx="2396933" cy="174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7290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 txBox="1">
            <a:spLocks/>
          </p:cNvSpPr>
          <p:nvPr/>
        </p:nvSpPr>
        <p:spPr>
          <a:xfrm>
            <a:off x="188260" y="112807"/>
            <a:ext cx="11846858" cy="840230"/>
          </a:xfrm>
          <a:prstGeom prst="rect">
            <a:avLst/>
          </a:prstGeom>
          <a:noFill/>
        </p:spPr>
        <p:txBody>
          <a:bodyPr vert="horz" wrap="square" lIns="91440" tIns="45720" rIns="91440" bIns="45720" rtlCol="1" anchor="ctr">
            <a:sp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5400" b="1" dirty="0">
                <a:latin typeface="Gisha" panose="020B0502040204020203" pitchFamily="34" charset="-79"/>
                <a:cs typeface="Gisha" panose="020B0502040204020203" pitchFamily="34" charset="-79"/>
              </a:rPr>
              <a:t>שלב ב' - שאלות  מרכזיות</a:t>
            </a:r>
            <a:endParaRPr lang="en-US" sz="54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graphicFrame>
        <p:nvGraphicFramePr>
          <p:cNvPr id="8" name="דיאגרמה 7">
            <a:extLst>
              <a:ext uri="{FF2B5EF4-FFF2-40B4-BE49-F238E27FC236}">
                <a16:creationId xmlns:a16="http://schemas.microsoft.com/office/drawing/2014/main" xmlns="" id="{E4764F7B-F99F-4706-B3B7-1877ED5430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4008363"/>
              </p:ext>
            </p:extLst>
          </p:nvPr>
        </p:nvGraphicFramePr>
        <p:xfrm>
          <a:off x="2032000" y="117868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20468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 txBox="1">
            <a:spLocks/>
          </p:cNvSpPr>
          <p:nvPr/>
        </p:nvSpPr>
        <p:spPr>
          <a:xfrm>
            <a:off x="250596" y="259334"/>
            <a:ext cx="11846858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1" anchor="ctr">
            <a:sp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4000" b="1" dirty="0">
                <a:latin typeface="Gisha" panose="020B0502040204020203" pitchFamily="34" charset="-79"/>
                <a:cs typeface="Gisha" panose="020B0502040204020203" pitchFamily="34" charset="-79"/>
              </a:rPr>
              <a:t>שלב ב' </a:t>
            </a:r>
            <a:r>
              <a:rPr lang="en-US" sz="4000" b="1" dirty="0">
                <a:latin typeface="Gisha" panose="020B0502040204020203" pitchFamily="34" charset="-79"/>
                <a:cs typeface="Gisha" panose="020B0502040204020203" pitchFamily="34" charset="-79"/>
              </a:rPr>
              <a:t>-</a:t>
            </a:r>
            <a:r>
              <a:rPr lang="he-IL" sz="4000" b="1" dirty="0">
                <a:latin typeface="Gisha" panose="020B0502040204020203" pitchFamily="34" charset="-79"/>
                <a:cs typeface="Gisha" panose="020B0502040204020203" pitchFamily="34" charset="-79"/>
              </a:rPr>
              <a:t> המערכת </a:t>
            </a:r>
            <a:r>
              <a:rPr lang="he-IL" sz="40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המתהווה – </a:t>
            </a:r>
            <a:r>
              <a:rPr lang="en-US" sz="40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Evolving system</a:t>
            </a:r>
            <a:endParaRPr lang="en-US" sz="40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40704" y="1002615"/>
            <a:ext cx="12035118" cy="335489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התוצר הנדרש –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יצירת מפה קוגניטיבית – נאחד בערב את שלושתן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לגבי כל אחת מהקבוצות – 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מגמות ותופעות מרכזיות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מתחים מרכזיים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אינטרסים</a:t>
            </a:r>
          </a:p>
        </p:txBody>
      </p:sp>
      <p:pic>
        <p:nvPicPr>
          <p:cNvPr id="4098" name="Picture 2" descr="×ª××¦××ª ×ª××× × ×¢×××¨ âªcognitive map strategyâ¬â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003" y="2924944"/>
            <a:ext cx="523006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5796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 txBox="1">
            <a:spLocks/>
          </p:cNvSpPr>
          <p:nvPr/>
        </p:nvSpPr>
        <p:spPr>
          <a:xfrm>
            <a:off x="250596" y="231634"/>
            <a:ext cx="11846858" cy="701731"/>
          </a:xfrm>
          <a:prstGeom prst="rect">
            <a:avLst/>
          </a:prstGeom>
          <a:noFill/>
        </p:spPr>
        <p:txBody>
          <a:bodyPr vert="horz" wrap="square" lIns="91440" tIns="45720" rIns="91440" bIns="45720" rtlCol="1" anchor="ctr">
            <a:sp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שלב ג' –מערכת המורשת – </a:t>
            </a:r>
            <a:r>
              <a:rPr lang="en-US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History Research</a:t>
            </a:r>
            <a:r>
              <a:rPr lang="he-IL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endParaRPr lang="en-US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40704" y="1002615"/>
            <a:ext cx="12035118" cy="60274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600" b="1" u="sng" dirty="0" smtClean="0">
                <a:latin typeface="Gisha" panose="020B0502040204020203" pitchFamily="34" charset="-79"/>
                <a:cs typeface="Gisha" panose="020B0502040204020203" pitchFamily="34" charset="-79"/>
              </a:rPr>
              <a:t>יום ד' בוקר</a:t>
            </a:r>
          </a:p>
          <a:p>
            <a:pPr>
              <a:lnSpc>
                <a:spcPct val="150000"/>
              </a:lnSpc>
            </a:pPr>
            <a:r>
              <a:rPr lang="he-IL" sz="26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עד נפילת המטוס הרוסי</a:t>
            </a:r>
          </a:p>
          <a:p>
            <a:pPr>
              <a:lnSpc>
                <a:spcPct val="150000"/>
              </a:lnSpc>
            </a:pPr>
            <a:r>
              <a:rPr lang="he-IL" sz="26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הבנת התהליכים לאורך ציר הזמן – חומרי הקריאה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600" dirty="0" smtClean="0">
                <a:latin typeface="Gisha" panose="020B0502040204020203" pitchFamily="34" charset="-79"/>
                <a:cs typeface="Gisha" panose="020B0502040204020203" pitchFamily="34" charset="-79"/>
              </a:rPr>
              <a:t>מערכת יריבה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600" dirty="0" smtClean="0">
                <a:latin typeface="Gisha" panose="020B0502040204020203" pitchFamily="34" charset="-79"/>
              </a:rPr>
              <a:t>מערכת בינלאומית</a:t>
            </a:r>
            <a:endParaRPr lang="he-IL" sz="2600" dirty="0">
              <a:latin typeface="Gisha" panose="020B0502040204020203" pitchFamily="34" charset="-79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600" dirty="0" smtClean="0">
                <a:latin typeface="Gisha" panose="020B0502040204020203" pitchFamily="34" charset="-79"/>
              </a:rPr>
              <a:t>ישראל</a:t>
            </a:r>
            <a:endParaRPr lang="he-IL" sz="2600" dirty="0">
              <a:latin typeface="Gisha" panose="020B0502040204020203" pitchFamily="34" charset="-79"/>
            </a:endParaRPr>
          </a:p>
          <a:p>
            <a:pPr>
              <a:lnSpc>
                <a:spcPct val="150000"/>
              </a:lnSpc>
            </a:pPr>
            <a:r>
              <a:rPr lang="he-IL" sz="26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התוצר –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6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ריכוז ההתפתחויות לאורך ציר הזמן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600" dirty="0" smtClean="0">
                <a:latin typeface="Gisha" panose="020B0502040204020203" pitchFamily="34" charset="-79"/>
                <a:cs typeface="Gisha" panose="020B0502040204020203" pitchFamily="34" charset="-79"/>
              </a:rPr>
              <a:t>מסקנות מתהליך </a:t>
            </a:r>
            <a:r>
              <a:rPr lang="he-IL" sz="2600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הגנאולוגיה</a:t>
            </a:r>
            <a:endParaRPr lang="he-IL" sz="2600" dirty="0" smtClean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600" dirty="0" smtClean="0">
                <a:latin typeface="Gisha" panose="020B0502040204020203" pitchFamily="34" charset="-79"/>
                <a:cs typeface="Gisha" panose="020B0502040204020203" pitchFamily="34" charset="-79"/>
              </a:rPr>
              <a:t>זיהוי נקודת הזמן בה אירע ההיסט</a:t>
            </a:r>
          </a:p>
        </p:txBody>
      </p:sp>
      <p:pic>
        <p:nvPicPr>
          <p:cNvPr id="1026" name="Picture 2" descr="×ª××¦××ª ×ª××× × ×¢×××¨ âªhistory researchâ¬â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7" y="1916832"/>
            <a:ext cx="1800200" cy="244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×ª××¦××ª ×ª××× × ×¢×××¨ âªrussian ilyushin shot downâ¬â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716" y="5357235"/>
            <a:ext cx="1765456" cy="99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×ª××¦××ª ×ª××× × ×¢×××¨ âªsyria civil warâ¬â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07" y="5364962"/>
            <a:ext cx="1408021" cy="98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×ª××¦××ª ×ª××× × ×¢×××¨ âªrussian presence in syriaâ¬â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5431413"/>
            <a:ext cx="1440160" cy="91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5162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 txBox="1">
            <a:spLocks/>
          </p:cNvSpPr>
          <p:nvPr/>
        </p:nvSpPr>
        <p:spPr>
          <a:xfrm>
            <a:off x="513838" y="182056"/>
            <a:ext cx="11846858" cy="701731"/>
          </a:xfrm>
          <a:prstGeom prst="rect">
            <a:avLst/>
          </a:prstGeom>
          <a:noFill/>
        </p:spPr>
        <p:txBody>
          <a:bodyPr vert="horz" wrap="square" lIns="91440" tIns="45720" rIns="91440" bIns="45720" rtlCol="1" anchor="ctr">
            <a:sp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b="1" dirty="0">
                <a:latin typeface="Gisha" panose="020B0502040204020203" pitchFamily="34" charset="-79"/>
                <a:cs typeface="Gisha" panose="020B0502040204020203" pitchFamily="34" charset="-79"/>
              </a:rPr>
              <a:t>שלב ד' </a:t>
            </a:r>
            <a:r>
              <a:rPr lang="en-US" b="1" dirty="0">
                <a:latin typeface="Gisha" panose="020B0502040204020203" pitchFamily="34" charset="-79"/>
                <a:cs typeface="Gisha" panose="020B0502040204020203" pitchFamily="34" charset="-79"/>
              </a:rPr>
              <a:t>-</a:t>
            </a:r>
            <a:r>
              <a:rPr lang="he-IL" b="1" dirty="0">
                <a:latin typeface="Gisha" panose="020B0502040204020203" pitchFamily="34" charset="-79"/>
                <a:cs typeface="Gisha" panose="020B0502040204020203" pitchFamily="34" charset="-79"/>
              </a:rPr>
              <a:t> פער הרלוונטיות (ההיסט</a:t>
            </a:r>
            <a:r>
              <a:rPr lang="he-IL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) – </a:t>
            </a:r>
            <a:r>
              <a:rPr lang="en-US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Offset</a:t>
            </a:r>
            <a:endParaRPr lang="en-US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71464" y="764704"/>
            <a:ext cx="10817669" cy="667888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400" b="1" u="sng" dirty="0" smtClean="0">
                <a:latin typeface="Gisha" panose="020B0502040204020203" pitchFamily="34" charset="-79"/>
                <a:cs typeface="Gisha" panose="020B0502040204020203" pitchFamily="34" charset="-79"/>
              </a:rPr>
              <a:t>יום ד' אחה"צ</a:t>
            </a:r>
          </a:p>
          <a:p>
            <a:pPr>
              <a:lnSpc>
                <a:spcPct val="150000"/>
              </a:lnSpc>
            </a:pPr>
            <a:r>
              <a:rPr lang="he-IL" sz="2400" b="1" u="sng" dirty="0" smtClean="0">
                <a:latin typeface="Gisha" panose="020B0502040204020203" pitchFamily="34" charset="-79"/>
                <a:cs typeface="Gisha" panose="020B0502040204020203" pitchFamily="34" charset="-79"/>
              </a:rPr>
              <a:t>שיטת </a:t>
            </a:r>
            <a:r>
              <a:rPr lang="he-IL" sz="2400" b="1" u="sng" dirty="0">
                <a:latin typeface="Gisha" panose="020B0502040204020203" pitchFamily="34" charset="-79"/>
                <a:cs typeface="Gisha" panose="020B0502040204020203" pitchFamily="34" charset="-79"/>
              </a:rPr>
              <a:t>עבודה</a:t>
            </a:r>
            <a:r>
              <a:rPr lang="he-IL" sz="2400" b="1" u="sng" dirty="0" smtClean="0">
                <a:latin typeface="Gisha" panose="020B0502040204020203" pitchFamily="34" charset="-79"/>
                <a:cs typeface="Gisha" panose="020B0502040204020203" pitchFamily="34" charset="-79"/>
              </a:rPr>
              <a:t>: </a:t>
            </a:r>
            <a:r>
              <a:rPr lang="he-IL" sz="2400" dirty="0" smtClean="0">
                <a:latin typeface="Gisha" panose="020B0502040204020203" pitchFamily="34" charset="-79"/>
                <a:cs typeface="Gisha" panose="020B0502040204020203" pitchFamily="34" charset="-79"/>
              </a:rPr>
              <a:t>חלוקה </a:t>
            </a:r>
            <a:r>
              <a:rPr lang="he-IL" sz="2400" dirty="0">
                <a:latin typeface="Gisha" panose="020B0502040204020203" pitchFamily="34" charset="-79"/>
                <a:cs typeface="Gisha" panose="020B0502040204020203" pitchFamily="34" charset="-79"/>
              </a:rPr>
              <a:t>לשתי </a:t>
            </a:r>
            <a:r>
              <a:rPr lang="he-IL" sz="2400" dirty="0" smtClean="0">
                <a:latin typeface="Gisha" panose="020B0502040204020203" pitchFamily="34" charset="-79"/>
                <a:cs typeface="Gisha" panose="020B0502040204020203" pitchFamily="34" charset="-79"/>
              </a:rPr>
              <a:t>קבוצות / דיון צוותי</a:t>
            </a:r>
            <a:endParaRPr lang="he-IL" sz="2400" b="1" u="sng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lnSpc>
                <a:spcPct val="150000"/>
              </a:lnSpc>
            </a:pPr>
            <a:r>
              <a:rPr lang="he-IL" sz="2400" b="1" u="sng" dirty="0">
                <a:latin typeface="Gisha" panose="020B0502040204020203" pitchFamily="34" charset="-79"/>
                <a:cs typeface="Gisha" panose="020B0502040204020203" pitchFamily="34" charset="-79"/>
              </a:rPr>
              <a:t>שאלות מרכזיות:</a:t>
            </a:r>
            <a:endParaRPr lang="en-US" sz="24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dirty="0">
                <a:latin typeface="Gisha" panose="020B0502040204020203" pitchFamily="34" charset="-79"/>
                <a:cs typeface="Gisha" panose="020B0502040204020203" pitchFamily="34" charset="-79"/>
              </a:rPr>
              <a:t>האם התפיסה הקיימת </a:t>
            </a:r>
            <a:r>
              <a:rPr lang="he-IL" sz="2400" b="1" dirty="0">
                <a:latin typeface="Gisha" panose="020B0502040204020203" pitchFamily="34" charset="-79"/>
                <a:cs typeface="Gisha" panose="020B0502040204020203" pitchFamily="34" charset="-79"/>
              </a:rPr>
              <a:t>מתאימה</a:t>
            </a:r>
            <a:r>
              <a:rPr lang="he-IL" sz="2400" dirty="0">
                <a:latin typeface="Gisha" panose="020B0502040204020203" pitchFamily="34" charset="-79"/>
                <a:cs typeface="Gisha" panose="020B0502040204020203" pitchFamily="34" charset="-79"/>
              </a:rPr>
              <a:t> למצב הנוכחי?</a:t>
            </a:r>
            <a:endParaRPr lang="en-US" sz="24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dirty="0">
                <a:latin typeface="Gisha" panose="020B0502040204020203" pitchFamily="34" charset="-79"/>
                <a:cs typeface="Gisha" panose="020B0502040204020203" pitchFamily="34" charset="-79"/>
              </a:rPr>
              <a:t>אם לא – </a:t>
            </a:r>
            <a:r>
              <a:rPr lang="he-IL" sz="2400" b="1" dirty="0">
                <a:latin typeface="Gisha" panose="020B0502040204020203" pitchFamily="34" charset="-79"/>
                <a:cs typeface="Gisha" panose="020B0502040204020203" pitchFamily="34" charset="-79"/>
              </a:rPr>
              <a:t>מה מקור הפער </a:t>
            </a:r>
            <a:r>
              <a:rPr lang="he-IL" sz="2400" dirty="0">
                <a:latin typeface="Gisha" panose="020B0502040204020203" pitchFamily="34" charset="-79"/>
                <a:cs typeface="Gisha" panose="020B0502040204020203" pitchFamily="34" charset="-79"/>
              </a:rPr>
              <a:t>(מה מקור "אי הנוחות" או "המבוכה")? האם הנחות היסוד שלנו </a:t>
            </a:r>
            <a:r>
              <a:rPr lang="he-IL" sz="2400" b="1" dirty="0">
                <a:latin typeface="Gisha" panose="020B0502040204020203" pitchFamily="34" charset="-79"/>
                <a:cs typeface="Gisha" panose="020B0502040204020203" pitchFamily="34" charset="-79"/>
              </a:rPr>
              <a:t>עדיין רלוונטיות</a:t>
            </a:r>
            <a:r>
              <a:rPr lang="he-IL" sz="2400" dirty="0">
                <a:latin typeface="Gisha" panose="020B0502040204020203" pitchFamily="34" charset="-79"/>
                <a:cs typeface="Gisha" panose="020B0502040204020203" pitchFamily="34" charset="-79"/>
              </a:rPr>
              <a:t>?</a:t>
            </a:r>
            <a:endParaRPr lang="en-US" sz="24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b="1" dirty="0">
                <a:latin typeface="Gisha" panose="020B0502040204020203" pitchFamily="34" charset="-79"/>
                <a:cs typeface="Gisha" panose="020B0502040204020203" pitchFamily="34" charset="-79"/>
              </a:rPr>
              <a:t>האם הארגון הקיים מתאים </a:t>
            </a:r>
            <a:r>
              <a:rPr lang="he-IL" sz="2400" dirty="0">
                <a:latin typeface="Gisha" panose="020B0502040204020203" pitchFamily="34" charset="-79"/>
                <a:cs typeface="Gisha" panose="020B0502040204020203" pitchFamily="34" charset="-79"/>
              </a:rPr>
              <a:t>למצב הנוכחי? מה </a:t>
            </a:r>
            <a:r>
              <a:rPr lang="he-IL" sz="2400" b="1" dirty="0">
                <a:latin typeface="Gisha" panose="020B0502040204020203" pitchFamily="34" charset="-79"/>
                <a:cs typeface="Gisha" panose="020B0502040204020203" pitchFamily="34" charset="-79"/>
              </a:rPr>
              <a:t>האילוצים המגבילים </a:t>
            </a:r>
            <a:r>
              <a:rPr lang="he-IL" sz="2400" dirty="0">
                <a:latin typeface="Gisha" panose="020B0502040204020203" pitchFamily="34" charset="-79"/>
                <a:cs typeface="Gisha" panose="020B0502040204020203" pitchFamily="34" charset="-79"/>
              </a:rPr>
              <a:t>את הארגון הקיים מלתפקד היטב במצב הנוכחי?</a:t>
            </a:r>
          </a:p>
          <a:p>
            <a:pPr>
              <a:lnSpc>
                <a:spcPct val="150000"/>
              </a:lnSpc>
            </a:pPr>
            <a:r>
              <a:rPr lang="he-IL" sz="2400" b="1" u="sng" dirty="0" smtClean="0">
                <a:latin typeface="Gisha" panose="020B0502040204020203" pitchFamily="34" charset="-79"/>
                <a:cs typeface="Gisha" panose="020B0502040204020203" pitchFamily="34" charset="-79"/>
              </a:rPr>
              <a:t>תוצר </a:t>
            </a:r>
            <a:r>
              <a:rPr lang="he-IL" sz="2400" b="1" u="sng" dirty="0">
                <a:latin typeface="Gisha" panose="020B0502040204020203" pitchFamily="34" charset="-79"/>
                <a:cs typeface="Gisha" panose="020B0502040204020203" pitchFamily="34" charset="-79"/>
              </a:rPr>
              <a:t>נדרש: </a:t>
            </a:r>
            <a:endParaRPr lang="he-IL" sz="2400" b="1" u="sng" dirty="0" smtClean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lnSpc>
                <a:spcPct val="150000"/>
              </a:lnSpc>
            </a:pPr>
            <a:r>
              <a:rPr lang="he-IL" sz="24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הגדרת </a:t>
            </a:r>
            <a:r>
              <a:rPr lang="he-IL" sz="2400" b="1" dirty="0">
                <a:latin typeface="Gisha" panose="020B0502040204020203" pitchFamily="34" charset="-79"/>
                <a:cs typeface="Gisha" panose="020B0502040204020203" pitchFamily="34" charset="-79"/>
              </a:rPr>
              <a:t>ההיסט באופן קצר ותמציתי ככל </a:t>
            </a:r>
            <a:r>
              <a:rPr lang="he-IL" sz="24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הניתן – שעתיים!!</a:t>
            </a:r>
          </a:p>
          <a:p>
            <a:pPr>
              <a:lnSpc>
                <a:spcPct val="150000"/>
              </a:lnSpc>
            </a:pPr>
            <a:r>
              <a:rPr lang="he-IL" sz="24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בזמן ש..., הרי ש...</a:t>
            </a:r>
            <a:endParaRPr lang="en-US" sz="2400" b="1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lvl="0">
              <a:lnSpc>
                <a:spcPct val="150000"/>
              </a:lnSpc>
            </a:pPr>
            <a:endParaRPr lang="en-US" sz="24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37262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 txBox="1">
            <a:spLocks/>
          </p:cNvSpPr>
          <p:nvPr/>
        </p:nvSpPr>
        <p:spPr>
          <a:xfrm>
            <a:off x="188260" y="112807"/>
            <a:ext cx="11846858" cy="840230"/>
          </a:xfrm>
          <a:prstGeom prst="rect">
            <a:avLst/>
          </a:prstGeom>
          <a:noFill/>
        </p:spPr>
        <p:txBody>
          <a:bodyPr vert="horz" wrap="square" lIns="91440" tIns="45720" rIns="91440" bIns="45720" rtlCol="1" anchor="ctr">
            <a:sp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5400" b="1" dirty="0">
                <a:latin typeface="Gisha" panose="020B0502040204020203" pitchFamily="34" charset="-79"/>
                <a:cs typeface="Gisha" panose="020B0502040204020203" pitchFamily="34" charset="-79"/>
              </a:rPr>
              <a:t>שלב ה' - זיהוי </a:t>
            </a:r>
            <a:r>
              <a:rPr lang="he-IL" sz="54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הפוטנציאל - </a:t>
            </a:r>
            <a:r>
              <a:rPr lang="en-US" sz="54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Potential</a:t>
            </a:r>
            <a:endParaRPr lang="en-US" sz="54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5440" y="764704"/>
            <a:ext cx="11073808" cy="61300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200" b="1" u="sng" dirty="0">
                <a:latin typeface="Gisha" panose="020B0502040204020203" pitchFamily="34" charset="-79"/>
                <a:cs typeface="Gisha" panose="020B0502040204020203" pitchFamily="34" charset="-79"/>
              </a:rPr>
              <a:t>שיטת עבודה:</a:t>
            </a:r>
            <a:endParaRPr lang="en-US" sz="22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200" dirty="0">
                <a:latin typeface="Gisha" panose="020B0502040204020203" pitchFamily="34" charset="-79"/>
                <a:cs typeface="Gisha" panose="020B0502040204020203" pitchFamily="34" charset="-79"/>
              </a:rPr>
              <a:t>שתי </a:t>
            </a:r>
            <a:r>
              <a:rPr lang="he-IL" sz="2200" dirty="0" smtClean="0">
                <a:latin typeface="Gisha" panose="020B0502040204020203" pitchFamily="34" charset="-79"/>
                <a:cs typeface="Gisha" panose="020B0502040204020203" pitchFamily="34" charset="-79"/>
              </a:rPr>
              <a:t>קבוצות –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2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פוטנציאל </a:t>
            </a:r>
            <a:r>
              <a:rPr lang="he-IL" sz="2200" b="1" dirty="0">
                <a:latin typeface="Gisha" panose="020B0502040204020203" pitchFamily="34" charset="-79"/>
                <a:cs typeface="Gisha" panose="020B0502040204020203" pitchFamily="34" charset="-79"/>
              </a:rPr>
              <a:t>חיובי </a:t>
            </a:r>
            <a:r>
              <a:rPr lang="he-IL" sz="2200" dirty="0">
                <a:latin typeface="Gisha" panose="020B0502040204020203" pitchFamily="34" charset="-79"/>
                <a:cs typeface="Gisha" panose="020B0502040204020203" pitchFamily="34" charset="-79"/>
              </a:rPr>
              <a:t>(הזדמנויות</a:t>
            </a:r>
            <a:r>
              <a:rPr lang="he-IL" sz="2200" dirty="0" smtClean="0">
                <a:latin typeface="Gisha" panose="020B0502040204020203" pitchFamily="34" charset="-79"/>
                <a:cs typeface="Gisha" panose="020B0502040204020203" pitchFamily="34" charset="-79"/>
              </a:rPr>
              <a:t>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2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פוטנציאל </a:t>
            </a:r>
            <a:r>
              <a:rPr lang="he-IL" sz="2200" b="1" dirty="0">
                <a:latin typeface="Gisha" panose="020B0502040204020203" pitchFamily="34" charset="-79"/>
                <a:cs typeface="Gisha" panose="020B0502040204020203" pitchFamily="34" charset="-79"/>
              </a:rPr>
              <a:t>שלילי</a:t>
            </a:r>
            <a:r>
              <a:rPr lang="he-IL" sz="2200" dirty="0">
                <a:latin typeface="Gisha" panose="020B0502040204020203" pitchFamily="34" charset="-79"/>
                <a:cs typeface="Gisha" panose="020B0502040204020203" pitchFamily="34" charset="-79"/>
              </a:rPr>
              <a:t> (סיכונים)</a:t>
            </a:r>
            <a:endParaRPr lang="en-US" sz="22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200" dirty="0">
                <a:latin typeface="Gisha" panose="020B0502040204020203" pitchFamily="34" charset="-79"/>
                <a:cs typeface="Gisha" panose="020B0502040204020203" pitchFamily="34" charset="-79"/>
              </a:rPr>
              <a:t>הפוטנציאל (הזדמנויות וסיכונים)- </a:t>
            </a:r>
            <a:r>
              <a:rPr lang="he-IL" sz="22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מכלול </a:t>
            </a:r>
            <a:r>
              <a:rPr lang="he-IL" sz="2200" b="1" dirty="0">
                <a:latin typeface="Gisha" panose="020B0502040204020203" pitchFamily="34" charset="-79"/>
                <a:cs typeface="Gisha" panose="020B0502040204020203" pitchFamily="34" charset="-79"/>
              </a:rPr>
              <a:t>האפשרויות החיוביות והשליליות הטמונות במערכת המתהווה</a:t>
            </a:r>
            <a:r>
              <a:rPr lang="he-IL" sz="2200" dirty="0">
                <a:latin typeface="Gisha" panose="020B0502040204020203" pitchFamily="34" charset="-79"/>
                <a:cs typeface="Gisha" panose="020B0502040204020203" pitchFamily="34" charset="-79"/>
              </a:rPr>
              <a:t> כעת, אשר רצוי יהיה לפעול כדי </a:t>
            </a:r>
            <a:r>
              <a:rPr lang="he-IL" sz="2200" b="1" dirty="0">
                <a:latin typeface="Gisha" panose="020B0502040204020203" pitchFamily="34" charset="-79"/>
                <a:cs typeface="Gisha" panose="020B0502040204020203" pitchFamily="34" charset="-79"/>
              </a:rPr>
              <a:t>להשפיע עליהם לטובתנו </a:t>
            </a:r>
            <a:r>
              <a:rPr lang="he-IL" sz="2200" dirty="0">
                <a:latin typeface="Gisha" panose="020B0502040204020203" pitchFamily="34" charset="-79"/>
                <a:cs typeface="Gisha" panose="020B0502040204020203" pitchFamily="34" charset="-79"/>
              </a:rPr>
              <a:t>ליצירת המערכת העתידית הרצויה.</a:t>
            </a:r>
            <a:endParaRPr lang="en-US" sz="22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200" dirty="0">
                <a:latin typeface="Gisha" panose="020B0502040204020203" pitchFamily="34" charset="-79"/>
                <a:cs typeface="Gisha" panose="020B0502040204020203" pitchFamily="34" charset="-79"/>
              </a:rPr>
              <a:t>הפוטנציאל </a:t>
            </a:r>
            <a:r>
              <a:rPr lang="he-IL" sz="2200" dirty="0" smtClean="0">
                <a:latin typeface="Gisha" panose="020B0502040204020203" pitchFamily="34" charset="-79"/>
                <a:cs typeface="Gisha" panose="020B0502040204020203" pitchFamily="34" charset="-79"/>
              </a:rPr>
              <a:t>יכול להיות </a:t>
            </a:r>
            <a:r>
              <a:rPr lang="he-IL" sz="22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גם </a:t>
            </a:r>
            <a:r>
              <a:rPr lang="he-IL" sz="2200" b="1" dirty="0">
                <a:latin typeface="Gisha" panose="020B0502040204020203" pitchFamily="34" charset="-79"/>
                <a:cs typeface="Gisha" panose="020B0502040204020203" pitchFamily="34" charset="-79"/>
              </a:rPr>
              <a:t>חיובי- </a:t>
            </a:r>
            <a:r>
              <a:rPr lang="he-IL" sz="2200" dirty="0">
                <a:latin typeface="Gisha" panose="020B0502040204020203" pitchFamily="34" charset="-79"/>
                <a:cs typeface="Gisha" panose="020B0502040204020203" pitchFamily="34" charset="-79"/>
              </a:rPr>
              <a:t>כזה שפיתוחו/מיצויו יקדם אותנו אל המצב העתידי הרצוי, </a:t>
            </a:r>
            <a:r>
              <a:rPr lang="he-IL" sz="2200" b="1" dirty="0">
                <a:latin typeface="Gisha" panose="020B0502040204020203" pitchFamily="34" charset="-79"/>
                <a:cs typeface="Gisha" panose="020B0502040204020203" pitchFamily="34" charset="-79"/>
              </a:rPr>
              <a:t>וגם שלילי- </a:t>
            </a:r>
            <a:r>
              <a:rPr lang="he-IL" sz="2200" dirty="0">
                <a:latin typeface="Gisha" panose="020B0502040204020203" pitchFamily="34" charset="-79"/>
                <a:cs typeface="Gisha" panose="020B0502040204020203" pitchFamily="34" charset="-79"/>
              </a:rPr>
              <a:t>כזה שיכול לפעול נגד ההתקדמות למצב רצוי. </a:t>
            </a:r>
            <a:endParaRPr lang="en-US" sz="22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lnSpc>
                <a:spcPct val="150000"/>
              </a:lnSpc>
            </a:pPr>
            <a:r>
              <a:rPr lang="he-IL" sz="2200" b="1" u="sng" dirty="0" smtClean="0">
                <a:latin typeface="Gisha" panose="020B0502040204020203" pitchFamily="34" charset="-79"/>
                <a:cs typeface="Gisha" panose="020B0502040204020203" pitchFamily="34" charset="-79"/>
              </a:rPr>
              <a:t>תוצר </a:t>
            </a:r>
            <a:r>
              <a:rPr lang="he-IL" sz="2200" b="1" u="sng" dirty="0">
                <a:latin typeface="Gisha" panose="020B0502040204020203" pitchFamily="34" charset="-79"/>
                <a:cs typeface="Gisha" panose="020B0502040204020203" pitchFamily="34" charset="-79"/>
              </a:rPr>
              <a:t>נדרש: </a:t>
            </a:r>
            <a:endParaRPr lang="he-IL" sz="2200" b="1" u="sng" dirty="0" smtClean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2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הגדרת </a:t>
            </a:r>
            <a:r>
              <a:rPr lang="he-IL" sz="2200" b="1" dirty="0">
                <a:latin typeface="Gisha" panose="020B0502040204020203" pitchFamily="34" charset="-79"/>
                <a:cs typeface="Gisha" panose="020B0502040204020203" pitchFamily="34" charset="-79"/>
              </a:rPr>
              <a:t>הפוטנציאל במלל </a:t>
            </a:r>
            <a:r>
              <a:rPr lang="he-IL" sz="22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(כולל חיובי /שלילי)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2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סימונו </a:t>
            </a:r>
            <a:r>
              <a:rPr lang="he-IL" sz="2200" b="1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סכמטית</a:t>
            </a:r>
            <a:r>
              <a:rPr lang="he-IL" sz="22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he-IL" sz="2200" b="1" dirty="0">
                <a:latin typeface="Gisha" panose="020B0502040204020203" pitchFamily="34" charset="-79"/>
                <a:cs typeface="Gisha" panose="020B0502040204020203" pitchFamily="34" charset="-79"/>
              </a:rPr>
              <a:t>על גבי המפה הקוגניטיבית</a:t>
            </a:r>
            <a:endParaRPr lang="en-US" sz="2200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566722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631504" y="332656"/>
            <a:ext cx="9704502" cy="4608512"/>
          </a:xfrm>
        </p:spPr>
        <p:txBody>
          <a:bodyPr rtlCol="1">
            <a:normAutofit/>
          </a:bodyPr>
          <a:lstStyle/>
          <a:p>
            <a:pPr algn="ctr" rtl="1"/>
            <a:r>
              <a:rPr lang="he-IL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תיאוריה </a:t>
            </a:r>
            <a:r>
              <a:rPr lang="he-IL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– עיצוב –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Design Theory</a:t>
            </a:r>
            <a:endParaRPr lang="he-IL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מציין מיקום תוכן 2">
            <a:extLst>
              <a:ext uri="{FF2B5EF4-FFF2-40B4-BE49-F238E27FC236}">
                <a16:creationId xmlns:a16="http://schemas.microsoft.com/office/drawing/2014/main" xmlns="" id="{2B541A43-1864-4373-9FAB-0566A97EE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024443"/>
            <a:ext cx="11449272" cy="58335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e-IL" sz="2800" b="1" dirty="0"/>
          </a:p>
          <a:p>
            <a:pPr marL="457200" lvl="1" indent="0" algn="just">
              <a:buNone/>
            </a:pPr>
            <a:endParaRPr lang="he-IL" sz="2000" b="1" dirty="0"/>
          </a:p>
        </p:txBody>
      </p:sp>
      <p:sp>
        <p:nvSpPr>
          <p:cNvPr id="3" name="מלבן מעוגל 2"/>
          <p:cNvSpPr/>
          <p:nvPr/>
        </p:nvSpPr>
        <p:spPr>
          <a:xfrm>
            <a:off x="2135560" y="1268760"/>
            <a:ext cx="8768398" cy="108012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lvl="1" algn="ctr"/>
            <a:r>
              <a:rPr lang="he-IL" sz="3200" b="1" dirty="0"/>
              <a:t>עיקרו של תהליך העיצוב: </a:t>
            </a:r>
          </a:p>
          <a:p>
            <a:pPr lvl="1" algn="ctr"/>
            <a:r>
              <a:rPr lang="he-IL" sz="3200" b="1" dirty="0"/>
              <a:t> בחינה ביקורתית ,פיתוח ידע והשתנות</a:t>
            </a:r>
          </a:p>
        </p:txBody>
      </p:sp>
      <p:sp>
        <p:nvSpPr>
          <p:cNvPr id="5" name="מלבן מעוגל 4"/>
          <p:cNvSpPr/>
          <p:nvPr/>
        </p:nvSpPr>
        <p:spPr>
          <a:xfrm>
            <a:off x="2135560" y="2645077"/>
            <a:ext cx="8768398" cy="108012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lvl="1" algn="ctr"/>
            <a:r>
              <a:rPr lang="he-IL" sz="3200" b="1" dirty="0"/>
              <a:t>תוצרו של תהליך העיצוב:</a:t>
            </a:r>
          </a:p>
          <a:p>
            <a:pPr lvl="1" algn="ctr"/>
            <a:r>
              <a:rPr lang="he-IL" sz="3200" b="1" dirty="0"/>
              <a:t>תפיסה למערכה / מערכות</a:t>
            </a:r>
          </a:p>
        </p:txBody>
      </p:sp>
      <p:sp>
        <p:nvSpPr>
          <p:cNvPr id="7" name="מלבן מעוגל 6"/>
          <p:cNvSpPr/>
          <p:nvPr/>
        </p:nvSpPr>
        <p:spPr>
          <a:xfrm>
            <a:off x="2157119" y="4021394"/>
            <a:ext cx="8768398" cy="108012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lvl="1" algn="ctr"/>
            <a:r>
              <a:rPr lang="he-IL" sz="3200" b="1" dirty="0"/>
              <a:t>העיצוב – שלב ראשון בתהליך הרחב </a:t>
            </a:r>
          </a:p>
        </p:txBody>
      </p:sp>
      <p:sp>
        <p:nvSpPr>
          <p:cNvPr id="8" name="מלבן מעוגל 7"/>
          <p:cNvSpPr/>
          <p:nvPr/>
        </p:nvSpPr>
        <p:spPr>
          <a:xfrm>
            <a:off x="6987811" y="5419029"/>
            <a:ext cx="4735950" cy="108012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lvl="1" algn="ctr"/>
            <a:r>
              <a:rPr lang="he-IL" sz="3200" b="1" dirty="0"/>
              <a:t>עיצוב מייצר תפיסה</a:t>
            </a:r>
          </a:p>
        </p:txBody>
      </p:sp>
      <p:sp>
        <p:nvSpPr>
          <p:cNvPr id="9" name="מלבן מעוגל 8"/>
          <p:cNvSpPr/>
          <p:nvPr/>
        </p:nvSpPr>
        <p:spPr>
          <a:xfrm>
            <a:off x="869030" y="5419029"/>
            <a:ext cx="4904833" cy="108012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lvl="1" algn="ctr"/>
            <a:r>
              <a:rPr lang="he-IL" sz="3200" b="1" dirty="0"/>
              <a:t>תכנון מתבסס על העיצוב ומייצר </a:t>
            </a:r>
            <a:r>
              <a:rPr lang="he-IL" sz="3200" b="1" dirty="0" err="1"/>
              <a:t>תוכנית</a:t>
            </a:r>
            <a:r>
              <a:rPr lang="he-IL" sz="3200" b="1" dirty="0"/>
              <a:t> </a:t>
            </a:r>
          </a:p>
        </p:txBody>
      </p:sp>
      <p:sp>
        <p:nvSpPr>
          <p:cNvPr id="4" name="חץ ימינה 3"/>
          <p:cNvSpPr/>
          <p:nvPr/>
        </p:nvSpPr>
        <p:spPr>
          <a:xfrm rot="10800000">
            <a:off x="5924268" y="5793301"/>
            <a:ext cx="919527" cy="3720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8399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 txBox="1">
            <a:spLocks/>
          </p:cNvSpPr>
          <p:nvPr/>
        </p:nvSpPr>
        <p:spPr>
          <a:xfrm>
            <a:off x="188260" y="237456"/>
            <a:ext cx="11846858" cy="590931"/>
          </a:xfrm>
          <a:prstGeom prst="rect">
            <a:avLst/>
          </a:prstGeom>
          <a:noFill/>
        </p:spPr>
        <p:txBody>
          <a:bodyPr vert="horz" wrap="square" lIns="91440" tIns="45720" rIns="91440" bIns="45720" rtlCol="1" anchor="ctr">
            <a:sp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3600" b="1" dirty="0">
                <a:latin typeface="Gisha" panose="020B0502040204020203" pitchFamily="34" charset="-79"/>
                <a:cs typeface="Gisha" panose="020B0502040204020203" pitchFamily="34" charset="-79"/>
              </a:rPr>
              <a:t>שלב </a:t>
            </a:r>
            <a:r>
              <a:rPr lang="he-IL" sz="36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ו' – אסטרטגיה ראשונית – </a:t>
            </a:r>
            <a:r>
              <a:rPr lang="en-US" sz="36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preliminary Strategy</a:t>
            </a:r>
            <a:endParaRPr lang="en-US" sz="36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5440" y="764704"/>
            <a:ext cx="11073808" cy="39703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400" b="1" u="sng" dirty="0" smtClean="0">
                <a:latin typeface="Gisha" panose="020B0502040204020203" pitchFamily="34" charset="-79"/>
                <a:cs typeface="Gisha" panose="020B0502040204020203" pitchFamily="34" charset="-79"/>
              </a:rPr>
              <a:t>יום ה' בוקר – </a:t>
            </a:r>
          </a:p>
          <a:p>
            <a:pPr>
              <a:lnSpc>
                <a:spcPct val="150000"/>
              </a:lnSpc>
            </a:pPr>
            <a:r>
              <a:rPr lang="he-IL" sz="2400" b="1" u="sng" dirty="0" smtClean="0">
                <a:latin typeface="Gisha" panose="020B0502040204020203" pitchFamily="34" charset="-79"/>
                <a:cs typeface="Gisha" panose="020B0502040204020203" pitchFamily="34" charset="-79"/>
              </a:rPr>
              <a:t>שיטת </a:t>
            </a:r>
            <a:r>
              <a:rPr lang="he-IL" sz="2400" b="1" u="sng" dirty="0">
                <a:latin typeface="Gisha" panose="020B0502040204020203" pitchFamily="34" charset="-79"/>
                <a:cs typeface="Gisha" panose="020B0502040204020203" pitchFamily="34" charset="-79"/>
              </a:rPr>
              <a:t>עבודה:</a:t>
            </a:r>
            <a:endParaRPr lang="en-US" sz="24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dirty="0" smtClean="0">
                <a:latin typeface="Gisha" panose="020B0502040204020203" pitchFamily="34" charset="-79"/>
                <a:cs typeface="Gisha" panose="020B0502040204020203" pitchFamily="34" charset="-79"/>
              </a:rPr>
              <a:t>ניסוח האסטרטגיה הראשונית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dirty="0" smtClean="0">
                <a:latin typeface="Gisha" panose="020B0502040204020203" pitchFamily="34" charset="-79"/>
                <a:cs typeface="Gisha" panose="020B0502040204020203" pitchFamily="34" charset="-79"/>
              </a:rPr>
              <a:t>משפט קצר ותמציתי המכיל מקסימום היבטים הנובעים מההיסט ויובילו למיצוי הפוטנציאל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lnSpc>
                <a:spcPct val="150000"/>
              </a:lnSpc>
            </a:pPr>
            <a:endParaRPr lang="he-IL" sz="2400" b="1" u="sng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983658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31812" y="1628012"/>
            <a:ext cx="10972800" cy="4442206"/>
          </a:xfrm>
        </p:spPr>
        <p:txBody>
          <a:bodyPr>
            <a:normAutofit/>
          </a:bodyPr>
          <a:lstStyle/>
          <a:p>
            <a:pPr algn="r"/>
            <a:r>
              <a:rPr lang="he-IL" sz="4000" u="sng" dirty="0">
                <a:solidFill>
                  <a:schemeClr val="tx1"/>
                </a:solidFill>
                <a:latin typeface="Gisha" panose="020B0502040204020203" pitchFamily="34" charset="-79"/>
                <a:ea typeface="+mn-ea"/>
                <a:cs typeface="Gisha" panose="020B0502040204020203" pitchFamily="34" charset="-79"/>
              </a:rPr>
              <a:t>חמישה שקפים:</a:t>
            </a:r>
            <a:r>
              <a:rPr lang="he-IL" sz="4000" dirty="0">
                <a:solidFill>
                  <a:schemeClr val="tx1"/>
                </a:solidFill>
                <a:latin typeface="Gisha" panose="020B0502040204020203" pitchFamily="34" charset="-79"/>
                <a:ea typeface="+mn-ea"/>
                <a:cs typeface="Gisha" panose="020B0502040204020203" pitchFamily="34" charset="-79"/>
              </a:rPr>
              <a:t/>
            </a:r>
            <a:br>
              <a:rPr lang="he-IL" sz="4000" dirty="0">
                <a:solidFill>
                  <a:schemeClr val="tx1"/>
                </a:solidFill>
                <a:latin typeface="Gisha" panose="020B0502040204020203" pitchFamily="34" charset="-79"/>
                <a:ea typeface="+mn-ea"/>
                <a:cs typeface="Gisha" panose="020B0502040204020203" pitchFamily="34" charset="-79"/>
              </a:rPr>
            </a:br>
            <a:r>
              <a:rPr lang="he-IL" sz="4000" dirty="0">
                <a:solidFill>
                  <a:schemeClr val="tx1"/>
                </a:solidFill>
                <a:latin typeface="Gisha" panose="020B0502040204020203" pitchFamily="34" charset="-79"/>
                <a:ea typeface="+mn-ea"/>
                <a:cs typeface="Gisha" panose="020B0502040204020203" pitchFamily="34" charset="-79"/>
              </a:rPr>
              <a:t>1. </a:t>
            </a:r>
            <a:r>
              <a:rPr lang="he-IL" sz="4000" dirty="0" smtClean="0">
                <a:solidFill>
                  <a:schemeClr val="tx1"/>
                </a:solidFill>
                <a:latin typeface="Gisha" panose="020B0502040204020203" pitchFamily="34" charset="-79"/>
                <a:ea typeface="+mn-ea"/>
                <a:cs typeface="Gisha" panose="020B0502040204020203" pitchFamily="34" charset="-79"/>
              </a:rPr>
              <a:t>הצגת </a:t>
            </a:r>
            <a:r>
              <a:rPr lang="he-IL" sz="4000" dirty="0">
                <a:solidFill>
                  <a:schemeClr val="tx1"/>
                </a:solidFill>
                <a:latin typeface="Gisha" panose="020B0502040204020203" pitchFamily="34" charset="-79"/>
                <a:ea typeface="+mn-ea"/>
                <a:cs typeface="Gisha" panose="020B0502040204020203" pitchFamily="34" charset="-79"/>
              </a:rPr>
              <a:t>ההיסט</a:t>
            </a:r>
            <a:br>
              <a:rPr lang="he-IL" sz="4000" dirty="0">
                <a:solidFill>
                  <a:schemeClr val="tx1"/>
                </a:solidFill>
                <a:latin typeface="Gisha" panose="020B0502040204020203" pitchFamily="34" charset="-79"/>
                <a:ea typeface="+mn-ea"/>
                <a:cs typeface="Gisha" panose="020B0502040204020203" pitchFamily="34" charset="-79"/>
              </a:rPr>
            </a:br>
            <a:r>
              <a:rPr lang="he-IL" sz="4000" dirty="0">
                <a:solidFill>
                  <a:schemeClr val="tx1"/>
                </a:solidFill>
                <a:latin typeface="Gisha" panose="020B0502040204020203" pitchFamily="34" charset="-79"/>
                <a:ea typeface="+mn-ea"/>
                <a:cs typeface="Gisha" panose="020B0502040204020203" pitchFamily="34" charset="-79"/>
              </a:rPr>
              <a:t>2. </a:t>
            </a:r>
            <a:r>
              <a:rPr lang="he-IL" sz="4000" dirty="0" smtClean="0">
                <a:solidFill>
                  <a:schemeClr val="tx1"/>
                </a:solidFill>
                <a:latin typeface="Gisha" panose="020B0502040204020203" pitchFamily="34" charset="-79"/>
                <a:ea typeface="+mn-ea"/>
                <a:cs typeface="Gisha" panose="020B0502040204020203" pitchFamily="34" charset="-79"/>
              </a:rPr>
              <a:t>מפה קוגניטיבית  </a:t>
            </a:r>
            <a:r>
              <a:rPr lang="he-IL" sz="4000" dirty="0">
                <a:solidFill>
                  <a:schemeClr val="tx1"/>
                </a:solidFill>
                <a:latin typeface="Gisha" panose="020B0502040204020203" pitchFamily="34" charset="-79"/>
                <a:ea typeface="+mn-ea"/>
                <a:cs typeface="Gisha" panose="020B0502040204020203" pitchFamily="34" charset="-79"/>
              </a:rPr>
              <a:t/>
            </a:r>
            <a:br>
              <a:rPr lang="he-IL" sz="4000" dirty="0">
                <a:solidFill>
                  <a:schemeClr val="tx1"/>
                </a:solidFill>
                <a:latin typeface="Gisha" panose="020B0502040204020203" pitchFamily="34" charset="-79"/>
                <a:ea typeface="+mn-ea"/>
                <a:cs typeface="Gisha" panose="020B0502040204020203" pitchFamily="34" charset="-79"/>
              </a:rPr>
            </a:br>
            <a:r>
              <a:rPr lang="he-IL" sz="4000" dirty="0">
                <a:solidFill>
                  <a:schemeClr val="tx1"/>
                </a:solidFill>
                <a:latin typeface="Gisha" panose="020B0502040204020203" pitchFamily="34" charset="-79"/>
                <a:ea typeface="+mn-ea"/>
                <a:cs typeface="Gisha" panose="020B0502040204020203" pitchFamily="34" charset="-79"/>
              </a:rPr>
              <a:t>3. הגדרת פוטנציאל ואסטרטגיה ראשונית</a:t>
            </a:r>
            <a:br>
              <a:rPr lang="he-IL" sz="4000" dirty="0">
                <a:solidFill>
                  <a:schemeClr val="tx1"/>
                </a:solidFill>
                <a:latin typeface="Gisha" panose="020B0502040204020203" pitchFamily="34" charset="-79"/>
                <a:ea typeface="+mn-ea"/>
                <a:cs typeface="Gisha" panose="020B0502040204020203" pitchFamily="34" charset="-79"/>
              </a:rPr>
            </a:br>
            <a:r>
              <a:rPr lang="he-IL" sz="4000" dirty="0">
                <a:solidFill>
                  <a:schemeClr val="tx1"/>
                </a:solidFill>
                <a:latin typeface="Gisha" panose="020B0502040204020203" pitchFamily="34" charset="-79"/>
                <a:ea typeface="+mn-ea"/>
                <a:cs typeface="Gisha" panose="020B0502040204020203" pitchFamily="34" charset="-79"/>
              </a:rPr>
              <a:t>4. </a:t>
            </a:r>
            <a:r>
              <a:rPr lang="he-IL" sz="4000" dirty="0">
                <a:solidFill>
                  <a:schemeClr val="tx1"/>
                </a:solidFill>
                <a:latin typeface="Gisha" panose="020B0502040204020203" pitchFamily="34" charset="-79"/>
                <a:ea typeface="+mn-ea"/>
              </a:rPr>
              <a:t>תובנות מתהליך העבודה בצוות</a:t>
            </a:r>
            <a:endParaRPr lang="he-IL" sz="4000" dirty="0">
              <a:solidFill>
                <a:schemeClr val="tx1"/>
              </a:solidFill>
              <a:latin typeface="Gisha" panose="020B0502040204020203" pitchFamily="34" charset="-79"/>
              <a:ea typeface="+mn-ea"/>
              <a:cs typeface="Gisha" panose="020B0502040204020203" pitchFamily="34" charset="-79"/>
            </a:endParaRPr>
          </a:p>
        </p:txBody>
      </p:sp>
      <p:sp>
        <p:nvSpPr>
          <p:cNvPr id="6" name="כותרת 3">
            <a:extLst>
              <a:ext uri="{FF2B5EF4-FFF2-40B4-BE49-F238E27FC236}">
                <a16:creationId xmlns:a16="http://schemas.microsoft.com/office/drawing/2014/main" xmlns="" id="{5C6FD912-8D9F-4178-BE4C-1EB9DD58CC28}"/>
              </a:ext>
            </a:extLst>
          </p:cNvPr>
          <p:cNvSpPr txBox="1">
            <a:spLocks/>
          </p:cNvSpPr>
          <p:nvPr/>
        </p:nvSpPr>
        <p:spPr>
          <a:xfrm>
            <a:off x="188260" y="112807"/>
            <a:ext cx="11846858" cy="840230"/>
          </a:xfrm>
          <a:prstGeom prst="rect">
            <a:avLst/>
          </a:prstGeom>
          <a:noFill/>
        </p:spPr>
        <p:txBody>
          <a:bodyPr vert="horz" wrap="square" lIns="91440" tIns="45720" rIns="91440" bIns="45720" rtlCol="1" anchor="ctr">
            <a:sp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5400" b="1" dirty="0">
                <a:latin typeface="Gisha" panose="020B0502040204020203" pitchFamily="34" charset="-79"/>
                <a:cs typeface="Gisha" panose="020B0502040204020203" pitchFamily="34" charset="-79"/>
              </a:rPr>
              <a:t>תוצר סופי</a:t>
            </a:r>
            <a:endParaRPr lang="en-US" sz="54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866963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2B541A43-1864-4373-9FAB-0566A97EE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517" y="0"/>
            <a:ext cx="11449272" cy="62382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e-IL" sz="5400" b="1" dirty="0"/>
              <a:t>לו"ז</a:t>
            </a:r>
            <a:endParaRPr lang="he-IL" sz="4000" b="1" dirty="0"/>
          </a:p>
        </p:txBody>
      </p:sp>
      <p:sp>
        <p:nvSpPr>
          <p:cNvPr id="7" name="AutoShape 5" descr="×ª××¦××ª ×ª××× × ×¢×××¨ ×¢××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xmlns="" id="{35EB7770-F063-447A-8881-D4338ECA53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047" t="42647" r="4164" b="35293"/>
          <a:stretch/>
        </p:blipFill>
        <p:spPr>
          <a:xfrm>
            <a:off x="1180177" y="1827981"/>
            <a:ext cx="10480467" cy="26642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2F11301-A39D-49FA-B45B-CE912A995D33}"/>
              </a:ext>
            </a:extLst>
          </p:cNvPr>
          <p:cNvSpPr txBox="1"/>
          <p:nvPr/>
        </p:nvSpPr>
        <p:spPr>
          <a:xfrm>
            <a:off x="6279304" y="4728224"/>
            <a:ext cx="125101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/>
              <a:t>3/1 – </a:t>
            </a:r>
            <a:endParaRPr lang="he-IL" sz="2400" b="1" dirty="0" smtClean="0"/>
          </a:p>
          <a:p>
            <a:r>
              <a:rPr lang="he-IL" sz="2400" b="1" dirty="0" smtClean="0"/>
              <a:t>הבניה</a:t>
            </a:r>
            <a:endParaRPr lang="he-IL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DCEA54F-7977-4044-8463-73C84D35DED4}"/>
              </a:ext>
            </a:extLst>
          </p:cNvPr>
          <p:cNvSpPr txBox="1"/>
          <p:nvPr/>
        </p:nvSpPr>
        <p:spPr>
          <a:xfrm>
            <a:off x="3575720" y="4708301"/>
            <a:ext cx="272821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 smtClean="0"/>
              <a:t>8/1 </a:t>
            </a:r>
            <a:r>
              <a:rPr lang="he-IL" sz="2400" b="1" dirty="0"/>
              <a:t>– </a:t>
            </a:r>
            <a:endParaRPr lang="he-IL" sz="2400" b="1" dirty="0" smtClean="0"/>
          </a:p>
          <a:p>
            <a:r>
              <a:rPr lang="he-IL" sz="2400" b="1" dirty="0" smtClean="0"/>
              <a:t>מערכת מתהווה</a:t>
            </a:r>
          </a:p>
          <a:p>
            <a:r>
              <a:rPr lang="he-IL" sz="2400" b="1" dirty="0" smtClean="0"/>
              <a:t>מערכת מורשת</a:t>
            </a:r>
          </a:p>
        </p:txBody>
      </p:sp>
      <p:sp>
        <p:nvSpPr>
          <p:cNvPr id="12" name="אליפסה 11">
            <a:extLst>
              <a:ext uri="{FF2B5EF4-FFF2-40B4-BE49-F238E27FC236}">
                <a16:creationId xmlns:a16="http://schemas.microsoft.com/office/drawing/2014/main" xmlns="" id="{919C0C06-8C0E-4A40-90EB-1C88AA94CAB2}"/>
              </a:ext>
            </a:extLst>
          </p:cNvPr>
          <p:cNvSpPr/>
          <p:nvPr/>
        </p:nvSpPr>
        <p:spPr>
          <a:xfrm>
            <a:off x="6816080" y="1611957"/>
            <a:ext cx="648072" cy="273630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3" name="אליפסה 12">
            <a:extLst>
              <a:ext uri="{FF2B5EF4-FFF2-40B4-BE49-F238E27FC236}">
                <a16:creationId xmlns:a16="http://schemas.microsoft.com/office/drawing/2014/main" xmlns="" id="{F8CEBCA7-BAAD-45F2-874C-639A430AC0F4}"/>
              </a:ext>
            </a:extLst>
          </p:cNvPr>
          <p:cNvSpPr/>
          <p:nvPr/>
        </p:nvSpPr>
        <p:spPr>
          <a:xfrm>
            <a:off x="1201880" y="1719969"/>
            <a:ext cx="2373840" cy="266429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" name="TextBox 1"/>
          <p:cNvSpPr txBox="1"/>
          <p:nvPr/>
        </p:nvSpPr>
        <p:spPr>
          <a:xfrm>
            <a:off x="839416" y="4708301"/>
            <a:ext cx="2952328" cy="184665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 smtClean="0"/>
              <a:t>9,10/1 - </a:t>
            </a:r>
          </a:p>
          <a:p>
            <a:r>
              <a:rPr lang="he-IL" sz="2400" b="1" dirty="0"/>
              <a:t>היסט</a:t>
            </a:r>
          </a:p>
          <a:p>
            <a:r>
              <a:rPr lang="he-IL" sz="2400" b="1" dirty="0"/>
              <a:t>פוטנציאל ואסטרטגיה ראשונית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116590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631504" y="332656"/>
            <a:ext cx="9704502" cy="4608512"/>
          </a:xfrm>
        </p:spPr>
        <p:txBody>
          <a:bodyPr rtlCol="1">
            <a:normAutofit/>
          </a:bodyPr>
          <a:lstStyle/>
          <a:p>
            <a:pPr algn="ctr" rtl="1"/>
            <a:r>
              <a:rPr lang="he-IL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תכל'ס</a:t>
            </a:r>
            <a:r>
              <a:rPr lang="he-IL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he-IL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– מה השלבים? </a:t>
            </a:r>
            <a:r>
              <a:rPr lang="he-IL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Stages</a:t>
            </a:r>
            <a:endParaRPr lang="he-IL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דיאגרמה 2"/>
          <p:cNvGraphicFramePr/>
          <p:nvPr>
            <p:extLst>
              <p:ext uri="{D42A27DB-BD31-4B8C-83A1-F6EECF244321}">
                <p14:modId xmlns:p14="http://schemas.microsoft.com/office/powerpoint/2010/main" val="1212205933"/>
              </p:ext>
            </p:extLst>
          </p:nvPr>
        </p:nvGraphicFramePr>
        <p:xfrm>
          <a:off x="2783632" y="1313077"/>
          <a:ext cx="922503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חץ מעוקל שמאלה 4"/>
          <p:cNvSpPr/>
          <p:nvPr/>
        </p:nvSpPr>
        <p:spPr>
          <a:xfrm rot="10055244">
            <a:off x="674350" y="1905628"/>
            <a:ext cx="2376263" cy="475252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6" name="מלבן מעוגל 5"/>
          <p:cNvSpPr/>
          <p:nvPr/>
        </p:nvSpPr>
        <p:spPr>
          <a:xfrm>
            <a:off x="1259594" y="3789040"/>
            <a:ext cx="1152128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בדיקת תקפות התפיסה</a:t>
            </a:r>
          </a:p>
        </p:txBody>
      </p:sp>
    </p:spTree>
    <p:extLst>
      <p:ext uri="{BB962C8B-B14F-4D97-AF65-F5344CB8AC3E}">
        <p14:creationId xmlns:p14="http://schemas.microsoft.com/office/powerpoint/2010/main" val="243900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2B541A43-1864-4373-9FAB-0566A97EE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517" y="0"/>
            <a:ext cx="11449272" cy="62382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/>
              <a:t>The Approaching Week</a:t>
            </a:r>
            <a:endParaRPr lang="he-IL" sz="4000" b="1" dirty="0"/>
          </a:p>
        </p:txBody>
      </p:sp>
      <p:sp>
        <p:nvSpPr>
          <p:cNvPr id="7" name="AutoShape 5" descr="×ª××¦××ª ×ª××× × ×¢×××¨ ×¢××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xmlns="" id="{35EB7770-F063-447A-8881-D4338ECA53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047" t="42647" r="4164" b="35293"/>
          <a:stretch/>
        </p:blipFill>
        <p:spPr>
          <a:xfrm>
            <a:off x="1180177" y="1827981"/>
            <a:ext cx="10480467" cy="26642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2F11301-A39D-49FA-B45B-CE912A995D33}"/>
              </a:ext>
            </a:extLst>
          </p:cNvPr>
          <p:cNvSpPr txBox="1"/>
          <p:nvPr/>
        </p:nvSpPr>
        <p:spPr>
          <a:xfrm>
            <a:off x="6312024" y="4708301"/>
            <a:ext cx="5211459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/>
              <a:t>3/1 – הדרכות על ה'שחקנים' 	</a:t>
            </a:r>
            <a:r>
              <a:rPr lang="he-IL" sz="2800" b="1" dirty="0" err="1"/>
              <a:t>הרלוונטים</a:t>
            </a:r>
            <a:r>
              <a:rPr lang="he-IL" sz="2800" b="1" dirty="0"/>
              <a:t> בגזרה</a:t>
            </a:r>
          </a:p>
          <a:p>
            <a:r>
              <a:rPr lang="he-IL" sz="2800" b="1" dirty="0"/>
              <a:t>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DCEA54F-7977-4044-8463-73C84D35DED4}"/>
              </a:ext>
            </a:extLst>
          </p:cNvPr>
          <p:cNvSpPr txBox="1"/>
          <p:nvPr/>
        </p:nvSpPr>
        <p:spPr>
          <a:xfrm>
            <a:off x="1092471" y="4708301"/>
            <a:ext cx="5211459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/>
              <a:t>8/1-10/1 </a:t>
            </a:r>
            <a:r>
              <a:rPr lang="he-IL" sz="2800" b="1" dirty="0"/>
              <a:t>– יומיים סימולציה ראשונה על הזירה הצפונית </a:t>
            </a:r>
          </a:p>
          <a:p>
            <a:r>
              <a:rPr lang="he-IL" sz="2800" b="1" dirty="0"/>
              <a:t>והצגתה במליאה</a:t>
            </a:r>
          </a:p>
        </p:txBody>
      </p:sp>
      <p:sp>
        <p:nvSpPr>
          <p:cNvPr id="12" name="אליפסה 11">
            <a:extLst>
              <a:ext uri="{FF2B5EF4-FFF2-40B4-BE49-F238E27FC236}">
                <a16:creationId xmlns:a16="http://schemas.microsoft.com/office/drawing/2014/main" xmlns="" id="{919C0C06-8C0E-4A40-90EB-1C88AA94CAB2}"/>
              </a:ext>
            </a:extLst>
          </p:cNvPr>
          <p:cNvSpPr/>
          <p:nvPr/>
        </p:nvSpPr>
        <p:spPr>
          <a:xfrm>
            <a:off x="6816080" y="1611957"/>
            <a:ext cx="648072" cy="273630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3" name="אליפסה 12">
            <a:extLst>
              <a:ext uri="{FF2B5EF4-FFF2-40B4-BE49-F238E27FC236}">
                <a16:creationId xmlns:a16="http://schemas.microsoft.com/office/drawing/2014/main" xmlns="" id="{F8CEBCA7-BAAD-45F2-874C-639A430AC0F4}"/>
              </a:ext>
            </a:extLst>
          </p:cNvPr>
          <p:cNvSpPr/>
          <p:nvPr/>
        </p:nvSpPr>
        <p:spPr>
          <a:xfrm>
            <a:off x="1201880" y="1719969"/>
            <a:ext cx="2373840" cy="266429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729066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631504" y="332656"/>
            <a:ext cx="9704502" cy="4608512"/>
          </a:xfrm>
        </p:spPr>
        <p:txBody>
          <a:bodyPr rtlCol="1">
            <a:normAutofit/>
          </a:bodyPr>
          <a:lstStyle/>
          <a:p>
            <a:pPr algn="ctr" rtl="1"/>
            <a:r>
              <a:rPr lang="he-IL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שלבי התהליך – </a:t>
            </a:r>
            <a:r>
              <a:rPr 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Main Stages</a:t>
            </a:r>
            <a:endParaRPr lang="he-IL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מציין מיקום תוכן 2">
            <a:extLst>
              <a:ext uri="{FF2B5EF4-FFF2-40B4-BE49-F238E27FC236}">
                <a16:creationId xmlns:a16="http://schemas.microsoft.com/office/drawing/2014/main" xmlns="" id="{2B541A43-1864-4373-9FAB-0566A97EE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411867"/>
            <a:ext cx="11449272" cy="5833557"/>
          </a:xfrm>
        </p:spPr>
        <p:txBody>
          <a:bodyPr>
            <a:normAutofit/>
          </a:bodyPr>
          <a:lstStyle/>
          <a:p>
            <a:pPr marL="914400" lvl="1" indent="-457200" algn="just">
              <a:buFont typeface="+mj-lt"/>
              <a:buAutoNum type="arabicPeriod"/>
            </a:pPr>
            <a:r>
              <a:rPr lang="he-IL" sz="2800" b="1" dirty="0"/>
              <a:t>הבנייה – עיצוב </a:t>
            </a:r>
            <a:r>
              <a:rPr lang="he-IL" sz="2800" b="1" u="sng" dirty="0"/>
              <a:t>תהליך הלמידה</a:t>
            </a:r>
            <a:r>
              <a:rPr lang="he-IL" sz="2800" b="1" dirty="0"/>
              <a:t> עצמו (לאור ההקשר האסטרטגי הייחודי)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he-IL" sz="2800" b="1" dirty="0"/>
              <a:t>שיקוף המערכת המתהווה והמורשת בחזית הצפונית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he-IL" sz="2800" b="1" dirty="0"/>
              <a:t>בניית מפה מושגית – זיקות ומתחים של המערכת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he-IL" sz="2800" b="1" dirty="0"/>
              <a:t>הגדרת פער הרלוונטיות (היסט):</a:t>
            </a:r>
          </a:p>
          <a:p>
            <a:pPr marL="1314450" lvl="2" indent="-457200" algn="just">
              <a:buFont typeface="+mj-cs"/>
              <a:buAutoNum type="hebrew2Minus"/>
            </a:pPr>
            <a:r>
              <a:rPr lang="he-IL" sz="2400" b="1" dirty="0"/>
              <a:t>מה פגום בתפיסה הנוכחית?</a:t>
            </a:r>
          </a:p>
          <a:p>
            <a:pPr marL="1314450" lvl="2" indent="-457200" algn="just">
              <a:buFont typeface="+mj-cs"/>
              <a:buAutoNum type="hebrew2Minus"/>
            </a:pPr>
            <a:r>
              <a:rPr lang="he-IL" sz="2400" b="1" dirty="0"/>
              <a:t>מה ההיסט בין התפיסה הנוכחית לתקפותה ביחס למצב החדש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he-IL" sz="2800" b="1" dirty="0"/>
              <a:t>מציאת ההזדמנויות והסיכונים (פוטנציאל)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he-IL" sz="2800" b="1" dirty="0"/>
              <a:t>מסגרת אסטרטגית ראשונית – קווים עקרוניים לאסטרטגיה</a:t>
            </a:r>
          </a:p>
        </p:txBody>
      </p:sp>
    </p:spTree>
    <p:extLst>
      <p:ext uri="{BB962C8B-B14F-4D97-AF65-F5344CB8AC3E}">
        <p14:creationId xmlns:p14="http://schemas.microsoft.com/office/powerpoint/2010/main" val="383263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מעוגל 2">
            <a:extLst>
              <a:ext uri="{FF2B5EF4-FFF2-40B4-BE49-F238E27FC236}">
                <a16:creationId xmlns:a16="http://schemas.microsoft.com/office/drawing/2014/main" xmlns="" id="{7586FC21-AC52-4073-A446-F1AF626DE4A5}"/>
              </a:ext>
            </a:extLst>
          </p:cNvPr>
          <p:cNvSpPr/>
          <p:nvPr/>
        </p:nvSpPr>
        <p:spPr>
          <a:xfrm>
            <a:off x="8112224" y="692696"/>
            <a:ext cx="3096344" cy="139599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marL="0" lvl="1" algn="ctr"/>
            <a:r>
              <a:rPr lang="he-IL" sz="3200" b="1" dirty="0"/>
              <a:t>מערכת עבר - מורשת</a:t>
            </a:r>
          </a:p>
        </p:txBody>
      </p:sp>
      <p:sp>
        <p:nvSpPr>
          <p:cNvPr id="6" name="מלבן מעוגל 2">
            <a:extLst>
              <a:ext uri="{FF2B5EF4-FFF2-40B4-BE49-F238E27FC236}">
                <a16:creationId xmlns:a16="http://schemas.microsoft.com/office/drawing/2014/main" xmlns="" id="{F30F154B-513D-45CA-A4A2-75EAF1008292}"/>
              </a:ext>
            </a:extLst>
          </p:cNvPr>
          <p:cNvSpPr/>
          <p:nvPr/>
        </p:nvSpPr>
        <p:spPr>
          <a:xfrm>
            <a:off x="5015880" y="3216401"/>
            <a:ext cx="3096344" cy="139599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marL="0" lvl="1" algn="ctr"/>
            <a:r>
              <a:rPr lang="he-IL" sz="3200" b="1" dirty="0"/>
              <a:t>מערכת עתידית - רצויה</a:t>
            </a:r>
          </a:p>
        </p:txBody>
      </p:sp>
      <p:sp>
        <p:nvSpPr>
          <p:cNvPr id="7" name="מלבן מעוגל 2">
            <a:extLst>
              <a:ext uri="{FF2B5EF4-FFF2-40B4-BE49-F238E27FC236}">
                <a16:creationId xmlns:a16="http://schemas.microsoft.com/office/drawing/2014/main" xmlns="" id="{EEF5E3E6-CBA1-48B3-BDDB-C58639ED32B8}"/>
              </a:ext>
            </a:extLst>
          </p:cNvPr>
          <p:cNvSpPr/>
          <p:nvPr/>
        </p:nvSpPr>
        <p:spPr>
          <a:xfrm>
            <a:off x="1919536" y="717356"/>
            <a:ext cx="3096344" cy="139599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marL="0" lvl="1" algn="ctr"/>
            <a:r>
              <a:rPr lang="he-IL" sz="3200" b="1" dirty="0"/>
              <a:t>מערכת נוכחית - מתהווה</a:t>
            </a:r>
          </a:p>
        </p:txBody>
      </p:sp>
      <p:sp>
        <p:nvSpPr>
          <p:cNvPr id="8" name="מלבן מעוגל 2">
            <a:extLst>
              <a:ext uri="{FF2B5EF4-FFF2-40B4-BE49-F238E27FC236}">
                <a16:creationId xmlns:a16="http://schemas.microsoft.com/office/drawing/2014/main" xmlns="" id="{800FCECE-1EF9-4F7D-9E9C-99FF650EC988}"/>
              </a:ext>
            </a:extLst>
          </p:cNvPr>
          <p:cNvSpPr/>
          <p:nvPr/>
        </p:nvSpPr>
        <p:spPr>
          <a:xfrm>
            <a:off x="3935760" y="5164042"/>
            <a:ext cx="5616624" cy="85039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marL="0" lvl="1" algn="ctr"/>
            <a:r>
              <a:rPr lang="he-IL" sz="3200" b="1" dirty="0"/>
              <a:t>עיקרי האסטרטגיה הראשונית</a:t>
            </a:r>
          </a:p>
        </p:txBody>
      </p:sp>
      <p:cxnSp>
        <p:nvCxnSpPr>
          <p:cNvPr id="10" name="מחבר חץ ישר 9">
            <a:extLst>
              <a:ext uri="{FF2B5EF4-FFF2-40B4-BE49-F238E27FC236}">
                <a16:creationId xmlns:a16="http://schemas.microsoft.com/office/drawing/2014/main" xmlns="" id="{1CD43948-FCB9-4033-9AD7-7827EF50C533}"/>
              </a:ext>
            </a:extLst>
          </p:cNvPr>
          <p:cNvCxnSpPr>
            <a:stCxn id="5" idx="2"/>
            <a:endCxn id="6" idx="0"/>
          </p:cNvCxnSpPr>
          <p:nvPr/>
        </p:nvCxnSpPr>
        <p:spPr>
          <a:xfrm flipH="1">
            <a:off x="6564052" y="2088688"/>
            <a:ext cx="3096344" cy="1127713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מחבר חץ ישר 11">
            <a:extLst>
              <a:ext uri="{FF2B5EF4-FFF2-40B4-BE49-F238E27FC236}">
                <a16:creationId xmlns:a16="http://schemas.microsoft.com/office/drawing/2014/main" xmlns="" id="{D0ABC27B-69CF-4B1A-A95C-0D2ECAC29648}"/>
              </a:ext>
            </a:extLst>
          </p:cNvPr>
          <p:cNvCxnSpPr>
            <a:cxnSpLocks/>
            <a:stCxn id="7" idx="2"/>
            <a:endCxn id="6" idx="0"/>
          </p:cNvCxnSpPr>
          <p:nvPr/>
        </p:nvCxnSpPr>
        <p:spPr>
          <a:xfrm>
            <a:off x="3467708" y="2113348"/>
            <a:ext cx="3096344" cy="1103053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מחבר חץ ישר 13">
            <a:extLst>
              <a:ext uri="{FF2B5EF4-FFF2-40B4-BE49-F238E27FC236}">
                <a16:creationId xmlns:a16="http://schemas.microsoft.com/office/drawing/2014/main" xmlns="" id="{FAA0EAA7-4707-4C98-92A4-8D7F46926D8B}"/>
              </a:ext>
            </a:extLst>
          </p:cNvPr>
          <p:cNvCxnSpPr>
            <a:stCxn id="7" idx="3"/>
            <a:endCxn id="5" idx="1"/>
          </p:cNvCxnSpPr>
          <p:nvPr/>
        </p:nvCxnSpPr>
        <p:spPr>
          <a:xfrm flipV="1">
            <a:off x="5015880" y="1390692"/>
            <a:ext cx="3096344" cy="2466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37405C4-BED0-49AD-A16D-2F5B9BA72B18}"/>
              </a:ext>
            </a:extLst>
          </p:cNvPr>
          <p:cNvSpPr txBox="1"/>
          <p:nvPr/>
        </p:nvSpPr>
        <p:spPr>
          <a:xfrm>
            <a:off x="5807968" y="861372"/>
            <a:ext cx="1656184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>
                <a:solidFill>
                  <a:srgbClr val="FF0000"/>
                </a:solidFill>
              </a:rPr>
              <a:t>זיהוי פער רלוונטיות / היסט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EAEF22B-FC3F-41BF-9C84-9E02102526C2}"/>
              </a:ext>
            </a:extLst>
          </p:cNvPr>
          <p:cNvSpPr txBox="1"/>
          <p:nvPr/>
        </p:nvSpPr>
        <p:spPr>
          <a:xfrm>
            <a:off x="5231904" y="2289066"/>
            <a:ext cx="272360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>
                <a:solidFill>
                  <a:srgbClr val="FF0000"/>
                </a:solidFill>
              </a:rPr>
              <a:t>זיהוי פוטנציאל (הזדמנויות וסיכונים)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2A49341-BEEB-416F-975C-8FF0751DD308}"/>
              </a:ext>
            </a:extLst>
          </p:cNvPr>
          <p:cNvSpPr txBox="1"/>
          <p:nvPr/>
        </p:nvSpPr>
        <p:spPr>
          <a:xfrm rot="2296092">
            <a:off x="1426984" y="1676979"/>
            <a:ext cx="170383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>
                <a:solidFill>
                  <a:srgbClr val="FF0000"/>
                </a:solidFill>
              </a:rPr>
              <a:t>מפה מושגית</a:t>
            </a:r>
          </a:p>
        </p:txBody>
      </p:sp>
    </p:spTree>
    <p:extLst>
      <p:ext uri="{BB962C8B-B14F-4D97-AF65-F5344CB8AC3E}">
        <p14:creationId xmlns:p14="http://schemas.microsoft.com/office/powerpoint/2010/main" val="28741193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 txBox="1">
            <a:spLocks/>
          </p:cNvSpPr>
          <p:nvPr/>
        </p:nvSpPr>
        <p:spPr>
          <a:xfrm>
            <a:off x="188260" y="154357"/>
            <a:ext cx="11846858" cy="757130"/>
          </a:xfrm>
          <a:prstGeom prst="rect">
            <a:avLst/>
          </a:prstGeom>
          <a:noFill/>
        </p:spPr>
        <p:txBody>
          <a:bodyPr vert="horz" wrap="square" lIns="91440" tIns="45720" rIns="91440" bIns="45720" rtlCol="1" anchor="ctr">
            <a:sp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4800" b="1" dirty="0">
                <a:latin typeface="Gisha" panose="020B0502040204020203" pitchFamily="34" charset="-79"/>
                <a:ea typeface="Tahoma" panose="020B0604030504040204" pitchFamily="34" charset="0"/>
                <a:cs typeface="Gisha" panose="020B0502040204020203" pitchFamily="34" charset="-79"/>
              </a:rPr>
              <a:t>ההקשר </a:t>
            </a:r>
            <a:r>
              <a:rPr lang="he-IL" sz="4800" b="1" dirty="0" smtClean="0">
                <a:latin typeface="Gisha" panose="020B0502040204020203" pitchFamily="34" charset="-79"/>
                <a:ea typeface="Tahoma" panose="020B0604030504040204" pitchFamily="34" charset="0"/>
                <a:cs typeface="Gisha" panose="020B0502040204020203" pitchFamily="34" charset="-79"/>
              </a:rPr>
              <a:t>האסטרטגי – </a:t>
            </a:r>
            <a:r>
              <a:rPr lang="en-US" sz="4800" b="1" dirty="0" smtClean="0">
                <a:latin typeface="Gisha" panose="020B0502040204020203" pitchFamily="34" charset="-79"/>
                <a:ea typeface="Tahoma" panose="020B0604030504040204" pitchFamily="34" charset="0"/>
                <a:cs typeface="Gisha" panose="020B0502040204020203" pitchFamily="34" charset="-79"/>
              </a:rPr>
              <a:t>Strategic Context</a:t>
            </a:r>
            <a:endParaRPr lang="he-IL" sz="4800" b="1" dirty="0">
              <a:latin typeface="Gisha" panose="020B0502040204020203" pitchFamily="34" charset="-79"/>
              <a:ea typeface="Tahoma" panose="020B0604030504040204" pitchFamily="34" charset="0"/>
              <a:cs typeface="Gisha" panose="020B0502040204020203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215116"/>
            <a:ext cx="12035118" cy="443198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800" b="1" u="sng" dirty="0">
                <a:latin typeface="Gisha" panose="020B0502040204020203" pitchFamily="34" charset="-79"/>
                <a:cs typeface="Gisha" panose="020B0502040204020203" pitchFamily="34" charset="-79"/>
              </a:rPr>
              <a:t>ההקשר האסטרטגי – המציאות הנוכחית בזירה הצפונית.</a:t>
            </a:r>
            <a:endParaRPr lang="en-US" sz="28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lnSpc>
                <a:spcPct val="150000"/>
              </a:lnSpc>
            </a:pPr>
            <a:endParaRPr lang="he-IL" sz="2800" b="1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lnSpc>
                <a:spcPct val="150000"/>
              </a:lnSpc>
            </a:pPr>
            <a:r>
              <a:rPr lang="he-IL" sz="32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רוה"מ </a:t>
            </a:r>
            <a:r>
              <a:rPr lang="he-IL" sz="3200" b="1" dirty="0">
                <a:latin typeface="Gisha" panose="020B0502040204020203" pitchFamily="34" charset="-79"/>
                <a:cs typeface="Gisha" panose="020B0502040204020203" pitchFamily="34" charset="-79"/>
              </a:rPr>
              <a:t>מנחה </a:t>
            </a:r>
            <a:r>
              <a:rPr lang="he-IL" sz="32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על הקמת צוות </a:t>
            </a:r>
            <a:r>
              <a:rPr lang="he-IL" sz="3200" b="1" dirty="0">
                <a:latin typeface="Gisha" panose="020B0502040204020203" pitchFamily="34" charset="-79"/>
                <a:cs typeface="Gisha" panose="020B0502040204020203" pitchFamily="34" charset="-79"/>
              </a:rPr>
              <a:t>חשיבה לאומי </a:t>
            </a:r>
            <a:r>
              <a:rPr lang="he-IL" sz="32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שיבצע </a:t>
            </a:r>
            <a:r>
              <a:rPr lang="he-IL" sz="3200" b="1" dirty="0">
                <a:latin typeface="Gisha" panose="020B0502040204020203" pitchFamily="34" charset="-79"/>
                <a:cs typeface="Gisha" panose="020B0502040204020203" pitchFamily="34" charset="-79"/>
              </a:rPr>
              <a:t>חקירה אסטרטגית בזירה </a:t>
            </a:r>
            <a:r>
              <a:rPr lang="he-IL" sz="32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הצפונית</a:t>
            </a:r>
            <a:endParaRPr lang="he-IL" sz="3200" b="1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lnSpc>
                <a:spcPct val="150000"/>
              </a:lnSpc>
            </a:pPr>
            <a:endParaRPr lang="he-IL" sz="2800" b="1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lnSpc>
                <a:spcPct val="150000"/>
              </a:lnSpc>
            </a:pPr>
            <a:endParaRPr lang="en-US" sz="4000" dirty="0">
              <a:cs typeface="Guttman Hatzvi" panose="02010401010101010101" pitchFamily="2" charset="-79"/>
            </a:endParaRPr>
          </a:p>
        </p:txBody>
      </p:sp>
      <p:sp>
        <p:nvSpPr>
          <p:cNvPr id="2" name="AutoShape 2" descr="×ª××¦××ª ×ª××× × ×¢×××¨ × ×ª× ×××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2052" name="Picture 4" descr="×ª××¦××ª ×ª××× × ×¢×××¨ × ×ª× ×××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1648787"/>
            <a:ext cx="1895475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744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 txBox="1">
            <a:spLocks/>
          </p:cNvSpPr>
          <p:nvPr/>
        </p:nvSpPr>
        <p:spPr>
          <a:xfrm>
            <a:off x="188260" y="102420"/>
            <a:ext cx="11846858" cy="861005"/>
          </a:xfrm>
          <a:prstGeom prst="rect">
            <a:avLst/>
          </a:prstGeom>
          <a:noFill/>
        </p:spPr>
        <p:txBody>
          <a:bodyPr vert="horz" wrap="square" lIns="91440" tIns="45720" rIns="91440" bIns="45720" rtlCol="1" anchor="ctr">
            <a:sp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5400" b="1" dirty="0">
                <a:latin typeface="Gisha" panose="020B0502040204020203" pitchFamily="34" charset="-79"/>
                <a:ea typeface="Tahoma" panose="020B0604030504040204" pitchFamily="34" charset="0"/>
                <a:cs typeface="Gisha" panose="020B0502040204020203" pitchFamily="34" charset="-79"/>
              </a:rPr>
              <a:t>הנחיית </a:t>
            </a:r>
            <a:r>
              <a:rPr lang="he-IL" sz="5400" b="1" dirty="0" smtClean="0">
                <a:latin typeface="Gisha" panose="020B0502040204020203" pitchFamily="34" charset="-79"/>
                <a:ea typeface="Tahoma" panose="020B0604030504040204" pitchFamily="34" charset="0"/>
                <a:cs typeface="Gisha" panose="020B0502040204020203" pitchFamily="34" charset="-79"/>
              </a:rPr>
              <a:t>רוה"מ – </a:t>
            </a:r>
            <a:r>
              <a:rPr lang="en-US" sz="5400" b="1" dirty="0" smtClean="0">
                <a:latin typeface="Gisha" panose="020B0502040204020203" pitchFamily="34" charset="-79"/>
                <a:ea typeface="Tahoma" panose="020B0604030504040204" pitchFamily="34" charset="0"/>
                <a:cs typeface="Gisha" panose="020B0502040204020203" pitchFamily="34" charset="-79"/>
              </a:rPr>
              <a:t>PM Directive</a:t>
            </a:r>
            <a:endParaRPr lang="he-IL" sz="5400" b="1" dirty="0">
              <a:latin typeface="Gisha" panose="020B0502040204020203" pitchFamily="34" charset="-79"/>
              <a:ea typeface="Tahoma" panose="020B0604030504040204" pitchFamily="34" charset="0"/>
              <a:cs typeface="Gisha" panose="020B0502040204020203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41181"/>
            <a:ext cx="12035118" cy="535531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400" dirty="0">
                <a:latin typeface="Gisha" panose="020B0502040204020203" pitchFamily="34" charset="-79"/>
                <a:cs typeface="Gisha" panose="020B0502040204020203" pitchFamily="34" charset="-79"/>
              </a:rPr>
              <a:t>מאז נפילת המטוס הרוסי ,אנחנו מתקשים לייצר דרגות חופש אסטרטגיות ואופרטיביות בזירה הסורית. </a:t>
            </a:r>
            <a:r>
              <a:rPr lang="he-IL" sz="2400" dirty="0" smtClean="0">
                <a:latin typeface="Gisha" panose="020B0502040204020203" pitchFamily="34" charset="-79"/>
                <a:cs typeface="Gisha" panose="020B0502040204020203" pitchFamily="34" charset="-79"/>
              </a:rPr>
              <a:t>התחלנו </a:t>
            </a:r>
            <a:r>
              <a:rPr lang="he-IL" sz="2400" dirty="0">
                <a:latin typeface="Gisha" panose="020B0502040204020203" pitchFamily="34" charset="-79"/>
                <a:cs typeface="Gisha" panose="020B0502040204020203" pitchFamily="34" charset="-79"/>
              </a:rPr>
              <a:t>במבצע "מגן צפוני" ואנחנו לפני שנה </a:t>
            </a:r>
            <a:r>
              <a:rPr lang="he-IL" sz="2400" dirty="0" smtClean="0">
                <a:latin typeface="Gisha" panose="020B0502040204020203" pitchFamily="34" charset="-79"/>
                <a:cs typeface="Gisha" panose="020B0502040204020203" pitchFamily="34" charset="-79"/>
              </a:rPr>
              <a:t>מאתגרת. לאור </a:t>
            </a:r>
            <a:r>
              <a:rPr lang="he-IL" sz="2400" dirty="0">
                <a:latin typeface="Gisha" panose="020B0502040204020203" pitchFamily="34" charset="-79"/>
                <a:cs typeface="Gisha" panose="020B0502040204020203" pitchFamily="34" charset="-79"/>
              </a:rPr>
              <a:t>המציאות כפי שאנו תופשים אותה כעת </a:t>
            </a:r>
            <a:r>
              <a:rPr lang="he-IL" sz="2400" u="sng" dirty="0">
                <a:latin typeface="Gisha" panose="020B0502040204020203" pitchFamily="34" charset="-79"/>
                <a:cs typeface="Gisha" panose="020B0502040204020203" pitchFamily="34" charset="-79"/>
              </a:rPr>
              <a:t>אני מבין:</a:t>
            </a:r>
            <a:br>
              <a:rPr lang="he-IL" sz="2400" u="sng" dirty="0"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he-IL" sz="2400" dirty="0">
                <a:latin typeface="Gisha" panose="020B0502040204020203" pitchFamily="34" charset="-79"/>
                <a:cs typeface="Gisha" panose="020B0502040204020203" pitchFamily="34" charset="-79"/>
              </a:rPr>
              <a:t>א. האיראנים נחושים להישאר בסוריה.</a:t>
            </a:r>
            <a:br>
              <a:rPr lang="he-IL" sz="2400" dirty="0"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he-IL" sz="2400" dirty="0">
                <a:latin typeface="Gisha" panose="020B0502040204020203" pitchFamily="34" charset="-79"/>
                <a:cs typeface="Gisha" panose="020B0502040204020203" pitchFamily="34" charset="-79"/>
              </a:rPr>
              <a:t>ב. חימוש הצבא הסורי במערכות מתקדמות. </a:t>
            </a:r>
            <a:br>
              <a:rPr lang="he-IL" sz="2400" dirty="0"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he-IL" sz="2400" dirty="0">
                <a:latin typeface="Gisha" panose="020B0502040204020203" pitchFamily="34" charset="-79"/>
                <a:cs typeface="Gisha" panose="020B0502040204020203" pitchFamily="34" charset="-79"/>
              </a:rPr>
              <a:t>ג. קפיצת מדרגה אפשרית ביכולות חיזבאללה לאור פרויקט </a:t>
            </a:r>
            <a:r>
              <a:rPr lang="he-IL" sz="2400" dirty="0" smtClean="0">
                <a:latin typeface="Gisha" panose="020B0502040204020203" pitchFamily="34" charset="-79"/>
                <a:cs typeface="Gisha" panose="020B0502040204020203" pitchFamily="34" charset="-79"/>
              </a:rPr>
              <a:t>הדיוק.</a:t>
            </a:r>
            <a:r>
              <a:rPr lang="he-IL" sz="2400" dirty="0">
                <a:latin typeface="Gisha" panose="020B0502040204020203" pitchFamily="34" charset="-79"/>
                <a:cs typeface="Gisha" panose="020B0502040204020203" pitchFamily="34" charset="-79"/>
              </a:rPr>
              <a:t/>
            </a:r>
            <a:br>
              <a:rPr lang="he-IL" sz="2400" dirty="0"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he-IL" sz="2400" dirty="0">
                <a:latin typeface="Gisha" panose="020B0502040204020203" pitchFamily="34" charset="-79"/>
                <a:cs typeface="Gisha" panose="020B0502040204020203" pitchFamily="34" charset="-79"/>
              </a:rPr>
              <a:t>ד. אפשרות למתקפה סורית + שותפים על מובלעת </a:t>
            </a:r>
            <a:r>
              <a:rPr lang="he-IL" sz="2400" dirty="0" err="1">
                <a:latin typeface="Gisha" panose="020B0502040204020203" pitchFamily="34" charset="-79"/>
                <a:cs typeface="Gisha" panose="020B0502040204020203" pitchFamily="34" charset="-79"/>
              </a:rPr>
              <a:t>אידלייב</a:t>
            </a:r>
            <a:r>
              <a:rPr lang="he-IL" sz="2400" dirty="0">
                <a:latin typeface="Gisha" panose="020B0502040204020203" pitchFamily="34" charset="-79"/>
                <a:cs typeface="Gisha" panose="020B0502040204020203" pitchFamily="34" charset="-79"/>
              </a:rPr>
              <a:t> בסוף החורף.</a:t>
            </a:r>
          </a:p>
          <a:p>
            <a:pPr>
              <a:lnSpc>
                <a:spcPct val="150000"/>
              </a:lnSpc>
            </a:pPr>
            <a:r>
              <a:rPr lang="he-IL" sz="2400" dirty="0">
                <a:latin typeface="Gisha" panose="020B0502040204020203" pitchFamily="34" charset="-79"/>
                <a:cs typeface="Gisha" panose="020B0502040204020203" pitchFamily="34" charset="-79"/>
              </a:rPr>
              <a:t>ה. ארצות הברית הודיעה על יציאה מסוריה.</a:t>
            </a:r>
            <a:endParaRPr lang="en-US" sz="24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lnSpc>
                <a:spcPct val="150000"/>
              </a:lnSpc>
            </a:pPr>
            <a:endParaRPr lang="en-US" sz="36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040455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מציין מיקום תוכן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85" y="1484785"/>
            <a:ext cx="11904067" cy="523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8092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שן מתפתל">
  <a:themeElements>
    <a:clrScheme name="עשן מתפתל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עשן מתפתל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עשן מתפתל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ערכת נושא של Offic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של Offic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3511</TotalTime>
  <Words>871</Words>
  <Application>Microsoft Office PowerPoint</Application>
  <PresentationFormat>Widescreen</PresentationFormat>
  <Paragraphs>148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Century Gothic</vt:lpstr>
      <vt:lpstr>Gisha</vt:lpstr>
      <vt:lpstr>Guttman Hatzvi</vt:lpstr>
      <vt:lpstr>Tahoma</vt:lpstr>
      <vt:lpstr>Wingdings 3</vt:lpstr>
      <vt:lpstr>עשן מתפתל</vt:lpstr>
      <vt:lpstr>PowerPoint Presentation</vt:lpstr>
      <vt:lpstr>תיאוריה – עיצוב – Design Theory</vt:lpstr>
      <vt:lpstr>תכל'ס – מה השלבים? - Stages</vt:lpstr>
      <vt:lpstr>PowerPoint Presentation</vt:lpstr>
      <vt:lpstr>שלבי התהליך – Main Stages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חמישה שקפים: 1. הצגת ההיסט 2. מפה קוגניטיבית   3. הגדרת פוטנציאל ואסטרטגיה ראשונית 4. תובנות מתהליך העבודה בצוות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סיור מב"ל לדרום</dc:title>
  <dc:creator>USER</dc:creator>
  <cp:lastModifiedBy>Mamram</cp:lastModifiedBy>
  <cp:revision>279</cp:revision>
  <cp:lastPrinted>2017-10-15T04:06:39Z</cp:lastPrinted>
  <dcterms:created xsi:type="dcterms:W3CDTF">2017-09-23T04:50:33Z</dcterms:created>
  <dcterms:modified xsi:type="dcterms:W3CDTF">2019-01-02T06:36:37Z</dcterms:modified>
</cp:coreProperties>
</file>