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9" r:id="rId3"/>
    <p:sldId id="260" r:id="rId4"/>
    <p:sldId id="262" r:id="rId5"/>
    <p:sldId id="263" r:id="rId6"/>
    <p:sldId id="294" r:id="rId7"/>
    <p:sldId id="295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90" r:id="rId16"/>
    <p:sldId id="291" r:id="rId17"/>
    <p:sldId id="271" r:id="rId18"/>
    <p:sldId id="292" r:id="rId19"/>
    <p:sldId id="293" r:id="rId20"/>
    <p:sldId id="274" r:id="rId21"/>
    <p:sldId id="272" r:id="rId22"/>
    <p:sldId id="296" r:id="rId23"/>
    <p:sldId id="297" r:id="rId24"/>
    <p:sldId id="273" r:id="rId25"/>
    <p:sldId id="278" r:id="rId26"/>
    <p:sldId id="285" r:id="rId27"/>
    <p:sldId id="276" r:id="rId28"/>
    <p:sldId id="279" r:id="rId29"/>
    <p:sldId id="280" r:id="rId30"/>
    <p:sldId id="281" r:id="rId31"/>
    <p:sldId id="282" r:id="rId32"/>
    <p:sldId id="283" r:id="rId33"/>
    <p:sldId id="288" r:id="rId34"/>
    <p:sldId id="286" r:id="rId35"/>
    <p:sldId id="287" r:id="rId36"/>
    <p:sldId id="298" r:id="rId3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יהודים - חרדים</c:v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גיליון1!$C$7:$C$10</c:f>
              <c:strCache>
                <c:ptCount val="4"/>
                <c:pt idx="0">
                  <c:v>ערבים</c:v>
                </c:pt>
                <c:pt idx="1">
                  <c:v>יהודים - חרדים</c:v>
                </c:pt>
                <c:pt idx="2">
                  <c:v>יהודים - ממלכתי</c:v>
                </c:pt>
                <c:pt idx="3">
                  <c:v>יהודים - ממלכתי דתי</c:v>
                </c:pt>
              </c:strCache>
            </c:strRef>
          </c:cat>
          <c:val>
            <c:numRef>
              <c:f>גיליון1!$B$7:$B$10</c:f>
              <c:numCache>
                <c:formatCode>#,##0</c:formatCode>
                <c:ptCount val="4"/>
                <c:pt idx="0">
                  <c:v>93647</c:v>
                </c:pt>
                <c:pt idx="1">
                  <c:v>103369</c:v>
                </c:pt>
                <c:pt idx="2">
                  <c:v>32736</c:v>
                </c:pt>
                <c:pt idx="3">
                  <c:v>31576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B-4049-B465-08D6D167CA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legend>
      <c:legendPos val="l"/>
      <c:overlay val="0"/>
      <c:txPr>
        <a:bodyPr/>
        <a:lstStyle/>
        <a:p>
          <a:pPr rtl="1">
            <a:defRPr/>
          </a:pPr>
          <a:endParaRPr lang="he-I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גיליון1!$C$14:$C$17</c:f>
              <c:strCache>
                <c:ptCount val="4"/>
                <c:pt idx="0">
                  <c:v>ערבים</c:v>
                </c:pt>
                <c:pt idx="1">
                  <c:v>יהודים - חרדים</c:v>
                </c:pt>
                <c:pt idx="2">
                  <c:v>יהודים - ממלכתי</c:v>
                </c:pt>
                <c:pt idx="3">
                  <c:v>יהודים - ממלכתי דתי</c:v>
                </c:pt>
              </c:strCache>
            </c:strRef>
          </c:cat>
          <c:val>
            <c:numRef>
              <c:f>גיליון1!$B$14:$B$17</c:f>
              <c:numCache>
                <c:formatCode>#,##0</c:formatCode>
                <c:ptCount val="4"/>
                <c:pt idx="0">
                  <c:v>18330</c:v>
                </c:pt>
                <c:pt idx="1">
                  <c:v>26451</c:v>
                </c:pt>
                <c:pt idx="2">
                  <c:v>6331</c:v>
                </c:pt>
                <c:pt idx="3">
                  <c:v>7003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7D-4F63-AB52-CBCE6B03A6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60"/>
      </c:pieChart>
    </c:plotArea>
    <c:legend>
      <c:legendPos val="l"/>
      <c:overlay val="0"/>
      <c:txPr>
        <a:bodyPr/>
        <a:lstStyle/>
        <a:p>
          <a:pPr rtl="0">
            <a:defRPr/>
          </a:pPr>
          <a:endParaRPr lang="he-IL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8365B-22D3-4321-A9DC-FE05C1983326}" type="datetimeFigureOut">
              <a:rPr lang="he-IL" smtClean="0"/>
              <a:pPr/>
              <a:t>י"ב/שבט/תשפ"א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FC7C5-19C9-47A7-AF0A-2EF14D063D3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דמוגרפיה עגומה בירושלים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he-IL" sz="2000" dirty="0">
                <a:solidFill>
                  <a:schemeClr val="tx1"/>
                </a:solidFill>
              </a:rPr>
              <a:t>בר אילן 25.1.21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חינוך יהודי לפי פיקוח על פני זמן </a:t>
            </a:r>
          </a:p>
        </p:txBody>
      </p:sp>
      <p:pic>
        <p:nvPicPr>
          <p:cNvPr id="5" name="מציין מיקום תוכן 4" descr="תלמידים כל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08" y="1600200"/>
            <a:ext cx="8033584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גידול במערכת חינוך על פני זמן</a:t>
            </a:r>
          </a:p>
        </p:txBody>
      </p:sp>
      <p:pic>
        <p:nvPicPr>
          <p:cNvPr id="4" name="מציין מיקום תוכן 3" descr="על פני זמן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08" y="1600200"/>
            <a:ext cx="8033584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קבוצות יהודים לפי רמת דתיות </a:t>
            </a:r>
          </a:p>
        </p:txBody>
      </p:sp>
      <p:pic>
        <p:nvPicPr>
          <p:cNvPr id="1026" name="Picture 2" descr="C:\Users\נרי\ירושלים דמוג\הגדרה עצמית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02435"/>
            <a:ext cx="8839061" cy="41500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      פריסה חרדית לפי שכונות </a:t>
            </a:r>
          </a:p>
        </p:txBody>
      </p:sp>
      <p:pic>
        <p:nvPicPr>
          <p:cNvPr id="5" name="מציין מיקום תוכן 4" descr="הומוגניות חרדים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9110" y="1528901"/>
            <a:ext cx="3736030" cy="45972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         הגירה פנימית שלילית </a:t>
            </a:r>
          </a:p>
        </p:txBody>
      </p:sp>
      <p:pic>
        <p:nvPicPr>
          <p:cNvPr id="5" name="מציין מיקום תוכן 4" descr="הגירה פנימית חיצוני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396896"/>
            <a:ext cx="6500858" cy="498737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712968" cy="5364585"/>
          </a:xfrm>
        </p:spPr>
      </p:pic>
    </p:spTree>
    <p:extLst>
      <p:ext uri="{BB962C8B-B14F-4D97-AF65-F5344CB8AC3E}">
        <p14:creationId xmlns:p14="http://schemas.microsoft.com/office/powerpoint/2010/main" val="3770488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750872"/>
            <a:ext cx="9785560" cy="6916176"/>
          </a:xfrm>
        </p:spPr>
      </p:pic>
    </p:spTree>
    <p:extLst>
      <p:ext uri="{BB962C8B-B14F-4D97-AF65-F5344CB8AC3E}">
        <p14:creationId xmlns:p14="http://schemas.microsoft.com/office/powerpoint/2010/main" val="159598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אוכלוסיה חילונית מבוגרת בשכונות דרום</a:t>
            </a:r>
          </a:p>
        </p:txBody>
      </p:sp>
      <p:pic>
        <p:nvPicPr>
          <p:cNvPr id="4" name="מציין מיקום תוכן 3" descr="מעל 6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600200"/>
            <a:ext cx="4429155" cy="4900634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מקורות גידול אוכלוסייה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/>
              <a:t>נתוני 2020 </a:t>
            </a:r>
          </a:p>
          <a:p>
            <a:endParaRPr lang="he-IL" sz="2000" dirty="0"/>
          </a:p>
          <a:p>
            <a:r>
              <a:rPr lang="he-IL" sz="2000" dirty="0"/>
              <a:t>ריבוי טבעי 21,400 </a:t>
            </a:r>
          </a:p>
          <a:p>
            <a:endParaRPr lang="he-IL" sz="2000" dirty="0"/>
          </a:p>
          <a:p>
            <a:r>
              <a:rPr lang="he-IL" sz="2000" dirty="0"/>
              <a:t>33,500 הגירה עולים, תושבים ואיחוד משפחות</a:t>
            </a:r>
          </a:p>
          <a:p>
            <a:endParaRPr lang="he-IL" sz="2000" dirty="0"/>
          </a:p>
          <a:p>
            <a:r>
              <a:rPr lang="he-IL" sz="2000" dirty="0"/>
              <a:t>מאזן הגירה שלילי יוצאים 20,000 יוצאים 12,000 נכנסים</a:t>
            </a:r>
          </a:p>
          <a:p>
            <a:endParaRPr lang="he-IL" sz="2000" dirty="0"/>
          </a:p>
          <a:p>
            <a:r>
              <a:rPr lang="he-IL" sz="2000" dirty="0"/>
              <a:t>יש דמוגרפים מסיבות פוליטיות מספקים מצג שווא למקבלי החלטות על דעתם</a:t>
            </a:r>
          </a:p>
          <a:p>
            <a:pPr marL="0" indent="0">
              <a:buNone/>
            </a:pPr>
            <a:r>
              <a:rPr lang="he-IL" sz="2000" dirty="0"/>
              <a:t> </a:t>
            </a:r>
          </a:p>
          <a:p>
            <a:pPr marL="0" indent="0">
              <a:buNone/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461018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נתונים לפי מאזן והסתרת משמעות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68" y="1628800"/>
            <a:ext cx="8229600" cy="4525963"/>
          </a:xfrm>
        </p:spPr>
        <p:txBody>
          <a:bodyPr/>
          <a:lstStyle/>
          <a:p>
            <a:r>
              <a:rPr lang="he-IL" sz="2000" dirty="0"/>
              <a:t>היישובים שאיתם היה לירושלים את מאזן ההגירה השלילי הגבוה ביותר היו:</a:t>
            </a:r>
          </a:p>
          <a:p>
            <a:endParaRPr lang="he-IL" sz="2000" dirty="0"/>
          </a:p>
          <a:p>
            <a:pPr lvl="1"/>
            <a:r>
              <a:rPr lang="he-IL" sz="2000" dirty="0"/>
              <a:t>תל אביב – 1,010-</a:t>
            </a:r>
          </a:p>
          <a:p>
            <a:pPr marL="457200" lvl="1" indent="0">
              <a:buNone/>
            </a:pPr>
            <a:endParaRPr lang="he-IL" sz="2000" dirty="0"/>
          </a:p>
          <a:p>
            <a:pPr lvl="1"/>
            <a:r>
              <a:rPr lang="he-IL" sz="2000" dirty="0"/>
              <a:t>בית שמש – 780-</a:t>
            </a:r>
          </a:p>
          <a:p>
            <a:pPr lvl="1"/>
            <a:endParaRPr lang="he-IL" sz="2000" dirty="0"/>
          </a:p>
          <a:p>
            <a:pPr lvl="1"/>
            <a:r>
              <a:rPr lang="he-IL" sz="2000" dirty="0"/>
              <a:t>ביתר עילית – 690-</a:t>
            </a:r>
          </a:p>
          <a:p>
            <a:pPr lvl="1"/>
            <a:endParaRPr lang="he-IL" sz="2000" dirty="0"/>
          </a:p>
          <a:p>
            <a:pPr lvl="1"/>
            <a:r>
              <a:rPr lang="he-IL" sz="2000" dirty="0" err="1"/>
              <a:t>מודיעין־מכבים־רעות</a:t>
            </a:r>
            <a:r>
              <a:rPr lang="he-IL" sz="2000" dirty="0"/>
              <a:t> – 390-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3873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99392"/>
            <a:ext cx="9765190" cy="6240165"/>
          </a:xfrm>
        </p:spPr>
      </p:pic>
    </p:spTree>
    <p:extLst>
      <p:ext uri="{BB962C8B-B14F-4D97-AF65-F5344CB8AC3E}">
        <p14:creationId xmlns:p14="http://schemas.microsoft.com/office/powerpoint/2010/main" val="185669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            ריבוי טבעי כמקור גידול </a:t>
            </a:r>
          </a:p>
        </p:txBody>
      </p:sp>
      <p:pic>
        <p:nvPicPr>
          <p:cNvPr id="4" name="מציין מיקום תוכן 3" descr="מקורות גידול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6858048" cy="4071966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   עיר ענייה מאוד </a:t>
            </a:r>
          </a:p>
        </p:txBody>
      </p:sp>
      <p:pic>
        <p:nvPicPr>
          <p:cNvPr id="4" name="מציין מיקום תוכן 3" descr="תחולת עוני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12632"/>
            <a:ext cx="6643734" cy="4651086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042"/>
            <a:ext cx="8910297" cy="6297563"/>
          </a:xfrm>
        </p:spPr>
      </p:pic>
    </p:spTree>
    <p:extLst>
      <p:ext uri="{BB962C8B-B14F-4D97-AF65-F5344CB8AC3E}">
        <p14:creationId xmlns:p14="http://schemas.microsoft.com/office/powerpoint/2010/main" val="1910058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446"/>
            <a:ext cx="8600656" cy="6078717"/>
          </a:xfrm>
        </p:spPr>
      </p:pic>
    </p:spTree>
    <p:extLst>
      <p:ext uri="{BB962C8B-B14F-4D97-AF65-F5344CB8AC3E}">
        <p14:creationId xmlns:p14="http://schemas.microsoft.com/office/powerpoint/2010/main" val="2811677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אחוז משקי בית עם מספר תלויים גדול</a:t>
            </a:r>
          </a:p>
        </p:txBody>
      </p:sp>
      <p:pic>
        <p:nvPicPr>
          <p:cNvPr id="4" name="מציין מיקום תוכן 3" descr="אחוז עם יות רנפשו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208" y="1600200"/>
            <a:ext cx="8033584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           </a:t>
            </a:r>
            <a:r>
              <a:rPr lang="he-IL" sz="4000" dirty="0"/>
              <a:t>הרבה לידות לכל משק בית </a:t>
            </a:r>
          </a:p>
        </p:txBody>
      </p:sp>
      <p:pic>
        <p:nvPicPr>
          <p:cNvPr id="4" name="מציין מיקום תוכן 3" descr="פריון כולל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714488"/>
            <a:ext cx="5896164" cy="4500594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שיעור השתתפות השוואתי</a:t>
            </a:r>
          </a:p>
        </p:txBody>
      </p:sp>
      <p:pic>
        <p:nvPicPr>
          <p:cNvPr id="4" name="מציין מיקום תוכן 3" descr="השתתפות כע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28935"/>
            <a:ext cx="8229600" cy="386849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משקי בית של עניים עובדים</a:t>
            </a:r>
          </a:p>
        </p:txBody>
      </p:sp>
      <p:pic>
        <p:nvPicPr>
          <p:cNvPr id="4" name="מציין מיקום תוכן 3" descr="שכ רממוצע משפחה עובד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571612"/>
            <a:ext cx="6022300" cy="421603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       אין קבוצות חזקות עם כוח קנייה </a:t>
            </a:r>
          </a:p>
        </p:txBody>
      </p:sp>
      <p:pic>
        <p:nvPicPr>
          <p:cNvPr id="4" name="מציין מיקום תוכן 3" descr="שכר פי 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563433"/>
            <a:ext cx="5786478" cy="4050946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    שוק העבודה חלש </a:t>
            </a:r>
          </a:p>
        </p:txBody>
      </p:sp>
      <p:pic>
        <p:nvPicPr>
          <p:cNvPr id="4" name="מציין מיקום תוכן 3" descr="כוח קניה ושכר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15208"/>
            <a:ext cx="6569712" cy="459926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פריסה בין מזרח למערב לפי לאום ודת</a:t>
            </a:r>
          </a:p>
        </p:txBody>
      </p:sp>
      <p:pic>
        <p:nvPicPr>
          <p:cNvPr id="5" name="מציין מיקום תוכן 4" descr="פריסה לפיד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413961"/>
            <a:ext cx="7470312" cy="5229749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        תצרוכת נמוכה והעדר חסכון </a:t>
            </a:r>
          </a:p>
        </p:txBody>
      </p:sp>
      <p:pic>
        <p:nvPicPr>
          <p:cNvPr id="5" name="מציין מיקום תוכן 4" descr="תצרוכ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7363"/>
            <a:ext cx="8198327" cy="4026995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מבנה משלח יד לא מאוזן </a:t>
            </a:r>
          </a:p>
        </p:txBody>
      </p:sp>
      <p:pic>
        <p:nvPicPr>
          <p:cNvPr id="4" name="מציין מיקום תוכן 3" descr="משלח יד ערבים יהודים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4488"/>
            <a:ext cx="6009311" cy="492132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משק ציבורי גדול עם קשיים </a:t>
            </a:r>
          </a:p>
        </p:txBody>
      </p:sp>
      <p:pic>
        <p:nvPicPr>
          <p:cNvPr id="4" name="מציין מיקום תוכן 3" descr="ענף ומגדר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562644"/>
            <a:ext cx="6929486" cy="4080934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סקטור עסקי חלש </a:t>
            </a:r>
          </a:p>
        </p:txBody>
      </p:sp>
      <p:pic>
        <p:nvPicPr>
          <p:cNvPr id="4" name="מציין מיקום תוכן 3" descr="עסקים פעילים יורשלים תל אביב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480" y="1463410"/>
            <a:ext cx="5572164" cy="4680234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עומס תקציבי גדול של שירותים חברתיים</a:t>
            </a:r>
          </a:p>
        </p:txBody>
      </p:sp>
      <p:pic>
        <p:nvPicPr>
          <p:cNvPr id="4" name="מציין מיקום תוכן 3" descr="תקציבים חברתיים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28802"/>
            <a:ext cx="6008434" cy="421484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sz="4000" dirty="0"/>
              <a:t>האוניברסיטה ועוגנים במשבר </a:t>
            </a:r>
          </a:p>
        </p:txBody>
      </p:sp>
      <p:pic>
        <p:nvPicPr>
          <p:cNvPr id="4" name="מציין מיקום תוכן 3" descr="שקיעת העברי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58059"/>
            <a:ext cx="7000924" cy="490114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55F21A-490E-4356-AC3A-1DA5F7526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AE90E4-843B-4AA7-9A37-ADFD9E8FB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תמונה 12" descr="תמונה שמכילה טקסט, מפה&#10;&#10;התיאור נוצר באופן אוטומטי">
            <a:extLst>
              <a:ext uri="{FF2B5EF4-FFF2-40B4-BE49-F238E27FC236}">
                <a16:creationId xmlns:a16="http://schemas.microsoft.com/office/drawing/2014/main" id="{BF5BB77E-3D70-48A5-9D61-00CA02FC5F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7" y="110540"/>
            <a:ext cx="5759424" cy="6638786"/>
          </a:xfrm>
          <a:prstGeom prst="rect">
            <a:avLst/>
          </a:prstGeom>
          <a:ln w="41275">
            <a:gradFill>
              <a:gsLst>
                <a:gs pos="0">
                  <a:srgbClr val="BA984A"/>
                </a:gs>
                <a:gs pos="99000">
                  <a:srgbClr val="F6EDA7"/>
                </a:gs>
                <a:gs pos="71000">
                  <a:srgbClr val="F6DE77"/>
                </a:gs>
                <a:gs pos="38000">
                  <a:srgbClr val="E4C763"/>
                </a:gs>
              </a:gsLst>
              <a:lin ang="0" scaled="0"/>
            </a:gra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75677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       מבנה גיל לפי זהות לאומית </a:t>
            </a:r>
          </a:p>
        </p:txBody>
      </p:sp>
      <p:pic>
        <p:nvPicPr>
          <p:cNvPr id="4" name="מציין מיקום תוכן 3" descr="גיל לפידת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701699"/>
            <a:ext cx="5572164" cy="39009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            גיל חציוני לפי שכונות </a:t>
            </a:r>
          </a:p>
        </p:txBody>
      </p:sp>
      <p:pic>
        <p:nvPicPr>
          <p:cNvPr id="4" name="מציין מיקום תוכן 3" descr="גיל חציוני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0364" y="1297476"/>
            <a:ext cx="3857652" cy="54804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632"/>
            <a:ext cx="8363272" cy="6187009"/>
          </a:xfrm>
        </p:spPr>
      </p:pic>
    </p:spTree>
    <p:extLst>
      <p:ext uri="{BB962C8B-B14F-4D97-AF65-F5344CB8AC3E}">
        <p14:creationId xmlns:p14="http://schemas.microsoft.com/office/powerpoint/2010/main" val="915360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092"/>
            <a:ext cx="8602571" cy="6479252"/>
          </a:xfrm>
        </p:spPr>
      </p:pic>
    </p:spTree>
    <p:extLst>
      <p:ext uri="{BB962C8B-B14F-4D97-AF65-F5344CB8AC3E}">
        <p14:creationId xmlns:p14="http://schemas.microsoft.com/office/powerpoint/2010/main" val="1818702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he-IL" sz="4000" dirty="0"/>
              <a:t>תלמידים לפי לאום וחלוקה פנים יהודית 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/>
          <a:p>
            <a:r>
              <a:rPr lang="he-IL"/>
              <a:t>תלמידים בגני הילדים לפי לאום וחלוקה פנימית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844AEBA-4E38-4CD5-866A-F704376DE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8771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213</Words>
  <Application>Microsoft Office PowerPoint</Application>
  <PresentationFormat>‫הצגה על המסך (4:3)</PresentationFormat>
  <Paragraphs>48</Paragraphs>
  <Slides>36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36</vt:i4>
      </vt:variant>
    </vt:vector>
  </HeadingPairs>
  <TitlesOfParts>
    <vt:vector size="39" baseType="lpstr">
      <vt:lpstr>Arial</vt:lpstr>
      <vt:lpstr>Calibri</vt:lpstr>
      <vt:lpstr>ערכת נושא Office</vt:lpstr>
      <vt:lpstr>     דמוגרפיה עגומה בירושלים</vt:lpstr>
      <vt:lpstr>מצגת של PowerPoint‏</vt:lpstr>
      <vt:lpstr>פריסה בין מזרח למערב לפי לאום ודת</vt:lpstr>
      <vt:lpstr>       מבנה גיל לפי זהות לאומית </vt:lpstr>
      <vt:lpstr>            גיל חציוני לפי שכונות </vt:lpstr>
      <vt:lpstr>מצגת של PowerPoint‏</vt:lpstr>
      <vt:lpstr>מצגת של PowerPoint‏</vt:lpstr>
      <vt:lpstr>תלמידים לפי לאום וחלוקה פנים יהודית </vt:lpstr>
      <vt:lpstr>תלמידים בגני הילדים לפי לאום וחלוקה פנימית</vt:lpstr>
      <vt:lpstr>חינוך יהודי לפי פיקוח על פני זמן </vt:lpstr>
      <vt:lpstr>גידול במערכת חינוך על פני זמן</vt:lpstr>
      <vt:lpstr>     קבוצות יהודים לפי רמת דתיות </vt:lpstr>
      <vt:lpstr>           פריסה חרדית לפי שכונות </vt:lpstr>
      <vt:lpstr>              הגירה פנימית שלילית </vt:lpstr>
      <vt:lpstr>מצגת של PowerPoint‏</vt:lpstr>
      <vt:lpstr>מצגת של PowerPoint‏</vt:lpstr>
      <vt:lpstr>אוכלוסיה חילונית מבוגרת בשכונות דרום</vt:lpstr>
      <vt:lpstr>מקורות גידול אוכלוסייה</vt:lpstr>
      <vt:lpstr> נתונים לפי מאזן והסתרת משמעות </vt:lpstr>
      <vt:lpstr>                 ריבוי טבעי כמקור גידול </vt:lpstr>
      <vt:lpstr>        עיר ענייה מאוד </vt:lpstr>
      <vt:lpstr>מצגת של PowerPoint‏</vt:lpstr>
      <vt:lpstr>מצגת של PowerPoint‏</vt:lpstr>
      <vt:lpstr>    אחוז משקי בית עם מספר תלויים גדול</vt:lpstr>
      <vt:lpstr>           הרבה לידות לכל משק בית </vt:lpstr>
      <vt:lpstr>שיעור השתתפות השוואתי</vt:lpstr>
      <vt:lpstr>משקי בית של עניים עובדים</vt:lpstr>
      <vt:lpstr>            אין קבוצות חזקות עם כוח קנייה </vt:lpstr>
      <vt:lpstr>         שוק העבודה חלש </vt:lpstr>
      <vt:lpstr>             תצרוכת נמוכה והעדר חסכון </vt:lpstr>
      <vt:lpstr>מבנה משלח יד לא מאוזן </vt:lpstr>
      <vt:lpstr>משק ציבורי גדול עם קשיים </vt:lpstr>
      <vt:lpstr>סקטור עסקי חלש </vt:lpstr>
      <vt:lpstr>    עומס תקציבי גדול של שירותים חברתיים</vt:lpstr>
      <vt:lpstr>האוניברסיטה ועוגנים במשבר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דמוגרפיה עגומה בירושלים</dc:title>
  <dc:creator>user</dc:creator>
  <cp:lastModifiedBy>user</cp:lastModifiedBy>
  <cp:revision>2</cp:revision>
  <dcterms:created xsi:type="dcterms:W3CDTF">2021-01-25T10:26:31Z</dcterms:created>
  <dcterms:modified xsi:type="dcterms:W3CDTF">2021-01-25T12:20:01Z</dcterms:modified>
</cp:coreProperties>
</file>