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27" r:id="rId2"/>
    <p:sldId id="328" r:id="rId3"/>
    <p:sldId id="341" r:id="rId4"/>
    <p:sldId id="329" r:id="rId5"/>
    <p:sldId id="342" r:id="rId6"/>
    <p:sldId id="343" r:id="rId7"/>
    <p:sldId id="344" r:id="rId8"/>
    <p:sldId id="345" r:id="rId9"/>
    <p:sldId id="330" r:id="rId10"/>
    <p:sldId id="346" r:id="rId11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ט"ו/אב/תשע"ט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ט"ו/אב/תשע"ט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16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16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16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16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16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16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16 אוגוסט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16 אוגוסט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16 אוגוסט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16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16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16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968024" y="2715427"/>
            <a:ext cx="10255952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דיון עיצוב סיורי מזרח וסיור ארה"ב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אוגוסט 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0089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לדיון ולהחלטה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29" y="2070776"/>
            <a:ext cx="10255951" cy="5236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קביעת יעדי הקבוצות המפוצלות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אישור שאלת מחקר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/ נושא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מוביל לכל יעד מפוצל 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ציוות מדריך מוביל לכל יעד מפוצל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סיכום מנגנון לשיבוץ המשתתפים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9280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57" y="251995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88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 מזרח</a:t>
            </a:r>
            <a:endParaRPr lang="en-US" altLang="he-IL" sz="8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13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54863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583" y="2070776"/>
            <a:ext cx="10255951" cy="578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22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הכרת </a:t>
            </a:r>
            <a:r>
              <a:rPr lang="he-IL" altLang="he-IL" sz="2200" b="1" dirty="0">
                <a:latin typeface="Levenim MT" panose="02010502060101010101" pitchFamily="2" charset="-79"/>
                <a:cs typeface="Levenim MT" panose="02010502060101010101" pitchFamily="2" charset="-79"/>
              </a:rPr>
              <a:t>שחקנים מרכזיים במערכת הבינ"ל המתאפיינים בחשיבה אסטרטגית "אחרת":</a:t>
            </a:r>
            <a:endParaRPr lang="en-US" altLang="he-IL" sz="22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הכרת התרבות, המורשת והשורשים – ה-"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"DNA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.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הכרת תפיסת הביטחון הלאומי והתרבות האסטרטגית.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מיקוד בשאלת מחקר שונה לכל יעד אשר תקבע מראש. 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רעיון מארגן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1754782"/>
            <a:ext cx="9745978" cy="7663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הקורס יתחלק לארבע קבוצות, אשר יבקרו במדינות הבאות: </a:t>
            </a:r>
          </a:p>
          <a:p>
            <a:pPr marL="1028700"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סין</a:t>
            </a:r>
          </a:p>
          <a:p>
            <a:pPr marL="1028700"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הודו</a:t>
            </a:r>
          </a:p>
          <a:p>
            <a:pPr marL="1028700"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רוסיה</a:t>
            </a:r>
          </a:p>
          <a:p>
            <a:pPr marL="1028700"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נדרשת החלטה על יעד רביעי: דרום קוריאה / סינגפור / יפן / אפשרות אחרת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טרם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הסיור תתבצע עבודת הכנה מקיפה במסגרת קבוצתית.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בעקבות הסיור יתבצע תהליך של שיתוף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בידע ואינטגרציה בין הקבוצות.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קורס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אקדמי המקנה 3 שש"ס. 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מטלת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סיום קבוצתית.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8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0089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לדיון ולהחלטה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29" y="2070776"/>
            <a:ext cx="10255951" cy="5278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קביעת מדינות היעד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אישור שאלת מחקר לכל יעד / נושא מוביל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ציוות מדריך מוביל לכל סמינר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סיכום מנגנון לשיבוץ המשתתפים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218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57" y="251995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88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 ארה"ב</a:t>
            </a:r>
            <a:endParaRPr lang="en-US" altLang="he-IL" sz="8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13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78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54863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639702"/>
            <a:ext cx="10721795" cy="6898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הכרת</a:t>
            </a:r>
            <a:r>
              <a:rPr lang="he-IL" altLang="he-IL" sz="2000" b="1" dirty="0">
                <a:solidFill>
                  <a:schemeClr val="tx2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ממסד הביטחון הלאומי האמריקאי, </a:t>
            </a:r>
            <a:r>
              <a:rPr lang="he-IL" altLang="he-IL" sz="20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מערכת הפוליטית והגופים המשתתפים בעיצוב ויישום אסטרטגיית הביטחון הלאומי.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הכרת סוגיות </a:t>
            </a:r>
            <a:r>
              <a:rPr lang="he-IL" altLang="he-IL" sz="2000" b="1" dirty="0">
                <a:solidFill>
                  <a:schemeClr val="tx2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במדיניות החוץ והביטחון  האמריקאית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בעידן הנשיא </a:t>
            </a: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טראמפ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, בדגש על מדיניות ארה"ב במזרח התיכון.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הכרת הסוגיות העיקריות </a:t>
            </a:r>
            <a:r>
              <a:rPr lang="he-IL" altLang="he-IL" sz="2000" b="1" dirty="0">
                <a:solidFill>
                  <a:schemeClr val="tx2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ביחסי ישראל-ארה"ב.</a:t>
            </a:r>
            <a:endParaRPr lang="en-US" altLang="he-IL" sz="2000" b="1" dirty="0">
              <a:solidFill>
                <a:schemeClr val="tx2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הכרת</a:t>
            </a:r>
            <a:r>
              <a:rPr lang="he-IL" altLang="he-IL" sz="2000" b="1" dirty="0">
                <a:solidFill>
                  <a:schemeClr val="tx2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יהדות ארה"ב,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האתגרים המרכזיים עימם היא מתמודדת והקשר עם ישראל. 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 מרכיבים מרכזיים </a:t>
            </a:r>
            <a:r>
              <a:rPr lang="he-IL" altLang="he-IL" sz="2000" b="1" dirty="0">
                <a:solidFill>
                  <a:schemeClr val="tx2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במורשת ובתרבות האמריקאית</a:t>
            </a:r>
            <a:r>
              <a:rPr lang="he-IL" altLang="he-IL" sz="2000" b="1" dirty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  <a:endParaRPr lang="en-US" altLang="he-IL" sz="20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הכרת מגמות </a:t>
            </a:r>
            <a:r>
              <a:rPr lang="he-IL" altLang="he-IL" sz="2000" b="1" dirty="0">
                <a:solidFill>
                  <a:schemeClr val="tx2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בכלכלה ובחברה בארה"ב.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הכרת</a:t>
            </a:r>
            <a:r>
              <a:rPr lang="he-IL" altLang="he-IL" sz="2000" b="1" dirty="0">
                <a:solidFill>
                  <a:schemeClr val="tx2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ארה"ב כמרכז גלובלי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בתחום המדיני והכלכלי.</a:t>
            </a:r>
            <a:endParaRPr lang="en-US" altLang="he-IL" sz="1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8902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57476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רעיון מארגן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754782"/>
            <a:ext cx="10277856" cy="7848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הסיור יהיה בנוי משלושה חלקים: </a:t>
            </a:r>
          </a:p>
          <a:p>
            <a:pPr marL="1028700"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חלק ראשון - בקבוצה, הקורס יתפצל ל-4 קבוצות על פי נושאים. כל קבוצה תתחיל ביעד אחר ותבצע למידה על נושא החקירה. </a:t>
            </a:r>
          </a:p>
          <a:p>
            <a:pPr marL="1028700"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חלק שני – במשותף, ארבעת הקבוצות ייפגשו בניו יורק ליום משותף באו"ם וארוחת שבת עם הקהילה היהודית. </a:t>
            </a:r>
          </a:p>
          <a:p>
            <a:pPr marL="1028700"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חלק שלישי – שילוב בוושינגטון, כאשר חלק מהפעילות תהיה משתפת לכולם וחלק יהיה ע"פ הקבוצות הנושאיות.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3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36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36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782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60916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סקיצת לו"ז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804149"/>
              </p:ext>
            </p:extLst>
          </p:nvPr>
        </p:nvGraphicFramePr>
        <p:xfrm>
          <a:off x="968023" y="1851560"/>
          <a:ext cx="10277856" cy="1376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12976">
                  <a:extLst>
                    <a:ext uri="{9D8B030D-6E8A-4147-A177-3AD203B41FA5}">
                      <a16:colId xmlns:a16="http://schemas.microsoft.com/office/drawing/2014/main" val="249467303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3336028570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2115865269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3120368805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3108071816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42374065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ראשון 14.6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שני 15.6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</a:t>
                      </a:r>
                      <a:r>
                        <a:rPr lang="he-IL" sz="16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שלישי 16.6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רביעי 17.6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חמישי 18.6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שישי 19.6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898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טיסה מפוצלת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ליעד הקבוצתי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אוריינטציה</a:t>
                      </a: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מיקוד בשאלת המחקר הקבוצתית</a:t>
                      </a: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מיקוד בשאלת המחקר הקבוצתית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מיקוד בשאלת המחקר הקבוצתית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מיקוד בשאלת המחקר הקבוצתית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טיסה לניו יורק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ארוחת ערב משותפת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ביקור באו"ם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ארוחת ערב בקהילה</a:t>
                      </a: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686267"/>
                  </a:ext>
                </a:extLst>
              </a:tr>
            </a:tbl>
          </a:graphicData>
        </a:graphic>
      </p:graphicFrame>
      <p:graphicFrame>
        <p:nvGraphicFramePr>
          <p:cNvPr id="13" name="טבלה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074522"/>
              </p:ext>
            </p:extLst>
          </p:nvPr>
        </p:nvGraphicFramePr>
        <p:xfrm>
          <a:off x="968023" y="3548269"/>
          <a:ext cx="10277856" cy="15595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12976">
                  <a:extLst>
                    <a:ext uri="{9D8B030D-6E8A-4147-A177-3AD203B41FA5}">
                      <a16:colId xmlns:a16="http://schemas.microsoft.com/office/drawing/2014/main" val="249467303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3336028570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2115865269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3120368805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3108071816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42374065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ראשון 21.6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שני 22.6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</a:t>
                      </a:r>
                      <a:r>
                        <a:rPr lang="he-IL" sz="16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שלישי 23.6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רביעי 24.6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חמישי 25.6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שישי 26.6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898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חברה מפוצל בניו יורק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זמן חופשי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נסיעה ברכבת לוושינגטון</a:t>
                      </a: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מפוצל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במכוני מחקר ע"פ קבוצות</a:t>
                      </a:r>
                    </a:p>
                    <a:p>
                      <a:pPr marL="171450" indent="-1714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אנדרטאות</a:t>
                      </a: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המועצה לביטחון לאומי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ביקור בקונגרס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חלון זמן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לפעילות ע"פ קבוצה</a:t>
                      </a:r>
                      <a:endParaRPr lang="he-IL" sz="12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מחלקת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המדינה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הפנטגון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חלון זמן לפעילות ע"פ קבוצה</a:t>
                      </a:r>
                      <a:endParaRPr lang="he-IL" sz="12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תקשורת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שגריר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סיכום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הסיור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טיסה לישראל</a:t>
                      </a:r>
                      <a:endParaRPr lang="he-IL" sz="12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נחיתה בישראל</a:t>
                      </a: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686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10587</TotalTime>
  <Words>439</Words>
  <Application>Microsoft Office PowerPoint</Application>
  <PresentationFormat>מסך רחב</PresentationFormat>
  <Paragraphs>110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Levenim MT</vt:lpstr>
      <vt:lpstr>Tahoma</vt:lpstr>
      <vt:lpstr>Times New Roman</vt:lpstr>
      <vt:lpstr>Wingdings</vt:lpstr>
      <vt:lpstr>ערכת נושא Office</vt:lpstr>
      <vt:lpstr>המכללה לביטחון לאומי – מחזור מ"ז</vt:lpstr>
      <vt:lpstr>סיור מזרח</vt:lpstr>
      <vt:lpstr>מטרות</vt:lpstr>
      <vt:lpstr>רעיון מארגן</vt:lpstr>
      <vt:lpstr>לדיון ולהחלטה</vt:lpstr>
      <vt:lpstr>סיור ארה"ב</vt:lpstr>
      <vt:lpstr>מטרות</vt:lpstr>
      <vt:lpstr>רעיון מארגן</vt:lpstr>
      <vt:lpstr>סקיצת לו"ז</vt:lpstr>
      <vt:lpstr>לדיון ולהחלטה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212</cp:revision>
  <cp:lastPrinted>2017-08-27T15:18:28Z</cp:lastPrinted>
  <dcterms:created xsi:type="dcterms:W3CDTF">2017-08-17T05:53:13Z</dcterms:created>
  <dcterms:modified xsi:type="dcterms:W3CDTF">2019-08-16T15:34:04Z</dcterms:modified>
</cp:coreProperties>
</file>