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41"/>
  </p:handoutMasterIdLst>
  <p:sldIdLst>
    <p:sldId id="256" r:id="rId2"/>
    <p:sldId id="275" r:id="rId3"/>
    <p:sldId id="257" r:id="rId4"/>
    <p:sldId id="266" r:id="rId5"/>
    <p:sldId id="267" r:id="rId6"/>
    <p:sldId id="273" r:id="rId7"/>
    <p:sldId id="268" r:id="rId8"/>
    <p:sldId id="269" r:id="rId9"/>
    <p:sldId id="270" r:id="rId10"/>
    <p:sldId id="271" r:id="rId11"/>
    <p:sldId id="272" r:id="rId12"/>
    <p:sldId id="274" r:id="rId13"/>
    <p:sldId id="258" r:id="rId14"/>
    <p:sldId id="265" r:id="rId15"/>
    <p:sldId id="280" r:id="rId16"/>
    <p:sldId id="281" r:id="rId17"/>
    <p:sldId id="259" r:id="rId18"/>
    <p:sldId id="276" r:id="rId19"/>
    <p:sldId id="261" r:id="rId20"/>
    <p:sldId id="264" r:id="rId21"/>
    <p:sldId id="262" r:id="rId22"/>
    <p:sldId id="295" r:id="rId23"/>
    <p:sldId id="296" r:id="rId24"/>
    <p:sldId id="288" r:id="rId25"/>
    <p:sldId id="290" r:id="rId26"/>
    <p:sldId id="291" r:id="rId27"/>
    <p:sldId id="292" r:id="rId28"/>
    <p:sldId id="293" r:id="rId29"/>
    <p:sldId id="289" r:id="rId30"/>
    <p:sldId id="263" r:id="rId31"/>
    <p:sldId id="279" r:id="rId32"/>
    <p:sldId id="277" r:id="rId33"/>
    <p:sldId id="278" r:id="rId34"/>
    <p:sldId id="286" r:id="rId35"/>
    <p:sldId id="284" r:id="rId36"/>
    <p:sldId id="283" r:id="rId37"/>
    <p:sldId id="282" r:id="rId38"/>
    <p:sldId id="287" r:id="rId39"/>
    <p:sldId id="285" r:id="rId40"/>
  </p:sldIdLst>
  <p:sldSz cx="9144000" cy="6858000" type="screen4x3"/>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56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4610" y="0"/>
            <a:ext cx="2955290" cy="49765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79" y="0"/>
            <a:ext cx="2955290" cy="497658"/>
          </a:xfrm>
          <a:prstGeom prst="rect">
            <a:avLst/>
          </a:prstGeom>
        </p:spPr>
        <p:txBody>
          <a:bodyPr vert="horz" lIns="91440" tIns="45720" rIns="91440" bIns="45720" rtlCol="1"/>
          <a:lstStyle>
            <a:lvl1pPr algn="l">
              <a:defRPr sz="1200"/>
            </a:lvl1pPr>
          </a:lstStyle>
          <a:p>
            <a:fld id="{68107314-98DB-44DA-9233-4E8CB4E12F0E}" type="datetimeFigureOut">
              <a:rPr lang="he-IL" smtClean="0"/>
              <a:pPr/>
              <a:t>כ"א/אלול/תשע"ו</a:t>
            </a:fld>
            <a:endParaRPr lang="he-IL"/>
          </a:p>
        </p:txBody>
      </p:sp>
      <p:sp>
        <p:nvSpPr>
          <p:cNvPr id="4" name="מציין מיקום של כותרת תחתונה 3"/>
          <p:cNvSpPr>
            <a:spLocks noGrp="1"/>
          </p:cNvSpPr>
          <p:nvPr>
            <p:ph type="ftr" sz="quarter" idx="2"/>
          </p:nvPr>
        </p:nvSpPr>
        <p:spPr>
          <a:xfrm>
            <a:off x="3864610" y="9421044"/>
            <a:ext cx="2955290" cy="497656"/>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79" y="9421044"/>
            <a:ext cx="2955290" cy="497656"/>
          </a:xfrm>
          <a:prstGeom prst="rect">
            <a:avLst/>
          </a:prstGeom>
        </p:spPr>
        <p:txBody>
          <a:bodyPr vert="horz" lIns="91440" tIns="45720" rIns="91440" bIns="45720" rtlCol="1" anchor="b"/>
          <a:lstStyle>
            <a:lvl1pPr algn="l">
              <a:defRPr sz="1200"/>
            </a:lvl1pPr>
          </a:lstStyle>
          <a:p>
            <a:fld id="{DA45BE58-1F18-46E0-BAB1-2AF17A781B3C}" type="slidenum">
              <a:rPr lang="he-IL" smtClean="0"/>
              <a:pPr/>
              <a:t>‹#›</a:t>
            </a:fld>
            <a:endParaRPr lang="he-IL"/>
          </a:p>
        </p:txBody>
      </p:sp>
    </p:spTree>
    <p:extLst>
      <p:ext uri="{BB962C8B-B14F-4D97-AF65-F5344CB8AC3E}">
        <p14:creationId xmlns:p14="http://schemas.microsoft.com/office/powerpoint/2010/main" xmlns="" val="8510702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2F5E22D-05B9-49AF-9D90-906644B7A248}" type="datetimeFigureOut">
              <a:rPr lang="he-IL" smtClean="0"/>
              <a:pPr/>
              <a:t>כ"א/אלול/תשע"ו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6357556-448B-4449-89EC-F7ECB242D818}"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F5E22D-05B9-49AF-9D90-906644B7A248}" type="datetimeFigureOut">
              <a:rPr lang="he-IL" smtClean="0"/>
              <a:pPr/>
              <a:t>כ"א/אלול/תשע"ו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6357556-448B-4449-89EC-F7ECB242D818}"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ביטחון לאומי</a:t>
            </a:r>
            <a:endParaRPr lang="he-IL" dirty="0"/>
          </a:p>
        </p:txBody>
      </p:sp>
      <p:sp>
        <p:nvSpPr>
          <p:cNvPr id="3" name="כותרת משנה 2"/>
          <p:cNvSpPr>
            <a:spLocks noGrp="1"/>
          </p:cNvSpPr>
          <p:nvPr>
            <p:ph type="subTitle" idx="1"/>
          </p:nvPr>
        </p:nvSpPr>
        <p:spPr/>
        <p:txBody>
          <a:bodyPr/>
          <a:lstStyle/>
          <a:p>
            <a:r>
              <a:rPr lang="he-IL" dirty="0" smtClean="0"/>
              <a:t>הכנה לעיבודים </a:t>
            </a:r>
            <a:r>
              <a:rPr lang="he-IL" dirty="0" smtClean="0"/>
              <a:t>הצוותיים</a:t>
            </a:r>
            <a:endParaRPr lang="he-IL" dirty="0" smtClean="0"/>
          </a:p>
          <a:p>
            <a:r>
              <a:rPr lang="he-IL" dirty="0" smtClean="0"/>
              <a:t>מחזור מ"ד</a:t>
            </a:r>
            <a:endParaRPr lang="he-I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smtClean="0"/>
              <a:t>בוזן</a:t>
            </a:r>
            <a:r>
              <a:rPr lang="he-IL" dirty="0" smtClean="0"/>
              <a:t> (3)</a:t>
            </a:r>
            <a:endParaRPr lang="he-IL" dirty="0"/>
          </a:p>
        </p:txBody>
      </p:sp>
      <p:sp>
        <p:nvSpPr>
          <p:cNvPr id="3" name="מציין מיקום תוכן 2"/>
          <p:cNvSpPr>
            <a:spLocks noGrp="1"/>
          </p:cNvSpPr>
          <p:nvPr>
            <p:ph idx="1"/>
          </p:nvPr>
        </p:nvSpPr>
        <p:spPr>
          <a:xfrm>
            <a:off x="457200" y="1340768"/>
            <a:ext cx="8229600" cy="5517232"/>
          </a:xfrm>
        </p:spPr>
        <p:txBody>
          <a:bodyPr>
            <a:normAutofit fontScale="85000" lnSpcReduction="20000"/>
          </a:bodyPr>
          <a:lstStyle/>
          <a:p>
            <a:r>
              <a:rPr lang="he-IL" dirty="0" smtClean="0"/>
              <a:t>הוא מודה שיש בהחלט סכנות בהרחבה:</a:t>
            </a:r>
          </a:p>
          <a:p>
            <a:pPr lvl="1"/>
            <a:r>
              <a:rPr lang="he-IL" dirty="0" smtClean="0"/>
              <a:t>זה קורא לניצול משאבי המדינה לנושאים רבים (לא בהכרח טוב תמיד)</a:t>
            </a:r>
          </a:p>
          <a:p>
            <a:pPr lvl="1"/>
            <a:r>
              <a:rPr lang="he-IL" dirty="0" smtClean="0"/>
              <a:t>ביטחון זה לא בהכרח הטוב העליון. המשמעות של הביטחון היא שיש איום ויש מענה אבל לפעמים עדיף שאין איום.</a:t>
            </a:r>
          </a:p>
          <a:p>
            <a:r>
              <a:rPr lang="he-IL" dirty="0" smtClean="0"/>
              <a:t>באג'נדה הרחבה החדשה המדינה היא שחקן פחות מרכזי הן כאובייקט להגנה והן כמקור לאיומים: הסדר הכלכלי העולמי, האקלים, משטרי מניעת התפוצה. אומות, דתות ויחידים</a:t>
            </a:r>
          </a:p>
          <a:p>
            <a:r>
              <a:rPr lang="he-IL" b="1" dirty="0" smtClean="0"/>
              <a:t>בעולם המודרני האג'נדה הביטחונית תהיה שונה משמעותית בין שחקן לשחקן הן לגבי הנושאים והן לגבי סדרי עדיפויות</a:t>
            </a:r>
          </a:p>
          <a:p>
            <a:r>
              <a:rPr lang="he-IL" dirty="0" smtClean="0"/>
              <a:t>הפוליטיקה של הביטחון: ביטחון הוא מילה מעצימה </a:t>
            </a:r>
            <a:r>
              <a:rPr lang="he-IL" dirty="0" err="1" smtClean="0"/>
              <a:t>שהשמוש</a:t>
            </a:r>
            <a:r>
              <a:rPr lang="he-IL" dirty="0" smtClean="0"/>
              <a:t> בה מאפשר שימוש </a:t>
            </a:r>
            <a:r>
              <a:rPr lang="he-IL" dirty="0" err="1" smtClean="0"/>
              <a:t>בכח</a:t>
            </a:r>
            <a:r>
              <a:rPr lang="he-IL" dirty="0" smtClean="0"/>
              <a:t>, </a:t>
            </a:r>
            <a:r>
              <a:rPr lang="he-IL" dirty="0" err="1" smtClean="0"/>
              <a:t>רכוז</a:t>
            </a:r>
            <a:r>
              <a:rPr lang="he-IL" dirty="0" smtClean="0"/>
              <a:t> סמכויות, חשאיות וכד'.</a:t>
            </a:r>
            <a:endParaRPr lang="he-IL"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smtClean="0"/>
              <a:t>בוזן</a:t>
            </a:r>
            <a:r>
              <a:rPr lang="he-IL" dirty="0" smtClean="0"/>
              <a:t> (4)</a:t>
            </a:r>
            <a:endParaRPr lang="he-IL" dirty="0"/>
          </a:p>
        </p:txBody>
      </p:sp>
      <p:sp>
        <p:nvSpPr>
          <p:cNvPr id="3" name="מציין מיקום תוכן 2"/>
          <p:cNvSpPr>
            <a:spLocks noGrp="1"/>
          </p:cNvSpPr>
          <p:nvPr>
            <p:ph idx="1"/>
          </p:nvPr>
        </p:nvSpPr>
        <p:spPr>
          <a:xfrm>
            <a:off x="0" y="1268760"/>
            <a:ext cx="9144000" cy="5589240"/>
          </a:xfrm>
        </p:spPr>
        <p:txBody>
          <a:bodyPr>
            <a:normAutofit fontScale="92500"/>
          </a:bodyPr>
          <a:lstStyle/>
          <a:p>
            <a:r>
              <a:rPr lang="he-IL" b="1" dirty="0" smtClean="0"/>
              <a:t>אסכולת קופנהגן </a:t>
            </a:r>
            <a:r>
              <a:rPr lang="he-IL" dirty="0" smtClean="0"/>
              <a:t>(שהוא שייך אליה) : דוגלת בגישה המרחיבה. </a:t>
            </a:r>
          </a:p>
          <a:p>
            <a:r>
              <a:rPr lang="he-IL" dirty="0" smtClean="0"/>
              <a:t>מנסה לאתר מהו הביטחון עצמו ותהליך הפיכת נושא לביטחוני מנושאים שהם סתם פוליטיים. מה ביטחוני ולא סתם כל בעיה או איום.</a:t>
            </a:r>
          </a:p>
          <a:p>
            <a:r>
              <a:rPr lang="he-IL" b="1" dirty="0" smtClean="0"/>
              <a:t>בעיית ביטחון לאומי – נוגעת לקיום- הישרדות לאובייקט </a:t>
            </a:r>
            <a:r>
              <a:rPr lang="he-IL" dirty="0" smtClean="0"/>
              <a:t>המוגן במידה שדורשת </a:t>
            </a:r>
            <a:r>
              <a:rPr lang="he-IL" b="1" dirty="0" smtClean="0"/>
              <a:t>אמצעים יוצאי דופן </a:t>
            </a:r>
            <a:r>
              <a:rPr lang="he-IL" dirty="0" smtClean="0"/>
              <a:t>(לא משכנע)</a:t>
            </a:r>
          </a:p>
          <a:p>
            <a:r>
              <a:rPr lang="he-IL" dirty="0" smtClean="0"/>
              <a:t>רצף של עניין לא פוליטי-</a:t>
            </a:r>
            <a:r>
              <a:rPr lang="he-IL" dirty="0" err="1" smtClean="0"/>
              <a:t>פוליטי</a:t>
            </a:r>
            <a:r>
              <a:rPr lang="he-IL" dirty="0" smtClean="0"/>
              <a:t>-ביטחוני</a:t>
            </a:r>
          </a:p>
          <a:p>
            <a:r>
              <a:rPr lang="he-IL" dirty="0" smtClean="0"/>
              <a:t>זה עניין סובייקטיבי ובכל סקטור משמעות ה"איום קיומי" תהיה אחרת</a:t>
            </a:r>
          </a:p>
          <a:p>
            <a:r>
              <a:rPr lang="he-IL" dirty="0" smtClean="0"/>
              <a:t>יש גם גישה ביקורתית: </a:t>
            </a:r>
            <a:r>
              <a:rPr lang="he-IL" dirty="0" err="1" smtClean="0"/>
              <a:t>הכל</a:t>
            </a:r>
            <a:r>
              <a:rPr lang="he-IL" dirty="0" smtClean="0"/>
              <a:t> עניין של הבנייה חברתית</a:t>
            </a:r>
            <a:endParaRPr lang="he-I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קובי מיכאל: מי מחליט מהו איום קיומי?</a:t>
            </a:r>
            <a:endParaRPr lang="he-IL" dirty="0"/>
          </a:p>
        </p:txBody>
      </p:sp>
      <p:sp>
        <p:nvSpPr>
          <p:cNvPr id="3" name="מציין מיקום תוכן 2"/>
          <p:cNvSpPr>
            <a:spLocks noGrp="1"/>
          </p:cNvSpPr>
          <p:nvPr>
            <p:ph idx="1"/>
          </p:nvPr>
        </p:nvSpPr>
        <p:spPr>
          <a:xfrm>
            <a:off x="457200" y="1600200"/>
            <a:ext cx="8229600" cy="5257800"/>
          </a:xfrm>
        </p:spPr>
        <p:txBody>
          <a:bodyPr>
            <a:normAutofit fontScale="77500" lnSpcReduction="20000"/>
          </a:bodyPr>
          <a:lstStyle/>
          <a:p>
            <a:r>
              <a:rPr lang="he-IL" dirty="0" smtClean="0"/>
              <a:t>מי קובע מהו ביטחון לאומי?</a:t>
            </a:r>
          </a:p>
          <a:p>
            <a:r>
              <a:rPr lang="he-IL" dirty="0" smtClean="0"/>
              <a:t>בעקרון ההנהגה המדינית אחראית על הביטחון הלאומי. היא תקבע את האיומים. מהאסטרטגיה הלאומית יוצאת האסטרטגיה הביטחונית וממנה הצבאית.</a:t>
            </a:r>
          </a:p>
          <a:p>
            <a:r>
              <a:rPr lang="he-IL" b="1" dirty="0" smtClean="0"/>
              <a:t>אבל זה תלוי גם במעמד הצבא כשחקן פוליטי. בישראל חשיבה צבאית וגורמי  צבא משפיעים מאד ולכן הולך לכיוון איומים צבאיים, חשיבה ריאליסטית-שמרנית והתסריט הגרוע מכל</a:t>
            </a:r>
            <a:r>
              <a:rPr lang="he-IL" dirty="0" smtClean="0"/>
              <a:t>...</a:t>
            </a:r>
          </a:p>
          <a:p>
            <a:r>
              <a:rPr lang="he-IL" dirty="0" smtClean="0"/>
              <a:t>הגדרת איום קיומי: מגמה, התפתחות, שמסכנת באופן משמעותי את קיומה של מדינת ישראל כבית לעם היהודי.</a:t>
            </a:r>
          </a:p>
          <a:p>
            <a:r>
              <a:rPr lang="he-IL" dirty="0" smtClean="0"/>
              <a:t>כוללת מרכיבים דמוגרפים (רוב יהודי), בינלאומיים (לגיטימציה למדינת העם היהודי) וביטחוניים. שני הראשונים נתפסים כמינוריים ע"י הציבור.</a:t>
            </a:r>
          </a:p>
          <a:p>
            <a:r>
              <a:rPr lang="he-IL" dirty="0" smtClean="0"/>
              <a:t>המאמר מרחיב על יחסי דרג מדיני דרג צבאי בישראל דומיננטיות הצבא בחשיבה,תפקיד הרמטכ"ל וכד'.</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BALDWIN</a:t>
            </a:r>
            <a:endParaRPr lang="he-IL" dirty="0"/>
          </a:p>
        </p:txBody>
      </p:sp>
      <p:sp>
        <p:nvSpPr>
          <p:cNvPr id="3" name="מציין מיקום תוכן 2"/>
          <p:cNvSpPr>
            <a:spLocks noGrp="1"/>
          </p:cNvSpPr>
          <p:nvPr>
            <p:ph idx="1"/>
          </p:nvPr>
        </p:nvSpPr>
        <p:spPr/>
        <p:txBody>
          <a:bodyPr/>
          <a:lstStyle/>
          <a:p>
            <a:r>
              <a:rPr lang="he-IL" dirty="0" smtClean="0"/>
              <a:t>אחד המושגים הכי בעיתיים במדעי החברה</a:t>
            </a:r>
          </a:p>
          <a:p>
            <a:r>
              <a:rPr lang="he-IL" dirty="0" smtClean="0"/>
              <a:t>הגדרה צריכה להיות גם מדויקת וגם שימושית</a:t>
            </a:r>
          </a:p>
          <a:p>
            <a:r>
              <a:rPr lang="he-IL" dirty="0" smtClean="0"/>
              <a:t>הגדרת מושג באופן מדויק: תיאור התכונות ורק אותן באופן שמכלול התכונות יתקיים רק במה שמסומן ע"י המונח המוגדר</a:t>
            </a:r>
          </a:p>
          <a:p>
            <a:r>
              <a:rPr lang="he-IL" dirty="0" smtClean="0"/>
              <a:t>צריך לתת לו קונקרטיזציה כדי שיהיה מועיל</a:t>
            </a:r>
          </a:p>
          <a:p>
            <a:endParaRPr 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t>BALDWIN – THE CONCEPT OF SEVURITY</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עוסק בעיקר בשאלות הגדרה:ביטחון הוא "מושג שנזנח" – לא טיפלו בו. למרות שהוא חשוב (בשביל ביטחון מוותרים או פוגעים בהרבה דברים) הוא לא פותח כמו מושגים אחרים – צדק, חירות, עוצמה.</a:t>
            </a:r>
          </a:p>
          <a:p>
            <a:r>
              <a:rPr lang="en-US" dirty="0" smtClean="0"/>
              <a:t>BUZAN</a:t>
            </a:r>
            <a:r>
              <a:rPr lang="he-IL" dirty="0" smtClean="0"/>
              <a:t> טוען שלמקבלי החלטות עדיף שהוא יהיה עמום</a:t>
            </a:r>
          </a:p>
          <a:p>
            <a:r>
              <a:rPr lang="he-IL" dirty="0" smtClean="0"/>
              <a:t>יש שטוענים שהוא מושג </a:t>
            </a:r>
            <a:r>
              <a:rPr lang="en-US" dirty="0" smtClean="0"/>
              <a:t>contested </a:t>
            </a:r>
            <a:r>
              <a:rPr lang="he-IL" dirty="0" smtClean="0"/>
              <a:t> - יותר מדי עתיר ערכים ולכן לא ניתן לשימוש – </a:t>
            </a:r>
            <a:r>
              <a:rPr lang="he-IL" dirty="0" err="1" smtClean="0"/>
              <a:t>בודלווין</a:t>
            </a:r>
            <a:r>
              <a:rPr lang="he-IL" dirty="0" smtClean="0"/>
              <a:t> לא מסכים</a:t>
            </a:r>
          </a:p>
          <a:p>
            <a:r>
              <a:rPr lang="he-IL" dirty="0" smtClean="0"/>
              <a:t>בקיצור צריך לשאול על איזה ערך מפני מה, באיזה אמצעים, כמה להשקיע וכד'</a:t>
            </a:r>
          </a:p>
          <a:p>
            <a:r>
              <a:rPr lang="he-IL" dirty="0" err="1" smtClean="0"/>
              <a:t>בטל"מ</a:t>
            </a:r>
            <a:r>
              <a:rPr lang="he-IL" dirty="0" smtClean="0"/>
              <a:t> - זה יעד מדיניות אחד – יש גם אחרים</a:t>
            </a:r>
          </a:p>
          <a:p>
            <a:endParaRPr lang="en-US" dirty="0" smtClean="0"/>
          </a:p>
          <a:p>
            <a:endParaRPr lang="he-I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דמוקרטיה וביטחון לאומי – הקדמת </a:t>
            </a:r>
            <a:r>
              <a:rPr lang="he-IL" dirty="0" err="1" smtClean="0"/>
              <a:t>קימרלינג</a:t>
            </a:r>
            <a:r>
              <a:rPr lang="he-IL" dirty="0" smtClean="0"/>
              <a:t> בספר </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התנגשות בין ערכי יסוד דמוקרטיים ופעולות </a:t>
            </a:r>
            <a:r>
              <a:rPr lang="he-IL" dirty="0" err="1" smtClean="0"/>
              <a:t>הנדרשרות</a:t>
            </a:r>
            <a:r>
              <a:rPr lang="he-IL" dirty="0" smtClean="0"/>
              <a:t> מהרצון לחזק את הביטחון הלאומי</a:t>
            </a:r>
          </a:p>
          <a:p>
            <a:r>
              <a:rPr lang="he-IL" dirty="0" smtClean="0"/>
              <a:t>מצב חירום חוקי ומצב חירום </a:t>
            </a:r>
            <a:r>
              <a:rPr lang="he-IL" dirty="0" err="1" smtClean="0"/>
              <a:t>מנטלי</a:t>
            </a:r>
            <a:r>
              <a:rPr lang="he-IL" dirty="0" smtClean="0"/>
              <a:t> שמוביל </a:t>
            </a:r>
            <a:r>
              <a:rPr lang="he-IL" dirty="0" err="1" smtClean="0"/>
              <a:t>לסבטיה</a:t>
            </a:r>
            <a:r>
              <a:rPr lang="he-IL" dirty="0" smtClean="0"/>
              <a:t> מעקרונות הדמוקרטיה בלי שזה מעוגן בחוק</a:t>
            </a:r>
          </a:p>
          <a:p>
            <a:r>
              <a:rPr lang="he-IL" dirty="0" smtClean="0"/>
              <a:t>מתח בין ביטחון לזכויות האזרח. גם בדמוקרטיות מושרשות זה קיים</a:t>
            </a:r>
          </a:p>
          <a:p>
            <a:r>
              <a:rPr lang="he-IL" dirty="0" smtClean="0"/>
              <a:t>חופש הביטוי והצנזורה</a:t>
            </a:r>
          </a:p>
          <a:p>
            <a:r>
              <a:rPr lang="he-IL" dirty="0" smtClean="0"/>
              <a:t>הנושא הגרעיני</a:t>
            </a:r>
          </a:p>
          <a:p>
            <a:r>
              <a:rPr lang="he-IL" dirty="0" smtClean="0"/>
              <a:t>הקומפלקס התעשייתי-ביטחוני</a:t>
            </a:r>
            <a:endParaRPr lang="he-I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אהרון ברק – זכויות אדם וביטחון לאומי</a:t>
            </a:r>
            <a:endParaRPr lang="he-IL" dirty="0"/>
          </a:p>
        </p:txBody>
      </p:sp>
      <p:sp>
        <p:nvSpPr>
          <p:cNvPr id="3" name="מציין מיקום תוכן 2"/>
          <p:cNvSpPr>
            <a:spLocks noGrp="1"/>
          </p:cNvSpPr>
          <p:nvPr>
            <p:ph idx="1"/>
          </p:nvPr>
        </p:nvSpPr>
        <p:spPr>
          <a:xfrm>
            <a:off x="0" y="1600200"/>
            <a:ext cx="9144000" cy="5257800"/>
          </a:xfrm>
        </p:spPr>
        <p:txBody>
          <a:bodyPr>
            <a:normAutofit fontScale="85000" lnSpcReduction="20000"/>
          </a:bodyPr>
          <a:lstStyle/>
          <a:p>
            <a:r>
              <a:rPr lang="he-IL" dirty="0" smtClean="0"/>
              <a:t>תפקיד בית המשפט להגן על הדמוקרטיה (דמוקרטיה מתגוננת)</a:t>
            </a:r>
          </a:p>
          <a:p>
            <a:r>
              <a:rPr lang="he-IL" dirty="0" smtClean="0"/>
              <a:t>שלטון החוק הוא מרכיב חיוני בביטחון הלאומי</a:t>
            </a:r>
          </a:p>
          <a:p>
            <a:r>
              <a:rPr lang="he-IL" dirty="0" smtClean="0"/>
              <a:t>המלחמה בטרור לא מצדיקה זניחת המשפט –היא נעשית במסגרת המשפט</a:t>
            </a:r>
          </a:p>
          <a:p>
            <a:r>
              <a:rPr lang="he-IL" smtClean="0"/>
              <a:t>שיקולי ביטחון </a:t>
            </a:r>
            <a:r>
              <a:rPr lang="he-IL" dirty="0" smtClean="0"/>
              <a:t>אינה מילת קסם</a:t>
            </a:r>
          </a:p>
          <a:p>
            <a:r>
              <a:rPr lang="he-IL" b="1" dirty="0" smtClean="0"/>
              <a:t>צורך בגישה מאוזנת בין ביטחון לכבוד האדם וחירותו (הגדר, עינויים – פסקי דין בהם נעשה איזון)</a:t>
            </a:r>
          </a:p>
          <a:p>
            <a:r>
              <a:rPr lang="he-IL" dirty="0" smtClean="0"/>
              <a:t>זכויות אדם אינן מוחלטות אלא יחסיות</a:t>
            </a:r>
          </a:p>
          <a:p>
            <a:r>
              <a:rPr lang="he-IL" dirty="0" smtClean="0"/>
              <a:t>עם זאת משמעות הדמוקרטיה היא שהיא מציבה גבול ליכולת לפגוע בזכויות האדם</a:t>
            </a:r>
          </a:p>
          <a:p>
            <a:r>
              <a:rPr lang="he-IL" dirty="0" smtClean="0"/>
              <a:t>צריך לאזן גם בשגרה וגם ב</a:t>
            </a:r>
            <a:r>
              <a:rPr lang="he-IL" b="1" dirty="0" smtClean="0"/>
              <a:t>ח</a:t>
            </a:r>
            <a:r>
              <a:rPr lang="he-IL" dirty="0" smtClean="0"/>
              <a:t>ירום.</a:t>
            </a:r>
          </a:p>
          <a:p>
            <a:r>
              <a:rPr lang="he-IL" dirty="0" smtClean="0"/>
              <a:t>כל טענה לפגיעה בזכויות אדם היא שפיטה. מדבר על שפיטות, זכות עמידה, חשיבות </a:t>
            </a:r>
            <a:r>
              <a:rPr lang="he-IL" dirty="0" err="1" smtClean="0"/>
              <a:t>משב"ל</a:t>
            </a:r>
            <a:r>
              <a:rPr lang="he-IL" dirty="0" smtClean="0"/>
              <a:t>, סבירות ומידתיות</a:t>
            </a:r>
            <a:endParaRPr lang="he-I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WOLFERS</a:t>
            </a:r>
            <a:endParaRPr lang="he-IL" dirty="0"/>
          </a:p>
        </p:txBody>
      </p:sp>
      <p:sp>
        <p:nvSpPr>
          <p:cNvPr id="3" name="מציין מיקום תוכן 2"/>
          <p:cNvSpPr>
            <a:spLocks noGrp="1"/>
          </p:cNvSpPr>
          <p:nvPr>
            <p:ph idx="1"/>
          </p:nvPr>
        </p:nvSpPr>
        <p:spPr>
          <a:xfrm>
            <a:off x="0" y="1600200"/>
            <a:ext cx="9144000" cy="5257800"/>
          </a:xfrm>
        </p:spPr>
        <p:txBody>
          <a:bodyPr>
            <a:normAutofit fontScale="77500" lnSpcReduction="20000"/>
          </a:bodyPr>
          <a:lstStyle/>
          <a:p>
            <a:r>
              <a:rPr lang="he-IL" b="1" dirty="0" smtClean="0"/>
              <a:t>ביטחון הוא מושג עמום ובעייתי. אם לא נותנים לו תוכן ספציפי הוא לא יעיל.</a:t>
            </a:r>
          </a:p>
          <a:p>
            <a:r>
              <a:rPr lang="he-IL" b="1" dirty="0" smtClean="0"/>
              <a:t>מורכב מביטחון אובייקטיבי</a:t>
            </a:r>
            <a:r>
              <a:rPr lang="en-US" b="1" dirty="0" smtClean="0"/>
              <a:t> </a:t>
            </a:r>
            <a:r>
              <a:rPr lang="he-IL" b="1" dirty="0" smtClean="0"/>
              <a:t>– העדר איום וגם סובייקטיבי – תחושת איום. </a:t>
            </a:r>
            <a:r>
              <a:rPr lang="he-IL" dirty="0" smtClean="0"/>
              <a:t>כל אומה מתייחסת לאיומים אחרת – בהתאם להיסטוריה, הערכים שלה וכד'</a:t>
            </a:r>
          </a:p>
          <a:p>
            <a:r>
              <a:rPr lang="he-IL" dirty="0" smtClean="0"/>
              <a:t>הוא מתחרה על משאבים מול איומים אחרים. </a:t>
            </a:r>
            <a:r>
              <a:rPr lang="he-IL" b="1" dirty="0" smtClean="0"/>
              <a:t>כל החלטה על השקעה בביטחון היא ויתור על ערכים אחרים</a:t>
            </a:r>
            <a:endParaRPr lang="he-IL" dirty="0" smtClean="0"/>
          </a:p>
          <a:p>
            <a:r>
              <a:rPr lang="he-IL" dirty="0" smtClean="0"/>
              <a:t>כל אחד טוען שהנושא שלו הוא ביטחון לאומי כי זה מעלה את דרגת החשיבות שלו ומקדם </a:t>
            </a:r>
            <a:r>
              <a:rPr lang="he-IL" dirty="0" err="1" smtClean="0"/>
              <a:t>אג'נדות</a:t>
            </a:r>
            <a:r>
              <a:rPr lang="he-IL" dirty="0" smtClean="0"/>
              <a:t> פוליטיות</a:t>
            </a:r>
          </a:p>
          <a:p>
            <a:r>
              <a:rPr lang="he-IL" dirty="0" smtClean="0"/>
              <a:t>בסוף מקבל ההחלטות צריך להחליט על </a:t>
            </a:r>
            <a:r>
              <a:rPr lang="he-IL" b="1" dirty="0" smtClean="0"/>
              <a:t>איזה ערכים להגן, מאיזה איומים להגן עליהם, באיזה כלים וכמה להשקיע בזה. </a:t>
            </a:r>
          </a:p>
          <a:p>
            <a:r>
              <a:rPr lang="he-IL" dirty="0" smtClean="0"/>
              <a:t>מה זה ביט</a:t>
            </a:r>
          </a:p>
          <a:p>
            <a:r>
              <a:rPr lang="he-IL" dirty="0" smtClean="0"/>
              <a:t>ביטחון – העדר איום, או היתכנות נמוכה של נזק לערך מסוים</a:t>
            </a:r>
          </a:p>
          <a:p>
            <a:r>
              <a:rPr lang="he-IL" dirty="0" smtClean="0"/>
              <a:t>בריתות ובניית משטרים יכול לסייע לביטחון יותר מהתחמשות (ליברליזם)</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הרכבי – מלחמה ואסטרטגיה – פרק י"ב, מדיניות ביטחון לאומי</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האחריות הכוללת לביטחון הלאומי היא של ראש הממשלה ולו גם האחריות לגיבוש הדוקטרינה שמחייבת הכרעות קשות</a:t>
            </a:r>
          </a:p>
          <a:p>
            <a:r>
              <a:rPr lang="he-IL" dirty="0" smtClean="0"/>
              <a:t>המושגים ביטחון וביטחון לאומי הם עמומים ולפעמים הם מכשיר להסוות כוונות תוקפניות (</a:t>
            </a:r>
            <a:r>
              <a:rPr lang="he-IL" dirty="0" err="1" smtClean="0"/>
              <a:t>וולפרס</a:t>
            </a:r>
            <a:r>
              <a:rPr lang="he-IL" dirty="0" smtClean="0"/>
              <a:t>)</a:t>
            </a:r>
          </a:p>
          <a:p>
            <a:r>
              <a:rPr lang="he-IL" dirty="0" smtClean="0"/>
              <a:t>האיומים על הביטחון רחבים מאיום צבאי (הרשימה)</a:t>
            </a:r>
          </a:p>
          <a:p>
            <a:r>
              <a:rPr lang="he-IL" dirty="0" smtClean="0"/>
              <a:t>דילמת הביטחון</a:t>
            </a:r>
          </a:p>
          <a:p>
            <a:r>
              <a:rPr lang="he-IL" dirty="0" smtClean="0"/>
              <a:t>כמה ביטחון? ביטחון הוא מן הדברים שאין להם שיעור</a:t>
            </a:r>
          </a:p>
          <a:p>
            <a:r>
              <a:rPr lang="he-IL" dirty="0" smtClean="0"/>
              <a:t>דוקטרינת ביטחון: גישה דדוקטיבית – קודם כל העקרונות שנגזרים מהאינטרסים והאיומים. זו גישה "הרואית" שבעיקרון שגויה – לא שמה לב לשינויים בסביבה</a:t>
            </a:r>
          </a:p>
          <a:p>
            <a:r>
              <a:rPr lang="he-IL" dirty="0" smtClean="0"/>
              <a:t>גישה אינדוקטיבית – לפתור בעיות, גישות כמותיות, חסרה </a:t>
            </a:r>
            <a:r>
              <a:rPr lang="he-IL" dirty="0" err="1" smtClean="0"/>
              <a:t>שילוביות</a:t>
            </a:r>
            <a:r>
              <a:rPr lang="he-IL" dirty="0" smtClean="0"/>
              <a:t> ותמונה גדולה </a:t>
            </a:r>
          </a:p>
          <a:p>
            <a:pPr>
              <a:buNone/>
            </a:pPr>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מבוא לביטחון לאומי – אוניברסיטה משודרת</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במרכז תפיסת האיום</a:t>
            </a:r>
          </a:p>
          <a:p>
            <a:r>
              <a:rPr lang="he-IL" dirty="0" smtClean="0"/>
              <a:t>מושג עמום – קשה להגיע להגדרה</a:t>
            </a:r>
          </a:p>
          <a:p>
            <a:r>
              <a:rPr lang="he-IL" dirty="0" smtClean="0"/>
              <a:t>תפיסת הביטחון היא בעצם תפיסת הגנה</a:t>
            </a:r>
          </a:p>
          <a:p>
            <a:r>
              <a:rPr lang="he-IL" dirty="0" smtClean="0"/>
              <a:t>שר הביטחון הלאומי הוא ראש הממשלה והוא יכול להחליט שמיגור האינפלציה ב-84 הוא ביטחון לאומי</a:t>
            </a:r>
          </a:p>
          <a:p>
            <a:r>
              <a:rPr lang="he-IL" dirty="0" smtClean="0"/>
              <a:t>תפיסה צרה – רק </a:t>
            </a:r>
            <a:r>
              <a:rPr lang="he-IL" dirty="0" err="1" smtClean="0"/>
              <a:t>שמוש</a:t>
            </a:r>
            <a:r>
              <a:rPr lang="he-IL" dirty="0" smtClean="0"/>
              <a:t> בכוח ורק חיצוני</a:t>
            </a:r>
          </a:p>
          <a:p>
            <a:r>
              <a:rPr lang="he-IL" dirty="0" smtClean="0"/>
              <a:t>ביניים – גם איומים אחרים וגם אינטרסים חיוניים אחרים</a:t>
            </a:r>
          </a:p>
          <a:p>
            <a:r>
              <a:rPr lang="he-IL" dirty="0" smtClean="0"/>
              <a:t>פוסט מודרנית – כולל אקולוגיה, בריאות</a:t>
            </a:r>
          </a:p>
          <a:p>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ההבנה שלי</a:t>
            </a:r>
            <a:endParaRPr lang="he-IL" dirty="0"/>
          </a:p>
        </p:txBody>
      </p:sp>
      <p:sp>
        <p:nvSpPr>
          <p:cNvPr id="3" name="מציין מיקום תוכן 2"/>
          <p:cNvSpPr>
            <a:spLocks noGrp="1"/>
          </p:cNvSpPr>
          <p:nvPr>
            <p:ph idx="1"/>
          </p:nvPr>
        </p:nvSpPr>
        <p:spPr>
          <a:xfrm>
            <a:off x="-180528" y="1268760"/>
            <a:ext cx="9324528" cy="5589240"/>
          </a:xfrm>
        </p:spPr>
        <p:txBody>
          <a:bodyPr>
            <a:normAutofit fontScale="77500" lnSpcReduction="20000"/>
          </a:bodyPr>
          <a:lstStyle/>
          <a:p>
            <a:r>
              <a:rPr lang="he-IL" dirty="0" smtClean="0"/>
              <a:t>המושג ביטחון עמום ונמצא בויכוח בין תיאורטיקנים. עובר שינוי תפיסות. היום לא רק מול שימוש בכוח  שבא חיצוני</a:t>
            </a:r>
          </a:p>
          <a:p>
            <a:r>
              <a:rPr lang="he-IL" dirty="0" smtClean="0"/>
              <a:t>ביטחון לאומי שונה מהגנה לאומית – כלומר תפיסה מצומצמת של ביטחון שהיא חלק מהביטחון הלאומי</a:t>
            </a:r>
          </a:p>
          <a:p>
            <a:r>
              <a:rPr lang="he-IL" dirty="0" smtClean="0"/>
              <a:t>לביטחון יש כל מיני אובייקטים – ביטחון לאומי הוא ביטחון של האובייקט לאומי ומכאן נוצרות סוגיות אחרות (מיהו הלאום וכד')</a:t>
            </a:r>
          </a:p>
          <a:p>
            <a:r>
              <a:rPr lang="he-IL" dirty="0" smtClean="0"/>
              <a:t>מה שייך לביטחון לאומי זה עניין סובייקטיבי ודינמי:  כשהסביבה הפנימית והחיצונית משתנה – גם ההגדרה משתנה.</a:t>
            </a:r>
          </a:p>
          <a:p>
            <a:r>
              <a:rPr lang="he-IL" dirty="0" smtClean="0"/>
              <a:t>למה זה חשוב?– הקצאת משאבים, עדיפויות, מי יטפל, מה נחקור ונלמד וכד'.</a:t>
            </a:r>
          </a:p>
          <a:p>
            <a:r>
              <a:rPr lang="he-IL" dirty="0" smtClean="0"/>
              <a:t>יש ערכים חשובים שעל חברה לקדם שאינם נוגעים לביטחון לאומי. חשוב לדבר על המושג ביטחון ולמה הוא לא כולל את כל מה שטוב. </a:t>
            </a:r>
          </a:p>
          <a:p>
            <a:r>
              <a:rPr lang="he-IL" dirty="0" smtClean="0"/>
              <a:t>במרכז-  </a:t>
            </a:r>
            <a:r>
              <a:rPr lang="he-IL" u="sng" dirty="0" smtClean="0"/>
              <a:t>איום</a:t>
            </a:r>
            <a:r>
              <a:rPr lang="he-IL" dirty="0" smtClean="0"/>
              <a:t> - על איזה ערכים להגן, מפני מאיזה איומים, באיזו צורה</a:t>
            </a:r>
          </a:p>
          <a:p>
            <a:r>
              <a:rPr lang="he-IL" dirty="0" smtClean="0"/>
              <a:t>תפיסת הביטחון של ישראל היא בעצם תפיסת הגנה לאומית. האיומים בהם היא עוסקת הם כמעט רק חיצוניים של שימוש בכוח. לא במקרה. </a:t>
            </a:r>
          </a:p>
          <a:p>
            <a:r>
              <a:rPr lang="he-IL" dirty="0" smtClean="0"/>
              <a:t>יש קרבה בין אסטרטגיה רבתי ועוצמה לאומית לביטחון לאומי .</a:t>
            </a:r>
            <a:endParaRPr 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מושגים קשורים</a:t>
            </a:r>
            <a:endParaRPr lang="he-IL" dirty="0"/>
          </a:p>
        </p:txBody>
      </p:sp>
      <p:sp>
        <p:nvSpPr>
          <p:cNvPr id="3" name="מציין מיקום תוכן 2"/>
          <p:cNvSpPr>
            <a:spLocks noGrp="1"/>
          </p:cNvSpPr>
          <p:nvPr>
            <p:ph idx="1"/>
          </p:nvPr>
        </p:nvSpPr>
        <p:spPr/>
        <p:txBody>
          <a:bodyPr/>
          <a:lstStyle/>
          <a:p>
            <a:r>
              <a:rPr lang="he-IL" dirty="0" smtClean="0"/>
              <a:t>אסטרטגיה רבתי – די חופף</a:t>
            </a:r>
          </a:p>
          <a:p>
            <a:r>
              <a:rPr lang="he-IL" dirty="0" smtClean="0"/>
              <a:t>תפיסת הגנה (ביטחון): איומים, כלים, תנאים להפעלת כוח, דרך הפעלת כוח, בניין כוח</a:t>
            </a:r>
          </a:p>
          <a:p>
            <a:r>
              <a:rPr lang="he-IL" dirty="0" smtClean="0"/>
              <a:t>אינטרס לאומי</a:t>
            </a:r>
            <a:endParaRPr lang="he-I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מיהו הלאום – על מה מגנים?</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משה קינן: הלאום היהודי – לא מגנים על לא יהודים?</a:t>
            </a:r>
          </a:p>
          <a:p>
            <a:r>
              <a:rPr lang="he-IL" dirty="0" smtClean="0"/>
              <a:t>ישראל כדמוקרטיה אתנית</a:t>
            </a:r>
          </a:p>
          <a:p>
            <a:r>
              <a:rPr lang="he-IL" dirty="0" smtClean="0"/>
              <a:t>מה זה יהודית ודמוקרטית, באיזה גבולות, מהי החברה הישראלית המודרנית? האם צריך להגן גם על העם היהודי?</a:t>
            </a:r>
          </a:p>
          <a:p>
            <a:r>
              <a:rPr lang="he-IL" dirty="0" smtClean="0"/>
              <a:t>גרשון – על מה מגנים? מי אנחנו ומה זהותנו? לשם מה אנחנו כאן</a:t>
            </a:r>
          </a:p>
          <a:p>
            <a:r>
              <a:rPr lang="he-IL" dirty="0" smtClean="0"/>
              <a:t>ביטחון זה לא רק הגנה במובן הביולוגי – אחרת יותר טוב בברלין</a:t>
            </a:r>
          </a:p>
          <a:p>
            <a:r>
              <a:rPr lang="he-IL" dirty="0" smtClean="0"/>
              <a:t>יש ב</a:t>
            </a:r>
            <a:r>
              <a:rPr lang="en-US" dirty="0" smtClean="0"/>
              <a:t>DNA-</a:t>
            </a:r>
            <a:r>
              <a:rPr lang="he-IL" dirty="0" smtClean="0"/>
              <a:t> של הציונות מהות יהודית אמונית</a:t>
            </a:r>
          </a:p>
          <a:p>
            <a:endParaRPr lang="he-I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עוצמה (ספר </a:t>
            </a:r>
            <a:r>
              <a:rPr lang="he-IL" dirty="0" smtClean="0"/>
              <a:t>יחב"ל דנה )</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הגדרה:  היכולת להשפיע על אחרים  ולשלוט על תוצאות כך שיקרו תוצאות שלא היו קורות אחרת</a:t>
            </a:r>
            <a:r>
              <a:rPr lang="he-IL" dirty="0" smtClean="0"/>
              <a:t>.</a:t>
            </a:r>
          </a:p>
          <a:p>
            <a:r>
              <a:rPr lang="he-IL" dirty="0" smtClean="0"/>
              <a:t>יש סוגים שונים של עוצמה</a:t>
            </a:r>
            <a:endParaRPr lang="he-IL" dirty="0" smtClean="0"/>
          </a:p>
          <a:p>
            <a:r>
              <a:rPr lang="he-IL" dirty="0" smtClean="0"/>
              <a:t>פוטנציאל עוצמה: כמות העוצמה שמדינה יכולה להחזיק הנובעת מהמשאבים המוחשיים ולא מוחשיים שלה. </a:t>
            </a:r>
            <a:r>
              <a:rPr lang="he-IL" dirty="0" smtClean="0"/>
              <a:t> המשאבים המוחשיים המרכזיים הם גודל ומיקום גיאוגרפי, משאבים טבעיים (קטאר) ואוכלוסיה. עוד- התפתחות תעשייתית.</a:t>
            </a:r>
          </a:p>
          <a:p>
            <a:r>
              <a:rPr lang="he-IL" dirty="0" smtClean="0"/>
              <a:t>משאבים לא מוחשיים – תדמית, מנהיגות, לכידות</a:t>
            </a:r>
            <a:endParaRPr lang="he-IL" dirty="0" smtClean="0"/>
          </a:p>
          <a:p>
            <a:r>
              <a:rPr lang="he-IL" dirty="0" smtClean="0"/>
              <a:t>לא </a:t>
            </a:r>
            <a:r>
              <a:rPr lang="he-IL" dirty="0" smtClean="0"/>
              <a:t>תמיד מדינות יכולות לתרגם פוטנציאל לעוצמה ממשית</a:t>
            </a:r>
          </a:p>
          <a:p>
            <a:endParaRPr lang="he-I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דרכי שימוש </a:t>
            </a:r>
            <a:r>
              <a:rPr lang="he-IL" dirty="0" smtClean="0"/>
              <a:t>בעוצמה – דיפלומטיה (ספר יחב"ל) – יש גם מדינאות כלכלית ושימוש בכוח</a:t>
            </a:r>
            <a:endParaRPr lang="he-IL" dirty="0" smtClean="0"/>
          </a:p>
        </p:txBody>
      </p:sp>
      <p:sp>
        <p:nvSpPr>
          <p:cNvPr id="3" name="מציין מיקום תוכן 2"/>
          <p:cNvSpPr>
            <a:spLocks noGrp="1"/>
          </p:cNvSpPr>
          <p:nvPr>
            <p:ph idx="1"/>
          </p:nvPr>
        </p:nvSpPr>
        <p:spPr>
          <a:xfrm>
            <a:off x="457200" y="1600200"/>
            <a:ext cx="8229600" cy="5257800"/>
          </a:xfrm>
        </p:spPr>
        <p:txBody>
          <a:bodyPr>
            <a:normAutofit fontScale="92500"/>
          </a:bodyPr>
          <a:lstStyle/>
          <a:p>
            <a:r>
              <a:rPr lang="he-IL" dirty="0" smtClean="0"/>
              <a:t>דיפלומטיה – להביע אי שביעות רצון למדינה אחרת, להבטיח יחסים טובים יותר אם ישנו התנהגותם, לאיים ביחסים גרועים יותר אם לא, ללכת לגופים בינ"ל לקבל לגיטימציה, לתת להם מה שרוצים (הכרה, סיוע חוץ) בתמורה למהלך, לקחת מהם מה שיש להם בתמורה להתנהגות לא ראויה.</a:t>
            </a:r>
          </a:p>
          <a:p>
            <a:r>
              <a:rPr lang="he-IL" dirty="0" smtClean="0"/>
              <a:t>דיפלומטיה נעשית בד"כ בעזרת מו"מ. הסיבוך נוסע מהצורך לנהל דיפלומטיה בשתי רמות (לעיתים מתנגשות) וכן מהתרבות השונה</a:t>
            </a:r>
          </a:p>
          <a:p>
            <a:r>
              <a:rPr lang="he-IL" dirty="0" smtClean="0"/>
              <a:t>עוד מכשיר – דיפלומטיה ציבורית – מול אליטות ועמים</a:t>
            </a:r>
            <a:endParaRPr lang="he-I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t>Nye- soft power, foreign affairs, 1990</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נכתב ב-1990 , סיום המלחמה הקרה.</a:t>
            </a:r>
          </a:p>
          <a:p>
            <a:r>
              <a:rPr lang="he-IL" dirty="0" smtClean="0"/>
              <a:t>עוצמה היא היכולת לעשות דברים ולהביא אחרים לעשות מה שהם לא בהכרח רוצים לעשות.</a:t>
            </a:r>
          </a:p>
          <a:p>
            <a:r>
              <a:rPr lang="he-IL" dirty="0" smtClean="0"/>
              <a:t>בעבר עוצמה הייתה תוצאה בעיקר של גאוגרפיה ומשאבים. היום גם טכנולוגיה, חינוך, צמיחה כלכלית ובעיקר מידע. </a:t>
            </a:r>
          </a:p>
          <a:p>
            <a:r>
              <a:rPr lang="he-IL" dirty="0" smtClean="0"/>
              <a:t>ארה"ב עדיין חזקה אבל ההתפתחות בעולם המודרני מקשה כיוון שהעוצמה הרבה יותר מבוזרת (חברות בינ"ל), יש הרבה יותר תלות הדדית בין מדינות, טכנולוגיה ומידע הם מה שחשוב</a:t>
            </a:r>
          </a:p>
          <a:p>
            <a:r>
              <a:rPr lang="he-IL" dirty="0" smtClean="0"/>
              <a:t>מול </a:t>
            </a:r>
            <a:r>
              <a:rPr lang="he-IL" dirty="0" smtClean="0"/>
              <a:t>הבעיות </a:t>
            </a:r>
            <a:r>
              <a:rPr lang="he-IL" dirty="0" smtClean="0"/>
              <a:t>המודרניות כלי עוצמה מסורתיים פחות מסייעים. כי עוצמה חדשים כגון דיפלומטיה ציבורית או יכולת לעבוד מול ארגונים</a:t>
            </a:r>
          </a:p>
          <a:p>
            <a:r>
              <a:rPr lang="he-IL" dirty="0" smtClean="0"/>
              <a:t>עוצמה רכה – להביא אחרים לרצות מה שאתה רוצה – קשור למרכיבי עוצמה לא מוחשיים כגון תרבות, אידיאולוגיה, מוסדות.</a:t>
            </a:r>
          </a:p>
          <a:p>
            <a:endParaRPr lang="he-IL" dirty="0"/>
          </a:p>
        </p:txBody>
      </p:sp>
    </p:spTree>
    <p:extLst>
      <p:ext uri="{BB962C8B-B14F-4D97-AF65-F5344CB8AC3E}">
        <p14:creationId xmlns:p14="http://schemas.microsoft.com/office/powerpoint/2010/main" xmlns="" val="2682215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Think again: soft power</a:t>
            </a:r>
            <a:endParaRPr lang="he-IL" dirty="0"/>
          </a:p>
        </p:txBody>
      </p:sp>
      <p:sp>
        <p:nvSpPr>
          <p:cNvPr id="3" name="מציין מיקום תוכן 2"/>
          <p:cNvSpPr>
            <a:spLocks noGrp="1"/>
          </p:cNvSpPr>
          <p:nvPr>
            <p:ph idx="1"/>
          </p:nvPr>
        </p:nvSpPr>
        <p:spPr/>
        <p:txBody>
          <a:bodyPr>
            <a:normAutofit fontScale="55000" lnSpcReduction="20000"/>
          </a:bodyPr>
          <a:lstStyle/>
          <a:p>
            <a:r>
              <a:rPr lang="he-IL" b="1" dirty="0" smtClean="0"/>
              <a:t>המושג: </a:t>
            </a:r>
            <a:r>
              <a:rPr lang="en-US" dirty="0" smtClean="0"/>
              <a:t>NYE</a:t>
            </a:r>
            <a:r>
              <a:rPr lang="he-IL" dirty="0" smtClean="0"/>
              <a:t> מסביר שהמושג עבר גלגולים ויש הרבה אי הבנות לגביו</a:t>
            </a:r>
          </a:p>
          <a:p>
            <a:r>
              <a:rPr lang="he-IL" b="1" dirty="0" smtClean="0"/>
              <a:t>מקורות: </a:t>
            </a:r>
            <a:r>
              <a:rPr lang="he-IL" dirty="0" smtClean="0"/>
              <a:t>העוצמה הרכה מצויה בשלושה גורמים: תרבות, ערכים (כגון דמוקרטיה) ומדיניות חוץ (אם היא נתפסת כלגיטימית וערכית)</a:t>
            </a:r>
          </a:p>
          <a:p>
            <a:r>
              <a:rPr lang="he-IL" b="1" dirty="0" smtClean="0"/>
              <a:t>מה זה לא: </a:t>
            </a:r>
          </a:p>
          <a:p>
            <a:pPr lvl="1"/>
            <a:r>
              <a:rPr lang="he-IL" dirty="0" smtClean="0"/>
              <a:t>סנקציות אינן עוצמה רכה</a:t>
            </a:r>
          </a:p>
          <a:p>
            <a:pPr lvl="1"/>
            <a:r>
              <a:rPr lang="he-IL" dirty="0" smtClean="0"/>
              <a:t>עוצמה רכה אינה בהכרח מוסרית – גם להיטלר וסטלין הייתה עוצמה רכה</a:t>
            </a:r>
          </a:p>
          <a:p>
            <a:r>
              <a:rPr lang="he-IL" b="1" dirty="0" smtClean="0"/>
              <a:t>קשה למדוד? </a:t>
            </a:r>
            <a:r>
              <a:rPr lang="he-IL" dirty="0" smtClean="0"/>
              <a:t>לא יותר קשה למדוד עוצמה רכה מקשה (למשל סקי דעת קהל)</a:t>
            </a:r>
          </a:p>
          <a:p>
            <a:r>
              <a:rPr lang="he-IL" b="1" dirty="0" smtClean="0"/>
              <a:t>בין משאב לשימוש: </a:t>
            </a:r>
            <a:r>
              <a:rPr lang="he-IL" dirty="0" smtClean="0"/>
              <a:t>יש להבחין בין משאבי עוצמה לבין השימוש בהם. זה שיש לך עוצמה רכה לא אומר שהם יביאו לשינוי שאתה רוצה (תלוי בהקשר וביכולות שלך).</a:t>
            </a:r>
          </a:p>
          <a:p>
            <a:r>
              <a:rPr lang="he-IL" b="1" dirty="0" smtClean="0"/>
              <a:t>עוצמה חכמה: </a:t>
            </a:r>
            <a:r>
              <a:rPr lang="he-IL" dirty="0" smtClean="0"/>
              <a:t>נכון שאירופה בונה יותר מדי </a:t>
            </a:r>
            <a:r>
              <a:rPr lang="he-IL" dirty="0"/>
              <a:t>ע</a:t>
            </a:r>
            <a:r>
              <a:rPr lang="he-IL" dirty="0" smtClean="0"/>
              <a:t>ל עוצמה רכה וארה"ב על עוצמה קשה (</a:t>
            </a:r>
            <a:r>
              <a:rPr lang="en-US" dirty="0" smtClean="0"/>
              <a:t>Robert Kagan</a:t>
            </a:r>
            <a:r>
              <a:rPr lang="he-IL" dirty="0" smtClean="0"/>
              <a:t>). השילוב הוא עוצמה חכמה.</a:t>
            </a:r>
          </a:p>
          <a:p>
            <a:r>
              <a:rPr lang="he-IL" b="1" dirty="0" smtClean="0"/>
              <a:t>לפעמים רק קשה</a:t>
            </a:r>
            <a:r>
              <a:rPr lang="he-IL" dirty="0" smtClean="0"/>
              <a:t>: יש דברים שאפשר להשיג רק בעוצמה קשה (</a:t>
            </a:r>
            <a:r>
              <a:rPr lang="he-IL" dirty="0" err="1" smtClean="0"/>
              <a:t>צפ"ק</a:t>
            </a:r>
            <a:r>
              <a:rPr lang="he-IL" dirty="0" smtClean="0"/>
              <a:t>). </a:t>
            </a:r>
          </a:p>
          <a:p>
            <a:r>
              <a:rPr lang="he-IL" dirty="0" smtClean="0"/>
              <a:t> עוצמה רכה מאד רלבנטית למלחמה בטרור – בעצם מה שצריך זה </a:t>
            </a:r>
            <a:r>
              <a:rPr lang="he-IL" dirty="0" err="1" smtClean="0"/>
              <a:t>עומה</a:t>
            </a:r>
            <a:r>
              <a:rPr lang="he-IL" dirty="0" smtClean="0"/>
              <a:t> חכמה – להיכנס בקיצוניים ולבדל אותם מהמתונים בעזרת משיכה (אובמה)</a:t>
            </a:r>
          </a:p>
          <a:p>
            <a:r>
              <a:rPr lang="he-IL" dirty="0" smtClean="0"/>
              <a:t>גם פעילות צבאית יכולה להביא לעוצמה רכה (סיוע, ניצחון)</a:t>
            </a:r>
          </a:p>
          <a:p>
            <a:r>
              <a:rPr lang="he-IL" b="1" dirty="0" smtClean="0"/>
              <a:t>קשה להשתמש: </a:t>
            </a:r>
            <a:r>
              <a:rPr lang="he-IL" dirty="0" smtClean="0"/>
              <a:t>הרבה מהמקורות הן מחוץ לממשלה.</a:t>
            </a:r>
          </a:p>
          <a:p>
            <a:pPr marL="0" indent="0">
              <a:buNone/>
            </a:pPr>
            <a:endParaRPr lang="he-IL" dirty="0" smtClean="0"/>
          </a:p>
        </p:txBody>
      </p:sp>
    </p:spTree>
    <p:extLst>
      <p:ext uri="{BB962C8B-B14F-4D97-AF65-F5344CB8AC3E}">
        <p14:creationId xmlns:p14="http://schemas.microsoft.com/office/powerpoint/2010/main" xmlns="" val="1359276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The soft power 3d report</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הם יוצרים מדד משולב למדידת עוצמה רכה</a:t>
            </a:r>
          </a:p>
          <a:p>
            <a:r>
              <a:rPr lang="he-IL" dirty="0" smtClean="0"/>
              <a:t>העולם משתנה: עוצמה לא רק למדינות, ליותר מדינות, השפעת התקשורת על העצמת האזרח ועליית חשיבות </a:t>
            </a:r>
            <a:r>
              <a:rPr lang="he-IL" dirty="0" smtClean="0"/>
              <a:t>רשתות</a:t>
            </a:r>
            <a:endParaRPr lang="he-IL" dirty="0" smtClean="0"/>
          </a:p>
          <a:p>
            <a:r>
              <a:rPr lang="he-IL" dirty="0" smtClean="0"/>
              <a:t>הגדרה: היכולת להשפיע על אחרים להשיג תוצאות </a:t>
            </a:r>
            <a:r>
              <a:rPr lang="he-IL" dirty="0" smtClean="0"/>
              <a:t>רצויות ע"י מסגור האג'נדה</a:t>
            </a:r>
            <a:r>
              <a:rPr lang="he-IL" dirty="0" smtClean="0"/>
              <a:t>, שכנוע ומשיכה חיובית". "</a:t>
            </a:r>
            <a:r>
              <a:rPr lang="he-IL" b="1" dirty="0" smtClean="0"/>
              <a:t>ההבדל בקיצור: דחיפה מול משיכה".</a:t>
            </a:r>
          </a:p>
          <a:p>
            <a:r>
              <a:rPr lang="he-IL" dirty="0" smtClean="0"/>
              <a:t>היכולת של מדינה להשיג את מטרותיה בעולם המודרני תהיה תלויה לא מעט בעוצמה הרכה שלה. </a:t>
            </a:r>
          </a:p>
          <a:p>
            <a:r>
              <a:rPr lang="he-IL" dirty="0" smtClean="0"/>
              <a:t>בעולם החדש לעוצמה קשה – הפעלת כוח, איומים, סנקציות או תשלומים – יש מגבלות </a:t>
            </a:r>
          </a:p>
          <a:p>
            <a:r>
              <a:rPr lang="he-IL" b="1" dirty="0" smtClean="0"/>
              <a:t>יש הרבה אי הבנה כאילו עוצמה רכה היא כל דבר שאינו הפעלת כוח</a:t>
            </a:r>
          </a:p>
          <a:p>
            <a:r>
              <a:rPr lang="he-IL" dirty="0" smtClean="0"/>
              <a:t>עוצמה רכה לא פשוטה – קשה להשתמש, קל לאבד</a:t>
            </a:r>
          </a:p>
          <a:p>
            <a:r>
              <a:rPr lang="he-IL" dirty="0" smtClean="0"/>
              <a:t>קשה למדוד – סובייקטיבי (מה שמושך בפריס דוחה בסעודיה)</a:t>
            </a:r>
          </a:p>
          <a:p>
            <a:r>
              <a:rPr lang="he-IL" dirty="0" smtClean="0"/>
              <a:t>כדי להמיר </a:t>
            </a:r>
            <a:r>
              <a:rPr lang="he-IL" dirty="0" smtClean="0"/>
              <a:t>עוצמה </a:t>
            </a:r>
            <a:r>
              <a:rPr lang="he-IL" dirty="0" smtClean="0"/>
              <a:t>רכה בהשפעה יש חשיבות רבה לתקשורת</a:t>
            </a:r>
            <a:endParaRPr lang="he-IL" dirty="0"/>
          </a:p>
        </p:txBody>
      </p:sp>
    </p:spTree>
    <p:extLst>
      <p:ext uri="{BB962C8B-B14F-4D97-AF65-F5344CB8AC3E}">
        <p14:creationId xmlns:p14="http://schemas.microsoft.com/office/powerpoint/2010/main" xmlns="" val="2387027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 דו"ח 3</a:t>
            </a:r>
            <a:r>
              <a:rPr lang="en-US" dirty="0" smtClean="0"/>
              <a:t>D</a:t>
            </a: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כדי להפוך עוצמה לשינוי התנהגות נדרשת פעולה – בד"כ מדיניות או יוזמה חדשה.</a:t>
            </a:r>
          </a:p>
          <a:p>
            <a:r>
              <a:rPr lang="he-IL" dirty="0" smtClean="0"/>
              <a:t>השאלות שהם שאלו נוגעות לנושאים כגון מטבח, מוצרים טכנולוגיים, ידידותיות, תרבות, מוצרי יוקרה, מדיניות חוץ, איכות חיים.</a:t>
            </a:r>
          </a:p>
          <a:p>
            <a:r>
              <a:rPr lang="he-IL" dirty="0" smtClean="0"/>
              <a:t>תוצאות: במקומות הראשונים גרמניה(תעשה מה שנכון במדיניות חוץ, ברלין), בריטניה וארה"ב (מדיניות החוץ שלה מורידה לה נקודות), צרפת וקנדה. ישראל 26. סין אחרונה.</a:t>
            </a:r>
            <a:endParaRPr lang="he-IL" dirty="0"/>
          </a:p>
        </p:txBody>
      </p:sp>
    </p:spTree>
    <p:extLst>
      <p:ext uri="{BB962C8B-B14F-4D97-AF65-F5344CB8AC3E}">
        <p14:creationId xmlns:p14="http://schemas.microsoft.com/office/powerpoint/2010/main" xmlns="" val="4237643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נחמן שי – הקרב על התודעה</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מסביר את ההיסטוריה של הדיפלומטיה (לא רע) – מדיפלומטיה מסורתית לדיפלומטיה ציבורית ולדיפלומטיה הציבורית החדשה.</a:t>
            </a:r>
          </a:p>
          <a:p>
            <a:r>
              <a:rPr lang="he-IL" dirty="0" smtClean="0"/>
              <a:t>ההבדל בין היתר הוא תפקידם של הארגונים הלא ממשלתיים, התקשורת.</a:t>
            </a:r>
          </a:p>
          <a:p>
            <a:r>
              <a:rPr lang="he-IL" dirty="0" smtClean="0"/>
              <a:t>כלים רבים לדיפלומטיה (גולל דיפלומטיה עסקית, דיפלומטית תפוצות, דיפלומטיה דיגיטלית, סנגור (</a:t>
            </a:r>
            <a:r>
              <a:rPr lang="en-US" dirty="0" smtClean="0"/>
              <a:t>advocacy</a:t>
            </a:r>
            <a:r>
              <a:rPr lang="he-IL" dirty="0" smtClean="0"/>
              <a:t>), דיפלומטיה תרבותית, מיתוג. </a:t>
            </a:r>
          </a:p>
          <a:p>
            <a:r>
              <a:rPr lang="he-IL" dirty="0" smtClean="0"/>
              <a:t>המטרה: שינוי מתמשך בתדמית המדינה במדינת היעד</a:t>
            </a:r>
          </a:p>
          <a:p>
            <a:r>
              <a:rPr lang="he-IL" dirty="0" smtClean="0"/>
              <a:t>טעונים נגד עוצמה רכה:  עוצמה קשה תלויה רק בצד המפעיל. עוצמה רכה תלויה בשני הצדדים – כמה הצד השני פתוח לשינויים</a:t>
            </a:r>
          </a:p>
          <a:p>
            <a:r>
              <a:rPr lang="he-IL" dirty="0" err="1" smtClean="0"/>
              <a:t>הנטינגטון</a:t>
            </a:r>
            <a:r>
              <a:rPr lang="he-IL" dirty="0" smtClean="0"/>
              <a:t> מוצא קשר הדוק בין עוצמה קשה לרכה: ככל שמדינה מתחזקת צבאית וכלכלית עולה עומתה הרכה וההפך.</a:t>
            </a:r>
          </a:p>
          <a:p>
            <a:r>
              <a:rPr lang="he-IL" dirty="0" smtClean="0"/>
              <a:t>עוצמה חכמה </a:t>
            </a:r>
            <a:r>
              <a:rPr lang="he-IL" dirty="0" smtClean="0"/>
              <a:t>שילוב </a:t>
            </a:r>
            <a:r>
              <a:rPr lang="he-IL" dirty="0" smtClean="0"/>
              <a:t>של תרבות, ערכים, כלכלה, מודיעין, אכיפת חוק, דיפלומטיה, מודיעין וצבא</a:t>
            </a:r>
            <a:endParaRPr lang="he-IL" dirty="0"/>
          </a:p>
        </p:txBody>
      </p:sp>
    </p:spTree>
    <p:extLst>
      <p:ext uri="{BB962C8B-B14F-4D97-AF65-F5344CB8AC3E}">
        <p14:creationId xmlns:p14="http://schemas.microsoft.com/office/powerpoint/2010/main" xmlns="" val="647752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NYE</a:t>
            </a:r>
            <a:r>
              <a:rPr lang="he-IL" dirty="0" smtClean="0"/>
              <a:t> (מתכנית טלוויזיה </a:t>
            </a:r>
            <a:r>
              <a:rPr lang="he-IL" dirty="0" err="1" smtClean="0"/>
              <a:t>ג'וש</a:t>
            </a:r>
            <a:r>
              <a:rPr lang="he-IL" dirty="0" smtClean="0"/>
              <a:t>)</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עוצמה – לגרום לאחרים לעשות מה שאתה רוצה. 3 דרכים:</a:t>
            </a:r>
          </a:p>
          <a:p>
            <a:pPr lvl="1"/>
            <a:r>
              <a:rPr lang="he-IL" dirty="0" smtClean="0"/>
              <a:t>איום – </a:t>
            </a:r>
            <a:r>
              <a:rPr lang="en-US" dirty="0" smtClean="0"/>
              <a:t>coercion</a:t>
            </a:r>
          </a:p>
          <a:p>
            <a:pPr lvl="1"/>
            <a:r>
              <a:rPr lang="he-IL" dirty="0" smtClean="0"/>
              <a:t>לשלם להם</a:t>
            </a:r>
            <a:endParaRPr lang="en-US" dirty="0" smtClean="0"/>
          </a:p>
          <a:p>
            <a:pPr lvl="1"/>
            <a:r>
              <a:rPr lang="he-IL" dirty="0" smtClean="0"/>
              <a:t>לגרום להם לרצות מה שאתה רוצה – </a:t>
            </a:r>
            <a:r>
              <a:rPr lang="en-US" b="1" dirty="0" smtClean="0"/>
              <a:t>ATTRACTION</a:t>
            </a:r>
          </a:p>
          <a:p>
            <a:r>
              <a:rPr lang="he-IL" dirty="0" smtClean="0"/>
              <a:t>לאיבוד עוצמה רכה יש מחיר (למשל תורכיה מניעת שדה התעופה). אם דעת הקהל נגד מדינה קשה למנהיגים לפעול לטובתה.</a:t>
            </a:r>
          </a:p>
          <a:p>
            <a:r>
              <a:rPr lang="he-IL" dirty="0" smtClean="0"/>
              <a:t>חלק מהאיומים לא ניתן לפעול בצורה צבאית. למשל טרור בינ"ל. </a:t>
            </a:r>
          </a:p>
          <a:p>
            <a:r>
              <a:rPr lang="he-IL" dirty="0" smtClean="0"/>
              <a:t>לא כל בעיה אפשר לפתור רק עוצמה רכה (איראן גרעין ) אבל אם ארה"ב פופולרית תעזור בסנקציות ואולי תביא לשינוי פנימי באיראן </a:t>
            </a:r>
          </a:p>
          <a:p>
            <a:r>
              <a:rPr lang="he-IL" dirty="0" smtClean="0"/>
              <a:t>עוצמה חכמה -  נאום של גייטס ב-2007- שר הגנה שתומך בעוד משאבים לדיפלומטיה. לא סתם </a:t>
            </a:r>
            <a:r>
              <a:rPr lang="he-IL" dirty="0" err="1" smtClean="0"/>
              <a:t>פרופוגנדה</a:t>
            </a:r>
            <a:r>
              <a:rPr lang="he-IL" dirty="0" smtClean="0"/>
              <a:t> – פין – אלה דיאלוג</a:t>
            </a:r>
            <a:endParaRPr lang="he-IL" dirty="0"/>
          </a:p>
        </p:txBody>
      </p:sp>
    </p:spTree>
    <p:extLst>
      <p:ext uri="{BB962C8B-B14F-4D97-AF65-F5344CB8AC3E}">
        <p14:creationId xmlns:p14="http://schemas.microsoft.com/office/powerpoint/2010/main" xmlns="" val="9440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ישראל טל</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i="1" dirty="0" smtClean="0"/>
              <a:t>עוסק בעצם בתפיסת הגנה – עיקרי המחשבה הב</a:t>
            </a:r>
            <a:r>
              <a:rPr lang="he-IL" dirty="0" smtClean="0"/>
              <a:t>יטחונית של ישראל</a:t>
            </a:r>
          </a:p>
          <a:p>
            <a:r>
              <a:rPr lang="he-IL" dirty="0" smtClean="0"/>
              <a:t>תורת הביטחון שגובשה לא מופיעה במסמך אחד אלה בהרבה מקורות</a:t>
            </a:r>
          </a:p>
          <a:p>
            <a:r>
              <a:rPr lang="he-IL" dirty="0" smtClean="0"/>
              <a:t>מבנה הספר: הסוגיה האוניברסאלית של ביטחון לאומי, תורת המלחמה, עיקרי תורת הביטחון של ישראל</a:t>
            </a:r>
          </a:p>
          <a:p>
            <a:r>
              <a:rPr lang="he-IL" dirty="0" smtClean="0"/>
              <a:t>ביטחון לאומי: הבטחת קיום האומה והגנה על האינטרסים החיוניים שלה.</a:t>
            </a:r>
          </a:p>
          <a:p>
            <a:r>
              <a:rPr lang="he-IL" dirty="0" smtClean="0"/>
              <a:t>הקיום הוא מרכיב קבוע והאינטרסים הם יסוד </a:t>
            </a:r>
            <a:r>
              <a:rPr lang="he-IL" dirty="0" err="1" smtClean="0"/>
              <a:t>בויקטיביים</a:t>
            </a:r>
            <a:r>
              <a:rPr lang="he-IL" dirty="0" smtClean="0"/>
              <a:t> בהתאם להיסטוריה, הנסיבות וכד'</a:t>
            </a:r>
            <a:endParaRPr lang="he-I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אינטרסים לאומיים</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ברודי – </a:t>
            </a:r>
          </a:p>
          <a:p>
            <a:pPr lvl="1"/>
            <a:r>
              <a:rPr lang="he-IL" dirty="0" smtClean="0"/>
              <a:t>אינטרסים שאנחנו מוכנים להלחם עליהם הם אינטרסים לאומיים</a:t>
            </a:r>
          </a:p>
          <a:p>
            <a:pPr lvl="1"/>
            <a:r>
              <a:rPr lang="he-IL" dirty="0" smtClean="0"/>
              <a:t>אין אמת מידה אובייקטיבית המקובלת על כולם</a:t>
            </a:r>
          </a:p>
          <a:p>
            <a:r>
              <a:rPr lang="he-IL" dirty="0" smtClean="0"/>
              <a:t>יעוד – סיבת הקיום ומהותו</a:t>
            </a:r>
          </a:p>
          <a:p>
            <a:r>
              <a:rPr lang="he-IL" dirty="0" smtClean="0"/>
              <a:t>אינטרסים לאומיים –צרכי העל ההכרחיים לקיום היעוד</a:t>
            </a:r>
          </a:p>
          <a:p>
            <a:r>
              <a:rPr lang="he-IL" dirty="0" err="1" smtClean="0"/>
              <a:t>הענייין</a:t>
            </a:r>
            <a:r>
              <a:rPr lang="he-IL" dirty="0" smtClean="0"/>
              <a:t> העיקרי –</a:t>
            </a:r>
            <a:r>
              <a:rPr lang="he-IL" b="1" dirty="0" smtClean="0"/>
              <a:t> </a:t>
            </a:r>
            <a:r>
              <a:rPr lang="he-IL" b="1" dirty="0" err="1" smtClean="0"/>
              <a:t>הררכיה</a:t>
            </a:r>
            <a:r>
              <a:rPr lang="he-IL" b="1" dirty="0" smtClean="0"/>
              <a:t> </a:t>
            </a:r>
            <a:r>
              <a:rPr lang="he-IL" dirty="0" smtClean="0"/>
              <a:t>– סיבת הקיום, קומה שניה – מה צריך להשיג כדי לתמוך בסיבות האלה, </a:t>
            </a:r>
          </a:p>
          <a:p>
            <a:r>
              <a:rPr lang="he-IL" dirty="0" smtClean="0"/>
              <a:t>אפשר לסווג לפי כל מיני שיטות </a:t>
            </a:r>
          </a:p>
          <a:p>
            <a:endParaRPr lang="he-I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t>National interest – war college </a:t>
            </a:r>
            <a:r>
              <a:rPr lang="en-US" dirty="0" err="1" smtClean="0"/>
              <a:t>carlisle</a:t>
            </a:r>
            <a:endParaRPr lang="he-IL" dirty="0"/>
          </a:p>
        </p:txBody>
      </p:sp>
      <p:sp>
        <p:nvSpPr>
          <p:cNvPr id="3" name="מציין מיקום תוכן 2"/>
          <p:cNvSpPr>
            <a:spLocks noGrp="1"/>
          </p:cNvSpPr>
          <p:nvPr>
            <p:ph idx="1"/>
          </p:nvPr>
        </p:nvSpPr>
        <p:spPr>
          <a:xfrm>
            <a:off x="457200" y="1600200"/>
            <a:ext cx="8229600" cy="5257800"/>
          </a:xfrm>
        </p:spPr>
        <p:txBody>
          <a:bodyPr>
            <a:normAutofit fontScale="70000" lnSpcReduction="20000"/>
          </a:bodyPr>
          <a:lstStyle/>
          <a:p>
            <a:r>
              <a:rPr lang="he-IL" dirty="0" smtClean="0"/>
              <a:t>הבסיס לאינטרסים הוא הערכים – הבסיס המוסרי, משפטי, פילוסופי לקיום המערכת.</a:t>
            </a:r>
          </a:p>
          <a:p>
            <a:r>
              <a:rPr lang="he-IL" dirty="0" smtClean="0"/>
              <a:t>אינטרסים הם מה שהמערכת רוצה וצריכה בסביבה הבינ"ל</a:t>
            </a:r>
          </a:p>
          <a:p>
            <a:r>
              <a:rPr lang="he-IL" dirty="0" smtClean="0"/>
              <a:t>אינטרסים מנוסחים כמצבי סיום רצויים (מעבר דרך מים בינ"ל ולא להגן על...)</a:t>
            </a:r>
          </a:p>
          <a:p>
            <a:r>
              <a:rPr lang="he-IL" dirty="0" smtClean="0"/>
              <a:t>אצלם יש ארבע קטגוריות עיקריות של אינטרסים אם כי ברור להם שזה מלאכותי: הגנת המולדת, שגשוג כלכלי, קידום ערכים, סדר עולמי מיטיב</a:t>
            </a:r>
          </a:p>
          <a:p>
            <a:r>
              <a:rPr lang="he-IL" dirty="0" smtClean="0"/>
              <a:t>יש שלוש קטגוריות של מידת חשיבות האינטרס: חיוני, חשוב, שולי</a:t>
            </a:r>
          </a:p>
          <a:p>
            <a:r>
              <a:rPr lang="he-IL" dirty="0" smtClean="0"/>
              <a:t>בשלב הבא בוחנים את המצב ורואים איך הוא משפיע על האינטרס מטרתה ההערכה היא לזהות איומים והזדמנויות ביחס לאינטרס. בשלב הבא קובעים יעדים. בוחנים אמצעים ודרכים. מעריכים חלופות</a:t>
            </a:r>
          </a:p>
          <a:p>
            <a:r>
              <a:rPr lang="he-IL" dirty="0" smtClean="0"/>
              <a:t>אסטרטגיה לאומית היא שימוש בכלי העוצמה הלאומיים למימוש האינטרסים.</a:t>
            </a:r>
          </a:p>
          <a:p>
            <a:r>
              <a:rPr lang="he-IL" dirty="0" smtClean="0"/>
              <a:t>השיטה – אינטרס – יעד – רעיון מערכתי</a:t>
            </a:r>
          </a:p>
          <a:p>
            <a:endParaRPr lang="he-IL" dirty="0" smtClean="0"/>
          </a:p>
          <a:p>
            <a:endParaRPr lang="he-I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NATIONAL INTEREST  - ROSENAU</a:t>
            </a:r>
            <a:endParaRPr lang="he-IL" dirty="0"/>
          </a:p>
        </p:txBody>
      </p:sp>
      <p:sp>
        <p:nvSpPr>
          <p:cNvPr id="3" name="מציין מיקום תוכן 2"/>
          <p:cNvSpPr>
            <a:spLocks noGrp="1"/>
          </p:cNvSpPr>
          <p:nvPr>
            <p:ph idx="1"/>
          </p:nvPr>
        </p:nvSpPr>
        <p:spPr>
          <a:xfrm>
            <a:off x="323528" y="1268760"/>
            <a:ext cx="8820472" cy="5589240"/>
          </a:xfrm>
        </p:spPr>
        <p:txBody>
          <a:bodyPr>
            <a:normAutofit fontScale="92500" lnSpcReduction="20000"/>
          </a:bodyPr>
          <a:lstStyle/>
          <a:p>
            <a:r>
              <a:rPr lang="he-IL" dirty="0" smtClean="0"/>
              <a:t>המושג משמש:</a:t>
            </a:r>
          </a:p>
          <a:p>
            <a:pPr lvl="1"/>
            <a:r>
              <a:rPr lang="he-IL" dirty="0" smtClean="0"/>
              <a:t>כמושג אנליטי  שיכול להסביר, קווי מדיניות חוץ</a:t>
            </a:r>
          </a:p>
          <a:p>
            <a:pPr lvl="1"/>
            <a:r>
              <a:rPr lang="he-IL" dirty="0" smtClean="0"/>
              <a:t>כמכשיר פוליטי להצדקת מדיניות (שימוש יותר עתיק – </a:t>
            </a:r>
            <a:r>
              <a:rPr lang="en-US" dirty="0" smtClean="0"/>
              <a:t>raison d'état </a:t>
            </a:r>
            <a:r>
              <a:rPr lang="he-IL" dirty="0" smtClean="0"/>
              <a:t> וכד'</a:t>
            </a:r>
          </a:p>
          <a:p>
            <a:r>
              <a:rPr lang="he-IL" dirty="0" smtClean="0"/>
              <a:t>המושג נטוע בערכים</a:t>
            </a:r>
          </a:p>
          <a:p>
            <a:r>
              <a:rPr lang="he-IL" dirty="0" smtClean="0"/>
              <a:t>במקור </a:t>
            </a:r>
            <a:r>
              <a:rPr lang="he-IL" dirty="0" err="1" smtClean="0"/>
              <a:t>נסיון</a:t>
            </a:r>
            <a:r>
              <a:rPr lang="he-IL" dirty="0" smtClean="0"/>
              <a:t> להעריך התנהלות לפני </a:t>
            </a:r>
            <a:r>
              <a:rPr lang="he-IL" dirty="0" err="1" smtClean="0"/>
              <a:t>מלחה"ע</a:t>
            </a:r>
            <a:r>
              <a:rPr lang="he-IL" dirty="0" smtClean="0"/>
              <a:t> ה-2</a:t>
            </a:r>
          </a:p>
          <a:p>
            <a:r>
              <a:rPr lang="he-IL" dirty="0" smtClean="0"/>
              <a:t>שתי אסכולות: </a:t>
            </a:r>
          </a:p>
          <a:p>
            <a:pPr lvl="1"/>
            <a:r>
              <a:rPr lang="he-IL" dirty="0" err="1" smtClean="0"/>
              <a:t>אוביקטביסטים</a:t>
            </a:r>
            <a:r>
              <a:rPr lang="he-IL" dirty="0" smtClean="0"/>
              <a:t>  (ריאליסטים)– הבולט הוא </a:t>
            </a:r>
            <a:r>
              <a:rPr lang="he-IL" dirty="0" err="1" smtClean="0"/>
              <a:t>מורגנטאו</a:t>
            </a:r>
            <a:r>
              <a:rPr lang="he-IL" dirty="0" smtClean="0"/>
              <a:t> – היעדים של מדיניות החוץ צריכים להיות מנוסחים במונחים של אינטרס לאומי. אינטרס מוגדר ע"י עוצמה</a:t>
            </a:r>
          </a:p>
          <a:p>
            <a:pPr lvl="1"/>
            <a:r>
              <a:rPr lang="he-IL" dirty="0" err="1" smtClean="0"/>
              <a:t>סובייקטיביסטים</a:t>
            </a:r>
            <a:r>
              <a:rPr lang="he-IL" dirty="0" smtClean="0"/>
              <a:t> (ליברלים)– זה לא משהו אובייקטיבי אלה מה שבוצות בחברה רוצות.</a:t>
            </a:r>
          </a:p>
          <a:p>
            <a:pPr lvl="1"/>
            <a:r>
              <a:rPr lang="he-IL" dirty="0" smtClean="0"/>
              <a:t>רדיקלים (תוספת שלי) – מה שהמעמד השליט רוצה</a:t>
            </a:r>
          </a:p>
          <a:p>
            <a:pPr lvl="1"/>
            <a:endParaRPr lang="he-IL"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r>
              <a:rPr lang="en-US" dirty="0" smtClean="0"/>
              <a:t> </a:t>
            </a:r>
            <a:r>
              <a:rPr lang="en-US" dirty="0"/>
              <a:t> </a:t>
            </a:r>
            <a:r>
              <a:rPr lang="en-US" dirty="0" smtClean="0"/>
              <a:t>ROSENAU </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המושג הוא בעייתי ומוגבל:</a:t>
            </a:r>
          </a:p>
          <a:p>
            <a:pPr lvl="1"/>
            <a:r>
              <a:rPr lang="he-IL" dirty="0" smtClean="0"/>
              <a:t>מי היא האומה שאותה הוא משרת</a:t>
            </a:r>
          </a:p>
          <a:p>
            <a:pPr lvl="1"/>
            <a:r>
              <a:rPr lang="he-IL" dirty="0" smtClean="0"/>
              <a:t>מה הקריטריונים לפיהם נקבע – קשה להגיד</a:t>
            </a:r>
          </a:p>
          <a:p>
            <a:pPr lvl="1"/>
            <a:r>
              <a:rPr lang="he-IL" dirty="0" smtClean="0"/>
              <a:t>איך נקבע מה המשקל היחסי של אינטרסים ואולי בכלל יש ערכים שגדולים מכל תתי האינטרסים</a:t>
            </a:r>
          </a:p>
          <a:p>
            <a:pPr lvl="1"/>
            <a:r>
              <a:rPr lang="he-IL" dirty="0" smtClean="0"/>
              <a:t>אם זה נובע מערכים – יש ערכים כמספר האנשים</a:t>
            </a:r>
          </a:p>
          <a:p>
            <a:pPr lvl="1"/>
            <a:r>
              <a:rPr lang="he-IL" dirty="0" smtClean="0"/>
              <a:t>לגבי </a:t>
            </a:r>
            <a:r>
              <a:rPr lang="he-IL" dirty="0" err="1" smtClean="0"/>
              <a:t>האובייקטיביסטים</a:t>
            </a:r>
            <a:r>
              <a:rPr lang="he-IL" dirty="0" smtClean="0"/>
              <a:t> – גם עוצמה היא מושג עמום -  כוללת מרכיבים מוחשיים ולא מוחשיים שלא ניתנים למדידה.</a:t>
            </a:r>
          </a:p>
          <a:p>
            <a:pPr lvl="1"/>
            <a:r>
              <a:rPr lang="he-IL" dirty="0" smtClean="0"/>
              <a:t>לגבי </a:t>
            </a:r>
            <a:r>
              <a:rPr lang="he-IL" dirty="0" err="1" smtClean="0"/>
              <a:t>הסובייקטיביסטים</a:t>
            </a:r>
            <a:r>
              <a:rPr lang="he-IL" dirty="0" smtClean="0"/>
              <a:t> – איזה קבוצות הן האומה. איך מזהים את כל האינטרסים של כל הקבוצות. איך  מחברים את כל מה שמצאנו קודם?</a:t>
            </a:r>
            <a:endParaRPr lang="he-I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אינטרסים – גבי בן דור</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ערכים מבטאים את הבסיס המוסרי, המשפטי והפילוסופי של קיום האומה.</a:t>
            </a:r>
          </a:p>
          <a:p>
            <a:r>
              <a:rPr lang="he-IL" dirty="0" smtClean="0"/>
              <a:t>אינטרסים נובעים מערכים. אבל ערכים הם משתנים מתקופה לתקופה ויכולות להיות גם סתירות ביניהם.</a:t>
            </a:r>
          </a:p>
          <a:p>
            <a:r>
              <a:rPr lang="he-IL" dirty="0" smtClean="0"/>
              <a:t>אינטרסים: הצרכים והשאיפות של מדינות ביחס לזירה הבינ"ל.</a:t>
            </a:r>
          </a:p>
          <a:p>
            <a:r>
              <a:rPr lang="he-IL" dirty="0" smtClean="0"/>
              <a:t>כולל גם צרכים מוחשיים וגם צרכים ערכיים</a:t>
            </a:r>
          </a:p>
          <a:p>
            <a:r>
              <a:rPr lang="he-IL" dirty="0" smtClean="0"/>
              <a:t>אבחנה בין אינטרסים חיוניים שלהגנתם אומה תעשה הכול, חשובים ופריפריאליים</a:t>
            </a:r>
          </a:p>
          <a:p>
            <a:r>
              <a:rPr lang="he-IL" dirty="0" smtClean="0"/>
              <a:t>אינטרס הוא מטרה כללית, נמשכת לטווח ארוך</a:t>
            </a:r>
            <a:endParaRPr lang="he-I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 לאומי</a:t>
            </a:r>
            <a:endParaRPr lang="he-IL" dirty="0"/>
          </a:p>
        </p:txBody>
      </p:sp>
      <p:sp>
        <p:nvSpPr>
          <p:cNvPr id="3" name="מציין מיקום תוכן 2"/>
          <p:cNvSpPr>
            <a:spLocks noGrp="1"/>
          </p:cNvSpPr>
          <p:nvPr>
            <p:ph idx="1"/>
          </p:nvPr>
        </p:nvSpPr>
        <p:spPr/>
        <p:txBody>
          <a:bodyPr/>
          <a:lstStyle/>
          <a:p>
            <a:r>
              <a:rPr lang="he-IL" dirty="0" smtClean="0"/>
              <a:t>מושג מפתח ביחב"ל</a:t>
            </a:r>
          </a:p>
          <a:p>
            <a:r>
              <a:rPr lang="he-IL" dirty="0" smtClean="0"/>
              <a:t>ברודי: אינטרסים שאנחנו מוכנים להלחם עליהם</a:t>
            </a:r>
          </a:p>
          <a:p>
            <a:r>
              <a:rPr lang="he-IL" dirty="0" smtClean="0"/>
              <a:t>פירמידה: יעוד, אינטרסים חיוניים לקיום היעוד</a:t>
            </a:r>
            <a:endParaRPr lang="he-I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עיבוד צוותי</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מה מטרת העיבוד? איזה נושאים נרצה לכסות, לעבד, להתחכך עם...</a:t>
            </a:r>
          </a:p>
          <a:p>
            <a:r>
              <a:rPr lang="he-IL" dirty="0" smtClean="0"/>
              <a:t>מהו חומר הקריאה המוקדם?</a:t>
            </a:r>
          </a:p>
          <a:p>
            <a:r>
              <a:rPr lang="he-IL" dirty="0" smtClean="0"/>
              <a:t>מה נדרש מהצוות לפני ההגעה לדיון  (למשל לחשוב על נושא מסוים)</a:t>
            </a:r>
          </a:p>
          <a:p>
            <a:r>
              <a:rPr lang="he-IL" dirty="0" smtClean="0"/>
              <a:t>מהם מבנה ושיטת הדיון (שאלות מנחות, חלוקה לקבוצות)?</a:t>
            </a:r>
          </a:p>
          <a:p>
            <a:r>
              <a:rPr lang="he-IL" dirty="0" smtClean="0"/>
              <a:t>מהו התוצר הרצוי</a:t>
            </a:r>
          </a:p>
          <a:p>
            <a:r>
              <a:rPr lang="he-IL" dirty="0" smtClean="0"/>
              <a:t>מועד הצגת תוכניות למדריך</a:t>
            </a:r>
          </a:p>
          <a:p>
            <a:endParaRPr lang="he-IL" dirty="0" smtClean="0"/>
          </a:p>
          <a:p>
            <a:endParaRPr lang="he-I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 לאומי – שאלות לעיבוד צוותי (1)</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אינטרס לאומי הוא עוד מושג מורכב ועמום</a:t>
            </a:r>
          </a:p>
          <a:p>
            <a:r>
              <a:rPr lang="he-IL" dirty="0" smtClean="0"/>
              <a:t>למה חשוב לזהות אינטרס לאומי? </a:t>
            </a:r>
          </a:p>
          <a:p>
            <a:pPr lvl="1"/>
            <a:r>
              <a:rPr lang="he-IL" dirty="0" smtClean="0"/>
              <a:t>לתת כיוון למדיניות</a:t>
            </a:r>
          </a:p>
          <a:p>
            <a:pPr lvl="1"/>
            <a:r>
              <a:rPr lang="he-IL" dirty="0" smtClean="0"/>
              <a:t>הקצאת משאבים</a:t>
            </a:r>
          </a:p>
          <a:p>
            <a:pPr lvl="1"/>
            <a:r>
              <a:rPr lang="he-IL" dirty="0" smtClean="0"/>
              <a:t>סדרי עדיפויות</a:t>
            </a:r>
          </a:p>
          <a:p>
            <a:pPr lvl="1"/>
            <a:r>
              <a:rPr lang="he-IL" dirty="0" smtClean="0"/>
              <a:t>לאיזה איומים, אתגרים, הזדמנויות, צריך להתייחס</a:t>
            </a:r>
          </a:p>
          <a:p>
            <a:r>
              <a:rPr lang="he-IL" dirty="0" smtClean="0"/>
              <a:t>איך מזהים אינטרס לאומי?</a:t>
            </a:r>
          </a:p>
          <a:p>
            <a:pPr lvl="1"/>
            <a:r>
              <a:rPr lang="he-IL" dirty="0" smtClean="0"/>
              <a:t>אין קריטריונים מקובלים</a:t>
            </a:r>
          </a:p>
          <a:p>
            <a:pPr lvl="1"/>
            <a:r>
              <a:rPr lang="he-IL" dirty="0" smtClean="0"/>
              <a:t>מקובל שנובע מערכים</a:t>
            </a:r>
          </a:p>
          <a:p>
            <a:r>
              <a:rPr lang="he-IL" dirty="0" smtClean="0"/>
              <a:t>האם נגזר מהיעוד? ומה הקשר בין אינטרסים לערכים?</a:t>
            </a:r>
          </a:p>
          <a:p>
            <a:pPr lvl="1"/>
            <a:r>
              <a:rPr lang="he-IL" dirty="0" smtClean="0"/>
              <a:t>אם כן ערכים של מי?</a:t>
            </a:r>
          </a:p>
          <a:p>
            <a:pPr lvl="1"/>
            <a:r>
              <a:rPr lang="he-IL" dirty="0" smtClean="0"/>
              <a:t>האם יכולות להיות סתירה גם בין ערכים (דוגמא יהודית ודמוקרטית)?</a:t>
            </a:r>
          </a:p>
          <a:p>
            <a:pPr lvl="1"/>
            <a:r>
              <a:rPr lang="he-IL" dirty="0" smtClean="0"/>
              <a:t>מה הקשר בין ערכים לאידאולוגיה</a:t>
            </a:r>
          </a:p>
          <a:p>
            <a:pPr lvl="1"/>
            <a:r>
              <a:rPr lang="he-IL" dirty="0" smtClean="0"/>
              <a:t>להראות את ההיררכיה – ערכים- אינטרסים -יעדים</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אינטרס לאומי – שאלות לעיבוד </a:t>
            </a:r>
            <a:r>
              <a:rPr lang="he-IL" dirty="0" smtClean="0"/>
              <a:t>צוותי (2)</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a:t>האם אינטרסים משתנים לפי התקופה? </a:t>
            </a:r>
            <a:endParaRPr lang="he-IL" dirty="0" smtClean="0"/>
          </a:p>
          <a:p>
            <a:pPr lvl="1"/>
            <a:r>
              <a:rPr lang="he-IL" dirty="0" smtClean="0"/>
              <a:t>גישות שקבועים וארוכי טווח  לכל הממשלות וגישות שמשתנים לפי תקופה והקשר.</a:t>
            </a:r>
          </a:p>
          <a:p>
            <a:pPr lvl="1"/>
            <a:r>
              <a:rPr lang="he-IL" dirty="0" smtClean="0"/>
              <a:t>יש גם גישה בצד השני של הסקאלה - שהם בעצם מה שמקבל ההחלטות באותו זמן מחליט.</a:t>
            </a:r>
          </a:p>
          <a:p>
            <a:pPr lvl="1"/>
            <a:r>
              <a:rPr lang="he-IL" dirty="0" smtClean="0"/>
              <a:t>אם קבועים וכלליים האם הם מסייעים למקבלי ההחלטות?</a:t>
            </a:r>
            <a:endParaRPr lang="he-IL" dirty="0"/>
          </a:p>
          <a:p>
            <a:r>
              <a:rPr lang="he-IL" dirty="0" smtClean="0"/>
              <a:t>האם הם יכולים להתנגש?</a:t>
            </a:r>
          </a:p>
          <a:p>
            <a:pPr lvl="1"/>
            <a:r>
              <a:rPr lang="he-IL" dirty="0"/>
              <a:t>דוגמא לאינטרסים מתנגשים (ארה"ב וגרעין איראני)</a:t>
            </a:r>
          </a:p>
          <a:p>
            <a:r>
              <a:rPr lang="he-IL" dirty="0" smtClean="0"/>
              <a:t>מי </a:t>
            </a:r>
            <a:r>
              <a:rPr lang="he-IL" dirty="0"/>
              <a:t>קובע את האינטרסים הלאומיים</a:t>
            </a:r>
            <a:r>
              <a:rPr lang="he-IL" dirty="0" smtClean="0"/>
              <a:t>?</a:t>
            </a:r>
          </a:p>
          <a:p>
            <a:pPr lvl="1"/>
            <a:r>
              <a:rPr lang="he-IL" dirty="0" smtClean="0"/>
              <a:t>האם מי שקובע גם משתמש בקביעה לצרכיו? האם זה סובייקטיבי לגמרי?</a:t>
            </a:r>
          </a:p>
          <a:p>
            <a:r>
              <a:rPr lang="he-IL" dirty="0" smtClean="0"/>
              <a:t>איך כדאי לסווג אותם (חיוני, חשוב , שולי וכד')? האם הסיווגים עוזרים?</a:t>
            </a:r>
            <a:endParaRPr lang="he-IL" dirty="0"/>
          </a:p>
          <a:p>
            <a:pPr marL="0" indent="0">
              <a:buNone/>
            </a:pPr>
            <a:endParaRPr lang="he-IL" dirty="0"/>
          </a:p>
        </p:txBody>
      </p:sp>
    </p:spTree>
    <p:extLst>
      <p:ext uri="{BB962C8B-B14F-4D97-AF65-F5344CB8AC3E}">
        <p14:creationId xmlns:p14="http://schemas.microsoft.com/office/powerpoint/2010/main" xmlns="" val="2998266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עיבוד צוותי (מבנה)</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לחשוב בבית על אינטרסים בארבע הרגליים</a:t>
            </a:r>
          </a:p>
          <a:p>
            <a:r>
              <a:rPr lang="he-IL" dirty="0" smtClean="0"/>
              <a:t>פתיחה על המושג- הבעייתיות שלו, הקשר שלו לערכים</a:t>
            </a:r>
          </a:p>
          <a:p>
            <a:r>
              <a:rPr lang="he-IL" dirty="0" smtClean="0"/>
              <a:t>שכל אחד יגיד את שלו -</a:t>
            </a:r>
          </a:p>
          <a:p>
            <a:r>
              <a:rPr lang="he-IL" dirty="0" smtClean="0"/>
              <a:t>לחלק לקבוצות וכל אחד יעסוק ברגל</a:t>
            </a:r>
          </a:p>
          <a:p>
            <a:r>
              <a:rPr lang="he-IL" dirty="0" smtClean="0"/>
              <a:t>שכל אחד מהבינ"ל יגיד את שלו (לפי ארבע רגלים?)</a:t>
            </a:r>
          </a:p>
          <a:p>
            <a:r>
              <a:rPr lang="he-IL" dirty="0" smtClean="0"/>
              <a:t>שכל אחד יסביר מה התהליך של קביעת האינטרסים (ערכים קודם) ואיפה הוא רואה בעיתיות</a:t>
            </a:r>
          </a:p>
          <a:p>
            <a:r>
              <a:rPr lang="he-IL" dirty="0" smtClean="0"/>
              <a:t>אינטרסים חשובים לישראל או לשחקנים אחרים (חיזבאללה, איראן וכד')</a:t>
            </a:r>
            <a:endParaRPr lang="he-IL" dirty="0"/>
          </a:p>
          <a:p>
            <a:endParaRPr lang="he-IL" dirty="0" smtClean="0"/>
          </a:p>
          <a:p>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ישראל טל 2</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err="1" smtClean="0"/>
              <a:t>הכח</a:t>
            </a:r>
            <a:r>
              <a:rPr lang="he-IL" dirty="0" smtClean="0"/>
              <a:t> הצבאי לא מייצג את כלל העוצמה. הערכת מצב לאומית היא עניין מדיני ולא צבאי</a:t>
            </a:r>
          </a:p>
          <a:p>
            <a:r>
              <a:rPr lang="he-IL" dirty="0" smtClean="0"/>
              <a:t>ממשלות נושאות באחריות לביטחון הלאומי והן מסתייעות גופי מטה . הן אחראיות על האסטרטגיה רבתי.תומך במשרד ההגנה ולא הביטחון</a:t>
            </a:r>
          </a:p>
          <a:p>
            <a:r>
              <a:rPr lang="he-IL" dirty="0" smtClean="0"/>
              <a:t>ישראל – הא-סימטריה. לעולם לא נכריע</a:t>
            </a:r>
          </a:p>
          <a:p>
            <a:r>
              <a:rPr lang="he-IL" dirty="0" smtClean="0"/>
              <a:t>מדיניות הביטחון בישראל נגזרת מתורת הביטחון</a:t>
            </a:r>
          </a:p>
          <a:p>
            <a:r>
              <a:rPr lang="he-IL" dirty="0" smtClean="0"/>
              <a:t>מטרות המלחמה: השמדת כוח, כיבוש שטח, השמדת תשתית כלכלית, פגיעה במדינות ברית של האויב</a:t>
            </a:r>
          </a:p>
          <a:p>
            <a:r>
              <a:rPr lang="he-IL" dirty="0" smtClean="0"/>
              <a:t>בהמשך – הרתעה, התרעה, בניין כוח, דרג מדיני ודרג צבאי וניתוח מלחמות ישראל</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יצחק בן ישראל</a:t>
            </a:r>
            <a:endParaRPr lang="he-IL" dirty="0"/>
          </a:p>
        </p:txBody>
      </p:sp>
      <p:sp>
        <p:nvSpPr>
          <p:cNvPr id="3" name="מציין מיקום תוכן 2"/>
          <p:cNvSpPr>
            <a:spLocks noGrp="1"/>
          </p:cNvSpPr>
          <p:nvPr>
            <p:ph idx="1"/>
          </p:nvPr>
        </p:nvSpPr>
        <p:spPr>
          <a:xfrm>
            <a:off x="457200" y="1600200"/>
            <a:ext cx="8229600" cy="5257800"/>
          </a:xfrm>
        </p:spPr>
        <p:txBody>
          <a:bodyPr>
            <a:normAutofit fontScale="70000" lnSpcReduction="20000"/>
          </a:bodyPr>
          <a:lstStyle/>
          <a:p>
            <a:r>
              <a:rPr lang="he-IL" dirty="0" smtClean="0"/>
              <a:t>חלוקת ההיסטוריה הביטחונית של ישראל לשלוש תקופות: עד הקמת המדינה – סכסוך שכנים, עד תחילת שנות התשעים – עימות בין מדינות  ואח"כ – עימות מוגבל</a:t>
            </a:r>
          </a:p>
          <a:p>
            <a:r>
              <a:rPr lang="he-IL" dirty="0" smtClean="0"/>
              <a:t>ה אבות המייסדים – ז'בוטינסקי  (קיר הברזל)ובן-</a:t>
            </a:r>
            <a:r>
              <a:rPr lang="he-IL" dirty="0" err="1" smtClean="0"/>
              <a:t>גוריון</a:t>
            </a:r>
            <a:r>
              <a:rPr lang="he-IL" dirty="0" smtClean="0"/>
              <a:t> – תרגום קיר הברזל לכלים מעשיים</a:t>
            </a:r>
          </a:p>
          <a:p>
            <a:r>
              <a:rPr lang="he-IL" dirty="0" smtClean="0"/>
              <a:t>תפיסת הביטחון של בן </a:t>
            </a:r>
            <a:r>
              <a:rPr lang="he-IL" dirty="0" err="1" smtClean="0"/>
              <a:t>גוריון</a:t>
            </a:r>
            <a:r>
              <a:rPr lang="he-IL" dirty="0" smtClean="0"/>
              <a:t> הועלתה על הכתב ב-1953 (אחרי הסמינר)</a:t>
            </a:r>
          </a:p>
          <a:p>
            <a:r>
              <a:rPr lang="he-IL" dirty="0" smtClean="0"/>
              <a:t>בגלל האסימטריה הבסיסית – העדפת </a:t>
            </a:r>
            <a:r>
              <a:rPr lang="he-IL" dirty="0" err="1" smtClean="0"/>
              <a:t>כח</a:t>
            </a:r>
            <a:r>
              <a:rPr lang="he-IL" dirty="0" smtClean="0"/>
              <a:t> המחץ</a:t>
            </a:r>
          </a:p>
          <a:p>
            <a:r>
              <a:rPr lang="he-IL" dirty="0"/>
              <a:t>ה</a:t>
            </a:r>
            <a:r>
              <a:rPr lang="he-IL" dirty="0" smtClean="0"/>
              <a:t>תפיסה הביטחונית של בן </a:t>
            </a:r>
            <a:r>
              <a:rPr lang="he-IL" dirty="0" err="1" smtClean="0"/>
              <a:t>גוריון</a:t>
            </a:r>
            <a:r>
              <a:rPr lang="he-IL" dirty="0" smtClean="0"/>
              <a:t>- כלכלה, כמות , איכות, חיל </a:t>
            </a:r>
            <a:r>
              <a:rPr lang="he-IL" dirty="0" err="1" smtClean="0"/>
              <a:t>האויר</a:t>
            </a:r>
            <a:r>
              <a:rPr lang="he-IL" dirty="0" smtClean="0"/>
              <a:t>, תפיסת הסיבובים, הכרעה, הרתעה</a:t>
            </a:r>
          </a:p>
          <a:p>
            <a:r>
              <a:rPr lang="he-IL" dirty="0" smtClean="0"/>
              <a:t>עורף, דימונה ודוקטרינת בגין</a:t>
            </a:r>
          </a:p>
          <a:p>
            <a:r>
              <a:rPr lang="he-IL" dirty="0" smtClean="0"/>
              <a:t>העידן השלישי – טרור וטילים. האם ניתן להכריע ארגון טרור?</a:t>
            </a:r>
          </a:p>
          <a:p>
            <a:r>
              <a:rPr lang="he-IL" dirty="0" smtClean="0"/>
              <a:t>נספח בספר: תפיסת הביטחון של בן </a:t>
            </a:r>
            <a:r>
              <a:rPr lang="he-IL" dirty="0" err="1" smtClean="0"/>
              <a:t>גוריון</a:t>
            </a:r>
            <a:r>
              <a:rPr lang="he-IL" dirty="0" smtClean="0"/>
              <a:t>: ניתוח האיום, יתרונות יחסיים, אילוצים ומגבלות, מילואים, חיל אויר, צבא עממי ולא נבחר, עליונות דרג מדיני על צבאי, הפרדה בין משרד הביטחון לצה"ל, ישובים חדשים</a:t>
            </a:r>
          </a:p>
          <a:p>
            <a:r>
              <a:rPr lang="he-IL" dirty="0" smtClean="0"/>
              <a:t> </a:t>
            </a: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smtClean="0"/>
              <a:t>גניאולוגיה</a:t>
            </a:r>
            <a:r>
              <a:rPr lang="he-IL" dirty="0" smtClean="0"/>
              <a:t> של עסוק במושג</a:t>
            </a:r>
            <a:endParaRPr lang="he-IL" dirty="0"/>
          </a:p>
        </p:txBody>
      </p:sp>
      <p:sp>
        <p:nvSpPr>
          <p:cNvPr id="3" name="מציין מיקום תוכן 2"/>
          <p:cNvSpPr>
            <a:spLocks noGrp="1"/>
          </p:cNvSpPr>
          <p:nvPr>
            <p:ph idx="1"/>
          </p:nvPr>
        </p:nvSpPr>
        <p:spPr/>
        <p:txBody>
          <a:bodyPr/>
          <a:lstStyle/>
          <a:p>
            <a:r>
              <a:rPr lang="he-IL" dirty="0" err="1" smtClean="0"/>
              <a:t>מצתחיל</a:t>
            </a:r>
            <a:r>
              <a:rPr lang="he-IL" dirty="0" smtClean="0"/>
              <a:t> בתחילת המלחמה הקרה</a:t>
            </a:r>
          </a:p>
          <a:p>
            <a:r>
              <a:rPr lang="en-US" dirty="0" smtClean="0"/>
              <a:t>WOLFERS</a:t>
            </a:r>
            <a:r>
              <a:rPr lang="he-IL" dirty="0" smtClean="0"/>
              <a:t>  1962</a:t>
            </a:r>
            <a:endParaRPr lang="en-US" dirty="0" smtClean="0"/>
          </a:p>
          <a:p>
            <a:endParaRPr lang="he-IL" dirty="0" smtClean="0"/>
          </a:p>
          <a:p>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גרשון הכהן - מה לאומי בביטחון הלאומי</a:t>
            </a:r>
            <a:endParaRPr lang="he-IL" dirty="0"/>
          </a:p>
        </p:txBody>
      </p:sp>
      <p:sp>
        <p:nvSpPr>
          <p:cNvPr id="3" name="מציין מיקום תוכן 2"/>
          <p:cNvSpPr>
            <a:spLocks noGrp="1"/>
          </p:cNvSpPr>
          <p:nvPr>
            <p:ph idx="1"/>
          </p:nvPr>
        </p:nvSpPr>
        <p:spPr>
          <a:xfrm>
            <a:off x="457200" y="1600200"/>
            <a:ext cx="8229600" cy="5069160"/>
          </a:xfrm>
        </p:spPr>
        <p:txBody>
          <a:bodyPr>
            <a:normAutofit fontScale="85000" lnSpcReduction="10000"/>
          </a:bodyPr>
          <a:lstStyle/>
          <a:p>
            <a:r>
              <a:rPr lang="he-IL" dirty="0" smtClean="0"/>
              <a:t>הבחנה בין קיום פיזי לקיום לאומי</a:t>
            </a:r>
          </a:p>
          <a:p>
            <a:r>
              <a:rPr lang="he-IL" dirty="0" smtClean="0"/>
              <a:t>שיקולי ביטחון לאומי כוללים גם ערכי יסוד, שאיפות לאומית והשקפת עולם</a:t>
            </a:r>
          </a:p>
          <a:p>
            <a:r>
              <a:rPr lang="he-IL" dirty="0" smtClean="0"/>
              <a:t>וכך בביטחון הלאומי של ישראל יש מרכיבי תוכן ציוניים לאומיים. השאלה היא לא רק </a:t>
            </a:r>
            <a:r>
              <a:rPr lang="he-IL" dirty="0" err="1" smtClean="0"/>
              <a:t>אים</a:t>
            </a:r>
            <a:r>
              <a:rPr lang="he-IL" dirty="0" smtClean="0"/>
              <a:t> </a:t>
            </a:r>
            <a:r>
              <a:rPr lang="he-IL" dirty="0" err="1" smtClean="0"/>
              <a:t>מגינים</a:t>
            </a:r>
            <a:r>
              <a:rPr lang="he-IL" dirty="0" smtClean="0"/>
              <a:t> אלא לשם מה מתקיימים?</a:t>
            </a:r>
          </a:p>
          <a:p>
            <a:r>
              <a:rPr lang="he-IL" dirty="0" smtClean="0"/>
              <a:t>תכלית העל – שיבת ציון, קיבוץ גלויות. ירושלים מעבר לכל שיקול צבאי</a:t>
            </a:r>
          </a:p>
          <a:p>
            <a:r>
              <a:rPr lang="he-IL" dirty="0" smtClean="0"/>
              <a:t>הדיון מזמין שיח – מיהי האומה, מהם האינטרסים החיוניים לה?</a:t>
            </a:r>
          </a:p>
          <a:p>
            <a:r>
              <a:rPr lang="he-IL" dirty="0" smtClean="0"/>
              <a:t>שותפות המחשבה בין דרג מדיני לצבאי-אחריות משותפת</a:t>
            </a:r>
          </a:p>
          <a:p>
            <a:r>
              <a:rPr lang="he-IL" dirty="0" smtClean="0"/>
              <a:t>עיסוק בדתיות וחשיבותה בציונות</a:t>
            </a:r>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t>BUZAN – RETHINKING SECURITY AFTER THE COLD WAR (1997)</a:t>
            </a:r>
            <a:endParaRPr lang="he-IL" dirty="0"/>
          </a:p>
        </p:txBody>
      </p:sp>
      <p:sp>
        <p:nvSpPr>
          <p:cNvPr id="3" name="מציין מיקום תוכן 2"/>
          <p:cNvSpPr>
            <a:spLocks noGrp="1"/>
          </p:cNvSpPr>
          <p:nvPr>
            <p:ph idx="1"/>
          </p:nvPr>
        </p:nvSpPr>
        <p:spPr>
          <a:xfrm>
            <a:off x="457200" y="1600200"/>
            <a:ext cx="8229600" cy="4997152"/>
          </a:xfrm>
        </p:spPr>
        <p:txBody>
          <a:bodyPr>
            <a:normAutofit fontScale="85000" lnSpcReduction="20000"/>
          </a:bodyPr>
          <a:lstStyle/>
          <a:p>
            <a:r>
              <a:rPr lang="he-IL" dirty="0" smtClean="0"/>
              <a:t>מאז מלחמת העולם השנייה 3 אסכולות בלימודי ביטחון: מסורתית – דגש צבאי ושימוש </a:t>
            </a:r>
            <a:r>
              <a:rPr lang="he-IL" dirty="0" err="1" smtClean="0"/>
              <a:t>בכח</a:t>
            </a:r>
            <a:r>
              <a:rPr lang="he-IL" dirty="0" smtClean="0"/>
              <a:t>, מרחיבה וביקורתית (עיסוק קונספטואלי)</a:t>
            </a:r>
          </a:p>
          <a:p>
            <a:r>
              <a:rPr lang="he-IL" dirty="0" smtClean="0"/>
              <a:t>המאמר דוגל בגישה המרחיבה וטוען כנגד אלה שטוענים שהרחבת המושג הופכת אותו ללא יעיל</a:t>
            </a:r>
          </a:p>
          <a:p>
            <a:r>
              <a:rPr lang="he-IL" dirty="0" smtClean="0"/>
              <a:t>הולדת המושג בתחילת המלחמה הקרה. למרות שבתחילה התייחסות גם לאספקטים </a:t>
            </a:r>
            <a:r>
              <a:rPr lang="he-IL" dirty="0" err="1" smtClean="0"/>
              <a:t>אידאולוגים</a:t>
            </a:r>
            <a:r>
              <a:rPr lang="he-IL" dirty="0" smtClean="0"/>
              <a:t>, הטכנולוגיה והגרעין גרמה להתרכזות במושג הצבאי</a:t>
            </a:r>
          </a:p>
          <a:p>
            <a:r>
              <a:rPr lang="he-IL" dirty="0" smtClean="0"/>
              <a:t>כאשר המלחמה  נעלמת (יש פחות, נאט"ו) ונתפסת כפחות יעילה (</a:t>
            </a:r>
            <a:r>
              <a:rPr lang="he-IL" dirty="0" err="1" smtClean="0"/>
              <a:t>ויטנאם</a:t>
            </a:r>
            <a:r>
              <a:rPr lang="he-IL" dirty="0" smtClean="0"/>
              <a:t>)  -אסכולה ריאליסטית יורדת ויש </a:t>
            </a:r>
            <a:r>
              <a:rPr lang="en-US" b="1" dirty="0" smtClean="0"/>
              <a:t>securitization </a:t>
            </a:r>
            <a:r>
              <a:rPr lang="he-IL" dirty="0" smtClean="0"/>
              <a:t> (הפיכת נושא פוליטי לנושא של ביטחון)  של שני נושאים: כלכלה עולמית (תלות בנפט, ירידת ארה"ב) וסביבה (טבע יכול </a:t>
            </a:r>
            <a:r>
              <a:rPr lang="he-IL" dirty="0" err="1" smtClean="0"/>
              <a:t>להכנס</a:t>
            </a:r>
            <a:r>
              <a:rPr lang="he-IL" dirty="0" smtClean="0"/>
              <a:t> בנו, שינוי אקלים).</a:t>
            </a:r>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smtClean="0"/>
              <a:t>בוזן</a:t>
            </a:r>
            <a:r>
              <a:rPr lang="he-IL" dirty="0" smtClean="0"/>
              <a:t> – (2)</a:t>
            </a:r>
            <a:endParaRPr lang="he-IL" dirty="0"/>
          </a:p>
        </p:txBody>
      </p:sp>
      <p:sp>
        <p:nvSpPr>
          <p:cNvPr id="3" name="מציין מיקום תוכן 2"/>
          <p:cNvSpPr>
            <a:spLocks noGrp="1"/>
          </p:cNvSpPr>
          <p:nvPr>
            <p:ph idx="1"/>
          </p:nvPr>
        </p:nvSpPr>
        <p:spPr>
          <a:xfrm>
            <a:off x="0" y="1600200"/>
            <a:ext cx="9144000" cy="5257800"/>
          </a:xfrm>
        </p:spPr>
        <p:txBody>
          <a:bodyPr>
            <a:normAutofit fontScale="92500" lnSpcReduction="10000"/>
          </a:bodyPr>
          <a:lstStyle/>
          <a:p>
            <a:r>
              <a:rPr lang="he-IL" dirty="0" smtClean="0"/>
              <a:t>עם תום המלחמה הקרה נוצר הויכוח בין מרחיבי המושג (לא רק צבא וגרעין) בהתחלה (שנות ה-70, 80) כלכלה וסביבה ואח"כ, שאלות של זהות, פשע בינ"ל. בעצם מרחיבים את האיומים</a:t>
            </a:r>
          </a:p>
          <a:p>
            <a:r>
              <a:rPr lang="he-IL" dirty="0" smtClean="0"/>
              <a:t>זה יצר תגובת נגד- להגביל לימודי ביטחון לשימוש בכוח. הטענה: שמים </a:t>
            </a:r>
            <a:r>
              <a:rPr lang="he-IL" dirty="0" err="1" smtClean="0"/>
              <a:t>הכל</a:t>
            </a:r>
            <a:r>
              <a:rPr lang="he-IL" dirty="0" smtClean="0"/>
              <a:t> ובסוף זה נהיה חסר משמעות</a:t>
            </a:r>
          </a:p>
          <a:p>
            <a:r>
              <a:rPr lang="he-IL" dirty="0" smtClean="0"/>
              <a:t>בין המרחיבים – </a:t>
            </a:r>
            <a:r>
              <a:rPr lang="en-US" dirty="0" smtClean="0"/>
              <a:t>NYE</a:t>
            </a:r>
            <a:r>
              <a:rPr lang="he-IL" dirty="0" smtClean="0"/>
              <a:t>. בין המסורתיים: </a:t>
            </a:r>
            <a:r>
              <a:rPr lang="en-US" dirty="0" smtClean="0"/>
              <a:t>WALT</a:t>
            </a:r>
            <a:r>
              <a:rPr lang="he-IL" dirty="0" smtClean="0"/>
              <a:t> – שלמשל מרשה כלכלה אך רק אם היא קשורה לצבא ולא כלכלה כשלעצמה. </a:t>
            </a:r>
          </a:p>
          <a:p>
            <a:r>
              <a:rPr lang="he-IL" dirty="0" smtClean="0"/>
              <a:t> </a:t>
            </a:r>
            <a:r>
              <a:rPr lang="he-IL" dirty="0" err="1" smtClean="0"/>
              <a:t>בוזן</a:t>
            </a:r>
            <a:r>
              <a:rPr lang="he-IL" dirty="0" smtClean="0"/>
              <a:t> עצמו בעד לימודי אסטרטגיה (שיעסקו בצבא) בתוך לימודי ביטחון כלליים</a:t>
            </a:r>
            <a:endParaRPr lang="he-IL"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12942</TotalTime>
  <Words>3479</Words>
  <Application>Microsoft Office PowerPoint</Application>
  <PresentationFormat>‫הצגה על המסך (4:3)</PresentationFormat>
  <Paragraphs>289</Paragraphs>
  <Slides>39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39</vt:i4>
      </vt:variant>
    </vt:vector>
  </HeadingPairs>
  <TitlesOfParts>
    <vt:vector size="40" baseType="lpstr">
      <vt:lpstr>ערכת נושא Office</vt:lpstr>
      <vt:lpstr>ביטחון לאומי</vt:lpstr>
      <vt:lpstr>ההבנה שלי</vt:lpstr>
      <vt:lpstr>ישראל טל</vt:lpstr>
      <vt:lpstr>ישראל טל 2</vt:lpstr>
      <vt:lpstr>יצחק בן ישראל</vt:lpstr>
      <vt:lpstr>גניאולוגיה של עסוק במושג</vt:lpstr>
      <vt:lpstr>גרשון הכהן - מה לאומי בביטחון הלאומי</vt:lpstr>
      <vt:lpstr>BUZAN – RETHINKING SECURITY AFTER THE COLD WAR (1997)</vt:lpstr>
      <vt:lpstr>בוזן – (2)</vt:lpstr>
      <vt:lpstr>בוזן (3)</vt:lpstr>
      <vt:lpstr>בוזן (4)</vt:lpstr>
      <vt:lpstr>קובי מיכאל: מי מחליט מהו איום קיומי?</vt:lpstr>
      <vt:lpstr>BALDWIN</vt:lpstr>
      <vt:lpstr>BALDWIN – THE CONCEPT OF SEVURITY</vt:lpstr>
      <vt:lpstr>דמוקרטיה וביטחון לאומי – הקדמת קימרלינג בספר </vt:lpstr>
      <vt:lpstr>אהרון ברק – זכויות אדם וביטחון לאומי</vt:lpstr>
      <vt:lpstr>WOLFERS</vt:lpstr>
      <vt:lpstr>הרכבי – מלחמה ואסטרטגיה – פרק י"ב, מדיניות ביטחון לאומי</vt:lpstr>
      <vt:lpstr>מבוא לביטחון לאומי – אוניברסיטה משודרת</vt:lpstr>
      <vt:lpstr>מושגים קשורים</vt:lpstr>
      <vt:lpstr>מיהו הלאום – על מה מגנים?</vt:lpstr>
      <vt:lpstr>עוצמה (ספר יחב"ל דנה )</vt:lpstr>
      <vt:lpstr>דרכי שימוש בעוצמה – דיפלומטיה (ספר יחב"ל) – יש גם מדינאות כלכלית ושימוש בכוח</vt:lpstr>
      <vt:lpstr>Nye- soft power, foreign affairs, 1990</vt:lpstr>
      <vt:lpstr>Think again: soft power</vt:lpstr>
      <vt:lpstr>The soft power 3d report</vt:lpstr>
      <vt:lpstr>המשך דו"ח 3D</vt:lpstr>
      <vt:lpstr>נחמן שי – הקרב על התודעה</vt:lpstr>
      <vt:lpstr>NYE (מתכנית טלוויזיה ג'וש)</vt:lpstr>
      <vt:lpstr>אינטרסים לאומיים</vt:lpstr>
      <vt:lpstr>National interest – war college carlisle</vt:lpstr>
      <vt:lpstr>NATIONAL INTEREST  - ROSENAU</vt:lpstr>
      <vt:lpstr>המשך  ROSENAU </vt:lpstr>
      <vt:lpstr>אינטרסים – גבי בן דור</vt:lpstr>
      <vt:lpstr>אינטרס לאומי</vt:lpstr>
      <vt:lpstr>עיבוד צוותי</vt:lpstr>
      <vt:lpstr>אינטרס לאומי – שאלות לעיבוד צוותי (1)</vt:lpstr>
      <vt:lpstr>אינטרס לאומי – שאלות לעיבוד צוותי (2)</vt:lpstr>
      <vt:lpstr>עיבוד צוותי (מבנה)</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ביטחון לאומי</dc:title>
  <dc:creator>haimwaxman</dc:creator>
  <cp:lastModifiedBy>haimwaxman</cp:lastModifiedBy>
  <cp:revision>46</cp:revision>
  <cp:lastPrinted>2016-09-21T11:07:59Z</cp:lastPrinted>
  <dcterms:created xsi:type="dcterms:W3CDTF">2016-09-06T15:21:57Z</dcterms:created>
  <dcterms:modified xsi:type="dcterms:W3CDTF">2016-09-24T14:21:56Z</dcterms:modified>
</cp:coreProperties>
</file>