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305" r:id="rId2"/>
    <p:sldId id="346" r:id="rId3"/>
    <p:sldId id="318" r:id="rId4"/>
    <p:sldId id="333" r:id="rId5"/>
    <p:sldId id="341" r:id="rId6"/>
    <p:sldId id="349" r:id="rId7"/>
    <p:sldId id="339" r:id="rId8"/>
    <p:sldId id="338" r:id="rId9"/>
    <p:sldId id="348" r:id="rId10"/>
    <p:sldId id="340" r:id="rId11"/>
    <p:sldId id="350" r:id="rId12"/>
    <p:sldId id="344" r:id="rId13"/>
    <p:sldId id="343" r:id="rId14"/>
    <p:sldId id="351" r:id="rId15"/>
    <p:sldId id="310" r:id="rId16"/>
    <p:sldId id="347" r:id="rId17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79599" autoAdjust="0"/>
  </p:normalViewPr>
  <p:slideViewPr>
    <p:cSldViewPr>
      <p:cViewPr varScale="1">
        <p:scale>
          <a:sx n="79" d="100"/>
          <a:sy n="79" d="100"/>
        </p:scale>
        <p:origin x="120" y="174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-10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4EEA9-6637-469B-A3E3-C22DC50884D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E300F94A-3CE5-413B-88F6-14BC52846215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הבניית תהליך החשיבה בהתאם להקשר </a:t>
          </a:r>
          <a:endParaRPr lang="he-IL" b="1" dirty="0">
            <a:solidFill>
              <a:schemeClr val="tx1"/>
            </a:solidFill>
          </a:endParaRPr>
        </a:p>
      </dgm:t>
    </dgm:pt>
    <dgm:pt modelId="{7C2BA160-7161-4525-81CF-29D0AEF33942}" type="par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F88160A-6EFC-4C0F-BC3A-3125A55053BF}" type="sib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02D0ED-BC8B-4AE1-ACD2-2B00B7F663AF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הגדרת פער הרלוונטיות </a:t>
          </a:r>
          <a:endParaRPr lang="he-IL" b="1" dirty="0">
            <a:solidFill>
              <a:schemeClr val="tx1"/>
            </a:solidFill>
          </a:endParaRPr>
        </a:p>
      </dgm:t>
    </dgm:pt>
    <dgm:pt modelId="{E8B3D7B8-ED62-4EA4-AB26-B7C4FFEE3E2F}" type="par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4EF29106-7BD6-47FC-A5D5-4A702A30D880}" type="sib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91C49B-308C-4516-BF27-25DEA4A1C39A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יצירת מסגרת אסטרטגית ראשונית </a:t>
          </a:r>
          <a:endParaRPr lang="he-IL" b="1" dirty="0">
            <a:solidFill>
              <a:schemeClr val="tx1"/>
            </a:solidFill>
          </a:endParaRPr>
        </a:p>
      </dgm:t>
    </dgm:pt>
    <dgm:pt modelId="{B88C8B81-B4DB-4FC2-8704-A84FF4148EC5}" type="par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8F97D03-7B40-475D-9591-958DF70DB59C}" type="sib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30EA7B1-543F-4546-A4E5-773FB26252DC}">
      <dgm:prSet phldrT="[טקסט]"/>
      <dgm:spPr/>
      <dgm:t>
        <a:bodyPr/>
        <a:lstStyle/>
        <a:p>
          <a:pPr rtl="1"/>
          <a:r>
            <a:rPr lang="he-IL" b="1" dirty="0" err="1" smtClean="0">
              <a:solidFill>
                <a:schemeClr val="tx1"/>
              </a:solidFill>
            </a:rPr>
            <a:t>אתגור</a:t>
          </a:r>
          <a:r>
            <a:rPr lang="he-IL" b="1" dirty="0" smtClean="0">
              <a:solidFill>
                <a:schemeClr val="tx1"/>
              </a:solidFill>
            </a:rPr>
            <a:t> ביקורתי ויצירת אסטרטגיה מכוננת </a:t>
          </a:r>
          <a:endParaRPr lang="he-IL" b="1" dirty="0">
            <a:solidFill>
              <a:schemeClr val="tx1"/>
            </a:solidFill>
          </a:endParaRPr>
        </a:p>
      </dgm:t>
    </dgm:pt>
    <dgm:pt modelId="{7B95C2E8-663D-4AF5-B30D-2991E8A76EE9}" type="par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7F03E3-2CA1-45AB-853D-C72C0F46DBB0}" type="sib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35F41DF-658C-4705-BC98-16C121649A2D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פיתוח רעיון ותצורה למערכה / מערכת מבצעים</a:t>
          </a:r>
          <a:endParaRPr lang="he-IL" b="1" dirty="0">
            <a:solidFill>
              <a:schemeClr val="tx1"/>
            </a:solidFill>
          </a:endParaRPr>
        </a:p>
      </dgm:t>
    </dgm:pt>
    <dgm:pt modelId="{A85CD492-3FB4-4CB9-A589-D3D80C95C73D}" type="par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F46E1ED3-2649-49C7-B57D-523CEAD42030}" type="sib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0069B09-B53F-424C-A863-494F09CE5195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96738F9-2020-403F-9D28-C0D98472AA38}" type="par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EF6EC52-EFA2-4D40-8E14-547EAA3D1896}" type="sib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95BB7C3-6DFC-41D6-95C9-2145309B4423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AE148DB6-C4DC-46FE-BA62-077846D1655D}" type="par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1EEF875B-1B0F-46D1-BF58-6CDC869FE436}" type="sib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67BAD4E-B960-4EC8-AA6A-9A54E59F97BB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E5248D6-4FF8-4B88-8DBC-B3E125B457BD}" type="par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5CEA004-F84E-444B-9800-115C6D07AD27}" type="sib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A22CEAA-2E47-49CD-8CC4-4FD3F4524148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68DA50F-4E55-44E7-97F8-56222239E2D5}" type="par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D6AF0E6F-41D2-4C4C-A3F7-45C079AC0AD4}" type="sib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53B736-6CC9-4E1D-B99C-82C11B1C70B9}" type="pres">
      <dgm:prSet presAssocID="{F494EEA9-6637-469B-A3E3-C22DC50884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AF7CA00-52E7-44AF-BDA3-1A98EC2ABAA0}" type="pres">
      <dgm:prSet presAssocID="{F494EEA9-6637-469B-A3E3-C22DC50884D3}" presName="dummyMaxCanvas" presStyleCnt="0">
        <dgm:presLayoutVars/>
      </dgm:prSet>
      <dgm:spPr/>
    </dgm:pt>
    <dgm:pt modelId="{DBBF635F-459C-49ED-B7E9-3E4EFC037C30}" type="pres">
      <dgm:prSet presAssocID="{F494EEA9-6637-469B-A3E3-C22DC50884D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00119-9758-4A9B-8EC0-6CEADB5E9078}" type="pres">
      <dgm:prSet presAssocID="{F494EEA9-6637-469B-A3E3-C22DC50884D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582CD9-D88E-4EBA-9662-DB200B18C6F0}" type="pres">
      <dgm:prSet presAssocID="{F494EEA9-6637-469B-A3E3-C22DC50884D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13EDAB0-65A4-44F5-82CD-1116937F9A69}" type="pres">
      <dgm:prSet presAssocID="{F494EEA9-6637-469B-A3E3-C22DC50884D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3C8D9B-8EA1-458D-98B5-D182F9A8E0E9}" type="pres">
      <dgm:prSet presAssocID="{F494EEA9-6637-469B-A3E3-C22DC50884D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28E874-EE5C-4390-A911-6FFB732B6078}" type="pres">
      <dgm:prSet presAssocID="{F494EEA9-6637-469B-A3E3-C22DC50884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BE01F56-AF6D-4242-B1DF-02543BEE8DC7}" type="pres">
      <dgm:prSet presAssocID="{F494EEA9-6637-469B-A3E3-C22DC50884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8940A0-E268-4825-A1D2-E803EF2917BE}" type="pres">
      <dgm:prSet presAssocID="{F494EEA9-6637-469B-A3E3-C22DC50884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5AC03C-3BF3-4937-9968-51137A282614}" type="pres">
      <dgm:prSet presAssocID="{F494EEA9-6637-469B-A3E3-C22DC50884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3A8A37-3AB5-4764-B43B-29AE70B1405D}" type="pres">
      <dgm:prSet presAssocID="{F494EEA9-6637-469B-A3E3-C22DC50884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16D6AF2-6B51-4791-B874-A1DB7C17F967}" type="pres">
      <dgm:prSet presAssocID="{F494EEA9-6637-469B-A3E3-C22DC50884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2AA1324-C387-435F-B208-56CC0363A46A}" type="pres">
      <dgm:prSet presAssocID="{F494EEA9-6637-469B-A3E3-C22DC50884D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A1EAE5B-4C83-41E9-9306-3079BE00B8AE}" type="pres">
      <dgm:prSet presAssocID="{F494EEA9-6637-469B-A3E3-C22DC50884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F91CB9-2AFB-4947-8A7D-1812D85B2E94}" type="pres">
      <dgm:prSet presAssocID="{F494EEA9-6637-469B-A3E3-C22DC50884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D5363B6-B8F4-4D5A-86DC-83E0FF581EA0}" type="presOf" srcId="{B8F97D03-7B40-475D-9591-958DF70DB59C}" destId="{AB8940A0-E268-4825-A1D2-E803EF2917BE}" srcOrd="0" destOrd="0" presId="urn:microsoft.com/office/officeart/2005/8/layout/vProcess5"/>
    <dgm:cxn modelId="{9CB99FB8-7921-429D-A016-52F2D03EED83}" srcId="{F494EEA9-6637-469B-A3E3-C22DC50884D3}" destId="{E300F94A-3CE5-413B-88F6-14BC52846215}" srcOrd="0" destOrd="0" parTransId="{7C2BA160-7161-4525-81CF-29D0AEF33942}" sibTransId="{CF88160A-6EFC-4C0F-BC3A-3125A55053BF}"/>
    <dgm:cxn modelId="{248E99CA-7065-4668-8A70-C1B33C6E4B7E}" type="presOf" srcId="{E300F94A-3CE5-413B-88F6-14BC52846215}" destId="{FC3A8A37-3AB5-4764-B43B-29AE70B1405D}" srcOrd="1" destOrd="0" presId="urn:microsoft.com/office/officeart/2005/8/layout/vProcess5"/>
    <dgm:cxn modelId="{C09DD2D7-315B-465A-A1C5-51C2D84DAB40}" type="presOf" srcId="{530EA7B1-543F-4546-A4E5-773FB26252DC}" destId="{5A1EAE5B-4C83-41E9-9306-3079BE00B8AE}" srcOrd="1" destOrd="0" presId="urn:microsoft.com/office/officeart/2005/8/layout/vProcess5"/>
    <dgm:cxn modelId="{76DF2127-5C92-4DD8-B8A8-C9DB0485EF21}" type="presOf" srcId="{F494EEA9-6637-469B-A3E3-C22DC50884D3}" destId="{CB53B736-6CC9-4E1D-B99C-82C11B1C70B9}" srcOrd="0" destOrd="0" presId="urn:microsoft.com/office/officeart/2005/8/layout/vProcess5"/>
    <dgm:cxn modelId="{ED017B51-B589-4836-BC81-49D2FA299E08}" type="presOf" srcId="{CF88160A-6EFC-4C0F-BC3A-3125A55053BF}" destId="{AA28E874-EE5C-4390-A911-6FFB732B6078}" srcOrd="0" destOrd="0" presId="urn:microsoft.com/office/officeart/2005/8/layout/vProcess5"/>
    <dgm:cxn modelId="{FBFDE75A-79E5-4F3F-9613-51E0576BFF02}" srcId="{F494EEA9-6637-469B-A3E3-C22DC50884D3}" destId="{2A22CEAA-2E47-49CD-8CC4-4FD3F4524148}" srcOrd="8" destOrd="0" parTransId="{068DA50F-4E55-44E7-97F8-56222239E2D5}" sibTransId="{D6AF0E6F-41D2-4C4C-A3F7-45C079AC0AD4}"/>
    <dgm:cxn modelId="{7830C2B2-13D7-457D-B793-41235D1E900E}" srcId="{F494EEA9-6637-469B-A3E3-C22DC50884D3}" destId="{CB91C49B-308C-4516-BF27-25DEA4A1C39A}" srcOrd="2" destOrd="0" parTransId="{B88C8B81-B4DB-4FC2-8704-A84FF4148EC5}" sibTransId="{B8F97D03-7B40-475D-9591-958DF70DB59C}"/>
    <dgm:cxn modelId="{13113D31-643B-42AC-902C-E2996117DF53}" type="presOf" srcId="{6F02D0ED-BC8B-4AE1-ACD2-2B00B7F663AF}" destId="{016D6AF2-6B51-4791-B874-A1DB7C17F967}" srcOrd="1" destOrd="0" presId="urn:microsoft.com/office/officeart/2005/8/layout/vProcess5"/>
    <dgm:cxn modelId="{5B2EBA48-2461-47C6-93F3-51E6F750CC93}" type="presOf" srcId="{CB91C49B-308C-4516-BF27-25DEA4A1C39A}" destId="{F6582CD9-D88E-4EBA-9662-DB200B18C6F0}" srcOrd="0" destOrd="0" presId="urn:microsoft.com/office/officeart/2005/8/layout/vProcess5"/>
    <dgm:cxn modelId="{BE2692D9-B601-49E4-8D73-96EF96DB427C}" type="presOf" srcId="{6F02D0ED-BC8B-4AE1-ACD2-2B00B7F663AF}" destId="{18600119-9758-4A9B-8EC0-6CEADB5E9078}" srcOrd="0" destOrd="0" presId="urn:microsoft.com/office/officeart/2005/8/layout/vProcess5"/>
    <dgm:cxn modelId="{470DAD16-9967-46CA-B55B-195B8A1BE84A}" srcId="{F494EEA9-6637-469B-A3E3-C22DC50884D3}" destId="{035F41DF-658C-4705-BC98-16C121649A2D}" srcOrd="4" destOrd="0" parTransId="{A85CD492-3FB4-4CB9-A589-D3D80C95C73D}" sibTransId="{F46E1ED3-2649-49C7-B57D-523CEAD42030}"/>
    <dgm:cxn modelId="{A9AFD066-C403-4D89-B8FD-BF80957A9894}" type="presOf" srcId="{CB91C49B-308C-4516-BF27-25DEA4A1C39A}" destId="{32AA1324-C387-435F-B208-56CC0363A46A}" srcOrd="1" destOrd="0" presId="urn:microsoft.com/office/officeart/2005/8/layout/vProcess5"/>
    <dgm:cxn modelId="{21175A22-CE24-446F-9AA9-23EE8235E5AC}" type="presOf" srcId="{035F41DF-658C-4705-BC98-16C121649A2D}" destId="{BC3C8D9B-8EA1-458D-98B5-D182F9A8E0E9}" srcOrd="0" destOrd="0" presId="urn:microsoft.com/office/officeart/2005/8/layout/vProcess5"/>
    <dgm:cxn modelId="{594F1CDE-3CC9-48FE-B3E4-4675719AF926}" srcId="{F494EEA9-6637-469B-A3E3-C22DC50884D3}" destId="{267BAD4E-B960-4EC8-AA6A-9A54E59F97BB}" srcOrd="7" destOrd="0" parTransId="{6E5248D6-4FF8-4B88-8DBC-B3E125B457BD}" sibTransId="{75CEA004-F84E-444B-9800-115C6D07AD27}"/>
    <dgm:cxn modelId="{5467F27F-95F9-4B86-BF8D-30DED3F2A3C0}" srcId="{F494EEA9-6637-469B-A3E3-C22DC50884D3}" destId="{530EA7B1-543F-4546-A4E5-773FB26252DC}" srcOrd="3" destOrd="0" parTransId="{7B95C2E8-663D-4AF5-B30D-2991E8A76EE9}" sibTransId="{6F7F03E3-2CA1-45AB-853D-C72C0F46DBB0}"/>
    <dgm:cxn modelId="{CA40FC05-7839-490C-AD4B-9A23ABFE5F5E}" type="presOf" srcId="{530EA7B1-543F-4546-A4E5-773FB26252DC}" destId="{F13EDAB0-65A4-44F5-82CD-1116937F9A69}" srcOrd="0" destOrd="0" presId="urn:microsoft.com/office/officeart/2005/8/layout/vProcess5"/>
    <dgm:cxn modelId="{42979C0C-5EA9-422D-9341-B205431AA60E}" srcId="{F494EEA9-6637-469B-A3E3-C22DC50884D3}" destId="{6F02D0ED-BC8B-4AE1-ACD2-2B00B7F663AF}" srcOrd="1" destOrd="0" parTransId="{E8B3D7B8-ED62-4EA4-AB26-B7C4FFEE3E2F}" sibTransId="{4EF29106-7BD6-47FC-A5D5-4A702A30D880}"/>
    <dgm:cxn modelId="{1DD15B56-AE64-4285-8690-57779BCD13F3}" type="presOf" srcId="{6F7F03E3-2CA1-45AB-853D-C72C0F46DBB0}" destId="{B75AC03C-3BF3-4937-9968-51137A282614}" srcOrd="0" destOrd="0" presId="urn:microsoft.com/office/officeart/2005/8/layout/vProcess5"/>
    <dgm:cxn modelId="{2496D162-E5B1-4437-8D80-C6D39E813A62}" srcId="{F494EEA9-6637-469B-A3E3-C22DC50884D3}" destId="{B0069B09-B53F-424C-A863-494F09CE5195}" srcOrd="5" destOrd="0" parTransId="{796738F9-2020-403F-9D28-C0D98472AA38}" sibTransId="{7EF6EC52-EFA2-4D40-8E14-547EAA3D1896}"/>
    <dgm:cxn modelId="{855B4289-C288-4EDF-AE7D-988C5CFAAB37}" srcId="{F494EEA9-6637-469B-A3E3-C22DC50884D3}" destId="{595BB7C3-6DFC-41D6-95C9-2145309B4423}" srcOrd="6" destOrd="0" parTransId="{AE148DB6-C4DC-46FE-BA62-077846D1655D}" sibTransId="{1EEF875B-1B0F-46D1-BF58-6CDC869FE436}"/>
    <dgm:cxn modelId="{B42CAF3C-7671-4443-AC23-0F068727D96B}" type="presOf" srcId="{E300F94A-3CE5-413B-88F6-14BC52846215}" destId="{DBBF635F-459C-49ED-B7E9-3E4EFC037C30}" srcOrd="0" destOrd="0" presId="urn:microsoft.com/office/officeart/2005/8/layout/vProcess5"/>
    <dgm:cxn modelId="{B3A7F401-E5E9-48BF-9C5E-4FDCD15825EB}" type="presOf" srcId="{4EF29106-7BD6-47FC-A5D5-4A702A30D880}" destId="{DBE01F56-AF6D-4242-B1DF-02543BEE8DC7}" srcOrd="0" destOrd="0" presId="urn:microsoft.com/office/officeart/2005/8/layout/vProcess5"/>
    <dgm:cxn modelId="{23E01B26-405E-4C99-A7F3-9B3462491F96}" type="presOf" srcId="{035F41DF-658C-4705-BC98-16C121649A2D}" destId="{BFF91CB9-2AFB-4947-8A7D-1812D85B2E94}" srcOrd="1" destOrd="0" presId="urn:microsoft.com/office/officeart/2005/8/layout/vProcess5"/>
    <dgm:cxn modelId="{8B764A12-34E3-41E0-B58C-03F4709B982B}" type="presParOf" srcId="{CB53B736-6CC9-4E1D-B99C-82C11B1C70B9}" destId="{FAF7CA00-52E7-44AF-BDA3-1A98EC2ABAA0}" srcOrd="0" destOrd="0" presId="urn:microsoft.com/office/officeart/2005/8/layout/vProcess5"/>
    <dgm:cxn modelId="{CC42736D-2BA8-41D7-8B02-8F0E40770BF8}" type="presParOf" srcId="{CB53B736-6CC9-4E1D-B99C-82C11B1C70B9}" destId="{DBBF635F-459C-49ED-B7E9-3E4EFC037C30}" srcOrd="1" destOrd="0" presId="urn:microsoft.com/office/officeart/2005/8/layout/vProcess5"/>
    <dgm:cxn modelId="{A5E4BBCB-4758-40F0-84C4-78C514B67A45}" type="presParOf" srcId="{CB53B736-6CC9-4E1D-B99C-82C11B1C70B9}" destId="{18600119-9758-4A9B-8EC0-6CEADB5E9078}" srcOrd="2" destOrd="0" presId="urn:microsoft.com/office/officeart/2005/8/layout/vProcess5"/>
    <dgm:cxn modelId="{F7B30192-0BCA-43C4-BCFB-D91DC9A37713}" type="presParOf" srcId="{CB53B736-6CC9-4E1D-B99C-82C11B1C70B9}" destId="{F6582CD9-D88E-4EBA-9662-DB200B18C6F0}" srcOrd="3" destOrd="0" presId="urn:microsoft.com/office/officeart/2005/8/layout/vProcess5"/>
    <dgm:cxn modelId="{2492C314-0A1C-4519-9B1E-7F9DEC7A3B88}" type="presParOf" srcId="{CB53B736-6CC9-4E1D-B99C-82C11B1C70B9}" destId="{F13EDAB0-65A4-44F5-82CD-1116937F9A69}" srcOrd="4" destOrd="0" presId="urn:microsoft.com/office/officeart/2005/8/layout/vProcess5"/>
    <dgm:cxn modelId="{D4F8D67D-082D-4FAE-811B-65ED917EA84F}" type="presParOf" srcId="{CB53B736-6CC9-4E1D-B99C-82C11B1C70B9}" destId="{BC3C8D9B-8EA1-458D-98B5-D182F9A8E0E9}" srcOrd="5" destOrd="0" presId="urn:microsoft.com/office/officeart/2005/8/layout/vProcess5"/>
    <dgm:cxn modelId="{A484B0FD-5B5C-4D96-8010-D0AE9704EB90}" type="presParOf" srcId="{CB53B736-6CC9-4E1D-B99C-82C11B1C70B9}" destId="{AA28E874-EE5C-4390-A911-6FFB732B6078}" srcOrd="6" destOrd="0" presId="urn:microsoft.com/office/officeart/2005/8/layout/vProcess5"/>
    <dgm:cxn modelId="{13F905F2-354D-4245-81B9-AA3585E38ECE}" type="presParOf" srcId="{CB53B736-6CC9-4E1D-B99C-82C11B1C70B9}" destId="{DBE01F56-AF6D-4242-B1DF-02543BEE8DC7}" srcOrd="7" destOrd="0" presId="urn:microsoft.com/office/officeart/2005/8/layout/vProcess5"/>
    <dgm:cxn modelId="{AD9A5B25-7A04-4600-93B3-8040C8CCBADB}" type="presParOf" srcId="{CB53B736-6CC9-4E1D-B99C-82C11B1C70B9}" destId="{AB8940A0-E268-4825-A1D2-E803EF2917BE}" srcOrd="8" destOrd="0" presId="urn:microsoft.com/office/officeart/2005/8/layout/vProcess5"/>
    <dgm:cxn modelId="{36A79CF6-0381-448F-A31B-7B9A9F7BC0AD}" type="presParOf" srcId="{CB53B736-6CC9-4E1D-B99C-82C11B1C70B9}" destId="{B75AC03C-3BF3-4937-9968-51137A282614}" srcOrd="9" destOrd="0" presId="urn:microsoft.com/office/officeart/2005/8/layout/vProcess5"/>
    <dgm:cxn modelId="{614F11B1-0832-413E-BE37-C3A6DE24BE9C}" type="presParOf" srcId="{CB53B736-6CC9-4E1D-B99C-82C11B1C70B9}" destId="{FC3A8A37-3AB5-4764-B43B-29AE70B1405D}" srcOrd="10" destOrd="0" presId="urn:microsoft.com/office/officeart/2005/8/layout/vProcess5"/>
    <dgm:cxn modelId="{88FB8299-0255-4CC0-8332-DA642AD9FC4F}" type="presParOf" srcId="{CB53B736-6CC9-4E1D-B99C-82C11B1C70B9}" destId="{016D6AF2-6B51-4791-B874-A1DB7C17F967}" srcOrd="11" destOrd="0" presId="urn:microsoft.com/office/officeart/2005/8/layout/vProcess5"/>
    <dgm:cxn modelId="{5A6301AF-3184-4618-96C8-FE6EF9C2A843}" type="presParOf" srcId="{CB53B736-6CC9-4E1D-B99C-82C11B1C70B9}" destId="{32AA1324-C387-435F-B208-56CC0363A46A}" srcOrd="12" destOrd="0" presId="urn:microsoft.com/office/officeart/2005/8/layout/vProcess5"/>
    <dgm:cxn modelId="{0856B7E4-2C02-42E1-9B6D-565B955CD388}" type="presParOf" srcId="{CB53B736-6CC9-4E1D-B99C-82C11B1C70B9}" destId="{5A1EAE5B-4C83-41E9-9306-3079BE00B8AE}" srcOrd="13" destOrd="0" presId="urn:microsoft.com/office/officeart/2005/8/layout/vProcess5"/>
    <dgm:cxn modelId="{0493C2D4-AA0C-4D46-AE73-8D7505B33E4C}" type="presParOf" srcId="{CB53B736-6CC9-4E1D-B99C-82C11B1C70B9}" destId="{BFF91CB9-2AFB-4947-8A7D-1812D85B2E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F635F-459C-49ED-B7E9-3E4EFC037C30}">
      <dsp:nvSpPr>
        <dsp:cNvPr id="0" name=""/>
        <dsp:cNvSpPr/>
      </dsp:nvSpPr>
      <dsp:spPr>
        <a:xfrm>
          <a:off x="0" y="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>
              <a:solidFill>
                <a:schemeClr val="tx1"/>
              </a:solidFill>
            </a:rPr>
            <a:t>הבניית תהליך החשיבה בהתאם להקשר 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28567" y="28567"/>
        <a:ext cx="5936671" cy="918226"/>
      </dsp:txXfrm>
    </dsp:sp>
    <dsp:sp modelId="{18600119-9758-4A9B-8EC0-6CEADB5E9078}">
      <dsp:nvSpPr>
        <dsp:cNvPr id="0" name=""/>
        <dsp:cNvSpPr/>
      </dsp:nvSpPr>
      <dsp:spPr>
        <a:xfrm>
          <a:off x="530439" y="111082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>
              <a:solidFill>
                <a:schemeClr val="tx1"/>
              </a:solidFill>
            </a:rPr>
            <a:t>הגדרת פער הרלוונטיות 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559006" y="1139393"/>
        <a:ext cx="5881720" cy="918226"/>
      </dsp:txXfrm>
    </dsp:sp>
    <dsp:sp modelId="{F6582CD9-D88E-4EBA-9662-DB200B18C6F0}">
      <dsp:nvSpPr>
        <dsp:cNvPr id="0" name=""/>
        <dsp:cNvSpPr/>
      </dsp:nvSpPr>
      <dsp:spPr>
        <a:xfrm>
          <a:off x="1060879" y="2221653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>
              <a:solidFill>
                <a:schemeClr val="tx1"/>
              </a:solidFill>
            </a:rPr>
            <a:t>יצירת מסגרת אסטרטגית ראשונית 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1089446" y="2250220"/>
        <a:ext cx="5881720" cy="918226"/>
      </dsp:txXfrm>
    </dsp:sp>
    <dsp:sp modelId="{F13EDAB0-65A4-44F5-82CD-1116937F9A69}">
      <dsp:nvSpPr>
        <dsp:cNvPr id="0" name=""/>
        <dsp:cNvSpPr/>
      </dsp:nvSpPr>
      <dsp:spPr>
        <a:xfrm>
          <a:off x="1591318" y="333248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err="1" smtClean="0">
              <a:solidFill>
                <a:schemeClr val="tx1"/>
              </a:solidFill>
            </a:rPr>
            <a:t>אתגור</a:t>
          </a:r>
          <a:r>
            <a:rPr lang="he-IL" sz="2600" b="1" kern="1200" dirty="0" smtClean="0">
              <a:solidFill>
                <a:schemeClr val="tx1"/>
              </a:solidFill>
            </a:rPr>
            <a:t> ביקורתי ויצירת אסטרטגיה מכוננת 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1619885" y="3361047"/>
        <a:ext cx="5881720" cy="918226"/>
      </dsp:txXfrm>
    </dsp:sp>
    <dsp:sp modelId="{BC3C8D9B-8EA1-458D-98B5-D182F9A8E0E9}">
      <dsp:nvSpPr>
        <dsp:cNvPr id="0" name=""/>
        <dsp:cNvSpPr/>
      </dsp:nvSpPr>
      <dsp:spPr>
        <a:xfrm>
          <a:off x="2121758" y="444330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>
              <a:solidFill>
                <a:schemeClr val="tx1"/>
              </a:solidFill>
            </a:rPr>
            <a:t>פיתוח רעיון ותצורה למערכה / מערכת מבצעים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2150325" y="4471873"/>
        <a:ext cx="5881720" cy="918226"/>
      </dsp:txXfrm>
    </dsp:sp>
    <dsp:sp modelId="{AA28E874-EE5C-4390-A911-6FFB732B6078}">
      <dsp:nvSpPr>
        <dsp:cNvPr id="0" name=""/>
        <dsp:cNvSpPr/>
      </dsp:nvSpPr>
      <dsp:spPr>
        <a:xfrm>
          <a:off x="6469293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6611939" y="712554"/>
        <a:ext cx="348692" cy="477073"/>
      </dsp:txXfrm>
    </dsp:sp>
    <dsp:sp modelId="{DBE01F56-AF6D-4242-B1DF-02543BEE8DC7}">
      <dsp:nvSpPr>
        <dsp:cNvPr id="0" name=""/>
        <dsp:cNvSpPr/>
      </dsp:nvSpPr>
      <dsp:spPr>
        <a:xfrm>
          <a:off x="6999733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432725"/>
            <a:satOff val="-1155"/>
            <a:lumOff val="30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7142379" y="1823381"/>
        <a:ext cx="348692" cy="477073"/>
      </dsp:txXfrm>
    </dsp:sp>
    <dsp:sp modelId="{AB8940A0-E268-4825-A1D2-E803EF2917BE}">
      <dsp:nvSpPr>
        <dsp:cNvPr id="0" name=""/>
        <dsp:cNvSpPr/>
      </dsp:nvSpPr>
      <dsp:spPr>
        <a:xfrm>
          <a:off x="7530172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865450"/>
            <a:satOff val="-2310"/>
            <a:lumOff val="617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7672818" y="2917952"/>
        <a:ext cx="348692" cy="477073"/>
      </dsp:txXfrm>
    </dsp:sp>
    <dsp:sp modelId="{B75AC03C-3BF3-4937-9968-51137A282614}">
      <dsp:nvSpPr>
        <dsp:cNvPr id="0" name=""/>
        <dsp:cNvSpPr/>
      </dsp:nvSpPr>
      <dsp:spPr>
        <a:xfrm>
          <a:off x="8060612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8203258" y="4039616"/>
        <a:ext cx="348692" cy="47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18 דצמבר 18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89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7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0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11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166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1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1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6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9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652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5501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21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756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126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523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094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043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18 דצמבר 18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11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73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244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pic>
        <p:nvPicPr>
          <p:cNvPr id="1027" name="Picture 3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1631504" y="-436593"/>
            <a:ext cx="9595601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b="1" dirty="0" smtClean="0"/>
              <a:t>גישת העיצוב האסטרטגי</a:t>
            </a:r>
            <a:endParaRPr lang="he-IL" b="1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2348880"/>
            <a:ext cx="8658225" cy="3895725"/>
          </a:xfrm>
          <a:prstGeom prst="rect">
            <a:avLst/>
          </a:prstGeom>
        </p:spPr>
      </p:pic>
      <p:sp>
        <p:nvSpPr>
          <p:cNvPr id="13" name="AutoShape 12" descr="Image result for strategic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היחסים שבין עיצוב ותכנון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45411"/>
              </p:ext>
            </p:extLst>
          </p:nvPr>
        </p:nvGraphicFramePr>
        <p:xfrm>
          <a:off x="767408" y="1109168"/>
          <a:ext cx="11048584" cy="3604324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5524292">
                  <a:extLst>
                    <a:ext uri="{9D8B030D-6E8A-4147-A177-3AD203B41FA5}">
                      <a16:colId xmlns:a16="http://schemas.microsoft.com/office/drawing/2014/main" xmlns="" val="3702285775"/>
                    </a:ext>
                  </a:extLst>
                </a:gridCol>
                <a:gridCol w="5524292">
                  <a:extLst>
                    <a:ext uri="{9D8B030D-6E8A-4147-A177-3AD203B41FA5}">
                      <a16:colId xmlns:a16="http://schemas.microsoft.com/office/drawing/2014/main" xmlns="" val="20261803"/>
                    </a:ext>
                  </a:extLst>
                </a:gridCol>
              </a:tblGrid>
              <a:tr h="62557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עיצוב</a:t>
                      </a:r>
                      <a:r>
                        <a:rPr lang="he-IL" sz="2000" b="1" baseline="0" dirty="0" smtClean="0"/>
                        <a:t> 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תכנון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261290"/>
                  </a:ext>
                </a:extLst>
              </a:tr>
              <a:tr h="62557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זונח הנחות יסוד 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מתבסס על הנחות קיימות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6887826"/>
                  </a:ext>
                </a:extLst>
              </a:tr>
              <a:tr h="69200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דורש זמן, למידה מורכבת ואיטית,</a:t>
                      </a:r>
                      <a:r>
                        <a:rPr lang="he-IL" sz="2000" b="1" baseline="0" dirty="0" smtClean="0"/>
                        <a:t> ביציאה לדרך הקצה לא ברור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ממוקד</a:t>
                      </a:r>
                      <a:r>
                        <a:rPr lang="he-IL" sz="2000" b="1" baseline="0" dirty="0" smtClean="0"/>
                        <a:t>, מוגדר בזמן, יעד ברור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7853677"/>
                  </a:ext>
                </a:extLst>
              </a:tr>
              <a:tr h="6719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מייצר תפיסה – רעיון מערכתי 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מייצר </a:t>
                      </a:r>
                      <a:r>
                        <a:rPr lang="he-IL" sz="2000" b="1" dirty="0" err="1" smtClean="0"/>
                        <a:t>תוכנית</a:t>
                      </a:r>
                      <a:r>
                        <a:rPr lang="he-IL" sz="2000" b="1" baseline="0" dirty="0" smtClean="0"/>
                        <a:t> על בסיס התפיסה למימוש הרעיון המערכתי 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987165"/>
                  </a:ext>
                </a:extLst>
              </a:tr>
              <a:tr h="95109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משמר את הרלוונטיות של הארגון</a:t>
                      </a:r>
                      <a:r>
                        <a:rPr lang="he-IL" sz="2000" b="1" baseline="0" dirty="0" smtClean="0"/>
                        <a:t> לאורך זמן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מאפשר פעולה יעילה</a:t>
                      </a:r>
                      <a:r>
                        <a:rPr lang="he-IL" sz="2000" b="1" baseline="0" dirty="0" smtClean="0"/>
                        <a:t> מול בעיה קיימת 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6927221"/>
                  </a:ext>
                </a:extLst>
              </a:tr>
            </a:tbl>
          </a:graphicData>
        </a:graphic>
      </p:graphicFrame>
      <p:sp>
        <p:nvSpPr>
          <p:cNvPr id="7" name="מלבן מעוגל 6"/>
          <p:cNvSpPr/>
          <p:nvPr/>
        </p:nvSpPr>
        <p:spPr>
          <a:xfrm>
            <a:off x="4583832" y="5041847"/>
            <a:ext cx="6912768" cy="15555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/>
              <a:t>בין העיצוב והתכנון יש יחס של ניגודיות משלימה</a:t>
            </a:r>
          </a:p>
          <a:p>
            <a:pPr algn="ctr"/>
            <a:r>
              <a:rPr lang="he-IL" sz="2400" b="1" dirty="0" smtClean="0"/>
              <a:t>נדרש לקיים את שני התהליכים במקביל</a:t>
            </a:r>
          </a:p>
          <a:p>
            <a:pPr algn="ctr"/>
            <a:r>
              <a:rPr lang="he-IL" sz="2400" b="1" dirty="0" smtClean="0"/>
              <a:t>לכל תהליך מופע משלו, עם צוות ייעודי מתאים</a:t>
            </a:r>
            <a:endParaRPr lang="he-IL" sz="2400" b="1" dirty="0"/>
          </a:p>
        </p:txBody>
      </p:sp>
      <p:pic>
        <p:nvPicPr>
          <p:cNvPr id="8" name="Picture 2" descr="Image result for strategic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2" y="4936047"/>
            <a:ext cx="3785066" cy="19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21328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פרקטיקה</a:t>
            </a:r>
            <a:b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איך מממשים?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630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תפיסה כנגזרת מעיצוב – מה כוללת?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2099556" y="1484784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הסבר - איך היא משרתת את האינטרסים האסטרטגים של המדינה?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2099556" y="2861100"/>
            <a:ext cx="8768398" cy="1504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עקרונות של המערכה – צורת פעולה ומימוש</a:t>
            </a:r>
            <a:endParaRPr lang="he-IL" sz="3200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2099556" y="4653136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מבנה ברור ומנומק – שעל בסיסו תתאפשר בחינה ביקורתית לאור השתנות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35991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62481" y="417070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תכלס – מה השלבים? מרכיבי תהליך העיצוב: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847428901"/>
              </p:ext>
            </p:extLst>
          </p:nvPr>
        </p:nvGraphicFramePr>
        <p:xfrm>
          <a:off x="2783632" y="1313077"/>
          <a:ext cx="92250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חץ מעוקל שמאלה 4"/>
          <p:cNvSpPr/>
          <p:nvPr/>
        </p:nvSpPr>
        <p:spPr>
          <a:xfrm rot="10055244">
            <a:off x="674350" y="1905628"/>
            <a:ext cx="2376263" cy="47525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1259594" y="3789040"/>
            <a:ext cx="11521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בדיקת תקפות התפיסה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90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השלבים בפירוט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he-IL" sz="2400" b="1" dirty="0" smtClean="0"/>
              <a:t>הבנייה – עיצוב תהליך הלמידה עצמו (לאור ההקשר האסטרטגי הייחודי)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400" b="1" dirty="0" smtClean="0"/>
              <a:t>הגדרת פער הרלוונטיות:</a:t>
            </a:r>
          </a:p>
          <a:p>
            <a:pPr marL="1314450" lvl="2" indent="-457200" algn="just">
              <a:buFont typeface="+mj-lt"/>
              <a:buAutoNum type="arabicPeriod"/>
            </a:pPr>
            <a:r>
              <a:rPr lang="he-IL" sz="2000" b="1" dirty="0" smtClean="0"/>
              <a:t>מה פגום בתפיסה הנוכחית?</a:t>
            </a:r>
          </a:p>
          <a:p>
            <a:pPr marL="1314450" lvl="2" indent="-457200" algn="just">
              <a:buFont typeface="+mj-lt"/>
              <a:buAutoNum type="arabicPeriod"/>
            </a:pPr>
            <a:r>
              <a:rPr lang="he-IL" sz="2000" b="1" dirty="0" smtClean="0"/>
              <a:t>מהן ההזדמנויות שיאפשרו אסטרטגיה ותפיסת מערכה </a:t>
            </a:r>
            <a:r>
              <a:rPr lang="he-IL" sz="2000" b="1" dirty="0" err="1" smtClean="0"/>
              <a:t>רלוונטים</a:t>
            </a:r>
            <a:r>
              <a:rPr lang="he-IL" sz="2000" b="1" dirty="0" smtClean="0"/>
              <a:t> יותר?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400" b="1" dirty="0" smtClean="0"/>
              <a:t>מסגרת אסטרטגית ראשונית – קווים עקרוניים לאסטרטגיה / לחלופות שונות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400" b="1" dirty="0" err="1" smtClean="0"/>
              <a:t>אתגור</a:t>
            </a:r>
            <a:r>
              <a:rPr lang="he-IL" sz="2400" b="1" dirty="0" smtClean="0"/>
              <a:t> ביקורתי ויצירת אסטרטגיה מכוננת – </a:t>
            </a:r>
            <a:r>
              <a:rPr lang="he-IL" sz="2400" b="1" dirty="0" err="1" smtClean="0"/>
              <a:t>כח</a:t>
            </a:r>
            <a:r>
              <a:rPr lang="he-IL" sz="2400" b="1" dirty="0" smtClean="0"/>
              <a:t> אדום...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400" b="1" dirty="0" smtClean="0"/>
              <a:t>פיתוח רעיון ותצורה למערכה / מערכת מבצעים </a:t>
            </a:r>
          </a:p>
          <a:p>
            <a:pPr marL="914400" lvl="1" indent="-457200" algn="just">
              <a:buFont typeface="+mj-lt"/>
              <a:buAutoNum type="arabicPeriod"/>
            </a:pPr>
            <a:endParaRPr lang="he-IL" sz="2400" b="1" dirty="0"/>
          </a:p>
          <a:p>
            <a:pPr marL="457200" lvl="1" indent="0" algn="just">
              <a:buNone/>
            </a:pPr>
            <a:r>
              <a:rPr lang="he-IL" sz="2400" b="1" dirty="0" smtClean="0"/>
              <a:t>מעבר לשלב התכנון ובניית מערכת לבדיקת תקפות התפיסה</a:t>
            </a:r>
          </a:p>
        </p:txBody>
      </p:sp>
    </p:spTree>
    <p:extLst>
      <p:ext uri="{BB962C8B-B14F-4D97-AF65-F5344CB8AC3E}">
        <p14:creationId xmlns:p14="http://schemas.microsoft.com/office/powerpoint/2010/main" val="34254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0"/>
            <a:ext cx="11449272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/>
              <a:t>Survival Of The Fittest: Adapt Or </a:t>
            </a:r>
            <a:r>
              <a:rPr lang="en-US" sz="3600" b="1" dirty="0" smtClean="0"/>
              <a:t>Die</a:t>
            </a:r>
          </a:p>
          <a:p>
            <a:pPr marL="457200" lvl="1" indent="0" algn="ctr">
              <a:buNone/>
            </a:pPr>
            <a:r>
              <a:rPr lang="en-US" sz="3600" b="1" dirty="0" smtClean="0"/>
              <a:t>This is your Task – Make them survive (or others)</a:t>
            </a:r>
            <a:endParaRPr lang="en-US" sz="3600" b="1" dirty="0"/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2204864"/>
            <a:ext cx="5000308" cy="222565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97" y="2562272"/>
            <a:ext cx="4131395" cy="33084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4913237"/>
            <a:ext cx="5000308" cy="16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0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1" y="0"/>
            <a:ext cx="10774317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 smtClean="0"/>
              <a:t>Who is the next one to go bankrupt? Why? </a:t>
            </a:r>
            <a:endParaRPr lang="en-US" sz="3600" b="1" dirty="0"/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67" y="1637416"/>
            <a:ext cx="3842186" cy="21516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271" y="1939435"/>
            <a:ext cx="2920813" cy="255571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4495146"/>
            <a:ext cx="2880320" cy="203887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712" y="4681909"/>
            <a:ext cx="3818730" cy="1909365"/>
          </a:xfrm>
          <a:prstGeom prst="rect">
            <a:avLst/>
          </a:prstGeom>
        </p:spPr>
      </p:pic>
      <p:sp>
        <p:nvSpPr>
          <p:cNvPr id="12" name="AutoShape 2" descr="Image result for breaks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701" y="1358912"/>
            <a:ext cx="3028950" cy="15144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3022" y="4616984"/>
            <a:ext cx="2619375" cy="17430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223" y="297828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03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314516"/>
            <a:ext cx="11449272" cy="592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/>
              <a:t>Survival Of The Fittest: Adapt Or Die</a:t>
            </a:r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03" y="1700808"/>
            <a:ext cx="5985785" cy="266429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417" y="1844824"/>
            <a:ext cx="4945624" cy="396044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03" y="4519281"/>
            <a:ext cx="5985785" cy="1995550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 txBox="1">
            <a:spLocks/>
          </p:cNvSpPr>
          <p:nvPr/>
        </p:nvSpPr>
        <p:spPr>
          <a:xfrm>
            <a:off x="820917" y="-325172"/>
            <a:ext cx="11449272" cy="2746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he-IL" sz="2800" b="1" dirty="0" smtClean="0"/>
          </a:p>
          <a:p>
            <a:pPr marL="457200" lvl="1" indent="0" algn="ctr">
              <a:buFont typeface="Wingdings 3" charset="2"/>
              <a:buNone/>
            </a:pPr>
            <a:r>
              <a:rPr lang="en-US" sz="3600" b="1" dirty="0" smtClean="0"/>
              <a:t>Motivation:</a:t>
            </a:r>
          </a:p>
          <a:p>
            <a:pPr marL="457200" lvl="1" indent="0" algn="ctr">
              <a:buFont typeface="Wingdings 3" charset="2"/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Font typeface="Wingdings 3" charset="2"/>
              <a:buNone/>
            </a:pP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960690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55440" y="221567"/>
            <a:ext cx="10532400" cy="2357454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אינסוף מודלים....</a:t>
            </a:r>
            <a:endParaRPr lang="he-I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algn="ctr">
              <a:lnSpc>
                <a:spcPct val="150000"/>
              </a:lnSpc>
            </a:pPr>
            <a:endParaRPr lang="he-I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97" y="986488"/>
            <a:ext cx="5365283" cy="56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strategic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23" y="150896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1" y="986488"/>
            <a:ext cx="3719271" cy="37192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669" y="3717032"/>
            <a:ext cx="2565320" cy="30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לפני שמתחילים...</a:t>
            </a:r>
            <a:b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אין פתרון קסם.... לאמץ שיטה ולעבוד...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96752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r>
              <a:rPr lang="he-IL" sz="3200" b="1" dirty="0" smtClean="0"/>
              <a:t>עקרונות:</a:t>
            </a:r>
          </a:p>
          <a:p>
            <a:pPr lvl="2" algn="just"/>
            <a:r>
              <a:rPr lang="he-IL" sz="3200" b="1" dirty="0" smtClean="0"/>
              <a:t> שיטה ברורה, מובנית, תהליך ברור</a:t>
            </a:r>
          </a:p>
          <a:p>
            <a:pPr lvl="2" algn="just"/>
            <a:r>
              <a:rPr lang="he-IL" sz="3200" b="1" dirty="0" smtClean="0"/>
              <a:t> הובלה ע"י מפקד </a:t>
            </a:r>
          </a:p>
          <a:p>
            <a:pPr lvl="2" algn="just"/>
            <a:r>
              <a:rPr lang="he-IL" sz="3200" b="1" dirty="0" smtClean="0"/>
              <a:t> זמן</a:t>
            </a:r>
          </a:p>
          <a:p>
            <a:pPr lvl="2" algn="just"/>
            <a:r>
              <a:rPr lang="he-IL" sz="3200" b="1" dirty="0"/>
              <a:t> </a:t>
            </a:r>
            <a:r>
              <a:rPr lang="he-IL" sz="3200" b="1" dirty="0" smtClean="0"/>
              <a:t>שיתופיות ופתיחות: </a:t>
            </a:r>
          </a:p>
          <a:p>
            <a:pPr lvl="3" algn="just"/>
            <a:r>
              <a:rPr lang="he-IL" sz="3000" b="1" dirty="0" smtClean="0"/>
              <a:t> צוות רתום</a:t>
            </a:r>
          </a:p>
          <a:p>
            <a:pPr lvl="3" algn="just"/>
            <a:r>
              <a:rPr lang="he-IL" sz="3000" b="1" dirty="0" smtClean="0"/>
              <a:t> מגוון בדעותיו</a:t>
            </a:r>
          </a:p>
          <a:p>
            <a:pPr lvl="3" algn="just"/>
            <a:r>
              <a:rPr lang="he-IL" sz="3000" b="1" dirty="0" smtClean="0"/>
              <a:t> פנוי</a:t>
            </a:r>
          </a:p>
          <a:p>
            <a:pPr lvl="1" algn="just"/>
            <a:endParaRPr lang="he-IL" sz="2000" b="1" dirty="0" smtClean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3248980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עיצוב - מטרה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551384" y="1850132"/>
            <a:ext cx="4918941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תהליך למידה </a:t>
            </a:r>
            <a:r>
              <a:rPr lang="en-US" sz="3200" b="1" dirty="0" smtClean="0"/>
              <a:t>I</a:t>
            </a:r>
            <a:r>
              <a:rPr lang="he-IL" sz="3200" b="1" dirty="0" smtClean="0"/>
              <a:t> לזהות צורך בשינוי תפיסתי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551385" y="3304666"/>
            <a:ext cx="11029246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לפתח מסגרת לאסטרטגיה ביחס להשתנות הסביבה</a:t>
            </a:r>
            <a:endParaRPr lang="he-IL" sz="3200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551383" y="4730679"/>
            <a:ext cx="11029247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לגבש תפיסה להפעלת </a:t>
            </a:r>
            <a:r>
              <a:rPr lang="he-IL" sz="3200" b="1" dirty="0" err="1" smtClean="0"/>
              <a:t>הכח</a:t>
            </a:r>
            <a:r>
              <a:rPr lang="he-IL" sz="3200" b="1" dirty="0" smtClean="0"/>
              <a:t> – רעיון מערכתי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7320136" y="1844824"/>
            <a:ext cx="4260494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"תחושת אי נוחות" -המציאות משתנה</a:t>
            </a:r>
            <a:endParaRPr lang="he-IL" sz="3200" b="1" dirty="0"/>
          </a:p>
        </p:txBody>
      </p:sp>
      <p:sp>
        <p:nvSpPr>
          <p:cNvPr id="12" name="חץ ימינה 11"/>
          <p:cNvSpPr/>
          <p:nvPr/>
        </p:nvSpPr>
        <p:spPr>
          <a:xfrm rot="10800000">
            <a:off x="5714950" y="2201873"/>
            <a:ext cx="1360562" cy="36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58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7309" y="476672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הערכת היכולת מול הערכת היכולת ללמוד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ctr">
              <a:buNone/>
            </a:pPr>
            <a:r>
              <a:rPr lang="he-IL" sz="2800" b="1" dirty="0"/>
              <a:t>הדרך היחידה להתקדם בעולם שבו אין לדעת עם מה יתמודדו התלמידים בעתיד</a:t>
            </a:r>
          </a:p>
        </p:txBody>
      </p:sp>
      <p:pic>
        <p:nvPicPr>
          <p:cNvPr id="1028" name="Picture 4" descr="Image result for lear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32" y="1281240"/>
            <a:ext cx="9505056" cy="43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59904" y="202863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עיצוב – עקרונות ליבה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pic>
        <p:nvPicPr>
          <p:cNvPr id="5122" name="Picture 2" descr="Image result for core princi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6" y="40846"/>
            <a:ext cx="2956164" cy="19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2151406" y="3466516"/>
            <a:ext cx="8768398" cy="1504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ביקורתיות:</a:t>
            </a:r>
          </a:p>
          <a:p>
            <a:pPr lvl="1" algn="ctr"/>
            <a:r>
              <a:rPr lang="he-IL" sz="3200" b="1" dirty="0" smtClean="0"/>
              <a:t>נדרש לערער על מוסכמות והנחות ייסוד בכדי לאפשר תחילתו של תהליך התאמה</a:t>
            </a:r>
            <a:endParaRPr lang="he-IL" sz="3200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2151406" y="5303173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זה לא יבוא מעצמו, נדרשת "שיטה לחשיבה"</a:t>
            </a:r>
            <a:endParaRPr lang="he-IL" sz="3200" b="1" dirty="0"/>
          </a:p>
        </p:txBody>
      </p:sp>
      <p:sp>
        <p:nvSpPr>
          <p:cNvPr id="8" name="מלבן מעוגל 7"/>
          <p:cNvSpPr/>
          <p:nvPr/>
        </p:nvSpPr>
        <p:spPr>
          <a:xfrm>
            <a:off x="2127956" y="1588692"/>
            <a:ext cx="8768398" cy="1504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השינוי אינו מקומי | נדרש ללמוד | הבעיה לחלוטין לא ברורה, בוודאי לא הפתרון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18633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תיאוריה - עיצוב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2135560" y="1268760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עיקרו של תהליך </a:t>
            </a:r>
            <a:r>
              <a:rPr lang="he-IL" sz="3200" b="1" dirty="0" smtClean="0"/>
              <a:t>העיצוב: </a:t>
            </a:r>
          </a:p>
          <a:p>
            <a:pPr lvl="1" algn="ctr"/>
            <a:r>
              <a:rPr lang="he-IL" sz="3200" b="1" dirty="0" smtClean="0"/>
              <a:t> </a:t>
            </a:r>
            <a:r>
              <a:rPr lang="he-IL" sz="3200" b="1" dirty="0"/>
              <a:t>למידה ופיתוח </a:t>
            </a:r>
            <a:r>
              <a:rPr lang="he-IL" sz="3200" b="1" dirty="0" smtClean="0"/>
              <a:t>ידע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2135560" y="2645077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תוצרו של תהליך </a:t>
            </a:r>
            <a:r>
              <a:rPr lang="he-IL" sz="3200" b="1" dirty="0" smtClean="0"/>
              <a:t>העיצוב:</a:t>
            </a:r>
          </a:p>
          <a:p>
            <a:pPr lvl="1" algn="ctr"/>
            <a:r>
              <a:rPr lang="he-IL" sz="3200" b="1" dirty="0" smtClean="0"/>
              <a:t>תפיסה למערכה / מערכות</a:t>
            </a:r>
            <a:endParaRPr lang="he-IL" sz="3200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2157119" y="4021394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העיצוב – שלב ראשון בתהליך הרחב 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6987811" y="5419029"/>
            <a:ext cx="473595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עיצוב מייצר </a:t>
            </a:r>
            <a:r>
              <a:rPr lang="he-IL" sz="3200" b="1" dirty="0" smtClean="0"/>
              <a:t>תפיסה</a:t>
            </a:r>
            <a:endParaRPr lang="he-IL" sz="3200" b="1" dirty="0"/>
          </a:p>
        </p:txBody>
      </p:sp>
      <p:sp>
        <p:nvSpPr>
          <p:cNvPr id="9" name="מלבן מעוגל 8"/>
          <p:cNvSpPr/>
          <p:nvPr/>
        </p:nvSpPr>
        <p:spPr>
          <a:xfrm>
            <a:off x="869030" y="5419029"/>
            <a:ext cx="4904833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תכנון מתבסס על העיצוב ומייצר </a:t>
            </a:r>
            <a:r>
              <a:rPr lang="he-IL" sz="3200" b="1" dirty="0" err="1"/>
              <a:t>תוכנית</a:t>
            </a:r>
            <a:r>
              <a:rPr lang="he-IL" sz="3200" b="1" dirty="0"/>
              <a:t> </a:t>
            </a:r>
          </a:p>
        </p:txBody>
      </p:sp>
      <p:sp>
        <p:nvSpPr>
          <p:cNvPr id="4" name="חץ ימינה 3"/>
          <p:cNvSpPr/>
          <p:nvPr/>
        </p:nvSpPr>
        <p:spPr>
          <a:xfrm rot="10800000">
            <a:off x="5924268" y="5793301"/>
            <a:ext cx="919527" cy="372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9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97917" y="322619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תיאוריה - תכנון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400" b="1" dirty="0" smtClean="0"/>
          </a:p>
          <a:p>
            <a:pPr marL="457200" lvl="1" indent="0" algn="just">
              <a:buNone/>
            </a:pPr>
            <a:endParaRPr lang="he-IL" sz="18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1415433" y="1052736"/>
            <a:ext cx="9704502" cy="1006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2800" b="1" dirty="0" smtClean="0"/>
              <a:t>מתפיסה – לתוכנית </a:t>
            </a:r>
            <a:endParaRPr lang="he-IL" sz="28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1397917" y="5163200"/>
            <a:ext cx="9704502" cy="1434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2800" b="1" dirty="0" smtClean="0"/>
              <a:t>לב התוכנית:</a:t>
            </a:r>
          </a:p>
          <a:p>
            <a:pPr lvl="1" algn="ctr"/>
            <a:r>
              <a:rPr lang="he-IL" sz="2800" b="1" dirty="0" smtClean="0"/>
              <a:t>הגדרת מטרת הכח </a:t>
            </a:r>
            <a:r>
              <a:rPr lang="en-US" sz="2800" b="1" dirty="0" smtClean="0"/>
              <a:t>I</a:t>
            </a:r>
            <a:r>
              <a:rPr lang="he-IL" sz="2800" b="1" dirty="0" smtClean="0"/>
              <a:t> מאמצים ומשימות </a:t>
            </a:r>
            <a:r>
              <a:rPr lang="en-US" sz="2800" b="1" dirty="0" smtClean="0"/>
              <a:t>I</a:t>
            </a:r>
            <a:r>
              <a:rPr lang="he-IL" sz="2800" b="1" dirty="0" smtClean="0"/>
              <a:t> טכניקות ודרכי פעולה </a:t>
            </a:r>
            <a:r>
              <a:rPr lang="en-US" sz="2800" b="1" dirty="0" smtClean="0"/>
              <a:t>I</a:t>
            </a:r>
            <a:r>
              <a:rPr lang="he-IL" sz="2800" b="1" dirty="0" smtClean="0"/>
              <a:t> ארגון על פני זמן ומרחב </a:t>
            </a:r>
            <a:r>
              <a:rPr lang="en-US" sz="2800" b="1" dirty="0" smtClean="0"/>
              <a:t>I</a:t>
            </a:r>
            <a:r>
              <a:rPr lang="he-IL" sz="2800" b="1" dirty="0" smtClean="0"/>
              <a:t> בנסיבות ייחודיות </a:t>
            </a:r>
            <a:endParaRPr lang="he-IL" sz="2800" b="1" dirty="0" smtClean="0"/>
          </a:p>
        </p:txBody>
      </p:sp>
      <p:sp>
        <p:nvSpPr>
          <p:cNvPr id="10" name="מלבן מעוגל 9"/>
          <p:cNvSpPr/>
          <p:nvPr/>
        </p:nvSpPr>
        <p:spPr>
          <a:xfrm>
            <a:off x="1397917" y="3573016"/>
            <a:ext cx="9704502" cy="13366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2800" b="1" dirty="0" smtClean="0"/>
              <a:t>מטרת התוכנית – יישום התפיסה – הרעיון המערכתי - השגת הישג נדרש שישרת את הרעיון המערכתי</a:t>
            </a:r>
            <a:endParaRPr lang="he-IL" sz="28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1432949" y="2364925"/>
            <a:ext cx="9704502" cy="9919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2800" b="1" dirty="0" smtClean="0"/>
              <a:t>נכתבת לאור התפיסה ותחת הנחות יסוד קיימות 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8833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2663</TotalTime>
  <Words>551</Words>
  <Application>Microsoft Office PowerPoint</Application>
  <PresentationFormat>Widescreen</PresentationFormat>
  <Paragraphs>125</Paragraphs>
  <Slides>16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Gisha</vt:lpstr>
      <vt:lpstr>Tahoma</vt:lpstr>
      <vt:lpstr>Wingdings 3</vt:lpstr>
      <vt:lpstr>עשן מתפתל</vt:lpstr>
      <vt:lpstr>PowerPoint Presentation</vt:lpstr>
      <vt:lpstr>PowerPoint Presentation</vt:lpstr>
      <vt:lpstr>PowerPoint Presentation</vt:lpstr>
      <vt:lpstr>לפני שמתחילים... אין פתרון קסם.... לאמץ שיטה ולעבוד...</vt:lpstr>
      <vt:lpstr>עיצוב - מטרה</vt:lpstr>
      <vt:lpstr>הערכת היכולת מול הערכת היכולת ללמוד</vt:lpstr>
      <vt:lpstr>עיצוב – עקרונות ליבה</vt:lpstr>
      <vt:lpstr>תיאוריה - עיצוב</vt:lpstr>
      <vt:lpstr>תיאוריה - תכנון</vt:lpstr>
      <vt:lpstr>היחסים שבין עיצוב ותכנון</vt:lpstr>
      <vt:lpstr>פרקטיקה  איך מממשים?</vt:lpstr>
      <vt:lpstr>תפיסה כנגזרת מעיצוב – מה כוללת?</vt:lpstr>
      <vt:lpstr>תכלס – מה השלבים? מרכיבי תהליך העיצוב:</vt:lpstr>
      <vt:lpstr>השלבים בפירוט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Mamram</cp:lastModifiedBy>
  <cp:revision>251</cp:revision>
  <cp:lastPrinted>2017-10-15T04:06:39Z</cp:lastPrinted>
  <dcterms:created xsi:type="dcterms:W3CDTF">2017-09-23T04:50:33Z</dcterms:created>
  <dcterms:modified xsi:type="dcterms:W3CDTF">2018-12-18T08:38:58Z</dcterms:modified>
</cp:coreProperties>
</file>