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57" r:id="rId4"/>
    <p:sldId id="259" r:id="rId5"/>
    <p:sldId id="258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03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881" y="656705"/>
            <a:ext cx="8144134" cy="1496291"/>
          </a:xfrm>
        </p:spPr>
        <p:txBody>
          <a:bodyPr/>
          <a:lstStyle/>
          <a:p>
            <a:pPr algn="l" rtl="0"/>
            <a:r>
              <a:rPr lang="en-US" dirty="0" smtClean="0">
                <a:solidFill>
                  <a:srgbClr val="FFFF00"/>
                </a:solidFill>
              </a:rPr>
              <a:t>Borders of the Land and State of Israe</a:t>
            </a:r>
            <a:r>
              <a:rPr lang="en-US" dirty="0">
                <a:solidFill>
                  <a:srgbClr val="FFFF00"/>
                </a:solidFill>
              </a:rPr>
              <a:t>l</a:t>
            </a:r>
            <a:endParaRPr lang="he-IL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" y="2986347"/>
            <a:ext cx="8733016" cy="3356264"/>
          </a:xfrm>
        </p:spPr>
        <p:txBody>
          <a:bodyPr>
            <a:normAutofit/>
          </a:bodyPr>
          <a:lstStyle/>
          <a:p>
            <a:pPr algn="ctr" rtl="0"/>
            <a:r>
              <a:rPr 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Course: The Geography of National Defense</a:t>
            </a:r>
            <a:endParaRPr lang="he-IL" sz="32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Israel National Defense College</a:t>
            </a:r>
            <a:endParaRPr lang="he-IL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he-IL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he-IL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0"/>
            <a:r>
              <a:rPr lang="en-US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Yossi Ben-</a:t>
            </a:r>
            <a:r>
              <a:rPr lang="en-US" sz="4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Artzi</a:t>
            </a:r>
            <a:endParaRPr lang="he-IL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261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261062"/>
            <a:ext cx="12191999" cy="21852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8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 One</a:t>
            </a:r>
          </a:p>
          <a:p>
            <a:pPr algn="ctr"/>
            <a:r>
              <a:rPr lang="en-US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Definitions and Concepts</a:t>
            </a:r>
            <a:endParaRPr lang="he-IL" sz="4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5884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Political Boundaries in the Modern Era</a:t>
            </a:r>
            <a:endParaRPr lang="he-IL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47010"/>
            <a:ext cx="9949579" cy="4540826"/>
          </a:xfrm>
        </p:spPr>
        <p:txBody>
          <a:bodyPr>
            <a:normAutofit lnSpcReduction="10000"/>
          </a:bodyPr>
          <a:lstStyle/>
          <a:p>
            <a:pPr algn="l" rtl="0"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 political borders as a geo-political expression:</a:t>
            </a:r>
            <a:endParaRPr lang="he-IL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rtl="0">
              <a:buFont typeface="Wingdings" panose="05000000000000000000" pitchFamily="2" charset="2"/>
              <a:buChar char="v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Sovereign states, colonies and </a:t>
            </a:r>
            <a:r>
              <a:rPr lang="en-US" b="1" dirty="0" smtClean="0"/>
              <a:t>protectorate</a:t>
            </a:r>
            <a:r>
              <a:rPr lang="en-US" dirty="0" smtClean="0"/>
              <a:t>s are separated from each other by </a:t>
            </a:r>
            <a:r>
              <a:rPr lang="en-US" dirty="0" smtClean="0">
                <a:solidFill>
                  <a:srgbClr val="FFFF00"/>
                </a:solidFill>
              </a:rPr>
              <a:t>international borders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rtl="0">
              <a:buFont typeface="Wingdings" panose="05000000000000000000" pitchFamily="2" charset="2"/>
              <a:buChar char="v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Political international boundaries are borderlines set through negotiations between two sovereign states</a:t>
            </a:r>
            <a:endParaRPr lang="he-I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rtl="0"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rgbClr val="0F03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1945, the UN became responsible for  international border agreements which are recognized as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 borders</a:t>
            </a:r>
            <a:endParaRPr lang="he-IL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rtl="0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 political boundary is a man made creation: Be it a ‘n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atural’ or an ‘arbitrary’ border – everything is decided by man. “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Natural Border” is now defined as an area of land that a state wants to govern but is not in its control, on the other hand an “Artificial Line” is used to define a state’s borderline that isn’t convenient and the state asks to deviate from it.</a:t>
            </a:r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296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 to Setting borders - 1</a:t>
            </a:r>
            <a:endParaRPr lang="he-IL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855" y="2336873"/>
            <a:ext cx="9899327" cy="4375654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Conflict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Confrontation, War</a:t>
            </a:r>
            <a:endParaRPr lang="he-IL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he-IL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הפסקת אש – </a:t>
            </a: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Cease-Fire</a:t>
            </a:r>
            <a:r>
              <a:rPr lang="he-I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הכוחות נשארים בקו המגע, לעיתים מסומן [או''ם]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e-IL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הפרדת כוחות – </a:t>
            </a: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Disengagement</a:t>
            </a:r>
            <a:r>
              <a:rPr lang="he-I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לאחר מו''מ ותיווך [ הק''מ ה 101]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e-IL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שביתת נשק – </a:t>
            </a: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Armistice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מסומן בשטח באמצעים זמניים: חביות, גלי אבן; מעוגן בהסכמים  בתיווך בי''ל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e-IL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הסכם גבולות בי''ל – </a:t>
            </a: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 Border </a:t>
            </a:r>
            <a:r>
              <a:rPr lang="he-I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מופקד באו''ם ומוכר רשמית </a:t>
            </a:r>
          </a:p>
          <a:p>
            <a:pPr marL="0" indent="0" algn="just">
              <a:buNone/>
            </a:pPr>
            <a:endParaRPr lang="he-IL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n-US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he-IL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840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שלבים בקביעת גבולות -2</a:t>
            </a:r>
            <a:endParaRPr lang="he-IL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855" y="2026227"/>
            <a:ext cx="9899327" cy="46863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he-IL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הקצאה – </a:t>
            </a: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Allocation</a:t>
            </a:r>
            <a:r>
              <a:rPr lang="he-IL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כוחות חיצוניים כמו במזה''ת, אפריקה, דרום אמריקה, או הסכמות בעת מו''מ בין צדדים ישירים, ישראל ומדינות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תיחום  - </a:t>
            </a: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Delimitation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החלטות הנוגעות לבחירת מיקומו</a:t>
            </a:r>
          </a:p>
          <a:p>
            <a:pPr marL="0" indent="0">
              <a:buNone/>
            </a:pP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המדויק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של קו הגבול ולסימונו על גבי מפה. הדיונים נערכים על פי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רוב סביב</a:t>
            </a:r>
          </a:p>
          <a:p>
            <a:pPr marL="0" indent="0">
              <a:buNone/>
            </a:pP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שולחן דיונים ורחוק מהשטח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סימון – </a:t>
            </a: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Demarcation</a:t>
            </a:r>
            <a:r>
              <a:rPr lang="he-IL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צוותים משותפים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עורכים סימון מדוייק של קו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הגבול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בשטח במטרה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ליישם את החלטות התיחום. בצוותים אלה משתתפים מודדים,</a:t>
            </a:r>
          </a:p>
          <a:p>
            <a:pPr marL="0" indent="0">
              <a:buNone/>
            </a:pP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אנשי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צבא הבקיאים במפות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וקרטוגרפים, שלב שביא תיקונים לתיחום לפי</a:t>
            </a:r>
          </a:p>
          <a:p>
            <a:pPr marL="0" indent="0">
              <a:buNone/>
            </a:pP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תנאי השטח</a:t>
            </a:r>
            <a:endParaRPr lang="he-IL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e-IL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מִנהל – </a:t>
            </a: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:Administration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הסדרי מעבר, פיקוח ותחזוקה</a:t>
            </a:r>
            <a:endParaRPr lang="he-IL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306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400" dirty="0" smtClean="0">
                <a:solidFill>
                  <a:srgbClr val="FFFF00"/>
                </a:solidFill>
              </a:rPr>
              <a:t>ישראל- סטטוס הגבולות</a:t>
            </a:r>
            <a:endParaRPr lang="he-IL" sz="44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845670" cy="4001582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מצרים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גבול מוסכם במוו'מ בין ישראל למצרים 1979, ומוכר כגבול בין-לאומי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ירדן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גבול מוסכם במו''מ בין ישראל לירדן 1994, ומוכר כגבול בין-לאומי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סוריה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גבול שביתת –נשק מוסכם בין ישראל וסוריה מ- 1949; מותאם ל'גבול הבין-לאומי" בין ארץ ישראל וסוריה שנקבע במו''מ בין צרפת לבריטניה. מוכר כ: 'קו 4 ביוני', שמפורש על יד כל צד אחרת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לבנון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גבול שביתת –נשק מוסכם בין ישראל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ולבנון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 1949; מותאם ל'גבול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הבין-לאומי"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בין ארץ ישראל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והלבנון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שנקבע במו''מ בין צרפת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לבריטניה. שוחזר במאי 2000 על ידי האו''ם ונקרא ''הקו הכחול''. הותאם שוב ב 2006 בתיווך האו''ם וכולל כמה נקודות מחלוקת [על בסיס החלטת או''ם 1701]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רש''פ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הקצאת שטחים בהסכמי אוסלו [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A,B,C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 וחברון [1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,2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2070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4074" y="797442"/>
            <a:ext cx="10089572" cy="56323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 algn="r" rtl="1">
              <a:buFont typeface="Wingdings" panose="05000000000000000000" pitchFamily="2" charset="2"/>
              <a:buChar char="v"/>
            </a:pPr>
            <a:r>
              <a:rPr lang="he-IL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בהמשך:</a:t>
            </a:r>
          </a:p>
          <a:p>
            <a:pPr marL="571500" indent="-571500" algn="r" rtl="1">
              <a:buFont typeface="Wingdings" panose="05000000000000000000" pitchFamily="2" charset="2"/>
              <a:buChar char="v"/>
            </a:pPr>
            <a:endParaRPr lang="he-IL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 algn="r" rtl="1">
              <a:buFont typeface="Wingdings" panose="05000000000000000000" pitchFamily="2" charset="2"/>
              <a:buChar char="v"/>
            </a:pPr>
            <a:r>
              <a:rPr lang="he-IL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סייקס–פיקו : מטבע לשון שחוקה ומעוותת</a:t>
            </a:r>
          </a:p>
          <a:p>
            <a:pPr marL="571500" indent="-571500" algn="r" rtl="1">
              <a:buFont typeface="Wingdings" panose="05000000000000000000" pitchFamily="2" charset="2"/>
              <a:buChar char="v"/>
            </a:pPr>
            <a:endParaRPr lang="he-IL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 algn="r" rtl="1">
              <a:buFont typeface="Wingdings" panose="05000000000000000000" pitchFamily="2" charset="2"/>
              <a:buChar char="v"/>
            </a:pPr>
            <a:r>
              <a:rPr lang="he-IL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איך נקבעו גבולות  ארץ-ישראל ומדינת ישראל עם שכנותיה</a:t>
            </a:r>
          </a:p>
          <a:p>
            <a:pPr marL="571500" indent="-571500" algn="r" rtl="1">
              <a:buFont typeface="Wingdings" panose="05000000000000000000" pitchFamily="2" charset="2"/>
              <a:buChar char="v"/>
            </a:pPr>
            <a:endParaRPr lang="he-IL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 algn="r" rtl="1">
              <a:buFont typeface="Wingdings" panose="05000000000000000000" pitchFamily="2" charset="2"/>
              <a:buChar char="v"/>
            </a:pPr>
            <a:r>
              <a:rPr lang="he-IL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איך נקבעו הגבולות הפנימיים בארץ ישראל</a:t>
            </a:r>
          </a:p>
          <a:p>
            <a:pPr marL="571500" indent="-571500" algn="r" rtl="1">
              <a:buFont typeface="Wingdings" panose="05000000000000000000" pitchFamily="2" charset="2"/>
              <a:buChar char="v"/>
            </a:pPr>
            <a:endParaRPr lang="he-IL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 algn="r" rtl="1">
              <a:buFont typeface="Wingdings" panose="05000000000000000000" pitchFamily="2" charset="2"/>
              <a:buChar char="v"/>
            </a:pPr>
            <a:r>
              <a:rPr lang="he-IL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יש עתיד? </a:t>
            </a:r>
            <a:endParaRPr lang="he-IL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489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372</TotalTime>
  <Words>546</Words>
  <Application>Microsoft Office PowerPoint</Application>
  <PresentationFormat>מסך רחב</PresentationFormat>
  <Paragraphs>45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Trebuchet MS</vt:lpstr>
      <vt:lpstr>Wingdings</vt:lpstr>
      <vt:lpstr>Berlin</vt:lpstr>
      <vt:lpstr>Borders of the Land and State of Israel</vt:lpstr>
      <vt:lpstr>מצגת של PowerPoint‏</vt:lpstr>
      <vt:lpstr>Political Boundaries in the Modern Era</vt:lpstr>
      <vt:lpstr>Steps to Setting borders - 1</vt:lpstr>
      <vt:lpstr>שלבים בקביעת גבולות -2</vt:lpstr>
      <vt:lpstr>ישראל- סטטוס הגבולות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גבולות ארץ ישראל ומדינת ישראל</dc:title>
  <dc:creator>yossib@univ.haifa.ac.il</dc:creator>
  <cp:lastModifiedBy>u26697</cp:lastModifiedBy>
  <cp:revision>22</cp:revision>
  <dcterms:created xsi:type="dcterms:W3CDTF">2018-10-01T10:49:29Z</dcterms:created>
  <dcterms:modified xsi:type="dcterms:W3CDTF">2018-10-04T10:49:13Z</dcterms:modified>
</cp:coreProperties>
</file>