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7" r:id="rId2"/>
    <p:sldId id="298" r:id="rId3"/>
    <p:sldId id="299" r:id="rId4"/>
    <p:sldId id="297" r:id="rId5"/>
    <p:sldId id="288" r:id="rId6"/>
    <p:sldId id="260" r:id="rId7"/>
    <p:sldId id="264" r:id="rId8"/>
    <p:sldId id="265" r:id="rId9"/>
    <p:sldId id="266" r:id="rId10"/>
    <p:sldId id="282" r:id="rId11"/>
    <p:sldId id="283" r:id="rId12"/>
    <p:sldId id="289" r:id="rId13"/>
    <p:sldId id="284" r:id="rId14"/>
    <p:sldId id="285" r:id="rId15"/>
    <p:sldId id="290" r:id="rId16"/>
    <p:sldId id="268" r:id="rId17"/>
    <p:sldId id="291" r:id="rId18"/>
    <p:sldId id="256" r:id="rId19"/>
    <p:sldId id="287" r:id="rId20"/>
    <p:sldId id="270" r:id="rId21"/>
    <p:sldId id="292" r:id="rId22"/>
    <p:sldId id="269" r:id="rId23"/>
    <p:sldId id="257" r:id="rId24"/>
    <p:sldId id="278" r:id="rId25"/>
    <p:sldId id="279" r:id="rId26"/>
    <p:sldId id="258" r:id="rId27"/>
    <p:sldId id="271" r:id="rId28"/>
    <p:sldId id="293" r:id="rId29"/>
    <p:sldId id="261" r:id="rId30"/>
    <p:sldId id="259" r:id="rId31"/>
    <p:sldId id="272" r:id="rId32"/>
    <p:sldId id="294" r:id="rId33"/>
    <p:sldId id="262" r:id="rId34"/>
    <p:sldId id="273" r:id="rId35"/>
    <p:sldId id="295" r:id="rId36"/>
    <p:sldId id="263" r:id="rId37"/>
    <p:sldId id="286" r:id="rId38"/>
    <p:sldId id="274" r:id="rId39"/>
    <p:sldId id="296" r:id="rId40"/>
    <p:sldId id="275" r:id="rId41"/>
    <p:sldId id="280" r:id="rId42"/>
    <p:sldId id="281" r:id="rId43"/>
  </p:sldIdLst>
  <p:sldSz cx="12192000" cy="6858000"/>
  <p:notesSz cx="6788150" cy="9923463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60BC1-5C24-43AE-BA85-491606EE86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FC50-6AC5-4D14-BB29-4BA723F2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FC50-6AC5-4D14-BB29-4BA723F20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FC50-6AC5-4D14-BB29-4BA723F20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941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671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69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73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0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916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618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282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41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6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F53F-A5E6-41DB-9328-3D1371A67CE5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13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42" y="1833940"/>
            <a:ext cx="11161776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פרויקט הברכות לראש השנה הסיני 2021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914400" y="3520834"/>
            <a:ext cx="10367460" cy="333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427088" y="117866"/>
            <a:ext cx="1303683" cy="1354744"/>
          </a:xfrm>
          <a:prstGeom prst="rect">
            <a:avLst/>
          </a:prstGeom>
        </p:spPr>
      </p:pic>
      <p:pic>
        <p:nvPicPr>
          <p:cNvPr id="6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489" y="292029"/>
            <a:ext cx="1144303" cy="10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42732" y="425906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נספחות ההגנה בסין, ינואר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5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Gen. Shao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Yuanming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ר' </a:t>
            </a:r>
            <a:r>
              <a:rPr lang="he-IL" sz="5400" b="1" dirty="0" err="1" smtClean="0"/>
              <a:t>אבט"מ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6054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096" y="1024128"/>
            <a:ext cx="104150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4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בעל תפקיד שר' </a:t>
            </a:r>
            <a:r>
              <a:rPr lang="he-IL" dirty="0" err="1" smtClean="0"/>
              <a:t>אבט"מ</a:t>
            </a:r>
            <a:r>
              <a:rPr lang="he-IL" dirty="0" smtClean="0"/>
              <a:t> נמצא </a:t>
            </a:r>
            <a:r>
              <a:rPr lang="he-IL" dirty="0" err="1" smtClean="0"/>
              <a:t>עימו</a:t>
            </a:r>
            <a:r>
              <a:rPr lang="he-IL" dirty="0" smtClean="0"/>
              <a:t> בקשרי עבודה – נספח סין בישראל (סניור קולונל, מקביל תא"ל בצה"ל).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- Li Bin</a:t>
            </a:r>
            <a:r>
              <a:rPr lang="he-IL" dirty="0"/>
              <a:t> </a:t>
            </a:r>
            <a:r>
              <a:rPr lang="he-IL" dirty="0" smtClean="0"/>
              <a:t>ר' </a:t>
            </a:r>
            <a:r>
              <a:rPr lang="he-IL" dirty="0" err="1" smtClean="0"/>
              <a:t>המוד"צ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Fang </a:t>
            </a:r>
            <a:r>
              <a:rPr lang="en-US" dirty="0" err="1" smtClean="0"/>
              <a:t>Yongxiang</a:t>
            </a:r>
            <a:r>
              <a:rPr lang="he-IL" dirty="0" smtClean="0"/>
              <a:t> – ביקר בישראל בקיץ 2019, מייג'ור גנרל, סגן שר לענייני גמלאים ויועץ בוועדת החשובה ביותר של פיקוד צבא סין.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Ci </a:t>
            </a:r>
            <a:r>
              <a:rPr lang="en-US" dirty="0" err="1" smtClean="0"/>
              <a:t>Guowei</a:t>
            </a:r>
            <a:r>
              <a:rPr lang="he-IL" dirty="0" smtClean="0"/>
              <a:t> – ר' </a:t>
            </a:r>
            <a:r>
              <a:rPr lang="he-IL" dirty="0" err="1" smtClean="0"/>
              <a:t>הקש"ח</a:t>
            </a:r>
            <a:r>
              <a:rPr lang="he-IL" dirty="0" smtClean="0"/>
              <a:t> הסיני, מייג'ור גנרל, ר' </a:t>
            </a:r>
            <a:r>
              <a:rPr lang="he-IL" dirty="0" err="1" smtClean="0"/>
              <a:t>אבט"מ</a:t>
            </a:r>
            <a:r>
              <a:rPr lang="he-IL" dirty="0" smtClean="0"/>
              <a:t> היה אורחו בסין.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8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Li Bin,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Sen. Col.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Zhang Su,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US" sz="1600" b="1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85526" y="44304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US" sz="1600" b="1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Fang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Yongxiang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US" sz="1600" b="1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Ci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Guowei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US" sz="1600" b="1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</a:t>
            </a:r>
            <a:r>
              <a:rPr lang="he-IL" sz="5400" b="1" dirty="0" err="1" smtClean="0"/>
              <a:t>מז"י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9851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096" y="1024128"/>
            <a:ext cx="1041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2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מפקד צבא היבשה של סין, והקומיסר (המפקד הפוליטי) של צבא היבשה.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2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Weiguo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31091" y="42884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Yoel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Strick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Ground Forces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6137" t="25834" r="61293" b="54716"/>
          <a:stretch/>
        </p:blipFill>
        <p:spPr>
          <a:xfrm>
            <a:off x="3979958" y="404508"/>
            <a:ext cx="948658" cy="82560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Liu Lei 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31091" y="42884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Yoel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Strick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Ground Forces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6137" t="25834" r="61293" b="54716"/>
          <a:stretch/>
        </p:blipFill>
        <p:spPr>
          <a:xfrm>
            <a:off x="3979958" y="404508"/>
            <a:ext cx="948658" cy="82560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2336" y="401638"/>
            <a:ext cx="11393424" cy="606317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ראש השנה הסיני המכונה גם ה- "</a:t>
            </a:r>
            <a:r>
              <a:rPr lang="en-US" sz="1600" b="1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 "SPRING FESTIVAL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נחשב לחג הסיני החשוב ביותר בשנה. </a:t>
            </a:r>
            <a:endParaRPr lang="he-IL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בחג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זה נוהגים הסינים לנסוע לבית הוריהם ולחגוג עימם.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השנה תחל בסין שנת השור, בתאריך 11/2/2021.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מאות מיליוני סינים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נוהגים לנסוע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בחזרה למקום הולדתם מהערים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הגדולות (השנה בשל </a:t>
            </a:r>
            <a:r>
              <a:rPr lang="he-IL" sz="1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מגיפת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הקורונה ישנן הגבלות בנושא).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בתרבות שבה יש מעט מאוד חגים הכוללים חופש, ויש בה ערך עצום לעבודה המתבטא בין היתר בבתי עסק הפתוחים שבעה ימים בשבוע למשך שעות ארוכות, החג הוא חריג.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הערים "מתרוקנות", בתי עסק רבים נסגרים והתנועה ברחובות הופכת דלה לתקופה של בין שבוע לשבוע וחצי עד חזרתם של האנשים ממקום הולדתם.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מנהגי החג כוללים הצבת קישוטים מסורתיים בכל מקום, תאורה צבעונית בבתים וברחובות, קיום ארוחות משפחתיות מדי יום במהלך ימי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החג, משחקי קלפים סיניים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וחלוקת מתנות.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נהוג להעניק לקרובים ולעובדים מעטפות אדומות ובהן כסף מזומן (השגרירות מעניקה לכל עובד 652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יואן – שווה ערך ל-100$).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השנה, בשל מגפת הקורונה, ישנה חשיבות מיוחדת לפרויקט הברכות והתשורות – מאז חודש ינואר 2020 מצוי צבא סין תחת הגבלות </a:t>
            </a:r>
            <a:r>
              <a:rPr lang="he-IL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קש"חיות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רבות אשר מונעות כמעט לחלוטין מפגשים עם זרים. החג הוא הזדמנות להפגין את יחסינו ואת העובדה כי על אף שאנו מוגבלים ביכולת להיפגש, אנו עושים את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המרב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כדי לשמר את היחסים בין הצבאות.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he-IL" sz="1100" dirty="0">
                <a:solidFill>
                  <a:srgbClr val="000000"/>
                </a:solidFill>
                <a:effectLst/>
                <a:ea typeface="HGSoeiPresenceEB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ea typeface="HGSoeiPresenceE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מפקד פקע"ר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58735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9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הברכות של שותפיו – המשטרה החמושה הסינית הכפופה לצבא סין (</a:t>
            </a:r>
            <a:r>
              <a:rPr lang="en-US" dirty="0" smtClean="0"/>
              <a:t>PAP</a:t>
            </a:r>
            <a:r>
              <a:rPr lang="he-IL" dirty="0" smtClean="0"/>
              <a:t>).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זהו גוף ענק המונה 600,000 איש, ולכן ישנו מספר גדול יחסית של בעלי תפקידים.</a:t>
            </a:r>
          </a:p>
          <a:p>
            <a:pPr algn="r" rtl="1">
              <a:lnSpc>
                <a:spcPct val="200000"/>
              </a:lnSpc>
            </a:pP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9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Wang Ning,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Zhaoqing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719821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Yu,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Major 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Chen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Xichun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68860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Qin Tian,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Zheng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Jiagai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68860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Chunning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Mj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Shuangzhu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68860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Maj.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Shuangzhu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מפקד המכללות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8425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3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ברכות למפקדי המכללות המארחות של </a:t>
            </a:r>
            <a:r>
              <a:rPr lang="he-IL" dirty="0" err="1" smtClean="0"/>
              <a:t>מב"ל</a:t>
            </a:r>
            <a:r>
              <a:rPr lang="he-IL" dirty="0" smtClean="0"/>
              <a:t> – </a:t>
            </a:r>
            <a:r>
              <a:rPr lang="en-US" dirty="0" smtClean="0"/>
              <a:t>NDU</a:t>
            </a:r>
            <a:r>
              <a:rPr lang="he-IL" dirty="0" smtClean="0"/>
              <a:t> ו- </a:t>
            </a:r>
            <a:r>
              <a:rPr lang="en-US" dirty="0" smtClean="0"/>
              <a:t>AMS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בנוסף חותם על הברכה של המפקד הפוליטי של </a:t>
            </a:r>
            <a:r>
              <a:rPr lang="en-US" dirty="0" smtClean="0"/>
              <a:t>NDU</a:t>
            </a:r>
            <a:r>
              <a:rPr lang="he-IL" dirty="0" smtClean="0"/>
              <a:t>.</a:t>
            </a:r>
          </a:p>
          <a:p>
            <a:pPr algn="r" rtl="1">
              <a:lnSpc>
                <a:spcPct val="200000"/>
              </a:lnSpc>
            </a:pP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Zheng He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Itay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Verov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Wu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Jieming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Itay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Veruv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8022" y="719821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2336" y="191326"/>
            <a:ext cx="11393424" cy="6483794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קציני </a:t>
            </a:r>
            <a:r>
              <a:rPr lang="he-IL" b="1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קש"ח</a:t>
            </a:r>
            <a:r>
              <a:rPr lang="he-IL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b="1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זרועיים</a:t>
            </a:r>
            <a:endParaRPr lang="he-IL" b="1" u="sng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אנו נשלח את הברכות עם חתימה דיגיטלית על נייר מהודר במעטפה מהודרת עד ליעד.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אנו נצרף בקבוק יין ישראלי לכל בעל תפקיד.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כלל התהליך יסתיים ב-5/2/2021.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4. </a:t>
            </a:r>
            <a:r>
              <a:rPr lang="he-IL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אתם נדרשים</a:t>
            </a: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: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א. לאשר מול מפקדכם שניתן לחתום בשמו.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ב. לשלוח אלי את החתימה הדיגיטלית או להציב אותה במקום.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ג. </a:t>
            </a: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לוודא שהסמל, השם של המפקד, שם היחידה, כל הפרטים נכונים ולשנות במידת הצורך.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ד. </a:t>
            </a: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לסיים הכול עד ה-25/2/2021.</a:t>
            </a:r>
          </a:p>
          <a:p>
            <a:pPr lvl="1" algn="ctr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תודה מראש,</a:t>
            </a:r>
          </a:p>
          <a:p>
            <a:pPr lvl="1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effectLst/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אל"מ</a:t>
            </a:r>
            <a:r>
              <a:rPr lang="he-IL" b="1" dirty="0" smtClean="0">
                <a:effectLst/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   קובי    </a:t>
            </a:r>
            <a:r>
              <a:rPr lang="he-IL" b="1" dirty="0" err="1" smtClean="0">
                <a:effectLst/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ולר</a:t>
            </a:r>
            <a:endParaRPr lang="he-IL" b="1" dirty="0" smtClean="0">
              <a:effectLst/>
              <a:latin typeface="David" panose="020E0502060401010101" pitchFamily="34" charset="-79"/>
              <a:ea typeface="HGSoeiPresenceEB"/>
              <a:cs typeface="David" panose="020E0502060401010101" pitchFamily="34" charset="-79"/>
            </a:endParaRPr>
          </a:p>
          <a:p>
            <a:pPr lvl="1" rtl="1">
              <a:lnSpc>
                <a:spcPct val="150000"/>
              </a:lnSpc>
              <a:spcAft>
                <a:spcPts val="1000"/>
              </a:spcAft>
            </a:pPr>
            <a:r>
              <a:rPr lang="he-IL" b="1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נספח ההגנה בסין</a:t>
            </a:r>
            <a:endParaRPr lang="he-IL" b="1" dirty="0">
              <a:effectLst/>
              <a:latin typeface="David" panose="020E0502060401010101" pitchFamily="34" charset="-79"/>
              <a:ea typeface="HGSoeiPresenceEB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2856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Yang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Xuejun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Itay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Veruv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מח"י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52943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2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ברכות למפקד חיל הים הסיני, והמפקד הפוליטי.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3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Qin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Shengxiang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68098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Eli </a:t>
            </a:r>
            <a:r>
              <a:rPr lang="en-US" sz="16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Sharvit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Shen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Jinlong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Eli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Sharvit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3211" t="19425" r="16750" b="66005"/>
          <a:stretch/>
        </p:blipFill>
        <p:spPr>
          <a:xfrm>
            <a:off x="3884774" y="342364"/>
            <a:ext cx="1181359" cy="9643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73211" t="19425" r="16750" b="66005"/>
          <a:stretch/>
        </p:blipFill>
        <p:spPr>
          <a:xfrm>
            <a:off x="10716953" y="265724"/>
            <a:ext cx="1181359" cy="964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NAVY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9532" y="651189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NAVY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מח"א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80476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2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ברכות למפקד חיל האוויר הסיני, והמפקד הפוליטי.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98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Laihang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Amikam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Norkin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AIR FORCE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4290" t="15645" r="8658" b="33929"/>
          <a:stretch/>
        </p:blipFill>
        <p:spPr>
          <a:xfrm>
            <a:off x="4062971" y="404237"/>
            <a:ext cx="854626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Yu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Zhongfu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Amikam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Norkin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AIR FORCE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4290" t="15645" r="8658" b="33929"/>
          <a:stretch/>
        </p:blipFill>
        <p:spPr>
          <a:xfrm>
            <a:off x="4062971" y="404237"/>
            <a:ext cx="854626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ר' </a:t>
            </a:r>
            <a:r>
              <a:rPr lang="he-IL" sz="5400" b="1" dirty="0" err="1" smtClean="0"/>
              <a:t>אגא"ס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41886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128" y="1042416"/>
            <a:ext cx="104150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6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הברכות </a:t>
            </a:r>
            <a:r>
              <a:rPr lang="he-IL" dirty="0" err="1" smtClean="0"/>
              <a:t>לקש"ח</a:t>
            </a:r>
            <a:r>
              <a:rPr lang="he-IL" dirty="0" smtClean="0"/>
              <a:t> הסיני – מפקד בדרגת מייג'ור גנרל (מקביל אלוף) ושלושת </a:t>
            </a:r>
            <a:r>
              <a:rPr lang="he-IL" dirty="0" err="1" smtClean="0"/>
              <a:t>סגניו</a:t>
            </a:r>
            <a:r>
              <a:rPr lang="he-IL" dirty="0" smtClean="0"/>
              <a:t>, שלושתם בדרגת מייג'ור ג'נרל.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הברכה לקצין האחראי על רפורמות וארגון בצבא סין - </a:t>
            </a:r>
            <a:r>
              <a:rPr lang="en-US" dirty="0"/>
              <a:t>Lt. Gen. Qin </a:t>
            </a:r>
            <a:r>
              <a:rPr lang="en-US" dirty="0" err="1"/>
              <a:t>Shengxiang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הברכה ל"ר' </a:t>
            </a:r>
            <a:r>
              <a:rPr lang="he-IL" dirty="0" err="1" smtClean="0"/>
              <a:t>אג"ת</a:t>
            </a:r>
            <a:r>
              <a:rPr lang="he-IL" dirty="0" smtClean="0"/>
              <a:t>" הסיני - </a:t>
            </a:r>
            <a:r>
              <a:rPr lang="en-US" dirty="0" smtClean="0"/>
              <a:t>Maj</a:t>
            </a:r>
            <a:r>
              <a:rPr lang="en-US" dirty="0"/>
              <a:t>. </a:t>
            </a:r>
            <a:r>
              <a:rPr lang="en-US" dirty="0"/>
              <a:t>Gen. </a:t>
            </a:r>
            <a:r>
              <a:rPr lang="en-US" dirty="0"/>
              <a:t>Wang </a:t>
            </a:r>
            <a:r>
              <a:rPr lang="en-US" dirty="0" err="1" smtClean="0"/>
              <a:t>Huiqing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שר הביטחון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65370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Gen. Qin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Shengxiang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Huiqing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8482" y="55434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Ci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Guowei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Song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YanChao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8482" y="55434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Huang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Xueping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Baoqun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Defense 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Front   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8482" y="55434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096" y="1024128"/>
            <a:ext cx="10415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9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כלל בעלי התפקיד חברים ב-</a:t>
            </a:r>
            <a:r>
              <a:rPr lang="en-US" dirty="0" smtClean="0"/>
              <a:t>CMC</a:t>
            </a:r>
            <a:r>
              <a:rPr lang="he-IL" dirty="0" smtClean="0"/>
              <a:t> (</a:t>
            </a:r>
            <a:r>
              <a:rPr lang="en-US" dirty="0" smtClean="0"/>
              <a:t>Central Military </a:t>
            </a:r>
            <a:r>
              <a:rPr lang="en-US" dirty="0" err="1" smtClean="0"/>
              <a:t>Commision</a:t>
            </a:r>
            <a:r>
              <a:rPr lang="he-IL" dirty="0" smtClean="0"/>
              <a:t>) שהיא הוועדה החשובה בצבא סין. בוועדה חבר גם נשיא סין, שי </a:t>
            </a:r>
            <a:r>
              <a:rPr lang="he-IL" dirty="0" err="1" smtClean="0"/>
              <a:t>ג'ינפינג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בתוך הרשימה גם </a:t>
            </a:r>
            <a:r>
              <a:rPr lang="en-US" dirty="0" smtClean="0"/>
              <a:t> Wei </a:t>
            </a:r>
            <a:r>
              <a:rPr lang="en-US" dirty="0" err="1" smtClean="0"/>
              <a:t>Fenghe</a:t>
            </a:r>
            <a:r>
              <a:rPr lang="he-IL" dirty="0" smtClean="0"/>
              <a:t>שהוא למעשה שר הביטחון של סין.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עוד ברשימה </a:t>
            </a:r>
            <a:r>
              <a:rPr lang="en-US" dirty="0" smtClean="0"/>
              <a:t>Xu </a:t>
            </a:r>
            <a:r>
              <a:rPr lang="en-US" dirty="0" err="1" smtClean="0"/>
              <a:t>Qiliang</a:t>
            </a:r>
            <a:r>
              <a:rPr lang="en-US" dirty="0"/>
              <a:t> </a:t>
            </a:r>
            <a:r>
              <a:rPr lang="he-IL" dirty="0" smtClean="0"/>
              <a:t> ו- </a:t>
            </a:r>
            <a:r>
              <a:rPr lang="en-US" dirty="0" smtClean="0"/>
              <a:t>Zhang </a:t>
            </a:r>
            <a:r>
              <a:rPr lang="en-US" dirty="0" err="1" smtClean="0"/>
              <a:t>Youxia</a:t>
            </a:r>
            <a:r>
              <a:rPr lang="he-IL" dirty="0" smtClean="0"/>
              <a:t> שהם הסגנים של יו"ר הוועדה – נשיא סין.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כלל הדרגות הן גנרל המקבילות לדרגות רמטכ"ל בצה"ל אם ננסה להקביל. בסין דרגת מייג'ור גנרל שהיא דרגת האלוף הראשונה ואחריה לוטננט גנרל ולאחר מכן גנרל.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מאחר והם חברים בוועדה שהיא למעשה הוועדה העליונה של הצבא ושל משרד הביטחון, בעל התפקיד המקביל בישראל הוא שר הביטחון. </a:t>
            </a:r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Xu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Qilianng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Youxia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85526" y="44304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Wei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Fenghe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Zuocheng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85526" y="44304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Miao Hua,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Shengmin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85526" y="44304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Song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Puxuan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benny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8923</TotalTime>
  <Words>2779</Words>
  <Application>Microsoft Office PowerPoint</Application>
  <PresentationFormat>Widescreen</PresentationFormat>
  <Paragraphs>547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等线</vt:lpstr>
      <vt:lpstr>HGSoeiPresenceEB</vt:lpstr>
      <vt:lpstr>Adobe Devanagari</vt:lpstr>
      <vt:lpstr>Arial</vt:lpstr>
      <vt:lpstr>Calibri</vt:lpstr>
      <vt:lpstr>Calibri Light</vt:lpstr>
      <vt:lpstr>David</vt:lpstr>
      <vt:lpstr>Lucida Sans Unicode</vt:lpstr>
      <vt:lpstr>Times New Roman</vt:lpstr>
      <vt:lpstr>Office Theme</vt:lpstr>
      <vt:lpstr>פרויקט הברכות לראש השנה הסיני 2021</vt:lpstr>
      <vt:lpstr>PowerPoint Presentation</vt:lpstr>
      <vt:lpstr>PowerPoint Presentation</vt:lpstr>
      <vt:lpstr>ברכות שר הביטחון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ברכות ר' אבט"מ</vt:lpstr>
      <vt:lpstr>PowerPoint Presentation</vt:lpstr>
      <vt:lpstr>PowerPoint Presentation</vt:lpstr>
      <vt:lpstr>PowerPoint Presentation</vt:lpstr>
      <vt:lpstr>PowerPoint Presentation</vt:lpstr>
      <vt:lpstr>ברכות מז"י</vt:lpstr>
      <vt:lpstr>PowerPoint Presentation</vt:lpstr>
      <vt:lpstr>PowerPoint Presentation</vt:lpstr>
      <vt:lpstr>PowerPoint Presentation</vt:lpstr>
      <vt:lpstr>ברכות מפקד פקע"ר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ברכות מפקד המכללות</vt:lpstr>
      <vt:lpstr>PowerPoint Presentation</vt:lpstr>
      <vt:lpstr>PowerPoint Presentation</vt:lpstr>
      <vt:lpstr>PowerPoint Presentation</vt:lpstr>
      <vt:lpstr>ברכות מח"י</vt:lpstr>
      <vt:lpstr>PowerPoint Presentation</vt:lpstr>
      <vt:lpstr>PowerPoint Presentation</vt:lpstr>
      <vt:lpstr>ברכות מח"א</vt:lpstr>
      <vt:lpstr>PowerPoint Presentation</vt:lpstr>
      <vt:lpstr>PowerPoint Presentation</vt:lpstr>
      <vt:lpstr>PowerPoint Presentation</vt:lpstr>
      <vt:lpstr>ברכות ר' אגא"ס</vt:lpstr>
      <vt:lpstr>PowerPoint Presentation</vt:lpstr>
      <vt:lpstr>PowerPoint Presentation</vt:lpstr>
      <vt:lpstr>PowerPoint Presentation</vt:lpstr>
      <vt:lpstr>PowerPoint Presentation</vt:lpstr>
    </vt:vector>
  </TitlesOfParts>
  <Company>MFA.GOV.IL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Military Defence Attache - Embassy Of Israel In Beijing</dc:creator>
  <cp:lastModifiedBy>Military Defence Attache - Embassy Of Israel In Beijing</cp:lastModifiedBy>
  <cp:revision>64</cp:revision>
  <cp:lastPrinted>2021-01-12T07:40:55Z</cp:lastPrinted>
  <dcterms:created xsi:type="dcterms:W3CDTF">2020-01-16T02:12:55Z</dcterms:created>
  <dcterms:modified xsi:type="dcterms:W3CDTF">2021-01-13T08:13:06Z</dcterms:modified>
</cp:coreProperties>
</file>