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67" r:id="rId2"/>
    <p:sldId id="298" r:id="rId3"/>
    <p:sldId id="299" r:id="rId4"/>
    <p:sldId id="297" r:id="rId5"/>
    <p:sldId id="288" r:id="rId6"/>
    <p:sldId id="260" r:id="rId7"/>
    <p:sldId id="264" r:id="rId8"/>
    <p:sldId id="265" r:id="rId9"/>
    <p:sldId id="266" r:id="rId10"/>
    <p:sldId id="282" r:id="rId11"/>
    <p:sldId id="283" r:id="rId12"/>
    <p:sldId id="289" r:id="rId13"/>
    <p:sldId id="284" r:id="rId14"/>
    <p:sldId id="285" r:id="rId15"/>
    <p:sldId id="290" r:id="rId16"/>
    <p:sldId id="268" r:id="rId17"/>
    <p:sldId id="291" r:id="rId18"/>
    <p:sldId id="256" r:id="rId19"/>
    <p:sldId id="287" r:id="rId20"/>
    <p:sldId id="270" r:id="rId21"/>
    <p:sldId id="292" r:id="rId22"/>
    <p:sldId id="269" r:id="rId23"/>
    <p:sldId id="257" r:id="rId24"/>
    <p:sldId id="278" r:id="rId25"/>
    <p:sldId id="279" r:id="rId26"/>
    <p:sldId id="258" r:id="rId27"/>
    <p:sldId id="271" r:id="rId28"/>
    <p:sldId id="293" r:id="rId29"/>
    <p:sldId id="261" r:id="rId30"/>
    <p:sldId id="259" r:id="rId31"/>
    <p:sldId id="272" r:id="rId32"/>
    <p:sldId id="294" r:id="rId33"/>
    <p:sldId id="262" r:id="rId34"/>
    <p:sldId id="273" r:id="rId35"/>
    <p:sldId id="295" r:id="rId36"/>
    <p:sldId id="263" r:id="rId37"/>
    <p:sldId id="286" r:id="rId38"/>
    <p:sldId id="274" r:id="rId39"/>
    <p:sldId id="296" r:id="rId40"/>
    <p:sldId id="275" r:id="rId41"/>
    <p:sldId id="280" r:id="rId42"/>
    <p:sldId id="281" r:id="rId43"/>
  </p:sldIdLst>
  <p:sldSz cx="12192000" cy="6858000"/>
  <p:notesSz cx="6788150" cy="9923463"/>
  <p:defaultTextStyle>
    <a:defPPr>
      <a:defRPr lang="he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16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4925" y="0"/>
            <a:ext cx="29416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060BC1-5C24-43AE-BA85-491606EE86D0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1239838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5200"/>
            <a:ext cx="5429250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6575"/>
            <a:ext cx="294163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4925" y="9426575"/>
            <a:ext cx="294163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94FC50-6AC5-4D14-BB29-4BA723F20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135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4FC50-6AC5-4D14-BB29-4BA723F207A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11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4FC50-6AC5-4D14-BB29-4BA723F207A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14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3F53F-A5E6-41DB-9328-3D1371A67CE5}" type="datetimeFigureOut">
              <a:rPr lang="he-IL" smtClean="0"/>
              <a:t>ה'/שבט/תשפ"א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D9819-6F41-4B47-B7A9-4154494E6DF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19410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3F53F-A5E6-41DB-9328-3D1371A67CE5}" type="datetimeFigureOut">
              <a:rPr lang="he-IL" smtClean="0"/>
              <a:t>ה'/שבט/תשפ"א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D9819-6F41-4B47-B7A9-4154494E6DF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36718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3F53F-A5E6-41DB-9328-3D1371A67CE5}" type="datetimeFigureOut">
              <a:rPr lang="he-IL" smtClean="0"/>
              <a:t>ה'/שבט/תשפ"א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D9819-6F41-4B47-B7A9-4154494E6DF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86987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3F53F-A5E6-41DB-9328-3D1371A67CE5}" type="datetimeFigureOut">
              <a:rPr lang="he-IL" smtClean="0"/>
              <a:t>ה'/שבט/תשפ"א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D9819-6F41-4B47-B7A9-4154494E6DF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60739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3F53F-A5E6-41DB-9328-3D1371A67CE5}" type="datetimeFigureOut">
              <a:rPr lang="he-IL" smtClean="0"/>
              <a:t>ה'/שבט/תשפ"א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D9819-6F41-4B47-B7A9-4154494E6DF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75098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3F53F-A5E6-41DB-9328-3D1371A67CE5}" type="datetimeFigureOut">
              <a:rPr lang="he-IL" smtClean="0"/>
              <a:t>ה'/שבט/תשפ"א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D9819-6F41-4B47-B7A9-4154494E6DF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39162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3F53F-A5E6-41DB-9328-3D1371A67CE5}" type="datetimeFigureOut">
              <a:rPr lang="he-IL" smtClean="0"/>
              <a:t>ה'/שבט/תשפ"א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D9819-6F41-4B47-B7A9-4154494E6DF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36189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3F53F-A5E6-41DB-9328-3D1371A67CE5}" type="datetimeFigureOut">
              <a:rPr lang="he-IL" smtClean="0"/>
              <a:t>ה'/שבט/תשפ"א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D9819-6F41-4B47-B7A9-4154494E6DF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9264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3F53F-A5E6-41DB-9328-3D1371A67CE5}" type="datetimeFigureOut">
              <a:rPr lang="he-IL" smtClean="0"/>
              <a:t>ה'/שבט/תשפ"א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D9819-6F41-4B47-B7A9-4154494E6DF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42821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3F53F-A5E6-41DB-9328-3D1371A67CE5}" type="datetimeFigureOut">
              <a:rPr lang="he-IL" smtClean="0"/>
              <a:t>ה'/שבט/תשפ"א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D9819-6F41-4B47-B7A9-4154494E6DF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44125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3F53F-A5E6-41DB-9328-3D1371A67CE5}" type="datetimeFigureOut">
              <a:rPr lang="he-IL" smtClean="0"/>
              <a:t>ה'/שבט/תשפ"א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D9819-6F41-4B47-B7A9-4154494E6DF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9563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3F53F-A5E6-41DB-9328-3D1371A67CE5}" type="datetimeFigureOut">
              <a:rPr lang="he-IL" smtClean="0"/>
              <a:t>ה'/שבט/תשפ"א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D9819-6F41-4B47-B7A9-4154494E6DF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91350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242" y="1833940"/>
            <a:ext cx="11161776" cy="1325563"/>
          </a:xfrm>
        </p:spPr>
        <p:txBody>
          <a:bodyPr>
            <a:normAutofit/>
          </a:bodyPr>
          <a:lstStyle/>
          <a:p>
            <a:pPr algn="ctr"/>
            <a:r>
              <a:rPr lang="he-IL" sz="36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פרויקט הברכות לראש השנה הסיני 2021</a:t>
            </a:r>
            <a:endParaRPr lang="en-US" sz="36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t="19138" r="935" b="24172"/>
          <a:stretch/>
        </p:blipFill>
        <p:spPr>
          <a:xfrm>
            <a:off x="914400" y="3520834"/>
            <a:ext cx="10367460" cy="33371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73287" t="19197" r="17866" b="64459"/>
          <a:stretch/>
        </p:blipFill>
        <p:spPr>
          <a:xfrm>
            <a:off x="427088" y="117866"/>
            <a:ext cx="1303683" cy="1354744"/>
          </a:xfrm>
          <a:prstGeom prst="rect">
            <a:avLst/>
          </a:prstGeom>
        </p:spPr>
      </p:pic>
      <p:pic>
        <p:nvPicPr>
          <p:cNvPr id="6" name="Picture 8" descr="תוצאת תמונה עבור סמל צה&quot;ל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5489" y="292029"/>
            <a:ext cx="1144303" cy="100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942732" y="425906"/>
            <a:ext cx="35365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נספחות ההגנה בסין, ינואר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651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9134" y="1893567"/>
            <a:ext cx="5168028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Lt. Gen. Shao </a:t>
            </a:r>
            <a:r>
              <a:rPr lang="en-US" sz="2000" b="1" i="1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Yuanming</a:t>
            </a:r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,</a:t>
            </a:r>
            <a:endParaRPr lang="en-US" sz="20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Happy New Year to you and your family,</a:t>
            </a: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 wish you a year of success</a:t>
            </a: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And good Health.</a:t>
            </a: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May it be a fruitful year of cooperation. </a:t>
            </a:r>
          </a:p>
          <a:p>
            <a:endParaRPr lang="en-US" sz="2000" b="1" i="1" dirty="0" smtClean="0"/>
          </a:p>
          <a:p>
            <a:endParaRPr lang="en-US" sz="2000" b="1" i="1" dirty="0" smtClean="0"/>
          </a:p>
          <a:p>
            <a:endParaRPr lang="en-US" sz="2000" b="1" i="1" dirty="0"/>
          </a:p>
          <a:p>
            <a:endParaRPr lang="en-US" sz="2000" b="1" i="1" dirty="0" smtClean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5349240" y="-9144"/>
            <a:ext cx="32342" cy="68671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t="19138" r="935" b="24172"/>
          <a:stretch/>
        </p:blipFill>
        <p:spPr>
          <a:xfrm>
            <a:off x="0" y="5138927"/>
            <a:ext cx="5340580" cy="1719071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-521947" y="4421309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General (Res.) </a:t>
            </a:r>
            <a:r>
              <a:rPr lang="en-US" sz="1600" i="1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benjamin</a:t>
            </a:r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US" sz="1600" i="1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Gantz</a:t>
            </a:r>
            <a:endParaRPr lang="en-US" sz="16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ctr"/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Minster of Defense</a:t>
            </a:r>
            <a:endParaRPr lang="en-US" sz="1600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-444980" y="3789493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祝牛年大吉！</a:t>
            </a:r>
            <a:endParaRPr lang="en-US" sz="20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73287" t="19197" r="17866" b="64459"/>
          <a:stretch/>
        </p:blipFill>
        <p:spPr>
          <a:xfrm>
            <a:off x="3947200" y="309464"/>
            <a:ext cx="1204370" cy="12515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63175" t="16212" r="8569" b="29958"/>
          <a:stretch/>
        </p:blipFill>
        <p:spPr>
          <a:xfrm>
            <a:off x="471405" y="492665"/>
            <a:ext cx="812403" cy="8705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06182" y="719822"/>
            <a:ext cx="1728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The state of Israel</a:t>
            </a:r>
          </a:p>
          <a:p>
            <a:pPr algn="ctr"/>
            <a:r>
              <a:rPr lang="en-US" sz="1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Ministry of Defense</a:t>
            </a:r>
            <a:endParaRPr lang="en-US" sz="11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31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312" y="254139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sz="5400" b="1" dirty="0" smtClean="0"/>
              <a:t>ברכות ר' </a:t>
            </a:r>
            <a:r>
              <a:rPr lang="he-IL" sz="5400" b="1" dirty="0" err="1" smtClean="0"/>
              <a:t>אבט"מ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460544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8096" y="1024128"/>
            <a:ext cx="1041501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r>
              <a:rPr lang="he-IL" dirty="0" smtClean="0"/>
              <a:t>חותם על 4 ברכות.</a:t>
            </a:r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r>
              <a:rPr lang="he-IL" dirty="0" smtClean="0"/>
              <a:t>בעל תפקיד שר' </a:t>
            </a:r>
            <a:r>
              <a:rPr lang="he-IL" dirty="0" err="1" smtClean="0"/>
              <a:t>אבט"מ</a:t>
            </a:r>
            <a:r>
              <a:rPr lang="he-IL" dirty="0" smtClean="0"/>
              <a:t> נמצא </a:t>
            </a:r>
            <a:r>
              <a:rPr lang="he-IL" dirty="0" err="1" smtClean="0"/>
              <a:t>עימו</a:t>
            </a:r>
            <a:r>
              <a:rPr lang="he-IL" dirty="0" smtClean="0"/>
              <a:t> בקשרי עבודה – נספח סין בישראל (סניור קולונל, מקביל תא"ל בצה"ל).</a:t>
            </a:r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r>
              <a:rPr lang="en-US" dirty="0" smtClean="0"/>
              <a:t>- Li Bin</a:t>
            </a:r>
            <a:r>
              <a:rPr lang="he-IL" dirty="0"/>
              <a:t> </a:t>
            </a:r>
            <a:r>
              <a:rPr lang="he-IL" dirty="0" smtClean="0"/>
              <a:t>ר' </a:t>
            </a:r>
            <a:r>
              <a:rPr lang="he-IL" dirty="0" err="1" smtClean="0"/>
              <a:t>המוד"צ</a:t>
            </a:r>
            <a:r>
              <a:rPr lang="he-IL" dirty="0" smtClean="0"/>
              <a:t>.</a:t>
            </a:r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Fang </a:t>
            </a:r>
            <a:r>
              <a:rPr lang="en-US" dirty="0" err="1" smtClean="0"/>
              <a:t>Yongxiang</a:t>
            </a:r>
            <a:r>
              <a:rPr lang="he-IL" dirty="0" smtClean="0"/>
              <a:t> – ביקר בישראל בקיץ 2019, מייג'ור גנרל, סגן שר לענייני גמלאים ויועץ בוועדת החשובה ביותר של פיקוד צבא סין.</a:t>
            </a:r>
            <a:endParaRPr lang="en-US" dirty="0" smtClean="0"/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Ci </a:t>
            </a:r>
            <a:r>
              <a:rPr lang="en-US" dirty="0" err="1" smtClean="0"/>
              <a:t>Guowei</a:t>
            </a:r>
            <a:r>
              <a:rPr lang="he-IL" dirty="0" smtClean="0"/>
              <a:t> – ר' </a:t>
            </a:r>
            <a:r>
              <a:rPr lang="he-IL" dirty="0" err="1" smtClean="0"/>
              <a:t>הקש"ח</a:t>
            </a:r>
            <a:r>
              <a:rPr lang="he-IL" dirty="0" smtClean="0"/>
              <a:t> הסיני, מייג'ור גנרל, ר' </a:t>
            </a:r>
            <a:r>
              <a:rPr lang="he-IL" dirty="0" err="1" smtClean="0"/>
              <a:t>אבט"מ</a:t>
            </a:r>
            <a:r>
              <a:rPr lang="he-IL" dirty="0" smtClean="0"/>
              <a:t> היה אורחו בסין.</a:t>
            </a:r>
            <a:endParaRPr lang="en-US" dirty="0" smtClean="0"/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endParaRPr lang="en-US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480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9134" y="1893567"/>
            <a:ext cx="5168028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Gen. Li Bin,</a:t>
            </a:r>
            <a:endParaRPr lang="en-US" sz="20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Happy New Year to you and your family,</a:t>
            </a: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 wish you a year of success</a:t>
            </a: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And good Health.</a:t>
            </a: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May it be a fruitful year of cooperation. </a:t>
            </a:r>
          </a:p>
          <a:p>
            <a:endParaRPr lang="en-US" sz="2000" b="1" i="1" dirty="0" smtClean="0"/>
          </a:p>
          <a:p>
            <a:endParaRPr lang="en-US" sz="2000" b="1" i="1" dirty="0" smtClean="0"/>
          </a:p>
          <a:p>
            <a:endParaRPr lang="en-US" sz="2000" b="1" i="1" dirty="0"/>
          </a:p>
          <a:p>
            <a:endParaRPr lang="en-US" sz="2000" b="1" i="1" dirty="0" smtClean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5349240" y="-9144"/>
            <a:ext cx="32342" cy="68671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t="19138" r="935" b="24172"/>
          <a:stretch/>
        </p:blipFill>
        <p:spPr>
          <a:xfrm>
            <a:off x="0" y="5138927"/>
            <a:ext cx="5340580" cy="171907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048420" y="1942834"/>
            <a:ext cx="5168028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Sen. Col. Zhang Su,</a:t>
            </a:r>
          </a:p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Happy New Year to you and your family,</a:t>
            </a:r>
          </a:p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I wish you a year of success</a:t>
            </a:r>
          </a:p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And good Health.</a:t>
            </a:r>
          </a:p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May it be a fruitful year of cooperation</a:t>
            </a:r>
            <a:r>
              <a:rPr lang="en-US" sz="2000" b="1" i="1" dirty="0" smtClean="0"/>
              <a:t>. </a:t>
            </a:r>
          </a:p>
          <a:p>
            <a:endParaRPr lang="en-US" sz="2000" b="1" i="1" dirty="0" smtClean="0"/>
          </a:p>
          <a:p>
            <a:endParaRPr lang="en-US" sz="20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6803127" y="0"/>
            <a:ext cx="32342" cy="68671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t="19138" r="935" b="24172"/>
          <a:stretch/>
        </p:blipFill>
        <p:spPr>
          <a:xfrm>
            <a:off x="6845808" y="5126946"/>
            <a:ext cx="5340580" cy="1719071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-444980" y="3789493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祝牛年大吉！</a:t>
            </a:r>
            <a:endParaRPr lang="en-US" sz="20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380184" y="3829946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祝牛年大吉！</a:t>
            </a:r>
            <a:endParaRPr lang="en-US" sz="20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73287" t="19197" r="17866" b="64459"/>
          <a:stretch/>
        </p:blipFill>
        <p:spPr>
          <a:xfrm>
            <a:off x="3947200" y="309464"/>
            <a:ext cx="1204370" cy="125154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l="73287" t="19197" r="17866" b="64459"/>
          <a:stretch/>
        </p:blipFill>
        <p:spPr>
          <a:xfrm>
            <a:off x="10705448" y="309463"/>
            <a:ext cx="1204370" cy="12515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63175" t="16212" r="8569" b="29958"/>
          <a:stretch/>
        </p:blipFill>
        <p:spPr>
          <a:xfrm>
            <a:off x="471405" y="492665"/>
            <a:ext cx="812403" cy="8705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06182" y="719822"/>
            <a:ext cx="1728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The state of Israel</a:t>
            </a:r>
          </a:p>
          <a:p>
            <a:pPr algn="ctr"/>
            <a:r>
              <a:rPr lang="en-US" sz="1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Ministry of Defense</a:t>
            </a:r>
            <a:endParaRPr lang="en-US" sz="11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/>
          <a:srcRect l="63175" t="16212" r="8569" b="29958"/>
          <a:stretch/>
        </p:blipFill>
        <p:spPr>
          <a:xfrm>
            <a:off x="7027292" y="530055"/>
            <a:ext cx="812403" cy="87058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569418" y="754306"/>
            <a:ext cx="1728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The state of Israel</a:t>
            </a:r>
          </a:p>
          <a:p>
            <a:pPr algn="ctr"/>
            <a:r>
              <a:rPr lang="en-US" sz="1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Ministry of Defense</a:t>
            </a:r>
            <a:endParaRPr lang="en-US" sz="11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84434" y="4421309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Zohar </a:t>
            </a:r>
            <a:r>
              <a:rPr lang="en-US" sz="1600" i="1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Palti</a:t>
            </a:r>
            <a:endParaRPr lang="en-US" sz="1600" i="1" dirty="0" smtClean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ctr"/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Director Policy and Political Military Bureau </a:t>
            </a:r>
          </a:p>
          <a:p>
            <a:pPr algn="ctr"/>
            <a:r>
              <a:rPr lang="en-US" sz="1600" i="1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Minstery</a:t>
            </a:r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of Defense</a:t>
            </a:r>
            <a:endParaRPr lang="en-US" sz="1600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-444980" y="4421688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Zohar </a:t>
            </a:r>
            <a:r>
              <a:rPr lang="en-US" sz="1600" i="1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Palti</a:t>
            </a:r>
            <a:endParaRPr lang="en-US" sz="1600" i="1" dirty="0" smtClean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ctr"/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Director Policy and Political Military Bureau </a:t>
            </a:r>
          </a:p>
          <a:p>
            <a:pPr algn="ctr"/>
            <a:r>
              <a:rPr lang="en-US" sz="1600" i="1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Minstery</a:t>
            </a:r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of Defense</a:t>
            </a:r>
            <a:endParaRPr lang="en-US" sz="1600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16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9134" y="1893567"/>
            <a:ext cx="5168028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Maj. Gen. Fang </a:t>
            </a:r>
            <a:r>
              <a:rPr lang="en-US" sz="2000" b="1" i="1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Yongxiang</a:t>
            </a:r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,</a:t>
            </a:r>
            <a:endParaRPr lang="en-US" sz="20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Happy New Year to you and your family,</a:t>
            </a: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 wish you a year of success</a:t>
            </a: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And good Health.</a:t>
            </a: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May it be a fruitful year of cooperation. </a:t>
            </a:r>
          </a:p>
          <a:p>
            <a:endParaRPr lang="en-US" sz="2000" b="1" i="1" dirty="0" smtClean="0"/>
          </a:p>
          <a:p>
            <a:endParaRPr lang="en-US" sz="2000" b="1" i="1" dirty="0" smtClean="0"/>
          </a:p>
          <a:p>
            <a:endParaRPr lang="en-US" sz="2000" b="1" i="1" dirty="0"/>
          </a:p>
          <a:p>
            <a:endParaRPr lang="en-US" sz="2000" b="1" i="1" dirty="0" smtClean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5349240" y="-9144"/>
            <a:ext cx="32342" cy="68671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t="19138" r="935" b="24172"/>
          <a:stretch/>
        </p:blipFill>
        <p:spPr>
          <a:xfrm>
            <a:off x="0" y="5138927"/>
            <a:ext cx="5340580" cy="1719071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-521947" y="4421309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Zohar </a:t>
            </a:r>
            <a:r>
              <a:rPr lang="en-US" sz="1600" i="1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Palti</a:t>
            </a:r>
            <a:endParaRPr lang="en-US" sz="1600" i="1" dirty="0" smtClean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ctr"/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Director Policy and Political Military Bureau </a:t>
            </a:r>
          </a:p>
          <a:p>
            <a:pPr algn="ctr"/>
            <a:r>
              <a:rPr lang="en-US" sz="1600" i="1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Minstery</a:t>
            </a:r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of Defense</a:t>
            </a:r>
            <a:endParaRPr lang="en-US" sz="1600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-444980" y="3789493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祝牛年大吉！</a:t>
            </a:r>
            <a:endParaRPr lang="en-US" sz="20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73287" t="19197" r="17866" b="64459"/>
          <a:stretch/>
        </p:blipFill>
        <p:spPr>
          <a:xfrm>
            <a:off x="3947200" y="309464"/>
            <a:ext cx="1204370" cy="12515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63175" t="16212" r="8569" b="29958"/>
          <a:stretch/>
        </p:blipFill>
        <p:spPr>
          <a:xfrm>
            <a:off x="471405" y="492665"/>
            <a:ext cx="812403" cy="8705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06182" y="719822"/>
            <a:ext cx="1728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The state of Israel</a:t>
            </a:r>
          </a:p>
          <a:p>
            <a:pPr algn="ctr"/>
            <a:r>
              <a:rPr lang="en-US" sz="1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Ministry of Defense</a:t>
            </a:r>
            <a:endParaRPr lang="en-US" sz="11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1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9134" y="1893567"/>
            <a:ext cx="5168028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Maj. Gen. Ci </a:t>
            </a:r>
            <a:r>
              <a:rPr lang="en-US" sz="2000" b="1" i="1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Guowei</a:t>
            </a:r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,</a:t>
            </a:r>
            <a:endParaRPr lang="en-US" sz="20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Happy New Year to you and your family,</a:t>
            </a: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 wish you a year of success</a:t>
            </a: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And good Health.</a:t>
            </a: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May it be a fruitful year of cooperation. </a:t>
            </a:r>
          </a:p>
          <a:p>
            <a:endParaRPr lang="en-US" sz="2000" b="1" i="1" dirty="0" smtClean="0"/>
          </a:p>
          <a:p>
            <a:endParaRPr lang="en-US" sz="2000" b="1" i="1" dirty="0" smtClean="0"/>
          </a:p>
          <a:p>
            <a:endParaRPr lang="en-US" sz="2000" b="1" i="1" dirty="0"/>
          </a:p>
          <a:p>
            <a:endParaRPr lang="en-US" sz="2000" b="1" i="1" dirty="0" smtClean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5349240" y="-9144"/>
            <a:ext cx="32342" cy="68671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t="19138" r="935" b="24172"/>
          <a:stretch/>
        </p:blipFill>
        <p:spPr>
          <a:xfrm>
            <a:off x="0" y="5138927"/>
            <a:ext cx="5340580" cy="1719071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-444980" y="3789493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祝牛年大吉！</a:t>
            </a:r>
            <a:endParaRPr lang="en-US" sz="20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73287" t="19197" r="17866" b="64459"/>
          <a:stretch/>
        </p:blipFill>
        <p:spPr>
          <a:xfrm>
            <a:off x="3947200" y="309464"/>
            <a:ext cx="1204370" cy="12515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63175" t="16212" r="8569" b="29958"/>
          <a:stretch/>
        </p:blipFill>
        <p:spPr>
          <a:xfrm>
            <a:off x="471405" y="492665"/>
            <a:ext cx="812403" cy="8705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06182" y="719822"/>
            <a:ext cx="1728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The state of Israel</a:t>
            </a:r>
          </a:p>
          <a:p>
            <a:pPr algn="ctr"/>
            <a:r>
              <a:rPr lang="en-US" sz="1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Ministry of Defense</a:t>
            </a:r>
            <a:endParaRPr lang="en-US" sz="11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521947" y="4421309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Zohar </a:t>
            </a:r>
            <a:r>
              <a:rPr lang="en-US" sz="1600" i="1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Palti</a:t>
            </a:r>
            <a:endParaRPr lang="en-US" sz="1600" i="1" dirty="0" smtClean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ctr"/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Director Policy and Political Military Bureau </a:t>
            </a:r>
          </a:p>
          <a:p>
            <a:pPr algn="ctr"/>
            <a:r>
              <a:rPr lang="en-US" sz="1600" i="1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Minstery</a:t>
            </a:r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of Defense</a:t>
            </a:r>
            <a:endParaRPr lang="en-US" sz="1600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27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312" y="254139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sz="5400" b="1" dirty="0" smtClean="0"/>
              <a:t>ברכות </a:t>
            </a:r>
            <a:r>
              <a:rPr lang="he-IL" sz="5400" b="1" dirty="0" err="1" smtClean="0"/>
              <a:t>מז"י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2985166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8096" y="1024128"/>
            <a:ext cx="1041501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r>
              <a:rPr lang="he-IL" dirty="0" smtClean="0"/>
              <a:t>חותם על 2 ברכות.</a:t>
            </a:r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r>
              <a:rPr lang="he-IL" dirty="0" smtClean="0"/>
              <a:t>מפקד צבא היבשה של סין, והקומיסר (המפקד הפוליטי) של צבא היבשה.</a:t>
            </a:r>
            <a:endParaRPr lang="en-US" dirty="0" smtClean="0"/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endParaRPr lang="en-US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2290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4220" y="1426144"/>
            <a:ext cx="5168028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Gen</a:t>
            </a:r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. </a:t>
            </a:r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Han </a:t>
            </a:r>
            <a:r>
              <a:rPr lang="en-US" sz="2000" b="1" i="1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Weiguo</a:t>
            </a:r>
            <a:endParaRPr lang="en-US" sz="20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Happy New Year to you and your family,</a:t>
            </a: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 wish you a year of success</a:t>
            </a: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And good Health.</a:t>
            </a: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May it be a fruitful year of cooperation. </a:t>
            </a:r>
          </a:p>
          <a:p>
            <a:endParaRPr lang="en-US" sz="2000" b="1" i="1" dirty="0" smtClean="0"/>
          </a:p>
          <a:p>
            <a:endParaRPr lang="en-US" sz="2000" b="1" i="1" dirty="0" smtClean="0"/>
          </a:p>
          <a:p>
            <a:endParaRPr lang="en-US" sz="2000" b="1" i="1" dirty="0"/>
          </a:p>
          <a:p>
            <a:endParaRPr lang="en-US" sz="2000" b="1" i="1" dirty="0" smtClean="0"/>
          </a:p>
        </p:txBody>
      </p:sp>
      <p:pic>
        <p:nvPicPr>
          <p:cNvPr id="1032" name="Picture 8" descr="תוצאת תמונה עבור סמל צה&quot;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4" y="309464"/>
            <a:ext cx="1046782" cy="92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5349240" y="-9144"/>
            <a:ext cx="32342" cy="68671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t="19138" r="935" b="24172"/>
          <a:stretch/>
        </p:blipFill>
        <p:spPr>
          <a:xfrm>
            <a:off x="0" y="5138927"/>
            <a:ext cx="5340580" cy="1719071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-531091" y="4288466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Major </a:t>
            </a:r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Gen</a:t>
            </a:r>
            <a:r>
              <a:rPr lang="en-US" sz="16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. </a:t>
            </a:r>
            <a:r>
              <a:rPr lang="en-US" sz="1600" b="1" i="1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Yoel</a:t>
            </a:r>
            <a:r>
              <a:rPr lang="en-US" sz="16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Strick</a:t>
            </a:r>
            <a:endParaRPr lang="en-US" sz="16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ctr"/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IDF Ground Forces Command</a:t>
            </a:r>
            <a:endParaRPr lang="en-US" sz="1600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-435836" y="3413901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祝牛年大吉！</a:t>
            </a:r>
            <a:endParaRPr lang="en-US" sz="20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/>
          <a:srcRect l="26137" t="25834" r="61293" b="54716"/>
          <a:stretch/>
        </p:blipFill>
        <p:spPr>
          <a:xfrm>
            <a:off x="3979958" y="404508"/>
            <a:ext cx="948658" cy="82560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806182" y="719822"/>
            <a:ext cx="1728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The state of Israel</a:t>
            </a:r>
          </a:p>
          <a:p>
            <a:pPr algn="ctr"/>
            <a:r>
              <a:rPr lang="en-US" sz="1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IDF</a:t>
            </a:r>
            <a:endParaRPr lang="en-US" sz="11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72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4220" y="1426144"/>
            <a:ext cx="5168028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Gen</a:t>
            </a:r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. </a:t>
            </a:r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Liu Lei </a:t>
            </a:r>
          </a:p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Happy </a:t>
            </a:r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New Year to you and your family,</a:t>
            </a: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 wish you a year of success</a:t>
            </a: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And good Health.</a:t>
            </a: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May it be a fruitful year of cooperation. </a:t>
            </a:r>
          </a:p>
          <a:p>
            <a:endParaRPr lang="en-US" sz="2000" b="1" i="1" dirty="0" smtClean="0"/>
          </a:p>
          <a:p>
            <a:endParaRPr lang="en-US" sz="2000" b="1" i="1" dirty="0" smtClean="0"/>
          </a:p>
          <a:p>
            <a:endParaRPr lang="en-US" sz="2000" b="1" i="1" dirty="0"/>
          </a:p>
          <a:p>
            <a:endParaRPr lang="en-US" sz="2000" b="1" i="1" dirty="0" smtClean="0"/>
          </a:p>
        </p:txBody>
      </p:sp>
      <p:pic>
        <p:nvPicPr>
          <p:cNvPr id="1032" name="Picture 8" descr="תוצאת תמונה עבור סמל צה&quot;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4" y="309464"/>
            <a:ext cx="1046782" cy="92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5349240" y="-9144"/>
            <a:ext cx="32342" cy="68671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t="19138" r="935" b="24172"/>
          <a:stretch/>
        </p:blipFill>
        <p:spPr>
          <a:xfrm>
            <a:off x="0" y="5138927"/>
            <a:ext cx="5340580" cy="1719071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-531091" y="4288466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Major </a:t>
            </a:r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Gen</a:t>
            </a:r>
            <a:r>
              <a:rPr lang="en-US" sz="16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. </a:t>
            </a:r>
            <a:r>
              <a:rPr lang="en-US" sz="1600" b="1" i="1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Yoel</a:t>
            </a:r>
            <a:r>
              <a:rPr lang="en-US" sz="16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Strick</a:t>
            </a:r>
            <a:endParaRPr lang="en-US" sz="16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ctr"/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IDF Ground Forces Command</a:t>
            </a:r>
            <a:endParaRPr lang="en-US" sz="1600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-435836" y="3413901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祝牛年大吉！</a:t>
            </a:r>
            <a:endParaRPr lang="en-US" sz="20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/>
          <a:srcRect l="26137" t="25834" r="61293" b="54716"/>
          <a:stretch/>
        </p:blipFill>
        <p:spPr>
          <a:xfrm>
            <a:off x="3979958" y="404508"/>
            <a:ext cx="948658" cy="82560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806182" y="719822"/>
            <a:ext cx="1728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The state of Israel</a:t>
            </a:r>
          </a:p>
          <a:p>
            <a:pPr algn="ctr"/>
            <a:r>
              <a:rPr lang="en-US" sz="1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IDF</a:t>
            </a:r>
            <a:endParaRPr lang="en-US" sz="11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6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02336" y="401638"/>
            <a:ext cx="11393424" cy="6063170"/>
          </a:xfrm>
          <a:prstGeom prst="rect">
            <a:avLst/>
          </a:prstGeom>
          <a:ln w="38100">
            <a:solidFill>
              <a:srgbClr val="0070C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algn="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he-IL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ראש השנה הסיני המכונה גם ה- "</a:t>
            </a:r>
            <a:r>
              <a:rPr lang="en-US" sz="1600" b="1" dirty="0">
                <a:solidFill>
                  <a:srgbClr val="000000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</a:rPr>
              <a:t> "SPRING FESTIVAL</a:t>
            </a:r>
            <a:r>
              <a:rPr lang="he-IL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נחשב לחג הסיני החשוב ביותר בשנה. </a:t>
            </a:r>
            <a:endParaRPr lang="he-IL" sz="16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David" panose="020E0502060401010101" pitchFamily="34" charset="-79"/>
            </a:endParaRPr>
          </a:p>
          <a:p>
            <a:pPr algn="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he-IL" sz="16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בחג </a:t>
            </a:r>
            <a:r>
              <a:rPr lang="he-IL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זה נוהגים הסינים לנסוע לבית הוריהם ולחגוג עימם. </a:t>
            </a:r>
            <a:endParaRPr lang="en-US" sz="1600" dirty="0">
              <a:effectLst/>
              <a:latin typeface="Times New Roman" panose="02020603050405020304" pitchFamily="18" charset="0"/>
              <a:ea typeface="HGSoeiPresenceEB"/>
            </a:endParaRPr>
          </a:p>
          <a:p>
            <a:pPr algn="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he-IL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השנה תחל בסין שנת השור, בתאריך 11/2/2021. </a:t>
            </a:r>
            <a:endParaRPr lang="en-US" sz="1600" dirty="0">
              <a:effectLst/>
              <a:latin typeface="Times New Roman" panose="02020603050405020304" pitchFamily="18" charset="0"/>
              <a:ea typeface="HGSoeiPresenceEB"/>
            </a:endParaRPr>
          </a:p>
          <a:p>
            <a:pPr algn="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he-IL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מאות מיליוני סינים </a:t>
            </a:r>
            <a:r>
              <a:rPr lang="he-IL" sz="16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נוהגים לנסוע </a:t>
            </a:r>
            <a:r>
              <a:rPr lang="he-IL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בחזרה למקום הולדתם מהערים </a:t>
            </a:r>
            <a:r>
              <a:rPr lang="he-IL" sz="16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הגדולות (השנה בשל </a:t>
            </a:r>
            <a:r>
              <a:rPr lang="he-IL" sz="16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מגיפת</a:t>
            </a:r>
            <a:r>
              <a:rPr lang="he-IL" sz="16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הקורונה ישנן הגבלות בנושא). </a:t>
            </a:r>
            <a:endParaRPr lang="en-US" sz="1600" dirty="0">
              <a:effectLst/>
              <a:latin typeface="Times New Roman" panose="02020603050405020304" pitchFamily="18" charset="0"/>
              <a:ea typeface="HGSoeiPresenceEB"/>
            </a:endParaRPr>
          </a:p>
          <a:p>
            <a:pPr algn="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he-IL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בתרבות שבה יש מעט מאוד חגים הכוללים חופש, ויש בה ערך עצום לעבודה המתבטא בין היתר בבתי עסק הפתוחים שבעה ימים בשבוע למשך שעות ארוכות, החג הוא חריג. </a:t>
            </a:r>
            <a:endParaRPr lang="en-US" sz="1600" dirty="0">
              <a:effectLst/>
              <a:latin typeface="Times New Roman" panose="02020603050405020304" pitchFamily="18" charset="0"/>
              <a:ea typeface="HGSoeiPresenceEB"/>
            </a:endParaRPr>
          </a:p>
          <a:p>
            <a:pPr algn="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he-IL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הערים "מתרוקנות", בתי עסק רבים נסגרים והתנועה ברחובות הופכת דלה לתקופה של בין שבוע לשבוע וחצי עד חזרתם של האנשים ממקום הולדתם. </a:t>
            </a:r>
            <a:endParaRPr lang="en-US" sz="1600" dirty="0">
              <a:effectLst/>
              <a:latin typeface="Times New Roman" panose="02020603050405020304" pitchFamily="18" charset="0"/>
              <a:ea typeface="HGSoeiPresenceEB"/>
            </a:endParaRPr>
          </a:p>
          <a:p>
            <a:pPr algn="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he-IL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מנהגי החג כוללים הצבת קישוטים מסורתיים בכל מקום, תאורה צבעונית בבתים וברחובות, קיום ארוחות משפחתיות מדי יום במהלך ימי </a:t>
            </a:r>
            <a:r>
              <a:rPr lang="he-IL" sz="16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החג, משחקי קלפים סיניים </a:t>
            </a:r>
            <a:r>
              <a:rPr lang="he-IL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וחלוקת מתנות. </a:t>
            </a:r>
            <a:endParaRPr lang="en-US" sz="1600" dirty="0">
              <a:effectLst/>
              <a:latin typeface="Times New Roman" panose="02020603050405020304" pitchFamily="18" charset="0"/>
              <a:ea typeface="HGSoeiPresenceEB"/>
            </a:endParaRPr>
          </a:p>
          <a:p>
            <a:pPr algn="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he-IL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נהוג להעניק לקרובים ולעובדים מעטפות אדומות ובהן כסף מזומן (השגרירות מעניקה לכל עובד 652 </a:t>
            </a:r>
            <a:r>
              <a:rPr lang="he-IL" sz="16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יואן – שווה ערך ל-100$).</a:t>
            </a:r>
            <a:endParaRPr lang="en-US" sz="1600" dirty="0">
              <a:effectLst/>
              <a:latin typeface="Times New Roman" panose="02020603050405020304" pitchFamily="18" charset="0"/>
              <a:ea typeface="HGSoeiPresenceEB"/>
            </a:endParaRPr>
          </a:p>
          <a:p>
            <a:pPr algn="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he-IL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השנה, בשל מגפת הקורונה, ישנה חשיבות מיוחדת לפרויקט הברכות והתשורות – מאז חודש ינואר 2020 מצוי צבא סין תחת הגבלות </a:t>
            </a:r>
            <a:r>
              <a:rPr lang="he-IL" sz="1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קש"חיות</a:t>
            </a:r>
            <a:r>
              <a:rPr lang="he-IL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רבות אשר מונעות כמעט לחלוטין מפגשים עם זרים. החג הוא הזדמנות להפגין את יחסינו ואת העובדה כי על אף שאנו מוגבלים ביכולת להיפגש, אנו עושים את </a:t>
            </a:r>
            <a:r>
              <a:rPr lang="he-IL" sz="16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המרב </a:t>
            </a:r>
            <a:r>
              <a:rPr lang="he-IL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כדי לשמר את היחסים בין הצבאות.</a:t>
            </a:r>
            <a:endParaRPr lang="en-US" sz="1600" dirty="0">
              <a:effectLst/>
              <a:latin typeface="Times New Roman" panose="02020603050405020304" pitchFamily="18" charset="0"/>
              <a:ea typeface="HGSoeiPresenceEB"/>
            </a:endParaRPr>
          </a:p>
          <a:p>
            <a:pPr algn="just" rtl="1">
              <a:lnSpc>
                <a:spcPct val="150000"/>
              </a:lnSpc>
              <a:spcAft>
                <a:spcPts val="1000"/>
              </a:spcAft>
            </a:pPr>
            <a:r>
              <a:rPr lang="he-IL" sz="1100" dirty="0">
                <a:solidFill>
                  <a:srgbClr val="000000"/>
                </a:solidFill>
                <a:effectLst/>
                <a:ea typeface="HGSoeiPresenceEB"/>
                <a:cs typeface="David" panose="020E0502060401010101" pitchFamily="34" charset="-79"/>
              </a:rPr>
              <a:t> </a:t>
            </a:r>
            <a:endParaRPr lang="en-US" sz="1100" dirty="0">
              <a:effectLst/>
              <a:ea typeface="HGSoeiPresenceEB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83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312" y="254139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sz="5400" b="1" dirty="0" smtClean="0"/>
              <a:t>ברכות מפקד פקע"ר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3587358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5256" y="1051560"/>
            <a:ext cx="1041501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r>
              <a:rPr lang="he-IL" dirty="0" smtClean="0"/>
              <a:t>חותם על 9 ברכות.</a:t>
            </a:r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r>
              <a:rPr lang="he-IL" dirty="0" smtClean="0"/>
              <a:t>חותם על הברכות של שותפיו – המשטרה החמושה הסינית הכפופה לצבא סין (</a:t>
            </a:r>
            <a:r>
              <a:rPr lang="en-US" dirty="0" smtClean="0"/>
              <a:t>PAP</a:t>
            </a:r>
            <a:r>
              <a:rPr lang="he-IL" dirty="0" smtClean="0"/>
              <a:t>).</a:t>
            </a:r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r>
              <a:rPr lang="he-IL" dirty="0" smtClean="0"/>
              <a:t>זהו גוף ענק המונה 600,000 איש, ולכן ישנו מספר גדול יחסית של בעלי תפקידים.</a:t>
            </a:r>
          </a:p>
          <a:p>
            <a:pPr algn="r" rtl="1">
              <a:lnSpc>
                <a:spcPct val="200000"/>
              </a:lnSpc>
            </a:pPr>
            <a:endParaRPr lang="en-US" dirty="0" smtClean="0"/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endParaRPr lang="en-US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6957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4220" y="1426144"/>
            <a:ext cx="5168028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Gen</a:t>
            </a:r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. </a:t>
            </a:r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Wang Ning,</a:t>
            </a:r>
            <a:endParaRPr lang="en-US" sz="20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Happy New Year to you and your family,</a:t>
            </a: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 wish you a year of success</a:t>
            </a: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And good Health.</a:t>
            </a: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May it be a fruitful year of cooperation. </a:t>
            </a:r>
          </a:p>
          <a:p>
            <a:endParaRPr lang="en-US" sz="2000" b="1" i="1" dirty="0" smtClean="0"/>
          </a:p>
          <a:p>
            <a:endParaRPr lang="en-US" sz="2000" b="1" i="1" dirty="0" smtClean="0"/>
          </a:p>
          <a:p>
            <a:endParaRPr lang="en-US" sz="2000" b="1" i="1" dirty="0"/>
          </a:p>
          <a:p>
            <a:endParaRPr lang="en-US" sz="2000" b="1" i="1" dirty="0" smtClean="0"/>
          </a:p>
        </p:txBody>
      </p:sp>
      <p:pic>
        <p:nvPicPr>
          <p:cNvPr id="1030" name="Picture 6" descr="תוצאת תמונה עבור פיקוד העורף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826" y="309464"/>
            <a:ext cx="876299" cy="87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תוצאת תמונה עבור סמל צה&quot;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4" y="309464"/>
            <a:ext cx="1046782" cy="92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תוצאת תמונה עבור פיקוד העורף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991" y="327091"/>
            <a:ext cx="876299" cy="87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תוצאת תמונה עבור סמל צה&quot;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545" y="248002"/>
            <a:ext cx="1046782" cy="92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5349240" y="-9144"/>
            <a:ext cx="32342" cy="68671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t="19138" r="935" b="24172"/>
          <a:stretch/>
        </p:blipFill>
        <p:spPr>
          <a:xfrm>
            <a:off x="0" y="5138927"/>
            <a:ext cx="5340580" cy="171907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473711" y="3848567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Major </a:t>
            </a:r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Gen</a:t>
            </a:r>
            <a:r>
              <a:rPr lang="en-US" sz="16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. </a:t>
            </a:r>
            <a:r>
              <a:rPr lang="en-US" sz="16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Ori </a:t>
            </a:r>
            <a:r>
              <a:rPr lang="en-US" sz="1600" b="1" i="1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Gordin</a:t>
            </a:r>
            <a:endParaRPr lang="en-US" sz="16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Israel     Defense      Forces</a:t>
            </a:r>
          </a:p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Home   Front    Command</a:t>
            </a:r>
          </a:p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Commanding  </a:t>
            </a:r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   </a:t>
            </a:r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General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18576" y="1501217"/>
            <a:ext cx="5168028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Gen. An </a:t>
            </a:r>
            <a:r>
              <a:rPr lang="en-US" sz="2000" b="1" i="1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Zhaoqing</a:t>
            </a:r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,</a:t>
            </a:r>
          </a:p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Happy New Year to you and your family,</a:t>
            </a:r>
          </a:p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I wish you a year of success</a:t>
            </a:r>
          </a:p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And good Health.</a:t>
            </a:r>
          </a:p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May it be a fruitful year of cooperation</a:t>
            </a:r>
            <a:r>
              <a:rPr lang="en-US" sz="2000" b="1" i="1" dirty="0" smtClean="0"/>
              <a:t>. </a:t>
            </a:r>
          </a:p>
          <a:p>
            <a:endParaRPr lang="en-US" sz="2000" b="1" i="1" dirty="0" smtClean="0"/>
          </a:p>
          <a:p>
            <a:endParaRPr lang="en-US" sz="20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6803127" y="0"/>
            <a:ext cx="32342" cy="68671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t="19138" r="935" b="24172"/>
          <a:stretch/>
        </p:blipFill>
        <p:spPr>
          <a:xfrm>
            <a:off x="6845808" y="5126946"/>
            <a:ext cx="5340580" cy="1719071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-576811" y="3935914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Major </a:t>
            </a:r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Gen</a:t>
            </a:r>
            <a:r>
              <a:rPr lang="en-US" sz="16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. </a:t>
            </a:r>
            <a:r>
              <a:rPr lang="en-US" sz="16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Ori </a:t>
            </a:r>
            <a:r>
              <a:rPr lang="en-US" sz="1600" b="1" i="1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Gordin</a:t>
            </a:r>
            <a:endParaRPr lang="en-US" sz="16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Israel     Defense      Forces</a:t>
            </a:r>
          </a:p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Home   Front    Command</a:t>
            </a:r>
          </a:p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Commanding </a:t>
            </a:r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    </a:t>
            </a:r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General</a:t>
            </a:r>
          </a:p>
        </p:txBody>
      </p:sp>
      <p:sp>
        <p:nvSpPr>
          <p:cNvPr id="26" name="Rectangle 25"/>
          <p:cNvSpPr/>
          <p:nvPr/>
        </p:nvSpPr>
        <p:spPr>
          <a:xfrm>
            <a:off x="-435836" y="3413901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祝牛年大吉！</a:t>
            </a:r>
            <a:endParaRPr lang="en-US" sz="20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468098" y="3347876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祝牛年大吉！</a:t>
            </a:r>
            <a:endParaRPr lang="en-US" sz="20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06182" y="719822"/>
            <a:ext cx="1728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The state of Israel</a:t>
            </a:r>
          </a:p>
          <a:p>
            <a:pPr algn="ctr"/>
            <a:r>
              <a:rPr lang="en-US" sz="1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IDF</a:t>
            </a:r>
            <a:endParaRPr lang="en-US" sz="11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730051" y="719821"/>
            <a:ext cx="1728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The state of Israel</a:t>
            </a:r>
          </a:p>
          <a:p>
            <a:pPr algn="ctr"/>
            <a:r>
              <a:rPr lang="en-US" sz="1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IDF</a:t>
            </a:r>
            <a:endParaRPr lang="en-US" sz="11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88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4220" y="1426144"/>
            <a:ext cx="5168028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Major Gen</a:t>
            </a:r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. </a:t>
            </a:r>
            <a:r>
              <a:rPr lang="en-US" sz="2000" b="1" i="1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Zhag</a:t>
            </a:r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Yu,</a:t>
            </a:r>
            <a:endParaRPr lang="en-US" sz="20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Happy </a:t>
            </a:r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New Year to you and your family,</a:t>
            </a: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 wish you a year of success</a:t>
            </a: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And good Health.</a:t>
            </a: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May it be a fruitful year of cooperation. </a:t>
            </a:r>
          </a:p>
          <a:p>
            <a:endParaRPr lang="en-US" sz="2000" b="1" i="1" dirty="0" smtClean="0"/>
          </a:p>
          <a:p>
            <a:endParaRPr lang="en-US" sz="2000" b="1" i="1" dirty="0" smtClean="0"/>
          </a:p>
          <a:p>
            <a:endParaRPr lang="en-US" sz="2000" b="1" i="1" dirty="0"/>
          </a:p>
          <a:p>
            <a:endParaRPr lang="en-US" sz="2000" b="1" i="1" dirty="0" smtClean="0"/>
          </a:p>
        </p:txBody>
      </p:sp>
      <p:pic>
        <p:nvPicPr>
          <p:cNvPr id="1030" name="Picture 6" descr="תוצאת תמונה עבור פיקוד העורף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826" y="309464"/>
            <a:ext cx="876299" cy="87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תוצאת תמונה עבור סמל צה&quot;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4" y="309464"/>
            <a:ext cx="1046782" cy="92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תוצאת תמונה עבור פיקוד העורף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991" y="327091"/>
            <a:ext cx="876299" cy="87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תוצאת תמונה עבור סמל צה&quot;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545" y="248002"/>
            <a:ext cx="1046782" cy="92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5349240" y="-9144"/>
            <a:ext cx="32342" cy="68671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t="19138" r="935" b="24172"/>
          <a:stretch/>
        </p:blipFill>
        <p:spPr>
          <a:xfrm>
            <a:off x="0" y="5138927"/>
            <a:ext cx="5340580" cy="171907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473711" y="3848567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Major </a:t>
            </a:r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Gen</a:t>
            </a:r>
            <a:r>
              <a:rPr lang="en-US" sz="16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. </a:t>
            </a:r>
            <a:r>
              <a:rPr lang="en-US" sz="16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Ori </a:t>
            </a:r>
            <a:r>
              <a:rPr lang="en-US" sz="1600" b="1" i="1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Gordin</a:t>
            </a:r>
            <a:endParaRPr lang="en-US" sz="16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Israel     Defense      Forces</a:t>
            </a:r>
          </a:p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Home   Front    Command</a:t>
            </a:r>
          </a:p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Commanding  </a:t>
            </a:r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   </a:t>
            </a:r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General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18576" y="1501217"/>
            <a:ext cx="5168028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Major Gen. Chen </a:t>
            </a:r>
            <a:r>
              <a:rPr lang="en-US" sz="2000" b="1" i="1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Xichun</a:t>
            </a:r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,</a:t>
            </a:r>
          </a:p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Happy New Year to you and your family,</a:t>
            </a:r>
          </a:p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I wish you a year of success</a:t>
            </a:r>
          </a:p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And good Health.</a:t>
            </a:r>
          </a:p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May it be a fruitful year of cooperation</a:t>
            </a:r>
            <a:r>
              <a:rPr lang="en-US" sz="2000" b="1" i="1" dirty="0" smtClean="0"/>
              <a:t>. </a:t>
            </a:r>
          </a:p>
          <a:p>
            <a:endParaRPr lang="en-US" sz="2000" b="1" i="1" dirty="0" smtClean="0"/>
          </a:p>
          <a:p>
            <a:endParaRPr lang="en-US" sz="20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6803127" y="0"/>
            <a:ext cx="32342" cy="68671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t="19138" r="935" b="24172"/>
          <a:stretch/>
        </p:blipFill>
        <p:spPr>
          <a:xfrm>
            <a:off x="6845808" y="5126946"/>
            <a:ext cx="5340580" cy="1719071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-576811" y="3935914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Major </a:t>
            </a:r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Gen</a:t>
            </a:r>
            <a:r>
              <a:rPr lang="en-US" sz="16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. </a:t>
            </a:r>
            <a:r>
              <a:rPr lang="en-US" sz="16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Ori </a:t>
            </a:r>
            <a:r>
              <a:rPr lang="en-US" sz="1600" b="1" i="1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Gordin</a:t>
            </a:r>
            <a:endParaRPr lang="en-US" sz="16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Israel     Defense      Forces</a:t>
            </a:r>
          </a:p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Home   Front    Command</a:t>
            </a:r>
          </a:p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Commanding </a:t>
            </a:r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    </a:t>
            </a:r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General</a:t>
            </a:r>
          </a:p>
        </p:txBody>
      </p:sp>
      <p:sp>
        <p:nvSpPr>
          <p:cNvPr id="26" name="Rectangle 25"/>
          <p:cNvSpPr/>
          <p:nvPr/>
        </p:nvSpPr>
        <p:spPr>
          <a:xfrm>
            <a:off x="-435836" y="3413901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祝牛年大吉！</a:t>
            </a:r>
            <a:endParaRPr lang="en-US" sz="20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468098" y="3347876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祝牛年大吉！</a:t>
            </a:r>
            <a:endParaRPr lang="en-US" sz="20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06182" y="719822"/>
            <a:ext cx="1728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The state of Israel</a:t>
            </a:r>
          </a:p>
          <a:p>
            <a:pPr algn="ctr"/>
            <a:r>
              <a:rPr lang="en-US" sz="1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IDF</a:t>
            </a:r>
            <a:endParaRPr lang="en-US" sz="11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730051" y="688604"/>
            <a:ext cx="1728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The state of Israel</a:t>
            </a:r>
          </a:p>
          <a:p>
            <a:pPr algn="ctr"/>
            <a:r>
              <a:rPr lang="en-US" sz="1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IDF</a:t>
            </a:r>
            <a:endParaRPr lang="en-US" sz="11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15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4220" y="1426144"/>
            <a:ext cx="5168028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Lt. Gen</a:t>
            </a:r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. </a:t>
            </a:r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Qin Tian,</a:t>
            </a:r>
            <a:endParaRPr lang="en-US" sz="20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Happy </a:t>
            </a:r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New Year to you and your family,</a:t>
            </a: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 wish you a year of success</a:t>
            </a: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And good Health.</a:t>
            </a: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May it be a fruitful year of cooperation. </a:t>
            </a:r>
          </a:p>
          <a:p>
            <a:endParaRPr lang="en-US" sz="2000" b="1" i="1" dirty="0" smtClean="0"/>
          </a:p>
          <a:p>
            <a:endParaRPr lang="en-US" sz="2000" b="1" i="1" dirty="0" smtClean="0"/>
          </a:p>
          <a:p>
            <a:endParaRPr lang="en-US" sz="2000" b="1" i="1" dirty="0"/>
          </a:p>
          <a:p>
            <a:endParaRPr lang="en-US" sz="2000" b="1" i="1" dirty="0" smtClean="0"/>
          </a:p>
        </p:txBody>
      </p:sp>
      <p:pic>
        <p:nvPicPr>
          <p:cNvPr id="1030" name="Picture 6" descr="תוצאת תמונה עבור פיקוד העורף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826" y="309464"/>
            <a:ext cx="876299" cy="87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תוצאת תמונה עבור סמל צה&quot;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4" y="309464"/>
            <a:ext cx="1046782" cy="92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תוצאת תמונה עבור פיקוד העורף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991" y="327091"/>
            <a:ext cx="876299" cy="87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תוצאת תמונה עבור סמל צה&quot;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545" y="248002"/>
            <a:ext cx="1046782" cy="92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5349240" y="-9144"/>
            <a:ext cx="32342" cy="68671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t="19138" r="935" b="24172"/>
          <a:stretch/>
        </p:blipFill>
        <p:spPr>
          <a:xfrm>
            <a:off x="0" y="5138927"/>
            <a:ext cx="5340580" cy="171907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473711" y="3848567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Major </a:t>
            </a:r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Gen</a:t>
            </a:r>
            <a:r>
              <a:rPr lang="en-US" sz="16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. </a:t>
            </a:r>
            <a:r>
              <a:rPr lang="en-US" sz="16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Ori </a:t>
            </a:r>
            <a:r>
              <a:rPr lang="en-US" sz="1600" b="1" i="1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Gordin</a:t>
            </a:r>
            <a:endParaRPr lang="en-US" sz="16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Israel     Defense      Forces</a:t>
            </a:r>
          </a:p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Home   Front    Command</a:t>
            </a:r>
          </a:p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Commanding  </a:t>
            </a:r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   </a:t>
            </a:r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General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18576" y="1501217"/>
            <a:ext cx="5168028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Lt. Gen. Zheng </a:t>
            </a:r>
            <a:r>
              <a:rPr lang="en-US" sz="2000" b="1" i="1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Jiagai</a:t>
            </a:r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,</a:t>
            </a:r>
          </a:p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Happy New Year to you and your family,</a:t>
            </a:r>
          </a:p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I wish you a year of success</a:t>
            </a:r>
          </a:p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And good Health.</a:t>
            </a:r>
          </a:p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May it be a fruitful year of cooperation</a:t>
            </a:r>
            <a:r>
              <a:rPr lang="en-US" sz="2000" b="1" i="1" dirty="0" smtClean="0"/>
              <a:t>. </a:t>
            </a:r>
          </a:p>
          <a:p>
            <a:endParaRPr lang="en-US" sz="2000" b="1" i="1" dirty="0" smtClean="0"/>
          </a:p>
          <a:p>
            <a:endParaRPr lang="en-US" sz="20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6803127" y="0"/>
            <a:ext cx="32342" cy="68671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t="19138" r="935" b="24172"/>
          <a:stretch/>
        </p:blipFill>
        <p:spPr>
          <a:xfrm>
            <a:off x="6845808" y="5126946"/>
            <a:ext cx="5340580" cy="1719071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-576811" y="3935914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Major </a:t>
            </a:r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Gen</a:t>
            </a:r>
            <a:r>
              <a:rPr lang="en-US" sz="16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. </a:t>
            </a:r>
            <a:r>
              <a:rPr lang="en-US" sz="16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Ori </a:t>
            </a:r>
            <a:r>
              <a:rPr lang="en-US" sz="1600" b="1" i="1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Gordin</a:t>
            </a:r>
            <a:endParaRPr lang="en-US" sz="16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Israel     Defense      Forces</a:t>
            </a:r>
          </a:p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Home   Front    Command</a:t>
            </a:r>
          </a:p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Commanding </a:t>
            </a:r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    </a:t>
            </a:r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General</a:t>
            </a:r>
          </a:p>
        </p:txBody>
      </p:sp>
      <p:sp>
        <p:nvSpPr>
          <p:cNvPr id="26" name="Rectangle 25"/>
          <p:cNvSpPr/>
          <p:nvPr/>
        </p:nvSpPr>
        <p:spPr>
          <a:xfrm>
            <a:off x="-435836" y="3413901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祝牛年大吉！</a:t>
            </a:r>
            <a:endParaRPr lang="en-US" sz="20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468098" y="3347876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祝牛年大吉！</a:t>
            </a:r>
            <a:endParaRPr lang="en-US" sz="20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06182" y="719822"/>
            <a:ext cx="1728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The state of Israel</a:t>
            </a:r>
          </a:p>
          <a:p>
            <a:pPr algn="ctr"/>
            <a:r>
              <a:rPr lang="en-US" sz="1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IDF</a:t>
            </a:r>
            <a:endParaRPr lang="en-US" sz="11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730051" y="688604"/>
            <a:ext cx="1728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The state of Israel</a:t>
            </a:r>
          </a:p>
          <a:p>
            <a:pPr algn="ctr"/>
            <a:r>
              <a:rPr lang="en-US" sz="1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IDF</a:t>
            </a:r>
            <a:endParaRPr lang="en-US" sz="11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14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4220" y="1426144"/>
            <a:ext cx="5168028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Lt. Gen</a:t>
            </a:r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. </a:t>
            </a:r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Wang </a:t>
            </a:r>
            <a:r>
              <a:rPr lang="en-US" sz="2000" b="1" i="1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Chunning</a:t>
            </a:r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,</a:t>
            </a:r>
            <a:endParaRPr lang="en-US" sz="20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Happy </a:t>
            </a:r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New Year to you and your family,</a:t>
            </a: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 wish you a year of success</a:t>
            </a: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And good Health.</a:t>
            </a: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May it be a fruitful year of cooperation. </a:t>
            </a:r>
          </a:p>
          <a:p>
            <a:endParaRPr lang="en-US" sz="2000" b="1" i="1" dirty="0" smtClean="0"/>
          </a:p>
          <a:p>
            <a:endParaRPr lang="en-US" sz="2000" b="1" i="1" dirty="0" smtClean="0"/>
          </a:p>
          <a:p>
            <a:endParaRPr lang="en-US" sz="2000" b="1" i="1" dirty="0"/>
          </a:p>
          <a:p>
            <a:endParaRPr lang="en-US" sz="2000" b="1" i="1" dirty="0" smtClean="0"/>
          </a:p>
        </p:txBody>
      </p:sp>
      <p:pic>
        <p:nvPicPr>
          <p:cNvPr id="1030" name="Picture 6" descr="תוצאת תמונה עבור פיקוד העורף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826" y="309464"/>
            <a:ext cx="876299" cy="87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תוצאת תמונה עבור סמל צה&quot;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4" y="309464"/>
            <a:ext cx="1046782" cy="92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תוצאת תמונה עבור פיקוד העורף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991" y="327091"/>
            <a:ext cx="876299" cy="87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תוצאת תמונה עבור סמל צה&quot;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545" y="248002"/>
            <a:ext cx="1046782" cy="92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5349240" y="-9144"/>
            <a:ext cx="32342" cy="68671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t="19138" r="935" b="24172"/>
          <a:stretch/>
        </p:blipFill>
        <p:spPr>
          <a:xfrm>
            <a:off x="0" y="5138927"/>
            <a:ext cx="5340580" cy="171907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473711" y="3848567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Major </a:t>
            </a:r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Gen</a:t>
            </a:r>
            <a:r>
              <a:rPr lang="en-US" sz="16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. </a:t>
            </a:r>
            <a:r>
              <a:rPr lang="en-US" sz="16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Ori </a:t>
            </a:r>
            <a:r>
              <a:rPr lang="en-US" sz="1600" b="1" i="1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Gordin</a:t>
            </a:r>
            <a:endParaRPr lang="en-US" sz="16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Israel     Defense      Forces</a:t>
            </a:r>
          </a:p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Home   Front    Command</a:t>
            </a:r>
          </a:p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Commanding  </a:t>
            </a:r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   </a:t>
            </a:r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General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18576" y="1501217"/>
            <a:ext cx="5168028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i="1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Mj</a:t>
            </a:r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. Gen. Xi </a:t>
            </a:r>
            <a:r>
              <a:rPr lang="en-US" sz="2000" b="1" i="1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Shuangzhu</a:t>
            </a:r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,</a:t>
            </a:r>
          </a:p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Happy New Year to you and your family,</a:t>
            </a:r>
          </a:p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I wish you a year of success</a:t>
            </a:r>
          </a:p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And good Health.</a:t>
            </a:r>
          </a:p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May it be a fruitful year of cooperation</a:t>
            </a:r>
            <a:r>
              <a:rPr lang="en-US" sz="2000" b="1" i="1" dirty="0" smtClean="0"/>
              <a:t>. </a:t>
            </a:r>
          </a:p>
          <a:p>
            <a:endParaRPr lang="en-US" sz="2000" b="1" i="1" dirty="0" smtClean="0"/>
          </a:p>
          <a:p>
            <a:endParaRPr lang="en-US" sz="20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6803127" y="0"/>
            <a:ext cx="32342" cy="68671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t="19138" r="935" b="24172"/>
          <a:stretch/>
        </p:blipFill>
        <p:spPr>
          <a:xfrm>
            <a:off x="6845808" y="5126946"/>
            <a:ext cx="5340580" cy="1719071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-576811" y="3935914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Major </a:t>
            </a:r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Gen</a:t>
            </a:r>
            <a:r>
              <a:rPr lang="en-US" sz="16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. </a:t>
            </a:r>
            <a:r>
              <a:rPr lang="en-US" sz="16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Ori </a:t>
            </a:r>
            <a:r>
              <a:rPr lang="en-US" sz="1600" b="1" i="1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Gordin</a:t>
            </a:r>
            <a:endParaRPr lang="en-US" sz="16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Israel     Defense      Forces</a:t>
            </a:r>
          </a:p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Home   Front    Command</a:t>
            </a:r>
          </a:p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Commanding </a:t>
            </a:r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    </a:t>
            </a:r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General</a:t>
            </a:r>
          </a:p>
        </p:txBody>
      </p:sp>
      <p:sp>
        <p:nvSpPr>
          <p:cNvPr id="26" name="Rectangle 25"/>
          <p:cNvSpPr/>
          <p:nvPr/>
        </p:nvSpPr>
        <p:spPr>
          <a:xfrm>
            <a:off x="-435836" y="3413901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祝牛年大吉！</a:t>
            </a:r>
            <a:endParaRPr lang="en-US" sz="20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468098" y="3347876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祝牛年大吉！</a:t>
            </a:r>
            <a:endParaRPr lang="en-US" sz="20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06182" y="719822"/>
            <a:ext cx="1728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The state of Israel</a:t>
            </a:r>
          </a:p>
          <a:p>
            <a:pPr algn="ctr"/>
            <a:r>
              <a:rPr lang="en-US" sz="1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IDF</a:t>
            </a:r>
            <a:endParaRPr lang="en-US" sz="11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730051" y="688604"/>
            <a:ext cx="1728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The state of Israel</a:t>
            </a:r>
          </a:p>
          <a:p>
            <a:pPr algn="ctr"/>
            <a:r>
              <a:rPr lang="en-US" sz="1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IDF</a:t>
            </a:r>
            <a:endParaRPr lang="en-US" sz="11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1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4220" y="1426144"/>
            <a:ext cx="5168028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Maj. Gen. </a:t>
            </a:r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Xi </a:t>
            </a:r>
            <a:r>
              <a:rPr lang="en-US" sz="2000" b="1" i="1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Shuangzhu</a:t>
            </a:r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,</a:t>
            </a:r>
            <a:endParaRPr lang="en-US" sz="20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Happy New Year to you and your family,</a:t>
            </a: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 wish you a year of success</a:t>
            </a: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And good Health.</a:t>
            </a: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May it be a fruitful year of cooperation. </a:t>
            </a:r>
          </a:p>
          <a:p>
            <a:endParaRPr lang="en-US" sz="2000" b="1" i="1" dirty="0" smtClean="0"/>
          </a:p>
          <a:p>
            <a:endParaRPr lang="en-US" sz="2000" b="1" i="1" dirty="0" smtClean="0"/>
          </a:p>
          <a:p>
            <a:endParaRPr lang="en-US" sz="2000" b="1" i="1" dirty="0"/>
          </a:p>
          <a:p>
            <a:endParaRPr lang="en-US" sz="2000" b="1" i="1" dirty="0" smtClean="0"/>
          </a:p>
        </p:txBody>
      </p:sp>
      <p:pic>
        <p:nvPicPr>
          <p:cNvPr id="1030" name="Picture 6" descr="תוצאת תמונה עבור פיקוד העורף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826" y="309464"/>
            <a:ext cx="876299" cy="87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תוצאת תמונה עבור סמל צה&quot;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4" y="309464"/>
            <a:ext cx="1046782" cy="92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5349240" y="-9144"/>
            <a:ext cx="32342" cy="68671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t="19138" r="935" b="24172"/>
          <a:stretch/>
        </p:blipFill>
        <p:spPr>
          <a:xfrm>
            <a:off x="0" y="5138927"/>
            <a:ext cx="5340580" cy="1719071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-576811" y="3935914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Major </a:t>
            </a:r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Gen</a:t>
            </a:r>
            <a:r>
              <a:rPr lang="en-US" sz="16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. </a:t>
            </a:r>
            <a:r>
              <a:rPr lang="en-US" sz="16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Ori </a:t>
            </a:r>
            <a:r>
              <a:rPr lang="en-US" sz="1600" b="1" i="1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Gordin</a:t>
            </a:r>
            <a:endParaRPr lang="en-US" sz="16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Israel     Defense      Forces</a:t>
            </a:r>
          </a:p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Home   Front    Command</a:t>
            </a:r>
          </a:p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Commanding </a:t>
            </a:r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    </a:t>
            </a:r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General</a:t>
            </a:r>
          </a:p>
        </p:txBody>
      </p:sp>
      <p:sp>
        <p:nvSpPr>
          <p:cNvPr id="26" name="Rectangle 25"/>
          <p:cNvSpPr/>
          <p:nvPr/>
        </p:nvSpPr>
        <p:spPr>
          <a:xfrm>
            <a:off x="-435836" y="3413901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祝牛年大吉！</a:t>
            </a:r>
            <a:endParaRPr lang="en-US" sz="20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06182" y="719822"/>
            <a:ext cx="1728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The state of Israel</a:t>
            </a:r>
          </a:p>
          <a:p>
            <a:pPr algn="ctr"/>
            <a:r>
              <a:rPr lang="en-US" sz="1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IDF</a:t>
            </a:r>
            <a:endParaRPr lang="en-US" sz="11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97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312" y="254139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sz="5400" b="1" dirty="0" smtClean="0"/>
              <a:t>ברכות מפקד המכללות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4184253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5256" y="1051560"/>
            <a:ext cx="1041501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r>
              <a:rPr lang="he-IL" dirty="0" smtClean="0"/>
              <a:t>חותם על 3 ברכות.</a:t>
            </a:r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r>
              <a:rPr lang="he-IL" dirty="0" smtClean="0"/>
              <a:t>ברכות למפקדי המכללות המארחות של </a:t>
            </a:r>
            <a:r>
              <a:rPr lang="he-IL" dirty="0" err="1" smtClean="0"/>
              <a:t>מב"ל</a:t>
            </a:r>
            <a:r>
              <a:rPr lang="he-IL" dirty="0" smtClean="0"/>
              <a:t> – </a:t>
            </a:r>
            <a:r>
              <a:rPr lang="en-US" dirty="0" smtClean="0"/>
              <a:t>NDU</a:t>
            </a:r>
            <a:r>
              <a:rPr lang="he-IL" dirty="0" smtClean="0"/>
              <a:t> ו- </a:t>
            </a:r>
            <a:r>
              <a:rPr lang="en-US" dirty="0" smtClean="0"/>
              <a:t>AMS</a:t>
            </a:r>
            <a:r>
              <a:rPr lang="he-IL" dirty="0" smtClean="0"/>
              <a:t>.</a:t>
            </a:r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r>
              <a:rPr lang="he-IL" dirty="0" smtClean="0"/>
              <a:t>בנוסף חותם על הברכה של המפקד הפוליטי של </a:t>
            </a:r>
            <a:r>
              <a:rPr lang="en-US" dirty="0" smtClean="0"/>
              <a:t>NDU</a:t>
            </a:r>
            <a:r>
              <a:rPr lang="he-IL" dirty="0" smtClean="0"/>
              <a:t>.</a:t>
            </a:r>
          </a:p>
          <a:p>
            <a:pPr algn="r" rtl="1">
              <a:lnSpc>
                <a:spcPct val="200000"/>
              </a:lnSpc>
            </a:pPr>
            <a:endParaRPr lang="en-US" dirty="0" smtClean="0"/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endParaRPr lang="en-US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394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3287" y="1463020"/>
            <a:ext cx="5168028" cy="240065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Gen</a:t>
            </a:r>
            <a:r>
              <a:rPr lang="en-US" sz="14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. </a:t>
            </a:r>
            <a:r>
              <a:rPr lang="en-US" sz="14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Zheng </a:t>
            </a:r>
            <a:r>
              <a:rPr lang="en-US" sz="14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He,</a:t>
            </a:r>
            <a:endParaRPr lang="en-US" sz="14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r>
              <a:rPr lang="en-US" sz="14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Happy New Year to you and your family,</a:t>
            </a:r>
          </a:p>
          <a:p>
            <a:r>
              <a:rPr lang="en-US" sz="14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 wish you a year of success</a:t>
            </a:r>
          </a:p>
          <a:p>
            <a:r>
              <a:rPr lang="en-US" sz="14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And good Health.</a:t>
            </a:r>
          </a:p>
          <a:p>
            <a:r>
              <a:rPr lang="en-US" sz="14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May it be a fruitful year of cooperation</a:t>
            </a:r>
            <a:endParaRPr lang="en-US" sz="1400" i="1" dirty="0" smtClean="0"/>
          </a:p>
          <a:p>
            <a:endParaRPr lang="en-US" sz="2000" b="1" i="1" dirty="0" smtClean="0"/>
          </a:p>
          <a:p>
            <a:endParaRPr lang="en-US" sz="2000" b="1" i="1" dirty="0"/>
          </a:p>
          <a:p>
            <a:endParaRPr lang="en-US" sz="2000" b="1" i="1" dirty="0" smtClean="0"/>
          </a:p>
          <a:p>
            <a:endParaRPr lang="en-US" sz="2000" b="1" i="1" dirty="0" smtClean="0"/>
          </a:p>
        </p:txBody>
      </p:sp>
      <p:pic>
        <p:nvPicPr>
          <p:cNvPr id="1032" name="Picture 8" descr="תוצאת תמונה עבור סמל צה&quot;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87" y="195253"/>
            <a:ext cx="1046782" cy="92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תוצאת תמונה עבור סמל צה&quot;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576" y="180458"/>
            <a:ext cx="1046782" cy="92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5349240" y="-9144"/>
            <a:ext cx="32342" cy="68671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t="19138" r="935" b="24172"/>
          <a:stretch/>
        </p:blipFill>
        <p:spPr>
          <a:xfrm>
            <a:off x="0" y="5138927"/>
            <a:ext cx="5340580" cy="171907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089200" y="1455846"/>
            <a:ext cx="5168028" cy="169277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Lt. Gen. </a:t>
            </a:r>
            <a:r>
              <a:rPr lang="en-US" sz="14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Wu </a:t>
            </a:r>
            <a:r>
              <a:rPr lang="en-US" sz="1400" b="1" i="1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Jieming</a:t>
            </a:r>
            <a:r>
              <a:rPr lang="en-US" sz="14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,</a:t>
            </a:r>
          </a:p>
          <a:p>
            <a:r>
              <a:rPr lang="en-US" sz="14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Happy New Year to you and your family,</a:t>
            </a:r>
          </a:p>
          <a:p>
            <a:r>
              <a:rPr lang="en-US" sz="14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I wish you a year of success</a:t>
            </a:r>
          </a:p>
          <a:p>
            <a:r>
              <a:rPr lang="en-US" sz="14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And good Health.</a:t>
            </a:r>
          </a:p>
          <a:p>
            <a:r>
              <a:rPr lang="en-US" sz="14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May it be a fruitful year of cooperation</a:t>
            </a:r>
            <a:r>
              <a:rPr lang="en-US" sz="1600" i="1" dirty="0" smtClean="0"/>
              <a:t>. </a:t>
            </a:r>
          </a:p>
          <a:p>
            <a:endParaRPr lang="en-US" sz="1600" i="1" dirty="0" smtClean="0"/>
          </a:p>
          <a:p>
            <a:endParaRPr lang="en-US" sz="16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6803127" y="0"/>
            <a:ext cx="32342" cy="68671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t="19138" r="935" b="24172"/>
          <a:stretch/>
        </p:blipFill>
        <p:spPr>
          <a:xfrm>
            <a:off x="6933979" y="5217347"/>
            <a:ext cx="5125368" cy="164979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-377710" y="2779419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16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祝牛年大吉！</a:t>
            </a:r>
            <a:endParaRPr lang="en-US" sz="16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363419" y="2779419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16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祝牛年大吉！</a:t>
            </a:r>
            <a:endParaRPr lang="en-US" sz="16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06182" y="425337"/>
            <a:ext cx="1728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The state of Israel</a:t>
            </a:r>
          </a:p>
          <a:p>
            <a:pPr algn="ctr"/>
            <a:r>
              <a:rPr lang="en-US" sz="1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IDF</a:t>
            </a:r>
            <a:endParaRPr lang="en-US" sz="11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761961" y="425338"/>
            <a:ext cx="1728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The state of Israel</a:t>
            </a:r>
          </a:p>
          <a:p>
            <a:pPr algn="ctr"/>
            <a:r>
              <a:rPr lang="en-US" sz="1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IDF</a:t>
            </a:r>
            <a:endParaRPr lang="en-US" sz="11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/>
          <a:srcRect l="49575" t="48843" r="36701" b="32582"/>
          <a:stretch/>
        </p:blipFill>
        <p:spPr>
          <a:xfrm>
            <a:off x="1104735" y="3023118"/>
            <a:ext cx="3066049" cy="233421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/>
          <a:srcRect l="49575" t="48843" r="36701" b="32582"/>
          <a:stretch/>
        </p:blipFill>
        <p:spPr>
          <a:xfrm>
            <a:off x="7907653" y="3023118"/>
            <a:ext cx="3066049" cy="233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60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02336" y="191326"/>
            <a:ext cx="11393424" cy="6483794"/>
          </a:xfrm>
          <a:prstGeom prst="rect">
            <a:avLst/>
          </a:prstGeom>
          <a:ln w="38100">
            <a:solidFill>
              <a:srgbClr val="0070C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algn="ct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he-IL" b="1" u="sng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קציני </a:t>
            </a:r>
            <a:r>
              <a:rPr lang="he-IL" b="1" u="sng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קש"ח</a:t>
            </a:r>
            <a:r>
              <a:rPr lang="he-IL" b="1" u="sng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he-IL" b="1" u="sng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זרועיים</a:t>
            </a:r>
            <a:endParaRPr lang="he-IL" b="1" u="sng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David" panose="020E0502060401010101" pitchFamily="34" charset="-79"/>
            </a:endParaRPr>
          </a:p>
          <a:p>
            <a:pPr marL="342900" indent="-342900" algn="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he-IL" dirty="0" smtClean="0">
                <a:solidFill>
                  <a:srgbClr val="000000"/>
                </a:solidFill>
                <a:latin typeface="Times New Roman" panose="02020603050405020304" pitchFamily="18" charset="0"/>
                <a:ea typeface="HGSoeiPresenceEB"/>
                <a:cs typeface="David" panose="020E0502060401010101" pitchFamily="34" charset="-79"/>
              </a:rPr>
              <a:t>אנו נשלח את הברכות עם חתימה דיגיטלית על נייר מהודר במעטפה מהודרת עד ליעד.</a:t>
            </a:r>
          </a:p>
          <a:p>
            <a:pPr marL="342900" indent="-342900" algn="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he-IL" dirty="0" smtClean="0">
                <a:solidFill>
                  <a:srgbClr val="000000"/>
                </a:solidFill>
                <a:latin typeface="Times New Roman" panose="02020603050405020304" pitchFamily="18" charset="0"/>
                <a:ea typeface="HGSoeiPresenceEB"/>
                <a:cs typeface="David" panose="020E0502060401010101" pitchFamily="34" charset="-79"/>
              </a:rPr>
              <a:t>אנו נצרף בקבוק יין ישראלי לכל בעל תפקיד.</a:t>
            </a:r>
          </a:p>
          <a:p>
            <a:pPr marL="342900" indent="-342900" algn="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he-IL" dirty="0" smtClean="0">
                <a:solidFill>
                  <a:srgbClr val="000000"/>
                </a:solidFill>
                <a:latin typeface="Times New Roman" panose="02020603050405020304" pitchFamily="18" charset="0"/>
                <a:ea typeface="HGSoeiPresenceEB"/>
                <a:cs typeface="David" panose="020E0502060401010101" pitchFamily="34" charset="-79"/>
              </a:rPr>
              <a:t>כלל התהליך יסתיים ב-5/2/2021.</a:t>
            </a:r>
          </a:p>
          <a:p>
            <a:pPr algn="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he-IL" dirty="0" smtClean="0">
                <a:solidFill>
                  <a:srgbClr val="000000"/>
                </a:solidFill>
                <a:latin typeface="Times New Roman" panose="02020603050405020304" pitchFamily="18" charset="0"/>
                <a:ea typeface="HGSoeiPresenceEB"/>
                <a:cs typeface="David" panose="020E0502060401010101" pitchFamily="34" charset="-79"/>
              </a:rPr>
              <a:t>4. </a:t>
            </a:r>
            <a:r>
              <a:rPr lang="he-IL" b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HGSoeiPresenceEB"/>
                <a:cs typeface="David" panose="020E0502060401010101" pitchFamily="34" charset="-79"/>
              </a:rPr>
              <a:t>אתם נדרשים</a:t>
            </a:r>
            <a:r>
              <a:rPr lang="he-IL" dirty="0" smtClean="0">
                <a:solidFill>
                  <a:srgbClr val="000000"/>
                </a:solidFill>
                <a:latin typeface="Times New Roman" panose="02020603050405020304" pitchFamily="18" charset="0"/>
                <a:ea typeface="HGSoeiPresenceEB"/>
                <a:cs typeface="David" panose="020E0502060401010101" pitchFamily="34" charset="-79"/>
              </a:rPr>
              <a:t>:</a:t>
            </a:r>
          </a:p>
          <a:p>
            <a:pPr lvl="1" algn="just" rtl="1">
              <a:lnSpc>
                <a:spcPct val="150000"/>
              </a:lnSpc>
              <a:spcAft>
                <a:spcPts val="1000"/>
              </a:spcAft>
            </a:pPr>
            <a:r>
              <a:rPr lang="he-IL" dirty="0" smtClean="0">
                <a:latin typeface="David" panose="020E0502060401010101" pitchFamily="34" charset="-79"/>
                <a:ea typeface="HGSoeiPresenceEB"/>
                <a:cs typeface="David" panose="020E0502060401010101" pitchFamily="34" charset="-79"/>
              </a:rPr>
              <a:t>א. לאשר מול מפקדכם שניתן לחתום בשמו.</a:t>
            </a:r>
          </a:p>
          <a:p>
            <a:pPr lvl="1" algn="just" rtl="1">
              <a:lnSpc>
                <a:spcPct val="150000"/>
              </a:lnSpc>
              <a:spcAft>
                <a:spcPts val="1000"/>
              </a:spcAft>
            </a:pPr>
            <a:r>
              <a:rPr lang="he-IL" dirty="0" smtClean="0">
                <a:latin typeface="David" panose="020E0502060401010101" pitchFamily="34" charset="-79"/>
                <a:ea typeface="HGSoeiPresenceEB"/>
                <a:cs typeface="David" panose="020E0502060401010101" pitchFamily="34" charset="-79"/>
              </a:rPr>
              <a:t>ב. לשלוח אלי את החתימה הדיגיטלית או להציב אותה במקום.</a:t>
            </a:r>
          </a:p>
          <a:p>
            <a:pPr lvl="1" algn="just" rtl="1">
              <a:lnSpc>
                <a:spcPct val="150000"/>
              </a:lnSpc>
              <a:spcAft>
                <a:spcPts val="1000"/>
              </a:spcAft>
            </a:pPr>
            <a:r>
              <a:rPr lang="he-IL" dirty="0" smtClean="0">
                <a:latin typeface="David" panose="020E0502060401010101" pitchFamily="34" charset="-79"/>
                <a:ea typeface="HGSoeiPresenceEB"/>
                <a:cs typeface="David" panose="020E0502060401010101" pitchFamily="34" charset="-79"/>
              </a:rPr>
              <a:t>ג. לוודא שהסמל, השם של המפקד, שם היחידה, כל הפרטים נכונים ולשנות במידת הצורך.</a:t>
            </a:r>
          </a:p>
          <a:p>
            <a:pPr lvl="1" algn="just" rtl="1">
              <a:lnSpc>
                <a:spcPct val="150000"/>
              </a:lnSpc>
              <a:spcAft>
                <a:spcPts val="1000"/>
              </a:spcAft>
            </a:pPr>
            <a:r>
              <a:rPr lang="he-IL" dirty="0" smtClean="0">
                <a:latin typeface="David" panose="020E0502060401010101" pitchFamily="34" charset="-79"/>
                <a:ea typeface="HGSoeiPresenceEB"/>
                <a:cs typeface="David" panose="020E0502060401010101" pitchFamily="34" charset="-79"/>
              </a:rPr>
              <a:t>ד. לסיים הכול עד ה-25/2/2021.</a:t>
            </a:r>
          </a:p>
          <a:p>
            <a:pPr lvl="1" algn="ctr" rtl="1">
              <a:lnSpc>
                <a:spcPct val="150000"/>
              </a:lnSpc>
              <a:spcAft>
                <a:spcPts val="1000"/>
              </a:spcAft>
            </a:pPr>
            <a:r>
              <a:rPr lang="he-IL" dirty="0" smtClean="0">
                <a:latin typeface="David" panose="020E0502060401010101" pitchFamily="34" charset="-79"/>
                <a:ea typeface="HGSoeiPresenceEB"/>
                <a:cs typeface="David" panose="020E0502060401010101" pitchFamily="34" charset="-79"/>
              </a:rPr>
              <a:t>תודה מראש,</a:t>
            </a:r>
          </a:p>
          <a:p>
            <a:pPr lvl="1" rtl="1">
              <a:lnSpc>
                <a:spcPct val="150000"/>
              </a:lnSpc>
              <a:spcAft>
                <a:spcPts val="1000"/>
              </a:spcAft>
            </a:pPr>
            <a:r>
              <a:rPr lang="he-IL" dirty="0" smtClean="0">
                <a:effectLst/>
                <a:latin typeface="David" panose="020E0502060401010101" pitchFamily="34" charset="-79"/>
                <a:ea typeface="HGSoeiPresenceEB"/>
                <a:cs typeface="David" panose="020E0502060401010101" pitchFamily="34" charset="-79"/>
              </a:rPr>
              <a:t>אל"מ</a:t>
            </a:r>
            <a:r>
              <a:rPr lang="he-IL" b="1" dirty="0" smtClean="0">
                <a:effectLst/>
                <a:latin typeface="David" panose="020E0502060401010101" pitchFamily="34" charset="-79"/>
                <a:ea typeface="HGSoeiPresenceEB"/>
                <a:cs typeface="David" panose="020E0502060401010101" pitchFamily="34" charset="-79"/>
              </a:rPr>
              <a:t>   קובי    </a:t>
            </a:r>
            <a:r>
              <a:rPr lang="he-IL" b="1" dirty="0" err="1" smtClean="0">
                <a:effectLst/>
                <a:latin typeface="David" panose="020E0502060401010101" pitchFamily="34" charset="-79"/>
                <a:ea typeface="HGSoeiPresenceEB"/>
                <a:cs typeface="David" panose="020E0502060401010101" pitchFamily="34" charset="-79"/>
              </a:rPr>
              <a:t>ולר</a:t>
            </a:r>
            <a:endParaRPr lang="he-IL" b="1" dirty="0" smtClean="0">
              <a:effectLst/>
              <a:latin typeface="David" panose="020E0502060401010101" pitchFamily="34" charset="-79"/>
              <a:ea typeface="HGSoeiPresenceEB"/>
              <a:cs typeface="David" panose="020E0502060401010101" pitchFamily="34" charset="-79"/>
            </a:endParaRPr>
          </a:p>
          <a:p>
            <a:pPr lvl="1" rtl="1">
              <a:lnSpc>
                <a:spcPct val="150000"/>
              </a:lnSpc>
              <a:spcAft>
                <a:spcPts val="1000"/>
              </a:spcAft>
            </a:pPr>
            <a:r>
              <a:rPr lang="he-IL" b="1" dirty="0" smtClean="0">
                <a:latin typeface="David" panose="020E0502060401010101" pitchFamily="34" charset="-79"/>
                <a:ea typeface="HGSoeiPresenceEB"/>
                <a:cs typeface="David" panose="020E0502060401010101" pitchFamily="34" charset="-79"/>
              </a:rPr>
              <a:t>נספח ההגנה בסין</a:t>
            </a:r>
            <a:endParaRPr lang="he-IL" b="1" dirty="0">
              <a:effectLst/>
              <a:latin typeface="David" panose="020E0502060401010101" pitchFamily="34" charset="-79"/>
              <a:ea typeface="HGSoeiPresenceEB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128563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90" y="1174896"/>
            <a:ext cx="5168028" cy="293926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Gen. </a:t>
            </a:r>
            <a:r>
              <a:rPr lang="en-US" sz="14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Yang </a:t>
            </a:r>
            <a:r>
              <a:rPr lang="en-US" sz="1400" b="1" i="1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Xuejun</a:t>
            </a:r>
            <a:endParaRPr lang="en-US" sz="14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4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Happy New Year to you and your family,</a:t>
            </a:r>
          </a:p>
          <a:p>
            <a:pPr>
              <a:lnSpc>
                <a:spcPct val="150000"/>
              </a:lnSpc>
            </a:pPr>
            <a:r>
              <a:rPr lang="en-US" sz="14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 wish you a year of success</a:t>
            </a:r>
          </a:p>
          <a:p>
            <a:pPr>
              <a:lnSpc>
                <a:spcPct val="150000"/>
              </a:lnSpc>
            </a:pPr>
            <a:r>
              <a:rPr lang="en-US" sz="14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And good Health.</a:t>
            </a:r>
          </a:p>
          <a:p>
            <a:pPr>
              <a:lnSpc>
                <a:spcPct val="150000"/>
              </a:lnSpc>
            </a:pPr>
            <a:r>
              <a:rPr lang="en-US" sz="14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May it be a fruitful year of cooperation. </a:t>
            </a:r>
          </a:p>
          <a:p>
            <a:endParaRPr lang="en-US" sz="2000" b="1" i="1" dirty="0" smtClean="0"/>
          </a:p>
          <a:p>
            <a:endParaRPr lang="en-US" sz="2000" b="1" i="1" dirty="0" smtClean="0"/>
          </a:p>
          <a:p>
            <a:endParaRPr lang="en-US" sz="2000" b="1" i="1" dirty="0"/>
          </a:p>
          <a:p>
            <a:endParaRPr lang="en-US" sz="2000" b="1" i="1" dirty="0" smtClean="0"/>
          </a:p>
        </p:txBody>
      </p:sp>
      <p:pic>
        <p:nvPicPr>
          <p:cNvPr id="1032" name="Picture 8" descr="תוצאת תמונה עבור סמל צה&quot;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90" y="92933"/>
            <a:ext cx="1046782" cy="92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5349240" y="-9144"/>
            <a:ext cx="32342" cy="68671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t="19138" r="935" b="24172"/>
          <a:stretch/>
        </p:blipFill>
        <p:spPr>
          <a:xfrm>
            <a:off x="205274" y="5298202"/>
            <a:ext cx="4842588" cy="1558773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-377710" y="2929719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16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祝牛年大吉！</a:t>
            </a:r>
            <a:endParaRPr lang="en-US" sz="16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06182" y="337813"/>
            <a:ext cx="1728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The state of Israel</a:t>
            </a:r>
          </a:p>
          <a:p>
            <a:pPr algn="ctr"/>
            <a:r>
              <a:rPr lang="en-US" sz="1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IDF</a:t>
            </a:r>
            <a:endParaRPr lang="en-US" sz="11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49575" t="48843" r="36701" b="32582"/>
          <a:stretch/>
        </p:blipFill>
        <p:spPr>
          <a:xfrm>
            <a:off x="1226036" y="3168752"/>
            <a:ext cx="2907425" cy="221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64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312" y="254139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sz="5400" b="1" dirty="0" smtClean="0"/>
              <a:t>ברכות מח"י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1529433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5256" y="1051560"/>
            <a:ext cx="1041501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r>
              <a:rPr lang="he-IL" dirty="0" smtClean="0"/>
              <a:t>חותם על 2 ברכות.</a:t>
            </a:r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r>
              <a:rPr lang="he-IL" dirty="0" smtClean="0"/>
              <a:t>ברכות למפקד חיל הים הסיני, והמפקד הפוליטי.</a:t>
            </a:r>
            <a:endParaRPr lang="en-US" dirty="0" smtClean="0"/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endParaRPr lang="en-US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7532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4220" y="1426144"/>
            <a:ext cx="5168028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Admiral Qin </a:t>
            </a:r>
            <a:r>
              <a:rPr lang="en-US" sz="2000" b="1" i="1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Shengxiang</a:t>
            </a:r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,</a:t>
            </a:r>
          </a:p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Happy </a:t>
            </a:r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New Year to you and your family,</a:t>
            </a: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 wish you a year of success</a:t>
            </a: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And good Health.</a:t>
            </a: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May it be a fruitful year of cooperation. </a:t>
            </a:r>
          </a:p>
          <a:p>
            <a:endParaRPr lang="en-US" sz="2000" b="1" i="1" dirty="0" smtClean="0"/>
          </a:p>
          <a:p>
            <a:endParaRPr lang="en-US" sz="2000" b="1" i="1" dirty="0" smtClean="0"/>
          </a:p>
          <a:p>
            <a:endParaRPr lang="en-US" sz="2000" b="1" i="1" dirty="0"/>
          </a:p>
          <a:p>
            <a:endParaRPr lang="en-US" sz="2000" b="1" i="1" dirty="0" smtClean="0"/>
          </a:p>
        </p:txBody>
      </p:sp>
      <p:pic>
        <p:nvPicPr>
          <p:cNvPr id="1032" name="Picture 8" descr="תוצאת תמונה עבור סמל צה&quot;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4" y="309464"/>
            <a:ext cx="1046782" cy="92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תוצאת תמונה עבור סמל צה&quot;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545" y="248002"/>
            <a:ext cx="1046782" cy="92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5349240" y="-9144"/>
            <a:ext cx="32342" cy="68671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t="19138" r="935" b="24172"/>
          <a:stretch/>
        </p:blipFill>
        <p:spPr>
          <a:xfrm>
            <a:off x="0" y="5138927"/>
            <a:ext cx="5340580" cy="171907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468098" y="3935914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Admiral Eli </a:t>
            </a:r>
            <a:r>
              <a:rPr lang="en-US" sz="1600" i="1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Sharvit</a:t>
            </a:r>
            <a:endParaRPr lang="en-US" sz="16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ctr"/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Israel     </a:t>
            </a:r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Defense      Forces</a:t>
            </a:r>
          </a:p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Home   Front    Command</a:t>
            </a:r>
          </a:p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Commanding  </a:t>
            </a:r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   </a:t>
            </a:r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General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18576" y="1501217"/>
            <a:ext cx="5168028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Admiral Shen </a:t>
            </a:r>
            <a:r>
              <a:rPr lang="en-US" sz="2000" b="1" i="1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Jinlong</a:t>
            </a:r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,</a:t>
            </a:r>
          </a:p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Happy New Year to you and your family,</a:t>
            </a:r>
          </a:p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I wish you a year of success</a:t>
            </a:r>
          </a:p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And good Health.</a:t>
            </a:r>
          </a:p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May it be a fruitful year of cooperation</a:t>
            </a:r>
            <a:r>
              <a:rPr lang="en-US" sz="2000" b="1" i="1" dirty="0" smtClean="0"/>
              <a:t>. </a:t>
            </a:r>
          </a:p>
          <a:p>
            <a:endParaRPr lang="en-US" sz="2000" b="1" i="1" dirty="0" smtClean="0"/>
          </a:p>
          <a:p>
            <a:endParaRPr lang="en-US" sz="20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6803127" y="0"/>
            <a:ext cx="32342" cy="68671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t="19138" r="935" b="24172"/>
          <a:stretch/>
        </p:blipFill>
        <p:spPr>
          <a:xfrm>
            <a:off x="6845808" y="5126946"/>
            <a:ext cx="5340580" cy="1719071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-576811" y="3935914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Admiral Eli </a:t>
            </a:r>
            <a:r>
              <a:rPr lang="en-US" sz="1600" i="1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Sharvit</a:t>
            </a:r>
            <a:endParaRPr lang="en-US" sz="16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Israel     Defense      Forces</a:t>
            </a:r>
          </a:p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Home   Front    Command</a:t>
            </a:r>
          </a:p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Commanding </a:t>
            </a:r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    </a:t>
            </a:r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General</a:t>
            </a:r>
          </a:p>
        </p:txBody>
      </p:sp>
      <p:sp>
        <p:nvSpPr>
          <p:cNvPr id="26" name="Rectangle 25"/>
          <p:cNvSpPr/>
          <p:nvPr/>
        </p:nvSpPr>
        <p:spPr>
          <a:xfrm>
            <a:off x="-435836" y="3413901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祝牛年大吉！</a:t>
            </a:r>
            <a:endParaRPr lang="en-US" sz="20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468098" y="3347876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祝牛年大吉！</a:t>
            </a:r>
            <a:endParaRPr lang="en-US" sz="20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73211" t="19425" r="16750" b="66005"/>
          <a:stretch/>
        </p:blipFill>
        <p:spPr>
          <a:xfrm>
            <a:off x="3884774" y="342364"/>
            <a:ext cx="1181359" cy="96438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/>
          <a:srcRect l="73211" t="19425" r="16750" b="66005"/>
          <a:stretch/>
        </p:blipFill>
        <p:spPr>
          <a:xfrm>
            <a:off x="10716953" y="265724"/>
            <a:ext cx="1181359" cy="96438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806182" y="719822"/>
            <a:ext cx="1728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The state of Israel</a:t>
            </a:r>
          </a:p>
          <a:p>
            <a:pPr algn="ctr"/>
            <a:r>
              <a:rPr lang="en-US" sz="1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IDF NAVY</a:t>
            </a:r>
            <a:endParaRPr lang="en-US" sz="11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669532" y="651189"/>
            <a:ext cx="1728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The state of Israel</a:t>
            </a:r>
          </a:p>
          <a:p>
            <a:pPr algn="ctr"/>
            <a:r>
              <a:rPr lang="en-US" sz="1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IDF NAVY</a:t>
            </a:r>
            <a:endParaRPr lang="en-US" sz="11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30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312" y="254139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sz="5400" b="1" dirty="0" smtClean="0"/>
              <a:t>ברכות מח"א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5804761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5256" y="1051560"/>
            <a:ext cx="1041501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r>
              <a:rPr lang="he-IL" dirty="0" smtClean="0"/>
              <a:t>חותם על 2 ברכות.</a:t>
            </a:r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r>
              <a:rPr lang="he-IL" dirty="0" smtClean="0"/>
              <a:t>ברכות למפקד חיל האוויר הסיני, והמפקד הפוליטי.</a:t>
            </a:r>
            <a:endParaRPr lang="en-US" dirty="0" smtClean="0"/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endParaRPr lang="en-US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3987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4220" y="1426144"/>
            <a:ext cx="5168028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Lt. </a:t>
            </a:r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Gen. </a:t>
            </a:r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Ding </a:t>
            </a:r>
            <a:r>
              <a:rPr lang="en-US" sz="2000" b="1" i="1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Laihang</a:t>
            </a:r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,</a:t>
            </a:r>
            <a:endParaRPr lang="en-US" sz="20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Happy New Year to you and your family,</a:t>
            </a: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 wish you a year of success</a:t>
            </a: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And good Health.</a:t>
            </a: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May it be a fruitful year of cooperation. </a:t>
            </a:r>
          </a:p>
          <a:p>
            <a:endParaRPr lang="en-US" sz="2000" b="1" i="1" dirty="0" smtClean="0"/>
          </a:p>
          <a:p>
            <a:endParaRPr lang="en-US" sz="2000" b="1" i="1" dirty="0" smtClean="0"/>
          </a:p>
          <a:p>
            <a:endParaRPr lang="en-US" sz="2000" b="1" i="1" dirty="0"/>
          </a:p>
          <a:p>
            <a:endParaRPr lang="en-US" sz="2000" b="1" i="1" dirty="0" smtClean="0"/>
          </a:p>
        </p:txBody>
      </p:sp>
      <p:pic>
        <p:nvPicPr>
          <p:cNvPr id="1032" name="Picture 8" descr="תוצאת תמונה עבור סמל צה&quot;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4" y="309464"/>
            <a:ext cx="1046782" cy="92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5349240" y="-9144"/>
            <a:ext cx="32342" cy="68671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t="19138" r="935" b="24172"/>
          <a:stretch/>
        </p:blipFill>
        <p:spPr>
          <a:xfrm>
            <a:off x="0" y="5138927"/>
            <a:ext cx="5340580" cy="1719071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-576811" y="3935914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Major </a:t>
            </a:r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Gen</a:t>
            </a:r>
            <a:r>
              <a:rPr lang="en-US" sz="16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. </a:t>
            </a:r>
            <a:r>
              <a:rPr lang="en-US" sz="1600" b="1" i="1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Amikam</a:t>
            </a:r>
            <a:r>
              <a:rPr lang="en-US" sz="16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US" sz="1600" b="1" i="1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Norkin</a:t>
            </a:r>
            <a:endParaRPr lang="en-US" sz="16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Israel     Defense      Forces</a:t>
            </a:r>
          </a:p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Home   Front    Command</a:t>
            </a:r>
          </a:p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Commanding </a:t>
            </a:r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    </a:t>
            </a:r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General</a:t>
            </a:r>
          </a:p>
        </p:txBody>
      </p:sp>
      <p:sp>
        <p:nvSpPr>
          <p:cNvPr id="26" name="Rectangle 25"/>
          <p:cNvSpPr/>
          <p:nvPr/>
        </p:nvSpPr>
        <p:spPr>
          <a:xfrm>
            <a:off x="-435836" y="3413901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祝牛年大吉！</a:t>
            </a:r>
            <a:endParaRPr lang="en-US" sz="20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06182" y="719822"/>
            <a:ext cx="1728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The state of Israel</a:t>
            </a:r>
          </a:p>
          <a:p>
            <a:pPr algn="ctr"/>
            <a:r>
              <a:rPr lang="en-US" sz="1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IDF AIR FORCE</a:t>
            </a:r>
            <a:endParaRPr lang="en-US" sz="11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64290" t="15645" r="8658" b="33929"/>
          <a:stretch/>
        </p:blipFill>
        <p:spPr>
          <a:xfrm>
            <a:off x="4062971" y="404237"/>
            <a:ext cx="854626" cy="89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85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4220" y="1426144"/>
            <a:ext cx="5168028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Gen</a:t>
            </a:r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. </a:t>
            </a:r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Yu </a:t>
            </a:r>
            <a:r>
              <a:rPr lang="en-US" sz="2000" b="1" i="1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Zhongfu</a:t>
            </a:r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,</a:t>
            </a:r>
            <a:endParaRPr lang="en-US" sz="20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Happy New Year to you and your family,</a:t>
            </a: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 wish you a year of success</a:t>
            </a: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And good Health.</a:t>
            </a: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May it be a fruitful year of cooperation. </a:t>
            </a:r>
          </a:p>
          <a:p>
            <a:endParaRPr lang="en-US" sz="2000" b="1" i="1" dirty="0" smtClean="0"/>
          </a:p>
          <a:p>
            <a:endParaRPr lang="en-US" sz="2000" b="1" i="1" dirty="0" smtClean="0"/>
          </a:p>
          <a:p>
            <a:endParaRPr lang="en-US" sz="2000" b="1" i="1" dirty="0"/>
          </a:p>
          <a:p>
            <a:endParaRPr lang="en-US" sz="2000" b="1" i="1" dirty="0" smtClean="0"/>
          </a:p>
        </p:txBody>
      </p:sp>
      <p:pic>
        <p:nvPicPr>
          <p:cNvPr id="1032" name="Picture 8" descr="תוצאת תמונה עבור סמל צה&quot;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4" y="309464"/>
            <a:ext cx="1046782" cy="92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5349240" y="-9144"/>
            <a:ext cx="32342" cy="68671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t="19138" r="935" b="24172"/>
          <a:stretch/>
        </p:blipFill>
        <p:spPr>
          <a:xfrm>
            <a:off x="0" y="5138927"/>
            <a:ext cx="5340580" cy="1719071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-576811" y="3935914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Major </a:t>
            </a:r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Gen</a:t>
            </a:r>
            <a:r>
              <a:rPr lang="en-US" sz="16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. </a:t>
            </a:r>
            <a:r>
              <a:rPr lang="en-US" sz="1600" b="1" i="1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Amikam</a:t>
            </a:r>
            <a:r>
              <a:rPr lang="en-US" sz="16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US" sz="1600" b="1" i="1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Norkin</a:t>
            </a:r>
            <a:endParaRPr lang="en-US" sz="16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Israel     Defense      Forces</a:t>
            </a:r>
          </a:p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Home   Front    Command</a:t>
            </a:r>
          </a:p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Commanding </a:t>
            </a:r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    </a:t>
            </a:r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General</a:t>
            </a:r>
          </a:p>
        </p:txBody>
      </p:sp>
      <p:sp>
        <p:nvSpPr>
          <p:cNvPr id="26" name="Rectangle 25"/>
          <p:cNvSpPr/>
          <p:nvPr/>
        </p:nvSpPr>
        <p:spPr>
          <a:xfrm>
            <a:off x="-435836" y="3413901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祝牛年大吉！</a:t>
            </a:r>
            <a:endParaRPr lang="en-US" sz="20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06182" y="719822"/>
            <a:ext cx="1728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The state of Israel</a:t>
            </a:r>
          </a:p>
          <a:p>
            <a:pPr algn="ctr"/>
            <a:r>
              <a:rPr lang="en-US" sz="1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IDF AIR FORCE</a:t>
            </a:r>
            <a:endParaRPr lang="en-US" sz="11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64290" t="15645" r="8658" b="33929"/>
          <a:stretch/>
        </p:blipFill>
        <p:spPr>
          <a:xfrm>
            <a:off x="4062971" y="404237"/>
            <a:ext cx="854626" cy="89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83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312" y="254139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sz="5400" b="1" dirty="0" smtClean="0"/>
              <a:t>ברכות ר' </a:t>
            </a:r>
            <a:r>
              <a:rPr lang="he-IL" sz="5400" b="1" dirty="0" err="1" smtClean="0"/>
              <a:t>אגא"ס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40418865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24128" y="1042416"/>
            <a:ext cx="10415016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r>
              <a:rPr lang="he-IL" dirty="0" smtClean="0"/>
              <a:t>חותם על 6 ברכות.</a:t>
            </a:r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r>
              <a:rPr lang="he-IL" dirty="0" smtClean="0"/>
              <a:t>חותם על הברכות </a:t>
            </a:r>
            <a:r>
              <a:rPr lang="he-IL" dirty="0" err="1" smtClean="0"/>
              <a:t>לקש"ח</a:t>
            </a:r>
            <a:r>
              <a:rPr lang="he-IL" dirty="0" smtClean="0"/>
              <a:t> הסיני – מפקד בדרגת מייג'ור גנרל (מקביל אלוף) ושלושת </a:t>
            </a:r>
            <a:r>
              <a:rPr lang="he-IL" dirty="0" err="1" smtClean="0"/>
              <a:t>סגניו</a:t>
            </a:r>
            <a:r>
              <a:rPr lang="he-IL" dirty="0" smtClean="0"/>
              <a:t>, שלושתם בדרגת מייג'ור ג'נרל.</a:t>
            </a:r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r>
              <a:rPr lang="he-IL" dirty="0" smtClean="0"/>
              <a:t>חותם על הברכה לקצין האחראי על רפורמות וארגון בצבא סין - </a:t>
            </a:r>
            <a:r>
              <a:rPr lang="en-US" dirty="0"/>
              <a:t>Lt. Gen. Qin </a:t>
            </a:r>
            <a:r>
              <a:rPr lang="en-US" dirty="0" err="1"/>
              <a:t>Shengxiang</a:t>
            </a:r>
            <a:r>
              <a:rPr lang="he-IL" dirty="0" smtClean="0"/>
              <a:t>.</a:t>
            </a:r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r>
              <a:rPr lang="he-IL" dirty="0" smtClean="0"/>
              <a:t>חותם על הברכה ל"ר' </a:t>
            </a:r>
            <a:r>
              <a:rPr lang="he-IL" dirty="0" err="1" smtClean="0"/>
              <a:t>אג"ת</a:t>
            </a:r>
            <a:r>
              <a:rPr lang="he-IL" dirty="0" smtClean="0"/>
              <a:t>" הסיני - </a:t>
            </a:r>
            <a:r>
              <a:rPr lang="en-US" dirty="0" smtClean="0"/>
              <a:t>Maj</a:t>
            </a:r>
            <a:r>
              <a:rPr lang="en-US" dirty="0"/>
              <a:t>. Gen. Wang </a:t>
            </a:r>
            <a:r>
              <a:rPr lang="en-US" dirty="0" err="1" smtClean="0"/>
              <a:t>Huiqing</a:t>
            </a:r>
            <a:r>
              <a:rPr lang="he-IL" dirty="0" smtClean="0"/>
              <a:t>.</a:t>
            </a:r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endParaRPr lang="en-US" dirty="0"/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endParaRPr lang="en-US" dirty="0" smtClean="0"/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endParaRPr lang="en-US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414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312" y="254139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sz="5400" b="1" dirty="0" smtClean="0"/>
              <a:t>ברכות שר הביטחון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5653700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4220" y="1426144"/>
            <a:ext cx="5168028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Lt. Gen. Qin </a:t>
            </a:r>
            <a:r>
              <a:rPr lang="en-US" sz="2000" b="1" i="1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Shengxiang</a:t>
            </a:r>
            <a:endParaRPr lang="en-US" sz="20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Happy New Year to you and your family,</a:t>
            </a: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 wish you a year of success</a:t>
            </a: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And good Health.</a:t>
            </a: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May it be a fruitful year of cooperation. </a:t>
            </a:r>
          </a:p>
          <a:p>
            <a:endParaRPr lang="en-US" sz="2000" b="1" i="1" dirty="0" smtClean="0"/>
          </a:p>
          <a:p>
            <a:endParaRPr lang="en-US" sz="2000" b="1" i="1" dirty="0" smtClean="0"/>
          </a:p>
          <a:p>
            <a:endParaRPr lang="en-US" sz="2000" b="1" i="1" dirty="0"/>
          </a:p>
          <a:p>
            <a:endParaRPr lang="en-US" sz="2000" b="1" i="1" dirty="0" smtClean="0"/>
          </a:p>
        </p:txBody>
      </p:sp>
      <p:pic>
        <p:nvPicPr>
          <p:cNvPr id="1032" name="Picture 8" descr="תוצאת תמונה עבור סמל צה&quot;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4" y="309464"/>
            <a:ext cx="1046782" cy="92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תוצאת תמונה עבור סמל צה&quot;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545" y="248002"/>
            <a:ext cx="1046782" cy="92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5349240" y="-9144"/>
            <a:ext cx="32342" cy="68671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t="19138" r="935" b="24172"/>
          <a:stretch/>
        </p:blipFill>
        <p:spPr>
          <a:xfrm>
            <a:off x="0" y="5138927"/>
            <a:ext cx="5340580" cy="171907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473711" y="3848567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Major </a:t>
            </a:r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Gen</a:t>
            </a:r>
            <a:r>
              <a:rPr lang="en-US" sz="16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. Tal </a:t>
            </a:r>
            <a:r>
              <a:rPr lang="en-US" sz="1600" b="1" i="1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Kelman</a:t>
            </a:r>
            <a:endParaRPr lang="en-US" sz="16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Israel     Defense      Forces</a:t>
            </a:r>
          </a:p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Home   Front    Command</a:t>
            </a:r>
          </a:p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Commanding  </a:t>
            </a:r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   </a:t>
            </a:r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General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18576" y="1501217"/>
            <a:ext cx="5168028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Maj. Gen. Wang </a:t>
            </a:r>
            <a:r>
              <a:rPr lang="en-US" sz="2000" b="1" i="1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Huiqing</a:t>
            </a:r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,</a:t>
            </a:r>
          </a:p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Happy New Year to you and your family,</a:t>
            </a:r>
          </a:p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I wish you a year of success</a:t>
            </a:r>
          </a:p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And good Health.</a:t>
            </a:r>
          </a:p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May it be a fruitful year of cooperation</a:t>
            </a:r>
            <a:r>
              <a:rPr lang="en-US" sz="2000" b="1" i="1" dirty="0" smtClean="0"/>
              <a:t>. </a:t>
            </a:r>
          </a:p>
          <a:p>
            <a:endParaRPr lang="en-US" sz="2000" b="1" i="1" dirty="0" smtClean="0"/>
          </a:p>
          <a:p>
            <a:endParaRPr lang="en-US" sz="20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6803127" y="0"/>
            <a:ext cx="32342" cy="68671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t="19138" r="935" b="24172"/>
          <a:stretch/>
        </p:blipFill>
        <p:spPr>
          <a:xfrm>
            <a:off x="6845808" y="5126946"/>
            <a:ext cx="5340580" cy="1719071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-576811" y="3935914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Major </a:t>
            </a:r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Gen</a:t>
            </a:r>
            <a:r>
              <a:rPr lang="en-US" sz="16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. Tal </a:t>
            </a:r>
            <a:r>
              <a:rPr lang="en-US" sz="1600" b="1" i="1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Kelman</a:t>
            </a:r>
            <a:endParaRPr lang="en-US" sz="16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Israel     Defense      Forces</a:t>
            </a:r>
          </a:p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Home   Front    Command</a:t>
            </a:r>
          </a:p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Commanding </a:t>
            </a:r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    </a:t>
            </a:r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General</a:t>
            </a:r>
          </a:p>
        </p:txBody>
      </p:sp>
      <p:sp>
        <p:nvSpPr>
          <p:cNvPr id="26" name="Rectangle 25"/>
          <p:cNvSpPr/>
          <p:nvPr/>
        </p:nvSpPr>
        <p:spPr>
          <a:xfrm>
            <a:off x="-435836" y="3413901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祝牛年大吉！</a:t>
            </a:r>
            <a:endParaRPr lang="en-US" sz="20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468098" y="3347876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祝牛年大吉！</a:t>
            </a:r>
            <a:endParaRPr lang="en-US" sz="20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06182" y="719822"/>
            <a:ext cx="1728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The state of Israel</a:t>
            </a:r>
          </a:p>
          <a:p>
            <a:pPr algn="ctr"/>
            <a:r>
              <a:rPr lang="en-US" sz="1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IDF</a:t>
            </a:r>
            <a:endParaRPr lang="en-US" sz="11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38482" y="554344"/>
            <a:ext cx="1728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The state of Israel</a:t>
            </a:r>
          </a:p>
          <a:p>
            <a:pPr algn="ctr"/>
            <a:r>
              <a:rPr lang="en-US" sz="1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IDF</a:t>
            </a:r>
            <a:endParaRPr lang="en-US" sz="11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98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4220" y="1426144"/>
            <a:ext cx="5168028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Maj. Gen. Ci </a:t>
            </a:r>
            <a:r>
              <a:rPr lang="en-US" sz="2000" b="1" i="1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Guowei</a:t>
            </a:r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,</a:t>
            </a:r>
            <a:endParaRPr lang="en-US" sz="20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Happy New Year to you and your family,</a:t>
            </a: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 wish you a year of success</a:t>
            </a: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And good Health.</a:t>
            </a: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May it be a fruitful year of cooperation. </a:t>
            </a:r>
          </a:p>
          <a:p>
            <a:endParaRPr lang="en-US" sz="2000" b="1" i="1" dirty="0" smtClean="0"/>
          </a:p>
          <a:p>
            <a:endParaRPr lang="en-US" sz="2000" b="1" i="1" dirty="0" smtClean="0"/>
          </a:p>
          <a:p>
            <a:endParaRPr lang="en-US" sz="2000" b="1" i="1" dirty="0"/>
          </a:p>
          <a:p>
            <a:endParaRPr lang="en-US" sz="2000" b="1" i="1" dirty="0" smtClean="0"/>
          </a:p>
        </p:txBody>
      </p:sp>
      <p:pic>
        <p:nvPicPr>
          <p:cNvPr id="1032" name="Picture 8" descr="תוצאת תמונה עבור סמל צה&quot;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4" y="309464"/>
            <a:ext cx="1046782" cy="92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תוצאת תמונה עבור סמל צה&quot;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545" y="248002"/>
            <a:ext cx="1046782" cy="92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5349240" y="-9144"/>
            <a:ext cx="32342" cy="68671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t="19138" r="935" b="24172"/>
          <a:stretch/>
        </p:blipFill>
        <p:spPr>
          <a:xfrm>
            <a:off x="0" y="5138927"/>
            <a:ext cx="5340580" cy="171907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473711" y="3848567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Major </a:t>
            </a:r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Gen</a:t>
            </a:r>
            <a:r>
              <a:rPr lang="en-US" sz="16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. Tal </a:t>
            </a:r>
            <a:r>
              <a:rPr lang="en-US" sz="1600" b="1" i="1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Kelman</a:t>
            </a:r>
            <a:endParaRPr lang="en-US" sz="16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Israel     Defense      Forces</a:t>
            </a:r>
          </a:p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Home   Front    Command</a:t>
            </a:r>
          </a:p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Commanding  </a:t>
            </a:r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   </a:t>
            </a:r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General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18576" y="1501217"/>
            <a:ext cx="5168028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Maj. Gen. Song </a:t>
            </a:r>
            <a:r>
              <a:rPr lang="en-US" sz="2000" b="1" i="1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YanChao</a:t>
            </a:r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,</a:t>
            </a:r>
          </a:p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Happy New Year to you and your family,</a:t>
            </a:r>
          </a:p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I wish you a year of success</a:t>
            </a:r>
          </a:p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And good Health.</a:t>
            </a:r>
          </a:p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May it be a fruitful year of cooperation</a:t>
            </a:r>
            <a:r>
              <a:rPr lang="en-US" sz="2000" b="1" i="1" dirty="0" smtClean="0"/>
              <a:t>. </a:t>
            </a:r>
          </a:p>
          <a:p>
            <a:endParaRPr lang="en-US" sz="2000" b="1" i="1" dirty="0" smtClean="0"/>
          </a:p>
          <a:p>
            <a:endParaRPr lang="en-US" sz="20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6803127" y="0"/>
            <a:ext cx="32342" cy="68671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t="19138" r="935" b="24172"/>
          <a:stretch/>
        </p:blipFill>
        <p:spPr>
          <a:xfrm>
            <a:off x="6845808" y="5126946"/>
            <a:ext cx="5340580" cy="1719071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-576811" y="3935914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Major </a:t>
            </a:r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Gen</a:t>
            </a:r>
            <a:r>
              <a:rPr lang="en-US" sz="16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. Tal </a:t>
            </a:r>
            <a:r>
              <a:rPr lang="en-US" sz="1600" b="1" i="1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Kelman</a:t>
            </a:r>
            <a:endParaRPr lang="en-US" sz="16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Israel     Defense      Forces</a:t>
            </a:r>
          </a:p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Home   Front    Command</a:t>
            </a:r>
          </a:p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Commanding </a:t>
            </a:r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    </a:t>
            </a:r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General</a:t>
            </a:r>
          </a:p>
        </p:txBody>
      </p:sp>
      <p:sp>
        <p:nvSpPr>
          <p:cNvPr id="26" name="Rectangle 25"/>
          <p:cNvSpPr/>
          <p:nvPr/>
        </p:nvSpPr>
        <p:spPr>
          <a:xfrm>
            <a:off x="-435836" y="3413901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祝牛年大吉！</a:t>
            </a:r>
            <a:endParaRPr lang="en-US" sz="20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468098" y="3347876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祝牛年大吉！</a:t>
            </a:r>
            <a:endParaRPr lang="en-US" sz="20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06182" y="719822"/>
            <a:ext cx="1728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The state of Israel</a:t>
            </a:r>
          </a:p>
          <a:p>
            <a:pPr algn="ctr"/>
            <a:r>
              <a:rPr lang="en-US" sz="1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IDF</a:t>
            </a:r>
            <a:endParaRPr lang="en-US" sz="11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38482" y="554344"/>
            <a:ext cx="1728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The state of Israel</a:t>
            </a:r>
          </a:p>
          <a:p>
            <a:pPr algn="ctr"/>
            <a:r>
              <a:rPr lang="en-US" sz="1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IDF</a:t>
            </a:r>
            <a:endParaRPr lang="en-US" sz="11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38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4220" y="1426144"/>
            <a:ext cx="5168028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Maj. Gen. Huang </a:t>
            </a:r>
            <a:r>
              <a:rPr lang="en-US" sz="2000" b="1" i="1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Xueping</a:t>
            </a:r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,</a:t>
            </a:r>
            <a:endParaRPr lang="en-US" sz="20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Happy New Year to you and your family,</a:t>
            </a: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 wish you a year of success</a:t>
            </a: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And good Health.</a:t>
            </a: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May it be a fruitful year of cooperation. </a:t>
            </a:r>
          </a:p>
          <a:p>
            <a:endParaRPr lang="en-US" sz="2000" b="1" i="1" dirty="0" smtClean="0"/>
          </a:p>
          <a:p>
            <a:endParaRPr lang="en-US" sz="2000" b="1" i="1" dirty="0" smtClean="0"/>
          </a:p>
          <a:p>
            <a:endParaRPr lang="en-US" sz="2000" b="1" i="1" dirty="0"/>
          </a:p>
          <a:p>
            <a:endParaRPr lang="en-US" sz="2000" b="1" i="1" dirty="0" smtClean="0"/>
          </a:p>
        </p:txBody>
      </p:sp>
      <p:pic>
        <p:nvPicPr>
          <p:cNvPr id="1032" name="Picture 8" descr="תוצאת תמונה עבור סמל צה&quot;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4" y="309464"/>
            <a:ext cx="1046782" cy="92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תוצאת תמונה עבור סמל צה&quot;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545" y="248002"/>
            <a:ext cx="1046782" cy="92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5349240" y="-9144"/>
            <a:ext cx="32342" cy="68671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t="19138" r="935" b="24172"/>
          <a:stretch/>
        </p:blipFill>
        <p:spPr>
          <a:xfrm>
            <a:off x="0" y="5138927"/>
            <a:ext cx="5340580" cy="171907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473711" y="3848567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Major </a:t>
            </a:r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Gen</a:t>
            </a:r>
            <a:r>
              <a:rPr lang="en-US" sz="16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. Tal </a:t>
            </a:r>
            <a:r>
              <a:rPr lang="en-US" sz="1600" b="1" i="1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Kelman</a:t>
            </a:r>
            <a:endParaRPr lang="en-US" sz="16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Israel     Defense      Forces</a:t>
            </a:r>
          </a:p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Home   Front    Command</a:t>
            </a:r>
          </a:p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Commanding  </a:t>
            </a:r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   </a:t>
            </a:r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General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18576" y="1501217"/>
            <a:ext cx="5168028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Maj. Gen. Zhang </a:t>
            </a:r>
            <a:r>
              <a:rPr lang="en-US" sz="2000" b="1" i="1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Baoqun</a:t>
            </a:r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,</a:t>
            </a:r>
          </a:p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Happy New Year to you and your family,</a:t>
            </a:r>
          </a:p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I wish you a year of success</a:t>
            </a:r>
          </a:p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And good Health.</a:t>
            </a:r>
          </a:p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May it be a fruitful year of cooperation</a:t>
            </a:r>
            <a:r>
              <a:rPr lang="en-US" sz="2000" b="1" i="1" dirty="0" smtClean="0"/>
              <a:t>. </a:t>
            </a:r>
          </a:p>
          <a:p>
            <a:endParaRPr lang="en-US" sz="2000" b="1" i="1" dirty="0" smtClean="0"/>
          </a:p>
          <a:p>
            <a:endParaRPr lang="en-US" sz="20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6803127" y="0"/>
            <a:ext cx="32342" cy="68671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t="19138" r="935" b="24172"/>
          <a:stretch/>
        </p:blipFill>
        <p:spPr>
          <a:xfrm>
            <a:off x="6845808" y="5126946"/>
            <a:ext cx="5340580" cy="1719071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-576811" y="3935914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Major </a:t>
            </a:r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Gen</a:t>
            </a:r>
            <a:r>
              <a:rPr lang="en-US" sz="16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. Tal </a:t>
            </a:r>
            <a:r>
              <a:rPr lang="en-US" sz="1600" b="1" i="1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Kelman</a:t>
            </a:r>
            <a:endParaRPr lang="en-US" sz="16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Israel     Defense      Forces</a:t>
            </a:r>
          </a:p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Home   Front    Command</a:t>
            </a:r>
          </a:p>
          <a:p>
            <a:pPr algn="ctr"/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Commanding </a:t>
            </a:r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    </a:t>
            </a:r>
            <a:r>
              <a:rPr lang="en-US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General</a:t>
            </a:r>
          </a:p>
        </p:txBody>
      </p:sp>
      <p:sp>
        <p:nvSpPr>
          <p:cNvPr id="26" name="Rectangle 25"/>
          <p:cNvSpPr/>
          <p:nvPr/>
        </p:nvSpPr>
        <p:spPr>
          <a:xfrm>
            <a:off x="-435836" y="3413901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祝牛年大吉！</a:t>
            </a:r>
            <a:endParaRPr lang="en-US" sz="20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468098" y="3347876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祝牛年大吉！</a:t>
            </a:r>
            <a:endParaRPr lang="en-US" sz="20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06182" y="719822"/>
            <a:ext cx="1728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The state of Israel</a:t>
            </a:r>
          </a:p>
          <a:p>
            <a:pPr algn="ctr"/>
            <a:r>
              <a:rPr lang="en-US" sz="1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IDF</a:t>
            </a:r>
            <a:endParaRPr lang="en-US" sz="11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38482" y="554344"/>
            <a:ext cx="1728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The state of Israel</a:t>
            </a:r>
          </a:p>
          <a:p>
            <a:pPr algn="ctr"/>
            <a:r>
              <a:rPr lang="en-US" sz="1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IDF</a:t>
            </a:r>
            <a:endParaRPr lang="en-US" sz="11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75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8096" y="1024128"/>
            <a:ext cx="1041501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r>
              <a:rPr lang="he-IL" dirty="0" smtClean="0"/>
              <a:t>חותם על </a:t>
            </a:r>
            <a:r>
              <a:rPr lang="he-IL" dirty="0" smtClean="0"/>
              <a:t>8 </a:t>
            </a:r>
            <a:r>
              <a:rPr lang="he-IL" dirty="0" smtClean="0"/>
              <a:t>ברכות.</a:t>
            </a:r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r>
              <a:rPr lang="he-IL" dirty="0" smtClean="0"/>
              <a:t>כלל בעלי התפקיד חברים ב-</a:t>
            </a:r>
            <a:r>
              <a:rPr lang="en-US" dirty="0" smtClean="0"/>
              <a:t>CMC</a:t>
            </a:r>
            <a:r>
              <a:rPr lang="he-IL" dirty="0" smtClean="0"/>
              <a:t> (</a:t>
            </a:r>
            <a:r>
              <a:rPr lang="en-US" dirty="0" smtClean="0"/>
              <a:t>Central Military </a:t>
            </a:r>
            <a:r>
              <a:rPr lang="en-US" dirty="0" err="1" smtClean="0"/>
              <a:t>Commision</a:t>
            </a:r>
            <a:r>
              <a:rPr lang="he-IL" dirty="0" smtClean="0"/>
              <a:t>) שהיא הוועדה החשובה בצבא סין. בוועדה חבר גם נשיא סין, שי </a:t>
            </a:r>
            <a:r>
              <a:rPr lang="he-IL" dirty="0" err="1" smtClean="0"/>
              <a:t>ג'ינפינג</a:t>
            </a:r>
            <a:r>
              <a:rPr lang="he-IL" dirty="0" smtClean="0"/>
              <a:t>.</a:t>
            </a:r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r>
              <a:rPr lang="he-IL" dirty="0" smtClean="0"/>
              <a:t>בתוך הרשימה גם </a:t>
            </a:r>
            <a:r>
              <a:rPr lang="en-US" dirty="0" smtClean="0"/>
              <a:t> Wei </a:t>
            </a:r>
            <a:r>
              <a:rPr lang="en-US" dirty="0" err="1" smtClean="0"/>
              <a:t>Fenghe</a:t>
            </a:r>
            <a:r>
              <a:rPr lang="he-IL" dirty="0" smtClean="0"/>
              <a:t>שהוא למעשה שר הביטחון של סין.</a:t>
            </a:r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r>
              <a:rPr lang="he-IL" dirty="0" smtClean="0"/>
              <a:t>עוד ברשימה </a:t>
            </a:r>
            <a:r>
              <a:rPr lang="en-US" dirty="0" smtClean="0"/>
              <a:t>Xu </a:t>
            </a:r>
            <a:r>
              <a:rPr lang="en-US" dirty="0" err="1" smtClean="0"/>
              <a:t>Qiliang</a:t>
            </a:r>
            <a:r>
              <a:rPr lang="en-US" dirty="0"/>
              <a:t> </a:t>
            </a:r>
            <a:r>
              <a:rPr lang="he-IL" dirty="0" smtClean="0"/>
              <a:t> ו- </a:t>
            </a:r>
            <a:r>
              <a:rPr lang="en-US" dirty="0" smtClean="0"/>
              <a:t>Zhang </a:t>
            </a:r>
            <a:r>
              <a:rPr lang="en-US" dirty="0" err="1" smtClean="0"/>
              <a:t>Youxia</a:t>
            </a:r>
            <a:r>
              <a:rPr lang="he-IL" dirty="0" smtClean="0"/>
              <a:t> שהם הסגנים של יו"ר הוועדה – נשיא סין.</a:t>
            </a:r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r>
              <a:rPr lang="he-IL" dirty="0" smtClean="0"/>
              <a:t>כלל הדרגות הן גנרל המקבילות לדרגות רמטכ"ל בצה"ל אם ננסה להקביל. בסין דרגת מייג'ור גנרל שהיא דרגת האלוף הראשונה ואחריה לוטננט גנרל ולאחר מכן גנרל.</a:t>
            </a:r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r>
              <a:rPr lang="he-IL" dirty="0" smtClean="0"/>
              <a:t>מאחר והם חברים בוועדה שהיא למעשה הוועדה העליונה של הצבא ושל משרד הביטחון, בעל התפקיד המקביל בישראל הוא שר הביטחון. </a:t>
            </a:r>
          </a:p>
          <a:p>
            <a:pPr marL="342900" indent="-342900" algn="r" rtl="1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9134" y="1893567"/>
            <a:ext cx="5168028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Gen. Xu </a:t>
            </a:r>
            <a:r>
              <a:rPr lang="en-US" sz="2000" b="1" i="1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Qilianng</a:t>
            </a:r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,</a:t>
            </a:r>
            <a:endParaRPr lang="en-US" sz="20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Happy New Year to you and your family,</a:t>
            </a: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 wish you a year of success</a:t>
            </a: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And good Health.</a:t>
            </a: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May it be a fruitful year of cooperation. </a:t>
            </a:r>
          </a:p>
          <a:p>
            <a:endParaRPr lang="en-US" sz="2000" b="1" i="1" dirty="0" smtClean="0"/>
          </a:p>
          <a:p>
            <a:endParaRPr lang="en-US" sz="2000" b="1" i="1" dirty="0" smtClean="0"/>
          </a:p>
          <a:p>
            <a:endParaRPr lang="en-US" sz="2000" b="1" i="1" dirty="0"/>
          </a:p>
          <a:p>
            <a:endParaRPr lang="en-US" sz="2000" b="1" i="1" dirty="0" smtClean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5349240" y="-9144"/>
            <a:ext cx="32342" cy="68671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t="19138" r="935" b="24172"/>
          <a:stretch/>
        </p:blipFill>
        <p:spPr>
          <a:xfrm>
            <a:off x="0" y="5138927"/>
            <a:ext cx="5340580" cy="171907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048420" y="1942834"/>
            <a:ext cx="5168028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Gen. Zhang </a:t>
            </a:r>
            <a:r>
              <a:rPr lang="en-US" sz="2000" b="1" i="1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Youxia</a:t>
            </a:r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,</a:t>
            </a:r>
          </a:p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Happy New Year to you and your family,</a:t>
            </a:r>
          </a:p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I wish you a year of success</a:t>
            </a:r>
          </a:p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And good Health.</a:t>
            </a:r>
          </a:p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May it be a fruitful year of cooperation</a:t>
            </a:r>
            <a:r>
              <a:rPr lang="en-US" sz="2000" b="1" i="1" dirty="0" smtClean="0"/>
              <a:t>. </a:t>
            </a:r>
          </a:p>
          <a:p>
            <a:endParaRPr lang="en-US" sz="2000" b="1" i="1" dirty="0" smtClean="0"/>
          </a:p>
          <a:p>
            <a:endParaRPr lang="en-US" sz="20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6803127" y="0"/>
            <a:ext cx="32342" cy="68671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t="19138" r="935" b="24172"/>
          <a:stretch/>
        </p:blipFill>
        <p:spPr>
          <a:xfrm>
            <a:off x="6845808" y="5126946"/>
            <a:ext cx="5340580" cy="1719071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-444980" y="3789493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祝牛年大吉！</a:t>
            </a:r>
            <a:endParaRPr lang="en-US" sz="20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380184" y="3829946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祝牛年大吉！</a:t>
            </a:r>
            <a:endParaRPr lang="en-US" sz="20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73287" t="19197" r="17866" b="64459"/>
          <a:stretch/>
        </p:blipFill>
        <p:spPr>
          <a:xfrm>
            <a:off x="3947200" y="309464"/>
            <a:ext cx="1204370" cy="125154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l="73287" t="19197" r="17866" b="64459"/>
          <a:stretch/>
        </p:blipFill>
        <p:spPr>
          <a:xfrm>
            <a:off x="10705448" y="309463"/>
            <a:ext cx="1204370" cy="12515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63175" t="16212" r="8569" b="29958"/>
          <a:stretch/>
        </p:blipFill>
        <p:spPr>
          <a:xfrm>
            <a:off x="471405" y="492665"/>
            <a:ext cx="812403" cy="8705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06182" y="719822"/>
            <a:ext cx="1728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The state of Israel</a:t>
            </a:r>
          </a:p>
          <a:p>
            <a:pPr algn="ctr"/>
            <a:r>
              <a:rPr lang="en-US" sz="1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Ministry of Defense</a:t>
            </a:r>
            <a:endParaRPr lang="en-US" sz="11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/>
          <a:srcRect l="63175" t="16212" r="8569" b="29958"/>
          <a:stretch/>
        </p:blipFill>
        <p:spPr>
          <a:xfrm>
            <a:off x="7027292" y="530055"/>
            <a:ext cx="812403" cy="87058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569418" y="754306"/>
            <a:ext cx="1728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The state of Israel</a:t>
            </a:r>
          </a:p>
          <a:p>
            <a:pPr algn="ctr"/>
            <a:r>
              <a:rPr lang="en-US" sz="1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Ministry of Defense</a:t>
            </a:r>
            <a:endParaRPr lang="en-US" sz="11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-521947" y="4421309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General (Res.) </a:t>
            </a:r>
            <a:r>
              <a:rPr lang="en-US" sz="1600" i="1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benjamin</a:t>
            </a:r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US" sz="1600" i="1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Gantz</a:t>
            </a:r>
            <a:endParaRPr lang="en-US" sz="16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ctr"/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Minster of Defense</a:t>
            </a:r>
            <a:endParaRPr lang="en-US" sz="1600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468098" y="4421308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General (Res.) </a:t>
            </a:r>
            <a:r>
              <a:rPr lang="en-US" sz="1600" i="1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benjamin</a:t>
            </a:r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US" sz="1600" i="1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Gantz</a:t>
            </a:r>
            <a:endParaRPr lang="en-US" sz="16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ctr"/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Minster of Defense</a:t>
            </a:r>
            <a:endParaRPr lang="en-US" sz="1600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19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9134" y="1893567"/>
            <a:ext cx="5168028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Gen. Wei </a:t>
            </a:r>
            <a:r>
              <a:rPr lang="en-US" sz="2000" b="1" i="1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Fenghe</a:t>
            </a:r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,</a:t>
            </a:r>
            <a:endParaRPr lang="en-US" sz="20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Happy New Year to you and your family,</a:t>
            </a: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 wish you a year of success</a:t>
            </a: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And good Health.</a:t>
            </a: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May it be a fruitful year of cooperation. </a:t>
            </a:r>
          </a:p>
          <a:p>
            <a:endParaRPr lang="en-US" sz="2000" b="1" i="1" dirty="0" smtClean="0"/>
          </a:p>
          <a:p>
            <a:endParaRPr lang="en-US" sz="2000" b="1" i="1" dirty="0" smtClean="0"/>
          </a:p>
          <a:p>
            <a:endParaRPr lang="en-US" sz="2000" b="1" i="1" dirty="0"/>
          </a:p>
          <a:p>
            <a:endParaRPr lang="en-US" sz="2000" b="1" i="1" dirty="0" smtClean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5349240" y="-9144"/>
            <a:ext cx="32342" cy="68671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t="19138" r="935" b="24172"/>
          <a:stretch/>
        </p:blipFill>
        <p:spPr>
          <a:xfrm>
            <a:off x="0" y="5138927"/>
            <a:ext cx="5340580" cy="171907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048420" y="1942834"/>
            <a:ext cx="5168028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Gen. Li </a:t>
            </a:r>
            <a:r>
              <a:rPr lang="en-US" sz="2000" b="1" i="1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Zuocheng</a:t>
            </a:r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,</a:t>
            </a:r>
          </a:p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Happy New Year to you and your family,</a:t>
            </a:r>
          </a:p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I wish you a year of success</a:t>
            </a:r>
          </a:p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And good Health.</a:t>
            </a:r>
          </a:p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May it be a fruitful year of cooperation</a:t>
            </a:r>
            <a:r>
              <a:rPr lang="en-US" sz="2000" b="1" i="1" dirty="0" smtClean="0"/>
              <a:t>. </a:t>
            </a:r>
          </a:p>
          <a:p>
            <a:endParaRPr lang="en-US" sz="2000" b="1" i="1" dirty="0" smtClean="0"/>
          </a:p>
          <a:p>
            <a:endParaRPr lang="en-US" sz="20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6803127" y="0"/>
            <a:ext cx="32342" cy="68671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t="19138" r="935" b="24172"/>
          <a:stretch/>
        </p:blipFill>
        <p:spPr>
          <a:xfrm>
            <a:off x="6845808" y="5126946"/>
            <a:ext cx="5340580" cy="1719071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-444980" y="3789493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祝牛年大吉！</a:t>
            </a:r>
            <a:endParaRPr lang="en-US" sz="20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380184" y="3829946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祝牛年大吉！</a:t>
            </a:r>
            <a:endParaRPr lang="en-US" sz="20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73287" t="19197" r="17866" b="64459"/>
          <a:stretch/>
        </p:blipFill>
        <p:spPr>
          <a:xfrm>
            <a:off x="3947200" y="309464"/>
            <a:ext cx="1204370" cy="125154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l="73287" t="19197" r="17866" b="64459"/>
          <a:stretch/>
        </p:blipFill>
        <p:spPr>
          <a:xfrm>
            <a:off x="10705448" y="309463"/>
            <a:ext cx="1204370" cy="12515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63175" t="16212" r="8569" b="29958"/>
          <a:stretch/>
        </p:blipFill>
        <p:spPr>
          <a:xfrm>
            <a:off x="471405" y="492665"/>
            <a:ext cx="812403" cy="8705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06182" y="719822"/>
            <a:ext cx="1728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The state of Israel</a:t>
            </a:r>
          </a:p>
          <a:p>
            <a:pPr algn="ctr"/>
            <a:r>
              <a:rPr lang="en-US" sz="1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Ministry of Defense</a:t>
            </a:r>
            <a:endParaRPr lang="en-US" sz="11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/>
          <a:srcRect l="63175" t="16212" r="8569" b="29958"/>
          <a:stretch/>
        </p:blipFill>
        <p:spPr>
          <a:xfrm>
            <a:off x="7027292" y="530055"/>
            <a:ext cx="812403" cy="87058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569418" y="754306"/>
            <a:ext cx="1728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The state of Israel</a:t>
            </a:r>
          </a:p>
          <a:p>
            <a:pPr algn="ctr"/>
            <a:r>
              <a:rPr lang="en-US" sz="1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Ministry of Defense</a:t>
            </a:r>
            <a:endParaRPr lang="en-US" sz="11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-521947" y="4421309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General (Res.) </a:t>
            </a:r>
            <a:r>
              <a:rPr lang="en-US" sz="1600" i="1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benjamin</a:t>
            </a:r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US" sz="1600" i="1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Gantz</a:t>
            </a:r>
            <a:endParaRPr lang="en-US" sz="16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ctr"/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Minster of Defense</a:t>
            </a:r>
            <a:endParaRPr lang="en-US" sz="1600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393600" y="4421308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General (Res.) </a:t>
            </a:r>
            <a:r>
              <a:rPr lang="en-US" sz="1600" i="1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benjamin</a:t>
            </a:r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US" sz="1600" i="1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Gantz</a:t>
            </a:r>
            <a:endParaRPr lang="en-US" sz="16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ctr"/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Minster of Defense</a:t>
            </a:r>
            <a:endParaRPr lang="en-US" sz="1600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19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9134" y="1893567"/>
            <a:ext cx="5168028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Gen. Miao Hua,</a:t>
            </a:r>
            <a:endParaRPr lang="en-US" sz="20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Happy New Year to you and your family,</a:t>
            </a: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 wish you a year of success</a:t>
            </a: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And good Health.</a:t>
            </a: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May it be a fruitful year of cooperation. </a:t>
            </a:r>
          </a:p>
          <a:p>
            <a:endParaRPr lang="en-US" sz="2000" b="1" i="1" dirty="0" smtClean="0"/>
          </a:p>
          <a:p>
            <a:endParaRPr lang="en-US" sz="2000" b="1" i="1" dirty="0" smtClean="0"/>
          </a:p>
          <a:p>
            <a:endParaRPr lang="en-US" sz="2000" b="1" i="1" dirty="0"/>
          </a:p>
          <a:p>
            <a:endParaRPr lang="en-US" sz="2000" b="1" i="1" dirty="0" smtClean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5349240" y="-9144"/>
            <a:ext cx="32342" cy="68671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t="19138" r="935" b="24172"/>
          <a:stretch/>
        </p:blipFill>
        <p:spPr>
          <a:xfrm>
            <a:off x="0" y="5138927"/>
            <a:ext cx="5340580" cy="171907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048420" y="1942834"/>
            <a:ext cx="5168028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Gen. Zhang </a:t>
            </a:r>
            <a:r>
              <a:rPr lang="en-US" sz="2000" b="1" i="1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Shengmin</a:t>
            </a:r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,</a:t>
            </a:r>
          </a:p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Happy New Year to you and your family,</a:t>
            </a:r>
          </a:p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I wish you a year of success</a:t>
            </a:r>
          </a:p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And good Health.</a:t>
            </a:r>
          </a:p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May it be a fruitful year of cooperation</a:t>
            </a:r>
            <a:r>
              <a:rPr lang="en-US" sz="2000" b="1" i="1" dirty="0" smtClean="0"/>
              <a:t>. </a:t>
            </a:r>
          </a:p>
          <a:p>
            <a:endParaRPr lang="en-US" sz="2000" b="1" i="1" dirty="0" smtClean="0"/>
          </a:p>
          <a:p>
            <a:endParaRPr lang="en-US" sz="20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6803127" y="0"/>
            <a:ext cx="32342" cy="68671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t="19138" r="935" b="24172"/>
          <a:stretch/>
        </p:blipFill>
        <p:spPr>
          <a:xfrm>
            <a:off x="6845808" y="5126946"/>
            <a:ext cx="5340580" cy="1719071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-444980" y="3789493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祝牛年大吉！</a:t>
            </a:r>
            <a:endParaRPr lang="en-US" sz="20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380184" y="3829946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祝牛年大吉！</a:t>
            </a:r>
            <a:endParaRPr lang="en-US" sz="20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73287" t="19197" r="17866" b="64459"/>
          <a:stretch/>
        </p:blipFill>
        <p:spPr>
          <a:xfrm>
            <a:off x="3947200" y="309464"/>
            <a:ext cx="1204370" cy="125154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l="73287" t="19197" r="17866" b="64459"/>
          <a:stretch/>
        </p:blipFill>
        <p:spPr>
          <a:xfrm>
            <a:off x="10705448" y="309463"/>
            <a:ext cx="1204370" cy="12515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63175" t="16212" r="8569" b="29958"/>
          <a:stretch/>
        </p:blipFill>
        <p:spPr>
          <a:xfrm>
            <a:off x="471405" y="492665"/>
            <a:ext cx="812403" cy="8705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06182" y="719822"/>
            <a:ext cx="1728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The state of Israel</a:t>
            </a:r>
          </a:p>
          <a:p>
            <a:pPr algn="ctr"/>
            <a:r>
              <a:rPr lang="en-US" sz="1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Ministry of Defense</a:t>
            </a:r>
            <a:endParaRPr lang="en-US" sz="11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/>
          <a:srcRect l="63175" t="16212" r="8569" b="29958"/>
          <a:stretch/>
        </p:blipFill>
        <p:spPr>
          <a:xfrm>
            <a:off x="7027292" y="530055"/>
            <a:ext cx="812403" cy="87058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569418" y="754306"/>
            <a:ext cx="1728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The state of Israel</a:t>
            </a:r>
          </a:p>
          <a:p>
            <a:pPr algn="ctr"/>
            <a:r>
              <a:rPr lang="en-US" sz="1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Ministry of Defense</a:t>
            </a:r>
            <a:endParaRPr lang="en-US" sz="11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-521947" y="4421309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General (Res.) </a:t>
            </a:r>
            <a:r>
              <a:rPr lang="en-US" sz="1600" i="1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benjamin</a:t>
            </a:r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US" sz="1600" i="1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Gantz</a:t>
            </a:r>
            <a:endParaRPr lang="en-US" sz="16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ctr"/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Minster of Defense</a:t>
            </a:r>
            <a:endParaRPr lang="en-US" sz="1600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388243" y="4542171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General (Res.) </a:t>
            </a:r>
            <a:r>
              <a:rPr lang="en-US" sz="1600" i="1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benjamin</a:t>
            </a:r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US" sz="1600" i="1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Gantz</a:t>
            </a:r>
            <a:endParaRPr lang="en-US" sz="16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ctr"/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Minster of Defense</a:t>
            </a:r>
            <a:endParaRPr lang="en-US" sz="1600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85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9134" y="1893567"/>
            <a:ext cx="5168028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Gen. Song </a:t>
            </a:r>
            <a:r>
              <a:rPr lang="en-US" sz="2000" b="1" i="1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Puxuan</a:t>
            </a:r>
            <a:r>
              <a:rPr 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,</a:t>
            </a:r>
            <a:endParaRPr lang="en-US" sz="20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Happy New Year to you and your family,</a:t>
            </a: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 wish you a year of success</a:t>
            </a: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And good Health.</a:t>
            </a:r>
          </a:p>
          <a:p>
            <a:r>
              <a:rPr lang="en-US" sz="20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May it be a fruitful year of cooperation. </a:t>
            </a:r>
          </a:p>
          <a:p>
            <a:endParaRPr lang="en-US" sz="2000" b="1" i="1" dirty="0" smtClean="0"/>
          </a:p>
          <a:p>
            <a:endParaRPr lang="en-US" sz="2000" b="1" i="1" dirty="0" smtClean="0"/>
          </a:p>
          <a:p>
            <a:endParaRPr lang="en-US" sz="2000" b="1" i="1" dirty="0"/>
          </a:p>
          <a:p>
            <a:endParaRPr lang="en-US" sz="2000" b="1" i="1" dirty="0" smtClean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5349240" y="-9144"/>
            <a:ext cx="32342" cy="68671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t="19138" r="935" b="24172"/>
          <a:stretch/>
        </p:blipFill>
        <p:spPr>
          <a:xfrm>
            <a:off x="0" y="5138927"/>
            <a:ext cx="5340580" cy="1719071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-444980" y="3789493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20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祝牛年大吉！</a:t>
            </a:r>
            <a:endParaRPr lang="en-US" sz="20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73287" t="19197" r="17866" b="64459"/>
          <a:stretch/>
        </p:blipFill>
        <p:spPr>
          <a:xfrm>
            <a:off x="3947200" y="309464"/>
            <a:ext cx="1204370" cy="12515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63175" t="16212" r="8569" b="29958"/>
          <a:stretch/>
        </p:blipFill>
        <p:spPr>
          <a:xfrm>
            <a:off x="471405" y="492665"/>
            <a:ext cx="812403" cy="8705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06182" y="719822"/>
            <a:ext cx="1728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The state of Israel</a:t>
            </a:r>
          </a:p>
          <a:p>
            <a:pPr algn="ctr"/>
            <a:r>
              <a:rPr lang="en-US" sz="1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Ministry of Defense</a:t>
            </a:r>
            <a:endParaRPr lang="en-US" sz="11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521947" y="4421309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General (Res.) </a:t>
            </a:r>
            <a:r>
              <a:rPr lang="en-US" sz="1600" i="1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benjamin</a:t>
            </a:r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US" sz="1600" i="1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Gantz</a:t>
            </a:r>
            <a:endParaRPr lang="en-US" sz="16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ctr"/>
            <a:r>
              <a:rPr lang="en-US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Minster of Defense</a:t>
            </a:r>
            <a:endParaRPr lang="en-US" sz="1600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57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9234</TotalTime>
  <Words>2760</Words>
  <Application>Microsoft Office PowerPoint</Application>
  <PresentationFormat>Widescreen</PresentationFormat>
  <Paragraphs>535</Paragraphs>
  <Slides>42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等线</vt:lpstr>
      <vt:lpstr>HGSoeiPresenceEB</vt:lpstr>
      <vt:lpstr>Adobe Devanagari</vt:lpstr>
      <vt:lpstr>Arial</vt:lpstr>
      <vt:lpstr>Calibri</vt:lpstr>
      <vt:lpstr>Calibri Light</vt:lpstr>
      <vt:lpstr>David</vt:lpstr>
      <vt:lpstr>Lucida Sans Unicode</vt:lpstr>
      <vt:lpstr>Times New Roman</vt:lpstr>
      <vt:lpstr>Office Theme</vt:lpstr>
      <vt:lpstr>פרויקט הברכות לראש השנה הסיני 2021</vt:lpstr>
      <vt:lpstr>PowerPoint Presentation</vt:lpstr>
      <vt:lpstr>PowerPoint Presentation</vt:lpstr>
      <vt:lpstr>ברכות שר הביטחון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ברכות ר' אבט"מ</vt:lpstr>
      <vt:lpstr>PowerPoint Presentation</vt:lpstr>
      <vt:lpstr>PowerPoint Presentation</vt:lpstr>
      <vt:lpstr>PowerPoint Presentation</vt:lpstr>
      <vt:lpstr>PowerPoint Presentation</vt:lpstr>
      <vt:lpstr>ברכות מז"י</vt:lpstr>
      <vt:lpstr>PowerPoint Presentation</vt:lpstr>
      <vt:lpstr>PowerPoint Presentation</vt:lpstr>
      <vt:lpstr>PowerPoint Presentation</vt:lpstr>
      <vt:lpstr>ברכות מפקד פקע"ר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ברכות מפקד המכללות</vt:lpstr>
      <vt:lpstr>PowerPoint Presentation</vt:lpstr>
      <vt:lpstr>PowerPoint Presentation</vt:lpstr>
      <vt:lpstr>PowerPoint Presentation</vt:lpstr>
      <vt:lpstr>ברכות מח"י</vt:lpstr>
      <vt:lpstr>PowerPoint Presentation</vt:lpstr>
      <vt:lpstr>PowerPoint Presentation</vt:lpstr>
      <vt:lpstr>ברכות מח"א</vt:lpstr>
      <vt:lpstr>PowerPoint Presentation</vt:lpstr>
      <vt:lpstr>PowerPoint Presentation</vt:lpstr>
      <vt:lpstr>PowerPoint Presentation</vt:lpstr>
      <vt:lpstr>ברכות ר' אגא"ס</vt:lpstr>
      <vt:lpstr>PowerPoint Presentation</vt:lpstr>
      <vt:lpstr>PowerPoint Presentation</vt:lpstr>
      <vt:lpstr>PowerPoint Presentation</vt:lpstr>
      <vt:lpstr>PowerPoint Presentation</vt:lpstr>
    </vt:vector>
  </TitlesOfParts>
  <Company>MFA.GOV.IL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Military Defence Attache - Embassy Of Israel In Beijing</dc:creator>
  <cp:lastModifiedBy>Military Defence Attache - Embassy Of Israel In Beijing</cp:lastModifiedBy>
  <cp:revision>72</cp:revision>
  <cp:lastPrinted>2021-01-12T07:40:55Z</cp:lastPrinted>
  <dcterms:created xsi:type="dcterms:W3CDTF">2020-01-16T02:12:55Z</dcterms:created>
  <dcterms:modified xsi:type="dcterms:W3CDTF">2021-01-18T07:09:09Z</dcterms:modified>
</cp:coreProperties>
</file>