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39" d="100"/>
          <a:sy n="39" d="100"/>
        </p:scale>
        <p:origin x="-91" y="-8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E002E8C-6A49-924C-B2E5-2C813EFAF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BAD54FE1-9D9E-154F-8C81-64D1ACD0F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1F060EF1-8908-114C-9D23-AB71314E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55FDD5B-423E-154B-BB61-CD4F740D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FB5FE6B-C6D6-2B4F-8E7E-C7EA93A7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2528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2B43850-7856-8B43-B841-8E20F052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128ADAC8-433E-AD4E-A115-A0AD2C4D3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7449736-5FB6-4D41-9D91-6EC932CB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F91322E-9625-B942-B864-7CD66E0C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85908EC-CAD2-8B49-8870-BBB51638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1782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CFE88ECA-D156-9948-8C7D-81CBA6BE3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5B6107B9-FBF1-6D41-9A72-5B29704D0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3416B8F-7406-7D40-A75D-7767378B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E93B028-334F-F344-875B-6B801D62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3666495-4D7D-634D-9969-76F67C46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86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F5B1000-1FA0-3540-8B87-41724B7F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AB3BFE1-49E2-AF4A-841C-6ACD9182E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3157188-9B5F-754A-8EBD-1C57B946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507BA110-C247-F24F-8978-0405A66A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F1CF8D3-95BD-EF42-9C40-45B8F550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6990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7DA33A1-1D38-0F47-95A2-6E706215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BFB22E53-15A5-334F-BE34-FC33AACD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4AF0A31-ADAD-594D-BD4E-FB44F93C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6EA8F62-7EF2-9446-9A49-BA2D1726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A624850-95A8-3240-B906-A328F3D7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509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5FAC640-07A2-724E-B6F6-47560EF3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28F15CC-9B64-2444-979E-4E8527A88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CC3942B8-5FCA-744B-BF46-F2744269F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3A4B2DFB-8F49-574E-9522-5B0D56C7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383E99C8-8C10-3644-AA4D-5EC697D1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A9C7B793-FAC2-2A4A-824D-6A0B35BB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952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886A3AE-4D34-F742-984A-668D10A0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EDB23DCA-229A-B549-B9BB-3602E98F7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5AE181F8-887E-454F-B72B-BFCBB5A9E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1C96D5C1-A032-024B-BD89-0CE7F0DAF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45472C46-58D4-E846-BBDD-8017359E6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581610C4-951F-2F43-9C84-D8D82A14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E6919177-FC1F-3B41-B603-273FE208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C1E5D23C-C166-024A-9D74-7B22932A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4488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AA2D0A8-0494-E943-BCBB-28803C29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A604F70E-9578-F647-A92E-0852580B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9956F8B3-AAA6-D94C-97F7-945811C0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F212F4E5-C6BD-6449-AC4E-62F270FD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4191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5E8E4355-AAA9-1748-99CA-A801CFB0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48996A3E-9E62-E247-97CA-809FDB3E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AE98EBE9-32BA-9A40-9BBC-B559A668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66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C5773BA-2DD8-574B-B250-5D6DA478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F7DE1A5-DF1D-AE4D-A797-DFEDC492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DCA2E3DF-DD83-374C-9116-126EF000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6F1E512B-C14E-7F4F-8A57-8424B378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8C221938-B98B-2446-B098-FBB93ACC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7336BBEA-5EE7-FE4B-9363-AD92FA79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2712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EF5190C-B859-AA49-BA61-B241795F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9889CEC7-37C2-EF4F-81ED-D09154F15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32805CD1-1760-7840-BBEA-F45B997E4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7ADF3056-FCB4-E84B-B360-E989CC41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F87831B6-36A6-A34B-B71A-D83109BB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F1EE1242-F344-7445-B67C-A80D833B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946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D278E6F5-4A3F-6F45-AA76-84E7043C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14481DB7-06D0-D341-8182-11116AE58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79790CC-C070-B645-A61E-86951872C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224A-03FF-2E4B-8301-29247F875A23}" type="datetimeFigureOut">
              <a:rPr lang="he-IL" smtClean="0"/>
              <a:pPr/>
              <a:t>כ"ב/חשון/תש"פ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51125273-1E4E-774B-97B5-43BA1EACA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B2B1B19-C0E2-5C40-93E9-136CC998F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1F49-FA41-BA4D-BE72-DDE0A13772B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1176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A04C3D9-70F7-1E4F-ACFD-B0E69F282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23876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The V</a:t>
            </a:r>
            <a:r>
              <a:rPr lang="en-US" dirty="0" smtClean="0"/>
              <a:t>alue </a:t>
            </a:r>
            <a:r>
              <a:rPr lang="en-US" dirty="0"/>
              <a:t>of the State of Israel </a:t>
            </a:r>
            <a:r>
              <a:rPr lang="en-US" dirty="0" smtClean="0"/>
              <a:t>Through David Ben-Gurion’s Perspective</a:t>
            </a:r>
            <a:endParaRPr lang="he-IL" dirty="0"/>
          </a:p>
        </p:txBody>
      </p:sp>
      <p:pic>
        <p:nvPicPr>
          <p:cNvPr id="10" name="תמונה 10">
            <a:extLst>
              <a:ext uri="{FF2B5EF4-FFF2-40B4-BE49-F238E27FC236}">
                <a16:creationId xmlns:a16="http://schemas.microsoft.com/office/drawing/2014/main" xmlns="" id="{ABF462F1-7DD8-9846-9AFF-3C92D3928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9032"/>
            <a:ext cx="6328575" cy="4358968"/>
          </a:xfrm>
          <a:prstGeom prst="rect">
            <a:avLst/>
          </a:prstGeom>
        </p:spPr>
      </p:pic>
      <p:pic>
        <p:nvPicPr>
          <p:cNvPr id="3" name="תמונה 3">
            <a:extLst>
              <a:ext uri="{FF2B5EF4-FFF2-40B4-BE49-F238E27FC236}">
                <a16:creationId xmlns:a16="http://schemas.microsoft.com/office/drawing/2014/main" xmlns="" id="{C8C694A0-7664-104C-86C5-690725191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955" y="2499032"/>
            <a:ext cx="5952045" cy="43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61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CFF75EF-C166-934A-9F2B-6A3547E9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What W</a:t>
            </a:r>
            <a:r>
              <a:rPr lang="en-US" dirty="0" smtClean="0"/>
              <a:t>e Did- Briefly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5D4D558-532B-7346-BC04-8E7BDFF0D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3600" dirty="0"/>
              <a:t>Background Materials-</a:t>
            </a:r>
          </a:p>
          <a:p>
            <a:pPr lvl="1" algn="l" rtl="0"/>
            <a:r>
              <a:rPr lang="en-US" sz="3200" dirty="0" smtClean="0"/>
              <a:t>Information booklet</a:t>
            </a:r>
            <a:endParaRPr lang="en-US" sz="3200" dirty="0"/>
          </a:p>
          <a:p>
            <a:pPr lvl="1" algn="l" rtl="0"/>
            <a:r>
              <a:rPr lang="en-US" sz="3200" dirty="0"/>
              <a:t>Mass or selective absorption (</a:t>
            </a:r>
            <a:r>
              <a:rPr lang="en-US" sz="3200" dirty="0" smtClean="0"/>
              <a:t>Picard)</a:t>
            </a:r>
            <a:endParaRPr lang="en-US" sz="3200" dirty="0"/>
          </a:p>
          <a:p>
            <a:pPr lvl="1" algn="l" rtl="0"/>
            <a:r>
              <a:rPr lang="en-US" sz="3200" dirty="0"/>
              <a:t>Background materials relating to absorption difficulties and elitist perception</a:t>
            </a:r>
          </a:p>
          <a:p>
            <a:pPr lvl="1" algn="l" rtl="0"/>
            <a:r>
              <a:rPr lang="en-US" sz="3200" dirty="0"/>
              <a:t>"The Four Tribes" </a:t>
            </a:r>
            <a:r>
              <a:rPr lang="en-US" sz="3200" dirty="0" smtClean="0"/>
              <a:t>Speech</a:t>
            </a:r>
          </a:p>
          <a:p>
            <a:pPr algn="l" rtl="0"/>
            <a:r>
              <a:rPr lang="en-US" sz="3600" dirty="0" smtClean="0"/>
              <a:t>Movie </a:t>
            </a:r>
            <a:r>
              <a:rPr lang="en-US" sz="3600" dirty="0"/>
              <a:t>- Epilogue</a:t>
            </a:r>
          </a:p>
          <a:p>
            <a:pPr algn="l" rtl="0"/>
            <a:r>
              <a:rPr lang="en-US" sz="3600" dirty="0"/>
              <a:t>Tour of </a:t>
            </a:r>
            <a:r>
              <a:rPr lang="en-US" sz="3600" dirty="0" smtClean="0"/>
              <a:t>Ben-Gurion’s </a:t>
            </a:r>
            <a:r>
              <a:rPr lang="en-US" sz="3600" dirty="0"/>
              <a:t>House</a:t>
            </a:r>
          </a:p>
          <a:p>
            <a:pPr algn="l" rtl="0"/>
            <a:r>
              <a:rPr lang="en-US" sz="3600" dirty="0"/>
              <a:t>Engaging staff </a:t>
            </a:r>
            <a:r>
              <a:rPr lang="en-US" sz="3600" dirty="0" smtClean="0"/>
              <a:t>meetings on </a:t>
            </a:r>
            <a:r>
              <a:rPr lang="en-US" sz="3600" dirty="0"/>
              <a:t>issues related to Ben-Gurion's vision, with an emphasis on statehood and society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xmlns="" val="37827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C403EBD-D5A2-A541-AD3E-05E95F1D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892" y="363726"/>
            <a:ext cx="28814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Society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12F70A6-CB35-3B4A-B20A-C10658DD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966" y="1669982"/>
            <a:ext cx="3746591" cy="4920397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Ingathering of the exiles</a:t>
            </a:r>
          </a:p>
          <a:p>
            <a:pPr lvl="1" algn="l" rtl="0"/>
            <a:r>
              <a:rPr lang="en-US" sz="1600" dirty="0" smtClean="0"/>
              <a:t>As a home and shelter</a:t>
            </a:r>
          </a:p>
          <a:p>
            <a:pPr lvl="1" algn="l" rtl="0"/>
            <a:r>
              <a:rPr lang="en-US" sz="1600" dirty="0" smtClean="0"/>
              <a:t>As a historical designation</a:t>
            </a:r>
          </a:p>
          <a:p>
            <a:pPr lvl="1" algn="l" rtl="0"/>
            <a:r>
              <a:rPr lang="en-US" sz="1600" dirty="0" smtClean="0"/>
              <a:t>As an attractive destination</a:t>
            </a:r>
          </a:p>
          <a:p>
            <a:pPr algn="l" rtl="0"/>
            <a:r>
              <a:rPr lang="en-US" sz="2000" dirty="0"/>
              <a:t>New </a:t>
            </a:r>
            <a:r>
              <a:rPr lang="en-US" sz="2000" dirty="0" smtClean="0"/>
              <a:t>Society</a:t>
            </a:r>
            <a:endParaRPr lang="en-US" sz="2000" dirty="0"/>
          </a:p>
          <a:p>
            <a:pPr lvl="1" algn="l" rtl="0"/>
            <a:r>
              <a:rPr lang="en-US" sz="1600" dirty="0"/>
              <a:t>An exemplary </a:t>
            </a:r>
            <a:r>
              <a:rPr lang="en-US" sz="1600" dirty="0" smtClean="0"/>
              <a:t>society, </a:t>
            </a:r>
            <a:r>
              <a:rPr lang="en-US" sz="1600" dirty="0"/>
              <a:t>a light to the Gentiles</a:t>
            </a:r>
          </a:p>
          <a:p>
            <a:pPr lvl="1" algn="l" rtl="0"/>
            <a:r>
              <a:rPr lang="en-US" sz="1600" dirty="0"/>
              <a:t>Without deprivation, contrasts and rifts</a:t>
            </a:r>
          </a:p>
          <a:p>
            <a:pPr lvl="1" algn="l" rtl="0"/>
            <a:r>
              <a:rPr lang="en-US" sz="1600" dirty="0"/>
              <a:t>Fraternity and </a:t>
            </a:r>
            <a:r>
              <a:rPr lang="en-US" sz="1600" dirty="0" smtClean="0"/>
              <a:t>partnership</a:t>
            </a:r>
          </a:p>
          <a:p>
            <a:pPr algn="l" rtl="0"/>
            <a:r>
              <a:rPr lang="en-US" sz="2000" dirty="0"/>
              <a:t>Spiritual-existential superiority</a:t>
            </a:r>
          </a:p>
          <a:p>
            <a:pPr algn="l" rtl="0"/>
            <a:r>
              <a:rPr lang="en-US" sz="2000" dirty="0"/>
              <a:t>A creative, agricultural society</a:t>
            </a:r>
          </a:p>
          <a:p>
            <a:pPr algn="l" rtl="0"/>
            <a:r>
              <a:rPr lang="en-US" sz="2000" dirty="0" smtClean="0"/>
              <a:t>A sense of destiny and connection with the Diaspora </a:t>
            </a:r>
            <a:endParaRPr lang="he-IL" sz="2000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xmlns="" id="{69D6490F-81BB-244E-AB82-78A0A557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363725"/>
            <a:ext cx="454914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Science and Spirit</a:t>
            </a:r>
            <a:endParaRPr lang="he-IL" dirty="0">
              <a:solidFill>
                <a:schemeClr val="accent4"/>
              </a:solidFill>
            </a:endParaRP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xmlns="" id="{23F7D33B-5FB7-FB4C-B20E-90ECDB93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030" y="363725"/>
            <a:ext cx="28814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Security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10A0EEFE-D5B5-6D45-9F6F-1C8EB26B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29" y="1825624"/>
            <a:ext cx="3310467" cy="4351338"/>
          </a:xfrm>
        </p:spPr>
        <p:txBody>
          <a:bodyPr/>
          <a:lstStyle/>
          <a:p>
            <a:pPr algn="l" rtl="0"/>
            <a:r>
              <a:rPr lang="en-US" dirty="0"/>
              <a:t>Contribute to the "Treasure of the Occupations of the Human Spirit"</a:t>
            </a:r>
          </a:p>
          <a:p>
            <a:pPr algn="l" rtl="0"/>
            <a:r>
              <a:rPr lang="en-US" dirty="0"/>
              <a:t>Recognition of the human cultural treasure of all nations, and spiritual independence</a:t>
            </a:r>
            <a:endParaRPr lang="he-IL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xmlns="" id="{326CAE04-984B-2B4F-842E-CDCAADC3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97" y="1825624"/>
            <a:ext cx="3310467" cy="4351338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sz="3400" dirty="0"/>
              <a:t>National security - in the broad sense</a:t>
            </a:r>
          </a:p>
          <a:p>
            <a:pPr algn="l" rtl="0"/>
            <a:r>
              <a:rPr lang="en-US" sz="3400" dirty="0"/>
              <a:t>The IDF - a body without any partition</a:t>
            </a:r>
          </a:p>
          <a:p>
            <a:pPr algn="l" rtl="0"/>
            <a:r>
              <a:rPr lang="en-US" sz="3400" dirty="0"/>
              <a:t>Equal burden</a:t>
            </a:r>
          </a:p>
          <a:p>
            <a:pPr algn="l" rtl="0"/>
            <a:r>
              <a:rPr lang="en-US" sz="3400" dirty="0"/>
              <a:t>People's Army and crucible</a:t>
            </a:r>
          </a:p>
          <a:p>
            <a:pPr algn="l" rtl="0"/>
            <a:r>
              <a:rPr lang="en-US" sz="3400" dirty="0"/>
              <a:t>Pioneers and missions - compensation for gap in size and weapons</a:t>
            </a:r>
          </a:p>
          <a:p>
            <a:pPr algn="l" rtl="0"/>
            <a:r>
              <a:rPr lang="en-US" sz="3400" dirty="0"/>
              <a:t>Conquest </a:t>
            </a:r>
            <a:r>
              <a:rPr lang="en-US" sz="3400" dirty="0" smtClean="0"/>
              <a:t>of the land through construction</a:t>
            </a:r>
            <a:endParaRPr lang="en-US" sz="3400" dirty="0"/>
          </a:p>
          <a:p>
            <a:pPr algn="l" rtl="0"/>
            <a:r>
              <a:rPr lang="en-US" sz="3400" dirty="0" smtClean="0"/>
              <a:t>Being good neighbors with </a:t>
            </a:r>
            <a:r>
              <a:rPr lang="en-US" sz="3400" dirty="0"/>
              <a:t>the Palestinians - revitalizing the country</a:t>
            </a:r>
            <a:endParaRPr lang="he-IL" sz="3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92517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4">
            <a:extLst>
              <a:ext uri="{FF2B5EF4-FFF2-40B4-BE49-F238E27FC236}">
                <a16:creationId xmlns:a16="http://schemas.microsoft.com/office/drawing/2014/main" xmlns="" id="{EC8A2D0F-FD79-C144-BFF3-61784E196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17" y="28995"/>
            <a:ext cx="5640915" cy="4236720"/>
          </a:xfrm>
          <a:prstGeom prst="rect">
            <a:avLst/>
          </a:prstGeom>
        </p:spPr>
      </p:pic>
      <p:pic>
        <p:nvPicPr>
          <p:cNvPr id="6" name="תמונה 6">
            <a:extLst>
              <a:ext uri="{FF2B5EF4-FFF2-40B4-BE49-F238E27FC236}">
                <a16:creationId xmlns:a16="http://schemas.microsoft.com/office/drawing/2014/main" xmlns="" id="{6ED973BB-9C78-1147-B044-1CE1FEFFC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8999"/>
            <a:ext cx="5645364" cy="3400006"/>
          </a:xfrm>
          <a:prstGeom prst="rect">
            <a:avLst/>
          </a:prstGeom>
        </p:spPr>
      </p:pic>
      <p:pic>
        <p:nvPicPr>
          <p:cNvPr id="8" name="תמונה 8">
            <a:extLst>
              <a:ext uri="{FF2B5EF4-FFF2-40B4-BE49-F238E27FC236}">
                <a16:creationId xmlns:a16="http://schemas.microsoft.com/office/drawing/2014/main" xmlns="" id="{B3EAE46E-669D-FE45-A071-0C92F4EF1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805" y="3961973"/>
            <a:ext cx="6727748" cy="2867032"/>
          </a:xfrm>
          <a:prstGeom prst="rect">
            <a:avLst/>
          </a:prstGeom>
        </p:spPr>
      </p:pic>
      <p:pic>
        <p:nvPicPr>
          <p:cNvPr id="10" name="תמונה 10">
            <a:extLst>
              <a:ext uri="{FF2B5EF4-FFF2-40B4-BE49-F238E27FC236}">
                <a16:creationId xmlns:a16="http://schemas.microsoft.com/office/drawing/2014/main" xmlns="" id="{6B95D899-B6AE-6E44-9947-61ED4B5FC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682" y="0"/>
            <a:ext cx="6531872" cy="39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3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EF59289-F060-AD44-9C8A-2E5EF27F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Society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FC2FF8A-EB16-B343-8BDF-C8E1A6C7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image of the nation - to be a holy gentile</a:t>
            </a:r>
            <a:r>
              <a:rPr lang="en-US" dirty="0" smtClean="0"/>
              <a:t>, </a:t>
            </a:r>
            <a:r>
              <a:rPr lang="en-US" dirty="0" smtClean="0"/>
              <a:t>while arguing </a:t>
            </a:r>
            <a:r>
              <a:rPr lang="en-US" dirty="0"/>
              <a:t>about the essence of the holy (social justice and human brotherhood, </a:t>
            </a:r>
            <a:r>
              <a:rPr lang="en-US" dirty="0" smtClean="0"/>
              <a:t>“Love thy Neighbor”)</a:t>
            </a:r>
            <a:endParaRPr lang="en-US" dirty="0" smtClean="0"/>
          </a:p>
          <a:p>
            <a:pPr algn="l" rtl="0"/>
            <a:r>
              <a:rPr lang="en-US" dirty="0"/>
              <a:t>In all </a:t>
            </a:r>
            <a:r>
              <a:rPr lang="en-US" dirty="0" smtClean="0"/>
              <a:t>of our actions </a:t>
            </a:r>
            <a:r>
              <a:rPr lang="en-US" dirty="0"/>
              <a:t>there are two basic aspirations - to be </a:t>
            </a:r>
            <a:r>
              <a:rPr lang="en-US" dirty="0" smtClean="0"/>
              <a:t>as all </a:t>
            </a:r>
            <a:r>
              <a:rPr lang="en-US" dirty="0"/>
              <a:t>gentiles </a:t>
            </a:r>
            <a:r>
              <a:rPr lang="en-US" dirty="0" smtClean="0"/>
              <a:t>and </a:t>
            </a:r>
            <a:r>
              <a:rPr lang="en-US" dirty="0"/>
              <a:t>to be different from all gentiles. </a:t>
            </a:r>
            <a:r>
              <a:rPr lang="en-US" dirty="0" smtClean="0"/>
              <a:t>He is </a:t>
            </a:r>
            <a:r>
              <a:rPr lang="en-US" dirty="0"/>
              <a:t>careful </a:t>
            </a:r>
            <a:r>
              <a:rPr lang="en-US" dirty="0" smtClean="0"/>
              <a:t>when using the </a:t>
            </a:r>
            <a:r>
              <a:rPr lang="en-US" dirty="0"/>
              <a:t>term "chosen people" and </a:t>
            </a:r>
            <a:r>
              <a:rPr lang="en-US" dirty="0" smtClean="0"/>
              <a:t>explains it through our need of survival, </a:t>
            </a:r>
            <a:r>
              <a:rPr lang="en-US" dirty="0"/>
              <a:t>given our unique condition and need for spiritual </a:t>
            </a:r>
            <a:r>
              <a:rPr lang="en-US" dirty="0" smtClean="0"/>
              <a:t>superiority, </a:t>
            </a:r>
            <a:r>
              <a:rPr lang="en-US" dirty="0"/>
              <a:t>to conquer hearts and friends.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04017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9069E4E-DFE4-2848-B2AC-43ECAC0A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Science and Spirit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F919442-B329-744B-96BC-145879E4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Jewish Diaspora is </a:t>
            </a:r>
            <a:r>
              <a:rPr lang="en-US" dirty="0"/>
              <a:t>also a tremendous factor in our universal </a:t>
            </a:r>
            <a:r>
              <a:rPr lang="en-US" dirty="0" smtClean="0"/>
              <a:t>connection. Jewish Immigrants </a:t>
            </a:r>
            <a:r>
              <a:rPr lang="en-US" dirty="0"/>
              <a:t>from 55 </a:t>
            </a:r>
            <a:r>
              <a:rPr lang="en-US" dirty="0" smtClean="0"/>
              <a:t>countries fought in the IDF. As </a:t>
            </a:r>
            <a:r>
              <a:rPr lang="en-US" dirty="0"/>
              <a:t>we </a:t>
            </a:r>
            <a:r>
              <a:rPr lang="en-US" dirty="0" smtClean="0"/>
              <a:t>eat Argentinean </a:t>
            </a:r>
            <a:r>
              <a:rPr lang="en-US" dirty="0"/>
              <a:t>meat </a:t>
            </a:r>
            <a:r>
              <a:rPr lang="en-US" dirty="0" smtClean="0"/>
              <a:t>and Russian </a:t>
            </a:r>
            <a:r>
              <a:rPr lang="en-US" dirty="0"/>
              <a:t>wheat and </a:t>
            </a:r>
            <a:r>
              <a:rPr lang="en-US" dirty="0" smtClean="0"/>
              <a:t>plow </a:t>
            </a:r>
            <a:r>
              <a:rPr lang="en-US" dirty="0"/>
              <a:t>in an </a:t>
            </a:r>
            <a:r>
              <a:rPr lang="en-US" dirty="0" smtClean="0"/>
              <a:t>American </a:t>
            </a:r>
            <a:r>
              <a:rPr lang="en-US" dirty="0"/>
              <a:t>tractor </a:t>
            </a:r>
            <a:r>
              <a:rPr lang="en-US" dirty="0" smtClean="0"/>
              <a:t>and forge </a:t>
            </a:r>
            <a:r>
              <a:rPr lang="en-US" dirty="0"/>
              <a:t>Belgian steel </a:t>
            </a:r>
            <a:r>
              <a:rPr lang="en-US" dirty="0" smtClean="0"/>
              <a:t>and use </a:t>
            </a:r>
            <a:r>
              <a:rPr lang="en-US" dirty="0"/>
              <a:t>Mexican gasoline and </a:t>
            </a:r>
            <a:r>
              <a:rPr lang="en-US" dirty="0" smtClean="0"/>
              <a:t>dress </a:t>
            </a:r>
            <a:r>
              <a:rPr lang="en-US" dirty="0"/>
              <a:t>in British cloth, and our homes are decorated with Canadian trees - so </a:t>
            </a:r>
            <a:r>
              <a:rPr lang="en-US" dirty="0" smtClean="0"/>
              <a:t>we shall read </a:t>
            </a:r>
            <a:r>
              <a:rPr lang="en-US" dirty="0"/>
              <a:t>all the peoples' literature and </a:t>
            </a:r>
            <a:r>
              <a:rPr lang="en-US" dirty="0" smtClean="0"/>
              <a:t>seek </a:t>
            </a:r>
            <a:r>
              <a:rPr lang="en-US" dirty="0"/>
              <a:t>wisdom</a:t>
            </a:r>
            <a:r>
              <a:rPr lang="he-IL" dirty="0" smtClean="0"/>
              <a:t>.</a:t>
            </a:r>
            <a:endParaRPr lang="he-IL" dirty="0"/>
          </a:p>
          <a:p>
            <a:pPr algn="l" rtl="0"/>
            <a:r>
              <a:rPr lang="en-US" dirty="0" smtClean="0"/>
              <a:t>Does </a:t>
            </a:r>
            <a:r>
              <a:rPr lang="en-US" dirty="0"/>
              <a:t>not accept the </a:t>
            </a:r>
            <a:r>
              <a:rPr lang="en-US" dirty="0" smtClean="0"/>
              <a:t>notion of being Jewish at home and a person when you leave home. </a:t>
            </a:r>
            <a:r>
              <a:rPr lang="en-US" dirty="0"/>
              <a:t>Jewish independence is </a:t>
            </a:r>
            <a:r>
              <a:rPr lang="en-US" dirty="0" smtClean="0"/>
              <a:t>undividable. </a:t>
            </a:r>
            <a:r>
              <a:rPr lang="en-US" dirty="0"/>
              <a:t>Rather, redemption allows to reduce the emphasis of being a chosen people and allows greater recognition of human general treasures.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05871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C4D9404-5A38-7C44-9AAE-47DEA515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Security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AB1EF65-E970-6147-8D3F-755A2196B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National Security - Aliyah, settlement, industrial development, scientific research, foreign relations.</a:t>
            </a:r>
          </a:p>
          <a:p>
            <a:pPr algn="l" rtl="0"/>
            <a:r>
              <a:rPr lang="en-US" dirty="0"/>
              <a:t>The military is turning boys </a:t>
            </a:r>
            <a:r>
              <a:rPr lang="en-US" dirty="0" smtClean="0"/>
              <a:t>who come from </a:t>
            </a:r>
            <a:r>
              <a:rPr lang="en-US" dirty="0"/>
              <a:t>slums into new people, but they need to have the tools to </a:t>
            </a:r>
            <a:r>
              <a:rPr lang="en-US" dirty="0" smtClean="0"/>
              <a:t>continue their </a:t>
            </a:r>
            <a:r>
              <a:rPr lang="en-US" dirty="0" smtClean="0"/>
              <a:t>progress in civilian life.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5331334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456</Words>
  <Application>Microsoft Office PowerPoint</Application>
  <PresentationFormat>מותאם אישית</PresentationFormat>
  <Paragraphs>42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The Value of the State of Israel Through David Ben-Gurion’s Perspective</vt:lpstr>
      <vt:lpstr>What We Did- Briefly</vt:lpstr>
      <vt:lpstr>Society</vt:lpstr>
      <vt:lpstr>שקופית 4</vt:lpstr>
      <vt:lpstr>Society</vt:lpstr>
      <vt:lpstr>Science and Spirit</vt:lpstr>
      <vt:lpstr>Security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דמותה הערכית של מדינת ישראל לתפיסתו של דוד בן גוריון</dc:title>
  <dc:creator>Ehood Shilo</dc:creator>
  <cp:lastModifiedBy>u45414</cp:lastModifiedBy>
  <cp:revision>7</cp:revision>
  <dcterms:created xsi:type="dcterms:W3CDTF">2019-11-17T13:43:56Z</dcterms:created>
  <dcterms:modified xsi:type="dcterms:W3CDTF">2019-11-20T17:58:01Z</dcterms:modified>
</cp:coreProperties>
</file>