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20"/>
  </p:handoutMasterIdLst>
  <p:sldIdLst>
    <p:sldId id="256" r:id="rId2"/>
    <p:sldId id="257" r:id="rId3"/>
    <p:sldId id="258" r:id="rId4"/>
    <p:sldId id="259" r:id="rId5"/>
    <p:sldId id="260" r:id="rId6"/>
    <p:sldId id="261" r:id="rId7"/>
    <p:sldId id="262" r:id="rId8"/>
    <p:sldId id="277" r:id="rId9"/>
    <p:sldId id="279" r:id="rId10"/>
    <p:sldId id="263" r:id="rId11"/>
    <p:sldId id="264" r:id="rId12"/>
    <p:sldId id="278" r:id="rId13"/>
    <p:sldId id="265" r:id="rId14"/>
    <p:sldId id="266" r:id="rId15"/>
    <p:sldId id="267" r:id="rId16"/>
    <p:sldId id="268" r:id="rId17"/>
    <p:sldId id="270" r:id="rId18"/>
    <p:sldId id="269" r:id="rId19"/>
  </p:sldIdLst>
  <p:sldSz cx="12192000" cy="6858000"/>
  <p:notesSz cx="6858000"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37" d="100"/>
          <a:sy n="37" d="100"/>
        </p:scale>
        <p:origin x="60" y="15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6"/>
                </a:solidFill>
                <a:latin typeface="+mn-lt"/>
                <a:ea typeface="+mn-ea"/>
                <a:cs typeface="+mn-cs"/>
              </a:defRPr>
            </a:pPr>
            <a:r>
              <a:rPr lang="he-IL" sz="2400" b="1" dirty="0" smtClean="0">
                <a:solidFill>
                  <a:schemeClr val="accent6"/>
                </a:solidFill>
              </a:rPr>
              <a:t>העם היהודי מנה בסוף המאה ה-19</a:t>
            </a:r>
          </a:p>
          <a:p>
            <a:pPr>
              <a:defRPr sz="2400" b="1">
                <a:solidFill>
                  <a:schemeClr val="accent6"/>
                </a:solidFill>
              </a:defRPr>
            </a:pPr>
            <a:r>
              <a:rPr lang="he-IL" sz="2400" b="1" dirty="0" smtClean="0">
                <a:solidFill>
                  <a:schemeClr val="accent6"/>
                </a:solidFill>
              </a:rPr>
              <a:t>כ-10 וחצי מיליון נפש</a:t>
            </a:r>
          </a:p>
        </c:rich>
      </c:tx>
      <c:layout>
        <c:manualLayout>
          <c:xMode val="edge"/>
          <c:yMode val="edge"/>
          <c:x val="0.64895759046380541"/>
          <c:y val="1.5130746928726438E-2"/>
        </c:manualLayout>
      </c:layout>
      <c:overlay val="0"/>
      <c:spPr>
        <a:noFill/>
        <a:ln>
          <a:solidFill>
            <a:schemeClr val="accent6"/>
          </a:solidFill>
        </a:ln>
        <a:effectLst/>
      </c:spPr>
      <c:txPr>
        <a:bodyPr rot="0" spcFirstLastPara="1" vertOverflow="ellipsis" vert="horz" wrap="square" anchor="ctr" anchorCtr="1"/>
        <a:lstStyle/>
        <a:p>
          <a:pPr>
            <a:defRPr sz="2400" b="1" i="0" u="none" strike="noStrike" kern="1200" spc="0" baseline="0">
              <a:solidFill>
                <a:schemeClr val="accent6"/>
              </a:solidFill>
              <a:latin typeface="+mn-lt"/>
              <a:ea typeface="+mn-ea"/>
              <a:cs typeface="+mn-cs"/>
            </a:defRPr>
          </a:pPr>
          <a:endParaRPr lang="en-US"/>
        </a:p>
      </c:txPr>
    </c:title>
    <c:autoTitleDeleted val="0"/>
    <c:plotArea>
      <c:layout>
        <c:manualLayout>
          <c:layoutTarget val="inner"/>
          <c:xMode val="edge"/>
          <c:yMode val="edge"/>
          <c:x val="0.26681280373700555"/>
          <c:y val="0.13849056502617202"/>
          <c:w val="0.3962844369863624"/>
          <c:h val="0.7271609119193948"/>
        </c:manualLayout>
      </c:layout>
      <c:pieChart>
        <c:varyColors val="1"/>
        <c:ser>
          <c:idx val="0"/>
          <c:order val="0"/>
          <c:tx>
            <c:strRef>
              <c:f>גיליון1!$B$1</c:f>
              <c:strCache>
                <c:ptCount val="1"/>
                <c:pt idx="0">
                  <c:v>מכירות</c:v>
                </c:pt>
              </c:strCache>
            </c:strRef>
          </c:tx>
          <c:dPt>
            <c:idx val="0"/>
            <c:bubble3D val="0"/>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3-389F-42BE-8812-C7DED40AAFC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A-389F-42BE-8812-C7DED40AAFC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9-389F-42BE-8812-C7DED40AAFC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89F-42BE-8812-C7DED40AAFC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8-389F-42BE-8812-C7DED40AAFC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6-389F-42BE-8812-C7DED40AAFCD}"/>
              </c:ext>
            </c:extLst>
          </c:dPt>
          <c:dPt>
            <c:idx val="6"/>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4-389F-42BE-8812-C7DED40AAFC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89F-42BE-8812-C7DED40AAFCD}"/>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89F-42BE-8812-C7DED40AAFCD}"/>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89F-42BE-8812-C7DED40AAFCD}"/>
              </c:ext>
            </c:extLst>
          </c:dPt>
          <c:dLbls>
            <c:dLbl>
              <c:idx val="0"/>
              <c:layout>
                <c:manualLayout>
                  <c:x val="1.0307346402886252E-3"/>
                  <c:y val="3.9718210687906833E-2"/>
                </c:manualLayout>
              </c:layout>
              <c:tx>
                <c:rich>
                  <a:bodyPr/>
                  <a:lstStyle/>
                  <a:p>
                    <a:fld id="{CCD624BF-BFDA-417C-9FFC-97B741A5E3A1}" type="CATEGORYNAME">
                      <a:rPr lang="he-IL"/>
                      <a:pPr/>
                      <a:t>[CATEGORY NAME]</a:t>
                    </a:fld>
                    <a:r>
                      <a:rPr lang="he-IL" baseline="0" dirty="0"/>
                      <a:t>, </a:t>
                    </a:r>
                    <a:fld id="{B145C35B-E543-4DBF-B5E5-B84E3E33E030}"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389F-42BE-8812-C7DED40AAFCD}"/>
                </c:ext>
                <c:ext xmlns:c15="http://schemas.microsoft.com/office/drawing/2012/chart" uri="{CE6537A1-D6FC-4f65-9D91-7224C49458BB}">
                  <c15:layout/>
                  <c15:dlblFieldTable/>
                  <c15:showDataLabelsRange val="0"/>
                </c:ext>
              </c:extLst>
            </c:dLbl>
            <c:dLbl>
              <c:idx val="1"/>
              <c:layout>
                <c:manualLayout>
                  <c:x val="-0.1226574221943464"/>
                  <c:y val="-0.16454687284990002"/>
                </c:manualLayout>
              </c:layout>
              <c:tx>
                <c:rich>
                  <a:bodyPr/>
                  <a:lstStyle/>
                  <a:p>
                    <a:fld id="{129DB8C2-BB4E-4ED1-9D1F-39EAD6D0CDEB}" type="CATEGORYNAME">
                      <a:rPr lang="he-IL"/>
                      <a:pPr/>
                      <a:t>[CATEGORY NAME]</a:t>
                    </a:fld>
                    <a:r>
                      <a:rPr lang="he-IL" baseline="0" dirty="0"/>
                      <a:t>, </a:t>
                    </a:r>
                    <a:fld id="{2DE701C3-7FD8-49D6-A69E-4D077342301A}"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389F-42BE-8812-C7DED40AAFCD}"/>
                </c:ext>
                <c:ext xmlns:c15="http://schemas.microsoft.com/office/drawing/2012/chart" uri="{CE6537A1-D6FC-4f65-9D91-7224C49458BB}">
                  <c15:layout/>
                  <c15:dlblFieldTable/>
                  <c15:showDataLabelsRange val="0"/>
                </c:ext>
              </c:extLst>
            </c:dLbl>
            <c:dLbl>
              <c:idx val="2"/>
              <c:layout>
                <c:manualLayout>
                  <c:x val="-2.8860569928081507E-2"/>
                  <c:y val="2.0804777026998782E-2"/>
                </c:manualLayout>
              </c:layout>
              <c:tx>
                <c:rich>
                  <a:bodyPr/>
                  <a:lstStyle/>
                  <a:p>
                    <a:fld id="{B9AC9894-CF34-4FC0-99AB-6063A1646F3E}" type="CATEGORYNAME">
                      <a:rPr lang="he-IL"/>
                      <a:pPr/>
                      <a:t>[CATEGORY NAME]</a:t>
                    </a:fld>
                    <a:r>
                      <a:rPr lang="he-IL" baseline="0" dirty="0"/>
                      <a:t>, </a:t>
                    </a:r>
                    <a:fld id="{EF3F3AA6-E3E8-4AC9-9A09-8AF7399E6BCA}"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389F-42BE-8812-C7DED40AAFCD}"/>
                </c:ext>
                <c:ext xmlns:c15="http://schemas.microsoft.com/office/drawing/2012/chart" uri="{CE6537A1-D6FC-4f65-9D91-7224C49458BB}">
                  <c15:layout/>
                  <c15:dlblFieldTable/>
                  <c15:showDataLabelsRange val="0"/>
                </c:ext>
              </c:extLst>
            </c:dLbl>
            <c:dLbl>
              <c:idx val="3"/>
              <c:layout>
                <c:manualLayout>
                  <c:x val="-7.2151424820203758E-2"/>
                  <c:y val="1.134806019654476E-2"/>
                </c:manualLayout>
              </c:layout>
              <c:tx>
                <c:rich>
                  <a:bodyPr/>
                  <a:lstStyle/>
                  <a:p>
                    <a:fld id="{C8F495A4-818F-4574-9A3A-1EDCDBEF11C2}" type="CATEGORYNAME">
                      <a:rPr lang="he-IL"/>
                      <a:pPr/>
                      <a:t>[CATEGORY NAME]</a:t>
                    </a:fld>
                    <a:r>
                      <a:rPr lang="he-IL" baseline="0" dirty="0"/>
                      <a:t>, </a:t>
                    </a:r>
                    <a:fld id="{43F328F4-2D71-46ED-A474-38A131B6C4CD}"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389F-42BE-8812-C7DED40AAFCD}"/>
                </c:ext>
                <c:ext xmlns:c15="http://schemas.microsoft.com/office/drawing/2012/chart" uri="{CE6537A1-D6FC-4f65-9D91-7224C49458BB}">
                  <c15:layout/>
                  <c15:dlblFieldTable/>
                  <c15:showDataLabelsRange val="0"/>
                </c:ext>
              </c:extLst>
            </c:dLbl>
            <c:dLbl>
              <c:idx val="4"/>
              <c:layout>
                <c:manualLayout>
                  <c:x val="-8.2458771223090019E-3"/>
                  <c:y val="0"/>
                </c:manualLayout>
              </c:layout>
              <c:tx>
                <c:rich>
                  <a:bodyPr/>
                  <a:lstStyle/>
                  <a:p>
                    <a:fld id="{81F12275-4BA9-48ED-8B94-9DE3DD8B5AF8}" type="CATEGORYNAME">
                      <a:rPr lang="he-IL"/>
                      <a:pPr/>
                      <a:t>[CATEGORY NAME]</a:t>
                    </a:fld>
                    <a:r>
                      <a:rPr lang="he-IL" baseline="0" dirty="0"/>
                      <a:t>, </a:t>
                    </a:r>
                    <a:fld id="{0FDAFAD2-6765-47CB-95BA-AB2D27BF1021}"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389F-42BE-8812-C7DED40AAFCD}"/>
                </c:ext>
                <c:ext xmlns:c15="http://schemas.microsoft.com/office/drawing/2012/chart" uri="{CE6537A1-D6FC-4f65-9D91-7224C49458BB}">
                  <c15:layout/>
                  <c15:dlblFieldTable/>
                  <c15:showDataLabelsRange val="0"/>
                </c:ext>
              </c:extLst>
            </c:dLbl>
            <c:dLbl>
              <c:idx val="5"/>
              <c:layout>
                <c:manualLayout>
                  <c:x val="-3.0406671888514453E-2"/>
                  <c:y val="-3.0261493857452842E-2"/>
                </c:manualLayout>
              </c:layout>
              <c:tx>
                <c:rich>
                  <a:bodyPr/>
                  <a:lstStyle/>
                  <a:p>
                    <a:fld id="{F13F1101-9D1C-4AFF-BFF1-A6F7592AB259}" type="CATEGORYNAME">
                      <a:rPr lang="he-IL"/>
                      <a:pPr/>
                      <a:t>[CATEGORY NAME]</a:t>
                    </a:fld>
                    <a:r>
                      <a:rPr lang="he-IL" baseline="0" dirty="0"/>
                      <a:t>, </a:t>
                    </a:r>
                    <a:fld id="{7540C8E9-CF1D-4621-A2A6-482D7CF1AEBD}"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389F-42BE-8812-C7DED40AAFCD}"/>
                </c:ext>
                <c:ext xmlns:c15="http://schemas.microsoft.com/office/drawing/2012/chart" uri="{CE6537A1-D6FC-4f65-9D91-7224C49458BB}">
                  <c15:layout>
                    <c:manualLayout>
                      <c:w val="0.15641917591710425"/>
                      <c:h val="8.397564545443173E-2"/>
                    </c:manualLayout>
                  </c15:layout>
                  <c15:dlblFieldTable/>
                  <c15:showDataLabelsRange val="0"/>
                </c:ext>
              </c:extLst>
            </c:dLbl>
            <c:dLbl>
              <c:idx val="6"/>
              <c:layout>
                <c:manualLayout>
                  <c:x val="-1.1338081043174877E-2"/>
                  <c:y val="1.8913433660908048E-3"/>
                </c:manualLayout>
              </c:layout>
              <c:tx>
                <c:rich>
                  <a:bodyPr/>
                  <a:lstStyle/>
                  <a:p>
                    <a:fld id="{EA80FBB3-E857-4A6B-A55C-14D0E20F099C}" type="CATEGORYNAME">
                      <a:rPr lang="he-IL"/>
                      <a:pPr/>
                      <a:t>[CATEGORY NAME]</a:t>
                    </a:fld>
                    <a:r>
                      <a:rPr lang="he-IL" baseline="0" dirty="0"/>
                      <a:t>, </a:t>
                    </a:r>
                    <a:fld id="{B4E132F7-B45E-4EAF-9766-1D983AA7F20A}"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389F-42BE-8812-C7DED40AAFCD}"/>
                </c:ext>
                <c:ext xmlns:c15="http://schemas.microsoft.com/office/drawing/2012/chart" uri="{CE6537A1-D6FC-4f65-9D91-7224C49458BB}">
                  <c15:layout/>
                  <c15:dlblFieldTable/>
                  <c15:showDataLabelsRange val="0"/>
                </c:ext>
              </c:extLst>
            </c:dLbl>
            <c:dLbl>
              <c:idx val="7"/>
              <c:layout>
                <c:manualLayout>
                  <c:x val="-5.2567466654719924E-2"/>
                  <c:y val="-1.8913433660908048E-3"/>
                </c:manualLayout>
              </c:layout>
              <c:tx>
                <c:rich>
                  <a:bodyPr/>
                  <a:lstStyle/>
                  <a:p>
                    <a:fld id="{402AA17A-8DC2-4F26-AA9B-4896339F9FE4}" type="CATEGORYNAME">
                      <a:rPr lang="he-IL"/>
                      <a:pPr/>
                      <a:t>[CATEGORY NAME]</a:t>
                    </a:fld>
                    <a:r>
                      <a:rPr lang="he-IL" baseline="0" dirty="0"/>
                      <a:t>, </a:t>
                    </a:r>
                    <a:fld id="{980C7283-FD52-4DD9-8526-A620B2747668}"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389F-42BE-8812-C7DED40AAFCD}"/>
                </c:ext>
                <c:ext xmlns:c15="http://schemas.microsoft.com/office/drawing/2012/chart" uri="{CE6537A1-D6FC-4f65-9D91-7224C49458BB}">
                  <c15:layout/>
                  <c15:dlblFieldTable/>
                  <c15:showDataLabelsRange val="0"/>
                </c:ext>
              </c:extLst>
            </c:dLbl>
            <c:dLbl>
              <c:idx val="8"/>
              <c:layout>
                <c:manualLayout>
                  <c:x val="-9.2766117625977026E-3"/>
                  <c:y val="-6.6197017813178188E-2"/>
                </c:manualLayout>
              </c:layout>
              <c:tx>
                <c:rich>
                  <a:bodyPr/>
                  <a:lstStyle/>
                  <a:p>
                    <a:fld id="{151A329A-18C2-47F1-A07E-A00E8C6F074C}" type="CATEGORYNAME">
                      <a:rPr lang="he-IL"/>
                      <a:pPr/>
                      <a:t>[CATEGORY NAME]</a:t>
                    </a:fld>
                    <a:r>
                      <a:rPr lang="he-IL" baseline="0" dirty="0"/>
                      <a:t>, </a:t>
                    </a:r>
                    <a:fld id="{48AE8170-4319-4028-B694-C34B1E9FCD95}"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389F-42BE-8812-C7DED40AAFCD}"/>
                </c:ext>
                <c:ext xmlns:c15="http://schemas.microsoft.com/office/drawing/2012/chart" uri="{CE6537A1-D6FC-4f65-9D91-7224C49458BB}">
                  <c15:layout/>
                  <c15:dlblFieldTable/>
                  <c15:showDataLabelsRange val="0"/>
                </c:ext>
              </c:extLst>
            </c:dLbl>
            <c:dLbl>
              <c:idx val="9"/>
              <c:layout>
                <c:manualLayout>
                  <c:x val="9.6875000000000058E-2"/>
                  <c:y val="-1.0742062745960844E-17"/>
                </c:manualLayout>
              </c:layout>
              <c:tx>
                <c:rich>
                  <a:bodyPr/>
                  <a:lstStyle/>
                  <a:p>
                    <a:fld id="{44A24917-4C14-49D7-A958-A79F465F0D83}" type="CATEGORYNAME">
                      <a:rPr lang="he-IL"/>
                      <a:pPr/>
                      <a:t>[CATEGORY NAME]</a:t>
                    </a:fld>
                    <a:r>
                      <a:rPr lang="he-IL" baseline="0" dirty="0"/>
                      <a:t>, </a:t>
                    </a:r>
                    <a:fld id="{BBFCBC4A-016D-4BFB-B360-CB3DABA1ECBE}" type="VALUE">
                      <a:rPr lang="he-IL" baseline="0">
                        <a:solidFill>
                          <a:schemeClr val="tx1"/>
                        </a:solidFill>
                      </a:rPr>
                      <a:pPr/>
                      <a:t>[VALUE]</a:t>
                    </a:fld>
                    <a:endParaRPr lang="he-IL"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389F-42BE-8812-C7DED40AAFCD}"/>
                </c:ex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ln>
                      <a:noFill/>
                    </a:ln>
                    <a:solidFill>
                      <a:srgbClr val="00B0F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57150"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גיליון1!$A$2:$A$11</c:f>
              <c:strCache>
                <c:ptCount val="10"/>
                <c:pt idx="0">
                  <c:v>רוסיה הצארית</c:v>
                </c:pt>
                <c:pt idx="1">
                  <c:v>אוסטרו-הונגריה</c:v>
                </c:pt>
                <c:pt idx="2">
                  <c:v>גרמניה</c:v>
                </c:pt>
                <c:pt idx="3">
                  <c:v>בריטניה</c:v>
                </c:pt>
                <c:pt idx="4">
                  <c:v>צרפת</c:v>
                </c:pt>
                <c:pt idx="5">
                  <c:v>דרום מזרח אירופה</c:v>
                </c:pt>
                <c:pt idx="6">
                  <c:v>ארה"ב</c:v>
                </c:pt>
                <c:pt idx="7">
                  <c:v>אסיה</c:v>
                </c:pt>
                <c:pt idx="8">
                  <c:v>אפריקה</c:v>
                </c:pt>
                <c:pt idx="9">
                  <c:v>ארץ ישראל</c:v>
                </c:pt>
              </c:strCache>
            </c:strRef>
          </c:cat>
          <c:val>
            <c:numRef>
              <c:f>גיליון1!$B$2:$B$11</c:f>
              <c:numCache>
                <c:formatCode>#,##0</c:formatCode>
                <c:ptCount val="10"/>
                <c:pt idx="0" formatCode="#,##0.00">
                  <c:v>5000000</c:v>
                </c:pt>
                <c:pt idx="1">
                  <c:v>2000000</c:v>
                </c:pt>
                <c:pt idx="2">
                  <c:v>587000</c:v>
                </c:pt>
                <c:pt idx="3">
                  <c:v>200000</c:v>
                </c:pt>
                <c:pt idx="4">
                  <c:v>100000</c:v>
                </c:pt>
                <c:pt idx="5">
                  <c:v>370000</c:v>
                </c:pt>
                <c:pt idx="6">
                  <c:v>1000000</c:v>
                </c:pt>
                <c:pt idx="7">
                  <c:v>430000</c:v>
                </c:pt>
                <c:pt idx="8">
                  <c:v>340000</c:v>
                </c:pt>
                <c:pt idx="9">
                  <c:v>50000</c:v>
                </c:pt>
              </c:numCache>
            </c:numRef>
          </c:val>
          <c:extLst xmlns:c16r2="http://schemas.microsoft.com/office/drawing/2015/06/chart">
            <c:ext xmlns:c16="http://schemas.microsoft.com/office/drawing/2014/chart" uri="{C3380CC4-5D6E-409C-BE32-E72D297353CC}">
              <c16:uniqueId val="{00000000-389F-42BE-8812-C7DED40AAF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AB0A3A94-E2BD-4313-B3E0-6605DC8FB479}" type="datetimeFigureOut">
              <a:rPr lang="en-US" smtClean="0"/>
              <a:t>9/12/2018</a:t>
            </a:fld>
            <a:endParaRPr lang="en-US"/>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69885F36-A400-4050-9892-64C4DE65D2A8}" type="slidenum">
              <a:rPr lang="en-US" smtClean="0"/>
              <a:t>‹#›</a:t>
            </a:fld>
            <a:endParaRPr lang="en-US"/>
          </a:p>
        </p:txBody>
      </p:sp>
    </p:spTree>
    <p:extLst>
      <p:ext uri="{BB962C8B-B14F-4D97-AF65-F5344CB8AC3E}">
        <p14:creationId xmlns:p14="http://schemas.microsoft.com/office/powerpoint/2010/main" val="10846175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149132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34322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35722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392957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12450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68112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23028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239871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421210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92826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89B8C523-D371-4133-A26C-02F4EFEB2154}" type="datetimeFigureOut">
              <a:rPr lang="he-IL" smtClean="0"/>
              <a:t>ג'/תשרי/תשע"ט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263A604-EF46-4E9E-B5CF-431F388AB6FA}" type="slidenum">
              <a:rPr lang="he-IL" smtClean="0"/>
              <a:t>‹#›</a:t>
            </a:fld>
            <a:endParaRPr lang="he-IL"/>
          </a:p>
        </p:txBody>
      </p:sp>
    </p:spTree>
    <p:extLst>
      <p:ext uri="{BB962C8B-B14F-4D97-AF65-F5344CB8AC3E}">
        <p14:creationId xmlns:p14="http://schemas.microsoft.com/office/powerpoint/2010/main" val="385729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9B8C523-D371-4133-A26C-02F4EFEB2154}" type="datetimeFigureOut">
              <a:rPr lang="he-IL" smtClean="0"/>
              <a:t>ג'/תשרי/תשע"ט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63A604-EF46-4E9E-B5CF-431F388AB6FA}" type="slidenum">
              <a:rPr lang="he-IL" smtClean="0"/>
              <a:t>‹#›</a:t>
            </a:fld>
            <a:endParaRPr lang="he-IL"/>
          </a:p>
        </p:txBody>
      </p:sp>
    </p:spTree>
    <p:extLst>
      <p:ext uri="{BB962C8B-B14F-4D97-AF65-F5344CB8AC3E}">
        <p14:creationId xmlns:p14="http://schemas.microsoft.com/office/powerpoint/2010/main" val="310932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0"/>
            <a:ext cx="12192000" cy="6858000"/>
          </a:xfrm>
          <a:prstGeom prst="rect">
            <a:avLst/>
          </a:prstGeom>
          <a:solidFill>
            <a:srgbClr val="7CAFDE"/>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אם </a:t>
            </a:r>
            <a:endParaRPr lang="he-IL" dirty="0"/>
          </a:p>
        </p:txBody>
      </p:sp>
      <p:sp>
        <p:nvSpPr>
          <p:cNvPr id="4" name="TextBox 3"/>
          <p:cNvSpPr txBox="1"/>
          <p:nvPr/>
        </p:nvSpPr>
        <p:spPr>
          <a:xfrm>
            <a:off x="-875955" y="406708"/>
            <a:ext cx="13943910" cy="2369880"/>
          </a:xfrm>
          <a:prstGeom prst="rect">
            <a:avLst/>
          </a:prstGeom>
          <a:noFill/>
        </p:spPr>
        <p:txBody>
          <a:bodyPr wrap="square" rtlCol="1">
            <a:spAutoFit/>
          </a:bodyPr>
          <a:lstStyle/>
          <a:p>
            <a:r>
              <a:rPr lang="he-IL" sz="8800" dirty="0" smtClean="0">
                <a:latin typeface="David" panose="020E0502060401010101" pitchFamily="34" charset="-79"/>
                <a:cs typeface="David" panose="020E0502060401010101" pitchFamily="34" charset="-79"/>
              </a:rPr>
              <a:t>						הרצל:</a:t>
            </a:r>
          </a:p>
          <a:p>
            <a:pPr algn="ctr"/>
            <a:r>
              <a:rPr lang="he-IL" sz="6000" b="1" dirty="0" smtClean="0">
                <a:latin typeface="David" panose="020E0502060401010101" pitchFamily="34" charset="-79"/>
                <a:cs typeface="David" panose="020E0502060401010101" pitchFamily="34" charset="-79"/>
              </a:rPr>
              <a:t>מנהיגות מדינית ושלטון העם</a:t>
            </a:r>
            <a:endParaRPr lang="he-IL" sz="6000" b="1" dirty="0">
              <a:latin typeface="David" panose="020E0502060401010101" pitchFamily="34" charset="-79"/>
              <a:cs typeface="David" panose="020E0502060401010101" pitchFamily="34" charset="-79"/>
            </a:endParaRPr>
          </a:p>
        </p:txBody>
      </p:sp>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087" y="2776588"/>
            <a:ext cx="3343826" cy="3412067"/>
          </a:xfrm>
          <a:prstGeom prst="rect">
            <a:avLst/>
          </a:prstGeom>
        </p:spPr>
      </p:pic>
      <p:sp>
        <p:nvSpPr>
          <p:cNvPr id="3" name="TextBox 2"/>
          <p:cNvSpPr txBox="1"/>
          <p:nvPr/>
        </p:nvSpPr>
        <p:spPr>
          <a:xfrm>
            <a:off x="11159345" y="37376"/>
            <a:ext cx="1032655" cy="369332"/>
          </a:xfrm>
          <a:prstGeom prst="rect">
            <a:avLst/>
          </a:prstGeom>
          <a:noFill/>
        </p:spPr>
        <p:txBody>
          <a:bodyPr wrap="none" rtlCol="1">
            <a:spAutoFit/>
          </a:bodyPr>
          <a:lstStyle/>
          <a:p>
            <a:r>
              <a:rPr lang="he-IL" dirty="0" smtClean="0">
                <a:solidFill>
                  <a:srgbClr val="7030A0"/>
                </a:solidFill>
              </a:rPr>
              <a:t>"אם תרצו</a:t>
            </a:r>
            <a:endParaRPr lang="he-IL" dirty="0">
              <a:solidFill>
                <a:srgbClr val="7030A0"/>
              </a:solidFill>
            </a:endParaRPr>
          </a:p>
        </p:txBody>
      </p:sp>
      <p:sp>
        <p:nvSpPr>
          <p:cNvPr id="6" name="TextBox 5"/>
          <p:cNvSpPr txBox="1"/>
          <p:nvPr/>
        </p:nvSpPr>
        <p:spPr>
          <a:xfrm>
            <a:off x="0" y="0"/>
            <a:ext cx="1263487" cy="369332"/>
          </a:xfrm>
          <a:prstGeom prst="rect">
            <a:avLst/>
          </a:prstGeom>
          <a:noFill/>
        </p:spPr>
        <p:txBody>
          <a:bodyPr wrap="none" rtlCol="1">
            <a:spAutoFit/>
          </a:bodyPr>
          <a:lstStyle/>
          <a:p>
            <a:r>
              <a:rPr lang="he-IL" dirty="0" smtClean="0">
                <a:solidFill>
                  <a:srgbClr val="7030A0"/>
                </a:solidFill>
              </a:rPr>
              <a:t>אין זו אגדה"</a:t>
            </a:r>
            <a:endParaRPr lang="he-IL" dirty="0">
              <a:solidFill>
                <a:srgbClr val="7030A0"/>
              </a:solidFill>
            </a:endParaRPr>
          </a:p>
        </p:txBody>
      </p:sp>
    </p:spTree>
    <p:extLst>
      <p:ext uri="{BB962C8B-B14F-4D97-AF65-F5344CB8AC3E}">
        <p14:creationId xmlns:p14="http://schemas.microsoft.com/office/powerpoint/2010/main" val="2840474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71008" y="456988"/>
            <a:ext cx="9612577" cy="5455853"/>
          </a:xfrm>
          <a:prstGeom prst="rect">
            <a:avLst/>
          </a:prstGeom>
        </p:spPr>
        <p:txBody>
          <a:bodyPr wrap="square">
            <a:spAutoFit/>
          </a:bodyPr>
          <a:lstStyle/>
          <a:p>
            <a:pPr algn="just">
              <a:lnSpc>
                <a:spcPct val="150000"/>
              </a:lnSpc>
            </a:pPr>
            <a:r>
              <a:rPr lang="he-IL" b="1" dirty="0" smtClean="0">
                <a:latin typeface="Calibri" panose="020F0502020204030204" pitchFamily="34" charset="0"/>
                <a:ea typeface="Calibri" panose="020F0502020204030204" pitchFamily="34" charset="0"/>
                <a:cs typeface="David" panose="020E0502060401010101" pitchFamily="34" charset="-79"/>
              </a:rPr>
              <a:t>"</a:t>
            </a:r>
            <a:r>
              <a:rPr lang="he-IL" b="1" dirty="0">
                <a:latin typeface="Calibri" panose="020F0502020204030204" pitchFamily="34" charset="0"/>
                <a:ea typeface="Calibri" panose="020F0502020204030204" pitchFamily="34" charset="0"/>
                <a:cs typeface="David" panose="020E0502060401010101" pitchFamily="34" charset="-79"/>
              </a:rPr>
              <a:t>היש להעדיף את פלשתינה או ארגנטינה? 'האגודה' תיקח מה שיינתן לה ומה שיתקבל על דעת הקהל של עם היהודים. 'האגודה' היא שתקבע את שני הדברים האלה.</a:t>
            </a:r>
            <a:endParaRPr lang="en-US" sz="11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b="1" dirty="0">
                <a:latin typeface="Calibri" panose="020F0502020204030204" pitchFamily="34" charset="0"/>
                <a:ea typeface="Calibri" panose="020F0502020204030204" pitchFamily="34" charset="0"/>
                <a:cs typeface="David" panose="020E0502060401010101" pitchFamily="34" charset="-79"/>
              </a:rPr>
              <a:t>	ארגנטינה היא מטבעה אחת הארצות העשירות שבעולם, בעלת שטח עצום, אוכלוסייה דלילה ואקלים ממוזג. הרפובליקה הארגנטינאית עשויה למצוא עניין רב ביותר בהקצאת חלק משטחה לנו. אמנם, הסתננות היהודים הנוכחית עוררה שם מורת רוח; מן הראוי יהיה להעמיד את ארגנטינה על ההבדל המהותי שבהגירת היהודים החדשה.</a:t>
            </a:r>
            <a:endParaRPr lang="en-US" sz="11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b="1" dirty="0">
                <a:ea typeface="Calibri" panose="020F0502020204030204" pitchFamily="34" charset="0"/>
                <a:cs typeface="David" panose="020E0502060401010101" pitchFamily="34" charset="-79"/>
              </a:rPr>
              <a:t>	פלשתינה היא מולדתנו ההיסטורית הבלתי נשכחת. שם זה כשלעצמו עשוי להוות בשביל עמנו קריאת הֵאָספוּת כובשת לבבות. אם ייתן לנו הוד מלכותו הסולטן את פלשתינה, נוכל להתחייב בתמורה להסדיר את מצב הכספים של תורכיה. בשביל אירופה עשויים אנו להוות שם חלק מחומת המגן בפני אסיה, אנו עשויים לספק את משמר החלוץ של התרבות נגד הברבריות. בתור מדינה ניטרלית נוסיף לעמוד בקשר עם כל אירופה, שתצטרך לערוב לקיומנו. למקומות הקדושים של הנצרות ניתן יהיה למצוא מוצא של </a:t>
            </a:r>
            <a:r>
              <a:rPr lang="he-IL" b="1" dirty="0" err="1">
                <a:ea typeface="Calibri" panose="020F0502020204030204" pitchFamily="34" charset="0"/>
                <a:cs typeface="David" panose="020E0502060401010101" pitchFamily="34" charset="-79"/>
              </a:rPr>
              <a:t>אכס</a:t>
            </a:r>
            <a:r>
              <a:rPr lang="he-IL" b="1" dirty="0">
                <a:ea typeface="Calibri" panose="020F0502020204030204" pitchFamily="34" charset="0"/>
                <a:cs typeface="David" panose="020E0502060401010101" pitchFamily="34" charset="-79"/>
              </a:rPr>
              <a:t>-טריטוריאליות לפי המשפט הבינלאומי. אנו נהווה משמר כבוד סביב המקומות הקדושים, ובקיומנו נערוב בעד מילוי חובה זו. משמרת כבוד זו תהיה הסמל הגדול לפתרון שאלת היהודים לאחר אלף ושמונה מאות שנות ייסורינו".</a:t>
            </a:r>
            <a:endParaRPr lang="he-IL" b="1" dirty="0"/>
          </a:p>
        </p:txBody>
      </p:sp>
      <p:sp>
        <p:nvSpPr>
          <p:cNvPr id="3" name="מלבן 2"/>
          <p:cNvSpPr/>
          <p:nvPr/>
        </p:nvSpPr>
        <p:spPr>
          <a:xfrm>
            <a:off x="9149315" y="0"/>
            <a:ext cx="2920992" cy="598305"/>
          </a:xfrm>
          <a:prstGeom prst="rect">
            <a:avLst/>
          </a:prstGeom>
        </p:spPr>
        <p:txBody>
          <a:bodyPr wrap="none">
            <a:spAutoFit/>
          </a:bodyPr>
          <a:lstStyle/>
          <a:p>
            <a:pPr algn="just">
              <a:lnSpc>
                <a:spcPct val="150000"/>
              </a:lnSpc>
              <a:spcAft>
                <a:spcPts val="800"/>
              </a:spcAft>
            </a:pPr>
            <a:r>
              <a:rPr lang="he-IL" sz="2400" b="1" dirty="0" smtClean="0">
                <a:solidFill>
                  <a:srgbClr val="0070C0"/>
                </a:solidFill>
                <a:latin typeface="Calibri" panose="020F0502020204030204" pitchFamily="34" charset="0"/>
                <a:ea typeface="Calibri" panose="020F0502020204030204" pitchFamily="34" charset="0"/>
                <a:cs typeface="David" panose="020E0502060401010101" pitchFamily="34" charset="-79"/>
              </a:rPr>
              <a:t>הדילמה – זהבי או מסי?</a:t>
            </a:r>
            <a:endParaRPr lang="en-US" sz="14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811" y="710799"/>
            <a:ext cx="1303496" cy="1734614"/>
          </a:xfrm>
          <a:prstGeom prst="rect">
            <a:avLst/>
          </a:prstGeom>
        </p:spPr>
      </p:pic>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647" y="2557907"/>
            <a:ext cx="2128353" cy="2454668"/>
          </a:xfrm>
          <a:prstGeom prst="rect">
            <a:avLst/>
          </a:prstGeom>
        </p:spPr>
      </p:pic>
    </p:spTree>
    <p:extLst>
      <p:ext uri="{BB962C8B-B14F-4D97-AF65-F5344CB8AC3E}">
        <p14:creationId xmlns:p14="http://schemas.microsoft.com/office/powerpoint/2010/main" val="60314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708073" y="75312"/>
            <a:ext cx="6096000" cy="5216813"/>
          </a:xfrm>
          <a:prstGeom prst="rect">
            <a:avLst/>
          </a:prstGeom>
        </p:spPr>
        <p:txBody>
          <a:bodyPr>
            <a:spAutoFit/>
          </a:bodyPr>
          <a:lstStyle/>
          <a:p>
            <a:pPr algn="just">
              <a:lnSpc>
                <a:spcPct val="150000"/>
              </a:lnSpc>
            </a:pPr>
            <a:r>
              <a:rPr lang="he-IL" sz="2200" b="1" u="sng" dirty="0">
                <a:solidFill>
                  <a:srgbClr val="FF0000"/>
                </a:solidFill>
                <a:latin typeface="Calibri" panose="020F0502020204030204" pitchFamily="34" charset="0"/>
                <a:ea typeface="Calibri" panose="020F0502020204030204" pitchFamily="34" charset="0"/>
                <a:cs typeface="David" panose="020E0502060401010101" pitchFamily="34" charset="-79"/>
              </a:rPr>
              <a:t>החלטות הקונגרס הציוני הראשון, 31-29 באוגוסט 1897</a:t>
            </a:r>
            <a:r>
              <a:rPr lang="he-IL" sz="2200" b="1" dirty="0">
                <a:solidFill>
                  <a:srgbClr val="FF0000"/>
                </a:solidFill>
                <a:latin typeface="Calibri" panose="020F0502020204030204" pitchFamily="34" charset="0"/>
                <a:ea typeface="Calibri" panose="020F0502020204030204" pitchFamily="34" charset="0"/>
                <a:cs typeface="David" panose="020E0502060401010101" pitchFamily="34" charset="-79"/>
              </a:rPr>
              <a:t>:</a:t>
            </a:r>
            <a:endParaRPr lang="en-US" sz="22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"הציונות שואפת להקים לעם היהודי בית [ארץ מולדת, בתרגום מילולי מגרמנית] בארץ ישראל, מובטח על פי המשפט הפומבי. לשם השגת מטרה זו מתכוון הקונגרס לנקוט באמצעים אלה:</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dirty="0">
                <a:latin typeface="Calibri" panose="020F0502020204030204" pitchFamily="34" charset="0"/>
                <a:ea typeface="Calibri" panose="020F0502020204030204" pitchFamily="34" charset="0"/>
                <a:cs typeface="David" panose="020E0502060401010101" pitchFamily="34" charset="-79"/>
              </a:rPr>
              <a:t>יישובה התכליתי של ארץ ישראל על ידי עובדי אדמה, בעלי מלאכה ואנשי מסחר.</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dirty="0">
                <a:latin typeface="Calibri" panose="020F0502020204030204" pitchFamily="34" charset="0"/>
                <a:ea typeface="Calibri" panose="020F0502020204030204" pitchFamily="34" charset="0"/>
                <a:cs typeface="David" panose="020E0502060401010101" pitchFamily="34" charset="-79"/>
              </a:rPr>
              <a:t>ארגון היהדות כולה וליכודה על ידי מפעלים יעילים, מקומיים וכלליים, בהתאם לחוקי כל </a:t>
            </a:r>
            <a:r>
              <a:rPr lang="he-IL" sz="2000" b="1" dirty="0" smtClean="0">
                <a:latin typeface="Calibri" panose="020F0502020204030204" pitchFamily="34" charset="0"/>
                <a:ea typeface="Calibri" panose="020F0502020204030204" pitchFamily="34" charset="0"/>
                <a:cs typeface="David" panose="020E0502060401010101" pitchFamily="34" charset="-79"/>
              </a:rPr>
              <a:t>ארץ </a:t>
            </a:r>
            <a:r>
              <a:rPr lang="he-IL" sz="2000" b="1" dirty="0">
                <a:latin typeface="Calibri" panose="020F0502020204030204" pitchFamily="34" charset="0"/>
                <a:ea typeface="Calibri" panose="020F0502020204030204" pitchFamily="34" charset="0"/>
                <a:cs typeface="David" panose="020E0502060401010101" pitchFamily="34" charset="-79"/>
              </a:rPr>
              <a:t>וארץ.</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dirty="0">
                <a:latin typeface="Calibri" panose="020F0502020204030204" pitchFamily="34" charset="0"/>
                <a:ea typeface="Calibri" panose="020F0502020204030204" pitchFamily="34" charset="0"/>
                <a:cs typeface="David" panose="020E0502060401010101" pitchFamily="34" charset="-79"/>
              </a:rPr>
              <a:t>הגברת הרגש הלאומי היהודי וההכרה הלאומית היהודית.</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dirty="0">
                <a:latin typeface="Calibri" panose="020F0502020204030204" pitchFamily="34" charset="0"/>
                <a:ea typeface="Calibri" panose="020F0502020204030204" pitchFamily="34" charset="0"/>
                <a:cs typeface="David" panose="020E0502060401010101" pitchFamily="34" charset="-79"/>
              </a:rPr>
              <a:t>פעולות הכנה כדי להשיג את הסכמות הממשלות, שיש צורך בהן כדי להגיע אל מטרת הציונות".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695"/>
            <a:ext cx="5623340" cy="6217920"/>
          </a:xfrm>
          <a:prstGeom prst="rect">
            <a:avLst/>
          </a:prstGeom>
        </p:spPr>
      </p:pic>
      <p:sp>
        <p:nvSpPr>
          <p:cNvPr id="4" name="TextBox 3"/>
          <p:cNvSpPr txBox="1"/>
          <p:nvPr/>
        </p:nvSpPr>
        <p:spPr>
          <a:xfrm>
            <a:off x="302945" y="5902036"/>
            <a:ext cx="4019050" cy="646331"/>
          </a:xfrm>
          <a:prstGeom prst="rect">
            <a:avLst/>
          </a:prstGeom>
          <a:noFill/>
        </p:spPr>
        <p:txBody>
          <a:bodyPr wrap="none" rtlCol="1">
            <a:spAutoFit/>
          </a:bodyPr>
          <a:lstStyle/>
          <a:p>
            <a:r>
              <a:rPr lang="he-IL" dirty="0" smtClean="0">
                <a:latin typeface="David" panose="020E0502060401010101" pitchFamily="34" charset="-79"/>
                <a:cs typeface="David" panose="020E0502060401010101" pitchFamily="34" charset="-79"/>
              </a:rPr>
              <a:t>משתתפי הקונגרס הציוני הראשון</a:t>
            </a:r>
          </a:p>
          <a:p>
            <a:r>
              <a:rPr lang="he-IL" b="1" dirty="0" smtClean="0">
                <a:solidFill>
                  <a:srgbClr val="FF0000"/>
                </a:solidFill>
                <a:latin typeface="David" panose="020E0502060401010101" pitchFamily="34" charset="-79"/>
                <a:cs typeface="David" panose="020E0502060401010101" pitchFamily="34" charset="-79"/>
              </a:rPr>
              <a:t>(בתחתית הפלקט 13 נשים, ללא זכות הצבעה)</a:t>
            </a:r>
            <a:endParaRPr lang="he-IL"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66393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5203" y="20038"/>
            <a:ext cx="2866797" cy="3945133"/>
          </a:xfrm>
          <a:prstGeom prst="rect">
            <a:avLst/>
          </a:prstGeom>
        </p:spPr>
      </p:pic>
      <p:sp>
        <p:nvSpPr>
          <p:cNvPr id="5" name="מלבן 4"/>
          <p:cNvSpPr/>
          <p:nvPr/>
        </p:nvSpPr>
        <p:spPr>
          <a:xfrm>
            <a:off x="274320" y="435990"/>
            <a:ext cx="8254538" cy="3877985"/>
          </a:xfrm>
          <a:prstGeom prst="rect">
            <a:avLst/>
          </a:prstGeom>
        </p:spPr>
        <p:txBody>
          <a:bodyPr wrap="square">
            <a:spAutoFit/>
          </a:bodyPr>
          <a:lstStyle/>
          <a:p>
            <a:pPr algn="just">
              <a:lnSpc>
                <a:spcPct val="150000"/>
              </a:lnSpc>
            </a:pPr>
            <a:r>
              <a:rPr lang="he-IL" sz="2400" b="1" u="sng" dirty="0" smtClean="0">
                <a:latin typeface="Calibri" panose="020F0502020204030204" pitchFamily="34" charset="0"/>
                <a:ea typeface="Calibri" panose="020F0502020204030204" pitchFamily="34" charset="0"/>
                <a:cs typeface="David" panose="020E0502060401010101" pitchFamily="34" charset="-79"/>
              </a:rPr>
              <a:t>עקרונות הניסוח </a:t>
            </a:r>
            <a:r>
              <a:rPr lang="he-IL" sz="2400" b="1" u="sng" dirty="0">
                <a:latin typeface="Calibri" panose="020F0502020204030204" pitchFamily="34" charset="0"/>
                <a:ea typeface="Calibri" panose="020F0502020204030204" pitchFamily="34" charset="0"/>
                <a:cs typeface="David" panose="020E0502060401010101" pitchFamily="34" charset="-79"/>
              </a:rPr>
              <a:t>המתון, הזהיר והמעורפל של </a:t>
            </a:r>
            <a:r>
              <a:rPr lang="he-IL" sz="2400" b="1" u="sng" dirty="0" smtClean="0">
                <a:latin typeface="Calibri" panose="020F0502020204030204" pitchFamily="34" charset="0"/>
                <a:ea typeface="Calibri" panose="020F0502020204030204" pitchFamily="34" charset="0"/>
                <a:cs typeface="David" panose="020E0502060401010101" pitchFamily="34" charset="-79"/>
              </a:rPr>
              <a:t>החלטות הקונגרס</a:t>
            </a:r>
            <a:r>
              <a:rPr lang="he-IL" b="1" dirty="0">
                <a:latin typeface="Calibri" panose="020F0502020204030204" pitchFamily="34" charset="0"/>
                <a:ea typeface="Calibri" panose="020F0502020204030204" pitchFamily="34" charset="0"/>
                <a:cs typeface="David" panose="020E0502060401010101" pitchFamily="34" charset="-79"/>
              </a:rPr>
              <a:t>:</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u="sng" dirty="0">
                <a:solidFill>
                  <a:srgbClr val="0070C0"/>
                </a:solidFill>
                <a:latin typeface="Calibri" panose="020F0502020204030204" pitchFamily="34" charset="0"/>
                <a:ea typeface="Calibri" panose="020F0502020204030204" pitchFamily="34" charset="0"/>
                <a:cs typeface="David" panose="020E0502060401010101" pitchFamily="34" charset="-79"/>
              </a:rPr>
              <a:t>לא אחרים אלא היהודים בעצמם צריכים לפתור את בעיותיהם</a:t>
            </a:r>
            <a:r>
              <a:rPr lang="he-IL" sz="2000" b="1" dirty="0">
                <a:solidFill>
                  <a:srgbClr val="0070C0"/>
                </a:solidFill>
                <a:latin typeface="Calibri" panose="020F0502020204030204" pitchFamily="34" charset="0"/>
                <a:ea typeface="Calibri" panose="020F0502020204030204" pitchFamily="34" charset="0"/>
                <a:cs typeface="David" panose="020E0502060401010101" pitchFamily="34" charset="-79"/>
              </a:rPr>
              <a:t> </a:t>
            </a:r>
            <a:r>
              <a:rPr lang="he-IL" sz="2000" b="1" dirty="0">
                <a:latin typeface="Calibri" panose="020F0502020204030204" pitchFamily="34" charset="0"/>
                <a:ea typeface="Calibri" panose="020F0502020204030204" pitchFamily="34" charset="0"/>
                <a:cs typeface="David" panose="020E0502060401010101" pitchFamily="34" charset="-79"/>
              </a:rPr>
              <a:t>המשותפות כקבוצה: להתחיל להיות גורם פועל ולא נפעל בחיים ההיסטוריים.</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u="sng" dirty="0" smtClean="0">
                <a:solidFill>
                  <a:srgbClr val="FF0000"/>
                </a:solidFill>
                <a:latin typeface="Calibri" panose="020F0502020204030204" pitchFamily="34" charset="0"/>
                <a:ea typeface="Calibri" panose="020F0502020204030204" pitchFamily="34" charset="0"/>
                <a:cs typeface="David" panose="020E0502060401010101" pitchFamily="34" charset="-79"/>
              </a:rPr>
              <a:t>השתלבות באירופה </a:t>
            </a:r>
            <a:r>
              <a:rPr lang="he-IL" sz="2000" b="1" u="sng" dirty="0">
                <a:solidFill>
                  <a:srgbClr val="FF0000"/>
                </a:solidFill>
                <a:latin typeface="Calibri" panose="020F0502020204030204" pitchFamily="34" charset="0"/>
                <a:ea typeface="Calibri" panose="020F0502020204030204" pitchFamily="34" charset="0"/>
                <a:cs typeface="David" panose="020E0502060401010101" pitchFamily="34" charset="-79"/>
              </a:rPr>
              <a:t>היא חסרת סיכוי</a:t>
            </a:r>
            <a:r>
              <a:rPr lang="he-IL" sz="2000" b="1" dirty="0">
                <a:solidFill>
                  <a:srgbClr val="FF0000"/>
                </a:solidFill>
                <a:latin typeface="Calibri" panose="020F0502020204030204" pitchFamily="34" charset="0"/>
                <a:ea typeface="Calibri" panose="020F0502020204030204" pitchFamily="34" charset="0"/>
                <a:cs typeface="David" panose="020E0502060401010101" pitchFamily="34" charset="-79"/>
              </a:rPr>
              <a:t> </a:t>
            </a:r>
            <a:r>
              <a:rPr lang="he-IL" sz="2000" b="1" dirty="0">
                <a:latin typeface="Calibri" panose="020F0502020204030204" pitchFamily="34" charset="0"/>
                <a:ea typeface="Calibri" panose="020F0502020204030204" pitchFamily="34" charset="0"/>
                <a:cs typeface="David" panose="020E0502060401010101" pitchFamily="34" charset="-79"/>
              </a:rPr>
              <a:t>עקב תופעת האנטישמיות, ובה בעת בהגירה לאמריקה אין מענה לבעייתיות הקיום היהודי בעידן המודרני.</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000" b="1" dirty="0" smtClean="0">
                <a:latin typeface="Calibri" panose="020F0502020204030204" pitchFamily="34" charset="0"/>
                <a:ea typeface="Calibri" panose="020F0502020204030204" pitchFamily="34" charset="0"/>
                <a:cs typeface="David" panose="020E0502060401010101" pitchFamily="34" charset="-79"/>
              </a:rPr>
              <a:t>תהליכי </a:t>
            </a:r>
            <a:r>
              <a:rPr lang="he-IL" sz="2000" b="1" dirty="0">
                <a:latin typeface="Calibri" panose="020F0502020204030204" pitchFamily="34" charset="0"/>
                <a:ea typeface="Calibri" panose="020F0502020204030204" pitchFamily="34" charset="0"/>
                <a:cs typeface="David" panose="020E0502060401010101" pitchFamily="34" charset="-79"/>
              </a:rPr>
              <a:t>ההתפרקות של הציביליזציה היהודית </a:t>
            </a:r>
            <a:r>
              <a:rPr lang="he-IL" sz="2000" b="1" dirty="0" smtClean="0">
                <a:latin typeface="Calibri" panose="020F0502020204030204" pitchFamily="34" charset="0"/>
                <a:ea typeface="Calibri" panose="020F0502020204030204" pitchFamily="34" charset="0"/>
                <a:cs typeface="David" panose="020E0502060401010101" pitchFamily="34" charset="-79"/>
              </a:rPr>
              <a:t>המסורתית מחייבים </a:t>
            </a:r>
            <a:r>
              <a:rPr lang="he-IL" sz="2000" b="1" u="sng" dirty="0" smtClean="0">
                <a:solidFill>
                  <a:srgbClr val="00B0F0"/>
                </a:solidFill>
                <a:latin typeface="Calibri" panose="020F0502020204030204" pitchFamily="34" charset="0"/>
                <a:ea typeface="Calibri" panose="020F0502020204030204" pitchFamily="34" charset="0"/>
                <a:cs typeface="David" panose="020E0502060401010101" pitchFamily="34" charset="-79"/>
              </a:rPr>
              <a:t>הבניית זהות מודרנית</a:t>
            </a:r>
            <a:r>
              <a:rPr lang="he-IL" sz="2000" b="1" dirty="0" smtClean="0">
                <a:latin typeface="Calibri" panose="020F0502020204030204" pitchFamily="34" charset="0"/>
                <a:ea typeface="Calibri" panose="020F0502020204030204" pitchFamily="34" charset="0"/>
                <a:cs typeface="David" panose="020E0502060401010101" pitchFamily="34" charset="-79"/>
              </a:rPr>
              <a:t> וזו יכולה </a:t>
            </a:r>
            <a:r>
              <a:rPr lang="he-IL" sz="2000" b="1" dirty="0">
                <a:latin typeface="Calibri" panose="020F0502020204030204" pitchFamily="34" charset="0"/>
                <a:ea typeface="Calibri" panose="020F0502020204030204" pitchFamily="34" charset="0"/>
                <a:cs typeface="David" panose="020E0502060401010101" pitchFamily="34" charset="-79"/>
              </a:rPr>
              <a:t>להתרחש </a:t>
            </a:r>
            <a:r>
              <a:rPr lang="he-IL" sz="2000" b="1" u="sng" dirty="0">
                <a:solidFill>
                  <a:srgbClr val="00B0F0"/>
                </a:solidFill>
                <a:latin typeface="Calibri" panose="020F0502020204030204" pitchFamily="34" charset="0"/>
                <a:ea typeface="Calibri" panose="020F0502020204030204" pitchFamily="34" charset="0"/>
                <a:cs typeface="David" panose="020E0502060401010101" pitchFamily="34" charset="-79"/>
              </a:rPr>
              <a:t>רק בסביבה הטבעית</a:t>
            </a:r>
            <a:r>
              <a:rPr lang="he-IL" sz="2000" b="1" dirty="0">
                <a:solidFill>
                  <a:srgbClr val="00B0F0"/>
                </a:solidFill>
                <a:latin typeface="Calibri" panose="020F0502020204030204" pitchFamily="34" charset="0"/>
                <a:ea typeface="Calibri" panose="020F0502020204030204" pitchFamily="34" charset="0"/>
                <a:cs typeface="David" panose="020E0502060401010101" pitchFamily="34" charset="-79"/>
              </a:rPr>
              <a:t> </a:t>
            </a:r>
            <a:r>
              <a:rPr lang="he-IL" sz="2000" b="1" dirty="0">
                <a:latin typeface="Calibri" panose="020F0502020204030204" pitchFamily="34" charset="0"/>
                <a:ea typeface="Calibri" panose="020F0502020204030204" pitchFamily="34" charset="0"/>
                <a:cs typeface="David" panose="020E0502060401010101" pitchFamily="34" charset="-79"/>
              </a:rPr>
              <a:t>שבה נוצרה והתקיימה בה הציביליזציה היהודית בעבר באופן עצמאי</a:t>
            </a:r>
            <a:r>
              <a:rPr lang="he-IL" sz="2000" b="1" dirty="0" smtClean="0">
                <a:latin typeface="Calibri" panose="020F0502020204030204" pitchFamily="34" charset="0"/>
                <a:ea typeface="Calibri" panose="020F0502020204030204" pitchFamily="34" charset="0"/>
                <a:cs typeface="David" panose="020E0502060401010101" pitchFamily="34" charset="-79"/>
              </a:rPr>
              <a:t>.</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6" name="מלבן 5"/>
          <p:cNvSpPr/>
          <p:nvPr/>
        </p:nvSpPr>
        <p:spPr>
          <a:xfrm>
            <a:off x="376150" y="4139570"/>
            <a:ext cx="11178541" cy="1754326"/>
          </a:xfrm>
          <a:prstGeom prst="rect">
            <a:avLst/>
          </a:prstGeom>
        </p:spPr>
        <p:txBody>
          <a:bodyPr wrap="square">
            <a:spAutoFit/>
          </a:bodyPr>
          <a:lstStyle/>
          <a:p>
            <a:pPr algn="just">
              <a:lnSpc>
                <a:spcPct val="150000"/>
              </a:lnSpc>
            </a:pPr>
            <a:r>
              <a:rPr lang="he-IL" sz="2400" b="1" u="sng" dirty="0" smtClean="0">
                <a:solidFill>
                  <a:srgbClr val="7030A0"/>
                </a:solidFill>
                <a:ea typeface="Calibri" panose="020F0502020204030204" pitchFamily="34" charset="0"/>
                <a:cs typeface="David" panose="020E0502060401010101" pitchFamily="34" charset="-79"/>
              </a:rPr>
              <a:t>פרופ' שלמה אבינרי</a:t>
            </a:r>
            <a:r>
              <a:rPr lang="he-IL" sz="2400" b="1" dirty="0" smtClean="0">
                <a:solidFill>
                  <a:srgbClr val="7030A0"/>
                </a:solidFill>
                <a:ea typeface="Calibri" panose="020F0502020204030204" pitchFamily="34" charset="0"/>
                <a:cs typeface="David" panose="020E0502060401010101" pitchFamily="34" charset="-79"/>
              </a:rPr>
              <a:t>: </a:t>
            </a:r>
            <a:r>
              <a:rPr lang="he-IL" sz="2400" b="1" dirty="0">
                <a:solidFill>
                  <a:srgbClr val="7030A0"/>
                </a:solidFill>
                <a:ea typeface="Calibri" panose="020F0502020204030204" pitchFamily="34" charset="0"/>
                <a:cs typeface="David" panose="020E0502060401010101" pitchFamily="34" charset="-79"/>
              </a:rPr>
              <a:t>החידוש הגדול ומפרספקטיבה היסטורית גם ההישג </a:t>
            </a:r>
            <a:r>
              <a:rPr lang="he-IL" sz="2400" b="1" dirty="0" smtClean="0">
                <a:solidFill>
                  <a:srgbClr val="7030A0"/>
                </a:solidFill>
                <a:ea typeface="Calibri" panose="020F0502020204030204" pitchFamily="34" charset="0"/>
                <a:cs typeface="David" panose="020E0502060401010101" pitchFamily="34" charset="-79"/>
              </a:rPr>
              <a:t>הפוליטי </a:t>
            </a:r>
            <a:r>
              <a:rPr lang="he-IL" sz="2400" b="1" dirty="0">
                <a:solidFill>
                  <a:srgbClr val="7030A0"/>
                </a:solidFill>
                <a:ea typeface="Calibri" panose="020F0502020204030204" pitchFamily="34" charset="0"/>
                <a:cs typeface="David" panose="020E0502060401010101" pitchFamily="34" charset="-79"/>
              </a:rPr>
              <a:t>המשמעותי ביותר שנחל הרצל היה הקמת </a:t>
            </a:r>
            <a:r>
              <a:rPr lang="he-IL" sz="2400" b="1" u="sng" dirty="0" smtClean="0">
                <a:solidFill>
                  <a:srgbClr val="7030A0"/>
                </a:solidFill>
                <a:ea typeface="Calibri" panose="020F0502020204030204" pitchFamily="34" charset="0"/>
                <a:cs typeface="David" panose="020E0502060401010101" pitchFamily="34" charset="-79"/>
              </a:rPr>
              <a:t>הקונגרס הציוני</a:t>
            </a:r>
            <a:r>
              <a:rPr lang="he-IL" sz="2400" b="1" dirty="0">
                <a:solidFill>
                  <a:srgbClr val="7030A0"/>
                </a:solidFill>
                <a:ea typeface="Calibri" panose="020F0502020204030204" pitchFamily="34" charset="0"/>
                <a:cs typeface="David" panose="020E0502060401010101" pitchFamily="34" charset="-79"/>
              </a:rPr>
              <a:t> </a:t>
            </a:r>
            <a:r>
              <a:rPr lang="he-IL" sz="2400" b="1" dirty="0" smtClean="0">
                <a:solidFill>
                  <a:srgbClr val="7030A0"/>
                </a:solidFill>
                <a:ea typeface="Calibri" panose="020F0502020204030204" pitchFamily="34" charset="0"/>
                <a:cs typeface="David" panose="020E0502060401010101" pitchFamily="34" charset="-79"/>
              </a:rPr>
              <a:t>– הפרלמנט, ו</a:t>
            </a:r>
            <a:r>
              <a:rPr lang="he-IL" sz="2400" b="1" u="sng" dirty="0" smtClean="0">
                <a:solidFill>
                  <a:srgbClr val="7030A0"/>
                </a:solidFill>
                <a:ea typeface="Calibri" panose="020F0502020204030204" pitchFamily="34" charset="0"/>
                <a:cs typeface="David" panose="020E0502060401010101" pitchFamily="34" charset="-79"/>
              </a:rPr>
              <a:t>ההסתדרות הציונית</a:t>
            </a:r>
            <a:r>
              <a:rPr lang="he-IL" sz="2400" b="1" dirty="0" smtClean="0">
                <a:solidFill>
                  <a:srgbClr val="7030A0"/>
                </a:solidFill>
                <a:ea typeface="Calibri" panose="020F0502020204030204" pitchFamily="34" charset="0"/>
                <a:cs typeface="David" panose="020E0502060401010101" pitchFamily="34" charset="-79"/>
              </a:rPr>
              <a:t> – הארגון, כמכשירים פוליטיים </a:t>
            </a:r>
            <a:r>
              <a:rPr lang="he-IL" sz="2400" b="1" dirty="0">
                <a:solidFill>
                  <a:srgbClr val="7030A0"/>
                </a:solidFill>
                <a:ea typeface="Calibri" panose="020F0502020204030204" pitchFamily="34" charset="0"/>
                <a:cs typeface="David" panose="020E0502060401010101" pitchFamily="34" charset="-79"/>
              </a:rPr>
              <a:t>לניהול </a:t>
            </a:r>
            <a:r>
              <a:rPr lang="he-IL" sz="2400" b="1" dirty="0" smtClean="0">
                <a:solidFill>
                  <a:srgbClr val="7030A0"/>
                </a:solidFill>
                <a:ea typeface="Calibri" panose="020F0502020204030204" pitchFamily="34" charset="0"/>
                <a:cs typeface="David" panose="020E0502060401010101" pitchFamily="34" charset="-79"/>
              </a:rPr>
              <a:t>ולקבלת הכרעות </a:t>
            </a:r>
            <a:r>
              <a:rPr lang="he-IL" sz="2400" b="1" dirty="0">
                <a:solidFill>
                  <a:srgbClr val="7030A0"/>
                </a:solidFill>
                <a:ea typeface="Calibri" panose="020F0502020204030204" pitchFamily="34" charset="0"/>
                <a:cs typeface="David" panose="020E0502060401010101" pitchFamily="34" charset="-79"/>
              </a:rPr>
              <a:t>אפקטיביות לגבי ענייני היהודים.</a:t>
            </a:r>
            <a:r>
              <a:rPr lang="he-IL" b="1" dirty="0">
                <a:ea typeface="Calibri" panose="020F0502020204030204" pitchFamily="34" charset="0"/>
                <a:cs typeface="David" panose="020E0502060401010101" pitchFamily="34" charset="-79"/>
              </a:rPr>
              <a:t> </a:t>
            </a:r>
            <a:endParaRPr lang="he-IL" b="1" dirty="0"/>
          </a:p>
        </p:txBody>
      </p:sp>
    </p:spTree>
    <p:extLst>
      <p:ext uri="{BB962C8B-B14F-4D97-AF65-F5344CB8AC3E}">
        <p14:creationId xmlns:p14="http://schemas.microsoft.com/office/powerpoint/2010/main" val="12629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49287" y="12428"/>
            <a:ext cx="8262851" cy="3000821"/>
          </a:xfrm>
          <a:prstGeom prst="rect">
            <a:avLst/>
          </a:prstGeom>
        </p:spPr>
        <p:txBody>
          <a:bodyPr wrap="square">
            <a:spAutoFit/>
          </a:bodyPr>
          <a:lstStyle/>
          <a:p>
            <a:pPr algn="just">
              <a:lnSpc>
                <a:spcPct val="150000"/>
              </a:lnSpc>
            </a:pPr>
            <a:r>
              <a:rPr lang="he-IL" b="1"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יומן הרצל, 3 </a:t>
            </a:r>
            <a:r>
              <a:rPr lang="he-IL" b="1" u="sng" dirty="0">
                <a:solidFill>
                  <a:srgbClr val="0070C0"/>
                </a:solidFill>
                <a:latin typeface="Calibri" panose="020F0502020204030204" pitchFamily="34" charset="0"/>
                <a:ea typeface="Calibri" panose="020F0502020204030204" pitchFamily="34" charset="0"/>
                <a:cs typeface="David" panose="020E0502060401010101" pitchFamily="34" charset="-79"/>
              </a:rPr>
              <a:t>בספטמבר </a:t>
            </a:r>
            <a:r>
              <a:rPr lang="he-IL" b="1"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1897 </a:t>
            </a:r>
          </a:p>
          <a:p>
            <a:pPr algn="just">
              <a:lnSpc>
                <a:spcPct val="150000"/>
              </a:lnSpc>
            </a:pPr>
            <a:r>
              <a:rPr lang="he-IL" b="1" dirty="0" smtClean="0">
                <a:latin typeface="Calibri" panose="020F0502020204030204" pitchFamily="34" charset="0"/>
                <a:ea typeface="Calibri" panose="020F0502020204030204" pitchFamily="34" charset="0"/>
                <a:cs typeface="David" panose="020E0502060401010101" pitchFamily="34" charset="-79"/>
              </a:rPr>
              <a:t>"</a:t>
            </a:r>
            <a:r>
              <a:rPr lang="he-IL" b="1" dirty="0">
                <a:latin typeface="Calibri" panose="020F0502020204030204" pitchFamily="34" charset="0"/>
                <a:ea typeface="Calibri" panose="020F0502020204030204" pitchFamily="34" charset="0"/>
                <a:cs typeface="David" panose="020E0502060401010101" pitchFamily="34" charset="-79"/>
              </a:rPr>
              <a:t>הנה פרחו וחלפו להם הימים האחרונים הללו, הימים החשובים ביותר מאז נתעבר אצלי הרעיון בזמנים ההם בפאריס. בבאזל ובדרך חזרה הייתי מותש מכדי לרשום רשימות יומן, שהן חשובות עכשיו יותר מתמיד, שהרי גם אחרים כבר מבחינים בכך שתנועתנו נכנסה להיסטוריה. </a:t>
            </a:r>
            <a:endParaRPr lang="en-US" sz="1600" b="1"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b="1" dirty="0">
                <a:latin typeface="Calibri" panose="020F0502020204030204" pitchFamily="34" charset="0"/>
                <a:ea typeface="Calibri" panose="020F0502020204030204" pitchFamily="34" charset="0"/>
                <a:cs typeface="David" panose="020E0502060401010101" pitchFamily="34" charset="-79"/>
              </a:rPr>
              <a:t>אם אמצה את קונגרס באזל בדיבור אחד – שאזהר שלא להגותו ברבים – הריהו זה: </a:t>
            </a:r>
            <a:r>
              <a:rPr lang="he-IL" b="1" dirty="0">
                <a:solidFill>
                  <a:srgbClr val="FF0000"/>
                </a:solidFill>
                <a:latin typeface="Calibri" panose="020F0502020204030204" pitchFamily="34" charset="0"/>
                <a:ea typeface="Calibri" panose="020F0502020204030204" pitchFamily="34" charset="0"/>
                <a:cs typeface="David" panose="020E0502060401010101" pitchFamily="34" charset="-79"/>
              </a:rPr>
              <a:t>בבאזל ייסדתי את מדינת היהודים</a:t>
            </a:r>
            <a:r>
              <a:rPr lang="he-IL" b="1" dirty="0">
                <a:latin typeface="Calibri" panose="020F0502020204030204" pitchFamily="34" charset="0"/>
                <a:ea typeface="Calibri" panose="020F0502020204030204" pitchFamily="34" charset="0"/>
                <a:cs typeface="David" panose="020E0502060401010101" pitchFamily="34" charset="-79"/>
              </a:rPr>
              <a:t>. אם אומר זאת היום בקול, יענה לי צחוק כללי. אולי בעוד חמש שנים, בוודאי בעוד חמישים שנה, יודו בכך כולם. </a:t>
            </a:r>
            <a:endParaRPr lang="he-IL" b="1" dirty="0" smtClean="0">
              <a:latin typeface="Calibri" panose="020F0502020204030204" pitchFamily="34" charset="0"/>
              <a:ea typeface="Calibri" panose="020F0502020204030204" pitchFamily="34" charset="0"/>
              <a:cs typeface="David" panose="020E0502060401010101" pitchFamily="34" charset="-79"/>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18314" y="830742"/>
            <a:ext cx="4909884" cy="3273256"/>
          </a:xfrm>
          <a:prstGeom prst="rect">
            <a:avLst/>
          </a:prstGeom>
        </p:spPr>
      </p:pic>
      <p:sp>
        <p:nvSpPr>
          <p:cNvPr id="4" name="מלבן 3"/>
          <p:cNvSpPr/>
          <p:nvPr/>
        </p:nvSpPr>
        <p:spPr>
          <a:xfrm>
            <a:off x="3553690" y="2918080"/>
            <a:ext cx="8454044" cy="3416320"/>
          </a:xfrm>
          <a:prstGeom prst="rect">
            <a:avLst/>
          </a:prstGeom>
        </p:spPr>
        <p:txBody>
          <a:bodyPr wrap="square">
            <a:spAutoFit/>
          </a:bodyPr>
          <a:lstStyle/>
          <a:p>
            <a:pPr indent="457200" algn="just">
              <a:lnSpc>
                <a:spcPct val="150000"/>
              </a:lnSpc>
            </a:pPr>
            <a:r>
              <a:rPr lang="he-IL" b="1" dirty="0">
                <a:latin typeface="Calibri" panose="020F0502020204030204" pitchFamily="34" charset="0"/>
                <a:ea typeface="Calibri" panose="020F0502020204030204" pitchFamily="34" charset="0"/>
                <a:cs typeface="David" panose="020E0502060401010101" pitchFamily="34" charset="-79"/>
              </a:rPr>
              <a:t>יסודה של המדינה, בעיקרו של דבר, טמון במאוויי העם למדינה ואף במאווייו של יחיד בעל עוצמה מספקת. יצרתי אפוא בבאזל את הדבר האבסטרקטי הזה, הנעלם, משום כך, מעיני רוב הבריות. עשיתי זאת באמצעים מזעריים. אט אט דרבנתי את האנשים אל הלך מחשבה של מדינה והקניתי להם את התחושה שהם הם האספה הלאומית.</a:t>
            </a:r>
            <a:endParaRPr lang="en-US" sz="1600" b="1"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b="1" dirty="0">
                <a:latin typeface="Calibri" panose="020F0502020204030204" pitchFamily="34" charset="0"/>
                <a:ea typeface="Calibri" panose="020F0502020204030204" pitchFamily="34" charset="0"/>
                <a:cs typeface="David" panose="020E0502060401010101" pitchFamily="34" charset="-79"/>
              </a:rPr>
              <a:t>כבר לפני חודשים היה אחד הרעיונות הראשונים שלי בנוגע לביצוע שיש לבוא למושב הפתיחה לבושים בפראק ועניבת פרפר לבנה. דבר זה הוכיח את עצמו להפליא. בגדי החג משווים לרוב הבריות סבר נוקשה, ומתוך הנוקשות הזאת מיד נוצר טון מדוד שאולי לא היו משיגים אותו בתלבושת מסע קיצית בהירה, ואני לא נמנעתי מלהעצים את הטון הזה ולהעלותו לסולם חגיגי". </a:t>
            </a:r>
            <a:endParaRPr lang="en-US" sz="16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56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553250" y="60560"/>
            <a:ext cx="6526146" cy="369332"/>
          </a:xfrm>
          <a:prstGeom prst="rect">
            <a:avLst/>
          </a:prstGeom>
        </p:spPr>
        <p:txBody>
          <a:bodyPr wrap="none">
            <a:spAutoFit/>
          </a:bodyPr>
          <a:lstStyle/>
          <a:p>
            <a:r>
              <a:rPr lang="he-IL" b="1" u="sng" dirty="0" smtClean="0">
                <a:solidFill>
                  <a:srgbClr val="0070C0"/>
                </a:solidFill>
                <a:ea typeface="Calibri" panose="020F0502020204030204" pitchFamily="34" charset="0"/>
                <a:cs typeface="David" panose="020E0502060401010101" pitchFamily="34" charset="-79"/>
              </a:rPr>
              <a:t>ב-3 </a:t>
            </a:r>
            <a:r>
              <a:rPr lang="he-IL" b="1" u="sng" dirty="0">
                <a:solidFill>
                  <a:srgbClr val="0070C0"/>
                </a:solidFill>
                <a:ea typeface="Calibri" panose="020F0502020204030204" pitchFamily="34" charset="0"/>
                <a:cs typeface="David" panose="020E0502060401010101" pitchFamily="34" charset="-79"/>
              </a:rPr>
              <a:t>בנובמבר 1898 </a:t>
            </a:r>
            <a:r>
              <a:rPr lang="he-IL" b="1" u="sng" dirty="0" smtClean="0">
                <a:solidFill>
                  <a:srgbClr val="0070C0"/>
                </a:solidFill>
                <a:ea typeface="Calibri" panose="020F0502020204030204" pitchFamily="34" charset="0"/>
                <a:cs typeface="David" panose="020E0502060401010101" pitchFamily="34" charset="-79"/>
              </a:rPr>
              <a:t>נפגש הרצל עם </a:t>
            </a:r>
            <a:r>
              <a:rPr lang="he-IL" b="1" u="sng" dirty="0">
                <a:solidFill>
                  <a:srgbClr val="0070C0"/>
                </a:solidFill>
                <a:ea typeface="Calibri" panose="020F0502020204030204" pitchFamily="34" charset="0"/>
                <a:cs typeface="David" panose="020E0502060401010101" pitchFamily="34" charset="-79"/>
              </a:rPr>
              <a:t>הקיסר </a:t>
            </a:r>
            <a:r>
              <a:rPr lang="he-IL" b="1" u="sng" dirty="0" smtClean="0">
                <a:solidFill>
                  <a:srgbClr val="0070C0"/>
                </a:solidFill>
                <a:ea typeface="Calibri" panose="020F0502020204030204" pitchFamily="34" charset="0"/>
                <a:cs typeface="David" panose="020E0502060401010101" pitchFamily="34" charset="-79"/>
              </a:rPr>
              <a:t>הגרמני, </a:t>
            </a:r>
            <a:r>
              <a:rPr lang="he-IL" b="1" u="sng" dirty="0">
                <a:solidFill>
                  <a:srgbClr val="0070C0"/>
                </a:solidFill>
                <a:ea typeface="Calibri" panose="020F0502020204030204" pitchFamily="34" charset="0"/>
                <a:cs typeface="David" panose="020E0502060401010101" pitchFamily="34" charset="-79"/>
              </a:rPr>
              <a:t>וילהלם </a:t>
            </a:r>
            <a:r>
              <a:rPr lang="he-IL" b="1" u="sng" dirty="0" smtClean="0">
                <a:solidFill>
                  <a:srgbClr val="0070C0"/>
                </a:solidFill>
                <a:ea typeface="Calibri" panose="020F0502020204030204" pitchFamily="34" charset="0"/>
                <a:cs typeface="David" panose="020E0502060401010101" pitchFamily="34" charset="-79"/>
              </a:rPr>
              <a:t>השני, </a:t>
            </a:r>
            <a:r>
              <a:rPr lang="he-IL" b="1" u="sng" dirty="0">
                <a:solidFill>
                  <a:srgbClr val="0070C0"/>
                </a:solidFill>
                <a:ea typeface="Calibri" panose="020F0502020204030204" pitchFamily="34" charset="0"/>
                <a:cs typeface="David" panose="020E0502060401010101" pitchFamily="34" charset="-79"/>
              </a:rPr>
              <a:t>בירושלים</a:t>
            </a:r>
            <a:endParaRPr lang="he-IL" b="1" u="sng" dirty="0">
              <a:solidFill>
                <a:srgbClr val="0070C0"/>
              </a:solidFill>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 y="3381799"/>
            <a:ext cx="1822734" cy="3002375"/>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565" y="1843695"/>
            <a:ext cx="1481081" cy="1955222"/>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611" y="749184"/>
            <a:ext cx="1462035" cy="1146118"/>
          </a:xfrm>
          <a:prstGeom prst="rect">
            <a:avLst/>
          </a:prstGeom>
        </p:spPr>
      </p:pic>
      <p:sp>
        <p:nvSpPr>
          <p:cNvPr id="6" name="מלבן 5"/>
          <p:cNvSpPr/>
          <p:nvPr/>
        </p:nvSpPr>
        <p:spPr>
          <a:xfrm>
            <a:off x="4258925" y="507916"/>
            <a:ext cx="6096000" cy="4662815"/>
          </a:xfrm>
          <a:prstGeom prst="rect">
            <a:avLst/>
          </a:prstGeom>
        </p:spPr>
        <p:txBody>
          <a:bodyPr>
            <a:spAutoFit/>
          </a:bodyPr>
          <a:lstStyle/>
          <a:p>
            <a:pPr algn="just">
              <a:lnSpc>
                <a:spcPct val="150000"/>
              </a:lnSpc>
            </a:pPr>
            <a:r>
              <a:rPr lang="he-IL" b="1" dirty="0" smtClean="0">
                <a:latin typeface="Calibri" panose="020F0502020204030204" pitchFamily="34" charset="0"/>
                <a:ea typeface="Calibri" panose="020F0502020204030204" pitchFamily="34" charset="0"/>
                <a:cs typeface="David" panose="020E0502060401010101" pitchFamily="34" charset="-79"/>
              </a:rPr>
              <a:t>למפגש העקר היו במבט לאחור הישגים </a:t>
            </a:r>
            <a:r>
              <a:rPr lang="he-IL" b="1" dirty="0" err="1" smtClean="0">
                <a:latin typeface="Calibri" panose="020F0502020204030204" pitchFamily="34" charset="0"/>
                <a:ea typeface="Calibri" panose="020F0502020204030204" pitchFamily="34" charset="0"/>
                <a:cs typeface="David" panose="020E0502060401010101" pitchFamily="34" charset="-79"/>
              </a:rPr>
              <a:t>מסויימים</a:t>
            </a:r>
            <a:r>
              <a:rPr lang="he-IL" b="1" dirty="0" smtClean="0">
                <a:latin typeface="Calibri" panose="020F0502020204030204" pitchFamily="34" charset="0"/>
                <a:ea typeface="Calibri" panose="020F0502020204030204" pitchFamily="34" charset="0"/>
                <a:cs typeface="David" panose="020E0502060401010101" pitchFamily="34" charset="-79"/>
              </a:rPr>
              <a:t> ככלות </a:t>
            </a:r>
            <a:r>
              <a:rPr lang="he-IL" b="1" dirty="0" err="1">
                <a:latin typeface="Calibri" panose="020F0502020204030204" pitchFamily="34" charset="0"/>
                <a:ea typeface="Calibri" panose="020F0502020204030204" pitchFamily="34" charset="0"/>
                <a:cs typeface="David" panose="020E0502060401010101" pitchFamily="34" charset="-79"/>
              </a:rPr>
              <a:t>הכל</a:t>
            </a:r>
            <a:r>
              <a:rPr lang="he-IL" b="1" dirty="0">
                <a:latin typeface="Calibri" panose="020F0502020204030204" pitchFamily="34" charset="0"/>
                <a:ea typeface="Calibri" panose="020F0502020204030204" pitchFamily="34" charset="0"/>
                <a:cs typeface="David" panose="020E0502060401010101" pitchFamily="34" charset="-79"/>
              </a:rPr>
              <a:t>:</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b="1" dirty="0">
                <a:latin typeface="Calibri" panose="020F0502020204030204" pitchFamily="34" charset="0"/>
                <a:ea typeface="Calibri" panose="020F0502020204030204" pitchFamily="34" charset="0"/>
                <a:cs typeface="David" panose="020E0502060401010101" pitchFamily="34" charset="-79"/>
              </a:rPr>
              <a:t>בעת החדשה מעולם לא נפגש מנהיג יהודי עם קיסר רב עוצמה בנסיבות כאלה.</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b="1" dirty="0">
                <a:latin typeface="Calibri" panose="020F0502020204030204" pitchFamily="34" charset="0"/>
                <a:ea typeface="Calibri" panose="020F0502020204030204" pitchFamily="34" charset="0"/>
                <a:cs typeface="David" panose="020E0502060401010101" pitchFamily="34" charset="-79"/>
              </a:rPr>
              <a:t>במאה ה-19 לא שמע אחד ממנהיגי העולם תכנית יהודית לאומית בצורה כה ישירה וברורה.</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b="1" dirty="0">
                <a:latin typeface="Calibri" panose="020F0502020204030204" pitchFamily="34" charset="0"/>
                <a:ea typeface="Calibri" panose="020F0502020204030204" pitchFamily="34" charset="0"/>
                <a:cs typeface="David" panose="020E0502060401010101" pitchFamily="34" charset="-79"/>
              </a:rPr>
              <a:t>הרעיון של הקמת מדינת לאום לעם היהודי בארץ ישראל הועלה באופן </a:t>
            </a:r>
            <a:r>
              <a:rPr lang="he-IL" b="1" dirty="0" smtClean="0">
                <a:latin typeface="Calibri" panose="020F0502020204030204" pitchFamily="34" charset="0"/>
                <a:ea typeface="Calibri" panose="020F0502020204030204" pitchFamily="34" charset="0"/>
                <a:cs typeface="David" panose="020E0502060401010101" pitchFamily="34" charset="-79"/>
              </a:rPr>
              <a:t>בהיר, </a:t>
            </a:r>
            <a:r>
              <a:rPr lang="he-IL" b="1" dirty="0">
                <a:latin typeface="Calibri" panose="020F0502020204030204" pitchFamily="34" charset="0"/>
                <a:ea typeface="Calibri" panose="020F0502020204030204" pitchFamily="34" charset="0"/>
                <a:cs typeface="David" panose="020E0502060401010101" pitchFamily="34" charset="-79"/>
              </a:rPr>
              <a:t>כסוגיה שראויה להיות חלק ממכלול העניינים הנדונים בסדר היום הבינלאומי.</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b="1" dirty="0">
                <a:latin typeface="Calibri" panose="020F0502020204030204" pitchFamily="34" charset="0"/>
                <a:ea typeface="Calibri" panose="020F0502020204030204" pitchFamily="34" charset="0"/>
                <a:cs typeface="David" panose="020E0502060401010101" pitchFamily="34" charset="-79"/>
              </a:rPr>
              <a:t>הרעיון אמנם נדחה, אבל זכה להתייחסות כלשהי, ננקטה כלפיו עמדה, ומאז לא תחדל סוגיית גורל ועתיד היהודים להיות נושא שהוא חלק בלתי נפרד מהפוליטיקה העולמית.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1658188" y="4536310"/>
            <a:ext cx="1351424" cy="584775"/>
          </a:xfrm>
          <a:prstGeom prst="rect">
            <a:avLst/>
          </a:prstGeom>
          <a:noFill/>
        </p:spPr>
        <p:txBody>
          <a:bodyPr wrap="square" rtlCol="1">
            <a:spAutoFit/>
          </a:bodyPr>
          <a:lstStyle/>
          <a:p>
            <a:r>
              <a:rPr lang="he-IL" sz="1600" b="1" dirty="0" smtClean="0">
                <a:solidFill>
                  <a:srgbClr val="00B050"/>
                </a:solidFill>
                <a:latin typeface="David" panose="020E0502060401010101" pitchFamily="34" charset="-79"/>
                <a:cs typeface="David" panose="020E0502060401010101" pitchFamily="34" charset="-79"/>
              </a:rPr>
              <a:t>וילהלם השני, </a:t>
            </a:r>
          </a:p>
          <a:p>
            <a:r>
              <a:rPr lang="he-IL" sz="1600" b="1" dirty="0" smtClean="0">
                <a:solidFill>
                  <a:srgbClr val="00B050"/>
                </a:solidFill>
                <a:latin typeface="David" panose="020E0502060401010101" pitchFamily="34" charset="-79"/>
                <a:cs typeface="David" panose="020E0502060401010101" pitchFamily="34" charset="-79"/>
              </a:rPr>
              <a:t>קיסר גרמניה</a:t>
            </a:r>
            <a:endParaRPr lang="he-IL" sz="1600" b="1" dirty="0">
              <a:solidFill>
                <a:srgbClr val="00B050"/>
              </a:solidFill>
              <a:latin typeface="David" panose="020E0502060401010101" pitchFamily="34" charset="-79"/>
              <a:cs typeface="David" panose="020E0502060401010101" pitchFamily="34" charset="-79"/>
            </a:endParaRPr>
          </a:p>
        </p:txBody>
      </p:sp>
      <p:sp>
        <p:nvSpPr>
          <p:cNvPr id="8" name="TextBox 7"/>
          <p:cNvSpPr txBox="1"/>
          <p:nvPr/>
        </p:nvSpPr>
        <p:spPr>
          <a:xfrm>
            <a:off x="10424767" y="3798917"/>
            <a:ext cx="1601721" cy="338554"/>
          </a:xfrm>
          <a:prstGeom prst="rect">
            <a:avLst/>
          </a:prstGeom>
          <a:noFill/>
        </p:spPr>
        <p:txBody>
          <a:bodyPr wrap="none" rtlCol="1">
            <a:spAutoFit/>
          </a:bodyPr>
          <a:lstStyle/>
          <a:p>
            <a:r>
              <a:rPr lang="he-IL" sz="1600" b="1" dirty="0" smtClean="0">
                <a:solidFill>
                  <a:srgbClr val="00B050"/>
                </a:solidFill>
                <a:latin typeface="David" panose="020E0502060401010101" pitchFamily="34" charset="-79"/>
                <a:cs typeface="David" panose="020E0502060401010101" pitchFamily="34" charset="-79"/>
              </a:rPr>
              <a:t>התצלום המפוברק</a:t>
            </a:r>
            <a:endParaRPr lang="he-IL" sz="1600" b="1" dirty="0">
              <a:solidFill>
                <a:srgbClr val="00B050"/>
              </a:solidFill>
              <a:latin typeface="David" panose="020E0502060401010101" pitchFamily="34" charset="-79"/>
              <a:cs typeface="David" panose="020E0502060401010101" pitchFamily="34" charset="-79"/>
            </a:endParaRPr>
          </a:p>
        </p:txBody>
      </p:sp>
      <p:pic>
        <p:nvPicPr>
          <p:cNvPr id="10" name="תמונה 9"/>
          <p:cNvPicPr>
            <a:picLocks noChangeAspect="1"/>
          </p:cNvPicPr>
          <p:nvPr/>
        </p:nvPicPr>
        <p:blipFill>
          <a:blip r:embed="rId5"/>
          <a:stretch>
            <a:fillRect/>
          </a:stretch>
        </p:blipFill>
        <p:spPr>
          <a:xfrm>
            <a:off x="3421" y="0"/>
            <a:ext cx="3936812" cy="2862061"/>
          </a:xfrm>
          <a:prstGeom prst="rect">
            <a:avLst/>
          </a:prstGeom>
        </p:spPr>
      </p:pic>
      <p:sp>
        <p:nvSpPr>
          <p:cNvPr id="11" name="TextBox 10"/>
          <p:cNvSpPr txBox="1"/>
          <p:nvPr/>
        </p:nvSpPr>
        <p:spPr>
          <a:xfrm>
            <a:off x="907272" y="2862061"/>
            <a:ext cx="2204450" cy="338554"/>
          </a:xfrm>
          <a:prstGeom prst="rect">
            <a:avLst/>
          </a:prstGeom>
          <a:noFill/>
        </p:spPr>
        <p:txBody>
          <a:bodyPr wrap="none" rtlCol="1">
            <a:spAutoFit/>
          </a:bodyPr>
          <a:lstStyle/>
          <a:p>
            <a:r>
              <a:rPr lang="he-IL" sz="1600" b="1" dirty="0" smtClean="0">
                <a:solidFill>
                  <a:srgbClr val="00B050"/>
                </a:solidFill>
                <a:latin typeface="David" panose="020E0502060401010101" pitchFamily="34" charset="-79"/>
                <a:cs typeface="David" panose="020E0502060401010101" pitchFamily="34" charset="-79"/>
              </a:rPr>
              <a:t>ירושלים בסוף המאה ה-19</a:t>
            </a:r>
            <a:endParaRPr lang="he-IL" sz="1600" b="1" dirty="0">
              <a:solidFill>
                <a:srgbClr val="00B050"/>
              </a:solidFill>
              <a:latin typeface="David" panose="020E0502060401010101" pitchFamily="34" charset="-79"/>
              <a:cs typeface="David" panose="020E0502060401010101" pitchFamily="34" charset="-79"/>
            </a:endParaRPr>
          </a:p>
        </p:txBody>
      </p:sp>
      <p:pic>
        <p:nvPicPr>
          <p:cNvPr id="12" name="תמונה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4698" y="5121085"/>
            <a:ext cx="2657302" cy="1736915"/>
          </a:xfrm>
          <a:prstGeom prst="rect">
            <a:avLst/>
          </a:prstGeom>
        </p:spPr>
      </p:pic>
      <p:sp>
        <p:nvSpPr>
          <p:cNvPr id="13" name="TextBox 12"/>
          <p:cNvSpPr txBox="1"/>
          <p:nvPr/>
        </p:nvSpPr>
        <p:spPr>
          <a:xfrm>
            <a:off x="7894023" y="5579282"/>
            <a:ext cx="1582485" cy="584775"/>
          </a:xfrm>
          <a:prstGeom prst="rect">
            <a:avLst/>
          </a:prstGeom>
          <a:noFill/>
        </p:spPr>
        <p:txBody>
          <a:bodyPr wrap="square" rtlCol="1">
            <a:spAutoFit/>
          </a:bodyPr>
          <a:lstStyle/>
          <a:p>
            <a:r>
              <a:rPr lang="he-IL" sz="1600" b="1" dirty="0" smtClean="0">
                <a:solidFill>
                  <a:srgbClr val="00B050"/>
                </a:solidFill>
                <a:latin typeface="David" panose="020E0502060401010101" pitchFamily="34" charset="-79"/>
                <a:cs typeface="David" panose="020E0502060401010101" pitchFamily="34" charset="-79"/>
              </a:rPr>
              <a:t>הרצל באיזמיר, </a:t>
            </a:r>
          </a:p>
          <a:p>
            <a:r>
              <a:rPr lang="he-IL" sz="1600" b="1" dirty="0" smtClean="0">
                <a:solidFill>
                  <a:srgbClr val="00B050"/>
                </a:solidFill>
                <a:latin typeface="David" panose="020E0502060401010101" pitchFamily="34" charset="-79"/>
                <a:cs typeface="David" panose="020E0502060401010101" pitchFamily="34" charset="-79"/>
              </a:rPr>
              <a:t>בדרך לארץ ישראל</a:t>
            </a:r>
            <a:endParaRPr lang="he-IL" sz="1600" b="1" dirty="0">
              <a:solidFill>
                <a:srgbClr val="00B05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941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729942" y="0"/>
            <a:ext cx="7257011" cy="6971139"/>
          </a:xfrm>
          <a:prstGeom prst="rect">
            <a:avLst/>
          </a:prstGeom>
        </p:spPr>
        <p:txBody>
          <a:bodyPr wrap="square">
            <a:spAutoFit/>
          </a:bodyPr>
          <a:lstStyle/>
          <a:p>
            <a:pPr algn="just">
              <a:lnSpc>
                <a:spcPct val="150000"/>
              </a:lnSpc>
            </a:pPr>
            <a:r>
              <a:rPr lang="he-IL" b="1"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יומן הרצל, 4 </a:t>
            </a:r>
            <a:r>
              <a:rPr lang="he-IL" b="1" u="sng" dirty="0">
                <a:solidFill>
                  <a:srgbClr val="0070C0"/>
                </a:solidFill>
                <a:latin typeface="Calibri" panose="020F0502020204030204" pitchFamily="34" charset="0"/>
                <a:ea typeface="Calibri" panose="020F0502020204030204" pitchFamily="34" charset="0"/>
                <a:cs typeface="David" panose="020E0502060401010101" pitchFamily="34" charset="-79"/>
              </a:rPr>
              <a:t>ביוני </a:t>
            </a:r>
            <a:r>
              <a:rPr lang="he-IL" b="1"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1902</a:t>
            </a:r>
            <a:endParaRPr lang="en-US" sz="1600" b="1" u="sng"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עכשיו אני איש מזדקן ומפורסם. </a:t>
            </a:r>
            <a:r>
              <a:rPr lang="he-IL" sz="2000" b="1" dirty="0" smtClean="0">
                <a:latin typeface="Calibri" panose="020F0502020204030204" pitchFamily="34" charset="0"/>
                <a:ea typeface="Calibri" panose="020F0502020204030204" pitchFamily="34" charset="0"/>
                <a:cs typeface="David" panose="020E0502060401010101" pitchFamily="34" charset="-79"/>
              </a:rPr>
              <a:t>עדיפות </a:t>
            </a:r>
            <a:r>
              <a:rPr lang="he-IL" sz="2000" b="1" dirty="0">
                <a:latin typeface="Calibri" panose="020F0502020204030204" pitchFamily="34" charset="0"/>
                <a:ea typeface="Calibri" panose="020F0502020204030204" pitchFamily="34" charset="0"/>
                <a:cs typeface="David" panose="020E0502060401010101" pitchFamily="34" charset="-79"/>
              </a:rPr>
              <a:t>בעיני שנות הנעורים, על אף הדיכאונות שהתלוו להן. הצלחתם של הפחותים בערכם מסבה קורת רוח לאיש הסגולה, כל עוד הוא עצמו חולף בתוך ההמון בלי שיזכה להכרה. ואולם אחרי שזכה להכרה, ההצלחה של הפחותים ממנו מסבה לו צער. לאושרנו, הדבר הזה קורה רק לעיתים רחוקות ביותר, או לעת זקנה מופלגת. </a:t>
            </a:r>
            <a:endParaRPr lang="en-US" sz="2000" b="1"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קורה שאיש סגולה פועל בתחומים שונים. ואז מכירים בו דווקא בתחום שאיננו מרכז הכובד של אישיותו. אני, למשל, זכיתי לפרסום עולמי בתורת תועמלן בעניין שרק שוטים אינם מבינים אותו די הצורך – עניין היהודים; תחום שמבחינה רוחנית לא תרמתי לו דבר. רק רכשתי מיומנות פוליטית שכל סוחר סוסים יכול לרכוש אותה. </a:t>
            </a:r>
            <a:endParaRPr lang="en-US" sz="2000" b="1"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בתורת סופר, בפרט בתורת מחזאי, אין מחשיבים אותי, אפילו פחות מכך. אומרים עלי רק שאני עיתונאי טוב. ובכל זאת אני מרגיש, יודע, שהייתי סופר רב-יכולת, שלא מיצה את מלוא יכולתו כי המאיסו עליו הכול וריפו את ידיו.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109090" y="4591050"/>
            <a:ext cx="1851789" cy="369332"/>
          </a:xfrm>
          <a:prstGeom prst="rect">
            <a:avLst/>
          </a:prstGeom>
          <a:noFill/>
        </p:spPr>
        <p:txBody>
          <a:bodyPr wrap="none" rtlCol="1">
            <a:spAutoFit/>
          </a:bodyPr>
          <a:lstStyle/>
          <a:p>
            <a:r>
              <a:rPr lang="he-IL" b="1" dirty="0" smtClean="0">
                <a:solidFill>
                  <a:srgbClr val="FF0000"/>
                </a:solidFill>
                <a:latin typeface="David" panose="020E0502060401010101" pitchFamily="34" charset="-79"/>
                <a:cs typeface="David" panose="020E0502060401010101" pitchFamily="34" charset="-79"/>
              </a:rPr>
              <a:t>הרצל, תצלום אחרון</a:t>
            </a:r>
            <a:endParaRPr lang="he-IL" b="1" dirty="0">
              <a:solidFill>
                <a:srgbClr val="FF0000"/>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10050" cy="4591050"/>
          </a:xfrm>
          <a:prstGeom prst="rect">
            <a:avLst/>
          </a:prstGeom>
        </p:spPr>
      </p:pic>
    </p:spTree>
    <p:extLst>
      <p:ext uri="{BB962C8B-B14F-4D97-AF65-F5344CB8AC3E}">
        <p14:creationId xmlns:p14="http://schemas.microsoft.com/office/powerpoint/2010/main" val="3569993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136967" y="99753"/>
            <a:ext cx="6096000" cy="3323987"/>
          </a:xfrm>
          <a:prstGeom prst="rect">
            <a:avLst/>
          </a:prstGeom>
        </p:spPr>
        <p:txBody>
          <a:bodyPr>
            <a:spAutoFit/>
          </a:bodyPr>
          <a:lstStyle/>
          <a:p>
            <a:pPr>
              <a:lnSpc>
                <a:spcPct val="150000"/>
              </a:lnSpc>
            </a:pPr>
            <a:r>
              <a:rPr lang="he-IL" sz="2000" b="1" u="sng" dirty="0" smtClean="0">
                <a:solidFill>
                  <a:schemeClr val="accent5"/>
                </a:solidFill>
                <a:ea typeface="Calibri" panose="020F0502020204030204" pitchFamily="34" charset="0"/>
                <a:cs typeface="David" panose="020E0502060401010101" pitchFamily="34" charset="-79"/>
              </a:rPr>
              <a:t>נורדאו</a:t>
            </a:r>
            <a:r>
              <a:rPr lang="he-IL" sz="2000" b="1" dirty="0" smtClean="0">
                <a:solidFill>
                  <a:schemeClr val="accent5"/>
                </a:solidFill>
                <a:ea typeface="Calibri" panose="020F0502020204030204" pitchFamily="34" charset="0"/>
                <a:cs typeface="David" panose="020E0502060401010101" pitchFamily="34" charset="-79"/>
              </a:rPr>
              <a:t> אמר ב-1914, במלאת עשור למותו של הרצל: </a:t>
            </a:r>
          </a:p>
          <a:p>
            <a:pPr>
              <a:lnSpc>
                <a:spcPct val="150000"/>
              </a:lnSpc>
            </a:pPr>
            <a:r>
              <a:rPr lang="he-IL" sz="2000" b="1" dirty="0" smtClean="0">
                <a:ea typeface="Calibri" panose="020F0502020204030204" pitchFamily="34" charset="0"/>
                <a:cs typeface="David" panose="020E0502060401010101" pitchFamily="34" charset="-79"/>
              </a:rPr>
              <a:t>"הרצל </a:t>
            </a:r>
            <a:r>
              <a:rPr lang="he-IL" sz="2000" b="1" dirty="0">
                <a:ea typeface="Calibri" panose="020F0502020204030204" pitchFamily="34" charset="0"/>
                <a:cs typeface="David" panose="020E0502060401010101" pitchFamily="34" charset="-79"/>
              </a:rPr>
              <a:t>היה אהוב ואקטיבי, אבל הוא לא השיג כלום, ולא היה מוכן להודות בכך בפומבי. הוא היה אמן ביצירת אשליות, ואם להתבטא בצורה בוטה – בלופר. כשאמרתי לו זאת, הוא הדף אותי והשיב שלגרום לאנשים להאמין זו התכונה והסגולה החשובות ביותר במשחק הפוליטי; במיוחד כשהמדובר בעם כל כך עצבני וממאן להתרשם מכלום כמו העם היהודי".</a:t>
            </a:r>
            <a:endParaRPr lang="he-IL" sz="2000" b="1"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294" y="0"/>
            <a:ext cx="1888706" cy="2674236"/>
          </a:xfrm>
          <a:prstGeom prst="rect">
            <a:avLst/>
          </a:prstGeom>
        </p:spPr>
      </p:pic>
      <p:sp>
        <p:nvSpPr>
          <p:cNvPr id="4" name="TextBox 3"/>
          <p:cNvSpPr txBox="1"/>
          <p:nvPr/>
        </p:nvSpPr>
        <p:spPr>
          <a:xfrm>
            <a:off x="10700061" y="2674236"/>
            <a:ext cx="1095172" cy="338554"/>
          </a:xfrm>
          <a:prstGeom prst="rect">
            <a:avLst/>
          </a:prstGeom>
          <a:noFill/>
        </p:spPr>
        <p:txBody>
          <a:bodyPr wrap="none" rtlCol="1">
            <a:spAutoFit/>
          </a:bodyPr>
          <a:lstStyle/>
          <a:p>
            <a:r>
              <a:rPr lang="he-IL" sz="1600" b="1" dirty="0" smtClean="0">
                <a:solidFill>
                  <a:srgbClr val="00B0F0"/>
                </a:solidFill>
                <a:latin typeface="David" panose="020E0502060401010101" pitchFamily="34" charset="-79"/>
                <a:cs typeface="David" panose="020E0502060401010101" pitchFamily="34" charset="-79"/>
              </a:rPr>
              <a:t>מקס נורדאו</a:t>
            </a:r>
            <a:endParaRPr lang="he-IL" sz="1600" b="1" dirty="0">
              <a:solidFill>
                <a:srgbClr val="00B0F0"/>
              </a:solidFill>
              <a:latin typeface="David" panose="020E0502060401010101" pitchFamily="34" charset="-79"/>
              <a:cs typeface="David" panose="020E0502060401010101" pitchFamily="34" charset="-79"/>
            </a:endParaRP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294" y="3576899"/>
            <a:ext cx="2371686" cy="2774026"/>
          </a:xfrm>
          <a:prstGeom prst="rect">
            <a:avLst/>
          </a:prstGeom>
        </p:spPr>
      </p:pic>
      <p:sp>
        <p:nvSpPr>
          <p:cNvPr id="6" name="TextBox 5"/>
          <p:cNvSpPr txBox="1"/>
          <p:nvPr/>
        </p:nvSpPr>
        <p:spPr>
          <a:xfrm>
            <a:off x="8345386" y="4779246"/>
            <a:ext cx="1064621" cy="369332"/>
          </a:xfrm>
          <a:prstGeom prst="rect">
            <a:avLst/>
          </a:prstGeom>
          <a:noFill/>
        </p:spPr>
        <p:txBody>
          <a:bodyPr wrap="square" rtlCol="1">
            <a:spAutoFit/>
          </a:bodyPr>
          <a:lstStyle/>
          <a:p>
            <a:r>
              <a:rPr lang="he-IL" b="1" dirty="0" smtClean="0">
                <a:solidFill>
                  <a:srgbClr val="002060"/>
                </a:solidFill>
                <a:latin typeface="David" panose="020E0502060401010101" pitchFamily="34" charset="-79"/>
                <a:cs typeface="David" panose="020E0502060401010101" pitchFamily="34" charset="-79"/>
              </a:rPr>
              <a:t>אחד העם</a:t>
            </a:r>
            <a:endParaRPr lang="he-IL" b="1" dirty="0">
              <a:solidFill>
                <a:srgbClr val="002060"/>
              </a:solidFill>
              <a:latin typeface="David" panose="020E0502060401010101" pitchFamily="34" charset="-79"/>
              <a:cs typeface="David" panose="020E0502060401010101" pitchFamily="34" charset="-79"/>
            </a:endParaRPr>
          </a:p>
        </p:txBody>
      </p:sp>
      <p:sp>
        <p:nvSpPr>
          <p:cNvPr id="7" name="מלבן 6"/>
          <p:cNvSpPr/>
          <p:nvPr/>
        </p:nvSpPr>
        <p:spPr>
          <a:xfrm>
            <a:off x="-77585" y="3423740"/>
            <a:ext cx="6096000" cy="2358531"/>
          </a:xfrm>
          <a:prstGeom prst="rect">
            <a:avLst/>
          </a:prstGeom>
        </p:spPr>
        <p:txBody>
          <a:bodyPr>
            <a:spAutoFit/>
          </a:bodyPr>
          <a:lstStyle/>
          <a:p>
            <a:pPr>
              <a:lnSpc>
                <a:spcPct val="150000"/>
              </a:lnSpc>
            </a:pPr>
            <a:r>
              <a:rPr lang="he-IL" sz="2000" b="1" u="sng" dirty="0" smtClean="0">
                <a:solidFill>
                  <a:srgbClr val="000000"/>
                </a:solidFill>
                <a:ea typeface="Calibri" panose="020F0502020204030204" pitchFamily="34" charset="0"/>
                <a:cs typeface="David" panose="020E0502060401010101" pitchFamily="34" charset="-79"/>
              </a:rPr>
              <a:t>אחד העם</a:t>
            </a:r>
            <a:r>
              <a:rPr lang="he-IL" sz="2000" b="1" dirty="0" smtClean="0">
                <a:solidFill>
                  <a:srgbClr val="000000"/>
                </a:solidFill>
                <a:ea typeface="Calibri" panose="020F0502020204030204" pitchFamily="34" charset="0"/>
                <a:cs typeface="David" panose="020E0502060401010101" pitchFamily="34" charset="-79"/>
              </a:rPr>
              <a:t>: "הרצל </a:t>
            </a:r>
            <a:r>
              <a:rPr lang="he-IL" sz="2000" b="1" u="sng" dirty="0">
                <a:solidFill>
                  <a:srgbClr val="000000"/>
                </a:solidFill>
                <a:ea typeface="Calibri" panose="020F0502020204030204" pitchFamily="34" charset="0"/>
                <a:cs typeface="David" panose="020E0502060401010101" pitchFamily="34" charset="-79"/>
              </a:rPr>
              <a:t>האיש החי</a:t>
            </a:r>
            <a:r>
              <a:rPr lang="he-IL" sz="2000" b="1" dirty="0">
                <a:solidFill>
                  <a:srgbClr val="000000"/>
                </a:solidFill>
                <a:ea typeface="Calibri" panose="020F0502020204030204" pitchFamily="34" charset="0"/>
                <a:cs typeface="David" panose="020E0502060401010101" pitchFamily="34" charset="-79"/>
              </a:rPr>
              <a:t> – אפשר ואפשר היה לפקפק בהרבה מדבריו ומעשיו, ומי שלא רצה לעצום עיניו מראות נכוחה, מוכרח היה גם להתנגד לו. אבל הרצל </a:t>
            </a:r>
            <a:r>
              <a:rPr lang="he-IL" sz="2000" b="1" u="sng" dirty="0">
                <a:solidFill>
                  <a:srgbClr val="000000"/>
                </a:solidFill>
                <a:ea typeface="Calibri" panose="020F0502020204030204" pitchFamily="34" charset="0"/>
                <a:cs typeface="David" panose="020E0502060401010101" pitchFamily="34" charset="-79"/>
              </a:rPr>
              <a:t>הציור </a:t>
            </a:r>
            <a:r>
              <a:rPr lang="he-IL" sz="2000" b="1" u="sng" dirty="0" smtClean="0">
                <a:solidFill>
                  <a:srgbClr val="000000"/>
                </a:solidFill>
                <a:ea typeface="Calibri" panose="020F0502020204030204" pitchFamily="34" charset="0"/>
                <a:cs typeface="David" panose="020E0502060401010101" pitchFamily="34" charset="-79"/>
              </a:rPr>
              <a:t>האידאלי</a:t>
            </a:r>
            <a:r>
              <a:rPr lang="he-IL" sz="2000" b="1" dirty="0" smtClean="0">
                <a:solidFill>
                  <a:srgbClr val="000000"/>
                </a:solidFill>
                <a:ea typeface="Calibri" panose="020F0502020204030204" pitchFamily="34" charset="0"/>
                <a:cs typeface="David" panose="020E0502060401010101" pitchFamily="34" charset="-79"/>
              </a:rPr>
              <a:t> כמו </a:t>
            </a:r>
            <a:r>
              <a:rPr lang="he-IL" sz="2000" b="1" dirty="0">
                <a:solidFill>
                  <a:srgbClr val="000000"/>
                </a:solidFill>
                <a:ea typeface="Calibri" panose="020F0502020204030204" pitchFamily="34" charset="0"/>
                <a:cs typeface="David" panose="020E0502060401010101" pitchFamily="34" charset="-79"/>
              </a:rPr>
              <a:t>שהוא הולך </a:t>
            </a:r>
            <a:r>
              <a:rPr lang="he-IL" sz="2000" b="1" dirty="0" smtClean="0">
                <a:solidFill>
                  <a:srgbClr val="000000"/>
                </a:solidFill>
                <a:ea typeface="Calibri" panose="020F0502020204030204" pitchFamily="34" charset="0"/>
                <a:cs typeface="David" panose="020E0502060401010101" pitchFamily="34" charset="-79"/>
              </a:rPr>
              <a:t>ונברא </a:t>
            </a:r>
            <a:r>
              <a:rPr lang="he-IL" sz="2000" b="1" dirty="0">
                <a:solidFill>
                  <a:srgbClr val="000000"/>
                </a:solidFill>
                <a:ea typeface="Calibri" panose="020F0502020204030204" pitchFamily="34" charset="0"/>
                <a:cs typeface="David" panose="020E0502060401010101" pitchFamily="34" charset="-79"/>
              </a:rPr>
              <a:t>עתה לנגד עינינו </a:t>
            </a:r>
            <a:r>
              <a:rPr lang="he-IL" sz="2000" b="1" dirty="0" smtClean="0">
                <a:solidFill>
                  <a:srgbClr val="000000"/>
                </a:solidFill>
                <a:ea typeface="Calibri" panose="020F0502020204030204" pitchFamily="34" charset="0"/>
                <a:cs typeface="David" panose="020E0502060401010101" pitchFamily="34" charset="-79"/>
              </a:rPr>
              <a:t>ברוח </a:t>
            </a:r>
            <a:r>
              <a:rPr lang="he-IL" sz="2000" b="1" dirty="0">
                <a:solidFill>
                  <a:srgbClr val="000000"/>
                </a:solidFill>
                <a:ea typeface="Calibri" panose="020F0502020204030204" pitchFamily="34" charset="0"/>
                <a:cs typeface="David" panose="020E0502060401010101" pitchFamily="34" charset="-79"/>
              </a:rPr>
              <a:t>העם – </a:t>
            </a:r>
            <a:r>
              <a:rPr lang="he-IL" sz="2000" b="1" dirty="0" smtClean="0">
                <a:solidFill>
                  <a:srgbClr val="000000"/>
                </a:solidFill>
                <a:ea typeface="Calibri" panose="020F0502020204030204" pitchFamily="34" charset="0"/>
                <a:cs typeface="David" panose="020E0502060401010101" pitchFamily="34" charset="-79"/>
              </a:rPr>
              <a:t>מה נהדר </a:t>
            </a:r>
            <a:r>
              <a:rPr lang="he-IL" sz="2000" b="1" dirty="0">
                <a:solidFill>
                  <a:srgbClr val="000000"/>
                </a:solidFill>
                <a:ea typeface="Calibri" panose="020F0502020204030204" pitchFamily="34" charset="0"/>
                <a:cs typeface="David" panose="020E0502060401010101" pitchFamily="34" charset="-79"/>
              </a:rPr>
              <a:t>יהיה מראהו ומה רב יהיה כוחו להשפיע על </a:t>
            </a:r>
            <a:r>
              <a:rPr lang="he-IL" sz="2000" b="1" dirty="0" smtClean="0">
                <a:solidFill>
                  <a:srgbClr val="000000"/>
                </a:solidFill>
                <a:ea typeface="Calibri" panose="020F0502020204030204" pitchFamily="34" charset="0"/>
                <a:cs typeface="David" panose="020E0502060401010101" pitchFamily="34" charset="-79"/>
              </a:rPr>
              <a:t>עיצוב רוח </a:t>
            </a:r>
            <a:r>
              <a:rPr lang="he-IL" sz="2000" b="1" dirty="0">
                <a:solidFill>
                  <a:srgbClr val="000000"/>
                </a:solidFill>
                <a:ea typeface="Calibri" panose="020F0502020204030204" pitchFamily="34" charset="0"/>
                <a:cs typeface="David" panose="020E0502060401010101" pitchFamily="34" charset="-79"/>
              </a:rPr>
              <a:t>העם".</a:t>
            </a:r>
            <a:endParaRPr lang="he-IL" sz="2000" b="1" dirty="0"/>
          </a:p>
        </p:txBody>
      </p:sp>
    </p:spTree>
    <p:extLst>
      <p:ext uri="{BB962C8B-B14F-4D97-AF65-F5344CB8AC3E}">
        <p14:creationId xmlns:p14="http://schemas.microsoft.com/office/powerpoint/2010/main" val="11126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843847" y="-49876"/>
            <a:ext cx="6251171" cy="3323987"/>
          </a:xfrm>
          <a:prstGeom prst="rect">
            <a:avLst/>
          </a:prstGeom>
        </p:spPr>
        <p:txBody>
          <a:bodyPr wrap="square">
            <a:spAutoFit/>
          </a:bodyPr>
          <a:lstStyle/>
          <a:p>
            <a:pPr indent="457200" algn="just">
              <a:lnSpc>
                <a:spcPct val="150000"/>
              </a:lnSpc>
            </a:pPr>
            <a:r>
              <a:rPr lang="he-IL" sz="2000" b="1" dirty="0" smtClean="0">
                <a:solidFill>
                  <a:srgbClr val="000000"/>
                </a:solidFill>
                <a:latin typeface="Calibri" panose="020F0502020204030204" pitchFamily="34" charset="0"/>
                <a:ea typeface="Calibri" panose="020F0502020204030204" pitchFamily="34" charset="0"/>
                <a:cs typeface="David" panose="020E0502060401010101" pitchFamily="34" charset="-79"/>
              </a:rPr>
              <a:t>עם מותו של הרצל, צעיר </a:t>
            </a: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בן </a:t>
            </a:r>
            <a:r>
              <a:rPr lang="he-IL" sz="2000" b="1" dirty="0" smtClean="0">
                <a:solidFill>
                  <a:srgbClr val="000000"/>
                </a:solidFill>
                <a:latin typeface="Calibri" panose="020F0502020204030204" pitchFamily="34" charset="0"/>
                <a:ea typeface="Calibri" panose="020F0502020204030204" pitchFamily="34" charset="0"/>
                <a:cs typeface="David" panose="020E0502060401010101" pitchFamily="34" charset="-79"/>
              </a:rPr>
              <a:t>18 </a:t>
            </a: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כתב כך: </a:t>
            </a:r>
            <a:r>
              <a:rPr lang="he-IL" sz="2000" b="1" dirty="0" smtClean="0">
                <a:solidFill>
                  <a:srgbClr val="000000"/>
                </a:solidFill>
                <a:latin typeface="Calibri" panose="020F0502020204030204" pitchFamily="34" charset="0"/>
                <a:ea typeface="Calibri" panose="020F0502020204030204" pitchFamily="34" charset="0"/>
                <a:cs typeface="David" panose="020E0502060401010101" pitchFamily="34" charset="-79"/>
              </a:rPr>
              <a:t>"</a:t>
            </a: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נתייתמו תקוותינו, חלומותינו</a:t>
            </a:r>
            <a:r>
              <a:rPr lang="he-IL" sz="2000" b="1" dirty="0" smtClean="0">
                <a:solidFill>
                  <a:srgbClr val="000000"/>
                </a:solidFill>
                <a:latin typeface="Calibri" panose="020F0502020204030204" pitchFamily="34" charset="0"/>
                <a:ea typeface="Calibri" panose="020F0502020204030204" pitchFamily="34" charset="0"/>
                <a:cs typeface="David" panose="020E0502060401010101" pitchFamily="34" charset="-79"/>
              </a:rPr>
              <a:t>! </a:t>
            </a: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לא יקום עוד איש נפלא כזה, המאחד בקרבו את גבורת המכבי עם מזימות דוד, אומץ לב </a:t>
            </a:r>
            <a:r>
              <a:rPr lang="he-IL" sz="2000" b="1">
                <a:solidFill>
                  <a:srgbClr val="000000"/>
                </a:solidFill>
                <a:latin typeface="Calibri" panose="020F0502020204030204" pitchFamily="34" charset="0"/>
                <a:ea typeface="Calibri" panose="020F0502020204030204" pitchFamily="34" charset="0"/>
                <a:cs typeface="David" panose="020E0502060401010101" pitchFamily="34" charset="-79"/>
              </a:rPr>
              <a:t>רבי </a:t>
            </a:r>
            <a:r>
              <a:rPr lang="he-IL" sz="2000" b="1" smtClean="0">
                <a:solidFill>
                  <a:srgbClr val="000000"/>
                </a:solidFill>
                <a:latin typeface="Calibri" panose="020F0502020204030204" pitchFamily="34" charset="0"/>
                <a:ea typeface="Calibri" panose="020F0502020204030204" pitchFamily="34" charset="0"/>
                <a:cs typeface="David" panose="020E0502060401010101" pitchFamily="34" charset="-79"/>
              </a:rPr>
              <a:t>עקיבא שמת </a:t>
            </a: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ב'אחד' וענוות הלל, את יפי רבי יהודה הנשיא ואהבת אש של רבי יהודה הלוי; רק פעם באלפי שנים ייוולד איש פלאים </a:t>
            </a:r>
            <a:r>
              <a:rPr lang="he-IL" sz="2000" b="1" dirty="0" smtClean="0">
                <a:solidFill>
                  <a:srgbClr val="000000"/>
                </a:solidFill>
                <a:latin typeface="Calibri" panose="020F0502020204030204" pitchFamily="34" charset="0"/>
                <a:ea typeface="Calibri" panose="020F0502020204030204" pitchFamily="34" charset="0"/>
                <a:cs typeface="David" panose="020E0502060401010101" pitchFamily="34" charset="-79"/>
              </a:rPr>
              <a:t>כזה. כגודל הים גודל אבדתנו... ובכל זאת הנני היום, יותר מתמיד, מאמין ובטוח בניצחוננו".</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04" y="163137"/>
            <a:ext cx="3272757" cy="2163088"/>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768" y="2326225"/>
            <a:ext cx="3007286" cy="4510930"/>
          </a:xfrm>
          <a:prstGeom prst="rect">
            <a:avLst/>
          </a:prstGeom>
        </p:spPr>
      </p:pic>
      <p:sp>
        <p:nvSpPr>
          <p:cNvPr id="5" name="מלבן 4"/>
          <p:cNvSpPr/>
          <p:nvPr/>
        </p:nvSpPr>
        <p:spPr>
          <a:xfrm>
            <a:off x="6015644" y="3072348"/>
            <a:ext cx="6087687" cy="3785652"/>
          </a:xfrm>
          <a:prstGeom prst="rect">
            <a:avLst/>
          </a:prstGeom>
        </p:spPr>
        <p:txBody>
          <a:bodyPr wrap="square">
            <a:spAutoFit/>
          </a:bodyPr>
          <a:lstStyle/>
          <a:p>
            <a:pPr indent="457200" algn="just">
              <a:lnSpc>
                <a:spcPct val="150000"/>
              </a:lnSpc>
            </a:pP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לימים, בעיצומה של מלחמת העולם השנייה, יצוין </a:t>
            </a:r>
            <a:r>
              <a:rPr lang="he-IL" sz="2000" b="1" u="sng" dirty="0">
                <a:solidFill>
                  <a:schemeClr val="accent5"/>
                </a:solidFill>
                <a:latin typeface="Calibri" panose="020F0502020204030204" pitchFamily="34" charset="0"/>
                <a:ea typeface="Calibri" panose="020F0502020204030204" pitchFamily="34" charset="0"/>
                <a:cs typeface="David" panose="020E0502060401010101" pitchFamily="34" charset="-79"/>
              </a:rPr>
              <a:t>מלאות 40 שנה למות הרצל</a:t>
            </a:r>
            <a:r>
              <a:rPr lang="he-IL" sz="2000" b="1" dirty="0">
                <a:solidFill>
                  <a:srgbClr val="000000"/>
                </a:solidFill>
                <a:latin typeface="Calibri" panose="020F0502020204030204" pitchFamily="34" charset="0"/>
                <a:ea typeface="Calibri" panose="020F0502020204030204" pitchFamily="34" charset="0"/>
                <a:cs typeface="David" panose="020E0502060401010101" pitchFamily="34" charset="-79"/>
              </a:rPr>
              <a:t>, ואותו הנער מאז, כעת יושב ראש הנהלת הסוכנות היהודית ומנהיג מפא"י, דוד בן-גוריון, הכריז: "לא עם הרצל המת באנו להתייחד אלא עם הרצל החי, ועם אמונתו הלוהטת בערכו הלאומי והמדיני של העם היהודי לעמוד על במת ההיסטוריה כעם שווה זכויות וחובות, נטוע במולדתו העצמאית, ועומד ברשות עצמו, ועם התביעה ההיסטורית של עם ישראל שעתה הגיעה שעתה – הקמת המדינה היהודית".</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15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27811" y="102207"/>
            <a:ext cx="6932815" cy="1661993"/>
          </a:xfrm>
          <a:prstGeom prst="rect">
            <a:avLst/>
          </a:prstGeom>
        </p:spPr>
        <p:txBody>
          <a:bodyPr wrap="square">
            <a:spAutoFit/>
          </a:bodyPr>
          <a:lstStyle/>
          <a:p>
            <a:pPr>
              <a:lnSpc>
                <a:spcPct val="150000"/>
              </a:lnSpc>
            </a:pPr>
            <a:r>
              <a:rPr lang="he-IL" sz="2000" b="1" dirty="0" smtClean="0">
                <a:ea typeface="Calibri" panose="020F0502020204030204" pitchFamily="34" charset="0"/>
                <a:cs typeface="David" panose="020E0502060401010101" pitchFamily="34" charset="-79"/>
              </a:rPr>
              <a:t>בסיום נאומו בקונגרס </a:t>
            </a:r>
            <a:r>
              <a:rPr lang="he-IL" sz="2000" b="1" dirty="0">
                <a:ea typeface="Calibri" panose="020F0502020204030204" pitchFamily="34" charset="0"/>
                <a:cs typeface="David" panose="020E0502060401010101" pitchFamily="34" charset="-79"/>
              </a:rPr>
              <a:t>הציוני הראשון </a:t>
            </a:r>
            <a:r>
              <a:rPr lang="he-IL" sz="2000" b="1" dirty="0" smtClean="0">
                <a:ea typeface="Calibri" panose="020F0502020204030204" pitchFamily="34" charset="0"/>
                <a:cs typeface="David" panose="020E0502060401010101" pitchFamily="34" charset="-79"/>
              </a:rPr>
              <a:t>בבאזל ב-1897, </a:t>
            </a:r>
            <a:r>
              <a:rPr lang="he-IL" sz="2000" b="1" dirty="0">
                <a:ea typeface="Calibri" panose="020F0502020204030204" pitchFamily="34" charset="0"/>
                <a:cs typeface="David" panose="020E0502060401010101" pitchFamily="34" charset="-79"/>
              </a:rPr>
              <a:t>אמר הרצל: </a:t>
            </a:r>
            <a:endParaRPr lang="he-IL" sz="2000" b="1" dirty="0" smtClean="0">
              <a:ea typeface="Calibri" panose="020F0502020204030204" pitchFamily="34" charset="0"/>
              <a:cs typeface="David" panose="020E0502060401010101" pitchFamily="34" charset="-79"/>
            </a:endParaRPr>
          </a:p>
          <a:p>
            <a:pPr>
              <a:lnSpc>
                <a:spcPct val="150000"/>
              </a:lnSpc>
            </a:pPr>
            <a:r>
              <a:rPr lang="he-IL" sz="2400" b="1" dirty="0" smtClean="0">
                <a:solidFill>
                  <a:srgbClr val="FF0000"/>
                </a:solidFill>
                <a:ea typeface="Calibri" panose="020F0502020204030204" pitchFamily="34" charset="0"/>
                <a:cs typeface="David" panose="020E0502060401010101" pitchFamily="34" charset="-79"/>
              </a:rPr>
              <a:t>"</a:t>
            </a:r>
            <a:r>
              <a:rPr lang="he-IL" sz="2400" b="1" dirty="0">
                <a:solidFill>
                  <a:srgbClr val="FF0000"/>
                </a:solidFill>
                <a:ea typeface="Calibri" panose="020F0502020204030204" pitchFamily="34" charset="0"/>
                <a:cs typeface="David" panose="020E0502060401010101" pitchFamily="34" charset="-79"/>
              </a:rPr>
              <a:t>ביום שתשוב המחרשה לידו המתחזקת של האיכר היהודי, תיפתר שאלת היהודים".</a:t>
            </a:r>
            <a:endParaRPr lang="he-IL" sz="2400" b="1" dirty="0">
              <a:solidFill>
                <a:srgbClr val="FF0000"/>
              </a:solidFill>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316" y="0"/>
            <a:ext cx="2906684" cy="4360026"/>
          </a:xfrm>
          <a:prstGeom prst="rect">
            <a:avLst/>
          </a:prstGeom>
        </p:spPr>
      </p:pic>
      <p:sp>
        <p:nvSpPr>
          <p:cNvPr id="6" name="מלבן 5"/>
          <p:cNvSpPr/>
          <p:nvPr/>
        </p:nvSpPr>
        <p:spPr>
          <a:xfrm>
            <a:off x="-136427" y="1609545"/>
            <a:ext cx="6096000" cy="1611403"/>
          </a:xfrm>
          <a:prstGeom prst="rect">
            <a:avLst/>
          </a:prstGeom>
        </p:spPr>
        <p:txBody>
          <a:bodyPr>
            <a:spAutoFit/>
          </a:bodyPr>
          <a:lstStyle/>
          <a:p>
            <a:pPr>
              <a:lnSpc>
                <a:spcPct val="150000"/>
              </a:lnSpc>
            </a:pPr>
            <a:r>
              <a:rPr lang="he-IL" sz="2000" b="1" u="sng" dirty="0" smtClean="0">
                <a:solidFill>
                  <a:schemeClr val="accent5"/>
                </a:solidFill>
                <a:ea typeface="Calibri" panose="020F0502020204030204" pitchFamily="34" charset="0"/>
                <a:cs typeface="David" panose="020E0502060401010101" pitchFamily="34" charset="-79"/>
              </a:rPr>
              <a:t>במלאות 30 שנה למות הרצל</a:t>
            </a:r>
            <a:r>
              <a:rPr lang="he-IL" sz="2000" b="1" dirty="0" smtClean="0">
                <a:solidFill>
                  <a:schemeClr val="accent5"/>
                </a:solidFill>
                <a:ea typeface="Calibri" panose="020F0502020204030204" pitchFamily="34" charset="0"/>
                <a:cs typeface="David" panose="020E0502060401010101" pitchFamily="34" charset="-79"/>
              </a:rPr>
              <a:t>:</a:t>
            </a:r>
          </a:p>
          <a:p>
            <a:pPr>
              <a:lnSpc>
                <a:spcPct val="150000"/>
              </a:lnSpc>
            </a:pPr>
            <a:r>
              <a:rPr lang="he-IL" b="1" dirty="0" smtClean="0">
                <a:solidFill>
                  <a:srgbClr val="000000"/>
                </a:solidFill>
                <a:ea typeface="Calibri" panose="020F0502020204030204" pitchFamily="34" charset="0"/>
                <a:cs typeface="David" panose="020E0502060401010101" pitchFamily="34" charset="-79"/>
              </a:rPr>
              <a:t>"</a:t>
            </a:r>
            <a:r>
              <a:rPr lang="he-IL" sz="2400" b="1" dirty="0" smtClean="0">
                <a:solidFill>
                  <a:srgbClr val="000000"/>
                </a:solidFill>
                <a:ea typeface="Calibri" panose="020F0502020204030204" pitchFamily="34" charset="0"/>
                <a:cs typeface="David" panose="020E0502060401010101" pitchFamily="34" charset="-79"/>
              </a:rPr>
              <a:t>הדור </a:t>
            </a:r>
            <a:r>
              <a:rPr lang="he-IL" sz="2400" b="1" dirty="0">
                <a:solidFill>
                  <a:srgbClr val="000000"/>
                </a:solidFill>
                <a:ea typeface="Calibri" panose="020F0502020204030204" pitchFamily="34" charset="0"/>
                <a:cs typeface="David" panose="020E0502060401010101" pitchFamily="34" charset="-79"/>
              </a:rPr>
              <a:t>הבא לא יֵדע את הרצל, בלתי אם כשם, כסיסמה, כדגל, לכל היותר כאגדה נאה</a:t>
            </a:r>
            <a:r>
              <a:rPr lang="he-IL" sz="2400" b="1" dirty="0" smtClean="0">
                <a:solidFill>
                  <a:srgbClr val="000000"/>
                </a:solidFill>
                <a:ea typeface="Calibri" panose="020F0502020204030204" pitchFamily="34" charset="0"/>
                <a:cs typeface="David" panose="020E0502060401010101" pitchFamily="34" charset="-79"/>
              </a:rPr>
              <a:t>".</a:t>
            </a:r>
            <a:endParaRPr lang="he-IL" sz="2400" b="1" dirty="0"/>
          </a:p>
        </p:txBody>
      </p:sp>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918" y="1747557"/>
            <a:ext cx="2286000" cy="2000250"/>
          </a:xfrm>
          <a:prstGeom prst="rect">
            <a:avLst/>
          </a:prstGeom>
        </p:spPr>
      </p:pic>
      <p:sp>
        <p:nvSpPr>
          <p:cNvPr id="8" name="TextBox 7"/>
          <p:cNvSpPr txBox="1"/>
          <p:nvPr/>
        </p:nvSpPr>
        <p:spPr>
          <a:xfrm>
            <a:off x="6512845" y="3747807"/>
            <a:ext cx="1109599" cy="338554"/>
          </a:xfrm>
          <a:prstGeom prst="rect">
            <a:avLst/>
          </a:prstGeom>
          <a:noFill/>
        </p:spPr>
        <p:txBody>
          <a:bodyPr wrap="none" rtlCol="1">
            <a:spAutoFit/>
          </a:bodyPr>
          <a:lstStyle/>
          <a:p>
            <a:r>
              <a:rPr lang="he-IL" sz="1600" b="1" dirty="0" smtClean="0">
                <a:solidFill>
                  <a:srgbClr val="FF0000"/>
                </a:solidFill>
                <a:latin typeface="David" panose="020E0502060401010101" pitchFamily="34" charset="-79"/>
                <a:cs typeface="David" panose="020E0502060401010101" pitchFamily="34" charset="-79"/>
              </a:rPr>
              <a:t>ברל כצנלסון</a:t>
            </a:r>
            <a:endParaRPr lang="he-IL" sz="1600" b="1" dirty="0">
              <a:solidFill>
                <a:srgbClr val="FF0000"/>
              </a:solidFill>
              <a:latin typeface="David" panose="020E0502060401010101" pitchFamily="34" charset="-79"/>
              <a:cs typeface="David" panose="020E0502060401010101" pitchFamily="34" charset="-79"/>
            </a:endParaRPr>
          </a:p>
        </p:txBody>
      </p:sp>
      <p:sp>
        <p:nvSpPr>
          <p:cNvPr id="9" name="מלבן 8"/>
          <p:cNvSpPr/>
          <p:nvPr/>
        </p:nvSpPr>
        <p:spPr>
          <a:xfrm>
            <a:off x="-145392" y="3220948"/>
            <a:ext cx="6158345" cy="2528384"/>
          </a:xfrm>
          <a:prstGeom prst="rect">
            <a:avLst/>
          </a:prstGeom>
        </p:spPr>
        <p:txBody>
          <a:bodyPr wrap="square">
            <a:spAutoFit/>
          </a:bodyPr>
          <a:lstStyle/>
          <a:p>
            <a:pPr>
              <a:lnSpc>
                <a:spcPct val="150000"/>
              </a:lnSpc>
            </a:pPr>
            <a:r>
              <a:rPr lang="he-IL" sz="2700" b="1" dirty="0">
                <a:solidFill>
                  <a:srgbClr val="FF0000"/>
                </a:solidFill>
                <a:ea typeface="Calibri" panose="020F0502020204030204" pitchFamily="34" charset="0"/>
                <a:cs typeface="David" panose="020E0502060401010101" pitchFamily="34" charset="-79"/>
              </a:rPr>
              <a:t>"הרצל לא קצר ברינה, אך הוא הצמיח זרע. ההצלחה המדינית </a:t>
            </a:r>
            <a:r>
              <a:rPr lang="he-IL" sz="2700" b="1" dirty="0" err="1">
                <a:solidFill>
                  <a:srgbClr val="FF0000"/>
                </a:solidFill>
                <a:ea typeface="Calibri" panose="020F0502020204030204" pitchFamily="34" charset="0"/>
                <a:cs typeface="David" panose="020E0502060401010101" pitchFamily="34" charset="-79"/>
              </a:rPr>
              <a:t>היתה</a:t>
            </a:r>
            <a:r>
              <a:rPr lang="he-IL" sz="2700" b="1" dirty="0">
                <a:solidFill>
                  <a:srgbClr val="FF0000"/>
                </a:solidFill>
                <a:ea typeface="Calibri" panose="020F0502020204030204" pitchFamily="34" charset="0"/>
                <a:cs typeface="David" panose="020E0502060401010101" pitchFamily="34" charset="-79"/>
              </a:rPr>
              <a:t> ממנו והלאה, אך הוא יצר תנאי קודם לכל הישג: הוויה מדינית ישראלית. יש מאין".</a:t>
            </a:r>
            <a:endParaRPr lang="he-IL" sz="2700" b="1" dirty="0">
              <a:solidFill>
                <a:srgbClr val="FF0000"/>
              </a:solidFill>
            </a:endParaRPr>
          </a:p>
        </p:txBody>
      </p:sp>
    </p:spTree>
    <p:extLst>
      <p:ext uri="{BB962C8B-B14F-4D97-AF65-F5344CB8AC3E}">
        <p14:creationId xmlns:p14="http://schemas.microsoft.com/office/powerpoint/2010/main" val="17786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13906" y="1111879"/>
            <a:ext cx="7140633" cy="1384995"/>
          </a:xfrm>
          <a:prstGeom prst="rect">
            <a:avLst/>
          </a:prstGeom>
        </p:spPr>
        <p:txBody>
          <a:bodyPr wrap="square">
            <a:spAutoFit/>
          </a:bodyPr>
          <a:lstStyle/>
          <a:p>
            <a:pPr algn="just">
              <a:lnSpc>
                <a:spcPct val="150000"/>
              </a:lnSpc>
            </a:pPr>
            <a:r>
              <a:rPr lang="he-IL" sz="2800" dirty="0">
                <a:latin typeface="David" panose="020E0502060401010101" pitchFamily="34" charset="-79"/>
                <a:ea typeface="Calibri" panose="020F0502020204030204" pitchFamily="34" charset="0"/>
                <a:cs typeface="David" panose="020E0502060401010101" pitchFamily="34" charset="-79"/>
              </a:rPr>
              <a:t>לנין פסק: "יש מאות שנים שחולפות כאילו היו ימים, ויש ימים שעוברים כאילו היו מאות שנים". </a:t>
            </a:r>
            <a:endParaRPr lang="en-US" sz="1600"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7784" y="1111879"/>
            <a:ext cx="3009900" cy="4286250"/>
          </a:xfrm>
          <a:prstGeom prst="rect">
            <a:avLst/>
          </a:prstGeom>
        </p:spPr>
      </p:pic>
      <p:sp>
        <p:nvSpPr>
          <p:cNvPr id="7" name="TextBox 6"/>
          <p:cNvSpPr txBox="1"/>
          <p:nvPr/>
        </p:nvSpPr>
        <p:spPr>
          <a:xfrm>
            <a:off x="9725618" y="5486971"/>
            <a:ext cx="1031051" cy="369332"/>
          </a:xfrm>
          <a:prstGeom prst="rect">
            <a:avLst/>
          </a:prstGeom>
          <a:noFill/>
        </p:spPr>
        <p:txBody>
          <a:bodyPr wrap="none" rtlCol="1">
            <a:spAutoFit/>
          </a:bodyPr>
          <a:lstStyle/>
          <a:p>
            <a:r>
              <a:rPr lang="he-IL" b="1" dirty="0" smtClean="0">
                <a:solidFill>
                  <a:srgbClr val="FF0000"/>
                </a:solidFill>
                <a:latin typeface="David" panose="020E0502060401010101" pitchFamily="34" charset="-79"/>
                <a:cs typeface="David" panose="020E0502060401010101" pitchFamily="34" charset="-79"/>
              </a:rPr>
              <a:t>לנין, 1897</a:t>
            </a:r>
            <a:endParaRPr lang="he-IL" b="1" dirty="0">
              <a:solidFill>
                <a:srgbClr val="FF0000"/>
              </a:solidFill>
              <a:latin typeface="David" panose="020E0502060401010101" pitchFamily="34" charset="-79"/>
              <a:cs typeface="David" panose="020E0502060401010101" pitchFamily="34" charset="-79"/>
            </a:endParaRPr>
          </a:p>
        </p:txBody>
      </p:sp>
      <p:sp>
        <p:nvSpPr>
          <p:cNvPr id="8" name="TextBox 7"/>
          <p:cNvSpPr txBox="1"/>
          <p:nvPr/>
        </p:nvSpPr>
        <p:spPr>
          <a:xfrm>
            <a:off x="8172587" y="316354"/>
            <a:ext cx="3850733" cy="461665"/>
          </a:xfrm>
          <a:prstGeom prst="rect">
            <a:avLst/>
          </a:prstGeom>
          <a:noFill/>
        </p:spPr>
        <p:txBody>
          <a:bodyPr wrap="none" rtlCol="1">
            <a:spAutoFit/>
          </a:bodyPr>
          <a:lstStyle/>
          <a:p>
            <a:r>
              <a:rPr lang="he-IL" sz="2400" b="1" dirty="0" smtClean="0">
                <a:solidFill>
                  <a:srgbClr val="FF0000"/>
                </a:solidFill>
                <a:latin typeface="David" panose="020E0502060401010101" pitchFamily="34" charset="-79"/>
                <a:cs typeface="David" panose="020E0502060401010101" pitchFamily="34" charset="-79"/>
              </a:rPr>
              <a:t>מאה שנה למהפכה הבולשביקית</a:t>
            </a:r>
            <a:endParaRPr lang="he-IL" sz="2400" b="1" dirty="0">
              <a:solidFill>
                <a:srgbClr val="FF0000"/>
              </a:solidFill>
              <a:latin typeface="David" panose="020E0502060401010101" pitchFamily="34" charset="-79"/>
              <a:cs typeface="David" panose="020E0502060401010101" pitchFamily="34" charset="-79"/>
            </a:endParaRPr>
          </a:p>
        </p:txBody>
      </p:sp>
      <p:sp>
        <p:nvSpPr>
          <p:cNvPr id="9" name="מלבן 8"/>
          <p:cNvSpPr/>
          <p:nvPr/>
        </p:nvSpPr>
        <p:spPr>
          <a:xfrm>
            <a:off x="45577" y="2761049"/>
            <a:ext cx="6098771" cy="1477328"/>
          </a:xfrm>
          <a:prstGeom prst="rect">
            <a:avLst/>
          </a:prstGeom>
        </p:spPr>
        <p:txBody>
          <a:bodyPr wrap="square">
            <a:spAutoFit/>
          </a:bodyPr>
          <a:lstStyle/>
          <a:p>
            <a:pPr>
              <a:lnSpc>
                <a:spcPct val="150000"/>
              </a:lnSpc>
            </a:pPr>
            <a:r>
              <a:rPr lang="he-IL" sz="2000" b="1" dirty="0">
                <a:latin typeface="David" panose="020E0502060401010101" pitchFamily="34" charset="-79"/>
                <a:cs typeface="David" panose="020E0502060401010101" pitchFamily="34" charset="-79"/>
              </a:rPr>
              <a:t>הרגע ההיסטורי שבו החיים היהודיים, הפוליטיים ואלה המשיקים אליהם, החלו לנוע בקצב מואץ, התרחש עם הופעת הרצל על הבמה הציבורית </a:t>
            </a:r>
            <a:r>
              <a:rPr lang="he-IL" sz="2000" b="1" dirty="0" smtClean="0">
                <a:latin typeface="David" panose="020E0502060401010101" pitchFamily="34" charset="-79"/>
                <a:cs typeface="David" panose="020E0502060401010101" pitchFamily="34" charset="-79"/>
              </a:rPr>
              <a:t>היהודית.</a:t>
            </a:r>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925" y="2526488"/>
            <a:ext cx="1727295" cy="2603962"/>
          </a:xfrm>
          <a:prstGeom prst="rect">
            <a:avLst/>
          </a:prstGeom>
        </p:spPr>
      </p:pic>
      <p:sp>
        <p:nvSpPr>
          <p:cNvPr id="2" name="מלבן 1"/>
          <p:cNvSpPr/>
          <p:nvPr/>
        </p:nvSpPr>
        <p:spPr>
          <a:xfrm>
            <a:off x="93925" y="4238377"/>
            <a:ext cx="6096000" cy="1477328"/>
          </a:xfrm>
          <a:prstGeom prst="rect">
            <a:avLst/>
          </a:prstGeom>
        </p:spPr>
        <p:txBody>
          <a:bodyPr wrap="square">
            <a:spAutoFit/>
          </a:bodyPr>
          <a:lstStyle/>
          <a:p>
            <a:pPr>
              <a:lnSpc>
                <a:spcPct val="150000"/>
              </a:lnSpc>
            </a:pPr>
            <a:r>
              <a:rPr lang="he-IL" sz="2000" b="1" dirty="0">
                <a:solidFill>
                  <a:srgbClr val="0070C0"/>
                </a:solidFill>
                <a:latin typeface="David" panose="020E0502060401010101" pitchFamily="34" charset="-79"/>
                <a:ea typeface="Calibri" panose="020F0502020204030204" pitchFamily="34" charset="0"/>
                <a:cs typeface="David" panose="020E0502060401010101" pitchFamily="34" charset="-79"/>
              </a:rPr>
              <a:t>התקופה הפוליטית המהפכנית בציונות משתרעת בין שני אירועים: הקונגרס הציוני הראשון ב-1897, והבחירות לאספה המכוננת ב-25 בינואר 1949.</a:t>
            </a:r>
            <a:endParaRPr lang="he-IL" sz="2000" b="1" dirty="0">
              <a:solidFill>
                <a:srgbClr val="0070C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848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p:cNvGraphicFramePr/>
          <p:nvPr>
            <p:extLst>
              <p:ext uri="{D42A27DB-BD31-4B8C-83A1-F6EECF244321}">
                <p14:modId xmlns:p14="http://schemas.microsoft.com/office/powerpoint/2010/main" val="2264182852"/>
              </p:ext>
            </p:extLst>
          </p:nvPr>
        </p:nvGraphicFramePr>
        <p:xfrm>
          <a:off x="-129309" y="143196"/>
          <a:ext cx="12321309" cy="67148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2432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30531" y="0"/>
            <a:ext cx="6533804" cy="2677656"/>
          </a:xfrm>
          <a:prstGeom prst="rect">
            <a:avLst/>
          </a:prstGeom>
        </p:spPr>
        <p:txBody>
          <a:bodyPr wrap="square">
            <a:spAutoFit/>
          </a:bodyPr>
          <a:lstStyle/>
          <a:p>
            <a:pPr algn="just">
              <a:lnSpc>
                <a:spcPct val="150000"/>
              </a:lnSpc>
            </a:pPr>
            <a:r>
              <a:rPr lang="he-IL" sz="2800" b="1" dirty="0">
                <a:ea typeface="Calibri" panose="020F0502020204030204" pitchFamily="34" charset="0"/>
                <a:cs typeface="David" panose="020E0502060401010101" pitchFamily="34" charset="-79"/>
              </a:rPr>
              <a:t>הנחת המוצא של הרצל </a:t>
            </a:r>
            <a:r>
              <a:rPr lang="he-IL" sz="2800" b="1" dirty="0" err="1">
                <a:ea typeface="Calibri" panose="020F0502020204030204" pitchFamily="34" charset="0"/>
                <a:cs typeface="David" panose="020E0502060401010101" pitchFamily="34" charset="-79"/>
              </a:rPr>
              <a:t>היתה</a:t>
            </a:r>
            <a:r>
              <a:rPr lang="he-IL" sz="2800" b="1" dirty="0">
                <a:ea typeface="Calibri" panose="020F0502020204030204" pitchFamily="34" charset="0"/>
                <a:cs typeface="David" panose="020E0502060401010101" pitchFamily="34" charset="-79"/>
              </a:rPr>
              <a:t> שגיבוש תנועה לאומית, הוא פרי מעשה של רצון פוליטי, ולא רק תולדה של נסיבות היסטוריות אובייקטיביות. </a:t>
            </a:r>
            <a:r>
              <a:rPr lang="he-IL" sz="2800" b="1" dirty="0" smtClean="0">
                <a:ea typeface="Calibri" panose="020F0502020204030204" pitchFamily="34" charset="0"/>
                <a:cs typeface="David" panose="020E0502060401010101" pitchFamily="34" charset="-79"/>
              </a:rPr>
              <a:t>     </a:t>
            </a:r>
          </a:p>
          <a:p>
            <a:pPr algn="just">
              <a:lnSpc>
                <a:spcPct val="150000"/>
              </a:lnSpc>
            </a:pPr>
            <a:endParaRPr lang="he-IL" sz="2800" b="1" dirty="0">
              <a:ea typeface="Calibri" panose="020F0502020204030204" pitchFamily="34" charset="0"/>
              <a:cs typeface="David" panose="020E0502060401010101" pitchFamily="34" charset="-79"/>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0263" y="0"/>
            <a:ext cx="3790950" cy="5715000"/>
          </a:xfrm>
          <a:prstGeom prst="rect">
            <a:avLst/>
          </a:prstGeom>
        </p:spPr>
      </p:pic>
      <p:sp>
        <p:nvSpPr>
          <p:cNvPr id="4" name="מלבן 3"/>
          <p:cNvSpPr/>
          <p:nvPr/>
        </p:nvSpPr>
        <p:spPr>
          <a:xfrm>
            <a:off x="1280160" y="2070827"/>
            <a:ext cx="6417426" cy="4431983"/>
          </a:xfrm>
          <a:prstGeom prst="rect">
            <a:avLst/>
          </a:prstGeom>
        </p:spPr>
        <p:txBody>
          <a:bodyPr wrap="square">
            <a:spAutoFit/>
          </a:bodyPr>
          <a:lstStyle/>
          <a:p>
            <a:pPr algn="just">
              <a:lnSpc>
                <a:spcPct val="150000"/>
              </a:lnSpc>
            </a:pPr>
            <a:r>
              <a:rPr lang="he-IL" sz="2800" b="1" dirty="0">
                <a:solidFill>
                  <a:schemeClr val="accent5"/>
                </a:solidFill>
                <a:ea typeface="Calibri" panose="020F0502020204030204" pitchFamily="34" charset="0"/>
                <a:cs typeface="David" panose="020E0502060401010101" pitchFamily="34" charset="-79"/>
              </a:rPr>
              <a:t>מטרתו היסודית והראשונית </a:t>
            </a:r>
            <a:r>
              <a:rPr lang="he-IL" sz="2800" b="1" dirty="0" err="1">
                <a:solidFill>
                  <a:schemeClr val="accent5"/>
                </a:solidFill>
                <a:ea typeface="Calibri" panose="020F0502020204030204" pitchFamily="34" charset="0"/>
                <a:cs typeface="David" panose="020E0502060401010101" pitchFamily="34" charset="-79"/>
              </a:rPr>
              <a:t>היתה</a:t>
            </a:r>
            <a:r>
              <a:rPr lang="he-IL" sz="2800" b="1" dirty="0">
                <a:solidFill>
                  <a:schemeClr val="accent5"/>
                </a:solidFill>
                <a:ea typeface="Calibri" panose="020F0502020204030204" pitchFamily="34" charset="0"/>
                <a:cs typeface="David" panose="020E0502060401010101" pitchFamily="34" charset="-79"/>
              </a:rPr>
              <a:t> לחולל מהפכה בתודעה </a:t>
            </a:r>
            <a:r>
              <a:rPr lang="he-IL" sz="2800" b="1" dirty="0" smtClean="0">
                <a:solidFill>
                  <a:schemeClr val="accent5"/>
                </a:solidFill>
                <a:ea typeface="Calibri" panose="020F0502020204030204" pitchFamily="34" charset="0"/>
                <a:cs typeface="David" panose="020E0502060401010101" pitchFamily="34" charset="-79"/>
              </a:rPr>
              <a:t>היהודית </a:t>
            </a:r>
            <a:r>
              <a:rPr lang="he-IL" sz="2800" b="1" dirty="0">
                <a:solidFill>
                  <a:schemeClr val="accent5"/>
                </a:solidFill>
                <a:ea typeface="Calibri" panose="020F0502020204030204" pitchFamily="34" charset="0"/>
                <a:cs typeface="David" panose="020E0502060401010101" pitchFamily="34" charset="-79"/>
              </a:rPr>
              <a:t>– לגבי אופני הקיום של העם היהודי</a:t>
            </a:r>
            <a:r>
              <a:rPr lang="he-IL" sz="2800" b="1" dirty="0" smtClean="0">
                <a:solidFill>
                  <a:schemeClr val="accent5"/>
                </a:solidFill>
                <a:ea typeface="Calibri" panose="020F0502020204030204" pitchFamily="34" charset="0"/>
                <a:cs typeface="David" panose="020E0502060401010101" pitchFamily="34" charset="-79"/>
              </a:rPr>
              <a:t>.</a:t>
            </a:r>
          </a:p>
          <a:p>
            <a:pPr algn="just">
              <a:lnSpc>
                <a:spcPct val="150000"/>
              </a:lnSpc>
            </a:pPr>
            <a:r>
              <a:rPr lang="he-IL" sz="2600" b="1" dirty="0" smtClean="0">
                <a:solidFill>
                  <a:srgbClr val="FF0000"/>
                </a:solidFill>
                <a:latin typeface="David" panose="020E0502060401010101" pitchFamily="34" charset="-79"/>
                <a:cs typeface="David" panose="020E0502060401010101" pitchFamily="34" charset="-79"/>
              </a:rPr>
              <a:t>כוונתו </a:t>
            </a:r>
            <a:r>
              <a:rPr lang="he-IL" sz="2600" b="1" dirty="0" err="1">
                <a:solidFill>
                  <a:srgbClr val="FF0000"/>
                </a:solidFill>
                <a:latin typeface="David" panose="020E0502060401010101" pitchFamily="34" charset="-79"/>
                <a:cs typeface="David" panose="020E0502060401010101" pitchFamily="34" charset="-79"/>
              </a:rPr>
              <a:t>היתה</a:t>
            </a:r>
            <a:r>
              <a:rPr lang="he-IL" sz="2600" b="1" dirty="0">
                <a:solidFill>
                  <a:srgbClr val="FF0000"/>
                </a:solidFill>
                <a:latin typeface="David" panose="020E0502060401010101" pitchFamily="34" charset="-79"/>
                <a:cs typeface="David" panose="020E0502060401010101" pitchFamily="34" charset="-79"/>
              </a:rPr>
              <a:t> ליצור כוח מניע פנימי </a:t>
            </a:r>
            <a:r>
              <a:rPr lang="he-IL" sz="2600" b="1" dirty="0" smtClean="0">
                <a:solidFill>
                  <a:srgbClr val="FF0000"/>
                </a:solidFill>
                <a:latin typeface="David" panose="020E0502060401010101" pitchFamily="34" charset="-79"/>
                <a:cs typeface="David" panose="020E0502060401010101" pitchFamily="34" charset="-79"/>
              </a:rPr>
              <a:t>שישמש זרז לשינוי </a:t>
            </a:r>
            <a:r>
              <a:rPr lang="he-IL" sz="2600" b="1" dirty="0">
                <a:solidFill>
                  <a:srgbClr val="FF0000"/>
                </a:solidFill>
                <a:latin typeface="David" panose="020E0502060401010101" pitchFamily="34" charset="-79"/>
                <a:cs typeface="David" panose="020E0502060401010101" pitchFamily="34" charset="-79"/>
              </a:rPr>
              <a:t>עצמי בדרכי קיומה של החברה היהודית, על מנת להתאים אותה לנדרש במציאות החיים ההולכת ומשתררת בציביליזציה </a:t>
            </a:r>
            <a:r>
              <a:rPr lang="he-IL" sz="2600" b="1" dirty="0" smtClean="0">
                <a:solidFill>
                  <a:srgbClr val="FF0000"/>
                </a:solidFill>
                <a:latin typeface="David" panose="020E0502060401010101" pitchFamily="34" charset="-79"/>
                <a:cs typeface="David" panose="020E0502060401010101" pitchFamily="34" charset="-79"/>
              </a:rPr>
              <a:t>המודרנית.</a:t>
            </a:r>
            <a:endParaRPr lang="he-IL" sz="2600" b="1"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232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897741" y="62692"/>
            <a:ext cx="6304447" cy="3662541"/>
          </a:xfrm>
          <a:prstGeom prst="rect">
            <a:avLst/>
          </a:prstGeom>
        </p:spPr>
        <p:txBody>
          <a:bodyPr wrap="square">
            <a:spAutoFit/>
          </a:bodyPr>
          <a:lstStyle/>
          <a:p>
            <a:r>
              <a:rPr lang="he-IL" sz="2400" b="1" dirty="0">
                <a:ea typeface="Calibri" panose="020F0502020204030204" pitchFamily="34" charset="0"/>
                <a:cs typeface="David" panose="020E0502060401010101" pitchFamily="34" charset="-79"/>
              </a:rPr>
              <a:t>הקריירה הפוליטית של הרצל נמשכה תשע שנים, </a:t>
            </a:r>
            <a:endParaRPr lang="he-IL" sz="2400" b="1" dirty="0" smtClean="0">
              <a:ea typeface="Calibri" panose="020F0502020204030204" pitchFamily="34" charset="0"/>
              <a:cs typeface="David" panose="020E0502060401010101" pitchFamily="34" charset="-79"/>
            </a:endParaRPr>
          </a:p>
          <a:p>
            <a:r>
              <a:rPr lang="he-IL" sz="2400" b="1" dirty="0" smtClean="0">
                <a:ea typeface="Calibri" panose="020F0502020204030204" pitchFamily="34" charset="0"/>
                <a:cs typeface="David" panose="020E0502060401010101" pitchFamily="34" charset="-79"/>
              </a:rPr>
              <a:t>מ-1895 </a:t>
            </a:r>
            <a:r>
              <a:rPr lang="he-IL" sz="2400" b="1" dirty="0">
                <a:ea typeface="Calibri" panose="020F0502020204030204" pitchFamily="34" charset="0"/>
                <a:cs typeface="David" panose="020E0502060401010101" pitchFamily="34" charset="-79"/>
              </a:rPr>
              <a:t>עד </a:t>
            </a:r>
            <a:r>
              <a:rPr lang="he-IL" sz="2400" b="1" dirty="0" smtClean="0">
                <a:ea typeface="Calibri" panose="020F0502020204030204" pitchFamily="34" charset="0"/>
                <a:cs typeface="David" panose="020E0502060401010101" pitchFamily="34" charset="-79"/>
              </a:rPr>
              <a:t>1904.</a:t>
            </a:r>
          </a:p>
          <a:p>
            <a:endParaRPr lang="he-IL" sz="800" b="1" dirty="0" smtClean="0">
              <a:cs typeface="David" panose="020E0502060401010101" pitchFamily="34" charset="-79"/>
            </a:endParaRPr>
          </a:p>
          <a:p>
            <a:r>
              <a:rPr lang="he-IL" sz="2400" b="1" dirty="0" smtClean="0">
                <a:cs typeface="David" panose="020E0502060401010101" pitchFamily="34" charset="-79"/>
              </a:rPr>
              <a:t>הוא נולד בפשט (בודפשט כיום) שבהונגריה ב-1860. החל ללמוד משפטים באוניברסיטת וינה ב-1878, ובשנת 1884 קיבל תואר דוקטור.</a:t>
            </a:r>
          </a:p>
          <a:p>
            <a:endParaRPr lang="he-IL" sz="800" b="1" dirty="0" smtClean="0">
              <a:cs typeface="David" panose="020E0502060401010101" pitchFamily="34" charset="-79"/>
            </a:endParaRPr>
          </a:p>
          <a:p>
            <a:r>
              <a:rPr lang="he-IL" sz="2400" b="1" dirty="0" smtClean="0">
                <a:cs typeface="David" panose="020E0502060401010101" pitchFamily="34" charset="-79"/>
              </a:rPr>
              <a:t>מ-1891 עבד הרצל כעיתונאי בפריס של העיתון הווינאי החשוב באימפריה האוסטרו-הונגרית, "נוֹיֶה פְרַייֶה פְּרֶסֶה".</a:t>
            </a:r>
          </a:p>
          <a:p>
            <a:endParaRPr lang="he-IL" sz="2400" b="1"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606" y="3848024"/>
            <a:ext cx="1521229" cy="2851509"/>
          </a:xfrm>
          <a:prstGeom prst="rect">
            <a:avLst/>
          </a:prstGeom>
        </p:spPr>
      </p:pic>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920" y="75161"/>
            <a:ext cx="2344875" cy="3534987"/>
          </a:xfrm>
          <a:prstGeom prst="rect">
            <a:avLst/>
          </a:prstGeom>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492" y="3511602"/>
            <a:ext cx="2114661" cy="3187931"/>
          </a:xfrm>
          <a:prstGeom prst="rect">
            <a:avLst/>
          </a:prstGeom>
        </p:spPr>
      </p:pic>
      <p:pic>
        <p:nvPicPr>
          <p:cNvPr id="6" name="תמונה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24" y="62692"/>
            <a:ext cx="1875143" cy="3125239"/>
          </a:xfrm>
          <a:prstGeom prst="rect">
            <a:avLst/>
          </a:prstGeom>
        </p:spPr>
      </p:pic>
      <p:sp>
        <p:nvSpPr>
          <p:cNvPr id="7" name="TextBox 6"/>
          <p:cNvSpPr txBox="1"/>
          <p:nvPr/>
        </p:nvSpPr>
        <p:spPr>
          <a:xfrm rot="21423298">
            <a:off x="6508374" y="2885609"/>
            <a:ext cx="1870788" cy="923330"/>
          </a:xfrm>
          <a:prstGeom prst="rect">
            <a:avLst/>
          </a:prstGeom>
          <a:noFill/>
        </p:spPr>
        <p:txBody>
          <a:bodyPr wrap="square" rtlCol="1">
            <a:spAutoFit/>
          </a:bodyPr>
          <a:lstStyle/>
          <a:p>
            <a:endParaRPr lang="he-IL" dirty="0" smtClean="0"/>
          </a:p>
          <a:p>
            <a:endParaRPr lang="he-IL" dirty="0"/>
          </a:p>
          <a:p>
            <a:endParaRPr lang="he-IL" dirty="0"/>
          </a:p>
        </p:txBody>
      </p:sp>
      <p:sp>
        <p:nvSpPr>
          <p:cNvPr id="8" name="TextBox 7"/>
          <p:cNvSpPr txBox="1"/>
          <p:nvPr/>
        </p:nvSpPr>
        <p:spPr>
          <a:xfrm>
            <a:off x="2246167" y="3536611"/>
            <a:ext cx="846707" cy="369332"/>
          </a:xfrm>
          <a:prstGeom prst="rect">
            <a:avLst/>
          </a:prstGeom>
          <a:noFill/>
        </p:spPr>
        <p:txBody>
          <a:bodyPr wrap="none" rtlCol="1">
            <a:spAutoFit/>
          </a:bodyPr>
          <a:lstStyle/>
          <a:p>
            <a:r>
              <a:rPr lang="he-IL" dirty="0" smtClean="0">
                <a:solidFill>
                  <a:srgbClr val="FF0000"/>
                </a:solidFill>
                <a:latin typeface="David" panose="020E0502060401010101" pitchFamily="34" charset="-79"/>
                <a:cs typeface="David" panose="020E0502060401010101" pitchFamily="34" charset="-79"/>
              </a:rPr>
              <a:t>סטודנט</a:t>
            </a:r>
            <a:endParaRPr lang="he-IL" dirty="0">
              <a:solidFill>
                <a:srgbClr val="FF0000"/>
              </a:solidFill>
              <a:latin typeface="David" panose="020E0502060401010101" pitchFamily="34" charset="-79"/>
              <a:cs typeface="David" panose="020E0502060401010101" pitchFamily="34" charset="-79"/>
            </a:endParaRPr>
          </a:p>
        </p:txBody>
      </p:sp>
      <p:sp>
        <p:nvSpPr>
          <p:cNvPr id="9" name="TextBox 8"/>
          <p:cNvSpPr txBox="1"/>
          <p:nvPr/>
        </p:nvSpPr>
        <p:spPr>
          <a:xfrm>
            <a:off x="842251" y="3099044"/>
            <a:ext cx="1069524" cy="369332"/>
          </a:xfrm>
          <a:prstGeom prst="rect">
            <a:avLst/>
          </a:prstGeom>
          <a:noFill/>
        </p:spPr>
        <p:txBody>
          <a:bodyPr wrap="none" rtlCol="1">
            <a:spAutoFit/>
          </a:bodyPr>
          <a:lstStyle/>
          <a:p>
            <a:r>
              <a:rPr lang="he-IL" dirty="0" smtClean="0">
                <a:solidFill>
                  <a:srgbClr val="FF0000"/>
                </a:solidFill>
                <a:latin typeface="David" panose="020E0502060401010101" pitchFamily="34" charset="-79"/>
                <a:cs typeface="David" panose="020E0502060401010101" pitchFamily="34" charset="-79"/>
              </a:rPr>
              <a:t>1875 לערך</a:t>
            </a:r>
            <a:endParaRPr lang="he-IL" dirty="0">
              <a:solidFill>
                <a:srgbClr val="FF0000"/>
              </a:solidFill>
              <a:latin typeface="David" panose="020E0502060401010101" pitchFamily="34" charset="-79"/>
              <a:cs typeface="David" panose="020E0502060401010101" pitchFamily="34" charset="-79"/>
            </a:endParaRPr>
          </a:p>
        </p:txBody>
      </p:sp>
      <p:sp>
        <p:nvSpPr>
          <p:cNvPr id="10" name="TextBox 9"/>
          <p:cNvSpPr txBox="1"/>
          <p:nvPr/>
        </p:nvSpPr>
        <p:spPr>
          <a:xfrm>
            <a:off x="10356788" y="3610148"/>
            <a:ext cx="921137" cy="369332"/>
          </a:xfrm>
          <a:prstGeom prst="rect">
            <a:avLst/>
          </a:prstGeom>
          <a:noFill/>
        </p:spPr>
        <p:txBody>
          <a:bodyPr wrap="square" rtlCol="1">
            <a:spAutoFit/>
          </a:bodyPr>
          <a:lstStyle/>
          <a:p>
            <a:r>
              <a:rPr lang="he-IL" dirty="0" smtClean="0">
                <a:solidFill>
                  <a:srgbClr val="FF0000"/>
                </a:solidFill>
                <a:latin typeface="David" panose="020E0502060401010101" pitchFamily="34" charset="-79"/>
                <a:cs typeface="David" panose="020E0502060401010101" pitchFamily="34" charset="-79"/>
              </a:rPr>
              <a:t>גיל 4</a:t>
            </a:r>
            <a:endParaRPr lang="he-IL" dirty="0">
              <a:solidFill>
                <a:srgbClr val="FF0000"/>
              </a:solidFill>
              <a:latin typeface="David" panose="020E0502060401010101" pitchFamily="34" charset="-79"/>
              <a:cs typeface="David" panose="020E0502060401010101" pitchFamily="34" charset="-79"/>
            </a:endParaRPr>
          </a:p>
        </p:txBody>
      </p:sp>
      <p:sp>
        <p:nvSpPr>
          <p:cNvPr id="11" name="TextBox 10"/>
          <p:cNvSpPr txBox="1"/>
          <p:nvPr/>
        </p:nvSpPr>
        <p:spPr>
          <a:xfrm>
            <a:off x="6088355" y="4417368"/>
            <a:ext cx="921137" cy="369332"/>
          </a:xfrm>
          <a:prstGeom prst="rect">
            <a:avLst/>
          </a:prstGeom>
          <a:noFill/>
        </p:spPr>
        <p:txBody>
          <a:bodyPr wrap="square" rtlCol="1">
            <a:spAutoFit/>
          </a:bodyPr>
          <a:lstStyle/>
          <a:p>
            <a:r>
              <a:rPr lang="he-IL" dirty="0" smtClean="0">
                <a:solidFill>
                  <a:srgbClr val="FF0000"/>
                </a:solidFill>
                <a:latin typeface="David" panose="020E0502060401010101" pitchFamily="34" charset="-79"/>
                <a:cs typeface="David" panose="020E0502060401010101" pitchFamily="34" charset="-79"/>
              </a:rPr>
              <a:t>גיל 13</a:t>
            </a:r>
            <a:endParaRPr lang="he-IL" dirty="0">
              <a:solidFill>
                <a:srgbClr val="FF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90062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533804" y="146504"/>
            <a:ext cx="5444836" cy="1015663"/>
          </a:xfrm>
          <a:prstGeom prst="rect">
            <a:avLst/>
          </a:prstGeom>
        </p:spPr>
        <p:txBody>
          <a:bodyPr wrap="square">
            <a:spAutoFit/>
          </a:bodyPr>
          <a:lstStyle/>
          <a:p>
            <a:r>
              <a:rPr lang="he-IL" sz="2000" dirty="0">
                <a:ea typeface="Calibri" panose="020F0502020204030204" pitchFamily="34" charset="0"/>
                <a:cs typeface="David" panose="020E0502060401010101" pitchFamily="34" charset="-79"/>
              </a:rPr>
              <a:t>ב-14 בפברואר 1896 יצא לאור ספרו של </a:t>
            </a:r>
            <a:r>
              <a:rPr lang="he-IL" sz="2000" dirty="0" smtClean="0">
                <a:ea typeface="Calibri" panose="020F0502020204030204" pitchFamily="34" charset="0"/>
                <a:cs typeface="David" panose="020E0502060401010101" pitchFamily="34" charset="-79"/>
              </a:rPr>
              <a:t>הרצל, </a:t>
            </a:r>
          </a:p>
          <a:p>
            <a:r>
              <a:rPr lang="he-IL" sz="2000" dirty="0" smtClean="0">
                <a:ea typeface="Calibri" panose="020F0502020204030204" pitchFamily="34" charset="0"/>
                <a:cs typeface="David" panose="020E0502060401010101" pitchFamily="34" charset="-79"/>
              </a:rPr>
              <a:t>"</a:t>
            </a:r>
            <a:r>
              <a:rPr lang="he-IL" sz="2000" dirty="0">
                <a:ea typeface="Calibri" panose="020F0502020204030204" pitchFamily="34" charset="0"/>
                <a:cs typeface="David" panose="020E0502060401010101" pitchFamily="34" charset="-79"/>
              </a:rPr>
              <a:t>מדינת היהודים". </a:t>
            </a:r>
            <a:r>
              <a:rPr lang="he-IL" sz="2000" dirty="0" smtClean="0">
                <a:ea typeface="Calibri" panose="020F0502020204030204" pitchFamily="34" charset="0"/>
                <a:cs typeface="David" panose="020E0502060401010101" pitchFamily="34" charset="-79"/>
              </a:rPr>
              <a:t>הספר נכתב </a:t>
            </a:r>
            <a:r>
              <a:rPr lang="he-IL" sz="2000" dirty="0">
                <a:ea typeface="Calibri" panose="020F0502020204030204" pitchFamily="34" charset="0"/>
                <a:cs typeface="David" panose="020E0502060401010101" pitchFamily="34" charset="-79"/>
              </a:rPr>
              <a:t>בגרמנית </a:t>
            </a:r>
            <a:endParaRPr lang="he-IL" sz="2000" dirty="0" smtClean="0">
              <a:ea typeface="Calibri" panose="020F0502020204030204" pitchFamily="34" charset="0"/>
              <a:cs typeface="David" panose="020E0502060401010101" pitchFamily="34" charset="-79"/>
            </a:endParaRPr>
          </a:p>
          <a:p>
            <a:r>
              <a:rPr lang="he-IL" sz="2000" dirty="0" smtClean="0">
                <a:ea typeface="Calibri" panose="020F0502020204030204" pitchFamily="34" charset="0"/>
                <a:cs typeface="David" panose="020E0502060401010101" pitchFamily="34" charset="-79"/>
              </a:rPr>
              <a:t>והתפרסם ב-3,000 </a:t>
            </a:r>
            <a:r>
              <a:rPr lang="he-IL" sz="2000" dirty="0">
                <a:ea typeface="Calibri" panose="020F0502020204030204" pitchFamily="34" charset="0"/>
                <a:cs typeface="David" panose="020E0502060401010101" pitchFamily="34" charset="-79"/>
              </a:rPr>
              <a:t>עותקים. </a:t>
            </a:r>
            <a:endParaRPr lang="he-IL" sz="2000" dirty="0"/>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5651" y="1216337"/>
            <a:ext cx="4386349" cy="5263619"/>
          </a:xfrm>
          <a:prstGeom prst="rect">
            <a:avLst/>
          </a:prstGeom>
          <a:ln>
            <a:solidFill>
              <a:schemeClr val="tx1"/>
            </a:solidFill>
          </a:ln>
        </p:spPr>
      </p:pic>
      <p:sp>
        <p:nvSpPr>
          <p:cNvPr id="4" name="מלבן 3"/>
          <p:cNvSpPr/>
          <p:nvPr/>
        </p:nvSpPr>
        <p:spPr>
          <a:xfrm>
            <a:off x="133003" y="1"/>
            <a:ext cx="6941127" cy="6242735"/>
          </a:xfrm>
          <a:prstGeom prst="rect">
            <a:avLst/>
          </a:prstGeom>
        </p:spPr>
        <p:txBody>
          <a:bodyPr wrap="square">
            <a:spAutoFit/>
          </a:bodyPr>
          <a:lstStyle/>
          <a:p>
            <a:pPr algn="just">
              <a:lnSpc>
                <a:spcPct val="150000"/>
              </a:lnSpc>
            </a:pPr>
            <a:r>
              <a:rPr lang="he-IL" sz="22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הספר "מדינת </a:t>
            </a:r>
            <a:r>
              <a:rPr lang="he-IL" sz="2200" b="1" u="sng" dirty="0">
                <a:solidFill>
                  <a:srgbClr val="FF0000"/>
                </a:solidFill>
                <a:latin typeface="David" panose="020E0502060401010101" pitchFamily="34" charset="-79"/>
                <a:ea typeface="Calibri" panose="020F0502020204030204" pitchFamily="34" charset="0"/>
                <a:cs typeface="David" panose="020E0502060401010101" pitchFamily="34" charset="-79"/>
              </a:rPr>
              <a:t>היהודים" נפתח במילים הבאות</a:t>
            </a: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a:t>
            </a:r>
            <a:endParaRPr lang="en-US" sz="2200" b="1" dirty="0" smtClean="0">
              <a:solidFill>
                <a:srgbClr val="FF0000"/>
              </a:solidFill>
              <a:effectLst/>
              <a:latin typeface="David" panose="020E0502060401010101" pitchFamily="34" charset="-79"/>
              <a:ea typeface="Calibri" panose="020F0502020204030204" pitchFamily="34" charset="0"/>
              <a:cs typeface="David" panose="020E0502060401010101" pitchFamily="34" charset="-79"/>
            </a:endParaRPr>
          </a:p>
          <a:p>
            <a:pPr algn="just">
              <a:lnSpc>
                <a:spcPct val="150000"/>
              </a:lnSpc>
            </a:pPr>
            <a:r>
              <a:rPr lang="he-IL" sz="2200" b="1" dirty="0">
                <a:latin typeface="David" panose="020E0502060401010101" pitchFamily="34" charset="-79"/>
                <a:ea typeface="Calibri" panose="020F0502020204030204" pitchFamily="34" charset="0"/>
                <a:cs typeface="David" panose="020E0502060401010101" pitchFamily="34" charset="-79"/>
              </a:rPr>
              <a:t>"הרעיון שאני בא להרצות בחיבור זה הוא עתיק ימים, הלוא הוא הקמתה של מדינת היהודים.</a:t>
            </a:r>
            <a:endParaRPr lang="en-US" sz="2200" b="1" dirty="0" smtClean="0">
              <a:effectLst/>
              <a:latin typeface="David" panose="020E0502060401010101" pitchFamily="34" charset="-79"/>
              <a:ea typeface="Calibri" panose="020F0502020204030204" pitchFamily="34" charset="0"/>
              <a:cs typeface="David" panose="020E0502060401010101" pitchFamily="34" charset="-79"/>
            </a:endParaRPr>
          </a:p>
          <a:p>
            <a:pPr algn="just">
              <a:lnSpc>
                <a:spcPct val="150000"/>
              </a:lnSpc>
            </a:pPr>
            <a:r>
              <a:rPr lang="he-IL" sz="2200" b="1" dirty="0">
                <a:latin typeface="David" panose="020E0502060401010101" pitchFamily="34" charset="-79"/>
                <a:ea typeface="Calibri" panose="020F0502020204030204" pitchFamily="34" charset="0"/>
                <a:cs typeface="David" panose="020E0502060401010101" pitchFamily="34" charset="-79"/>
              </a:rPr>
              <a:t>	העולם מתהדהד מן הצעקה נגד היהודים, וזה מעורר את הרעיון הרדום. אינני ממציא מאומה; דבר זה מן הראוי שיהיה ברור לנגד עינינו מלכתחילה בכל נקודה מהרצאת דברי. אין אני ממציא לא את מצב היהודים בהשתלשלותו ההיסטורית, אף לא את האמצעים לתיקונו. המרכיבים החומריים של המבנה, שאותו אני אשרטט, קיימים במציאות, ניתנים להיתפס בידיים; כל איש יכול להיווכח בזה. אם רוצים </a:t>
            </a:r>
            <a:r>
              <a:rPr lang="he-IL" sz="2200" b="1" dirty="0" err="1">
                <a:latin typeface="David" panose="020E0502060401010101" pitchFamily="34" charset="-79"/>
                <a:ea typeface="Calibri" panose="020F0502020204030204" pitchFamily="34" charset="0"/>
                <a:cs typeface="David" panose="020E0502060401010101" pitchFamily="34" charset="-79"/>
              </a:rPr>
              <a:t>איפוא</a:t>
            </a:r>
            <a:r>
              <a:rPr lang="he-IL" sz="2200" b="1" dirty="0">
                <a:latin typeface="David" panose="020E0502060401010101" pitchFamily="34" charset="-79"/>
                <a:ea typeface="Calibri" panose="020F0502020204030204" pitchFamily="34" charset="0"/>
                <a:cs typeface="David" panose="020E0502060401010101" pitchFamily="34" charset="-79"/>
              </a:rPr>
              <a:t> לציין במילה אחת את הניסיון הזה לפתרון שאלת היהודים, אין לכנותו 'פנטסיה', אלא לכל היותר 'קומבינציה'".</a:t>
            </a:r>
            <a:endParaRPr lang="en-US" sz="2200" b="1" dirty="0">
              <a:effectLst/>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345548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778924" y="0"/>
            <a:ext cx="10413076" cy="6196568"/>
          </a:xfrm>
          <a:prstGeom prst="rect">
            <a:avLst/>
          </a:prstGeom>
        </p:spPr>
        <p:txBody>
          <a:bodyPr wrap="square">
            <a:spAutoFit/>
          </a:bodyPr>
          <a:lstStyle/>
          <a:p>
            <a:pPr indent="457200" algn="just">
              <a:lnSpc>
                <a:spcPct val="150000"/>
              </a:lnSpc>
              <a:spcAft>
                <a:spcPts val="800"/>
              </a:spcAft>
            </a:pPr>
            <a:r>
              <a:rPr lang="he-IL" sz="2000" b="1" u="sng" dirty="0">
                <a:solidFill>
                  <a:srgbClr val="0070C0"/>
                </a:solidFill>
                <a:latin typeface="Calibri" panose="020F0502020204030204" pitchFamily="34" charset="0"/>
                <a:ea typeface="Calibri" panose="020F0502020204030204" pitchFamily="34" charset="0"/>
                <a:cs typeface="David" panose="020E0502060401010101" pitchFamily="34" charset="-79"/>
              </a:rPr>
              <a:t>הרצל ביומנו, </a:t>
            </a:r>
            <a:r>
              <a:rPr lang="he-IL" sz="2000" b="1" u="sng" dirty="0" smtClean="0">
                <a:solidFill>
                  <a:srgbClr val="0070C0"/>
                </a:solidFill>
                <a:latin typeface="Calibri" panose="020F0502020204030204" pitchFamily="34" charset="0"/>
                <a:ea typeface="Calibri" panose="020F0502020204030204" pitchFamily="34" charset="0"/>
                <a:cs typeface="David" panose="020E0502060401010101" pitchFamily="34" charset="-79"/>
              </a:rPr>
              <a:t>יוני </a:t>
            </a:r>
            <a:r>
              <a:rPr lang="he-IL" sz="2000" b="1" u="sng" dirty="0">
                <a:solidFill>
                  <a:srgbClr val="0070C0"/>
                </a:solidFill>
                <a:latin typeface="Calibri" panose="020F0502020204030204" pitchFamily="34" charset="0"/>
                <a:ea typeface="Calibri" panose="020F0502020204030204" pitchFamily="34" charset="0"/>
                <a:cs typeface="David" panose="020E0502060401010101" pitchFamily="34" charset="-79"/>
              </a:rPr>
              <a:t>1895</a:t>
            </a:r>
            <a:r>
              <a:rPr lang="he-IL" sz="2000" b="1" dirty="0">
                <a:solidFill>
                  <a:srgbClr val="0070C0"/>
                </a:solidFill>
                <a:latin typeface="Calibri" panose="020F0502020204030204" pitchFamily="34" charset="0"/>
                <a:ea typeface="Calibri" panose="020F0502020204030204" pitchFamily="34" charset="0"/>
                <a:cs typeface="David" panose="020E0502060401010101" pitchFamily="34" charset="-79"/>
              </a:rPr>
              <a:t>:</a:t>
            </a:r>
            <a:endParaRPr lang="en-US" sz="20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"אין כל סיכוי שהתנאים שהיהודים חיים בהם ישתפרו. אם ישאל אותי מישהו מנין לי זאת, אומר לו שאני אף יודע לאן תגיע האבן המתגלגלת על מישור משופע: למטה, למטה. רק חסרי דעת ומטורפים אינם מביאים בחשבון את חוקי הטבע. </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מן ההכרח אפוא שבסופו של דבר נגיע לתחתית, לתחתית שבתחתית. איך ייראה הדבר, איזו צורה ילבש, את זאת לא אוכל לשער. האם תהיה זאת הפקעת רכוש עקב מהפכה מלמטה, או החרמתו בעקבות ראקציה מלמעלה? </a:t>
            </a:r>
            <a:r>
              <a:rPr lang="he-IL" sz="2000" b="1" dirty="0" err="1">
                <a:solidFill>
                  <a:srgbClr val="FF0000"/>
                </a:solidFill>
                <a:latin typeface="Calibri" panose="020F0502020204030204" pitchFamily="34" charset="0"/>
                <a:ea typeface="Calibri" panose="020F0502020204030204" pitchFamily="34" charset="0"/>
                <a:cs typeface="David" panose="020E0502060401010101" pitchFamily="34" charset="-79"/>
              </a:rPr>
              <a:t>היגרשו</a:t>
            </a:r>
            <a:r>
              <a:rPr lang="he-IL" sz="2000" b="1" dirty="0">
                <a:solidFill>
                  <a:srgbClr val="FF0000"/>
                </a:solidFill>
                <a:latin typeface="Calibri" panose="020F0502020204030204" pitchFamily="34" charset="0"/>
                <a:ea typeface="Calibri" panose="020F0502020204030204" pitchFamily="34" charset="0"/>
                <a:cs typeface="David" panose="020E0502060401010101" pitchFamily="34" charset="-79"/>
              </a:rPr>
              <a:t> אותנו? </a:t>
            </a:r>
            <a:r>
              <a:rPr lang="he-IL" sz="2000" b="1" dirty="0" err="1">
                <a:solidFill>
                  <a:srgbClr val="FF0000"/>
                </a:solidFill>
                <a:latin typeface="Calibri" panose="020F0502020204030204" pitchFamily="34" charset="0"/>
                <a:ea typeface="Calibri" panose="020F0502020204030204" pitchFamily="34" charset="0"/>
                <a:cs typeface="David" panose="020E0502060401010101" pitchFamily="34" charset="-79"/>
              </a:rPr>
              <a:t>הימיתו</a:t>
            </a:r>
            <a:r>
              <a:rPr lang="he-IL" sz="2000" b="1" dirty="0">
                <a:solidFill>
                  <a:srgbClr val="FF0000"/>
                </a:solidFill>
                <a:latin typeface="Calibri" panose="020F0502020204030204" pitchFamily="34" charset="0"/>
                <a:ea typeface="Calibri" panose="020F0502020204030204" pitchFamily="34" charset="0"/>
                <a:cs typeface="David" panose="020E0502060401010101" pitchFamily="34" charset="-79"/>
              </a:rPr>
              <a:t> אותנו?</a:t>
            </a:r>
            <a:endParaRPr lang="en-US" sz="2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אני משער שפחות או יותר ילבשו הדברים את כל הצורות שמניתי, ועוד אחרות. </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pPr>
            <a:r>
              <a:rPr lang="he-IL" sz="2000" b="1" dirty="0">
                <a:latin typeface="Calibri" panose="020F0502020204030204" pitchFamily="34" charset="0"/>
                <a:ea typeface="Calibri" panose="020F0502020204030204" pitchFamily="34" charset="0"/>
                <a:cs typeface="David" panose="020E0502060401010101" pitchFamily="34" charset="-79"/>
              </a:rPr>
              <a:t>בארץ אחת, כנראה בצרפת, תבוא המהפכה הסוציאלית, וקורבנותיה הראשונים יהיו בוודאי הבנקים הגדולים והיהודים. מי שחי כמה שנים בארץ הזאת כמוני, בתור משקיף בודד חסר פניות, אין לו עוד ספק בכך. </a:t>
            </a:r>
            <a:r>
              <a:rPr lang="he-IL" sz="2000" b="1" dirty="0" smtClean="0">
                <a:latin typeface="Calibri" panose="020F0502020204030204" pitchFamily="34" charset="0"/>
                <a:ea typeface="Calibri" panose="020F0502020204030204" pitchFamily="34" charset="0"/>
                <a:cs typeface="David" panose="020E0502060401010101" pitchFamily="34" charset="-79"/>
              </a:rPr>
              <a:t>ברוסיה </a:t>
            </a:r>
            <a:r>
              <a:rPr lang="he-IL" sz="2000" b="1" dirty="0">
                <a:latin typeface="Calibri" panose="020F0502020204030204" pitchFamily="34" charset="0"/>
                <a:ea typeface="Calibri" panose="020F0502020204030204" pitchFamily="34" charset="0"/>
                <a:cs typeface="David" panose="020E0502060401010101" pitchFamily="34" charset="-79"/>
              </a:rPr>
              <a:t>פשוט יחרימו מלמעלה. בגרמניה יחוקקו חוקים של הפליה ברגע שהקיסר לא יוכל עוד למשול עם </a:t>
            </a:r>
            <a:r>
              <a:rPr lang="he-IL" sz="2000" b="1" dirty="0" err="1" smtClean="0">
                <a:latin typeface="Calibri" panose="020F0502020204030204" pitchFamily="34" charset="0"/>
                <a:ea typeface="Calibri" panose="020F0502020204030204" pitchFamily="34" charset="0"/>
                <a:cs typeface="David" panose="020E0502060401010101" pitchFamily="34" charset="-79"/>
              </a:rPr>
              <a:t>הרייכסטג</a:t>
            </a:r>
            <a:r>
              <a:rPr lang="he-IL" sz="2000" b="1" dirty="0">
                <a:latin typeface="Calibri" panose="020F0502020204030204" pitchFamily="34" charset="0"/>
                <a:ea typeface="Calibri" panose="020F0502020204030204" pitchFamily="34" charset="0"/>
                <a:cs typeface="David" panose="020E0502060401010101" pitchFamily="34" charset="-79"/>
              </a:rPr>
              <a:t>. באוסטריה לא יעמדו בפני אימת האספסוף הווינאי ויסגירו את היהודים. שהרי באוסטריה הרחוב יכול להשיג כל דבר, אם רק יתאווה לו. אלא שהרחוב עדיין לא מודע לזה. המנהיגים כבר ידאגו שיידע. </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לבן 1"/>
          <p:cNvSpPr/>
          <p:nvPr/>
        </p:nvSpPr>
        <p:spPr>
          <a:xfrm>
            <a:off x="1014153" y="6043045"/>
            <a:ext cx="11177847" cy="682623"/>
          </a:xfrm>
          <a:prstGeom prst="rect">
            <a:avLst/>
          </a:prstGeom>
        </p:spPr>
        <p:txBody>
          <a:bodyPr wrap="square">
            <a:spAutoFit/>
          </a:bodyPr>
          <a:lstStyle/>
          <a:p>
            <a:pPr indent="457200" algn="just">
              <a:lnSpc>
                <a:spcPct val="150000"/>
              </a:lnSpc>
            </a:pPr>
            <a:r>
              <a:rPr lang="he-IL" sz="2800" b="1" u="sng" dirty="0">
                <a:solidFill>
                  <a:srgbClr val="FF0000"/>
                </a:solidFill>
                <a:latin typeface="Calibri" panose="020F0502020204030204" pitchFamily="34" charset="0"/>
                <a:ea typeface="Calibri" panose="020F0502020204030204" pitchFamily="34" charset="0"/>
                <a:cs typeface="David" panose="020E0502060401010101" pitchFamily="34" charset="-79"/>
              </a:rPr>
              <a:t>וכך יגרשו אותנו מן הארצות הללו וירצחו אותנו בארצות שנימלט אליהן". </a:t>
            </a:r>
            <a:endParaRPr lang="en-US" sz="2800" b="1"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345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906087" y="113253"/>
            <a:ext cx="8894618" cy="954107"/>
          </a:xfrm>
          <a:prstGeom prst="rect">
            <a:avLst/>
          </a:prstGeom>
        </p:spPr>
        <p:txBody>
          <a:bodyPr wrap="square">
            <a:spAutoFit/>
          </a:bodyPr>
          <a:lstStyle/>
          <a:p>
            <a:r>
              <a:rPr lang="he-IL" sz="2800" b="1" dirty="0">
                <a:solidFill>
                  <a:srgbClr val="FF0000"/>
                </a:solidFill>
                <a:ea typeface="Calibri" panose="020F0502020204030204" pitchFamily="34" charset="0"/>
                <a:cs typeface="David" panose="020E0502060401010101" pitchFamily="34" charset="-79"/>
              </a:rPr>
              <a:t>לשיטתו של הרצל, שני המפתחות לפתרון בעיית הקיום הפיסי של היהודים באירופה היו: עוצמה פיננסית ודיפלומטיה יצירתית. </a:t>
            </a:r>
            <a:endParaRPr lang="he-IL" sz="2800" b="1" dirty="0">
              <a:solidFill>
                <a:srgbClr val="FF0000"/>
              </a:solidFill>
            </a:endParaRPr>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9198" y="113253"/>
            <a:ext cx="1938771" cy="2099547"/>
          </a:xfrm>
          <a:prstGeom prst="rect">
            <a:avLst/>
          </a:prstGeom>
        </p:spPr>
      </p:pic>
      <p:sp>
        <p:nvSpPr>
          <p:cNvPr id="6" name="TextBox 5"/>
          <p:cNvSpPr txBox="1"/>
          <p:nvPr/>
        </p:nvSpPr>
        <p:spPr>
          <a:xfrm>
            <a:off x="9944104" y="2212800"/>
            <a:ext cx="2048959" cy="369332"/>
          </a:xfrm>
          <a:prstGeom prst="rect">
            <a:avLst/>
          </a:prstGeom>
          <a:noFill/>
        </p:spPr>
        <p:txBody>
          <a:bodyPr wrap="none" rtlCol="1">
            <a:spAutoFit/>
          </a:bodyPr>
          <a:lstStyle/>
          <a:p>
            <a:pPr algn="l" rtl="0"/>
            <a:r>
              <a:rPr lang="he-IL" dirty="0" smtClean="0">
                <a:solidFill>
                  <a:srgbClr val="00B050"/>
                </a:solidFill>
                <a:latin typeface="David" panose="020E0502060401010101" pitchFamily="34" charset="-79"/>
                <a:cs typeface="David" panose="020E0502060401010101" pitchFamily="34" charset="-79"/>
              </a:rPr>
              <a:t>"לו הייתי רוטשילד..."</a:t>
            </a:r>
            <a:endParaRPr lang="he-IL" dirty="0">
              <a:solidFill>
                <a:srgbClr val="00B050"/>
              </a:solidFill>
              <a:latin typeface="David" panose="020E0502060401010101" pitchFamily="34" charset="-79"/>
              <a:cs typeface="David" panose="020E0502060401010101" pitchFamily="34"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8645" y="2876203"/>
            <a:ext cx="1739873" cy="2094807"/>
          </a:xfrm>
          <a:prstGeom prst="rect">
            <a:avLst/>
          </a:prstGeom>
        </p:spPr>
      </p:pic>
      <p:sp>
        <p:nvSpPr>
          <p:cNvPr id="8" name="TextBox 7"/>
          <p:cNvSpPr txBox="1"/>
          <p:nvPr/>
        </p:nvSpPr>
        <p:spPr>
          <a:xfrm>
            <a:off x="10358478" y="4971010"/>
            <a:ext cx="1172116" cy="369332"/>
          </a:xfrm>
          <a:prstGeom prst="rect">
            <a:avLst/>
          </a:prstGeom>
          <a:noFill/>
        </p:spPr>
        <p:txBody>
          <a:bodyPr wrap="none" rtlCol="1">
            <a:spAutoFit/>
          </a:bodyPr>
          <a:lstStyle/>
          <a:p>
            <a:pPr algn="l" rtl="0"/>
            <a:r>
              <a:rPr lang="he-IL" dirty="0" smtClean="0">
                <a:solidFill>
                  <a:srgbClr val="00B050"/>
                </a:solidFill>
                <a:latin typeface="David" panose="020E0502060401010101" pitchFamily="34" charset="-79"/>
                <a:cs typeface="David" panose="020E0502060401010101" pitchFamily="34" charset="-79"/>
              </a:rPr>
              <a:t>הברון הירש</a:t>
            </a:r>
            <a:endParaRPr lang="he-IL" dirty="0">
              <a:solidFill>
                <a:srgbClr val="00B050"/>
              </a:solidFill>
              <a:latin typeface="David" panose="020E0502060401010101" pitchFamily="34" charset="-79"/>
              <a:cs typeface="David" panose="020E0502060401010101" pitchFamily="34" charset="-79"/>
            </a:endParaRPr>
          </a:p>
        </p:txBody>
      </p:sp>
      <p:sp>
        <p:nvSpPr>
          <p:cNvPr id="9" name="מלבן 8"/>
          <p:cNvSpPr/>
          <p:nvPr/>
        </p:nvSpPr>
        <p:spPr>
          <a:xfrm>
            <a:off x="1057409" y="3932264"/>
            <a:ext cx="8747129" cy="2862322"/>
          </a:xfrm>
          <a:prstGeom prst="rect">
            <a:avLst/>
          </a:prstGeom>
        </p:spPr>
        <p:txBody>
          <a:bodyPr wrap="square">
            <a:spAutoFit/>
          </a:bodyPr>
          <a:lstStyle/>
          <a:p>
            <a:pPr algn="just">
              <a:lnSpc>
                <a:spcPct val="150000"/>
              </a:lnSpc>
            </a:pPr>
            <a:r>
              <a:rPr lang="he-IL" sz="2400" b="1" dirty="0" smtClean="0">
                <a:solidFill>
                  <a:srgbClr val="002060"/>
                </a:solidFill>
                <a:latin typeface="David" panose="020E0502060401010101" pitchFamily="34" charset="-79"/>
                <a:cs typeface="David" panose="020E0502060401010101" pitchFamily="34" charset="-79"/>
              </a:rPr>
              <a:t>הרצל </a:t>
            </a:r>
            <a:r>
              <a:rPr lang="he-IL" sz="2400" b="1" dirty="0">
                <a:solidFill>
                  <a:srgbClr val="002060"/>
                </a:solidFill>
                <a:latin typeface="David" panose="020E0502060401010101" pitchFamily="34" charset="-79"/>
                <a:cs typeface="David" panose="020E0502060401010101" pitchFamily="34" charset="-79"/>
              </a:rPr>
              <a:t>חפץ תחילה להסתייע בהנהגה הפלוטוקרטית. </a:t>
            </a:r>
            <a:endParaRPr lang="he-IL" sz="2400" b="1" dirty="0" smtClean="0">
              <a:solidFill>
                <a:srgbClr val="002060"/>
              </a:solidFill>
              <a:latin typeface="David" panose="020E0502060401010101" pitchFamily="34" charset="-79"/>
              <a:cs typeface="David" panose="020E0502060401010101" pitchFamily="34" charset="-79"/>
            </a:endParaRPr>
          </a:p>
          <a:p>
            <a:pPr algn="just">
              <a:lnSpc>
                <a:spcPct val="150000"/>
              </a:lnSpc>
            </a:pPr>
            <a:r>
              <a:rPr lang="he-IL" sz="2400" b="1" u="sng" dirty="0" smtClean="0">
                <a:solidFill>
                  <a:srgbClr val="002060"/>
                </a:solidFill>
                <a:latin typeface="David" panose="020E0502060401010101" pitchFamily="34" charset="-79"/>
                <a:cs typeface="David" panose="020E0502060401010101" pitchFamily="34" charset="-79"/>
              </a:rPr>
              <a:t>יתרונה</a:t>
            </a:r>
            <a:r>
              <a:rPr lang="he-IL" sz="2400" b="1" dirty="0" smtClean="0">
                <a:solidFill>
                  <a:srgbClr val="002060"/>
                </a:solidFill>
                <a:latin typeface="David" panose="020E0502060401010101" pitchFamily="34" charset="-79"/>
                <a:cs typeface="David" panose="020E0502060401010101" pitchFamily="34" charset="-79"/>
              </a:rPr>
              <a:t> </a:t>
            </a:r>
            <a:r>
              <a:rPr lang="he-IL" sz="2400" b="1" dirty="0">
                <a:solidFill>
                  <a:srgbClr val="002060"/>
                </a:solidFill>
                <a:latin typeface="David" panose="020E0502060401010101" pitchFamily="34" charset="-79"/>
                <a:cs typeface="David" panose="020E0502060401010101" pitchFamily="34" charset="-79"/>
              </a:rPr>
              <a:t>– בעלת יכולת כלכלית והשפעה פוליטית, ומעורבותה תסייע לקצר את </a:t>
            </a:r>
            <a:r>
              <a:rPr lang="he-IL" sz="2400" b="1" dirty="0" smtClean="0">
                <a:solidFill>
                  <a:srgbClr val="002060"/>
                </a:solidFill>
                <a:latin typeface="David" panose="020E0502060401010101" pitchFamily="34" charset="-79"/>
                <a:cs typeface="David" panose="020E0502060401010101" pitchFamily="34" charset="-79"/>
              </a:rPr>
              <a:t>	טווח </a:t>
            </a:r>
            <a:r>
              <a:rPr lang="he-IL" sz="2400" b="1" dirty="0">
                <a:solidFill>
                  <a:srgbClr val="002060"/>
                </a:solidFill>
                <a:latin typeface="David" panose="020E0502060401010101" pitchFamily="34" charset="-79"/>
                <a:cs typeface="David" panose="020E0502060401010101" pitchFamily="34" charset="-79"/>
              </a:rPr>
              <a:t>הזמן הנדרש לפתרון מצוקת </a:t>
            </a:r>
            <a:r>
              <a:rPr lang="he-IL" sz="2400" b="1" dirty="0" smtClean="0">
                <a:solidFill>
                  <a:srgbClr val="002060"/>
                </a:solidFill>
                <a:latin typeface="David" panose="020E0502060401010101" pitchFamily="34" charset="-79"/>
                <a:cs typeface="David" panose="020E0502060401010101" pitchFamily="34" charset="-79"/>
              </a:rPr>
              <a:t>היהודים. </a:t>
            </a:r>
          </a:p>
          <a:p>
            <a:pPr algn="just">
              <a:lnSpc>
                <a:spcPct val="150000"/>
              </a:lnSpc>
            </a:pPr>
            <a:r>
              <a:rPr lang="he-IL" sz="2400" b="1" u="sng" dirty="0" smtClean="0">
                <a:solidFill>
                  <a:srgbClr val="002060"/>
                </a:solidFill>
                <a:latin typeface="David" panose="020E0502060401010101" pitchFamily="34" charset="-79"/>
                <a:cs typeface="David" panose="020E0502060401010101" pitchFamily="34" charset="-79"/>
              </a:rPr>
              <a:t>חסרונה</a:t>
            </a:r>
            <a:r>
              <a:rPr lang="he-IL" sz="2400" b="1" dirty="0" smtClean="0">
                <a:solidFill>
                  <a:srgbClr val="002060"/>
                </a:solidFill>
                <a:latin typeface="David" panose="020E0502060401010101" pitchFamily="34" charset="-79"/>
                <a:cs typeface="David" panose="020E0502060401010101" pitchFamily="34" charset="-79"/>
              </a:rPr>
              <a:t> </a:t>
            </a:r>
            <a:r>
              <a:rPr lang="he-IL" sz="2400" b="1" dirty="0">
                <a:solidFill>
                  <a:srgbClr val="002060"/>
                </a:solidFill>
                <a:latin typeface="David" panose="020E0502060401010101" pitchFamily="34" charset="-79"/>
                <a:cs typeface="David" panose="020E0502060401010101" pitchFamily="34" charset="-79"/>
              </a:rPr>
              <a:t>– </a:t>
            </a:r>
            <a:r>
              <a:rPr lang="he-IL" sz="2400" b="1" dirty="0" smtClean="0">
                <a:solidFill>
                  <a:srgbClr val="002060"/>
                </a:solidFill>
                <a:latin typeface="David" panose="020E0502060401010101" pitchFamily="34" charset="-79"/>
                <a:cs typeface="David" panose="020E0502060401010101" pitchFamily="34" charset="-79"/>
              </a:rPr>
              <a:t>אינה </a:t>
            </a:r>
            <a:r>
              <a:rPr lang="he-IL" sz="2400" b="1" dirty="0">
                <a:solidFill>
                  <a:srgbClr val="002060"/>
                </a:solidFill>
                <a:latin typeface="David" panose="020E0502060401010101" pitchFamily="34" charset="-79"/>
                <a:cs typeface="David" panose="020E0502060401010101" pitchFamily="34" charset="-79"/>
              </a:rPr>
              <a:t>חפצה </a:t>
            </a:r>
            <a:r>
              <a:rPr lang="he-IL" sz="2400" b="1" dirty="0" smtClean="0">
                <a:solidFill>
                  <a:srgbClr val="002060"/>
                </a:solidFill>
                <a:latin typeface="David" panose="020E0502060401010101" pitchFamily="34" charset="-79"/>
                <a:cs typeface="David" panose="020E0502060401010101" pitchFamily="34" charset="-79"/>
              </a:rPr>
              <a:t>בפתרונו, </a:t>
            </a:r>
            <a:r>
              <a:rPr lang="he-IL" sz="2400" b="1" dirty="0">
                <a:solidFill>
                  <a:srgbClr val="002060"/>
                </a:solidFill>
                <a:latin typeface="David" panose="020E0502060401010101" pitchFamily="34" charset="-79"/>
                <a:cs typeface="David" panose="020E0502060401010101" pitchFamily="34" charset="-79"/>
              </a:rPr>
              <a:t>שכן </a:t>
            </a:r>
            <a:r>
              <a:rPr lang="he-IL" sz="2400" b="1" dirty="0" smtClean="0">
                <a:solidFill>
                  <a:srgbClr val="002060"/>
                </a:solidFill>
                <a:latin typeface="David" panose="020E0502060401010101" pitchFamily="34" charset="-79"/>
                <a:cs typeface="David" panose="020E0502060401010101" pitchFamily="34" charset="-79"/>
              </a:rPr>
              <a:t>הוא עמד בניגוד </a:t>
            </a:r>
            <a:r>
              <a:rPr lang="he-IL" sz="2400" b="1" dirty="0">
                <a:solidFill>
                  <a:srgbClr val="002060"/>
                </a:solidFill>
                <a:latin typeface="David" panose="020E0502060401010101" pitchFamily="34" charset="-79"/>
                <a:cs typeface="David" panose="020E0502060401010101" pitchFamily="34" charset="-79"/>
              </a:rPr>
              <a:t>למבנה שלה ולדפוסי </a:t>
            </a:r>
            <a:r>
              <a:rPr lang="he-IL" sz="2400" b="1" dirty="0" smtClean="0">
                <a:solidFill>
                  <a:srgbClr val="002060"/>
                </a:solidFill>
                <a:latin typeface="David" panose="020E0502060401010101" pitchFamily="34" charset="-79"/>
                <a:cs typeface="David" panose="020E0502060401010101" pitchFamily="34" charset="-79"/>
              </a:rPr>
              <a:t>	תפקודה, וסתר </a:t>
            </a:r>
            <a:r>
              <a:rPr lang="he-IL" sz="2400" b="1" dirty="0">
                <a:solidFill>
                  <a:srgbClr val="002060"/>
                </a:solidFill>
                <a:latin typeface="David" panose="020E0502060401010101" pitchFamily="34" charset="-79"/>
                <a:cs typeface="David" panose="020E0502060401010101" pitchFamily="34" charset="-79"/>
              </a:rPr>
              <a:t>את האינטרסים </a:t>
            </a:r>
            <a:r>
              <a:rPr lang="he-IL" sz="2400" b="1" dirty="0" smtClean="0">
                <a:solidFill>
                  <a:srgbClr val="002060"/>
                </a:solidFill>
                <a:latin typeface="David" panose="020E0502060401010101" pitchFamily="34" charset="-79"/>
                <a:cs typeface="David" panose="020E0502060401010101" pitchFamily="34" charset="-79"/>
              </a:rPr>
              <a:t>שלה.</a:t>
            </a:r>
            <a:endParaRPr lang="he-IL" sz="2400" b="1" dirty="0" smtClean="0">
              <a:solidFill>
                <a:srgbClr val="002060"/>
              </a:solidFill>
              <a:latin typeface="David" panose="020E0502060401010101" pitchFamily="34" charset="-79"/>
              <a:ea typeface="Calibri" panose="020F0502020204030204" pitchFamily="34" charset="0"/>
              <a:cs typeface="David" panose="020E0502060401010101" pitchFamily="34" charset="-79"/>
            </a:endParaRPr>
          </a:p>
        </p:txBody>
      </p:sp>
      <p:sp>
        <p:nvSpPr>
          <p:cNvPr id="3" name="מלבן 2"/>
          <p:cNvSpPr/>
          <p:nvPr/>
        </p:nvSpPr>
        <p:spPr>
          <a:xfrm>
            <a:off x="1139027" y="1067360"/>
            <a:ext cx="8583895" cy="2793842"/>
          </a:xfrm>
          <a:prstGeom prst="rect">
            <a:avLst/>
          </a:prstGeom>
        </p:spPr>
        <p:txBody>
          <a:bodyPr wrap="square">
            <a:spAutoFit/>
          </a:bodyPr>
          <a:lstStyle/>
          <a:p>
            <a:pPr algn="just">
              <a:lnSpc>
                <a:spcPct val="150000"/>
              </a:lnSpc>
            </a:pPr>
            <a:r>
              <a:rPr lang="he-IL" sz="2400" b="1" dirty="0">
                <a:latin typeface="David" panose="020E0502060401010101" pitchFamily="34" charset="-79"/>
                <a:cs typeface="David" panose="020E0502060401010101" pitchFamily="34" charset="-79"/>
              </a:rPr>
              <a:t>הרצל נכשל בניסיונו לגייס את הברון מוריס דה הירש ואת משפחת רוטשילד להירתם לפתרון שחפץ לקדם – "מדינת יהודים". אצולת הממון היהודית עשתה חלק בלתי מבוטל מהונה בהתבסס על מעורבות מאחורי הקלעים בסבך של הפוליטיקה האירופית, הנזקקת לכסף בכדי לממן סכסוכים פוליטיים ועימותים צבאיים. </a:t>
            </a:r>
          </a:p>
        </p:txBody>
      </p:sp>
    </p:spTree>
    <p:extLst>
      <p:ext uri="{BB962C8B-B14F-4D97-AF65-F5344CB8AC3E}">
        <p14:creationId xmlns:p14="http://schemas.microsoft.com/office/powerpoint/2010/main" val="96031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8"/>
          <p:cNvSpPr/>
          <p:nvPr/>
        </p:nvSpPr>
        <p:spPr>
          <a:xfrm>
            <a:off x="-177645" y="1012715"/>
            <a:ext cx="5792770" cy="2769989"/>
          </a:xfrm>
          <a:prstGeom prst="rect">
            <a:avLst/>
          </a:prstGeom>
        </p:spPr>
        <p:txBody>
          <a:bodyPr wrap="square">
            <a:spAutoFit/>
          </a:bodyPr>
          <a:lstStyle/>
          <a:p>
            <a:pPr algn="just">
              <a:lnSpc>
                <a:spcPct val="150000"/>
              </a:lnSpc>
            </a:pPr>
            <a:r>
              <a:rPr lang="he-IL" sz="2400" b="1" u="sng" dirty="0">
                <a:solidFill>
                  <a:srgbClr val="0070C0"/>
                </a:solidFill>
                <a:latin typeface="Calibri" panose="020F0502020204030204" pitchFamily="34" charset="0"/>
                <a:ea typeface="Calibri" panose="020F0502020204030204" pitchFamily="34" charset="0"/>
                <a:cs typeface="David" panose="020E0502060401010101" pitchFamily="34" charset="-79"/>
              </a:rPr>
              <a:t>הפיכת הציבור היהודי לסובייקט פוליטי</a:t>
            </a:r>
            <a:r>
              <a:rPr lang="he-IL" sz="2400" b="1" dirty="0">
                <a:solidFill>
                  <a:srgbClr val="0070C0"/>
                </a:solidFill>
                <a:latin typeface="Calibri" panose="020F0502020204030204" pitchFamily="34" charset="0"/>
                <a:ea typeface="Calibri" panose="020F0502020204030204" pitchFamily="34" charset="0"/>
                <a:cs typeface="David" panose="020E0502060401010101" pitchFamily="34" charset="-79"/>
              </a:rPr>
              <a:t>:</a:t>
            </a:r>
            <a:endParaRPr lang="en-US" sz="2400" b="1" dirty="0">
              <a:solidFill>
                <a:srgbClr val="0070C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400" b="1" dirty="0" smtClean="0">
                <a:latin typeface="Calibri" panose="020F0502020204030204" pitchFamily="34" charset="0"/>
                <a:ea typeface="Calibri" panose="020F0502020204030204" pitchFamily="34" charset="0"/>
                <a:cs typeface="David" panose="020E0502060401010101" pitchFamily="34" charset="-79"/>
              </a:rPr>
              <a:t>פוליטיזציה </a:t>
            </a:r>
            <a:r>
              <a:rPr lang="he-IL" sz="2400" b="1" dirty="0">
                <a:latin typeface="Calibri" panose="020F0502020204030204" pitchFamily="34" charset="0"/>
                <a:ea typeface="Calibri" panose="020F0502020204030204" pitchFamily="34" charset="0"/>
                <a:cs typeface="David" panose="020E0502060401010101" pitchFamily="34" charset="-79"/>
              </a:rPr>
              <a:t>של ההמונים היהודים.</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400" b="1" dirty="0">
                <a:latin typeface="Calibri" panose="020F0502020204030204" pitchFamily="34" charset="0"/>
                <a:ea typeface="Calibri" panose="020F0502020204030204" pitchFamily="34" charset="0"/>
                <a:cs typeface="David" panose="020E0502060401010101" pitchFamily="34" charset="-79"/>
              </a:rPr>
              <a:t>דמוקרטיזציה של ההנהגה היהודית.</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mj-lt"/>
              <a:buAutoNum type="arabicPeriod"/>
            </a:pPr>
            <a:r>
              <a:rPr lang="he-IL" sz="2400" b="1" dirty="0">
                <a:latin typeface="Calibri" panose="020F0502020204030204" pitchFamily="34" charset="0"/>
                <a:ea typeface="Calibri" panose="020F0502020204030204" pitchFamily="34" charset="0"/>
                <a:cs typeface="David" panose="020E0502060401010101" pitchFamily="34" charset="-79"/>
              </a:rPr>
              <a:t>פרודוקטיביזציה של </a:t>
            </a:r>
            <a:r>
              <a:rPr lang="he-IL" sz="2400" b="1" dirty="0" smtClean="0">
                <a:latin typeface="Calibri" panose="020F0502020204030204" pitchFamily="34" charset="0"/>
                <a:ea typeface="Calibri" panose="020F0502020204030204" pitchFamily="34" charset="0"/>
                <a:cs typeface="David" panose="020E0502060401010101" pitchFamily="34" charset="-79"/>
              </a:rPr>
              <a:t>ההון והעבודה היהודיים</a:t>
            </a:r>
            <a:r>
              <a:rPr lang="he-IL" sz="2400" b="1" dirty="0">
                <a:latin typeface="Calibri" panose="020F0502020204030204" pitchFamily="34" charset="0"/>
                <a:ea typeface="Calibri" panose="020F0502020204030204" pitchFamily="34" charset="0"/>
                <a:cs typeface="David" panose="020E0502060401010101" pitchFamily="34" charset="-79"/>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endParaRPr lang="he-IL" sz="2000" b="1" dirty="0" smtClean="0">
              <a:latin typeface="Calibri" panose="020F0502020204030204" pitchFamily="34" charset="0"/>
              <a:ea typeface="Calibri" panose="020F0502020204030204" pitchFamily="34" charset="0"/>
              <a:cs typeface="David" panose="020E0502060401010101" pitchFamily="34" charset="-79"/>
            </a:endParaRPr>
          </a:p>
        </p:txBody>
      </p:sp>
      <p:sp>
        <p:nvSpPr>
          <p:cNvPr id="2" name="מלבן 1"/>
          <p:cNvSpPr/>
          <p:nvPr/>
        </p:nvSpPr>
        <p:spPr>
          <a:xfrm>
            <a:off x="5926975" y="1795963"/>
            <a:ext cx="5999649" cy="5170646"/>
          </a:xfrm>
          <a:prstGeom prst="rect">
            <a:avLst/>
          </a:prstGeom>
        </p:spPr>
        <p:txBody>
          <a:bodyPr wrap="square">
            <a:spAutoFit/>
          </a:bodyPr>
          <a:lstStyle/>
          <a:p>
            <a:pPr algn="just">
              <a:lnSpc>
                <a:spcPct val="150000"/>
              </a:lnSpc>
            </a:pP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הפיכת המצוקה היהודית </a:t>
            </a:r>
            <a:r>
              <a:rPr lang="he-IL" sz="2200" b="1" u="sng" dirty="0">
                <a:solidFill>
                  <a:srgbClr val="FF0000"/>
                </a:solidFill>
                <a:latin typeface="David" panose="020E0502060401010101" pitchFamily="34" charset="-79"/>
                <a:ea typeface="Calibri" panose="020F0502020204030204" pitchFamily="34" charset="0"/>
                <a:cs typeface="David" panose="020E0502060401010101" pitchFamily="34" charset="-79"/>
              </a:rPr>
              <a:t>מבעיה שולית</a:t>
            </a: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 בשיח האירופי </a:t>
            </a:r>
            <a:r>
              <a:rPr lang="he-IL" sz="2200" b="1" u="sng" dirty="0">
                <a:solidFill>
                  <a:srgbClr val="FF0000"/>
                </a:solidFill>
                <a:latin typeface="David" panose="020E0502060401010101" pitchFamily="34" charset="-79"/>
                <a:ea typeface="Calibri" panose="020F0502020204030204" pitchFamily="34" charset="0"/>
                <a:cs typeface="David" panose="020E0502060401010101" pitchFamily="34" charset="-79"/>
              </a:rPr>
              <a:t>לעניין מהותי</a:t>
            </a: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 בפוליטיקה הבינלאומית. מכישלונותיו עם בעלי הממון היהודים, צמחה האסטרטגיה שלו:</a:t>
            </a:r>
            <a:endParaRPr lang="en-US" sz="22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marL="342900" lvl="0" indent="-342900" algn="just">
              <a:lnSpc>
                <a:spcPct val="150000"/>
              </a:lnSpc>
              <a:buFont typeface="+mj-lt"/>
              <a:buAutoNum type="arabicPeriod"/>
            </a:pP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פעילות דיפלומטית בניסיון למצוא לרעיון הציוני בעל ברית בזירה הבינלאומית.</a:t>
            </a:r>
            <a:endParaRPr lang="en-US" sz="22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marL="342900" lvl="0" indent="-342900" algn="just">
              <a:lnSpc>
                <a:spcPct val="150000"/>
              </a:lnSpc>
              <a:buFont typeface="+mj-lt"/>
              <a:buAutoNum type="arabicPeriod"/>
            </a:pP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יצירת תנועת המונים פוליטית כדרך לגיבוש הרצון הפוליטי היהודי וכתשתית לקידום הדיפלומטיה ציונית.</a:t>
            </a:r>
            <a:endParaRPr lang="en-US" sz="22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marL="342900" lvl="0" indent="-342900" algn="just">
              <a:lnSpc>
                <a:spcPct val="150000"/>
              </a:lnSpc>
              <a:buFont typeface="+mj-lt"/>
              <a:buAutoNum type="arabicPeriod"/>
            </a:pPr>
            <a:r>
              <a:rPr lang="he-IL" sz="2200" b="1" dirty="0">
                <a:solidFill>
                  <a:srgbClr val="FF0000"/>
                </a:solidFill>
                <a:latin typeface="David" panose="020E0502060401010101" pitchFamily="34" charset="-79"/>
                <a:ea typeface="Calibri" panose="020F0502020204030204" pitchFamily="34" charset="0"/>
                <a:cs typeface="David" panose="020E0502060401010101" pitchFamily="34" charset="-79"/>
              </a:rPr>
              <a:t>יצירת כלים ארגוניים ופיננסיים לצורך תיעול הרצון הפוליטי להישגים מוחשיים. </a:t>
            </a:r>
            <a:endParaRPr lang="he-IL" sz="2200" b="1" dirty="0">
              <a:solidFill>
                <a:srgbClr val="FF0000"/>
              </a:solidFill>
              <a:latin typeface="David" panose="020E0502060401010101" pitchFamily="34" charset="-79"/>
              <a:cs typeface="David" panose="020E0502060401010101" pitchFamily="34" charset="-79"/>
            </a:endParaRPr>
          </a:p>
        </p:txBody>
      </p:sp>
      <p:sp>
        <p:nvSpPr>
          <p:cNvPr id="3" name="מלבן 2"/>
          <p:cNvSpPr/>
          <p:nvPr/>
        </p:nvSpPr>
        <p:spPr>
          <a:xfrm>
            <a:off x="3342729" y="-124748"/>
            <a:ext cx="8583895" cy="1842812"/>
          </a:xfrm>
          <a:prstGeom prst="rect">
            <a:avLst/>
          </a:prstGeom>
        </p:spPr>
        <p:txBody>
          <a:bodyPr wrap="square">
            <a:spAutoFit/>
          </a:bodyPr>
          <a:lstStyle/>
          <a:p>
            <a:pPr>
              <a:lnSpc>
                <a:spcPct val="150000"/>
              </a:lnSpc>
            </a:pPr>
            <a:r>
              <a:rPr lang="he-IL" sz="2600" b="1" dirty="0">
                <a:solidFill>
                  <a:srgbClr val="002060"/>
                </a:solidFill>
                <a:latin typeface="David" panose="020E0502060401010101" pitchFamily="34" charset="-79"/>
                <a:ea typeface="Calibri" panose="020F0502020204030204" pitchFamily="34" charset="0"/>
                <a:cs typeface="David" panose="020E0502060401010101" pitchFamily="34" charset="-79"/>
              </a:rPr>
              <a:t>הרצל נאלץ בלית ברירה לפנות אל הדרך הדמוקרטית – </a:t>
            </a:r>
            <a:r>
              <a:rPr lang="he-IL" sz="2600" b="1" dirty="0" smtClean="0">
                <a:solidFill>
                  <a:srgbClr val="002060"/>
                </a:solidFill>
                <a:latin typeface="David" panose="020E0502060401010101" pitchFamily="34" charset="-79"/>
                <a:ea typeface="Calibri" panose="020F0502020204030204" pitchFamily="34" charset="0"/>
                <a:cs typeface="David" panose="020E0502060401010101" pitchFamily="34" charset="-79"/>
              </a:rPr>
              <a:t>הנשענת על כוח </a:t>
            </a:r>
            <a:r>
              <a:rPr lang="he-IL" sz="2600" b="1" dirty="0">
                <a:solidFill>
                  <a:srgbClr val="002060"/>
                </a:solidFill>
                <a:latin typeface="David" panose="020E0502060401010101" pitchFamily="34" charset="-79"/>
                <a:ea typeface="Calibri" panose="020F0502020204030204" pitchFamily="34" charset="0"/>
                <a:cs typeface="David" panose="020E0502060401010101" pitchFamily="34" charset="-79"/>
              </a:rPr>
              <a:t>עממי של המוני יהודים, בתוספת אלה שהחלו להתארגן טיפין טיפין מזה כ-15 שנה בסניפי "חיבת ציון</a:t>
            </a:r>
            <a:r>
              <a:rPr lang="he-IL" sz="2600" b="1" dirty="0" smtClean="0">
                <a:solidFill>
                  <a:srgbClr val="002060"/>
                </a:solidFill>
                <a:latin typeface="David" panose="020E0502060401010101" pitchFamily="34" charset="-79"/>
                <a:ea typeface="Calibri" panose="020F0502020204030204" pitchFamily="34" charset="0"/>
                <a:cs typeface="David" panose="020E0502060401010101" pitchFamily="34" charset="-79"/>
              </a:rPr>
              <a:t>".</a:t>
            </a:r>
            <a:endParaRPr lang="he-IL" sz="2600" b="1" dirty="0">
              <a:solidFill>
                <a:srgbClr val="002060"/>
              </a:solidFill>
              <a:latin typeface="David" panose="020E0502060401010101" pitchFamily="34" charset="-79"/>
              <a:cs typeface="David" panose="020E0502060401010101" pitchFamily="34" charset="-79"/>
            </a:endParaRPr>
          </a:p>
        </p:txBody>
      </p:sp>
      <p:pic>
        <p:nvPicPr>
          <p:cNvPr id="10" name="תמונה 9"/>
          <p:cNvPicPr>
            <a:picLocks noChangeAspect="1"/>
          </p:cNvPicPr>
          <p:nvPr/>
        </p:nvPicPr>
        <p:blipFill>
          <a:blip r:embed="rId2"/>
          <a:stretch>
            <a:fillRect/>
          </a:stretch>
        </p:blipFill>
        <p:spPr>
          <a:xfrm>
            <a:off x="1610131" y="3331931"/>
            <a:ext cx="3648075" cy="3419475"/>
          </a:xfrm>
          <a:prstGeom prst="rect">
            <a:avLst/>
          </a:prstGeom>
        </p:spPr>
      </p:pic>
    </p:spTree>
    <p:extLst>
      <p:ext uri="{BB962C8B-B14F-4D97-AF65-F5344CB8AC3E}">
        <p14:creationId xmlns:p14="http://schemas.microsoft.com/office/powerpoint/2010/main" val="333669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1901</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David</vt:lpstr>
      <vt:lpstr>Times New Roman</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New</dc:creator>
  <cp:lastModifiedBy>GOI</cp:lastModifiedBy>
  <cp:revision>103</cp:revision>
  <cp:lastPrinted>2018-09-12T08:20:37Z</cp:lastPrinted>
  <dcterms:created xsi:type="dcterms:W3CDTF">2017-11-04T15:41:31Z</dcterms:created>
  <dcterms:modified xsi:type="dcterms:W3CDTF">2018-09-12T08:23:19Z</dcterms:modified>
</cp:coreProperties>
</file>