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76" r:id="rId4"/>
    <p:sldId id="261" r:id="rId5"/>
    <p:sldId id="279" r:id="rId6"/>
    <p:sldId id="280" r:id="rId7"/>
    <p:sldId id="288" r:id="rId8"/>
    <p:sldId id="282" r:id="rId9"/>
    <p:sldId id="283" r:id="rId10"/>
    <p:sldId id="284" r:id="rId11"/>
    <p:sldId id="285" r:id="rId12"/>
    <p:sldId id="262" r:id="rId13"/>
    <p:sldId id="272" r:id="rId14"/>
    <p:sldId id="263" r:id="rId15"/>
    <p:sldId id="277" r:id="rId16"/>
    <p:sldId id="278" r:id="rId17"/>
    <p:sldId id="286" r:id="rId18"/>
    <p:sldId id="287" r:id="rId19"/>
    <p:sldId id="264" r:id="rId20"/>
    <p:sldId id="273" r:id="rId21"/>
    <p:sldId id="290" r:id="rId22"/>
    <p:sldId id="275" r:id="rId23"/>
    <p:sldId id="265" r:id="rId24"/>
    <p:sldId id="281" r:id="rId25"/>
    <p:sldId id="257" r:id="rId26"/>
    <p:sldId id="258" r:id="rId27"/>
    <p:sldId id="259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031D01-7161-4FE0-A666-8390A728629E}" type="datetimeFigureOut">
              <a:rPr lang="he-IL" smtClean="0"/>
              <a:t>ח'/טבת/תשע"ז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70FBF6-51CE-4596-B495-2981F4D628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6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BF6-51CE-4596-B495-2981F4D6281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740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BF6-51CE-4596-B495-2981F4D6281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20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3058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13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8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F3B7-B507-4073-905B-BFD50EF2D77D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86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A0-92B1-46E5-BE99-65A8E9F65146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05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D490-71EA-45AF-8730-DC1A1AE6BB67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436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031-3455-4903-8C3E-AFAE7AAB63E4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A059-99C3-4C5D-994D-BBBF37E028E0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17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DD3F-A092-4839-9B64-59D506DD3E7F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75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8EE-D42D-4023-8FA6-A28057939953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52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6E1-2C10-4C6D-8C5E-E814ADF70051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09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ACEA-5341-45F4-ADB8-1A11409F296A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16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C04-CAB0-4CF8-814A-804E8CC10F86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963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BC1B-B85D-46EE-92E8-38D4EAB036AA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9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DB6C-0326-4A86-A7E7-A038AD2CE32F}" type="datetime8">
              <a:rPr lang="he-IL" smtClean="0"/>
              <a:t>06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5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fa.gov.il/mfahe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fa.gov.il/mfahe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fa.gov.il/mfah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167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sz="6700" dirty="0"/>
              <a:t>משרד </a:t>
            </a:r>
            <a:r>
              <a:rPr lang="he-IL" sz="6700" dirty="0" smtClean="0"/>
              <a:t>החוץ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4900" dirty="0" smtClean="0"/>
              <a:t>לקראת </a:t>
            </a:r>
            <a:r>
              <a:rPr lang="he-IL" sz="4900" smtClean="0"/>
              <a:t>ביקור מב"ל</a:t>
            </a:r>
            <a:r>
              <a:rPr lang="he-IL" sz="4900" dirty="0" smtClean="0"/>
              <a:t> 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39900" y="3789363"/>
            <a:ext cx="9144000" cy="1655762"/>
          </a:xfrm>
        </p:spPr>
        <p:txBody>
          <a:bodyPr/>
          <a:lstStyle/>
          <a:p>
            <a:r>
              <a:rPr lang="he-IL" dirty="0" smtClean="0"/>
              <a:t>מחזור מ"ד </a:t>
            </a:r>
          </a:p>
          <a:p>
            <a:r>
              <a:rPr lang="he-IL" dirty="0" smtClean="0"/>
              <a:t>24 בינואר 2017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5900" y="10354"/>
            <a:ext cx="12192000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</a:t>
            </a:r>
            <a:endParaRPr kumimoji="0" lang="en-US" altLang="he-IL" sz="1000" b="0" i="0" u="sng" strike="noStrike" cap="none" normalizeH="0" baseline="0" dirty="0" smtClean="0">
              <a:ln>
                <a:noFill/>
              </a:ln>
              <a:solidFill>
                <a:srgbClr val="30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mfa.gov.il/MFA_Graphics/MasterPag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2" y="6197599"/>
            <a:ext cx="314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mfa.gov.il/MFA_Graphics/MasterPage/israel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6197600"/>
            <a:ext cx="1562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259588" y="6199742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  <a:r>
              <a:rPr lang="he-IL" sz="2000" b="1" u="sng" dirty="0">
                <a:solidFill>
                  <a:schemeClr val="accent1">
                    <a:lumMod val="75000"/>
                  </a:schemeClr>
                </a:solidFill>
              </a:rPr>
              <a:t>משרד החוץ 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952" y="5228133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prstClr val="black"/>
                </a:solidFill>
              </a:rPr>
              <a:t>יעדי </a:t>
            </a:r>
            <a:r>
              <a:rPr lang="he-IL" dirty="0" err="1">
                <a:solidFill>
                  <a:prstClr val="black"/>
                </a:solidFill>
              </a:rPr>
              <a:t>משה"ח</a:t>
            </a:r>
            <a:r>
              <a:rPr lang="he-IL" dirty="0">
                <a:solidFill>
                  <a:prstClr val="black"/>
                </a:solidFill>
              </a:rPr>
              <a:t> לשנת 2016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III</a:t>
            </a:r>
            <a:r>
              <a:rPr lang="he-IL" dirty="0" smtClean="0"/>
              <a:t>. חיזוק </a:t>
            </a:r>
            <a:r>
              <a:rPr lang="he-IL" dirty="0"/>
              <a:t>מעמדה של ישראל </a:t>
            </a:r>
            <a:r>
              <a:rPr lang="he-IL" b="1" dirty="0"/>
              <a:t>והלגיטימציה הבינלאומית שלה כמדינה יהודית ודמוקרטית</a:t>
            </a:r>
            <a:r>
              <a:rPr lang="he-IL" dirty="0"/>
              <a:t>, שותפה ותורמת למשפחת העמים. הכשלת מאמציהם של גורמים בזירה הבינלאומית לערער על הלגיטימיות של ישראל כמדינת </a:t>
            </a:r>
            <a:r>
              <a:rPr lang="he-IL" dirty="0" smtClean="0"/>
              <a:t>הלאום </a:t>
            </a:r>
            <a:r>
              <a:rPr lang="he-IL" dirty="0"/>
              <a:t>של העם היהודי ולקדם יוזמות של </a:t>
            </a:r>
            <a:r>
              <a:rPr lang="he-IL" dirty="0" smtClean="0"/>
              <a:t>חרם</a:t>
            </a:r>
          </a:p>
          <a:p>
            <a:pPr marL="0" indent="0">
              <a:buNone/>
            </a:pPr>
            <a:r>
              <a:rPr lang="en-US" dirty="0" smtClean="0"/>
              <a:t>IV</a:t>
            </a:r>
            <a:r>
              <a:rPr lang="he-IL" dirty="0" smtClean="0"/>
              <a:t>. פיתוח </a:t>
            </a:r>
            <a:r>
              <a:rPr lang="he-IL" dirty="0" err="1"/>
              <a:t>אג'נדות</a:t>
            </a:r>
            <a:r>
              <a:rPr lang="he-IL" dirty="0"/>
              <a:t> חדשות </a:t>
            </a:r>
            <a:r>
              <a:rPr lang="he-IL" b="1" dirty="0"/>
              <a:t>וסדר יום כלכלי</a:t>
            </a:r>
            <a:r>
              <a:rPr lang="he-IL" dirty="0"/>
              <a:t>, המשך השתלבות ישראל בכלכלה הגלובלית, בדגש על פיתוח שווקים חדשים לייצוא ועל עיגון יחסים בי-לטרליים גם על בסיס אינטרסים </a:t>
            </a:r>
            <a:r>
              <a:rPr lang="he-IL" dirty="0" smtClean="0"/>
              <a:t>כלכליים</a:t>
            </a:r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he-IL" dirty="0"/>
              <a:t>. קידום של </a:t>
            </a:r>
            <a:r>
              <a:rPr lang="he-IL" b="1" dirty="0"/>
              <a:t>אינטרסים לאומיים והגנה עליהם בזירה הבינלאומית המולטי- לטרלית</a:t>
            </a:r>
            <a:r>
              <a:rPr lang="he-IL" dirty="0"/>
              <a:t>, שמירה על הלגיטימציה של ישראל כמדינת חוק, הפועלת ברוח נורמות </a:t>
            </a:r>
            <a:r>
              <a:rPr lang="he-IL" dirty="0" smtClean="0"/>
              <a:t>בינלאומיות</a:t>
            </a:r>
          </a:p>
          <a:p>
            <a:pPr marL="0" indent="0">
              <a:buNone/>
            </a:pPr>
            <a:r>
              <a:rPr lang="en-US" dirty="0" smtClean="0"/>
              <a:t>VI</a:t>
            </a:r>
            <a:r>
              <a:rPr lang="he-IL" dirty="0"/>
              <a:t>. </a:t>
            </a:r>
            <a:r>
              <a:rPr lang="he-IL" b="1" dirty="0"/>
              <a:t>דיפלומטיה ציבורית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22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prstClr val="black"/>
                </a:solidFill>
              </a:rPr>
              <a:t>יעדי </a:t>
            </a:r>
            <a:r>
              <a:rPr lang="he-IL" dirty="0" err="1">
                <a:solidFill>
                  <a:prstClr val="black"/>
                </a:solidFill>
              </a:rPr>
              <a:t>משה"ח</a:t>
            </a:r>
            <a:r>
              <a:rPr lang="he-IL" dirty="0">
                <a:solidFill>
                  <a:prstClr val="black"/>
                </a:solidFill>
              </a:rPr>
              <a:t> לשנת 2016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VII</a:t>
            </a:r>
            <a:r>
              <a:rPr lang="he-IL" dirty="0" smtClean="0"/>
              <a:t>. דיפלומטיית </a:t>
            </a:r>
            <a:r>
              <a:rPr lang="he-IL" dirty="0"/>
              <a:t>הפיתוח וסיוע </a:t>
            </a:r>
            <a:r>
              <a:rPr lang="he-IL" dirty="0" smtClean="0"/>
              <a:t>חוץ</a:t>
            </a:r>
          </a:p>
          <a:p>
            <a:pPr marL="0" indent="0">
              <a:buNone/>
            </a:pPr>
            <a:r>
              <a:rPr lang="en-US" dirty="0" smtClean="0"/>
              <a:t>VIII</a:t>
            </a:r>
            <a:r>
              <a:rPr lang="he-IL" dirty="0" smtClean="0"/>
              <a:t>. חיזוק </a:t>
            </a:r>
            <a:r>
              <a:rPr lang="he-IL" dirty="0"/>
              <a:t>ההזדהות ההדדית והשותפות המעשית בין מדינת ישראל ובין תפוצות העם היהודי על </a:t>
            </a:r>
            <a:r>
              <a:rPr lang="he-IL" dirty="0" smtClean="0"/>
              <a:t>גווניו </a:t>
            </a:r>
          </a:p>
          <a:p>
            <a:pPr marL="0" indent="0">
              <a:buNone/>
            </a:pPr>
            <a:r>
              <a:rPr lang="en-US" dirty="0" smtClean="0"/>
              <a:t>IX</a:t>
            </a:r>
            <a:r>
              <a:rPr lang="he-IL" dirty="0" smtClean="0"/>
              <a:t>. חיזוק </a:t>
            </a:r>
            <a:r>
              <a:rPr lang="he-IL" dirty="0"/>
              <a:t>הפעילות של מטה משרד </a:t>
            </a:r>
            <a:r>
              <a:rPr lang="he-IL" dirty="0" smtClean="0"/>
              <a:t>ה</a:t>
            </a:r>
            <a:fld id="{E6D8F81C-1ACF-4C84-93AC-C516930E25A5}" type="slidenum">
              <a:rPr lang="he-IL" smtClean="0"/>
              <a:t>11</a:t>
            </a:fld>
            <a:r>
              <a:rPr lang="he-IL" dirty="0" smtClean="0"/>
              <a:t>חוץ </a:t>
            </a:r>
            <a:r>
              <a:rPr lang="he-IL" dirty="0"/>
              <a:t>והנציגויות ומתן שירות הולם לאזרח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4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278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79" y="6189837"/>
            <a:ext cx="317019" cy="37188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02" y="6189837"/>
            <a:ext cx="1560711" cy="371888"/>
          </a:xfrm>
          <a:prstGeom prst="rect">
            <a:avLst/>
          </a:prstGeom>
        </p:spPr>
      </p:pic>
      <p:sp>
        <p:nvSpPr>
          <p:cNvPr id="6" name="AutoShape 2" descr="http://mfa.gov.il/MFAHEB/AboutUs/About_Us/mivne_irguni_2016.gif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מציין מיקום תוכן 2"/>
          <p:cNvSpPr txBox="1">
            <a:spLocks/>
          </p:cNvSpPr>
          <p:nvPr/>
        </p:nvSpPr>
        <p:spPr>
          <a:xfrm>
            <a:off x="0" y="1817688"/>
            <a:ext cx="10515600" cy="474403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91945" y="1"/>
            <a:ext cx="3650147" cy="1152129"/>
          </a:xfrm>
        </p:spPr>
        <p:txBody>
          <a:bodyPr>
            <a:normAutofit/>
          </a:bodyPr>
          <a:lstStyle/>
          <a:p>
            <a:pPr algn="r"/>
            <a:r>
              <a:rPr lang="he-IL" dirty="0" smtClean="0"/>
              <a:t>מבנה מטה </a:t>
            </a:r>
            <a:r>
              <a:rPr lang="he-IL" dirty="0" err="1" smtClean="0"/>
              <a:t>משה"ח</a:t>
            </a:r>
            <a:endParaRPr lang="he-IL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824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5991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ראש המערך המדיני </a:t>
            </a:r>
          </a:p>
        </p:txBody>
      </p:sp>
      <p:sp>
        <p:nvSpPr>
          <p:cNvPr id="13" name="מלבן 12"/>
          <p:cNvSpPr/>
          <p:nvPr/>
        </p:nvSpPr>
        <p:spPr>
          <a:xfrm>
            <a:off x="5905492" y="2678901"/>
            <a:ext cx="1702677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ראש המערך לדיפלומטיה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5895980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וראש המערך </a:t>
            </a:r>
            <a:r>
              <a:rPr lang="he-IL" sz="1400" b="1" dirty="0" err="1">
                <a:solidFill>
                  <a:prstClr val="black"/>
                </a:solidFill>
              </a:rPr>
              <a:t>המולטילטרלי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095464" y="1361840"/>
            <a:ext cx="1219200" cy="26696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בטחון </a:t>
            </a:r>
            <a:r>
              <a:rPr lang="he-IL" sz="1400" b="1" dirty="0" err="1">
                <a:solidFill>
                  <a:prstClr val="black"/>
                </a:solidFill>
              </a:rPr>
              <a:t>משה"ח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2095464" y="1093949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2095464" y="826056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2095464" y="558164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2095464" y="290271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3575721" y="2138730"/>
            <a:ext cx="1358205" cy="2101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3575721" y="1870836"/>
            <a:ext cx="1358205" cy="1900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ארגונים בינ"ל</a:t>
            </a:r>
          </a:p>
        </p:txBody>
      </p:sp>
      <p:sp>
        <p:nvSpPr>
          <p:cNvPr id="50" name="מלבן 49"/>
          <p:cNvSpPr/>
          <p:nvPr/>
        </p:nvSpPr>
        <p:spPr>
          <a:xfrm>
            <a:off x="3575721" y="1628801"/>
            <a:ext cx="1373163" cy="1616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מש"ב וסיוע חוץ</a:t>
            </a:r>
          </a:p>
        </p:txBody>
      </p:sp>
      <p:sp>
        <p:nvSpPr>
          <p:cNvPr id="51" name="מלבן 50"/>
          <p:cNvSpPr/>
          <p:nvPr/>
        </p:nvSpPr>
        <p:spPr>
          <a:xfrm>
            <a:off x="3575721" y="1187710"/>
            <a:ext cx="1358205" cy="3690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2135560" y="309746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2140496" y="2521396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תרבות ומדע</a:t>
            </a: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>
            <a:off x="4871865" y="4149081"/>
            <a:ext cx="1119361" cy="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>
            <a:stCxn id="73" idx="3"/>
            <a:endCxn id="74" idx="3"/>
          </p:cNvCxnSpPr>
          <p:nvPr/>
        </p:nvCxnSpPr>
        <p:spPr>
          <a:xfrm flipH="1">
            <a:off x="4876874" y="3737972"/>
            <a:ext cx="9275" cy="158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4857743" y="187083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מחבר ישר 98"/>
          <p:cNvCxnSpPr/>
          <p:nvPr/>
        </p:nvCxnSpPr>
        <p:spPr>
          <a:xfrm>
            <a:off x="3324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/>
          <p:nvPr/>
        </p:nvCxnSpPr>
        <p:spPr>
          <a:xfrm rot="5400000" flipH="1" flipV="1">
            <a:off x="4333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/>
          <p:nvPr/>
        </p:nvCxnSpPr>
        <p:spPr>
          <a:xfrm rot="5400000" flipH="1" flipV="1">
            <a:off x="4333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7600992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3287689" y="980728"/>
            <a:ext cx="5229605" cy="1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>
            <a:stCxn id="14" idx="3"/>
            <a:endCxn id="11" idx="3"/>
          </p:cNvCxnSpPr>
          <p:nvPr/>
        </p:nvCxnSpPr>
        <p:spPr>
          <a:xfrm flipH="1">
            <a:off x="7620006" y="1897621"/>
            <a:ext cx="5" cy="2254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6600056" y="5589239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87" idx="3"/>
          </p:cNvCxnSpPr>
          <p:nvPr/>
        </p:nvCxnSpPr>
        <p:spPr>
          <a:xfrm flipH="1">
            <a:off x="3359696" y="2557282"/>
            <a:ext cx="9548" cy="10299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>
            <a:endCxn id="84" idx="3"/>
          </p:cNvCxnSpPr>
          <p:nvPr/>
        </p:nvCxnSpPr>
        <p:spPr>
          <a:xfrm flipH="1">
            <a:off x="6595120" y="5589240"/>
            <a:ext cx="4936" cy="91435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6827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flipH="1">
            <a:off x="4295800" y="6669360"/>
            <a:ext cx="4320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flipV="1">
            <a:off x="4295800" y="558924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3143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>
            <a:stCxn id="80" idx="3"/>
            <a:endCxn id="82" idx="3"/>
          </p:cNvCxnSpPr>
          <p:nvPr/>
        </p:nvCxnSpPr>
        <p:spPr>
          <a:xfrm>
            <a:off x="3940099" y="5627274"/>
            <a:ext cx="0" cy="86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מלבן 34"/>
          <p:cNvSpPr/>
          <p:nvPr/>
        </p:nvSpPr>
        <p:spPr>
          <a:xfrm>
            <a:off x="2095464" y="1700808"/>
            <a:ext cx="1219200" cy="432049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solidFill>
                <a:prstClr val="black"/>
              </a:solidFill>
            </a:endParaRP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2140496" y="28094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3666948" y="471504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אמל"ט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9" name="מלבן 57"/>
          <p:cNvSpPr/>
          <p:nvPr/>
        </p:nvSpPr>
        <p:spPr>
          <a:xfrm>
            <a:off x="3666948" y="444714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מזרח תיכון</a:t>
            </a:r>
          </a:p>
        </p:txBody>
      </p:sp>
      <p:sp>
        <p:nvSpPr>
          <p:cNvPr id="70" name="מלבן 58"/>
          <p:cNvSpPr/>
          <p:nvPr/>
        </p:nvSpPr>
        <p:spPr>
          <a:xfrm>
            <a:off x="3666948" y="417925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3666948" y="391136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3666948" y="364347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צפון אמריקה</a:t>
            </a:r>
          </a:p>
        </p:txBody>
      </p:sp>
      <p:sp>
        <p:nvSpPr>
          <p:cNvPr id="74" name="מלבן 61"/>
          <p:cNvSpPr/>
          <p:nvPr/>
        </p:nvSpPr>
        <p:spPr>
          <a:xfrm>
            <a:off x="3657673" y="5229200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3657673" y="496819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5380856" y="583376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יועץ משפטי</a:t>
            </a:r>
          </a:p>
        </p:txBody>
      </p:sp>
      <p:sp>
        <p:nvSpPr>
          <p:cNvPr id="79" name="מלבן 40"/>
          <p:cNvSpPr/>
          <p:nvPr/>
        </p:nvSpPr>
        <p:spPr>
          <a:xfrm>
            <a:off x="5380856" y="612179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639617" y="5519492"/>
            <a:ext cx="1300483" cy="2155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מודיעין (ממ"ד)</a:t>
            </a:r>
          </a:p>
        </p:txBody>
      </p:sp>
      <p:sp>
        <p:nvSpPr>
          <p:cNvPr id="82" name="מלבן 43"/>
          <p:cNvSpPr/>
          <p:nvPr/>
        </p:nvSpPr>
        <p:spPr>
          <a:xfrm>
            <a:off x="2639617" y="6381328"/>
            <a:ext cx="1300483" cy="2137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2639616" y="5807524"/>
            <a:ext cx="1296144" cy="2160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תכנון מדיני</a:t>
            </a:r>
          </a:p>
        </p:txBody>
      </p:sp>
      <p:sp>
        <p:nvSpPr>
          <p:cNvPr id="84" name="מלבן 45"/>
          <p:cNvSpPr/>
          <p:nvPr/>
        </p:nvSpPr>
        <p:spPr>
          <a:xfrm>
            <a:off x="5375920" y="640982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ואורחים</a:t>
            </a:r>
          </a:p>
        </p:txBody>
      </p:sp>
      <p:sp>
        <p:nvSpPr>
          <p:cNvPr id="85" name="מלבן 64"/>
          <p:cNvSpPr/>
          <p:nvPr/>
        </p:nvSpPr>
        <p:spPr>
          <a:xfrm>
            <a:off x="2639617" y="6095556"/>
            <a:ext cx="1300483" cy="1752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5380856" y="554573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08368" y="2232492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  <p:sp>
        <p:nvSpPr>
          <p:cNvPr id="81" name="Rounded Rectangle 4"/>
          <p:cNvSpPr/>
          <p:nvPr/>
        </p:nvSpPr>
        <p:spPr>
          <a:xfrm>
            <a:off x="8688288" y="4437112"/>
            <a:ext cx="10801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prstClr val="white"/>
                </a:solidFill>
              </a:rPr>
              <a:t>סגן שר החוץ</a:t>
            </a:r>
          </a:p>
        </p:txBody>
      </p:sp>
      <p:sp>
        <p:nvSpPr>
          <p:cNvPr id="87" name="מלבן 86"/>
          <p:cNvSpPr/>
          <p:nvPr/>
        </p:nvSpPr>
        <p:spPr>
          <a:xfrm>
            <a:off x="2140496" y="3385492"/>
            <a:ext cx="1219200" cy="40354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תקשורת והסברה</a:t>
            </a:r>
          </a:p>
        </p:txBody>
      </p:sp>
      <p:cxnSp>
        <p:nvCxnSpPr>
          <p:cNvPr id="91" name="מחבר ישר 90"/>
          <p:cNvCxnSpPr>
            <a:endCxn id="84" idx="3"/>
          </p:cNvCxnSpPr>
          <p:nvPr/>
        </p:nvCxnSpPr>
        <p:spPr>
          <a:xfrm flipH="1">
            <a:off x="6595120" y="5589240"/>
            <a:ext cx="4936" cy="9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מחבר ישר 104"/>
          <p:cNvCxnSpPr/>
          <p:nvPr/>
        </p:nvCxnSpPr>
        <p:spPr>
          <a:xfrm>
            <a:off x="3935760" y="558924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ישר 128"/>
          <p:cNvCxnSpPr>
            <a:stCxn id="34" idx="3"/>
            <a:endCxn id="66" idx="3"/>
          </p:cNvCxnSpPr>
          <p:nvPr/>
        </p:nvCxnSpPr>
        <p:spPr>
          <a:xfrm>
            <a:off x="3314664" y="384034"/>
            <a:ext cx="0" cy="153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ישר 131"/>
          <p:cNvCxnSpPr>
            <a:stCxn id="51" idx="3"/>
            <a:endCxn id="48" idx="3"/>
          </p:cNvCxnSpPr>
          <p:nvPr/>
        </p:nvCxnSpPr>
        <p:spPr>
          <a:xfrm>
            <a:off x="4933925" y="1372251"/>
            <a:ext cx="0" cy="871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מחבר ישר 145"/>
          <p:cNvCxnSpPr>
            <a:endCxn id="4" idx="0"/>
          </p:cNvCxnSpPr>
          <p:nvPr/>
        </p:nvCxnSpPr>
        <p:spPr>
          <a:xfrm>
            <a:off x="8544272" y="980728"/>
            <a:ext cx="2287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מלבן 149"/>
          <p:cNvSpPr/>
          <p:nvPr/>
        </p:nvSpPr>
        <p:spPr>
          <a:xfrm>
            <a:off x="4079776" y="793204"/>
            <a:ext cx="1219200" cy="187525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מינהל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808" y="6270843"/>
            <a:ext cx="1560711" cy="37188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184" y="6270843"/>
            <a:ext cx="317019" cy="371888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6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94857" y="6204121"/>
            <a:ext cx="1560513" cy="3714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77" y="6203708"/>
            <a:ext cx="317019" cy="3718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62723" y="6144709"/>
            <a:ext cx="15424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22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מש</a:t>
            </a:r>
            <a:r>
              <a:rPr lang="he-IL" altLang="he-IL" sz="22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hlinkClick r:id="rId4"/>
              </a:rPr>
              <a:t>ר</a:t>
            </a:r>
            <a:r>
              <a:rPr lang="he-IL" altLang="he-IL" sz="2200" b="1" dirty="0">
                <a:solidFill>
                  <a:srgbClr val="0A4A7F"/>
                </a:solidFill>
                <a:latin typeface="Arial" panose="020B0604020202020204" pitchFamily="34" charset="0"/>
                <a:hlinkClick r:id="rId4"/>
              </a:rPr>
              <a:t>ד החוץ</a:t>
            </a:r>
            <a:r>
              <a:rPr lang="en-US" altLang="he-IL" sz="1100" dirty="0">
                <a:solidFill>
                  <a:prstClr val="black"/>
                </a:solidFill>
              </a:rPr>
              <a:t> 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8824686" y="458918"/>
            <a:ext cx="2844800" cy="2739211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8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הנהלה</a:t>
            </a:r>
          </a:p>
          <a:p>
            <a:endParaRPr lang="he-IL" dirty="0"/>
          </a:p>
          <a:p>
            <a:r>
              <a:rPr lang="he-IL" dirty="0"/>
              <a:t>חטיבת תיאום</a:t>
            </a:r>
          </a:p>
          <a:p>
            <a:r>
              <a:rPr lang="he-IL" dirty="0"/>
              <a:t>היועץ המשפטי</a:t>
            </a:r>
          </a:p>
          <a:p>
            <a:r>
              <a:rPr lang="he-IL" dirty="0"/>
              <a:t>המפקח הכללי על שירות החוץ</a:t>
            </a:r>
          </a:p>
          <a:p>
            <a:r>
              <a:rPr lang="he-IL" dirty="0"/>
              <a:t>תכנון מדיני</a:t>
            </a:r>
          </a:p>
          <a:p>
            <a:r>
              <a:rPr lang="he-IL" dirty="0"/>
              <a:t>טקס ואורחים רשמיים</a:t>
            </a:r>
          </a:p>
          <a:p>
            <a:r>
              <a:rPr lang="he-IL" dirty="0"/>
              <a:t>משאבי אנוש והדרכה</a:t>
            </a:r>
          </a:p>
          <a:p>
            <a:r>
              <a:rPr lang="he-IL" dirty="0" err="1"/>
              <a:t>תיקשוב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5239656" y="671623"/>
            <a:ext cx="3091543" cy="24006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המערך המולטילטרלי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ארגונים בינלאומיים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כלכלה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שיתוף בינלאומי לפיתוח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עניינים אסטרטגיים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ותקציב מערך מולטילטרלי</a:t>
            </a:r>
          </a:p>
        </p:txBody>
      </p:sp>
      <p:sp>
        <p:nvSpPr>
          <p:cNvPr id="11" name="מלבן 10"/>
          <p:cNvSpPr/>
          <p:nvPr/>
        </p:nvSpPr>
        <p:spPr>
          <a:xfrm>
            <a:off x="1030514" y="987931"/>
            <a:ext cx="3127827" cy="3231654"/>
          </a:xfrm>
          <a:prstGeom prst="rect">
            <a:avLst/>
          </a:prstGeom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המערך המדיני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צפון אמריקה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שלום והמזרח התיכון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אירופה המערבית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אירופה ואירו אסיה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אפריקה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אסיה </a:t>
            </a:r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והפאסיפיק</a:t>
            </a:r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אמריקה הלטינית והקריביים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ותקציב מערך מדיני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57028" y="3850253"/>
            <a:ext cx="3135086" cy="24006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דיפלומטיה ציבורית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תקשורת והסברה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קשרי תרבות ומדע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חטיבת תפוצות ודתות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ותקציב דיפלומטיה ציבורית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חטיבת דוברות</a:t>
            </a:r>
          </a:p>
        </p:txBody>
      </p:sp>
      <p:sp>
        <p:nvSpPr>
          <p:cNvPr id="13" name="מלבן 12"/>
          <p:cNvSpPr/>
          <p:nvPr/>
        </p:nvSpPr>
        <p:spPr>
          <a:xfrm>
            <a:off x="4426858" y="3497830"/>
            <a:ext cx="2975428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וארגון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כספים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פרט ורווחה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משאבים חומריים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תיקצוב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מרכזי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האגף לעניינים קונסולריים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ביטחון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מחלקת המשק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15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" y="365125"/>
            <a:ext cx="12113684" cy="615002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66000" y="432594"/>
            <a:ext cx="3987800" cy="1325563"/>
          </a:xfr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הנציגויות בעולם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952500" y="2143125"/>
            <a:ext cx="6413500" cy="288607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e-IL" dirty="0" smtClean="0"/>
              <a:t>הנוסחה עד היום:</a:t>
            </a:r>
          </a:p>
          <a:p>
            <a:pPr marL="0" indent="0">
              <a:buNone/>
            </a:pPr>
            <a:r>
              <a:rPr lang="he-IL" dirty="0" smtClean="0"/>
              <a:t>כל מדינה שכוננה </a:t>
            </a:r>
            <a:r>
              <a:rPr lang="he-IL" dirty="0" smtClean="0"/>
              <a:t>יחסים דיפלומטים עם </a:t>
            </a:r>
            <a:r>
              <a:rPr lang="he-IL" dirty="0" smtClean="0"/>
              <a:t>מדינת </a:t>
            </a:r>
            <a:r>
              <a:rPr lang="he-IL" dirty="0" smtClean="0"/>
              <a:t>ישראל, </a:t>
            </a:r>
            <a:r>
              <a:rPr lang="he-IL" dirty="0" smtClean="0"/>
              <a:t>השאיפה היא להקים במקום שגרירות </a:t>
            </a:r>
            <a:r>
              <a:rPr lang="he-IL" dirty="0" smtClean="0"/>
              <a:t>תושבת</a:t>
            </a:r>
            <a:endParaRPr lang="he-IL" dirty="0"/>
          </a:p>
          <a:p>
            <a:pPr marL="0" indent="0">
              <a:buNone/>
            </a:pPr>
            <a:r>
              <a:rPr lang="he-IL" dirty="0" smtClean="0"/>
              <a:t>מתוך תפיסה: </a:t>
            </a:r>
            <a:endParaRPr lang="he-IL" dirty="0"/>
          </a:p>
          <a:p>
            <a:pPr marL="0" indent="0">
              <a:buNone/>
            </a:pPr>
            <a:r>
              <a:rPr lang="he-IL" dirty="0" smtClean="0"/>
              <a:t>פריסה רחבה = עוצמה </a:t>
            </a:r>
            <a:r>
              <a:rPr lang="en-US" dirty="0" smtClean="0"/>
              <a:t> =</a:t>
            </a:r>
            <a:r>
              <a:rPr lang="he-IL" dirty="0" smtClean="0"/>
              <a:t>השפעה</a:t>
            </a:r>
            <a:endParaRPr lang="he-IL" dirty="0"/>
          </a:p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75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למדינת ישראל 104 נציגויות ברחבי העולם" title="הנציגויות בעולם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0136" y="0"/>
            <a:ext cx="13772271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he-IL" dirty="0" smtClean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</a:rPr>
              <a:t>למדינת 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</a:rPr>
              <a:t>ישראל 104 נציגויות </a:t>
            </a:r>
            <a:r>
              <a:rPr lang="he-IL" dirty="0" smtClean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</a:rPr>
              <a:t>בעולם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lang="he-IL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9056" y="1475147"/>
            <a:ext cx="18473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572575" y="1344563"/>
            <a:ext cx="9624814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1">
            <a:spAutoFit/>
          </a:bodyPr>
          <a:lstStyle/>
          <a:p>
            <a:r>
              <a:rPr lang="he-IL" sz="2400" u="sng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קריטריונים לקביעת גודלה של נציגות - </a:t>
            </a: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ליבה – מדינות מרכזיות ומובילות בעולם בעלות חשיבות מדינית </a:t>
            </a:r>
          </a:p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</a:t>
            </a:r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            עבור מדינת ישראל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בינוניות – מדינות בעלות מעמד בינלאומי חשוב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כלכלית – תחום עיסוק מרכזי של פיתוח שת"פ כלכלי ומסחרי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מולטילטרלית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שת"פ בינ"ל וסיוע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לקהילה יהודית ומטיילים ישראלים</a:t>
            </a:r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16</a:t>
            </a:fld>
            <a:endParaRPr lang="he-IL"/>
          </a:p>
        </p:txBody>
      </p:sp>
      <p:sp>
        <p:nvSpPr>
          <p:cNvPr id="13" name="מציין מיקום של כותרת תחתונה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0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388"/>
          </a:xfrm>
        </p:spPr>
        <p:txBody>
          <a:bodyPr/>
          <a:lstStyle/>
          <a:p>
            <a:r>
              <a:rPr lang="he-IL" dirty="0" smtClean="0"/>
              <a:t>פריסת הנציגויות </a:t>
            </a:r>
            <a:r>
              <a:rPr lang="he-IL" sz="3600" dirty="0" smtClean="0"/>
              <a:t>(נכון לינואר 2017)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306514"/>
            <a:ext cx="10515600" cy="5049836"/>
          </a:xfrm>
        </p:spPr>
        <p:txBody>
          <a:bodyPr>
            <a:noAutofit/>
          </a:bodyPr>
          <a:lstStyle/>
          <a:p>
            <a:r>
              <a:rPr lang="he-IL" sz="2400" dirty="0" smtClean="0"/>
              <a:t>מדינת ישראל מקיימת יחסים דיפלומטיים עם 182 מדינות</a:t>
            </a:r>
          </a:p>
          <a:p>
            <a:r>
              <a:rPr lang="he-IL" sz="2400" dirty="0" smtClean="0"/>
              <a:t>סך </a:t>
            </a:r>
            <a:r>
              <a:rPr lang="he-IL" sz="2400" dirty="0" err="1" smtClean="0"/>
              <a:t>הכל</a:t>
            </a:r>
            <a:r>
              <a:rPr lang="he-IL" sz="2400" dirty="0" smtClean="0"/>
              <a:t> 103 נציגויות: 77 שגרירויות תושבות, 20 קונסוליות כלליות,</a:t>
            </a:r>
          </a:p>
          <a:p>
            <a:pPr marL="0" indent="0">
              <a:buNone/>
            </a:pPr>
            <a:r>
              <a:rPr lang="he-IL" sz="2400" dirty="0" smtClean="0"/>
              <a:t> 5 משלחות, 1 משרד ייצוג</a:t>
            </a:r>
          </a:p>
          <a:p>
            <a:pPr marL="0" indent="0">
              <a:buNone/>
            </a:pPr>
            <a:r>
              <a:rPr lang="he-IL" sz="2400" b="1" u="sng" dirty="0" smtClean="0"/>
              <a:t>על פי חלוקה למרחבים: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FFC000"/>
                </a:solidFill>
              </a:rPr>
              <a:t>מזה"ת: 2 שגרירויות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אירופה: 27 שגרירויות, 2 קונסוליות, 4 משלחות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FFC000"/>
                </a:solidFill>
              </a:rPr>
              <a:t>צפון אמריקה: 2 שגרירויות, 10 קונסוליות, 1 משלחת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מרכז אירופה </a:t>
            </a:r>
            <a:r>
              <a:rPr lang="he-IL" sz="2400" dirty="0" err="1" smtClean="0">
                <a:solidFill>
                  <a:schemeClr val="accent1">
                    <a:lumMod val="50000"/>
                  </a:schemeClr>
                </a:solidFill>
              </a:rPr>
              <a:t>ואירואסיה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: 11 שגרירויות, 1 קונסוליה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FFC000"/>
                </a:solidFill>
              </a:rPr>
              <a:t>אפריקה: 10 שגרירויות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אסיה </a:t>
            </a:r>
            <a:r>
              <a:rPr lang="he-IL" sz="2400" dirty="0" err="1" smtClean="0">
                <a:solidFill>
                  <a:schemeClr val="accent1">
                    <a:lumMod val="50000"/>
                  </a:schemeClr>
                </a:solidFill>
              </a:rPr>
              <a:t>והפסיפיק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: 12 נציגויות, 6 קונסוליות, 1 משרד אינטרסים</a:t>
            </a:r>
          </a:p>
          <a:p>
            <a:pPr marL="0" indent="0">
              <a:buNone/>
            </a:pPr>
            <a:r>
              <a:rPr lang="he-IL" sz="2400" dirty="0" err="1" smtClean="0">
                <a:solidFill>
                  <a:srgbClr val="FFC000"/>
                </a:solidFill>
              </a:rPr>
              <a:t>אמל"ט</a:t>
            </a:r>
            <a:r>
              <a:rPr lang="he-IL" sz="2400" dirty="0" smtClean="0">
                <a:solidFill>
                  <a:srgbClr val="FFC000"/>
                </a:solidFill>
              </a:rPr>
              <a:t> </a:t>
            </a:r>
            <a:r>
              <a:rPr lang="he-IL" sz="2400" dirty="0" err="1" smtClean="0">
                <a:solidFill>
                  <a:srgbClr val="FFC000"/>
                </a:solidFill>
              </a:rPr>
              <a:t>והקריבייים</a:t>
            </a:r>
            <a:r>
              <a:rPr lang="he-IL" sz="2400" dirty="0" smtClean="0">
                <a:solidFill>
                  <a:srgbClr val="FFC000"/>
                </a:solidFill>
              </a:rPr>
              <a:t>: 13 </a:t>
            </a:r>
            <a:r>
              <a:rPr lang="he-IL" sz="2400" dirty="0" smtClean="0">
                <a:solidFill>
                  <a:srgbClr val="FFC000"/>
                </a:solidFill>
              </a:rPr>
              <a:t>שגרירויות</a:t>
            </a:r>
            <a:r>
              <a:rPr lang="he-IL" sz="2400" dirty="0" smtClean="0">
                <a:solidFill>
                  <a:srgbClr val="FFC000"/>
                </a:solidFill>
              </a:rPr>
              <a:t>, 1 קונסוליה</a:t>
            </a:r>
          </a:p>
          <a:p>
            <a:pPr marL="0" indent="0">
              <a:buNone/>
            </a:pPr>
            <a:endParaRPr lang="he-IL" sz="2400" dirty="0" smtClean="0"/>
          </a:p>
          <a:p>
            <a:pPr marL="0" indent="0" algn="r">
              <a:buNone/>
            </a:pPr>
            <a:endParaRPr lang="he-IL" sz="2400" dirty="0"/>
          </a:p>
          <a:p>
            <a:pPr marL="0" indent="0" algn="r">
              <a:buNone/>
            </a:pPr>
            <a:r>
              <a:rPr lang="he-IL" sz="2400" dirty="0" smtClean="0"/>
              <a:t> </a:t>
            </a:r>
            <a:endParaRPr lang="he-IL" sz="24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7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הגדרות דיפלומטיות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 smtClean="0"/>
              <a:t>1. </a:t>
            </a:r>
            <a:r>
              <a:rPr lang="he-IL" b="1" dirty="0" smtClean="0"/>
              <a:t>שגרירות </a:t>
            </a:r>
            <a:r>
              <a:rPr lang="he-IL" b="1" dirty="0"/>
              <a:t>תושבת </a:t>
            </a:r>
            <a:r>
              <a:rPr lang="he-IL" dirty="0"/>
              <a:t>- הנציגות הבכירה של מדינת ישראל בעיר הבירה של מדינת היעד.</a:t>
            </a:r>
          </a:p>
          <a:p>
            <a:pPr marL="0" indent="0">
              <a:buNone/>
            </a:pPr>
            <a:r>
              <a:rPr lang="he-IL" dirty="0"/>
              <a:t>2 . </a:t>
            </a:r>
            <a:r>
              <a:rPr lang="he-IL" b="1" dirty="0"/>
              <a:t>קונסוליה</a:t>
            </a:r>
            <a:r>
              <a:rPr lang="he-IL" dirty="0"/>
              <a:t> - נציגות ישראל במדינת היעד, שמקום מושבה אינה עיר הבירה.</a:t>
            </a:r>
          </a:p>
          <a:p>
            <a:pPr marL="0" indent="0">
              <a:buNone/>
            </a:pPr>
            <a:r>
              <a:rPr lang="he-IL" dirty="0"/>
              <a:t>3 . </a:t>
            </a:r>
            <a:r>
              <a:rPr lang="he-IL" b="1" dirty="0"/>
              <a:t>משלחת</a:t>
            </a:r>
            <a:r>
              <a:rPr lang="he-IL" dirty="0"/>
              <a:t> - נציגות ישראלית במוסדות ובארגונים בינלאומיים.</a:t>
            </a:r>
          </a:p>
          <a:p>
            <a:pPr marL="0" indent="0">
              <a:buNone/>
            </a:pPr>
            <a:r>
              <a:rPr lang="he-IL" dirty="0"/>
              <a:t>4 . </a:t>
            </a:r>
            <a:r>
              <a:rPr lang="he-IL" b="1" dirty="0"/>
              <a:t>משרד ייצוגי </a:t>
            </a:r>
            <a:r>
              <a:rPr lang="he-IL" dirty="0"/>
              <a:t>- נציגות מסחרית שאינה מדינית.</a:t>
            </a:r>
          </a:p>
          <a:p>
            <a:pPr marL="0" indent="0">
              <a:buNone/>
            </a:pPr>
            <a:r>
              <a:rPr lang="he-IL" dirty="0"/>
              <a:t>5 . </a:t>
            </a:r>
            <a:r>
              <a:rPr lang="he-IL" b="1" dirty="0"/>
              <a:t>נציגות לא תושבת </a:t>
            </a:r>
            <a:r>
              <a:rPr lang="he-IL" dirty="0"/>
              <a:t>- נציגות ישראל שמקום מושבה הינו במדינה שכנה למדינת היעד.</a:t>
            </a:r>
          </a:p>
          <a:p>
            <a:pPr marL="0" indent="0">
              <a:buNone/>
            </a:pPr>
            <a:r>
              <a:rPr lang="he-IL" dirty="0"/>
              <a:t>6 . </a:t>
            </a:r>
            <a:r>
              <a:rPr lang="he-IL" b="1" dirty="0"/>
              <a:t>קונסול כללי </a:t>
            </a:r>
            <a:r>
              <a:rPr lang="he-IL" dirty="0"/>
              <a:t>-ראש נציגות במעמד דיפלומטי (שליח משרד החוץ) העומד בראש קונסוליה.</a:t>
            </a:r>
          </a:p>
          <a:p>
            <a:pPr marL="0" indent="0">
              <a:buNone/>
            </a:pPr>
            <a:r>
              <a:rPr lang="he-IL" dirty="0"/>
              <a:t>7 . </a:t>
            </a:r>
            <a:r>
              <a:rPr lang="he-IL" b="1" dirty="0"/>
              <a:t>קונסול כבוד </a:t>
            </a:r>
            <a:r>
              <a:rPr lang="he-IL" dirty="0"/>
              <a:t>-אזרח של מדינת היעד, שהינו בעל מעמד, שנבחר על ידי משרד החוץ על מנת לייצג </a:t>
            </a:r>
            <a:r>
              <a:rPr lang="he-IL" dirty="0" smtClean="0"/>
              <a:t>את המטרות </a:t>
            </a:r>
            <a:r>
              <a:rPr lang="he-IL" dirty="0"/>
              <a:t>של ממשלת ישראל במדינת היעד.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74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4294967295"/>
          </p:nvPr>
        </p:nvSpPr>
        <p:spPr>
          <a:xfrm>
            <a:off x="0" y="266701"/>
            <a:ext cx="11976100" cy="645080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6" y="266701"/>
            <a:ext cx="3871061" cy="581025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9" y="3744743"/>
            <a:ext cx="4875736" cy="28162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735" y="3171826"/>
            <a:ext cx="3540894" cy="3387158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19</a:t>
            </a:fld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194" y="262733"/>
            <a:ext cx="4670906" cy="307561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402" y="660004"/>
            <a:ext cx="4267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מעבר משרד החוץ לירושלים, 9 ביולי </a:t>
            </a:r>
            <a:r>
              <a:rPr lang="he-IL" sz="2400" dirty="0" smtClean="0"/>
              <a:t>1953 </a:t>
            </a:r>
            <a:br>
              <a:rPr lang="he-IL" sz="2400" dirty="0" smtClean="0"/>
            </a:br>
            <a:r>
              <a:rPr lang="he-IL" sz="2400" dirty="0" smtClean="0"/>
              <a:t>(צלם</a:t>
            </a:r>
            <a:r>
              <a:rPr lang="he-IL" sz="2400" dirty="0"/>
              <a:t>: יהודה </a:t>
            </a:r>
            <a:r>
              <a:rPr lang="he-IL" sz="2400" dirty="0" err="1" smtClean="0"/>
              <a:t>אייזנשטרק</a:t>
            </a:r>
            <a:r>
              <a:rPr lang="he-IL" sz="2400" dirty="0" smtClean="0"/>
              <a:t>)</a:t>
            </a:r>
            <a:endParaRPr lang="he-IL" sz="2400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1" y="1834300"/>
            <a:ext cx="5442857" cy="4030095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47" y="442912"/>
            <a:ext cx="38766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00555"/>
            <a:ext cx="10515600" cy="895294"/>
          </a:xfrm>
        </p:spPr>
        <p:txBody>
          <a:bodyPr/>
          <a:lstStyle/>
          <a:p>
            <a:r>
              <a:rPr lang="he-IL" dirty="0" smtClean="0"/>
              <a:t>תפקידים </a:t>
            </a:r>
            <a:r>
              <a:rPr lang="he-IL" dirty="0" smtClean="0"/>
              <a:t>דיפלומטיים בחו"ל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003300"/>
            <a:ext cx="10515600" cy="5562600"/>
          </a:xfrm>
        </p:spPr>
        <p:txBody>
          <a:bodyPr>
            <a:noAutofit/>
          </a:bodyPr>
          <a:lstStyle/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שגריר מיוחד ומוסמך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קונסול כללי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ציר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ציר-יועץ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יועץ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מזכיר ראשון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מזכיר שני</a:t>
            </a:r>
          </a:p>
          <a:p>
            <a:pPr lvl="0"/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קונסול/ראש המחלקה הקונסולרית</a:t>
            </a:r>
          </a:p>
          <a:p>
            <a:pPr lvl="0"/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קצין </a:t>
            </a:r>
            <a:r>
              <a:rPr lang="he-IL" sz="3200" dirty="0" err="1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מינהלה</a:t>
            </a:r>
            <a:endParaRPr lang="he-IL" sz="3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נספח: צבאי, משטרתי, כלכלי </a:t>
            </a:r>
            <a:endParaRPr lang="he-IL" sz="3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39183"/>
            <a:ext cx="5156200" cy="363008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12" y="2689754"/>
            <a:ext cx="2897187" cy="19431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12" y="3948112"/>
            <a:ext cx="4217988" cy="2811992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20</a:t>
            </a:fld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3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/>
          <a:lstStyle/>
          <a:p>
            <a:r>
              <a:rPr lang="he-IL" dirty="0" smtClean="0"/>
              <a:t>תפקידים דיפלומטיים במטה בירושלים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r>
              <a:rPr lang="he-IL" dirty="0" smtClean="0"/>
              <a:t>ראש מערך</a:t>
            </a:r>
          </a:p>
          <a:p>
            <a:r>
              <a:rPr lang="he-IL" dirty="0" smtClean="0"/>
              <a:t>ראש אגף/סמנכ"ל</a:t>
            </a:r>
          </a:p>
          <a:p>
            <a:r>
              <a:rPr lang="he-IL" dirty="0" err="1" smtClean="0"/>
              <a:t>ס'ראש</a:t>
            </a:r>
            <a:r>
              <a:rPr lang="he-IL" dirty="0" smtClean="0"/>
              <a:t> אגף/</a:t>
            </a:r>
            <a:r>
              <a:rPr lang="he-IL" dirty="0" err="1" smtClean="0"/>
              <a:t>רח"ט</a:t>
            </a:r>
            <a:endParaRPr lang="he-IL" dirty="0" smtClean="0"/>
          </a:p>
          <a:p>
            <a:r>
              <a:rPr lang="he-IL" dirty="0" smtClean="0"/>
              <a:t>מנהל מחלקה</a:t>
            </a:r>
          </a:p>
          <a:p>
            <a:r>
              <a:rPr lang="he-IL" dirty="0" err="1" smtClean="0"/>
              <a:t>ס'מנהל</a:t>
            </a:r>
            <a:r>
              <a:rPr lang="he-IL" dirty="0" smtClean="0"/>
              <a:t> מחלקה</a:t>
            </a:r>
          </a:p>
          <a:p>
            <a:r>
              <a:rPr lang="he-IL" dirty="0" err="1" smtClean="0"/>
              <a:t>דסקאי</a:t>
            </a:r>
            <a:endParaRPr lang="he-IL" dirty="0" smtClean="0"/>
          </a:p>
          <a:p>
            <a:r>
              <a:rPr lang="he-IL" dirty="0" smtClean="0"/>
              <a:t>חוקר</a:t>
            </a:r>
          </a:p>
          <a:p>
            <a:r>
              <a:rPr lang="he-IL" dirty="0" smtClean="0"/>
              <a:t>מומחה/יועץ תוכן</a:t>
            </a:r>
          </a:p>
          <a:p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21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927350"/>
            <a:ext cx="6654800" cy="3429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1" y="661988"/>
            <a:ext cx="3770489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7" y="292100"/>
            <a:ext cx="2857500" cy="16002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170111"/>
            <a:ext cx="2590800" cy="17621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525" y="242887"/>
            <a:ext cx="1962150" cy="23336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00" y="561974"/>
            <a:ext cx="2695575" cy="16954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050" y="2427287"/>
            <a:ext cx="3667125" cy="12477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262" y="2778122"/>
            <a:ext cx="3057525" cy="14954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7250" y="377825"/>
            <a:ext cx="3209925" cy="14287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9449" y="4004508"/>
            <a:ext cx="3290888" cy="210419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551" y="4210047"/>
            <a:ext cx="3871119" cy="257242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1" y="4370403"/>
            <a:ext cx="3149599" cy="2365414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9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99291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 smtClean="0"/>
              <a:t>Vienna </a:t>
            </a:r>
            <a:r>
              <a:rPr lang="en-US" sz="3200" b="1" dirty="0"/>
              <a:t>Convention on Diplomatic Relations </a:t>
            </a:r>
            <a:endParaRPr lang="en-US" sz="3200" b="1" dirty="0" smtClean="0"/>
          </a:p>
          <a:p>
            <a:pPr marL="0" indent="0" algn="l" rtl="0">
              <a:buNone/>
            </a:pPr>
            <a:r>
              <a:rPr lang="en-US" sz="3200" dirty="0"/>
              <a:t>Done at Vienna on 18 April 1961. </a:t>
            </a:r>
            <a:endParaRPr lang="en-US" sz="3200" dirty="0" smtClean="0"/>
          </a:p>
          <a:p>
            <a:pPr marL="0" indent="0" algn="l" rtl="0">
              <a:buNone/>
            </a:pPr>
            <a:r>
              <a:rPr lang="en-US" sz="3200" b="1" dirty="0" smtClean="0"/>
              <a:t>Entered </a:t>
            </a:r>
            <a:r>
              <a:rPr lang="en-US" sz="3200" b="1" dirty="0"/>
              <a:t>into force on 24 April </a:t>
            </a:r>
            <a:r>
              <a:rPr lang="en-US" sz="3200" b="1" dirty="0" smtClean="0"/>
              <a:t>1964</a:t>
            </a:r>
          </a:p>
          <a:p>
            <a:pPr marL="0" indent="0" algn="l" rtl="0">
              <a:buNone/>
            </a:pPr>
            <a:endParaRPr lang="en-US" sz="3200" dirty="0"/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524E4E"/>
                </a:solidFill>
                <a:latin typeface="Calibri" panose="020F0502020204030204" pitchFamily="34" charset="0"/>
              </a:rPr>
              <a:t>Vienna </a:t>
            </a:r>
            <a:r>
              <a:rPr lang="en-US" sz="3200" b="1" dirty="0">
                <a:solidFill>
                  <a:srgbClr val="524E4E"/>
                </a:solidFill>
                <a:latin typeface="Calibri" panose="020F0502020204030204" pitchFamily="34" charset="0"/>
              </a:rPr>
              <a:t>Convention on Consular </a:t>
            </a:r>
            <a:r>
              <a:rPr lang="en-US" sz="3200" b="1" dirty="0" smtClean="0">
                <a:solidFill>
                  <a:srgbClr val="524E4E"/>
                </a:solidFill>
                <a:latin typeface="Calibri" panose="020F0502020204030204" pitchFamily="34" charset="0"/>
              </a:rPr>
              <a:t>Relations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524E4E"/>
                </a:solidFill>
                <a:latin typeface="Calibri" panose="020F0502020204030204" pitchFamily="34" charset="0"/>
              </a:rPr>
              <a:t>Done at Vienna on 22 </a:t>
            </a:r>
            <a:r>
              <a:rPr lang="en-US" sz="3200" dirty="0">
                <a:solidFill>
                  <a:srgbClr val="524E4E"/>
                </a:solidFill>
                <a:latin typeface="Calibri" panose="020F0502020204030204" pitchFamily="34" charset="0"/>
              </a:rPr>
              <a:t>April </a:t>
            </a:r>
            <a:r>
              <a:rPr lang="en-US" sz="3200" dirty="0" smtClean="0">
                <a:solidFill>
                  <a:srgbClr val="524E4E"/>
                </a:solidFill>
                <a:latin typeface="Calibri" panose="020F0502020204030204" pitchFamily="34" charset="0"/>
              </a:rPr>
              <a:t>1963</a:t>
            </a:r>
          </a:p>
          <a:p>
            <a:pPr marL="0" indent="0" algn="l" rtl="0">
              <a:buNone/>
            </a:pPr>
            <a:r>
              <a:rPr lang="en-US" sz="3200" b="1" dirty="0" smtClean="0"/>
              <a:t>Entered </a:t>
            </a:r>
            <a:r>
              <a:rPr lang="en-US" sz="3200" b="1" dirty="0"/>
              <a:t>into </a:t>
            </a:r>
            <a:r>
              <a:rPr lang="en-US" sz="3200" b="1" dirty="0" smtClean="0"/>
              <a:t>force on 19 </a:t>
            </a:r>
            <a:r>
              <a:rPr lang="en-US" sz="3200" b="1" dirty="0"/>
              <a:t>March </a:t>
            </a:r>
            <a:r>
              <a:rPr lang="en-US" sz="3200" b="1" dirty="0" smtClean="0"/>
              <a:t>1967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9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אתגרים ודילמות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תהליכים העוברים על משרדי החוץ בעולם</a:t>
            </a:r>
            <a:endParaRPr lang="he-IL" dirty="0"/>
          </a:p>
          <a:p>
            <a:r>
              <a:rPr lang="he-IL" dirty="0" smtClean="0"/>
              <a:t>עולם משתנה ובלתי צפוי</a:t>
            </a:r>
          </a:p>
          <a:p>
            <a:r>
              <a:rPr lang="he-IL" dirty="0" smtClean="0"/>
              <a:t>איבוד המונופול על מדיניות חוץ</a:t>
            </a:r>
          </a:p>
          <a:p>
            <a:r>
              <a:rPr lang="he-IL" dirty="0" smtClean="0"/>
              <a:t>ריבוי שחקנים חדשים בזירה הגלובלית</a:t>
            </a:r>
          </a:p>
          <a:p>
            <a:r>
              <a:rPr lang="he-IL" dirty="0" smtClean="0"/>
              <a:t>שאלת היתרון היחסי והרלבנטיות של משרד החוץ </a:t>
            </a:r>
            <a:r>
              <a:rPr lang="he-IL" dirty="0"/>
              <a:t>ב</a:t>
            </a:r>
            <a:r>
              <a:rPr lang="he-IL" dirty="0" smtClean="0"/>
              <a:t>מציאות החדשה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3" y="365125"/>
            <a:ext cx="5526087" cy="2045496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03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מטרות הביקור במשרד החוץ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היכרות והתנסות בסוגיות מרכזיות בעבודת משרד החוץ</a:t>
            </a:r>
          </a:p>
          <a:p>
            <a:r>
              <a:rPr lang="he-IL" sz="3600" dirty="0" smtClean="0"/>
              <a:t>עוצמה רכה – תרגומה למעשה</a:t>
            </a:r>
          </a:p>
          <a:p>
            <a:r>
              <a:rPr lang="he-IL" sz="3600" dirty="0" smtClean="0"/>
              <a:t> הכלים של הדיפלומטיה וחשיבותם </a:t>
            </a:r>
            <a:r>
              <a:rPr lang="he-IL" sz="3600" dirty="0"/>
              <a:t>ל</a:t>
            </a:r>
            <a:r>
              <a:rPr lang="he-IL" sz="3600" dirty="0" smtClean="0"/>
              <a:t>ביטחון הלאומי</a:t>
            </a:r>
          </a:p>
          <a:p>
            <a:endParaRPr lang="he-IL" sz="3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0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לו"ז הביקור </a:t>
            </a:r>
            <a:r>
              <a:rPr lang="he-IL" dirty="0" err="1" smtClean="0"/>
              <a:t>במשה"ח</a:t>
            </a:r>
            <a:r>
              <a:rPr lang="he-IL" dirty="0" smtClean="0"/>
              <a:t> 24.1.17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991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- </a:t>
            </a:r>
            <a:r>
              <a:rPr lang="en-US" sz="3600" dirty="0" smtClean="0"/>
              <a:t>08:15-08:45</a:t>
            </a:r>
            <a:r>
              <a:rPr lang="he-IL" sz="3200" dirty="0" smtClean="0"/>
              <a:t>התכנסות באולם ירושלים</a:t>
            </a:r>
          </a:p>
          <a:p>
            <a:r>
              <a:rPr lang="he-IL" sz="3200" dirty="0" smtClean="0"/>
              <a:t>08:45-09:45 - פתיחה – מנכ"ל </a:t>
            </a:r>
            <a:r>
              <a:rPr lang="he-IL" sz="3200" dirty="0" err="1" smtClean="0"/>
              <a:t>משה"ח</a:t>
            </a:r>
            <a:endParaRPr lang="he-IL" sz="3200" dirty="0" smtClean="0"/>
          </a:p>
          <a:p>
            <a:r>
              <a:rPr lang="he-IL" sz="3200" dirty="0" smtClean="0"/>
              <a:t>09:45-11:30 – חלוקה לקבוצות לפי תחומים מקצועיים</a:t>
            </a:r>
          </a:p>
          <a:p>
            <a:r>
              <a:rPr lang="he-IL" sz="3200" dirty="0" smtClean="0"/>
              <a:t>11:30-12:15 – ארוחת צהריים</a:t>
            </a:r>
            <a:endParaRPr lang="he-IL" sz="3200" dirty="0"/>
          </a:p>
          <a:p>
            <a:r>
              <a:rPr lang="he-IL" sz="3200" dirty="0" smtClean="0"/>
              <a:t>12:15-13:00 – סיור בחדר מצב ובקיר הנופלים</a:t>
            </a:r>
          </a:p>
          <a:p>
            <a:r>
              <a:rPr lang="he-IL" sz="3200" dirty="0" smtClean="0"/>
              <a:t>13:00-14:30 – הצגת תוצרי הקבוצות במליאה</a:t>
            </a:r>
          </a:p>
          <a:p>
            <a:r>
              <a:rPr lang="he-IL" sz="3200" dirty="0" smtClean="0"/>
              <a:t>14:45-15:30 – יועמ"ש </a:t>
            </a:r>
          </a:p>
          <a:p>
            <a:r>
              <a:rPr lang="he-IL" sz="3200" dirty="0" smtClean="0"/>
              <a:t>15:45-16:30 – ראש המערך המדיני</a:t>
            </a:r>
            <a:endParaRPr lang="he-IL" sz="3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90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קבוצות העבודה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דיפלומטיה מולטילטרלית </a:t>
            </a:r>
            <a:endParaRPr lang="he-IL" dirty="0"/>
          </a:p>
          <a:p>
            <a:r>
              <a:rPr lang="he-IL" dirty="0" smtClean="0"/>
              <a:t>דיפלומטיה ציבורית ומדיה חברתית </a:t>
            </a:r>
          </a:p>
          <a:p>
            <a:r>
              <a:rPr lang="he-IL" dirty="0" smtClean="0"/>
              <a:t>דיפלומטית פיתוח – שיתוף פעולה בינלאומי וסיוע הומניטרי</a:t>
            </a:r>
          </a:p>
          <a:p>
            <a:r>
              <a:rPr lang="he-IL" dirty="0" smtClean="0"/>
              <a:t>דיפלומטיה בילטרלית – עבודה מול הקונגרס</a:t>
            </a:r>
          </a:p>
          <a:p>
            <a:r>
              <a:rPr lang="he-IL" dirty="0" smtClean="0"/>
              <a:t>דיפלומטיה ביטחונית</a:t>
            </a:r>
          </a:p>
          <a:p>
            <a:r>
              <a:rPr lang="he-IL" dirty="0" smtClean="0"/>
              <a:t>מחקר מדיני</a:t>
            </a:r>
          </a:p>
          <a:p>
            <a:r>
              <a:rPr lang="he-IL" dirty="0" smtClean="0"/>
              <a:t>סייבר דיפלומטי</a:t>
            </a:r>
          </a:p>
          <a:p>
            <a:r>
              <a:rPr lang="he-IL" dirty="0" smtClean="0"/>
              <a:t>משפט בינ"ל</a:t>
            </a:r>
          </a:p>
          <a:p>
            <a:r>
              <a:rPr lang="he-IL" dirty="0" smtClean="0"/>
              <a:t>עבודה קונסולרית וסיוע לאזרחים בחו"ל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78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733472"/>
            <a:ext cx="8648131" cy="562287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9" y="3905250"/>
            <a:ext cx="4000500" cy="27051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297" y="109183"/>
            <a:ext cx="3114560" cy="237471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558799"/>
            <a:ext cx="3742969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תפקידי משרד החוץ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8700" y="1628774"/>
            <a:ext cx="10515600" cy="5076826"/>
          </a:xfrm>
        </p:spPr>
        <p:txBody>
          <a:bodyPr>
            <a:normAutofit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he-IL" dirty="0"/>
              <a:t>משרד החוץ </a:t>
            </a:r>
            <a:r>
              <a:rPr lang="he-IL" b="1" dirty="0"/>
              <a:t>מופקד על גיבוש מדיניות החוץ </a:t>
            </a:r>
            <a:r>
              <a:rPr lang="he-IL" dirty="0"/>
              <a:t>של ממשלת ישראל, על ביצועה </a:t>
            </a:r>
            <a:r>
              <a:rPr lang="he-IL" dirty="0" smtClean="0"/>
              <a:t>והסברתה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b="1" dirty="0" smtClean="0"/>
              <a:t>מייצג </a:t>
            </a:r>
            <a:r>
              <a:rPr lang="he-IL" b="1" dirty="0"/>
              <a:t>את המדינה </a:t>
            </a:r>
            <a:r>
              <a:rPr lang="he-IL" dirty="0"/>
              <a:t>בפני ממשלות זרות וארגונים </a:t>
            </a:r>
            <a:r>
              <a:rPr lang="he-IL" dirty="0" smtClean="0"/>
              <a:t>בינלאומיים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b="1" dirty="0" smtClean="0"/>
              <a:t>מסביר </a:t>
            </a:r>
            <a:r>
              <a:rPr lang="he-IL" b="1" dirty="0"/>
              <a:t>את עמדותיה </a:t>
            </a:r>
            <a:r>
              <a:rPr lang="he-IL" dirty="0"/>
              <a:t>ובעיותיה ברחבי </a:t>
            </a:r>
            <a:r>
              <a:rPr lang="he-IL" dirty="0" smtClean="0"/>
              <a:t>העולם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שוקד </a:t>
            </a:r>
            <a:r>
              <a:rPr lang="he-IL" dirty="0"/>
              <a:t>על </a:t>
            </a:r>
            <a:r>
              <a:rPr lang="he-IL" b="1" dirty="0"/>
              <a:t>קידום קשרי הכלכלה, התרבות והמדע</a:t>
            </a:r>
            <a:r>
              <a:rPr lang="he-IL" dirty="0"/>
              <a:t> </a:t>
            </a:r>
            <a:endParaRPr lang="he-IL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מקדם </a:t>
            </a:r>
            <a:r>
              <a:rPr lang="he-IL" dirty="0"/>
              <a:t>את </a:t>
            </a:r>
            <a:r>
              <a:rPr lang="he-IL" b="1" dirty="0"/>
              <a:t>שיתוף הפעולה עם ארצות </a:t>
            </a:r>
            <a:r>
              <a:rPr lang="he-IL" b="1" dirty="0" smtClean="0"/>
              <a:t>מתפתחות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פועל </a:t>
            </a:r>
            <a:r>
              <a:rPr lang="he-IL" dirty="0"/>
              <a:t>לטיפוח </a:t>
            </a:r>
            <a:r>
              <a:rPr lang="he-IL" b="1" dirty="0"/>
              <a:t>הקשרים עם הקהילות היהודיות בתפוצות </a:t>
            </a:r>
            <a:endParaRPr lang="he-IL" b="1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שומר </a:t>
            </a:r>
            <a:r>
              <a:rPr lang="he-IL" dirty="0"/>
              <a:t>על </a:t>
            </a:r>
            <a:r>
              <a:rPr lang="he-IL" b="1" dirty="0"/>
              <a:t>זכויותיהם של אזרחים ישראלים השוהים </a:t>
            </a:r>
            <a:r>
              <a:rPr lang="he-IL" b="1" dirty="0" smtClean="0"/>
              <a:t>בחו"ל</a:t>
            </a:r>
          </a:p>
          <a:p>
            <a:pPr marL="514350" indent="-514350" fontAlgn="base">
              <a:buFont typeface="+mj-lt"/>
              <a:buAutoNum type="arabicPeriod"/>
            </a:pPr>
            <a:endParaRPr lang="he-IL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he-IL" altLang="he-IL" sz="2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מש</a:t>
            </a:r>
            <a:r>
              <a:rPr lang="he-IL" altLang="he-IL" sz="2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ר</a:t>
            </a: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  <a:hlinkClick r:id="rId2"/>
              </a:rPr>
              <a:t>ד </a:t>
            </a:r>
            <a:r>
              <a:rPr lang="he-IL" altLang="he-IL" sz="2200" b="1" dirty="0">
                <a:solidFill>
                  <a:srgbClr val="0A4A7F"/>
                </a:solidFill>
                <a:latin typeface="Arial" panose="020B0604020202020204" pitchFamily="34" charset="0"/>
                <a:hlinkClick r:id="rId2"/>
              </a:rPr>
              <a:t>החוץ</a:t>
            </a:r>
            <a:r>
              <a:rPr lang="en-US" altLang="he-IL" sz="1100" dirty="0">
                <a:solidFill>
                  <a:prstClr val="black"/>
                </a:solidFill>
              </a:rPr>
              <a:t> </a:t>
            </a:r>
            <a:endParaRPr lang="en-US" altLang="he-IL" sz="1000" dirty="0">
              <a:solidFill>
                <a:srgbClr val="302F2F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he-IL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11921"/>
            <a:ext cx="12192000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</a:t>
            </a:r>
            <a:endParaRPr kumimoji="0" lang="en-US" altLang="he-IL" sz="1000" b="0" i="0" u="none" strike="noStrike" cap="none" normalizeH="0" baseline="0" dirty="0" smtClean="0">
              <a:ln>
                <a:noFill/>
              </a:ln>
              <a:solidFill>
                <a:srgbClr val="30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fa.gov.il/MFA_Graphics/MasterPag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938836"/>
            <a:ext cx="314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mfa.gov.il/MFA_Graphics/MasterPage/israel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5938836"/>
            <a:ext cx="1562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8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המשאב האנושי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r>
              <a:rPr lang="he-IL" dirty="0" smtClean="0"/>
              <a:t>במשרד החוץ עובדים כ-1100 איש</a:t>
            </a:r>
          </a:p>
          <a:p>
            <a:r>
              <a:rPr lang="he-IL" dirty="0" smtClean="0"/>
              <a:t>כ-400 שליחים בנציגויות בחו"ל וכ-700 במטה בירושלים</a:t>
            </a:r>
          </a:p>
          <a:p>
            <a:r>
              <a:rPr lang="he-IL" dirty="0" smtClean="0"/>
              <a:t>כ-1700 עובדים מקומיים ישראלים וזרים</a:t>
            </a:r>
          </a:p>
          <a:p>
            <a:endParaRPr lang="he-IL" dirty="0" smtClean="0"/>
          </a:p>
          <a:p>
            <a:r>
              <a:rPr lang="he-IL" dirty="0" smtClean="0"/>
              <a:t>תהליך הגיוס: קורס צוערים</a:t>
            </a:r>
          </a:p>
          <a:p>
            <a:r>
              <a:rPr lang="he-IL" dirty="0" smtClean="0"/>
              <a:t>הכשרה </a:t>
            </a:r>
            <a:r>
              <a:rPr lang="en-US" dirty="0" smtClean="0"/>
              <a:t>on the job training</a:t>
            </a:r>
          </a:p>
          <a:p>
            <a:r>
              <a:rPr lang="he-IL" dirty="0" smtClean="0"/>
              <a:t>מקצוע או מסלול חיים?</a:t>
            </a:r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627062"/>
            <a:ext cx="3771900" cy="1209675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5</a:t>
            </a:fld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3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תקציב המשרד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6"/>
          </a:xfrm>
        </p:spPr>
        <p:txBody>
          <a:bodyPr>
            <a:normAutofit fontScale="92500" lnSpcReduction="10000"/>
          </a:bodyPr>
          <a:lstStyle/>
          <a:p>
            <a:r>
              <a:rPr lang="he-IL" sz="3600" dirty="0" smtClean="0"/>
              <a:t>תקציב שנתי, בהתאם לשנת תקציב המדינה [אין </a:t>
            </a:r>
            <a:r>
              <a:rPr lang="he-IL" sz="3600" dirty="0" err="1" smtClean="0"/>
              <a:t>תר"ש</a:t>
            </a:r>
            <a:r>
              <a:rPr lang="he-IL" sz="3600" dirty="0" smtClean="0"/>
              <a:t>]</a:t>
            </a:r>
          </a:p>
          <a:p>
            <a:r>
              <a:rPr lang="he-IL" sz="3600" dirty="0" smtClean="0"/>
              <a:t>תקציב 2017 – כ-1.64 מיליארד ₪:</a:t>
            </a:r>
          </a:p>
          <a:p>
            <a:pPr>
              <a:buFontTx/>
              <a:buChar char="-"/>
            </a:pPr>
            <a:r>
              <a:rPr lang="he-IL" sz="3600" dirty="0" smtClean="0"/>
              <a:t>תקציב שכר בארץ: כ-203 אלף ₪</a:t>
            </a:r>
          </a:p>
          <a:p>
            <a:pPr>
              <a:buFontTx/>
              <a:buChar char="-"/>
            </a:pPr>
            <a:r>
              <a:rPr lang="he-IL" sz="3600" dirty="0" smtClean="0"/>
              <a:t>תקציב קניות מטה: כ-187 אלף ₪</a:t>
            </a:r>
          </a:p>
          <a:p>
            <a:pPr>
              <a:buFontTx/>
              <a:buChar char="-"/>
            </a:pPr>
            <a:r>
              <a:rPr lang="he-IL" sz="3600" dirty="0" smtClean="0"/>
              <a:t>תקציב שכר בחו"ל: כ-805 אלף ₪</a:t>
            </a:r>
          </a:p>
          <a:p>
            <a:pPr>
              <a:buFontTx/>
              <a:buChar char="-"/>
            </a:pPr>
            <a:r>
              <a:rPr lang="he-IL" sz="3600" dirty="0" smtClean="0">
                <a:solidFill>
                  <a:srgbClr val="FF0000"/>
                </a:solidFill>
              </a:rPr>
              <a:t>תקציב קניות בחו"ל: כ-410 אלף ₪</a:t>
            </a:r>
          </a:p>
          <a:p>
            <a:r>
              <a:rPr lang="he-IL" sz="3600" dirty="0" smtClean="0"/>
              <a:t>65% מהתקציב לתשלום משכורות</a:t>
            </a:r>
          </a:p>
          <a:p>
            <a:r>
              <a:rPr lang="he-IL" sz="3600" dirty="0" smtClean="0"/>
              <a:t>14% מהתקציב לאבטחה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19" y="599281"/>
            <a:ext cx="2886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דגשים לשנות הכספים 2017 ו-2018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295900"/>
          </a:xfrm>
        </p:spPr>
        <p:txBody>
          <a:bodyPr>
            <a:normAutofit fontScale="92500"/>
          </a:bodyPr>
          <a:lstStyle/>
          <a:p>
            <a:r>
              <a:rPr lang="he-IL" dirty="0" smtClean="0"/>
              <a:t>יישום </a:t>
            </a:r>
            <a:r>
              <a:rPr lang="he-IL" dirty="0"/>
              <a:t>החלטת הממשלה בדבר </a:t>
            </a:r>
            <a:r>
              <a:rPr lang="he-IL" b="1" dirty="0"/>
              <a:t>קידום ופיתוח היחסים הכלכליים בין ישראל לסין</a:t>
            </a:r>
            <a:r>
              <a:rPr lang="he-IL" dirty="0"/>
              <a:t>: פיתוח שווקים חדשים באסיה</a:t>
            </a:r>
            <a:r>
              <a:rPr lang="he-IL" dirty="0" smtClean="0"/>
              <a:t>, סין</a:t>
            </a:r>
            <a:r>
              <a:rPr lang="he-IL" dirty="0"/>
              <a:t>, יפן, קוריאה, הודו וסינגפור.</a:t>
            </a:r>
          </a:p>
          <a:p>
            <a:r>
              <a:rPr lang="he-IL" dirty="0"/>
              <a:t> </a:t>
            </a:r>
            <a:r>
              <a:rPr lang="he-IL" dirty="0" smtClean="0"/>
              <a:t>יישום </a:t>
            </a:r>
            <a:r>
              <a:rPr lang="he-IL" dirty="0"/>
              <a:t>החלטת הממשלה בנושא </a:t>
            </a:r>
            <a:r>
              <a:rPr lang="he-IL" b="1" dirty="0"/>
              <a:t>״יוזמת אפריקה״ </a:t>
            </a:r>
            <a:r>
              <a:rPr lang="he-IL" dirty="0"/>
              <a:t>שעיקרה שיתוף פעולה עם ממשלת גרמניה בתחום הפיתוח </a:t>
            </a:r>
            <a:r>
              <a:rPr lang="he-IL" dirty="0" smtClean="0"/>
              <a:t>והסיוע למדינות </a:t>
            </a:r>
            <a:r>
              <a:rPr lang="he-IL" dirty="0"/>
              <a:t>מתפתחות, בדגש על אפריקה, בנושאים: </a:t>
            </a:r>
            <a:r>
              <a:rPr lang="he-IL" b="1" dirty="0"/>
              <a:t>פיתוח כפרי וביטחון המזון, סביבה וניהול המים, השקיה ואנרגיה</a:t>
            </a:r>
            <a:r>
              <a:rPr lang="he-IL" b="1" dirty="0" smtClean="0"/>
              <a:t>, בריאות </a:t>
            </a:r>
            <a:r>
              <a:rPr lang="he-IL" b="1" dirty="0"/>
              <a:t>הציבור וסניטציה, פיתוח קהילתי, חינוך, חדשנות ויזמות</a:t>
            </a:r>
            <a:r>
              <a:rPr lang="he-IL" dirty="0" smtClean="0"/>
              <a:t>. </a:t>
            </a:r>
            <a:r>
              <a:rPr lang="he-IL" dirty="0"/>
              <a:t>קידום שיתוף הפעולה הכלכלי עם ממשלת איטליה בתחום הפיתוח והסיוע למדינות באפריקה.</a:t>
            </a:r>
          </a:p>
          <a:p>
            <a:r>
              <a:rPr lang="he-IL" dirty="0"/>
              <a:t>  פיתוח </a:t>
            </a:r>
            <a:r>
              <a:rPr lang="he-IL" b="1" dirty="0"/>
              <a:t>שיתופי פעולה עם הודו </a:t>
            </a:r>
            <a:r>
              <a:rPr lang="he-IL" dirty="0"/>
              <a:t>בתחומי הכלכלה, החדשנות, והחקלאות – הקמת </a:t>
            </a:r>
            <a:r>
              <a:rPr lang="he-IL" dirty="0" smtClean="0"/>
              <a:t>מרכזי </a:t>
            </a:r>
            <a:r>
              <a:rPr lang="he-IL" dirty="0"/>
              <a:t>מצוינות חקלאית.</a:t>
            </a:r>
          </a:p>
          <a:p>
            <a:r>
              <a:rPr lang="he-IL" dirty="0"/>
              <a:t>  הקמת </a:t>
            </a:r>
            <a:r>
              <a:rPr lang="he-IL" b="1" dirty="0"/>
              <a:t>הביתן הישראלי בתערוכת ״</a:t>
            </a:r>
            <a:r>
              <a:rPr lang="he-IL" b="1" dirty="0" err="1"/>
              <a:t>אקספו</a:t>
            </a:r>
            <a:r>
              <a:rPr lang="he-IL" b="1" dirty="0"/>
              <a:t> 2017</a:t>
            </a:r>
            <a:r>
              <a:rPr lang="he-IL" dirty="0"/>
              <a:t>״ שתיערך באסטנה, קזחסטן.</a:t>
            </a:r>
          </a:p>
          <a:p>
            <a:r>
              <a:rPr lang="he-IL" dirty="0"/>
              <a:t>  המשך יישום החלטת ממשלה מספר 402 מיום 5 באוגוסט 2015 שעניינה מיקוד הפעילות הממשלתית בחו״ל </a:t>
            </a:r>
            <a:r>
              <a:rPr lang="he-IL" dirty="0" smtClean="0"/>
              <a:t>ועיקרה </a:t>
            </a:r>
            <a:r>
              <a:rPr lang="he-IL" b="1" dirty="0" smtClean="0"/>
              <a:t>סגירת </a:t>
            </a:r>
            <a:r>
              <a:rPr lang="he-IL" b="1" dirty="0"/>
              <a:t>שבע נציגויות של המשרד בחו״ל.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7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יעדי </a:t>
            </a:r>
            <a:r>
              <a:rPr lang="he-IL" dirty="0" err="1" smtClean="0"/>
              <a:t>משה"ח</a:t>
            </a:r>
            <a:r>
              <a:rPr lang="he-IL" dirty="0" smtClean="0"/>
              <a:t> לשנת 2016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I</a:t>
            </a:r>
            <a:r>
              <a:rPr lang="he-IL" b="1" u="sng" dirty="0" smtClean="0"/>
              <a:t>. היבטי בטחון לאומי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חיזוק </a:t>
            </a:r>
            <a:r>
              <a:rPr lang="he-IL" dirty="0" err="1"/>
              <a:t>המימד</a:t>
            </a:r>
            <a:r>
              <a:rPr lang="he-IL" dirty="0"/>
              <a:t> המדיני והדיפלומטי בביטחונה הלאומי של מדינת ישראל, כולל סיכול מדיני של איומים אסטרטגיים, בראשם איראן, איומי הטרור וסכנת האסלם הרדיקלי לסוגיו – בדגש על חיזבאללה, חמאס, </a:t>
            </a:r>
            <a:r>
              <a:rPr lang="he-IL" dirty="0" err="1"/>
              <a:t>דאע"ש</a:t>
            </a:r>
            <a:r>
              <a:rPr lang="he-IL" dirty="0"/>
              <a:t> וארגוני הג'יהאד </a:t>
            </a:r>
            <a:r>
              <a:rPr lang="he-IL" dirty="0" smtClean="0"/>
              <a:t>העולמי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שימור שיתוף הפעולה האסטרטגי עם ארצות-הברית כעוגן במדיניות החוץ והידוקו </a:t>
            </a:r>
            <a:r>
              <a:rPr lang="he-IL" dirty="0" smtClean="0"/>
              <a:t>יעד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קידום </a:t>
            </a:r>
            <a:r>
              <a:rPr lang="he-IL" dirty="0"/>
              <a:t>היציבות האזורית באמצעות כינון הסדרים מדיניים ומשטרי </a:t>
            </a:r>
            <a:r>
              <a:rPr lang="he-IL" dirty="0" smtClean="0"/>
              <a:t>ביטחון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היערכות לתרחישים המדיניים השונים בהיבט הפלסטיני, בכלל זאת מול מדינות מפתח ובארגונים בינלאומיים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71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יעדי </a:t>
            </a:r>
            <a:r>
              <a:rPr lang="he-IL" dirty="0" err="1"/>
              <a:t>משה"ח</a:t>
            </a:r>
            <a:r>
              <a:rPr lang="he-IL" dirty="0"/>
              <a:t> לשנת 2016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90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II</a:t>
            </a:r>
            <a:r>
              <a:rPr lang="he-IL" b="1" u="sng" dirty="0" smtClean="0"/>
              <a:t>. העמקת </a:t>
            </a:r>
            <a:r>
              <a:rPr lang="he-IL" b="1" u="sng" dirty="0"/>
              <a:t>יחסי החוץ של מדינת ישראל </a:t>
            </a:r>
            <a:r>
              <a:rPr lang="he-IL" b="1" u="sng" dirty="0" smtClean="0"/>
              <a:t>והרחבתם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שימור קשרי הידידות הקרובים בין ישראל לארצות-הברית וקנדה וחיזוקם, פיתוח היחסים בתחום האסטרטגי והמדיני, קידום הקשרים הכלכליים וחשיפת רבגוניותה של החברה הישראלית בדעת הקהל האמריקנית </a:t>
            </a:r>
            <a:r>
              <a:rPr lang="he-IL" dirty="0" smtClean="0"/>
              <a:t>והקנדית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פיתוח היחסים הבי-לטרליים עם מדינות אירופיות מרכזיות ועם האיחוד האירופי </a:t>
            </a:r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חיזוק היחסים עם רוסיה ומדינות </a:t>
            </a:r>
            <a:r>
              <a:rPr lang="he-IL" dirty="0" smtClean="0"/>
              <a:t>אירו-אסיה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קידום הקשרים עם מדינות מרכזיות במרחב אסיה </a:t>
            </a:r>
            <a:r>
              <a:rPr lang="he-IL" dirty="0" err="1"/>
              <a:t>והפסיפיק</a:t>
            </a:r>
            <a:r>
              <a:rPr lang="he-IL" dirty="0"/>
              <a:t> וחיזוק הנוכחות </a:t>
            </a:r>
            <a:r>
              <a:rPr lang="he-IL" dirty="0" smtClean="0"/>
              <a:t>במרחב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פיתוח הקשרים עם מדינות מרכזיות ביבשת אמריקה </a:t>
            </a:r>
            <a:r>
              <a:rPr lang="he-IL" dirty="0" smtClean="0"/>
              <a:t>הלטינית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הגברת הפעילות ביבשת אפריקה וסיוע למדינות מתפתחות בנושאים שבהם לישראל יש ערך מוסף. זאת, בפרט מול מדינות הרואות עניין משותף בקידום היחסים הדו-צדדיים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65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1445</Words>
  <Application>Microsoft Office PowerPoint</Application>
  <PresentationFormat>מסך רחב</PresentationFormat>
  <Paragraphs>319</Paragraphs>
  <Slides>27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David</vt:lpstr>
      <vt:lpstr>Guttman Aharoni</vt:lpstr>
      <vt:lpstr>Tahoma</vt:lpstr>
      <vt:lpstr>Times New Roman</vt:lpstr>
      <vt:lpstr>ערכת נושא Office</vt:lpstr>
      <vt:lpstr>  משרד החוץ לקראת ביקור מב"ל  </vt:lpstr>
      <vt:lpstr>מעבר משרד החוץ לירושלים, 9 ביולי 1953  (צלם: יהודה אייזנשטרק)</vt:lpstr>
      <vt:lpstr>מצגת של PowerPoint</vt:lpstr>
      <vt:lpstr>תפקידי משרד החוץ</vt:lpstr>
      <vt:lpstr>המשאב האנושי</vt:lpstr>
      <vt:lpstr>תקציב המשרד</vt:lpstr>
      <vt:lpstr>דגשים לשנות הכספים 2017 ו-2018 </vt:lpstr>
      <vt:lpstr>יעדי משה"ח לשנת 2016</vt:lpstr>
      <vt:lpstr>יעדי משה"ח לשנת 2016</vt:lpstr>
      <vt:lpstr>יעדי משה"ח לשנת 2016</vt:lpstr>
      <vt:lpstr>יעדי משה"ח לשנת 2016</vt:lpstr>
      <vt:lpstr>מצגת של PowerPoint</vt:lpstr>
      <vt:lpstr>מבנה מטה משה"ח</vt:lpstr>
      <vt:lpstr>מצגת של PowerPoint</vt:lpstr>
      <vt:lpstr>הנציגויות בעולם</vt:lpstr>
      <vt:lpstr>למדינת ישראל 104 נציגויות בעולם </vt:lpstr>
      <vt:lpstr>פריסת הנציגויות (נכון לינואר 2017)</vt:lpstr>
      <vt:lpstr>הגדרות דיפלומטיות</vt:lpstr>
      <vt:lpstr>מצגת של PowerPoint</vt:lpstr>
      <vt:lpstr>תפקידים דיפלומטיים בחו"ל</vt:lpstr>
      <vt:lpstr>תפקידים דיפלומטיים במטה בירושלים</vt:lpstr>
      <vt:lpstr>מצגת של PowerPoint</vt:lpstr>
      <vt:lpstr>מצגת של PowerPoint</vt:lpstr>
      <vt:lpstr>אתגרים ודילמות</vt:lpstr>
      <vt:lpstr>מטרות הביקור במשרד החוץ</vt:lpstr>
      <vt:lpstr>לו"ז הביקור במשה"ח 24.1.17</vt:lpstr>
      <vt:lpstr>קבוצות העבודה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ביקור המב"ל במשרד החוץ</dc:title>
  <dc:creator>MABAL</dc:creator>
  <cp:lastModifiedBy>u26665 </cp:lastModifiedBy>
  <cp:revision>75</cp:revision>
  <dcterms:created xsi:type="dcterms:W3CDTF">2016-12-02T15:34:59Z</dcterms:created>
  <dcterms:modified xsi:type="dcterms:W3CDTF">2017-01-06T10:23:03Z</dcterms:modified>
</cp:coreProperties>
</file>