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3" r:id="rId6"/>
    <p:sldId id="264" r:id="rId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515"/>
    <a:srgbClr val="00962A"/>
    <a:srgbClr val="010010"/>
    <a:srgbClr val="001F34"/>
    <a:srgbClr val="03325C"/>
    <a:srgbClr val="033267"/>
    <a:srgbClr val="063B71"/>
    <a:srgbClr val="032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0" autoAdjust="0"/>
    <p:restoredTop sz="94660"/>
  </p:normalViewPr>
  <p:slideViewPr>
    <p:cSldViewPr snapToGrid="0">
      <p:cViewPr>
        <p:scale>
          <a:sx n="35" d="100"/>
          <a:sy n="35" d="100"/>
        </p:scale>
        <p:origin x="90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129FB49-E99C-4B0A-92E9-F72C8C19E3FC}" type="datetimeFigureOut">
              <a:rPr lang="he-IL" smtClean="0"/>
              <a:t>ח'/אדר/תש"פ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23D111C-20C7-4000-BAFE-888ED80D3B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806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D111C-20C7-4000-BAFE-888ED80D3B2B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4990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111C-20C7-4000-BAFE-888ED80D3B2B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401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111C-20C7-4000-BAFE-888ED80D3B2B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710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ח'/אדר/תש"פ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271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ח'/אדר/תש"פ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467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ח'/אדר/תש"פ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06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ח'/אדר/תש"פ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887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ח'/אדר/תש"פ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334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ח'/אדר/תש"פ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74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ח'/אדר/תש"פ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489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ח'/אדר/תש"פ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053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ח'/אדר/תש"פ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97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ח'/אדר/תש"פ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09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ח'/אדר/תש"פ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568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10010"/>
            </a:gs>
            <a:gs pos="100000">
              <a:srgbClr val="001F34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622ED-8552-4B5F-8098-3799C59E82E6}" type="datetimeFigureOut">
              <a:rPr lang="he-IL" smtClean="0"/>
              <a:t>ח'/אדר/תש"פ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728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45F89D4-A6A0-467E-A2E0-A3D418020C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90" t="28680" r="3164" b="-1398"/>
          <a:stretch/>
        </p:blipFill>
        <p:spPr>
          <a:xfrm>
            <a:off x="-609600" y="9007918"/>
            <a:ext cx="12192000" cy="7892025"/>
          </a:xfrm>
          <a:prstGeom prst="rect">
            <a:avLst/>
          </a:prstGeom>
        </p:spPr>
      </p:pic>
      <p:pic>
        <p:nvPicPr>
          <p:cNvPr id="1028" name="Picture 4" descr="תוצאת תמונה עבור אמ&quot;ן">
            <a:extLst>
              <a:ext uri="{FF2B5EF4-FFF2-40B4-BE49-F238E27FC236}">
                <a16:creationId xmlns:a16="http://schemas.microsoft.com/office/drawing/2014/main" id="{5F0DABB8-41C1-4A0D-B95C-E92C6496D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E1825ED-CA50-4370-8DB6-A34029F0B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3" b="25097"/>
          <a:stretch/>
        </p:blipFill>
        <p:spPr bwMode="auto">
          <a:xfrm>
            <a:off x="0" y="-42297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2924484"/>
            <a:ext cx="12192000" cy="1098395"/>
          </a:xfrm>
          <a:solidFill>
            <a:schemeClr val="bg1">
              <a:alpha val="53000"/>
            </a:schemeClr>
          </a:solidFill>
        </p:spPr>
        <p:txBody>
          <a:bodyPr>
            <a:normAutofit fontScale="90000"/>
          </a:bodyPr>
          <a:lstStyle/>
          <a:p>
            <a:pPr rtl="0"/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Defense</a:t>
            </a:r>
            <a:r>
              <a:rPr lang="en-US" b="1" dirty="0">
                <a:solidFill>
                  <a:srgbClr val="FFFFFF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/>
            </a:r>
            <a:br>
              <a:rPr lang="en-US" b="1" dirty="0">
                <a:solidFill>
                  <a:srgbClr val="FFFFFF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</a:br>
            <a:r>
              <a:rPr lang="en-US" sz="2700" b="1" dirty="0" smtClean="0">
                <a:solidFill>
                  <a:srgbClr val="FFFFFF"/>
                </a:solidFill>
                <a:latin typeface="Gill Sans MT" panose="020B0502020104020203" pitchFamily="34" charset="0"/>
                <a:cs typeface="Guttman Hatzvi" panose="02010401010101010101" pitchFamily="2" charset="-79"/>
              </a:rPr>
              <a:t>Visit at </a:t>
            </a:r>
            <a:r>
              <a:rPr lang="en-US" sz="2700" b="1" dirty="0">
                <a:solidFill>
                  <a:srgbClr val="FFFFFF"/>
                </a:solidFill>
                <a:latin typeface="Gill Sans MT" panose="020B0502020104020203" pitchFamily="34" charset="0"/>
                <a:cs typeface="Guttman Hatzvi" panose="02010401010101010101" pitchFamily="2" charset="-79"/>
              </a:rPr>
              <a:t>the Intelligence Division </a:t>
            </a:r>
            <a:r>
              <a:rPr lang="en-US" sz="2700" b="1" dirty="0" smtClean="0">
                <a:solidFill>
                  <a:srgbClr val="FFFFFF"/>
                </a:solidFill>
                <a:latin typeface="Gill Sans MT" panose="020B0502020104020203" pitchFamily="34" charset="0"/>
                <a:cs typeface="Guttman Hatzvi" panose="02010401010101010101" pitchFamily="2" charset="-79"/>
              </a:rPr>
              <a:t>– 27.3</a:t>
            </a:r>
            <a:endParaRPr lang="he-IL" b="1" dirty="0">
              <a:solidFill>
                <a:srgbClr val="FFFFFF"/>
              </a:solidFill>
              <a:latin typeface="Gill Sans MT" panose="020B0502020104020203" pitchFamily="34" charset="0"/>
              <a:cs typeface="Guttman Hatzvi" panose="02010401010101010101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9816353" y="176604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9423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D6988572-71DD-4F73-9FB9-31EDACF80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82419" y="-2"/>
            <a:ext cx="13156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D6CFE55-9EED-40A5-97AA-EDBC61E98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6" t="41730" r="28522" b="44479"/>
          <a:stretch/>
        </p:blipFill>
        <p:spPr bwMode="auto">
          <a:xfrm flipH="1">
            <a:off x="3291840" y="3063240"/>
            <a:ext cx="554736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438943"/>
            <a:ext cx="6975566" cy="947738"/>
          </a:xfrm>
          <a:prstGeom prst="parallelogram">
            <a:avLst>
              <a:gd name="adj" fmla="val 108928"/>
            </a:avLst>
          </a:prstGeo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l" rtl="0"/>
            <a:r>
              <a:rPr lang="en-US" b="1" dirty="0">
                <a:latin typeface="Calibri" panose="020F0502020204030204" pitchFamily="34" charset="0"/>
                <a:cs typeface="+mn-cs"/>
              </a:rPr>
              <a:t>The </a:t>
            </a:r>
            <a:r>
              <a:rPr lang="en-US" b="1" dirty="0" smtClean="0">
                <a:latin typeface="Calibri" panose="020F0502020204030204" pitchFamily="34" charset="0"/>
                <a:cs typeface="+mn-cs"/>
              </a:rPr>
              <a:t>Research Question</a:t>
            </a:r>
            <a:endParaRPr lang="he-IL" b="1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What is the concept of building and exerting the power of the Intelligence Division to achieve intelligence superiority in information security and war?</a:t>
            </a:r>
            <a:endParaRPr lang="he-IL" sz="4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תוצאת תמונה עבור אמ&quot;ן">
            <a:extLst>
              <a:ext uri="{FF2B5EF4-FFF2-40B4-BE49-F238E27FC236}">
                <a16:creationId xmlns:a16="http://schemas.microsoft.com/office/drawing/2014/main" id="{B97E2BA5-7CB5-4260-ABFD-6BC31E749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774" y="219392"/>
            <a:ext cx="1386840" cy="13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6560" y="219392"/>
            <a:ext cx="5425440" cy="1645920"/>
          </a:xfrm>
          <a:prstGeom prst="rect">
            <a:avLst/>
          </a:prstGeom>
          <a:solidFill>
            <a:srgbClr val="000515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5016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740010" y="1218762"/>
            <a:ext cx="10678160" cy="5389365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endParaRPr lang="he-IL" sz="1400" u="sng" dirty="0">
              <a:solidFill>
                <a:schemeClr val="bg1"/>
              </a:solidFill>
            </a:endParaRPr>
          </a:p>
          <a:p>
            <a:pPr marL="742950" indent="-742950" algn="just" rtl="0">
              <a:lnSpc>
                <a:spcPct val="170000"/>
              </a:lnSpc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Acquaintance with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the 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Intelligence Division: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Designating Challenges and Responsibilities (What Between the Intelligence Division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Mossad, GSS and Foreign Ministry).</a:t>
            </a:r>
          </a:p>
          <a:p>
            <a:pPr marL="742950" indent="-742950" algn="just" rtl="0">
              <a:lnSpc>
                <a:spcPct val="170000"/>
              </a:lnSpc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Exposure to the strategy of the Intelligence Division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and its operation (including the exposure of the organizational change that is taking place in the field of digital and multidisciplinary organization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).</a:t>
            </a:r>
            <a:endParaRPr lang="he-IL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indent="-742950" algn="just" rtl="0">
              <a:lnSpc>
                <a:spcPct val="170000"/>
              </a:lnSpc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Acquaintance with cyber and technology.</a:t>
            </a:r>
          </a:p>
          <a:p>
            <a:pPr marL="742950" indent="-742950" algn="just" rtl="0">
              <a:lnSpc>
                <a:spcPct val="170000"/>
              </a:lnSpc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Dilemmas and tensions in action.</a:t>
            </a:r>
          </a:p>
          <a:p>
            <a:pPr marL="742950" indent="-742950" algn="just" rtl="0">
              <a:lnSpc>
                <a:spcPct val="170000"/>
              </a:lnSpc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Understanding the affinity and impact of the Intelligence Division 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on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the private and public sectors in the State of Israel.</a:t>
            </a:r>
          </a:p>
          <a:p>
            <a:pPr marL="742950" indent="-742950" algn="just" rtl="0">
              <a:lnSpc>
                <a:spcPct val="170000"/>
              </a:lnSpc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Understanding the affinities and impacts on other areas of national 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defense.</a:t>
            </a:r>
            <a:endParaRPr lang="he-I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90D26D16-4818-4482-B294-C23B6B5273C7}"/>
              </a:ext>
            </a:extLst>
          </p:cNvPr>
          <p:cNvSpPr txBox="1">
            <a:spLocks/>
          </p:cNvSpPr>
          <p:nvPr/>
        </p:nvSpPr>
        <p:spPr>
          <a:xfrm>
            <a:off x="682942" y="372501"/>
            <a:ext cx="7467600" cy="947738"/>
          </a:xfrm>
          <a:prstGeom prst="parallelogram">
            <a:avLst>
              <a:gd name="adj" fmla="val 108928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1" anchor="b">
            <a:normAutofit fontScale="8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Calibri" panose="020F0502020204030204" pitchFamily="34" charset="0"/>
                <a:cs typeface="+mn-cs"/>
              </a:rPr>
              <a:t>Purpose </a:t>
            </a:r>
            <a:r>
              <a:rPr lang="en-US" b="1" dirty="0">
                <a:latin typeface="Calibri" panose="020F0502020204030204" pitchFamily="34" charset="0"/>
                <a:cs typeface="+mn-cs"/>
              </a:rPr>
              <a:t>of the </a:t>
            </a:r>
            <a:r>
              <a:rPr lang="en-US" b="1" dirty="0" smtClean="0">
                <a:latin typeface="Calibri" panose="020F0502020204030204" pitchFamily="34" charset="0"/>
                <a:cs typeface="+mn-cs"/>
              </a:rPr>
              <a:t>Visit</a:t>
            </a:r>
            <a:endParaRPr lang="he-IL" b="1" dirty="0"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6" name="Picture 4" descr="תוצאת תמונה עבור אמ&quot;ן">
            <a:extLst>
              <a:ext uri="{FF2B5EF4-FFF2-40B4-BE49-F238E27FC236}">
                <a16:creationId xmlns:a16="http://schemas.microsoft.com/office/drawing/2014/main" id="{AA0CDF93-EF10-4643-961C-60B866C56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6" y="108203"/>
            <a:ext cx="1386840" cy="13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אליפסה 9">
            <a:extLst>
              <a:ext uri="{FF2B5EF4-FFF2-40B4-BE49-F238E27FC236}">
                <a16:creationId xmlns:a16="http://schemas.microsoft.com/office/drawing/2014/main" id="{B1270E8D-F53C-4767-A209-D29819B68E52}"/>
              </a:ext>
            </a:extLst>
          </p:cNvPr>
          <p:cNvSpPr/>
          <p:nvPr/>
        </p:nvSpPr>
        <p:spPr>
          <a:xfrm>
            <a:off x="710338" y="2605392"/>
            <a:ext cx="532436" cy="497712"/>
          </a:xfrm>
          <a:prstGeom prst="ellipse">
            <a:avLst/>
          </a:prstGeom>
          <a:solidFill>
            <a:srgbClr val="009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2</a:t>
            </a:r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07E4CA6A-3EFF-4B91-82B5-3137DF359886}"/>
              </a:ext>
            </a:extLst>
          </p:cNvPr>
          <p:cNvSpPr/>
          <p:nvPr/>
        </p:nvSpPr>
        <p:spPr>
          <a:xfrm>
            <a:off x="682942" y="3422243"/>
            <a:ext cx="532436" cy="497712"/>
          </a:xfrm>
          <a:prstGeom prst="ellipse">
            <a:avLst/>
          </a:prstGeom>
          <a:solidFill>
            <a:srgbClr val="009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3</a:t>
            </a: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B0636039-AC54-48FE-B90F-0C478F11C1B1}"/>
              </a:ext>
            </a:extLst>
          </p:cNvPr>
          <p:cNvSpPr/>
          <p:nvPr/>
        </p:nvSpPr>
        <p:spPr>
          <a:xfrm>
            <a:off x="682942" y="3955989"/>
            <a:ext cx="532436" cy="497712"/>
          </a:xfrm>
          <a:prstGeom prst="ellipse">
            <a:avLst/>
          </a:prstGeom>
          <a:solidFill>
            <a:srgbClr val="009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4</a:t>
            </a:r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FE27D209-D8BC-46F4-B97C-DE895B166144}"/>
              </a:ext>
            </a:extLst>
          </p:cNvPr>
          <p:cNvSpPr/>
          <p:nvPr/>
        </p:nvSpPr>
        <p:spPr>
          <a:xfrm>
            <a:off x="682942" y="4489735"/>
            <a:ext cx="532436" cy="497712"/>
          </a:xfrm>
          <a:prstGeom prst="ellipse">
            <a:avLst/>
          </a:prstGeom>
          <a:solidFill>
            <a:srgbClr val="009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5</a:t>
            </a:r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C27AAEB2-98D2-4FFE-BEF8-4CD04D71BCB5}"/>
              </a:ext>
            </a:extLst>
          </p:cNvPr>
          <p:cNvSpPr/>
          <p:nvPr/>
        </p:nvSpPr>
        <p:spPr>
          <a:xfrm>
            <a:off x="682942" y="5257614"/>
            <a:ext cx="532436" cy="497712"/>
          </a:xfrm>
          <a:prstGeom prst="ellipse">
            <a:avLst/>
          </a:prstGeom>
          <a:solidFill>
            <a:srgbClr val="009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6</a:t>
            </a:r>
          </a:p>
        </p:txBody>
      </p:sp>
      <p:sp>
        <p:nvSpPr>
          <p:cNvPr id="15" name="אליפסה 8">
            <a:extLst>
              <a:ext uri="{FF2B5EF4-FFF2-40B4-BE49-F238E27FC236}">
                <a16:creationId xmlns:a16="http://schemas.microsoft.com/office/drawing/2014/main" id="{F7CDB255-946C-4B1B-AF5A-48063B4D9F2A}"/>
              </a:ext>
            </a:extLst>
          </p:cNvPr>
          <p:cNvSpPr/>
          <p:nvPr/>
        </p:nvSpPr>
        <p:spPr>
          <a:xfrm>
            <a:off x="748644" y="1699255"/>
            <a:ext cx="532436" cy="497712"/>
          </a:xfrm>
          <a:prstGeom prst="ellipse">
            <a:avLst/>
          </a:prstGeom>
          <a:solidFill>
            <a:srgbClr val="009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8329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784702"/>
              </p:ext>
            </p:extLst>
          </p:nvPr>
        </p:nvGraphicFramePr>
        <p:xfrm>
          <a:off x="207821" y="997527"/>
          <a:ext cx="11824853" cy="58775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64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3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4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2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36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Location </a:t>
                      </a:r>
                      <a:endParaRPr lang="he-IL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Lecturer</a:t>
                      </a:r>
                      <a:endParaRPr lang="he-IL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Topic</a:t>
                      </a:r>
                      <a:endParaRPr lang="he-IL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 Time</a:t>
                      </a:r>
                      <a:endParaRPr lang="he-IL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147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Gathering at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the c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onference room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Nahshon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at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the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Kirya</a:t>
                      </a:r>
                      <a:endParaRPr lang="he-IL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08:00-09:00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147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Conference room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Nahshon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at the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Kirya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Head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of the Intelligence Division</a:t>
                      </a:r>
                      <a:endParaRPr lang="he-IL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Intelligence Division Strategy (information security, momentum and perceptions of victory)</a:t>
                      </a:r>
                      <a:endParaRPr lang="he-IL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09:00-10:15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27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Break</a:t>
                      </a:r>
                      <a:endParaRPr lang="he-IL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10:15-10:30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147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Conference room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Nahshon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at the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Kirya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Head of Operating Division</a:t>
                      </a:r>
                      <a:endParaRPr lang="he-IL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Information security, consciousness and foreign relations</a:t>
                      </a:r>
                      <a:endParaRPr lang="he-IL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10:30-11:15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9147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Conference room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Nahshon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at the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Kirya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he-IL" sz="1400" dirty="0" smtClean="0">
                          <a:solidFill>
                            <a:schemeClr val="bg1"/>
                          </a:solidFill>
                        </a:rPr>
                        <a:t>9900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Commander</a:t>
                      </a:r>
                      <a:endParaRPr lang="he-IL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9900 in the era of GEOINT</a:t>
                      </a:r>
                      <a:endParaRPr lang="he-IL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11:15-12:00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27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route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to 8200</a:t>
                      </a:r>
                      <a:endParaRPr lang="he-IL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12:00-12:30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27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he-IL" sz="1400" dirty="0" smtClean="0">
                          <a:solidFill>
                            <a:schemeClr val="bg1"/>
                          </a:solidFill>
                        </a:rPr>
                        <a:t>8200</a:t>
                      </a: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Lunch</a:t>
                      </a:r>
                      <a:endParaRPr lang="he-IL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12:30-13:30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9859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he-IL" sz="1400" dirty="0" smtClean="0">
                          <a:solidFill>
                            <a:schemeClr val="bg1"/>
                          </a:solidFill>
                        </a:rPr>
                        <a:t>8200</a:t>
                      </a: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8200 Commander</a:t>
                      </a:r>
                      <a:endParaRPr lang="he-IL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8200 – Leader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Technology and Cyber Innovation </a:t>
                      </a:r>
                      <a:endParaRPr lang="he-IL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13:30-14:15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9859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he-IL" sz="1400" dirty="0" smtClean="0">
                          <a:solidFill>
                            <a:schemeClr val="bg1"/>
                          </a:solidFill>
                        </a:rPr>
                        <a:t>8200</a:t>
                      </a: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Deputy 8200 for digital</a:t>
                      </a:r>
                      <a:endParaRPr lang="he-IL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Digital transformation in the intelligence division</a:t>
                      </a:r>
                      <a:endParaRPr lang="he-IL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14:15-15:00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כותרת 1">
            <a:extLst>
              <a:ext uri="{FF2B5EF4-FFF2-40B4-BE49-F238E27FC236}">
                <a16:creationId xmlns:a16="http://schemas.microsoft.com/office/drawing/2014/main" id="{9B279AB1-FE6A-4833-A815-A53BD7C5D7FB}"/>
              </a:ext>
            </a:extLst>
          </p:cNvPr>
          <p:cNvSpPr txBox="1">
            <a:spLocks/>
          </p:cNvSpPr>
          <p:nvPr/>
        </p:nvSpPr>
        <p:spPr>
          <a:xfrm>
            <a:off x="452052" y="281896"/>
            <a:ext cx="6967057" cy="715631"/>
          </a:xfrm>
          <a:prstGeom prst="parallelogram">
            <a:avLst>
              <a:gd name="adj" fmla="val 108928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1" anchor="b">
            <a:normAutofit fontScale="67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b="1" dirty="0" smtClean="0">
                <a:latin typeface="Calibri" panose="020F0502020204030204" pitchFamily="34" charset="0"/>
                <a:cs typeface="+mn-cs"/>
              </a:rPr>
              <a:t>The Visit Schedule</a:t>
            </a:r>
            <a:endParaRPr lang="he-IL" b="1" dirty="0"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5" name="Picture 4" descr="תוצאת תמונה עבור אמ&quot;ן">
            <a:extLst>
              <a:ext uri="{FF2B5EF4-FFF2-40B4-BE49-F238E27FC236}">
                <a16:creationId xmlns:a16="http://schemas.microsoft.com/office/drawing/2014/main" id="{2DF035AC-E40D-4BF9-A539-4B0CE62E7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55" y="0"/>
            <a:ext cx="1386840" cy="13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90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778831"/>
              </p:ext>
            </p:extLst>
          </p:nvPr>
        </p:nvGraphicFramePr>
        <p:xfrm>
          <a:off x="144780" y="1814587"/>
          <a:ext cx="11902440" cy="255457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21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0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5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5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Location </a:t>
                      </a:r>
                      <a:endParaRPr lang="he-IL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Lecturer</a:t>
                      </a:r>
                      <a:endParaRPr lang="he-IL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Topic</a:t>
                      </a:r>
                      <a:endParaRPr lang="he-IL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 Time</a:t>
                      </a:r>
                      <a:endParaRPr lang="he-IL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516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Break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15:00-15:30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8200</a:t>
                      </a:r>
                      <a:endParaRPr lang="he-IL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5410 Commander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Activate HUMINT in the Information Age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15:30-16:15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8200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Led by a field intelligence department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Stations to illustrate the issue of the SIGINT, Intelligence warfare, and VISINT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16:15-17:00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Summary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17:00-17:30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כותרת 1">
            <a:extLst>
              <a:ext uri="{FF2B5EF4-FFF2-40B4-BE49-F238E27FC236}">
                <a16:creationId xmlns:a16="http://schemas.microsoft.com/office/drawing/2014/main" id="{9B279AB1-FE6A-4833-A815-A53BD7C5D7FB}"/>
              </a:ext>
            </a:extLst>
          </p:cNvPr>
          <p:cNvSpPr txBox="1">
            <a:spLocks/>
          </p:cNvSpPr>
          <p:nvPr/>
        </p:nvSpPr>
        <p:spPr>
          <a:xfrm>
            <a:off x="781594" y="304043"/>
            <a:ext cx="7467600" cy="947738"/>
          </a:xfrm>
          <a:prstGeom prst="parallelogram">
            <a:avLst>
              <a:gd name="adj" fmla="val 108928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1" anchor="b">
            <a:normAutofit fontScale="5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9600" b="1" dirty="0">
                <a:latin typeface="Calibri" panose="020F0502020204030204" pitchFamily="34" charset="0"/>
              </a:rPr>
              <a:t>The Visit Schedule</a:t>
            </a:r>
            <a:endParaRPr lang="he-IL" sz="9600" b="1" dirty="0">
              <a:latin typeface="Calibri" panose="020F0502020204030204" pitchFamily="34" charset="0"/>
            </a:endParaRPr>
          </a:p>
        </p:txBody>
      </p:sp>
      <p:pic>
        <p:nvPicPr>
          <p:cNvPr id="5" name="Picture 4" descr="תוצאת תמונה עבור אמ&quot;ן">
            <a:extLst>
              <a:ext uri="{FF2B5EF4-FFF2-40B4-BE49-F238E27FC236}">
                <a16:creationId xmlns:a16="http://schemas.microsoft.com/office/drawing/2014/main" id="{2DF035AC-E40D-4BF9-A539-4B0CE62E7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84492"/>
            <a:ext cx="1386840" cy="13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79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576803"/>
              </p:ext>
            </p:extLst>
          </p:nvPr>
        </p:nvGraphicFramePr>
        <p:xfrm>
          <a:off x="144780" y="1814587"/>
          <a:ext cx="11902440" cy="2831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21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0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5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5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Location </a:t>
                      </a:r>
                      <a:endParaRPr lang="he-IL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Lecturer</a:t>
                      </a:r>
                      <a:endParaRPr lang="he-IL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Topic</a:t>
                      </a:r>
                      <a:endParaRPr lang="he-IL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 Time</a:t>
                      </a:r>
                      <a:endParaRPr lang="he-IL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170">
                <a:tc>
                  <a:txBody>
                    <a:bodyPr/>
                    <a:lstStyle/>
                    <a:p>
                      <a:pPr algn="ctr" rtl="0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08:00-09:00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Organization and travel</a:t>
                      </a:r>
                      <a:r>
                        <a:rPr lang="en-US" sz="1400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 the Paz </a:t>
                      </a:r>
                      <a:r>
                        <a:rPr lang="en-US" sz="1400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Gazit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Building (near the</a:t>
                      </a:r>
                      <a:r>
                        <a:rPr lang="en-US" sz="1400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Kirya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08:00-09:00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09:00-10:30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Intelligence officer from security service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Introducing the Intelligence Division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09:00-10:30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11:00-12:30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Intelligence officer from security service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Introducing a campaign in the Intelligence Division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11:00-12:30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12:30-13:30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Lunch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12:30-13:30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13:30-15:00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Head department of 9900 Foreign Relations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Introducing</a:t>
                      </a:r>
                      <a:r>
                        <a:rPr lang="en-US" sz="1400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the 9900 campaign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13:30-15:00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כותרת 1">
            <a:extLst>
              <a:ext uri="{FF2B5EF4-FFF2-40B4-BE49-F238E27FC236}">
                <a16:creationId xmlns:a16="http://schemas.microsoft.com/office/drawing/2014/main" id="{9B279AB1-FE6A-4833-A815-A53BD7C5D7FB}"/>
              </a:ext>
            </a:extLst>
          </p:cNvPr>
          <p:cNvSpPr txBox="1">
            <a:spLocks/>
          </p:cNvSpPr>
          <p:nvPr/>
        </p:nvSpPr>
        <p:spPr>
          <a:xfrm>
            <a:off x="144780" y="121518"/>
            <a:ext cx="12228343" cy="1515195"/>
          </a:xfrm>
          <a:prstGeom prst="parallelogram">
            <a:avLst>
              <a:gd name="adj" fmla="val 108928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500" b="1" dirty="0" smtClean="0">
              <a:latin typeface="Calibri" panose="020F0502020204030204" pitchFamily="34" charset="0"/>
              <a:cs typeface="+mn-cs"/>
            </a:endParaRPr>
          </a:p>
          <a:p>
            <a:pPr algn="l"/>
            <a:endParaRPr lang="en-US" sz="4500" b="1" dirty="0">
              <a:latin typeface="Calibri" panose="020F0502020204030204" pitchFamily="34" charset="0"/>
              <a:cs typeface="+mn-cs"/>
            </a:endParaRPr>
          </a:p>
          <a:p>
            <a:pPr algn="l" rtl="0"/>
            <a:r>
              <a:rPr lang="en-US" sz="4500" b="1" dirty="0" smtClean="0">
                <a:latin typeface="Calibri" panose="020F0502020204030204" pitchFamily="34" charset="0"/>
                <a:cs typeface="+mn-cs"/>
              </a:rPr>
              <a:t>Schedule for the International </a:t>
            </a:r>
            <a:r>
              <a:rPr lang="en-US" sz="4500" b="1" dirty="0">
                <a:latin typeface="Calibri" panose="020F0502020204030204" pitchFamily="34" charset="0"/>
              </a:rPr>
              <a:t>Visit</a:t>
            </a:r>
            <a:endParaRPr lang="he-IL" sz="4500" b="1" dirty="0">
              <a:latin typeface="Calibri" panose="020F0502020204030204" pitchFamily="34" charset="0"/>
            </a:endParaRPr>
          </a:p>
          <a:p>
            <a:pPr algn="l" rtl="0"/>
            <a:r>
              <a:rPr lang="en-US" sz="4500" b="1" dirty="0" smtClean="0">
                <a:latin typeface="Calibri" panose="020F0502020204030204" pitchFamily="34" charset="0"/>
                <a:cs typeface="+mn-cs"/>
              </a:rPr>
              <a:t>At the </a:t>
            </a:r>
            <a:r>
              <a:rPr lang="en-US" sz="4500" b="1" dirty="0">
                <a:latin typeface="Calibri" panose="020F0502020204030204" pitchFamily="34" charset="0"/>
                <a:cs typeface="+mn-cs"/>
              </a:rPr>
              <a:t>Security </a:t>
            </a:r>
            <a:r>
              <a:rPr lang="en-US" sz="4500" b="1" dirty="0" smtClean="0">
                <a:latin typeface="Calibri" panose="020F0502020204030204" pitchFamily="34" charset="0"/>
                <a:cs typeface="+mn-cs"/>
              </a:rPr>
              <a:t>Service</a:t>
            </a:r>
            <a:endParaRPr lang="he-IL" sz="4500" b="1" dirty="0"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5" name="Picture 4" descr="תוצאת תמונה עבור אמ&quot;ן">
            <a:extLst>
              <a:ext uri="{FF2B5EF4-FFF2-40B4-BE49-F238E27FC236}">
                <a16:creationId xmlns:a16="http://schemas.microsoft.com/office/drawing/2014/main" id="{2DF035AC-E40D-4BF9-A539-4B0CE62E7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" y="121518"/>
            <a:ext cx="1386840" cy="13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6310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uttman Hatzvi">
      <a:majorFont>
        <a:latin typeface="Guttman Hatzvi"/>
        <a:ea typeface=""/>
        <a:cs typeface="Guttman Hatzvi"/>
      </a:majorFont>
      <a:minorFont>
        <a:latin typeface="Guttman Hatzvi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366</Words>
  <Application>Microsoft Office PowerPoint</Application>
  <PresentationFormat>Widescreen</PresentationFormat>
  <Paragraphs>97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Guttman Hatzvi</vt:lpstr>
      <vt:lpstr>ערכת נושא Office</vt:lpstr>
      <vt:lpstr>National Defense Visit at the Intelligence Division – 27.3</vt:lpstr>
      <vt:lpstr>The Research Question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הגנה לאומית</dc:title>
  <dc:creator>Ran Azran</dc:creator>
  <cp:lastModifiedBy>u26696</cp:lastModifiedBy>
  <cp:revision>14</cp:revision>
  <dcterms:created xsi:type="dcterms:W3CDTF">2020-03-02T20:54:35Z</dcterms:created>
  <dcterms:modified xsi:type="dcterms:W3CDTF">2020-03-04T08:44:11Z</dcterms:modified>
</cp:coreProperties>
</file>