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75" r:id="rId3"/>
    <p:sldId id="257" r:id="rId4"/>
    <p:sldId id="266" r:id="rId5"/>
    <p:sldId id="267" r:id="rId6"/>
    <p:sldId id="273" r:id="rId7"/>
    <p:sldId id="268" r:id="rId8"/>
    <p:sldId id="269" r:id="rId9"/>
    <p:sldId id="270" r:id="rId10"/>
    <p:sldId id="271" r:id="rId11"/>
    <p:sldId id="272" r:id="rId12"/>
    <p:sldId id="274" r:id="rId13"/>
    <p:sldId id="276" r:id="rId14"/>
    <p:sldId id="258" r:id="rId15"/>
    <p:sldId id="265" r:id="rId16"/>
    <p:sldId id="259" r:id="rId17"/>
    <p:sldId id="261" r:id="rId18"/>
    <p:sldId id="264" r:id="rId19"/>
    <p:sldId id="262" r:id="rId20"/>
    <p:sldId id="263" r:id="rId21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7" d="100"/>
          <a:sy n="37" d="100"/>
        </p:scale>
        <p:origin x="-1168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E22D-05B9-49AF-9D90-906644B7A248}" type="datetimeFigureOut">
              <a:rPr lang="he-IL" smtClean="0"/>
              <a:t>ג'/אלול/תשע"ו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556-448B-4449-89EC-F7ECB242D81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E22D-05B9-49AF-9D90-906644B7A248}" type="datetimeFigureOut">
              <a:rPr lang="he-IL" smtClean="0"/>
              <a:t>ג'/אלול/תשע"ו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556-448B-4449-89EC-F7ECB242D81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E22D-05B9-49AF-9D90-906644B7A248}" type="datetimeFigureOut">
              <a:rPr lang="he-IL" smtClean="0"/>
              <a:t>ג'/אלול/תשע"ו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556-448B-4449-89EC-F7ECB242D81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E22D-05B9-49AF-9D90-906644B7A248}" type="datetimeFigureOut">
              <a:rPr lang="he-IL" smtClean="0"/>
              <a:t>ג'/אלול/תשע"ו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556-448B-4449-89EC-F7ECB242D81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E22D-05B9-49AF-9D90-906644B7A248}" type="datetimeFigureOut">
              <a:rPr lang="he-IL" smtClean="0"/>
              <a:t>ג'/אלול/תשע"ו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556-448B-4449-89EC-F7ECB242D81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E22D-05B9-49AF-9D90-906644B7A248}" type="datetimeFigureOut">
              <a:rPr lang="he-IL" smtClean="0"/>
              <a:t>ג'/אלול/תשע"ו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556-448B-4449-89EC-F7ECB242D81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E22D-05B9-49AF-9D90-906644B7A248}" type="datetimeFigureOut">
              <a:rPr lang="he-IL" smtClean="0"/>
              <a:t>ג'/אלול/תשע"ו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556-448B-4449-89EC-F7ECB242D81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E22D-05B9-49AF-9D90-906644B7A248}" type="datetimeFigureOut">
              <a:rPr lang="he-IL" smtClean="0"/>
              <a:t>ג'/אלול/תשע"ו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556-448B-4449-89EC-F7ECB242D81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E22D-05B9-49AF-9D90-906644B7A248}" type="datetimeFigureOut">
              <a:rPr lang="he-IL" smtClean="0"/>
              <a:t>ג'/אלול/תשע"ו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556-448B-4449-89EC-F7ECB242D81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E22D-05B9-49AF-9D90-906644B7A248}" type="datetimeFigureOut">
              <a:rPr lang="he-IL" smtClean="0"/>
              <a:t>ג'/אלול/תשע"ו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556-448B-4449-89EC-F7ECB242D81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E22D-05B9-49AF-9D90-906644B7A248}" type="datetimeFigureOut">
              <a:rPr lang="he-IL" smtClean="0"/>
              <a:t>ג'/אלול/תשע"ו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556-448B-4449-89EC-F7ECB242D81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5E22D-05B9-49AF-9D90-906644B7A248}" type="datetimeFigureOut">
              <a:rPr lang="he-IL" smtClean="0"/>
              <a:t>ג'/אלול/תשע"ו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57556-448B-4449-89EC-F7ECB242D818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ביטחון לאומי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בוזן</a:t>
            </a:r>
            <a:r>
              <a:rPr lang="he-IL" dirty="0" smtClean="0"/>
              <a:t> (3)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85000" lnSpcReduction="20000"/>
          </a:bodyPr>
          <a:lstStyle/>
          <a:p>
            <a:r>
              <a:rPr lang="he-IL" dirty="0" smtClean="0"/>
              <a:t>הוא מודה שיש בהחלט סכנות בהרחבה:</a:t>
            </a:r>
          </a:p>
          <a:p>
            <a:pPr lvl="1"/>
            <a:r>
              <a:rPr lang="he-IL" dirty="0" smtClean="0"/>
              <a:t>זה קורא לניצול משאבי המדינה לנושאים רבים (לא בהכרח טוב תמיד)</a:t>
            </a:r>
          </a:p>
          <a:p>
            <a:pPr lvl="1"/>
            <a:r>
              <a:rPr lang="he-IL" dirty="0" smtClean="0"/>
              <a:t>ביטחון זה לא בהכרח הטוב העליון. המשמעות של הביטחון היא שיש איום ויש מענה אבל לפעמים עדיף שאין איום.</a:t>
            </a:r>
          </a:p>
          <a:p>
            <a:r>
              <a:rPr lang="he-IL" dirty="0" smtClean="0"/>
              <a:t>באג'נדה הרחבה החדשה המדינה היא שחקן פחות מרכזי הן כאובייקט להגנה והן כמקור לאיומים: הסדר הכלכלי העולמי, האקלים, משטרי מניעת התפוצה. אומות, דתות ויחידים</a:t>
            </a:r>
          </a:p>
          <a:p>
            <a:r>
              <a:rPr lang="he-IL" b="1" dirty="0" smtClean="0"/>
              <a:t>בעולם המודרני האג'נדה הביטחונית תהיה שונה משמעותית בין שחקן לשחקן הן לגבי הנושאים והן לגבי סדרי עדיפויות</a:t>
            </a:r>
          </a:p>
          <a:p>
            <a:r>
              <a:rPr lang="he-IL" dirty="0" smtClean="0"/>
              <a:t>הפוליטיקה של הביטחון: ביטחון הוא מילה מעצימה </a:t>
            </a:r>
            <a:r>
              <a:rPr lang="he-IL" dirty="0" err="1" smtClean="0"/>
              <a:t>שהשמוש</a:t>
            </a:r>
            <a:r>
              <a:rPr lang="he-IL" dirty="0" smtClean="0"/>
              <a:t> בה מאפשר שימוש </a:t>
            </a:r>
            <a:r>
              <a:rPr lang="he-IL" dirty="0" err="1" smtClean="0"/>
              <a:t>בכח</a:t>
            </a:r>
            <a:r>
              <a:rPr lang="he-IL" dirty="0" smtClean="0"/>
              <a:t>, </a:t>
            </a:r>
            <a:r>
              <a:rPr lang="he-IL" dirty="0" err="1" smtClean="0"/>
              <a:t>רכוז</a:t>
            </a:r>
            <a:r>
              <a:rPr lang="he-IL" dirty="0" smtClean="0"/>
              <a:t> סמכויות, חשאיות וכד'.</a:t>
            </a:r>
            <a:endParaRPr lang="he-IL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בוזן</a:t>
            </a:r>
            <a:r>
              <a:rPr lang="he-IL" dirty="0" smtClean="0"/>
              <a:t> (4)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92500"/>
          </a:bodyPr>
          <a:lstStyle/>
          <a:p>
            <a:r>
              <a:rPr lang="he-IL" b="1" dirty="0" smtClean="0"/>
              <a:t>אסכולת קופנהגן </a:t>
            </a:r>
            <a:r>
              <a:rPr lang="he-IL" dirty="0" smtClean="0"/>
              <a:t>(שהוא שייך אליה) : דוגלת בגישה המרחיבה. </a:t>
            </a:r>
          </a:p>
          <a:p>
            <a:r>
              <a:rPr lang="he-IL" dirty="0" smtClean="0"/>
              <a:t>מנסה לאתר מהו הביטחון עצמו ותהליך הפיכת נושא לביטחוני מנושאים שהם סתם פוליטיים. מה ביטחוני ולא סתם כל בעיה או איום.</a:t>
            </a:r>
          </a:p>
          <a:p>
            <a:r>
              <a:rPr lang="he-IL" b="1" dirty="0" smtClean="0"/>
              <a:t>בעיית ביטחון לאומי – נוגעת לקיום- הישרדות לאובייקט </a:t>
            </a:r>
            <a:r>
              <a:rPr lang="he-IL" dirty="0" smtClean="0"/>
              <a:t>המוגן במידה שדורשת </a:t>
            </a:r>
            <a:r>
              <a:rPr lang="he-IL" b="1" dirty="0" smtClean="0"/>
              <a:t>אמצעים יוצאי דופן </a:t>
            </a:r>
            <a:r>
              <a:rPr lang="he-IL" dirty="0" smtClean="0"/>
              <a:t>(לא משכנע)</a:t>
            </a:r>
          </a:p>
          <a:p>
            <a:r>
              <a:rPr lang="he-IL" dirty="0" smtClean="0"/>
              <a:t>רצף של עניין לא פוליטי-</a:t>
            </a:r>
            <a:r>
              <a:rPr lang="he-IL" dirty="0" err="1" smtClean="0"/>
              <a:t>פוליטי</a:t>
            </a:r>
            <a:r>
              <a:rPr lang="he-IL" dirty="0" smtClean="0"/>
              <a:t>-ביטחוני</a:t>
            </a:r>
          </a:p>
          <a:p>
            <a:r>
              <a:rPr lang="he-IL" dirty="0" smtClean="0"/>
              <a:t>זה עניין סובייקטיבי ובכל סקטור משמעות ה"איום קיומי" תהיה אחרת</a:t>
            </a:r>
          </a:p>
          <a:p>
            <a:r>
              <a:rPr lang="he-IL" dirty="0" smtClean="0"/>
              <a:t>יש גם גישה ביקורתית: </a:t>
            </a:r>
            <a:r>
              <a:rPr lang="he-IL" dirty="0" err="1" smtClean="0"/>
              <a:t>הכל</a:t>
            </a:r>
            <a:r>
              <a:rPr lang="he-IL" dirty="0" smtClean="0"/>
              <a:t> עניין של הבנייה חברתית</a:t>
            </a:r>
            <a:endParaRPr lang="he-I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קובי מיכאל: מי מחליט מהו איום קיומי?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dirty="0" smtClean="0"/>
              <a:t>מי קובע מהו ביטחון לאומי?</a:t>
            </a:r>
          </a:p>
          <a:p>
            <a:r>
              <a:rPr lang="he-IL" dirty="0" smtClean="0"/>
              <a:t>בעקרון ההנהגה המדינית אחראית על הביטחון הלאומי. היא תקבע את האיומים. מהאסטרטגיה הלאומית יוצאת האסטרטגיה הביטחונית וממנה הצבאית.</a:t>
            </a:r>
          </a:p>
          <a:p>
            <a:r>
              <a:rPr lang="he-IL" dirty="0" smtClean="0"/>
              <a:t>אבל זה תלוי גם במעמד הצבא כשחקן פוליטי. בישראל חשיבה צבאית וגורמי  צבא משפיעים מאד ולכן הולך לכיוון איומים צבאיים, חשיבה ריאליסטית-שמרנית והתסריט הגרוע מכל...</a:t>
            </a:r>
          </a:p>
          <a:p>
            <a:r>
              <a:rPr lang="he-IL" dirty="0" smtClean="0"/>
              <a:t>במלחמה המודרנית לרמטכ"ל תפקיד בחשיבה המדינית.</a:t>
            </a:r>
          </a:p>
          <a:p>
            <a:r>
              <a:rPr lang="he-IL" dirty="0" smtClean="0"/>
              <a:t>הגדרת איום קיומי: מגמה, התפתחות, שמסכנת באופן משמעותי את קיומה של מדינת ישראל כבית לעם היהודי.</a:t>
            </a:r>
          </a:p>
          <a:p>
            <a:r>
              <a:rPr lang="he-IL" dirty="0" smtClean="0"/>
              <a:t>כוללת מרכיבים דמוגרפים (רוב יהודי), בינלאומיים (לגיטימציה למדינת העם היהודי) וביטחוניים. שני הראשונים נתפסים כמינוריים ע"י הציבור.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מיכאל (2)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לפי </a:t>
            </a:r>
            <a:r>
              <a:rPr lang="he-IL" dirty="0" err="1" smtClean="0"/>
              <a:t>התאוריה</a:t>
            </a:r>
            <a:r>
              <a:rPr lang="he-IL" dirty="0" smtClean="0"/>
              <a:t> של לימודי הביטחון זה עניין פוליטי –</a:t>
            </a:r>
            <a:r>
              <a:rPr lang="he-IL" dirty="0" err="1" smtClean="0"/>
              <a:t>מנהידם</a:t>
            </a:r>
            <a:r>
              <a:rPr lang="he-IL" dirty="0" smtClean="0"/>
              <a:t> משתמשים בזה. זה מגביר תלות אזרחים במדינה.</a:t>
            </a:r>
          </a:p>
          <a:p>
            <a:r>
              <a:rPr lang="he-IL" dirty="0" err="1" smtClean="0"/>
              <a:t>יגייל</a:t>
            </a:r>
            <a:r>
              <a:rPr lang="he-IL" dirty="0" smtClean="0"/>
              <a:t> לוי: משוואה רפובליקנית: המדינה מעניקה ביטחון והציבור גיוס וכסף. יש </a:t>
            </a:r>
            <a:r>
              <a:rPr lang="he-IL" smtClean="0"/>
              <a:t>פה יחסי חילופין. </a:t>
            </a:r>
            <a:endParaRPr lang="he-IL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BALDWIN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אחד המושגים הכי בעיתיים במדעי החברה</a:t>
            </a:r>
          </a:p>
          <a:p>
            <a:r>
              <a:rPr lang="he-IL" dirty="0" smtClean="0"/>
              <a:t>הגדרה צריכה להיות גם מדויקת וגם שימושית</a:t>
            </a:r>
          </a:p>
          <a:p>
            <a:r>
              <a:rPr lang="he-IL" dirty="0" smtClean="0"/>
              <a:t>הגדרת מושג באופן מדויק: תיאור התכונות ורק אותן באופן שמכלול התכונות יתקיים רק במה שמסומן ע"י המונח המוגדר</a:t>
            </a:r>
          </a:p>
          <a:p>
            <a:r>
              <a:rPr lang="he-IL" dirty="0" smtClean="0"/>
              <a:t>צריך לתת לו קונקרטיזציה כדי שיהיה מועיל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BALDWIN – THE CONCEPT OF SEVURITY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עוסק בעיקר בשאלות הגדרה:ביטחון הוא "מושג שנזנח" – לא טיפלו בו. למרות שהוא חשוב (בשביל ביטחון מוותרים או פוגעים בהרבה דברים) הוא לא פותח כמו מושגים אחרים – צדק, חירות, עוצמה.</a:t>
            </a:r>
          </a:p>
          <a:p>
            <a:r>
              <a:rPr lang="en-US" dirty="0" smtClean="0"/>
              <a:t>BUZAN</a:t>
            </a:r>
            <a:r>
              <a:rPr lang="he-IL" dirty="0" smtClean="0"/>
              <a:t> טוען שלמקבלי החלטות עדיף שהוא יהיה עמום</a:t>
            </a:r>
          </a:p>
          <a:p>
            <a:r>
              <a:rPr lang="he-IL" dirty="0" smtClean="0"/>
              <a:t>יש שטוענים שהוא מושג </a:t>
            </a:r>
            <a:r>
              <a:rPr lang="en-US" dirty="0" smtClean="0"/>
              <a:t>contested </a:t>
            </a:r>
            <a:r>
              <a:rPr lang="he-IL" dirty="0" smtClean="0"/>
              <a:t> - יותר מדי עתיר ערכים ולכן לא ניתן לשימוש – </a:t>
            </a:r>
            <a:r>
              <a:rPr lang="he-IL" dirty="0" err="1" smtClean="0"/>
              <a:t>בודלווין</a:t>
            </a:r>
            <a:r>
              <a:rPr lang="he-IL" dirty="0" smtClean="0"/>
              <a:t> לא מסכים</a:t>
            </a:r>
          </a:p>
          <a:p>
            <a:r>
              <a:rPr lang="he-IL" dirty="0" smtClean="0"/>
              <a:t>בקיצור צריך לשאול על איזה ערך מפני מה, באיזה אמצעים, כמה להשקיע וכד'</a:t>
            </a:r>
          </a:p>
          <a:p>
            <a:r>
              <a:rPr lang="he-IL" dirty="0" err="1" smtClean="0"/>
              <a:t>בטל"מ</a:t>
            </a:r>
            <a:r>
              <a:rPr lang="he-IL" dirty="0" smtClean="0"/>
              <a:t> - זה יעד מדיניות אחד – יש גם אחרים</a:t>
            </a:r>
          </a:p>
          <a:p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WOLFERS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77500" lnSpcReduction="20000"/>
          </a:bodyPr>
          <a:lstStyle/>
          <a:p>
            <a:r>
              <a:rPr lang="he-IL" dirty="0" smtClean="0"/>
              <a:t>ביטחון הוא מושג עמום.</a:t>
            </a:r>
          </a:p>
          <a:p>
            <a:r>
              <a:rPr lang="he-IL" b="1" dirty="0" smtClean="0"/>
              <a:t>מורכב מביטחון </a:t>
            </a:r>
            <a:r>
              <a:rPr lang="he-IL" b="1" dirty="0" err="1" smtClean="0"/>
              <a:t>אוביקטבי</a:t>
            </a:r>
            <a:r>
              <a:rPr lang="en-US" b="1" dirty="0" smtClean="0"/>
              <a:t> </a:t>
            </a:r>
            <a:r>
              <a:rPr lang="he-IL" b="1" dirty="0" smtClean="0"/>
              <a:t>– העדר איום וגם סובייקטיבי – תחושת איום</a:t>
            </a:r>
          </a:p>
          <a:p>
            <a:r>
              <a:rPr lang="he-IL" dirty="0" smtClean="0"/>
              <a:t>כל אומה מתייחסת לאיומים אחרת – בהתאם להיסטוריה, הערכים שלה וכד'</a:t>
            </a:r>
          </a:p>
          <a:p>
            <a:r>
              <a:rPr lang="he-IL" dirty="0" smtClean="0"/>
              <a:t>הוא מתחרה על משאבים מול איומים אחרים</a:t>
            </a:r>
          </a:p>
          <a:p>
            <a:r>
              <a:rPr lang="he-IL" dirty="0" smtClean="0"/>
              <a:t>כל אחד טוען שהנושא שלו הוא ביטחון לאומי כי זה מעלה את דרגת החשיבות שלו</a:t>
            </a:r>
          </a:p>
          <a:p>
            <a:r>
              <a:rPr lang="he-IL" dirty="0" smtClean="0"/>
              <a:t>בסוף מקבל ההחלטות צריך להחליט על איזה ערכים להגן, כמה להגן </a:t>
            </a:r>
            <a:r>
              <a:rPr lang="he-IL" b="1" dirty="0" smtClean="0"/>
              <a:t>עליהם, באיזה כלים וכמה להשקיע בזה – בקיצור מושג עמום ובעייתי.</a:t>
            </a:r>
          </a:p>
          <a:p>
            <a:r>
              <a:rPr lang="he-IL" b="1" dirty="0" smtClean="0"/>
              <a:t>אם לא נותנים לו תוכן ספציפי הוא לא יעיל.</a:t>
            </a:r>
          </a:p>
          <a:p>
            <a:r>
              <a:rPr lang="he-IL" dirty="0" smtClean="0"/>
              <a:t>מה זה ביטחון – העדר איום, או היתכנות נמוכה של נזק לערך </a:t>
            </a:r>
            <a:r>
              <a:rPr lang="he-IL" dirty="0" err="1" smtClean="0"/>
              <a:t>מסויים</a:t>
            </a:r>
            <a:endParaRPr lang="he-IL" dirty="0" smtClean="0"/>
          </a:p>
          <a:p>
            <a:r>
              <a:rPr lang="he-IL" dirty="0" smtClean="0"/>
              <a:t>איזה </a:t>
            </a:r>
            <a:r>
              <a:rPr lang="he-IL" dirty="0" err="1" smtClean="0"/>
              <a:t>ערכרים</a:t>
            </a:r>
            <a:r>
              <a:rPr lang="he-IL" dirty="0" smtClean="0"/>
              <a:t>?  מאיזה איום?  איך נגן?באיזה מחיר?</a:t>
            </a:r>
          </a:p>
          <a:p>
            <a:endParaRPr lang="he-IL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מבוא לביטחון לאומי – אוניברסיטה משודרת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במרכז תפיסת האיום</a:t>
            </a:r>
          </a:p>
          <a:p>
            <a:r>
              <a:rPr lang="he-IL" dirty="0" smtClean="0"/>
              <a:t>מושג עמום – קשה להגיע להגדרה</a:t>
            </a:r>
          </a:p>
          <a:p>
            <a:r>
              <a:rPr lang="he-IL" dirty="0" smtClean="0"/>
              <a:t>תפיסת הביטחון היא בעצם תפיסת הגנה</a:t>
            </a:r>
          </a:p>
          <a:p>
            <a:r>
              <a:rPr lang="he-IL" dirty="0" smtClean="0"/>
              <a:t>שר הביטחון הלאומי הוא ראש הממשלה והוא יכול להחליט שמיגור האינפלציה ב-84 הוא ביטחון לאומי</a:t>
            </a:r>
          </a:p>
          <a:p>
            <a:r>
              <a:rPr lang="he-IL" dirty="0" smtClean="0"/>
              <a:t>תפיסה צרה – רק </a:t>
            </a:r>
            <a:r>
              <a:rPr lang="he-IL" dirty="0" err="1" smtClean="0"/>
              <a:t>שמוש</a:t>
            </a:r>
            <a:r>
              <a:rPr lang="he-IL" dirty="0" smtClean="0"/>
              <a:t> בכוח ורק חיצוני</a:t>
            </a:r>
          </a:p>
          <a:p>
            <a:r>
              <a:rPr lang="he-IL" dirty="0" smtClean="0"/>
              <a:t>ביניים – גם איומים אחרים וגם אינטרסים חיוניים אחרים</a:t>
            </a:r>
          </a:p>
          <a:p>
            <a:r>
              <a:rPr lang="he-IL" dirty="0" smtClean="0"/>
              <a:t>פוסט מודרנית – כולל אקולוגיה, בריאות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מושגים קשורים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אסטרטגיה רבתי – די חופף</a:t>
            </a:r>
          </a:p>
          <a:p>
            <a:r>
              <a:rPr lang="he-IL" dirty="0" smtClean="0"/>
              <a:t>תפיסת הגנה (ביטחון): איומים, כלים, תנאים להפעלת כוח, דרך הפעלת כוח, בניין כוח</a:t>
            </a:r>
          </a:p>
          <a:p>
            <a:r>
              <a:rPr lang="he-IL" dirty="0" smtClean="0"/>
              <a:t>אינטרס לאומי</a:t>
            </a:r>
            <a:endParaRPr lang="he-I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מיהו הלאום – על מה </a:t>
            </a:r>
            <a:r>
              <a:rPr lang="he-IL" dirty="0" err="1" smtClean="0"/>
              <a:t>מגינים</a:t>
            </a:r>
            <a:r>
              <a:rPr lang="he-IL" dirty="0" smtClean="0"/>
              <a:t>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משה קינן: הלאום היהודי – לא </a:t>
            </a:r>
            <a:r>
              <a:rPr lang="he-IL" dirty="0" err="1" smtClean="0"/>
              <a:t>מגינים</a:t>
            </a:r>
            <a:r>
              <a:rPr lang="he-IL" dirty="0" smtClean="0"/>
              <a:t> על לא יהודים?</a:t>
            </a:r>
          </a:p>
          <a:p>
            <a:r>
              <a:rPr lang="he-IL" dirty="0" smtClean="0"/>
              <a:t>ישראל כדמוקרטיה אתנית</a:t>
            </a:r>
          </a:p>
          <a:p>
            <a:r>
              <a:rPr lang="he-IL" dirty="0" smtClean="0"/>
              <a:t>מה זה יהודית ודמוקרטית, באיזה גבולות, מהי החברה הישראלית המודרנית? האם צריך להגן גם על העם היהודי?</a:t>
            </a:r>
          </a:p>
          <a:p>
            <a:r>
              <a:rPr lang="he-IL" dirty="0" smtClean="0"/>
              <a:t>גרשון – על מה </a:t>
            </a:r>
            <a:r>
              <a:rPr lang="he-IL" dirty="0" err="1" smtClean="0"/>
              <a:t>מגינים</a:t>
            </a:r>
            <a:r>
              <a:rPr lang="he-IL" dirty="0" smtClean="0"/>
              <a:t>? מי אנחנו ומה זהותנו? לשם מה נחנו כאן</a:t>
            </a:r>
          </a:p>
          <a:p>
            <a:r>
              <a:rPr lang="he-IL" dirty="0" smtClean="0"/>
              <a:t>ביטחון זה לא רק הגנה במובן הביולוגי – אחרת יותר טוב בברלין</a:t>
            </a:r>
          </a:p>
          <a:p>
            <a:r>
              <a:rPr lang="he-IL" dirty="0" smtClean="0"/>
              <a:t>יש </a:t>
            </a:r>
            <a:r>
              <a:rPr lang="he-IL" dirty="0" err="1" smtClean="0"/>
              <a:t>בדנא</a:t>
            </a:r>
            <a:r>
              <a:rPr lang="he-IL" dirty="0" smtClean="0"/>
              <a:t> של הציונות מהות יהודית אמונית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ההבנה שלי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-180528" y="1268760"/>
            <a:ext cx="9324528" cy="5589240"/>
          </a:xfrm>
        </p:spPr>
        <p:txBody>
          <a:bodyPr>
            <a:normAutofit fontScale="77500" lnSpcReduction="20000"/>
          </a:bodyPr>
          <a:lstStyle/>
          <a:p>
            <a:r>
              <a:rPr lang="he-IL" dirty="0" smtClean="0"/>
              <a:t>המושג ביטחון עמום ונמצא בויכוח בין תיאורטיקנים. עובר שינוי תפיסות. היום לא רק מול שימוש בכוח וחיצוני</a:t>
            </a:r>
          </a:p>
          <a:p>
            <a:r>
              <a:rPr lang="he-IL" dirty="0" smtClean="0"/>
              <a:t>ביטחון לאומי שונה מהגנה לאומית – כלומר תפיסה מצומצמת של ביטחון שהיא </a:t>
            </a:r>
            <a:r>
              <a:rPr lang="he-IL" b="1" dirty="0" smtClean="0"/>
              <a:t>ח</a:t>
            </a:r>
            <a:r>
              <a:rPr lang="he-IL" dirty="0" smtClean="0"/>
              <a:t>לק מהביטחון הלאומי</a:t>
            </a:r>
          </a:p>
          <a:p>
            <a:r>
              <a:rPr lang="he-IL" dirty="0" smtClean="0"/>
              <a:t>לביטחון יש כל מיני אובייקטים – ביטחון לאומי הוא ביטחון של האובייקט לאומי ומכאן נוצרות סוגיות אחרות (מיהו הלאום וכד')</a:t>
            </a:r>
          </a:p>
          <a:p>
            <a:r>
              <a:rPr lang="he-IL" dirty="0" smtClean="0"/>
              <a:t>מה שייך לביטחון לאומי זה עניין סובייקטיבי ודינמי:  כשהסביבה הפנימית והחיצונית משתנה – גם ההגדרה משתנה.</a:t>
            </a:r>
          </a:p>
          <a:p>
            <a:r>
              <a:rPr lang="he-IL" dirty="0" smtClean="0"/>
              <a:t>לתפיסה יש משמעות – הקצאת משאבים, עדיפויות, מי יטפל וכד'.</a:t>
            </a:r>
          </a:p>
          <a:p>
            <a:r>
              <a:rPr lang="he-IL" dirty="0" smtClean="0"/>
              <a:t>יש ערכים חשובים שעל חברה לקדם שאינם נוגעים לביטחון לאומי. </a:t>
            </a:r>
          </a:p>
          <a:p>
            <a:r>
              <a:rPr lang="he-IL" dirty="0" smtClean="0"/>
              <a:t>במרכז האיום (הקיומי?) על איזה ערכים להגן, מפני מאיזה איומים, באיזו צורה</a:t>
            </a:r>
          </a:p>
          <a:p>
            <a:r>
              <a:rPr lang="he-IL" dirty="0" smtClean="0"/>
              <a:t>תפיסת הביטחון של ישראל היא בעצם תפיסת הגנה לאומית. האיומים בהם היא עוסקת הם רק חיצוניים של שימוש בכוח </a:t>
            </a:r>
          </a:p>
          <a:p>
            <a:r>
              <a:rPr lang="he-IL" dirty="0" smtClean="0"/>
              <a:t>יש קרבה בין אסטרטגיה רבתי ועוצמה לאומית לביטחון לאומי .</a:t>
            </a:r>
            <a:endParaRPr lang="he-I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אינטרסים לאומיים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ברודי – אינטרסים שאנחנו מוכנים להלחם עליהם הם אינטרסים לאומיים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ישראל טל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i="1" dirty="0" smtClean="0"/>
              <a:t>עוסק בעצם בתפיסת הגנה – עיקרי המחשבה הב</a:t>
            </a:r>
            <a:r>
              <a:rPr lang="he-IL" dirty="0" smtClean="0"/>
              <a:t>יטחונית של ישראל</a:t>
            </a:r>
          </a:p>
          <a:p>
            <a:r>
              <a:rPr lang="he-IL" dirty="0" smtClean="0"/>
              <a:t>תורת הביטחון שגובשה לא מופיעה במסמך אחד אלה בהרבה מקורות</a:t>
            </a:r>
          </a:p>
          <a:p>
            <a:r>
              <a:rPr lang="he-IL" dirty="0" smtClean="0"/>
              <a:t>מבנה הספר: הסוגיה האוניברסאלית של ביטחון לאומי, תורת המלחמה, עיקרי תורת הביטחון של ישראל</a:t>
            </a:r>
          </a:p>
          <a:p>
            <a:r>
              <a:rPr lang="he-IL" dirty="0" smtClean="0"/>
              <a:t>ביטחון לאומי: הבטחת קיום האומה והגנה על האינטרסים החיוניים שלה.</a:t>
            </a:r>
          </a:p>
          <a:p>
            <a:r>
              <a:rPr lang="he-IL" dirty="0" smtClean="0"/>
              <a:t>הקיום הוא מרכיב קבוע והאינטרסים הם יסוד </a:t>
            </a:r>
            <a:r>
              <a:rPr lang="he-IL" dirty="0" err="1" smtClean="0"/>
              <a:t>בויקטיביים</a:t>
            </a:r>
            <a:r>
              <a:rPr lang="he-IL" dirty="0" smtClean="0"/>
              <a:t> בהתאם להיסטוריה, הנסיבות וכד'</a:t>
            </a:r>
            <a:endParaRPr lang="he-I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ישראל טל 2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dirty="0" err="1" smtClean="0"/>
              <a:t>הכח</a:t>
            </a:r>
            <a:r>
              <a:rPr lang="he-IL" dirty="0" smtClean="0"/>
              <a:t> הצבאי לא מייצג את כלל העוצמה. הערכת מצב לאומית היא עניין מדיני ולא צבאי</a:t>
            </a:r>
          </a:p>
          <a:p>
            <a:r>
              <a:rPr lang="he-IL" dirty="0" smtClean="0"/>
              <a:t>ממשלות נושאות באחריות לביטחון הלאומי והן מסתייעות גופי מטה . הן אחראיות על האסטרטגיה רבתי.תומך במשרד ההגנה ולא הביטחון</a:t>
            </a:r>
          </a:p>
          <a:p>
            <a:r>
              <a:rPr lang="he-IL" dirty="0" smtClean="0"/>
              <a:t>ישראל – הא-סימטריה. לעולם לא נכריע</a:t>
            </a:r>
          </a:p>
          <a:p>
            <a:r>
              <a:rPr lang="he-IL" dirty="0" smtClean="0"/>
              <a:t>מדיניות הביטחון בישראל נגזרת מתורת הביטחון</a:t>
            </a:r>
          </a:p>
          <a:p>
            <a:r>
              <a:rPr lang="he-IL" dirty="0" smtClean="0"/>
              <a:t>מטרות המלחמה: השמדת כוח, כיבוש שטח, השמדת תשתית כלכלית, פגיעה במדינות ברית של האויב</a:t>
            </a:r>
          </a:p>
          <a:p>
            <a:r>
              <a:rPr lang="he-IL" dirty="0" smtClean="0"/>
              <a:t>בהמשך – הרתעה, התרעה, בניין כוח, דרג מדיני ודרג צבאי וניתוח מלחמות ישראל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יצחק בן ישראל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he-IL" dirty="0" smtClean="0"/>
              <a:t>חלוקת ההיסטוריה הביטחונית של ישראל לשלוש תקופות: עד הקמת המדינה – סכסוך שכנים, עד תחילת שנות התשעים – עימות בין מדינות  ואח"כ – עימות מוגבל</a:t>
            </a:r>
          </a:p>
          <a:p>
            <a:r>
              <a:rPr lang="he-IL" dirty="0" smtClean="0"/>
              <a:t>ה אבות המייסדים – ז'בוטינסקי  (קיר הברזל)ובן-</a:t>
            </a:r>
            <a:r>
              <a:rPr lang="he-IL" dirty="0" err="1" smtClean="0"/>
              <a:t>גוריון</a:t>
            </a:r>
            <a:r>
              <a:rPr lang="he-IL" dirty="0" smtClean="0"/>
              <a:t> – תרגום קיר הברזל לכלים מעשיים</a:t>
            </a:r>
          </a:p>
          <a:p>
            <a:r>
              <a:rPr lang="he-IL" dirty="0" smtClean="0"/>
              <a:t>תפיסת הביטחון של בן </a:t>
            </a:r>
            <a:r>
              <a:rPr lang="he-IL" dirty="0" err="1" smtClean="0"/>
              <a:t>גוריון</a:t>
            </a:r>
            <a:r>
              <a:rPr lang="he-IL" dirty="0" smtClean="0"/>
              <a:t> הועלתה על הכתב ב-1953 (אחרי הסמינר)</a:t>
            </a:r>
          </a:p>
          <a:p>
            <a:r>
              <a:rPr lang="he-IL" dirty="0" smtClean="0"/>
              <a:t>בגלל האסימטריה הבסיסית – העדפת </a:t>
            </a:r>
            <a:r>
              <a:rPr lang="he-IL" dirty="0" err="1" smtClean="0"/>
              <a:t>כח</a:t>
            </a:r>
            <a:r>
              <a:rPr lang="he-IL" dirty="0" smtClean="0"/>
              <a:t> המחץ</a:t>
            </a:r>
          </a:p>
          <a:p>
            <a:r>
              <a:rPr lang="he-IL" dirty="0"/>
              <a:t>ה</a:t>
            </a:r>
            <a:r>
              <a:rPr lang="he-IL" dirty="0" smtClean="0"/>
              <a:t>תפיסה הביטחונית של בן </a:t>
            </a:r>
            <a:r>
              <a:rPr lang="he-IL" dirty="0" err="1" smtClean="0"/>
              <a:t>גוריון</a:t>
            </a:r>
            <a:r>
              <a:rPr lang="he-IL" dirty="0" smtClean="0"/>
              <a:t>- כלכלה, כמות , איכות, חיל </a:t>
            </a:r>
            <a:r>
              <a:rPr lang="he-IL" dirty="0" err="1" smtClean="0"/>
              <a:t>האויר</a:t>
            </a:r>
            <a:r>
              <a:rPr lang="he-IL" dirty="0" smtClean="0"/>
              <a:t>, תפיסת הסיבובים, הכרעה, הרתעה</a:t>
            </a:r>
          </a:p>
          <a:p>
            <a:r>
              <a:rPr lang="he-IL" dirty="0" smtClean="0"/>
              <a:t>עורף, דימונה ודוקטרינת בגין</a:t>
            </a:r>
          </a:p>
          <a:p>
            <a:r>
              <a:rPr lang="he-IL" dirty="0" smtClean="0"/>
              <a:t>העידן השלישי – טרור וטילים. האם ניתן להכריע ארגון טרור?</a:t>
            </a:r>
          </a:p>
          <a:p>
            <a:r>
              <a:rPr lang="he-IL" dirty="0" smtClean="0"/>
              <a:t>נספח בספר: תפיסת הביטחון של בן </a:t>
            </a:r>
            <a:r>
              <a:rPr lang="he-IL" dirty="0" err="1" smtClean="0"/>
              <a:t>גוריון</a:t>
            </a:r>
            <a:r>
              <a:rPr lang="he-IL" dirty="0" smtClean="0"/>
              <a:t>: ניתוח האיום, יתרונות יחסיים, אילוצים ומגבלות, מילואים, חיל אויר, צבא עממי ולא נבחר, עליונות דרג מדיני על צבאי, הפרדה בין משרד הביטחון לצה"ל, ישובים חדשים</a:t>
            </a:r>
          </a:p>
          <a:p>
            <a:r>
              <a:rPr lang="he-IL" dirty="0" smtClean="0"/>
              <a:t> </a:t>
            </a:r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גניאולוגיה</a:t>
            </a:r>
            <a:r>
              <a:rPr lang="he-IL" dirty="0" smtClean="0"/>
              <a:t> של עסוק במושג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err="1" smtClean="0"/>
              <a:t>מצתחיל</a:t>
            </a:r>
            <a:r>
              <a:rPr lang="he-IL" dirty="0" smtClean="0"/>
              <a:t> בתחילת המלחמה הקרה</a:t>
            </a:r>
          </a:p>
          <a:p>
            <a:r>
              <a:rPr lang="en-US" dirty="0" smtClean="0"/>
              <a:t>WOLFERS</a:t>
            </a:r>
            <a:r>
              <a:rPr lang="he-IL" dirty="0" smtClean="0"/>
              <a:t>  1962</a:t>
            </a:r>
            <a:endParaRPr lang="en-US" dirty="0" smtClean="0"/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גרשון הכהן - מה לאומי בביטחון הלאומי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10000"/>
          </a:bodyPr>
          <a:lstStyle/>
          <a:p>
            <a:r>
              <a:rPr lang="he-IL" dirty="0" smtClean="0"/>
              <a:t>הבחנה בין קיום פיזי לקיום לאומי</a:t>
            </a:r>
          </a:p>
          <a:p>
            <a:r>
              <a:rPr lang="he-IL" dirty="0" smtClean="0"/>
              <a:t>שיקולי ביטחון לאומי כוללים גם ערכי יסוד, שאיפות לאומית והשקפת עולם</a:t>
            </a:r>
          </a:p>
          <a:p>
            <a:r>
              <a:rPr lang="he-IL" dirty="0" smtClean="0"/>
              <a:t>וכך בביטחון הלאומי של ישראל יש מרכיבי תוכן ציוניים לאומיים. השאלה היא לא רק </a:t>
            </a:r>
            <a:r>
              <a:rPr lang="he-IL" dirty="0" err="1" smtClean="0"/>
              <a:t>אים</a:t>
            </a:r>
            <a:r>
              <a:rPr lang="he-IL" dirty="0" smtClean="0"/>
              <a:t> </a:t>
            </a:r>
            <a:r>
              <a:rPr lang="he-IL" dirty="0" err="1" smtClean="0"/>
              <a:t>מגינים</a:t>
            </a:r>
            <a:r>
              <a:rPr lang="he-IL" dirty="0" smtClean="0"/>
              <a:t> אלא לשם מה מתקיימים?</a:t>
            </a:r>
          </a:p>
          <a:p>
            <a:r>
              <a:rPr lang="he-IL" dirty="0" smtClean="0"/>
              <a:t>תכלית העל – שיבת ציון, קיבוץ גלויות. ירושלים מעבר לכל שיקול צבאי</a:t>
            </a:r>
          </a:p>
          <a:p>
            <a:r>
              <a:rPr lang="he-IL" dirty="0" smtClean="0"/>
              <a:t>הדיון מזמין שיח – מיהי האומה, מהם האינטרסים החיוניים לה?</a:t>
            </a:r>
          </a:p>
          <a:p>
            <a:r>
              <a:rPr lang="he-IL" dirty="0" smtClean="0"/>
              <a:t>שותפות המחשבה בין דרג מדיני לצבאי-אחריות משותפת</a:t>
            </a:r>
          </a:p>
          <a:p>
            <a:r>
              <a:rPr lang="he-IL" dirty="0" smtClean="0"/>
              <a:t>עיסוק בדתיות וחשיבותה בציונות</a:t>
            </a:r>
            <a:endParaRPr lang="he-I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BUZAN – RETHINKING SECURITY AFTER THE COLD WAR (1997)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r>
              <a:rPr lang="he-IL" dirty="0" smtClean="0"/>
              <a:t>מאז מלחמת העולם השנייה 3 אסכולות בלימודי ביטחון: מסורתית – דגש צבאי ושימוש </a:t>
            </a:r>
            <a:r>
              <a:rPr lang="he-IL" dirty="0" err="1" smtClean="0"/>
              <a:t>בכח</a:t>
            </a:r>
            <a:r>
              <a:rPr lang="he-IL" dirty="0" smtClean="0"/>
              <a:t>, מרחיבה וביקורתית (עיסוק קונספטואלי)</a:t>
            </a:r>
          </a:p>
          <a:p>
            <a:r>
              <a:rPr lang="he-IL" dirty="0" smtClean="0"/>
              <a:t>המאמר דוגל בגישה המרחיבה וטוען כנגד אלה שטוענים שהרחבת המושג הופכת אותו ללא יעיל</a:t>
            </a:r>
          </a:p>
          <a:p>
            <a:r>
              <a:rPr lang="he-IL" dirty="0" smtClean="0"/>
              <a:t>הולדת המושג בתחילת המלחמה הקרה. למרות שבתחילה התייחסות גם לאספקטים </a:t>
            </a:r>
            <a:r>
              <a:rPr lang="he-IL" dirty="0" err="1" smtClean="0"/>
              <a:t>אידאולוגים</a:t>
            </a:r>
            <a:r>
              <a:rPr lang="he-IL" dirty="0" smtClean="0"/>
              <a:t>, הטכנולוגיה והגרעין גרמה להתרכזות במושג הצבאי</a:t>
            </a:r>
          </a:p>
          <a:p>
            <a:r>
              <a:rPr lang="he-IL" dirty="0" smtClean="0"/>
              <a:t>כאשר המלחמה  נעלמת (יש פחות, נאט"ו) ונתפסת כפחות יעילה (</a:t>
            </a:r>
            <a:r>
              <a:rPr lang="he-IL" dirty="0" err="1" smtClean="0"/>
              <a:t>ויטנאם</a:t>
            </a:r>
            <a:r>
              <a:rPr lang="he-IL" dirty="0" smtClean="0"/>
              <a:t>)  -אסכולה ריאליסטית יורדת ויש </a:t>
            </a:r>
            <a:r>
              <a:rPr lang="en-US" b="1" dirty="0" smtClean="0"/>
              <a:t>securitization </a:t>
            </a:r>
            <a:r>
              <a:rPr lang="he-IL" dirty="0" smtClean="0"/>
              <a:t> (הפיכת נושא פוליטי לנושא של ביטחון)  של שני נושאים: כלכלה עולמית (תלות בנפט, ירידת ארה"ב) וסביבה (טבע יכול </a:t>
            </a:r>
            <a:r>
              <a:rPr lang="he-IL" dirty="0" err="1" smtClean="0"/>
              <a:t>להכנס</a:t>
            </a:r>
            <a:r>
              <a:rPr lang="he-IL" dirty="0" smtClean="0"/>
              <a:t> בנו, שינוי אקלים).</a:t>
            </a:r>
            <a:endParaRPr lang="he-I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בוזן</a:t>
            </a:r>
            <a:r>
              <a:rPr lang="he-IL" dirty="0" smtClean="0"/>
              <a:t> – (2)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r>
              <a:rPr lang="he-IL" dirty="0" smtClean="0"/>
              <a:t>עם תום המלחמה הקרה נוצר הויכוח בין מרחיבי המושג (לא רק צבא וגרעין) בהתחלה (שנות ה-70, 80) כלכלה וסביבה ואח"כ, שאלות של זהות, פשע בינ"ל. בעצם מרחיבים את האיומים</a:t>
            </a:r>
          </a:p>
          <a:p>
            <a:r>
              <a:rPr lang="he-IL" dirty="0" smtClean="0"/>
              <a:t>זה יצר תגובת נגד- להגביל לימודי ביטחון לשימוש בכוח. הטענה: שמים </a:t>
            </a:r>
            <a:r>
              <a:rPr lang="he-IL" dirty="0" err="1" smtClean="0"/>
              <a:t>הכל</a:t>
            </a:r>
            <a:r>
              <a:rPr lang="he-IL" dirty="0" smtClean="0"/>
              <a:t> ובסוף זה נהיה חסר משמעות</a:t>
            </a:r>
          </a:p>
          <a:p>
            <a:r>
              <a:rPr lang="he-IL" dirty="0" smtClean="0"/>
              <a:t>בין המרחיבים – </a:t>
            </a:r>
            <a:r>
              <a:rPr lang="en-US" dirty="0" smtClean="0"/>
              <a:t>NYE</a:t>
            </a:r>
            <a:r>
              <a:rPr lang="he-IL" dirty="0" smtClean="0"/>
              <a:t>. בין המסורתיים: </a:t>
            </a:r>
            <a:r>
              <a:rPr lang="en-US" dirty="0" smtClean="0"/>
              <a:t>WALT</a:t>
            </a:r>
            <a:r>
              <a:rPr lang="he-IL" dirty="0" smtClean="0"/>
              <a:t> – שלמשל מרשה כלכלה אך רק אם היא קשורה לצבא ולא כלכלה כשלעצמה. </a:t>
            </a:r>
          </a:p>
          <a:p>
            <a:r>
              <a:rPr lang="he-IL" dirty="0" smtClean="0"/>
              <a:t> </a:t>
            </a:r>
            <a:r>
              <a:rPr lang="he-IL" dirty="0" err="1" smtClean="0"/>
              <a:t>בוזן</a:t>
            </a:r>
            <a:r>
              <a:rPr lang="he-IL" dirty="0" smtClean="0"/>
              <a:t> עצמו בעד לימודי אסטרטגיה (שיעסקו בצבא) בתוך לימודי ביטחון כלליים</a:t>
            </a:r>
            <a:endParaRPr lang="he-I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4006</TotalTime>
  <Words>1526</Words>
  <Application>Microsoft Office PowerPoint</Application>
  <PresentationFormat>‫הצגה על המסך (4:3)</PresentationFormat>
  <Paragraphs>121</Paragraphs>
  <Slides>20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20</vt:i4>
      </vt:variant>
    </vt:vector>
  </HeadingPairs>
  <TitlesOfParts>
    <vt:vector size="21" baseType="lpstr">
      <vt:lpstr>ערכת נושא Office</vt:lpstr>
      <vt:lpstr>ביטחון לאומי</vt:lpstr>
      <vt:lpstr>ההבנה שלי</vt:lpstr>
      <vt:lpstr>ישראל טל</vt:lpstr>
      <vt:lpstr>ישראל טל 2</vt:lpstr>
      <vt:lpstr>יצחק בן ישראל</vt:lpstr>
      <vt:lpstr>גניאולוגיה של עסוק במושג</vt:lpstr>
      <vt:lpstr>גרשון הכהן - מה לאומי בביטחון הלאומי</vt:lpstr>
      <vt:lpstr>BUZAN – RETHINKING SECURITY AFTER THE COLD WAR (1997)</vt:lpstr>
      <vt:lpstr>בוזן – (2)</vt:lpstr>
      <vt:lpstr>בוזן (3)</vt:lpstr>
      <vt:lpstr>בוזן (4)</vt:lpstr>
      <vt:lpstr>קובי מיכאל: מי מחליט מהו איום קיומי?</vt:lpstr>
      <vt:lpstr>מיכאל (2)</vt:lpstr>
      <vt:lpstr>BALDWIN</vt:lpstr>
      <vt:lpstr>BALDWIN – THE CONCEPT OF SEVURITY</vt:lpstr>
      <vt:lpstr>WOLFERS</vt:lpstr>
      <vt:lpstr>מבוא לביטחון לאומי – אוניברסיטה משודרת</vt:lpstr>
      <vt:lpstr>מושגים קשורים</vt:lpstr>
      <vt:lpstr>מיהו הלאום – על מה מגינים?</vt:lpstr>
      <vt:lpstr>אינטרסים לאומיים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ביטחון לאומי</dc:title>
  <dc:creator>haimwaxman</dc:creator>
  <cp:lastModifiedBy>haimwaxman</cp:lastModifiedBy>
  <cp:revision>14</cp:revision>
  <dcterms:created xsi:type="dcterms:W3CDTF">2016-09-06T15:21:57Z</dcterms:created>
  <dcterms:modified xsi:type="dcterms:W3CDTF">2016-09-09T10:08:20Z</dcterms:modified>
</cp:coreProperties>
</file>