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  <p:sldMasterId id="2147483672" r:id="rId3"/>
  </p:sldMasterIdLst>
  <p:sldIdLst>
    <p:sldId id="304" r:id="rId4"/>
    <p:sldId id="299" r:id="rId5"/>
    <p:sldId id="301" r:id="rId6"/>
    <p:sldId id="302" r:id="rId7"/>
    <p:sldId id="309" r:id="rId8"/>
    <p:sldId id="297" r:id="rId9"/>
    <p:sldId id="303" r:id="rId10"/>
    <p:sldId id="305" r:id="rId11"/>
    <p:sldId id="311" r:id="rId12"/>
    <p:sldId id="312" r:id="rId13"/>
    <p:sldId id="306" r:id="rId1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lomo" initials="S" lastIdx="4" clrIdx="0">
    <p:extLst>
      <p:ext uri="{19B8F6BF-5375-455C-9EA6-DF929625EA0E}">
        <p15:presenceInfo xmlns:p15="http://schemas.microsoft.com/office/powerpoint/2012/main" userId="Shlom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 showGuides="1">
      <p:cViewPr varScale="1">
        <p:scale>
          <a:sx n="166" d="100"/>
          <a:sy n="166" d="100"/>
        </p:scale>
        <p:origin x="92" y="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2-05T18:14:04.463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2-05T18:41:26.161" idx="4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3C9B483-D8B1-4144-AB98-82D91A9A7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83C37367-4E71-4531-B7F0-9C01E22C0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8B60540-83AA-4343-AED7-67C0BB97E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4BCA495-48D2-49FB-B8B1-40E18AA67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3C959B3-10AA-49C4-BC29-4DABAC8D8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081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C27DBD7-7F77-40E8-94F2-AD86E4166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58553E33-7DFD-48DD-B154-7389FC6E3D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30052E0-4C74-4CB0-8D73-82D64D275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5DD6606-3708-4FAF-B3AA-70BF7DC49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D7719A1-D021-4FFF-B765-CC3626053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9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243E8E4A-F299-4C31-9321-422D9A7F05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37E96AF-C0F1-4931-9DE0-DFCE0254A2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B227F9F-D45F-474F-B5A9-52C067265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3F47CFE-6CDC-4279-8B2F-A0613B7EE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C3FEF55-88B7-46D7-BCA7-60D852DD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5329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BB289-C31A-47C4-A019-148A33042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06DEDC-838B-41C3-B9AE-1357EDA1E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9FDE0-D27A-42E3-A054-1A74E8E2C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3194F-B2D8-4D47-AD04-13417ED88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D394A-1AF7-4EB6-B2B7-9B3B13A7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7696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8D276-6434-4FED-A3F3-962E7BFE1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9DB20-504E-4600-A5FD-0166C117B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27089-7F72-44A1-A3A8-AD474020A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34B96-AFA1-416B-80BE-FC996DA74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1ABE1-582B-4969-BAE0-E710FE90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994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A0D93-BF5C-4F0A-8873-6EB9BFAE7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B10AC-6B5D-423E-8EB0-3E00EEE08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10B9A-60F7-4B20-8C67-D4C49C3D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8C5EC-7712-42C0-A680-D1DC1FB50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B745D-4C93-4933-B339-9F1DD651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4405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386C6-1828-4AC7-A4DF-E73007AD1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C4D5A-E67F-4D58-9CA1-D5B490173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BD4C4-0494-48E1-9841-0F6AB08AA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BD077-461F-4370-BA0C-BB478EE8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9184B-BC3B-43AA-B2EE-96177C60A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BBA5A-FF08-461D-9CF6-9BF96FB7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1819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AD1D5-CD78-47EA-BE08-3C68376F6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CBF53-10D4-409C-8E36-3B949CBF8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BA079-AA84-4E07-BC40-D866E23D0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B6F1F-039C-4C5E-9E9D-67FC5F5B7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8D25CA-A0EE-4DC6-A614-7D6E7D969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BDFDDB-F7FE-4E41-8603-748549381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70ACBF-334F-424E-B8AF-4439CAC3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803D53-AD84-4CF6-A447-BE30434E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2449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1CB65-2031-4EED-8405-40FCFE85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0FDB6-BF78-445F-87E9-E61FE46D7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D31CF-5943-458A-9E1C-99A95CD73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5338A-5055-43D9-90D1-3F7BCBB66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78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94F566-75DD-4F5D-88C3-E95AE5DF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CA879C-5177-42FB-9BC7-378E3FB48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2EBD2-1DB7-4379-B6F0-A3C1F82C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3498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4806-613E-411E-863F-545606EB1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C67CA-6167-4BB2-A21B-8D9681F6D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0D892-552E-47DD-82C0-22D01DC90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B606B-F4C0-49FF-B4EC-97BE6A55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6761B-8CAD-4EF5-95B3-A1E4B6F32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D8217-7B1E-4979-9276-AA70B5AF6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4828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0605EF5-57EC-49B4-85E2-4EAF1863C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F202EF0-74A4-459A-8A5E-6FFAFD1AF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A2AEB1A-3FA2-40A3-96E4-B683757FB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01646CD-D80D-4B94-BD84-3CFA36A0C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7D3BF96-DFA3-4010-ADCD-DB5D14B6D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790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B399-D20D-4808-B856-4BDF0D928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1CF2F8-E11E-4191-926E-A90B1EAF3F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C0E0B-350E-41D9-B8AD-9D6DF0A9F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9C7F6-45E0-4EAC-BC92-26A5BF793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86C8A-38CD-46E3-8C16-73F8D863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8A177-EBB7-4834-A3EF-760A4D62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7729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AC2A5-5C0D-44ED-932F-DED43023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4968E2-6FA5-4688-A87F-9470C282E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F4F05-9726-4925-9E2E-1B911958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BA6BE-D027-41AB-BC63-09ABE2535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F9086-DBF5-40FA-83DE-CB0191F80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76905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D4400-84F1-44ED-A2A9-9C79ABA853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34435-225F-49EB-A97B-E228019CA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CB673-A934-4713-BE22-3D90C5AA8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B30DE-DAE4-4AD5-A734-089BECE5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35360-C431-4728-BD37-1E23047D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69980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BB289-C31A-47C4-A019-148A33042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06DEDC-838B-41C3-B9AE-1357EDA1E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9FDE0-D27A-42E3-A054-1A74E8E2C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3194F-B2D8-4D47-AD04-13417ED88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D394A-1AF7-4EB6-B2B7-9B3B13A7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84731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8D276-6434-4FED-A3F3-962E7BFE1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9DB20-504E-4600-A5FD-0166C117B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27089-7F72-44A1-A3A8-AD474020A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34B96-AFA1-416B-80BE-FC996DA74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1ABE1-582B-4969-BAE0-E710FE90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63004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A0D93-BF5C-4F0A-8873-6EB9BFAE7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B10AC-6B5D-423E-8EB0-3E00EEE08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10B9A-60F7-4B20-8C67-D4C49C3D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8C5EC-7712-42C0-A680-D1DC1FB50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B745D-4C93-4933-B339-9F1DD651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70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386C6-1828-4AC7-A4DF-E73007AD1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C4D5A-E67F-4D58-9CA1-D5B490173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BD4C4-0494-48E1-9841-0F6AB08AA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BD077-461F-4370-BA0C-BB478EE8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9184B-BC3B-43AA-B2EE-96177C60A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BBA5A-FF08-461D-9CF6-9BF96FB7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57925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AD1D5-CD78-47EA-BE08-3C68376F6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CBF53-10D4-409C-8E36-3B949CBF8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BA079-AA84-4E07-BC40-D866E23D0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B6F1F-039C-4C5E-9E9D-67FC5F5B7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8D25CA-A0EE-4DC6-A614-7D6E7D969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BDFDDB-F7FE-4E41-8603-748549381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70ACBF-334F-424E-B8AF-4439CAC3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803D53-AD84-4CF6-A447-BE30434E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61002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1CB65-2031-4EED-8405-40FCFE85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0FDB6-BF78-445F-87E9-E61FE46D7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D31CF-5943-458A-9E1C-99A95CD73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5338A-5055-43D9-90D1-3F7BCBB66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4108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94F566-75DD-4F5D-88C3-E95AE5DF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CA879C-5177-42FB-9BC7-378E3FB48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2EBD2-1DB7-4379-B6F0-A3C1F82C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6052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27489C3-4421-4D6F-9690-4A1F1BCC4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2B00D26-0995-4566-98F4-AACB43889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03FB92A-472D-4C77-AC55-739A4CBA6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6BCBCDA-4E4B-4911-BA2A-88136E52E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EE49CC9-27CE-42AD-B3F3-BC4996430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823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4806-613E-411E-863F-545606EB1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C67CA-6167-4BB2-A21B-8D9681F6D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0D892-552E-47DD-82C0-22D01DC90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B606B-F4C0-49FF-B4EC-97BE6A55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6761B-8CAD-4EF5-95B3-A1E4B6F32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D8217-7B1E-4979-9276-AA70B5AF6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14526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B399-D20D-4808-B856-4BDF0D928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1CF2F8-E11E-4191-926E-A90B1EAF3F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C0E0B-350E-41D9-B8AD-9D6DF0A9F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9C7F6-45E0-4EAC-BC92-26A5BF793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86C8A-38CD-46E3-8C16-73F8D863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8A177-EBB7-4834-A3EF-760A4D62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93286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AC2A5-5C0D-44ED-932F-DED43023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4968E2-6FA5-4688-A87F-9470C282E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F4F05-9726-4925-9E2E-1B911958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BA6BE-D027-41AB-BC63-09ABE2535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F9086-DBF5-40FA-83DE-CB0191F80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84193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D4400-84F1-44ED-A2A9-9C79ABA853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34435-225F-49EB-A97B-E228019CA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CB673-A934-4713-BE22-3D90C5AA8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B30DE-DAE4-4AD5-A734-089BECE5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35360-C431-4728-BD37-1E23047D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99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90C7B1D-457B-484B-B07A-39C10383A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19F2D62-7612-4BA0-9253-59668240B2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FB30AD5-5A85-4780-849B-0F0420D6CF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EDEF439-539F-4F4B-A14E-D6C888921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BE12525-0FAC-48F1-996E-F93B3907A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1A55B91-0EEF-4E09-8EE5-C247C9CAC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4499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E57C8FD-8D2B-469D-BE14-5084B503D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D0F8365-6775-446B-86E2-E8C6D7640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2934F06-409F-47F9-9CB8-2477DBFA6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DB64FCD8-CA1C-4FF8-BAC1-952F0D4F3E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406671E7-8727-405A-AAB4-420AFF0B73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35AE0F60-C674-4234-867C-DDE4A554C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4A1A4FFB-461C-4A50-85EA-56B7D19F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4EE44FC3-9923-455D-A8C9-1CD3C09A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169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B7C53D9-7CF4-46E7-A803-DF6AAB4C1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FD42867A-6A0B-42E2-9812-3FA268CCC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B50C3970-C75C-4142-A957-93E9AD4E5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EE1FE6F7-7066-44FF-B4C7-3EE7386EC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5429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099003A1-36EC-4A96-B1E9-667AC5AAF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6A382852-48F9-4639-AA73-E9B76BBD7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1D2CF77B-FBC3-4AAE-BB04-60497CFB3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5557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1DF6335-0E04-4897-9B6E-38857AE41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7785BFA-CB35-4E54-B795-430C8FCE5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F10B3F99-D52A-424A-A13C-6829CE862E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3F23B4C-D169-4005-83BB-3CD5D5845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62F6FB9-FEE7-4CA4-A527-499ADC930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C16E3077-8796-466E-87A3-64DF5858D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2069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88C95BD-C00C-409A-A7BC-008490412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31994F96-1FAE-48C3-9C55-BF539F0236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0A2869C-BA61-4FC5-9EB1-900516AFD1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24F5C33-6A09-4992-B1A1-D6A380C24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02AC4EF-3514-417E-9127-7914D6A8D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6FC1DA4-1844-49E5-AC67-D31C99BE3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628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12001740-1A32-444A-B5CB-330EBF11A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6CC4BB0-DBAC-47E2-9514-49056D06A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D4D5711-E1F6-4449-8A1B-FF053437A3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A5142-EEAA-4B0C-8A78-8B011D7033F8}" type="datetimeFigureOut">
              <a:rPr lang="he-IL" smtClean="0"/>
              <a:t>ז'/אדר/תש"פ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13AA6E7-B178-49A0-8530-000FE0AA7F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2EB9977-5538-4D0B-9F2C-1770E2058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2926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44DEC9-6654-4361-819F-0A97E00B9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B566C-C6BB-47A8-B681-E50480B99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7A78A-5F33-48B9-B9FA-72A417CFD7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E2212-01F8-48FE-A4B2-1DBDEC675C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CE0E4-5FFC-4C67-906C-CCA9E5EB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467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44DEC9-6654-4361-819F-0A97E00B9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B566C-C6BB-47A8-B681-E50480B99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7A78A-5F33-48B9-B9FA-72A417CFD7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E2212-01F8-48FE-A4B2-1DBDEC675C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CE0E4-5FFC-4C67-906C-CCA9E5EB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443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dirty="0" smtClean="0">
                <a:cs typeface="+mn-cs"/>
              </a:rPr>
              <a:t>ביטחון לאומי:</a:t>
            </a:r>
            <a:br>
              <a:rPr lang="he-IL" b="1" dirty="0" smtClean="0">
                <a:cs typeface="+mn-cs"/>
              </a:rPr>
            </a:br>
            <a:r>
              <a:rPr lang="he-IL" b="1" dirty="0" smtClean="0">
                <a:cs typeface="+mn-cs"/>
              </a:rPr>
              <a:t> יסודות ומושגים</a:t>
            </a:r>
            <a:endParaRPr lang="he-IL" b="1" dirty="0"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איתי ברון ודורון נבות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48392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latin typeface="Aharoni" panose="02010803020104030203" pitchFamily="2" charset="-79"/>
                <a:cs typeface="+mn-cs"/>
              </a:rPr>
              <a:t>אורחים - דוגמה</a:t>
            </a:r>
            <a:endParaRPr lang="he-IL" sz="3200" b="1" dirty="0">
              <a:latin typeface="Aharoni" panose="02010803020104030203" pitchFamily="2" charset="-79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ראש </a:t>
            </a:r>
            <a:r>
              <a:rPr lang="he-IL" sz="2400" dirty="0" err="1">
                <a:solidFill>
                  <a:prstClr val="black"/>
                </a:solidFill>
              </a:rPr>
              <a:t>מל"ל</a:t>
            </a:r>
            <a:r>
              <a:rPr lang="he-IL" sz="2400" dirty="0">
                <a:solidFill>
                  <a:prstClr val="black"/>
                </a:solidFill>
              </a:rPr>
              <a:t> </a:t>
            </a:r>
            <a:r>
              <a:rPr lang="he-IL" sz="2400" dirty="0" smtClean="0">
                <a:solidFill>
                  <a:prstClr val="black"/>
                </a:solidFill>
              </a:rPr>
              <a:t>(בשאיפה בשיעור הראשון או השני, אך נתאים </a:t>
            </a:r>
            <a:r>
              <a:rPr lang="he-IL" sz="2400" dirty="0">
                <a:solidFill>
                  <a:prstClr val="black"/>
                </a:solidFill>
              </a:rPr>
              <a:t>את השיעור אליו)</a:t>
            </a:r>
          </a:p>
          <a:p>
            <a:pPr lvl="0" algn="r" rtl="1"/>
            <a:r>
              <a:rPr lang="he-IL" sz="2400" dirty="0" smtClean="0">
                <a:solidFill>
                  <a:prstClr val="black"/>
                </a:solidFill>
              </a:rPr>
              <a:t>איש משרד החוץ – כמו יוסי ביילין (בשאיפה במקביל </a:t>
            </a:r>
            <a:r>
              <a:rPr lang="he-IL" sz="2400" dirty="0">
                <a:solidFill>
                  <a:prstClr val="black"/>
                </a:solidFill>
              </a:rPr>
              <a:t>ל</a:t>
            </a:r>
            <a:r>
              <a:rPr lang="he-IL" sz="2400" dirty="0" smtClean="0">
                <a:solidFill>
                  <a:prstClr val="black"/>
                </a:solidFill>
              </a:rPr>
              <a:t>שיעור השני)</a:t>
            </a:r>
          </a:p>
          <a:p>
            <a:pPr lvl="0" algn="r" rtl="1"/>
            <a:r>
              <a:rPr lang="he-IL" sz="2400" dirty="0" smtClean="0">
                <a:solidFill>
                  <a:prstClr val="black"/>
                </a:solidFill>
              </a:rPr>
              <a:t>שר/חבר-כנסת (לשעבר?) – כמו בוגי יעלון או ציפי לבני (בשאיפה במקביל </a:t>
            </a:r>
            <a:r>
              <a:rPr lang="he-IL" sz="2400" dirty="0">
                <a:solidFill>
                  <a:prstClr val="black"/>
                </a:solidFill>
              </a:rPr>
              <a:t>לשיעור הרביעי)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דמות שמייצגת קבוצה בישראל - כמו גזבר עיריית בני ברק, אריה אדלר </a:t>
            </a:r>
            <a:r>
              <a:rPr lang="he-IL" sz="2400" dirty="0" smtClean="0">
                <a:solidFill>
                  <a:prstClr val="black"/>
                </a:solidFill>
              </a:rPr>
              <a:t>(בשאיפה במקביל </a:t>
            </a:r>
            <a:r>
              <a:rPr lang="he-IL" sz="2400" dirty="0">
                <a:solidFill>
                  <a:prstClr val="black"/>
                </a:solidFill>
              </a:rPr>
              <a:t>לשיעור החמישי</a:t>
            </a:r>
            <a:r>
              <a:rPr lang="he-IL" sz="2400" dirty="0" smtClean="0">
                <a:solidFill>
                  <a:prstClr val="black"/>
                </a:solidFill>
              </a:rPr>
              <a:t>)</a:t>
            </a:r>
          </a:p>
          <a:p>
            <a:pPr lvl="0" algn="r" rtl="1"/>
            <a:r>
              <a:rPr lang="he-IL" sz="2400" dirty="0" smtClean="0">
                <a:solidFill>
                  <a:prstClr val="black"/>
                </a:solidFill>
              </a:rPr>
              <a:t>איש משרד האוצר – כמו הממונה על אגף התקציבים לשעבר, אמיר לוי (בשאיפה במקביל לשיעור השישי)</a:t>
            </a:r>
          </a:p>
          <a:p>
            <a:pPr lvl="0" algn="r" rtl="1"/>
            <a:r>
              <a:rPr lang="he-IL" sz="2400" dirty="0" smtClean="0">
                <a:solidFill>
                  <a:prstClr val="black"/>
                </a:solidFill>
              </a:rPr>
              <a:t>בכיר בצה"ל – כמו רמטכ"ל לשעבר, דן חלוץ (בשאיפה במקביל לשיעור השביעי)</a:t>
            </a:r>
            <a:endParaRPr lang="he-IL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627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cs typeface="+mn-cs"/>
              </a:rPr>
              <a:t>רשימת קריאה - ראשוני</a:t>
            </a:r>
            <a:endParaRPr lang="he-IL" sz="32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sz="2000" dirty="0" smtClean="0">
                <a:latin typeface="+mj-lt"/>
              </a:rPr>
              <a:t>Betts, Richard. 2019. </a:t>
            </a:r>
            <a:r>
              <a:rPr lang="en-US" sz="2000" dirty="0" smtClean="0">
                <a:latin typeface="+mj-lt"/>
              </a:rPr>
              <a:t>“</a:t>
            </a:r>
            <a:r>
              <a:rPr lang="en-GB" sz="2000" dirty="0" smtClean="0">
                <a:latin typeface="+mj-lt"/>
              </a:rPr>
              <a:t>The </a:t>
            </a:r>
            <a:r>
              <a:rPr lang="en-GB" sz="2000" dirty="0">
                <a:latin typeface="+mj-lt"/>
              </a:rPr>
              <a:t>Grandiosity of Grand </a:t>
            </a:r>
            <a:r>
              <a:rPr lang="en-GB" sz="2000" dirty="0" smtClean="0">
                <a:latin typeface="+mj-lt"/>
              </a:rPr>
              <a:t>Strategy.</a:t>
            </a:r>
            <a:r>
              <a:rPr lang="en-US" sz="2000" dirty="0" smtClean="0">
                <a:latin typeface="+mj-lt"/>
              </a:rPr>
              <a:t>”</a:t>
            </a:r>
            <a:endParaRPr lang="en-GB" sz="2000" dirty="0" smtClean="0">
              <a:latin typeface="+mj-lt"/>
            </a:endParaRPr>
          </a:p>
          <a:p>
            <a:r>
              <a:rPr lang="en-GB" sz="2000" dirty="0" smtClean="0">
                <a:solidFill>
                  <a:prstClr val="black"/>
                </a:solidFill>
                <a:latin typeface="+mj-lt"/>
              </a:rPr>
              <a:t>Drucker, Peter.</a:t>
            </a:r>
            <a:r>
              <a:rPr lang="en-US" sz="2000" dirty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+mj-lt"/>
              </a:rPr>
              <a:t>1998. “The Discipline of Innovation.”</a:t>
            </a:r>
          </a:p>
          <a:p>
            <a:r>
              <a:rPr lang="en-US" sz="2000" dirty="0" smtClean="0">
                <a:solidFill>
                  <a:prstClr val="black"/>
                </a:solidFill>
                <a:latin typeface="+mj-lt"/>
              </a:rPr>
              <a:t>Freedman, Lawrence. 2014. “</a:t>
            </a:r>
            <a:r>
              <a:rPr lang="en-GB" sz="2000" dirty="0" smtClean="0">
                <a:latin typeface="+mj-lt"/>
              </a:rPr>
              <a:t>The </a:t>
            </a:r>
            <a:r>
              <a:rPr lang="en-GB" sz="2000" dirty="0">
                <a:latin typeface="+mj-lt"/>
              </a:rPr>
              <a:t>Master Strategist is Still a </a:t>
            </a:r>
            <a:r>
              <a:rPr lang="en-GB" sz="2000" dirty="0" smtClean="0">
                <a:latin typeface="+mj-lt"/>
              </a:rPr>
              <a:t>Myth</a:t>
            </a:r>
            <a:r>
              <a:rPr lang="en-US" sz="2000" dirty="0" smtClean="0">
                <a:latin typeface="+mj-lt"/>
              </a:rPr>
              <a:t>.”</a:t>
            </a:r>
            <a:endParaRPr lang="en-US" sz="2000" dirty="0" smtClean="0">
              <a:solidFill>
                <a:prstClr val="black"/>
              </a:solidFill>
              <a:latin typeface="+mj-lt"/>
            </a:endParaRPr>
          </a:p>
          <a:p>
            <a:r>
              <a:rPr lang="en-GB" sz="2000" dirty="0" smtClean="0">
                <a:latin typeface="+mj-lt"/>
              </a:rPr>
              <a:t>Jervis, Robert. 2016. </a:t>
            </a:r>
            <a:r>
              <a:rPr lang="en-US" sz="2000" dirty="0" smtClean="0">
                <a:latin typeface="+mj-lt"/>
              </a:rPr>
              <a:t>“</a:t>
            </a:r>
            <a:r>
              <a:rPr lang="en-GB" sz="2000" dirty="0" smtClean="0">
                <a:latin typeface="+mj-lt"/>
              </a:rPr>
              <a:t>Some </a:t>
            </a:r>
            <a:r>
              <a:rPr lang="en-GB" sz="2000" dirty="0">
                <a:latin typeface="+mj-lt"/>
              </a:rPr>
              <a:t>thoughts on deterrence in the cyber era</a:t>
            </a:r>
            <a:r>
              <a:rPr lang="en-GB" sz="2000" dirty="0" smtClean="0">
                <a:latin typeface="+mj-lt"/>
              </a:rPr>
              <a:t>.</a:t>
            </a:r>
            <a:r>
              <a:rPr lang="en-US" sz="2000" dirty="0" smtClean="0">
                <a:latin typeface="+mj-lt"/>
              </a:rPr>
              <a:t>”</a:t>
            </a:r>
            <a:endParaRPr lang="he-IL" sz="2000" dirty="0">
              <a:solidFill>
                <a:srgbClr val="000000"/>
              </a:solidFill>
              <a:latin typeface="+mj-lt"/>
            </a:endParaRPr>
          </a:p>
          <a:p>
            <a:r>
              <a:rPr lang="en-US" sz="2000" dirty="0" smtClean="0">
                <a:solidFill>
                  <a:srgbClr val="000000"/>
                </a:solidFill>
                <a:latin typeface="+mj-lt"/>
              </a:rPr>
              <a:t>Morgenthau,</a:t>
            </a:r>
            <a:r>
              <a:rPr lang="en-US" sz="20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+mj-lt"/>
              </a:rPr>
              <a:t>Hans. 1948. “</a:t>
            </a:r>
            <a:r>
              <a:rPr lang="en-GB" sz="2000" dirty="0" smtClean="0">
                <a:solidFill>
                  <a:srgbClr val="000000"/>
                </a:solidFill>
                <a:latin typeface="+mj-lt"/>
              </a:rPr>
              <a:t>The </a:t>
            </a:r>
            <a:r>
              <a:rPr lang="en-GB" sz="2000" dirty="0">
                <a:solidFill>
                  <a:srgbClr val="000000"/>
                </a:solidFill>
                <a:latin typeface="+mj-lt"/>
              </a:rPr>
              <a:t>Political Science of E. H. </a:t>
            </a:r>
            <a:r>
              <a:rPr lang="en-GB" sz="2000" dirty="0" err="1" smtClean="0">
                <a:solidFill>
                  <a:srgbClr val="000000"/>
                </a:solidFill>
                <a:latin typeface="+mj-lt"/>
              </a:rPr>
              <a:t>Carr</a:t>
            </a:r>
            <a:r>
              <a:rPr lang="en-GB" sz="2000" dirty="0" smtClean="0">
                <a:solidFill>
                  <a:srgbClr val="000000"/>
                </a:solidFill>
                <a:latin typeface="+mj-lt"/>
              </a:rPr>
              <a:t>.</a:t>
            </a:r>
            <a:r>
              <a:rPr lang="en-US" sz="2000" dirty="0" smtClean="0">
                <a:solidFill>
                  <a:srgbClr val="000000"/>
                </a:solidFill>
                <a:latin typeface="+mj-lt"/>
              </a:rPr>
              <a:t>”</a:t>
            </a:r>
            <a:endParaRPr lang="en-US" sz="2000" dirty="0" smtClean="0">
              <a:solidFill>
                <a:prstClr val="black"/>
              </a:solidFill>
              <a:latin typeface="+mj-lt"/>
            </a:endParaRPr>
          </a:p>
          <a:p>
            <a:r>
              <a:rPr lang="en-US" sz="2000" kern="0" dirty="0" smtClean="0">
                <a:latin typeface="+mj-lt"/>
              </a:rPr>
              <a:t>Nye</a:t>
            </a:r>
            <a:r>
              <a:rPr lang="en-US" sz="2000" kern="0" dirty="0">
                <a:latin typeface="+mj-lt"/>
              </a:rPr>
              <a:t>, </a:t>
            </a:r>
            <a:r>
              <a:rPr lang="en-US" sz="2000" kern="0" dirty="0" smtClean="0">
                <a:solidFill>
                  <a:prstClr val="black"/>
                </a:solidFill>
                <a:latin typeface="+mj-lt"/>
              </a:rPr>
              <a:t>Joseph. 2004. </a:t>
            </a:r>
            <a:r>
              <a:rPr lang="en-US" sz="2000" i="1" kern="0" dirty="0" smtClean="0">
                <a:solidFill>
                  <a:srgbClr val="111111"/>
                </a:solidFill>
                <a:latin typeface="+mj-lt"/>
              </a:rPr>
              <a:t>Soft </a:t>
            </a:r>
            <a:r>
              <a:rPr lang="en-US" sz="2000" i="1" kern="0" dirty="0">
                <a:solidFill>
                  <a:srgbClr val="111111"/>
                </a:solidFill>
                <a:latin typeface="+mj-lt"/>
              </a:rPr>
              <a:t>Power: The Means to Success in World </a:t>
            </a:r>
            <a:r>
              <a:rPr lang="en-US" sz="2000" i="1" kern="0" dirty="0" smtClean="0">
                <a:solidFill>
                  <a:srgbClr val="111111"/>
                </a:solidFill>
                <a:latin typeface="+mj-lt"/>
              </a:rPr>
              <a:t>Politics</a:t>
            </a:r>
            <a:r>
              <a:rPr lang="en-US" sz="2000" kern="0" dirty="0" smtClean="0">
                <a:solidFill>
                  <a:srgbClr val="111111"/>
                </a:solidFill>
                <a:latin typeface="+mj-lt"/>
              </a:rPr>
              <a:t>.</a:t>
            </a:r>
            <a:r>
              <a:rPr lang="en-US" sz="2000" kern="0" dirty="0">
                <a:solidFill>
                  <a:srgbClr val="111111"/>
                </a:solidFill>
                <a:latin typeface="+mj-lt"/>
              </a:rPr>
              <a:t> </a:t>
            </a:r>
            <a:r>
              <a:rPr lang="en-US" sz="2000" kern="0" dirty="0" smtClean="0">
                <a:solidFill>
                  <a:srgbClr val="111111"/>
                </a:solidFill>
                <a:latin typeface="+mj-lt"/>
              </a:rPr>
              <a:t>Chapter 1</a:t>
            </a:r>
            <a:r>
              <a:rPr lang="en-US" sz="2000" kern="0" dirty="0">
                <a:solidFill>
                  <a:srgbClr val="111111"/>
                </a:solidFill>
                <a:latin typeface="+mj-lt"/>
              </a:rPr>
              <a:t>.</a:t>
            </a:r>
            <a:endParaRPr lang="en-US" sz="2000" dirty="0" smtClean="0">
              <a:solidFill>
                <a:prstClr val="black"/>
              </a:solidFill>
              <a:latin typeface="+mj-lt"/>
            </a:endParaRPr>
          </a:p>
          <a:p>
            <a:r>
              <a:rPr lang="en-US" sz="2000" dirty="0" smtClean="0">
                <a:solidFill>
                  <a:prstClr val="black"/>
                </a:solidFill>
                <a:latin typeface="+mj-lt"/>
              </a:rPr>
              <a:t>Posen, Barry and Andrew Rose. 1997. "Competing Visions for U.S. Grand Strategy.”</a:t>
            </a:r>
          </a:p>
          <a:p>
            <a:r>
              <a:rPr lang="en-US" sz="2000" dirty="0" smtClean="0">
                <a:solidFill>
                  <a:prstClr val="black"/>
                </a:solidFill>
                <a:latin typeface="+mj-lt"/>
              </a:rPr>
              <a:t>Strachan, Hew. 2019. “</a:t>
            </a:r>
            <a:r>
              <a:rPr lang="en-GB" sz="2000" dirty="0">
                <a:latin typeface="+mj-lt"/>
              </a:rPr>
              <a:t>Strategy in theory; strategy in </a:t>
            </a:r>
            <a:r>
              <a:rPr lang="en-GB" sz="2000" dirty="0" smtClean="0">
                <a:latin typeface="+mj-lt"/>
              </a:rPr>
              <a:t>practice.</a:t>
            </a:r>
            <a:r>
              <a:rPr lang="en-US" sz="2000" dirty="0" smtClean="0">
                <a:latin typeface="+mj-lt"/>
              </a:rPr>
              <a:t>”</a:t>
            </a:r>
            <a:endParaRPr lang="en-US" sz="2000" dirty="0" smtClean="0">
              <a:solidFill>
                <a:prstClr val="black"/>
              </a:solidFill>
              <a:latin typeface="+mj-lt"/>
            </a:endParaRPr>
          </a:p>
          <a:p>
            <a:r>
              <a:rPr lang="en-US" sz="2000" dirty="0" err="1">
                <a:latin typeface="+mj-lt"/>
                <a:ea typeface="Times New Roman" panose="02020603050405020304" pitchFamily="18" charset="0"/>
              </a:rPr>
              <a:t>Wolfers</a:t>
            </a:r>
            <a:r>
              <a:rPr lang="en-US" sz="2000" dirty="0"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2000" dirty="0" smtClean="0">
                <a:latin typeface="+mj-lt"/>
                <a:ea typeface="Times New Roman" panose="02020603050405020304" pitchFamily="18" charset="0"/>
              </a:rPr>
              <a:t>Arnold. 1952. </a:t>
            </a:r>
            <a:r>
              <a:rPr lang="en-US" sz="2000" dirty="0">
                <a:latin typeface="+mj-lt"/>
                <a:ea typeface="Times New Roman" panose="02020603050405020304" pitchFamily="18" charset="0"/>
              </a:rPr>
              <a:t>"National Security as an Ambiguous </a:t>
            </a:r>
            <a:r>
              <a:rPr lang="en-US" sz="2000" dirty="0" smtClean="0">
                <a:latin typeface="+mj-lt"/>
                <a:ea typeface="Times New Roman" panose="02020603050405020304" pitchFamily="18" charset="0"/>
              </a:rPr>
              <a:t>Symbol.”</a:t>
            </a:r>
            <a:endParaRPr lang="en-GB" sz="2000" dirty="0" smtClean="0">
              <a:solidFill>
                <a:prstClr val="black"/>
              </a:solidFill>
              <a:latin typeface="+mj-lt"/>
            </a:endParaRPr>
          </a:p>
          <a:p>
            <a:r>
              <a:rPr lang="en-GB" sz="2000" dirty="0" err="1" smtClean="0">
                <a:solidFill>
                  <a:prstClr val="black"/>
                </a:solidFill>
                <a:latin typeface="+mj-lt"/>
              </a:rPr>
              <a:t>Yingaling</a:t>
            </a:r>
            <a:r>
              <a:rPr lang="en-GB" sz="2000" dirty="0" smtClean="0">
                <a:solidFill>
                  <a:prstClr val="black"/>
                </a:solidFill>
                <a:latin typeface="+mj-lt"/>
              </a:rPr>
              <a:t>, Paul. 2010. </a:t>
            </a:r>
            <a:r>
              <a:rPr lang="en-US" sz="2000" dirty="0" smtClean="0">
                <a:solidFill>
                  <a:prstClr val="black"/>
                </a:solidFill>
                <a:latin typeface="+mj-lt"/>
              </a:rPr>
              <a:t>“Critical Thinking and its Discontents.”</a:t>
            </a:r>
            <a:endParaRPr lang="en-GB" sz="2000" dirty="0" smtClean="0">
              <a:latin typeface="+mj-lt"/>
            </a:endParaRPr>
          </a:p>
          <a:p>
            <a:pPr algn="r" rtl="1"/>
            <a:r>
              <a:rPr lang="he-IL" sz="2000" dirty="0" smtClean="0">
                <a:latin typeface="+mj-lt"/>
              </a:rPr>
              <a:t>הכהן, גרשון. 2014. </a:t>
            </a:r>
            <a:r>
              <a:rPr lang="he-IL" sz="2000" i="1" dirty="0" smtClean="0">
                <a:latin typeface="+mj-lt"/>
              </a:rPr>
              <a:t>מה לאומי בביטחון הלאומי? </a:t>
            </a:r>
            <a:r>
              <a:rPr lang="he-IL" sz="2000" dirty="0" smtClean="0">
                <a:latin typeface="+mj-lt"/>
              </a:rPr>
              <a:t>בן שמן: האוניברסיטה המשודרת ומשרד הביטחון. </a:t>
            </a:r>
          </a:p>
          <a:p>
            <a:pPr algn="r" rtl="1"/>
            <a:r>
              <a:rPr lang="he-IL" sz="2000" dirty="0" smtClean="0">
                <a:latin typeface="+mj-lt"/>
              </a:rPr>
              <a:t>חפץ </a:t>
            </a:r>
            <a:r>
              <a:rPr lang="he-IL" sz="2000" dirty="0" err="1" smtClean="0">
                <a:latin typeface="+mj-lt"/>
              </a:rPr>
              <a:t>רונלד</a:t>
            </a:r>
            <a:r>
              <a:rPr lang="he-IL" sz="2000" dirty="0" smtClean="0">
                <a:latin typeface="+mj-lt"/>
              </a:rPr>
              <a:t> ומרטי </a:t>
            </a:r>
            <a:r>
              <a:rPr lang="he-IL" sz="2000" dirty="0" err="1" smtClean="0">
                <a:latin typeface="+mj-lt"/>
              </a:rPr>
              <a:t>לינסקי</a:t>
            </a:r>
            <a:r>
              <a:rPr lang="he-IL" sz="2000" dirty="0" smtClean="0">
                <a:latin typeface="+mj-lt"/>
              </a:rPr>
              <a:t>. 2007. </a:t>
            </a:r>
            <a:r>
              <a:rPr lang="he-IL" sz="2000" i="1" dirty="0" smtClean="0">
                <a:latin typeface="+mj-lt"/>
              </a:rPr>
              <a:t>מנהיגות במבחן</a:t>
            </a:r>
            <a:r>
              <a:rPr lang="he-IL" sz="2000" dirty="0" smtClean="0">
                <a:latin typeface="+mj-lt"/>
              </a:rPr>
              <a:t>. תל אביב: ידיעות אחרונות. </a:t>
            </a:r>
          </a:p>
          <a:p>
            <a:pPr algn="r" rtl="1"/>
            <a:r>
              <a:rPr lang="he-IL" sz="2000" dirty="0" err="1" smtClean="0">
                <a:latin typeface="+mj-lt"/>
              </a:rPr>
              <a:t>מינסברג</a:t>
            </a:r>
            <a:r>
              <a:rPr lang="he-IL" sz="2000" dirty="0" smtClean="0">
                <a:latin typeface="+mj-lt"/>
              </a:rPr>
              <a:t> הנרי, ברוס </a:t>
            </a:r>
            <a:r>
              <a:rPr lang="he-IL" sz="2000" dirty="0" err="1" smtClean="0">
                <a:latin typeface="+mj-lt"/>
              </a:rPr>
              <a:t>אלסטראנד</a:t>
            </a:r>
            <a:r>
              <a:rPr lang="he-IL" sz="2000" dirty="0" smtClean="0">
                <a:latin typeface="+mj-lt"/>
              </a:rPr>
              <a:t> וג'וזף </a:t>
            </a:r>
            <a:r>
              <a:rPr lang="he-IL" sz="2000" dirty="0" err="1" smtClean="0">
                <a:latin typeface="+mj-lt"/>
              </a:rPr>
              <a:t>לאמפל</a:t>
            </a:r>
            <a:r>
              <a:rPr lang="he-IL" sz="2000" dirty="0" smtClean="0">
                <a:latin typeface="+mj-lt"/>
              </a:rPr>
              <a:t>. 2006. </a:t>
            </a:r>
            <a:r>
              <a:rPr lang="he-IL" sz="2000" i="1" dirty="0" smtClean="0">
                <a:latin typeface="+mj-lt"/>
              </a:rPr>
              <a:t>ספארי אסטרטגיות</a:t>
            </a:r>
            <a:r>
              <a:rPr lang="he-IL" sz="2000" dirty="0" smtClean="0">
                <a:latin typeface="+mj-lt"/>
              </a:rPr>
              <a:t>. תל אביב: פקר הוצאה לאור בע"מ וידיעות אחרונות. </a:t>
            </a:r>
          </a:p>
          <a:p>
            <a:pPr algn="r" rtl="1"/>
            <a:r>
              <a:rPr lang="he-IL" sz="2000" dirty="0" smtClean="0">
                <a:latin typeface="+mj-lt"/>
              </a:rPr>
              <a:t>סמית רופרט. 2013. </a:t>
            </a:r>
            <a:r>
              <a:rPr lang="he-IL" sz="2000" i="1" dirty="0" smtClean="0">
                <a:latin typeface="+mj-lt"/>
              </a:rPr>
              <a:t>התועלת שבכוח</a:t>
            </a:r>
            <a:r>
              <a:rPr lang="he-IL" sz="2000" dirty="0" smtClean="0">
                <a:latin typeface="+mj-lt"/>
              </a:rPr>
              <a:t>. תל אביב: הוצאת מערכות. </a:t>
            </a:r>
          </a:p>
          <a:p>
            <a:pPr algn="r" rtl="1"/>
            <a:r>
              <a:rPr lang="he-IL" sz="2000" dirty="0">
                <a:latin typeface="+mj-lt"/>
                <a:ea typeface="Times New Roman" panose="02020603050405020304" pitchFamily="18" charset="0"/>
              </a:rPr>
              <a:t>שילינג, </a:t>
            </a:r>
            <a:r>
              <a:rPr lang="he-IL" sz="2000" dirty="0" smtClean="0">
                <a:latin typeface="+mj-lt"/>
                <a:ea typeface="Times New Roman" panose="02020603050405020304" pitchFamily="18" charset="0"/>
              </a:rPr>
              <a:t>תומאס. 1978. </a:t>
            </a:r>
            <a:r>
              <a:rPr lang="he-IL" sz="2000" dirty="0">
                <a:latin typeface="+mj-lt"/>
                <a:ea typeface="Times New Roman" panose="02020603050405020304" pitchFamily="18" charset="0"/>
              </a:rPr>
              <a:t>"הדיפלומטיה של האלימות</a:t>
            </a:r>
            <a:r>
              <a:rPr lang="he-IL" sz="2000" dirty="0" smtClean="0">
                <a:latin typeface="+mj-lt"/>
                <a:ea typeface="Times New Roman" panose="02020603050405020304" pitchFamily="18" charset="0"/>
              </a:rPr>
              <a:t>".</a:t>
            </a:r>
            <a:endParaRPr lang="he-IL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6892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C8991-2687-4332-88D0-8E22B62D1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מטרות הקורס</a:t>
            </a:r>
            <a:endParaRPr lang="en-US" sz="32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EC6D4-E8D1-4F23-AE45-CBFDC8841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2400" dirty="0" smtClean="0"/>
              <a:t>הכרת </a:t>
            </a:r>
            <a:r>
              <a:rPr lang="he-IL" sz="2400" dirty="0"/>
              <a:t>יסודות הביטחון </a:t>
            </a:r>
            <a:r>
              <a:rPr lang="he-IL" sz="2400" dirty="0" smtClean="0"/>
              <a:t>הלאומי ויחסי-הגומלין ביניהם</a:t>
            </a:r>
            <a:endParaRPr lang="he-IL" sz="2400" dirty="0"/>
          </a:p>
          <a:p>
            <a:pPr algn="r" rtl="1"/>
            <a:r>
              <a:rPr lang="he-IL" sz="2400" dirty="0"/>
              <a:t>הכרת </a:t>
            </a:r>
            <a:r>
              <a:rPr lang="he-IL" sz="2400" dirty="0" smtClean="0"/>
              <a:t>מושגי יסוד בביטחון הלאומי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טיפוח חשיבה ביקורתית על ביטחון לאומי</a:t>
            </a:r>
          </a:p>
          <a:p>
            <a:pPr marL="0" indent="0" algn="r" rtl="1">
              <a:buNone/>
            </a:pPr>
            <a:r>
              <a:rPr lang="he-IL" sz="2000" u="sng" dirty="0" smtClean="0"/>
              <a:t>לצרכי </a:t>
            </a:r>
            <a:r>
              <a:rPr lang="he-IL" sz="2000" u="sng" dirty="0" err="1" smtClean="0"/>
              <a:t>המב"ל</a:t>
            </a:r>
            <a:r>
              <a:rPr lang="he-IL" sz="2000" u="sng" dirty="0" smtClean="0"/>
              <a:t>: 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יצירת שפה משותפת למשתתפים במהלך שנת הלימודים 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התווית רעיון</a:t>
            </a:r>
            <a:r>
              <a:rPr lang="he-IL" sz="2400" dirty="0">
                <a:solidFill>
                  <a:srgbClr val="FF0000"/>
                </a:solidFill>
              </a:rPr>
              <a:t> </a:t>
            </a:r>
            <a:r>
              <a:rPr lang="he-IL" sz="2400" dirty="0">
                <a:solidFill>
                  <a:prstClr val="black"/>
                </a:solidFill>
              </a:rPr>
              <a:t>מארגן למכלול הקורסים </a:t>
            </a:r>
          </a:p>
          <a:p>
            <a:pPr algn="r" rt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2923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40821-C4B6-4642-93CA-C623E5289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0" indent="-228600" algn="ctr" rtl="1">
              <a:spcBef>
                <a:spcPts val="1000"/>
              </a:spcBef>
            </a:pPr>
            <a:r>
              <a:rPr lang="he-IL" sz="32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>חיוניות הקורס לבכיר</a:t>
            </a:r>
            <a:r>
              <a:rPr lang="he-IL" sz="2800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/>
            </a:r>
            <a:br>
              <a:rPr lang="he-IL" sz="2800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E277F-955D-4AAC-87BF-E1512FAF3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 smtClean="0"/>
              <a:t>הבנה טובה יותר של </a:t>
            </a:r>
            <a:r>
              <a:rPr lang="he-IL" dirty="0" smtClean="0">
                <a:ea typeface="Calibri" panose="020F0502020204030204" pitchFamily="34" charset="0"/>
              </a:rPr>
              <a:t>מורכבות </a:t>
            </a:r>
            <a:r>
              <a:rPr lang="he-IL" dirty="0" err="1" smtClean="0">
                <a:ea typeface="Calibri" panose="020F0502020204030204" pitchFamily="34" charset="0"/>
              </a:rPr>
              <a:t>הבטל"מ</a:t>
            </a:r>
            <a:r>
              <a:rPr lang="he-IL" dirty="0" smtClean="0">
                <a:ea typeface="Calibri" panose="020F0502020204030204" pitchFamily="34" charset="0"/>
              </a:rPr>
              <a:t> לצורך מילוי התפקידים השונים</a:t>
            </a:r>
          </a:p>
          <a:p>
            <a:pPr lvl="0" algn="r" rtl="1"/>
            <a:r>
              <a:rPr lang="he-IL" dirty="0" smtClean="0">
                <a:ea typeface="Calibri" panose="020F0502020204030204" pitchFamily="34" charset="0"/>
              </a:rPr>
              <a:t>קבלת כלים לחיזוק עבודת </a:t>
            </a:r>
            <a:r>
              <a:rPr lang="he-IL" dirty="0">
                <a:ea typeface="Calibri" panose="020F0502020204030204" pitchFamily="34" charset="0"/>
              </a:rPr>
              <a:t>מטה </a:t>
            </a:r>
            <a:r>
              <a:rPr lang="he-IL" dirty="0" smtClean="0">
                <a:ea typeface="Calibri" panose="020F0502020204030204" pitchFamily="34" charset="0"/>
              </a:rPr>
              <a:t>בתפקיד הבא</a:t>
            </a:r>
            <a:endParaRPr lang="he-IL" dirty="0" smtClean="0"/>
          </a:p>
          <a:p>
            <a:pPr lvl="0" algn="r" rtl="1"/>
            <a:r>
              <a:rPr lang="he-IL" dirty="0" smtClean="0"/>
              <a:t>הכנה לקראת מילוי עתידי של תפקידי מנהיגות לאומית</a:t>
            </a:r>
            <a:endParaRPr lang="he-IL" dirty="0"/>
          </a:p>
          <a:p>
            <a:pPr marL="0" lvl="0" indent="0" algn="r" rtl="1">
              <a:buNone/>
            </a:pPr>
            <a:r>
              <a:rPr lang="he-IL" dirty="0" smtClean="0">
                <a:solidFill>
                  <a:prstClr val="black"/>
                </a:solidFill>
              </a:rPr>
              <a:t> </a:t>
            </a:r>
            <a:endParaRPr lang="he-IL" dirty="0">
              <a:solidFill>
                <a:prstClr val="black"/>
              </a:solidFill>
            </a:endParaRPr>
          </a:p>
          <a:p>
            <a:pPr algn="r" rtl="1"/>
            <a:endParaRPr lang="he-IL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393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3847-F351-4F77-886F-A726274C4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 smtClean="0">
                <a:cs typeface="+mn-cs"/>
              </a:rPr>
              <a:t>ההישג הנדרש למשתתף</a:t>
            </a:r>
            <a:r>
              <a:rPr lang="he-IL" sz="3200" b="1" dirty="0">
                <a:solidFill>
                  <a:prstClr val="black"/>
                </a:solidFill>
                <a:cs typeface="Arial" panose="020B0604020202020204" pitchFamily="34" charset="0"/>
              </a:rPr>
              <a:t> בתם הקורס</a:t>
            </a:r>
            <a:r>
              <a:rPr lang="he-IL" sz="3200" b="1" dirty="0" smtClean="0">
                <a:cs typeface="+mn-cs"/>
              </a:rPr>
              <a:t> </a:t>
            </a:r>
            <a:endParaRPr lang="en-US" sz="32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E04FF-2906-47BC-9755-A1CAC93DE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>
                <a:solidFill>
                  <a:srgbClr val="1F497D"/>
                </a:solidFill>
                <a:ea typeface="Calibri" panose="020F0502020204030204" pitchFamily="34" charset="0"/>
              </a:rPr>
              <a:t> </a:t>
            </a:r>
            <a:r>
              <a:rPr lang="he-IL" dirty="0">
                <a:ea typeface="Calibri" panose="020F0502020204030204" pitchFamily="34" charset="0"/>
              </a:rPr>
              <a:t>לשדרג את </a:t>
            </a:r>
            <a:r>
              <a:rPr lang="he-IL" dirty="0" smtClean="0">
                <a:ea typeface="Calibri" panose="020F0502020204030204" pitchFamily="34" charset="0"/>
              </a:rPr>
              <a:t>איכות קבלת </a:t>
            </a:r>
            <a:r>
              <a:rPr lang="he-IL" dirty="0">
                <a:ea typeface="Calibri" panose="020F0502020204030204" pitchFamily="34" charset="0"/>
              </a:rPr>
              <a:t>ההחלטות ברמה הלאומית </a:t>
            </a:r>
            <a:r>
              <a:rPr lang="he-IL" dirty="0" smtClean="0">
                <a:ea typeface="Calibri" panose="020F0502020204030204" pitchFamily="34" charset="0"/>
              </a:rPr>
              <a:t>והארגונית </a:t>
            </a:r>
          </a:p>
          <a:p>
            <a:pPr algn="r" rtl="1"/>
            <a:r>
              <a:rPr lang="he-IL" dirty="0" smtClean="0"/>
              <a:t>להעמיק את היכולת לבחון באופן מושכל את תפיסת </a:t>
            </a:r>
            <a:r>
              <a:rPr lang="he-IL" dirty="0" err="1" smtClean="0"/>
              <a:t>הבטל"מ</a:t>
            </a:r>
            <a:r>
              <a:rPr lang="he-IL" dirty="0" smtClean="0"/>
              <a:t> של </a:t>
            </a:r>
            <a:r>
              <a:rPr lang="he-IL" dirty="0" smtClean="0"/>
              <a:t>ישראל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67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cs typeface="+mn-cs"/>
              </a:rPr>
              <a:t>הרציונל הפדגוגי של הקורס</a:t>
            </a:r>
            <a:endParaRPr lang="he-IL" sz="32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he-IL" dirty="0" smtClean="0"/>
              <a:t>חיזוק היכולות האנליטיות וכושר השיפוט של המשתתף בתחום </a:t>
            </a:r>
            <a:r>
              <a:rPr lang="he-IL" dirty="0" err="1" smtClean="0"/>
              <a:t>הבטל"מ</a:t>
            </a:r>
            <a:r>
              <a:rPr lang="he-IL" dirty="0" smtClean="0"/>
              <a:t> באמצעות הכרת המערכת המושגית, ליבון יסודות </a:t>
            </a:r>
            <a:r>
              <a:rPr lang="he-IL" dirty="0" err="1" smtClean="0"/>
              <a:t>הבטל"מ</a:t>
            </a:r>
            <a:r>
              <a:rPr lang="he-IL" dirty="0" smtClean="0"/>
              <a:t> וניתוח מקרים </a:t>
            </a:r>
          </a:p>
        </p:txBody>
      </p:sp>
    </p:spTree>
    <p:extLst>
      <p:ext uri="{BB962C8B-B14F-4D97-AF65-F5344CB8AC3E}">
        <p14:creationId xmlns:p14="http://schemas.microsoft.com/office/powerpoint/2010/main" val="2540752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אליפסה 15">
            <a:extLst>
              <a:ext uri="{FF2B5EF4-FFF2-40B4-BE49-F238E27FC236}">
                <a16:creationId xmlns:a16="http://schemas.microsoft.com/office/drawing/2014/main" id="{7F746604-B5A9-461A-B4F9-60BCDBA868FB}"/>
              </a:ext>
            </a:extLst>
          </p:cNvPr>
          <p:cNvSpPr/>
          <p:nvPr/>
        </p:nvSpPr>
        <p:spPr>
          <a:xfrm>
            <a:off x="4505325" y="2001321"/>
            <a:ext cx="2981687" cy="298168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chemeClr val="tx1"/>
                </a:solidFill>
              </a:rPr>
              <a:t>ביטחון</a:t>
            </a:r>
          </a:p>
          <a:p>
            <a:pPr algn="ctr"/>
            <a:r>
              <a:rPr lang="he-IL" b="1" dirty="0">
                <a:solidFill>
                  <a:schemeClr val="tx1"/>
                </a:solidFill>
              </a:rPr>
              <a:t>לאומי</a:t>
            </a:r>
          </a:p>
        </p:txBody>
      </p:sp>
      <p:grpSp>
        <p:nvGrpSpPr>
          <p:cNvPr id="17" name="קבוצה 16">
            <a:extLst>
              <a:ext uri="{FF2B5EF4-FFF2-40B4-BE49-F238E27FC236}">
                <a16:creationId xmlns:a16="http://schemas.microsoft.com/office/drawing/2014/main" id="{F376AC27-B738-4C32-B562-AC094EFC076B}"/>
              </a:ext>
            </a:extLst>
          </p:cNvPr>
          <p:cNvGrpSpPr/>
          <p:nvPr/>
        </p:nvGrpSpPr>
        <p:grpSpPr>
          <a:xfrm>
            <a:off x="6864450" y="1633456"/>
            <a:ext cx="3559765" cy="2352675"/>
            <a:chOff x="6800851" y="1009650"/>
            <a:chExt cx="3559765" cy="2352675"/>
          </a:xfrm>
        </p:grpSpPr>
        <p:sp>
          <p:nvSpPr>
            <p:cNvPr id="5" name="חץ: ימינה 4">
              <a:extLst>
                <a:ext uri="{FF2B5EF4-FFF2-40B4-BE49-F238E27FC236}">
                  <a16:creationId xmlns:a16="http://schemas.microsoft.com/office/drawing/2014/main" id="{E503FBC2-ACE8-412B-834B-685BFD1E7A78}"/>
                </a:ext>
              </a:extLst>
            </p:cNvPr>
            <p:cNvSpPr/>
            <p:nvPr/>
          </p:nvSpPr>
          <p:spPr>
            <a:xfrm rot="19786161" flipH="1">
              <a:off x="6800851" y="1009650"/>
              <a:ext cx="2219325" cy="2352675"/>
            </a:xfrm>
            <a:prstGeom prst="rightArrow">
              <a:avLst>
                <a:gd name="adj1" fmla="val 84009"/>
                <a:gd name="adj2" fmla="val 73605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תיבת טקסט 7">
              <a:extLst>
                <a:ext uri="{FF2B5EF4-FFF2-40B4-BE49-F238E27FC236}">
                  <a16:creationId xmlns:a16="http://schemas.microsoft.com/office/drawing/2014/main" id="{1BEC1BE3-C871-4171-B2A5-560856D064F1}"/>
                </a:ext>
              </a:extLst>
            </p:cNvPr>
            <p:cNvSpPr txBox="1"/>
            <p:nvPr/>
          </p:nvSpPr>
          <p:spPr>
            <a:xfrm>
              <a:off x="7564145" y="1396373"/>
              <a:ext cx="2796471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1">
              <a:spAutoFit/>
            </a:bodyPr>
            <a:lstStyle/>
            <a:p>
              <a:r>
                <a:rPr lang="he-IL" b="1" dirty="0" smtClean="0"/>
                <a:t>מושגי יסוד </a:t>
              </a:r>
              <a:r>
                <a:rPr lang="he-IL" b="1" dirty="0" err="1" smtClean="0"/>
                <a:t>בבטל"מ</a:t>
              </a:r>
              <a:r>
                <a:rPr lang="he-IL" b="1" dirty="0" smtClean="0"/>
                <a:t>:  </a:t>
              </a:r>
            </a:p>
            <a:p>
              <a:r>
                <a:rPr lang="he-IL" dirty="0" smtClean="0"/>
                <a:t>תיאוריות יחב"ל ומדע המדינה</a:t>
              </a:r>
              <a:endParaRPr lang="he-IL" dirty="0"/>
            </a:p>
          </p:txBody>
        </p:sp>
      </p:grpSp>
      <p:grpSp>
        <p:nvGrpSpPr>
          <p:cNvPr id="12" name="קבוצה 11">
            <a:extLst>
              <a:ext uri="{FF2B5EF4-FFF2-40B4-BE49-F238E27FC236}">
                <a16:creationId xmlns:a16="http://schemas.microsoft.com/office/drawing/2014/main" id="{C892EB20-0483-45FF-9FC7-D65917C0F93E}"/>
              </a:ext>
            </a:extLst>
          </p:cNvPr>
          <p:cNvGrpSpPr/>
          <p:nvPr/>
        </p:nvGrpSpPr>
        <p:grpSpPr>
          <a:xfrm>
            <a:off x="977805" y="2085079"/>
            <a:ext cx="9399550" cy="4069267"/>
            <a:chOff x="951549" y="2104300"/>
            <a:chExt cx="9399550" cy="4069267"/>
          </a:xfrm>
        </p:grpSpPr>
        <p:sp>
          <p:nvSpPr>
            <p:cNvPr id="2" name="חץ: ימינה 1">
              <a:extLst>
                <a:ext uri="{FF2B5EF4-FFF2-40B4-BE49-F238E27FC236}">
                  <a16:creationId xmlns:a16="http://schemas.microsoft.com/office/drawing/2014/main" id="{17F551B3-03FC-4048-831E-62FDB42EA18F}"/>
                </a:ext>
              </a:extLst>
            </p:cNvPr>
            <p:cNvSpPr/>
            <p:nvPr/>
          </p:nvSpPr>
          <p:spPr>
            <a:xfrm rot="1813839">
              <a:off x="3083383" y="2104300"/>
              <a:ext cx="2131810" cy="2174645"/>
            </a:xfrm>
            <a:prstGeom prst="rightArrow">
              <a:avLst>
                <a:gd name="adj1" fmla="val 84009"/>
                <a:gd name="adj2" fmla="val 73605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תיבת טקסט 6">
              <a:extLst>
                <a:ext uri="{FF2B5EF4-FFF2-40B4-BE49-F238E27FC236}">
                  <a16:creationId xmlns:a16="http://schemas.microsoft.com/office/drawing/2014/main" id="{62F47DB7-91E5-4DF5-9729-0F5C67802C5C}"/>
                </a:ext>
              </a:extLst>
            </p:cNvPr>
            <p:cNvSpPr txBox="1"/>
            <p:nvPr/>
          </p:nvSpPr>
          <p:spPr>
            <a:xfrm>
              <a:off x="951549" y="2360204"/>
              <a:ext cx="2927403" cy="92333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1">
              <a:spAutoFit/>
            </a:bodyPr>
            <a:lstStyle/>
            <a:p>
              <a:r>
                <a:rPr lang="he-IL" b="1" dirty="0" smtClean="0"/>
                <a:t>יסודות </a:t>
              </a:r>
              <a:r>
                <a:rPr lang="he-IL" b="1" dirty="0" err="1" smtClean="0"/>
                <a:t>הבטל"מ</a:t>
              </a:r>
              <a:r>
                <a:rPr lang="he-IL" b="1" dirty="0" smtClean="0"/>
                <a:t>:</a:t>
              </a:r>
            </a:p>
            <a:p>
              <a:r>
                <a:rPr lang="he-IL" dirty="0" smtClean="0"/>
                <a:t>מושגי יסוד </a:t>
              </a:r>
            </a:p>
            <a:p>
              <a:r>
                <a:rPr lang="he-IL" dirty="0" smtClean="0"/>
                <a:t>ותיאוריות מתחום מדעי החברה</a:t>
              </a:r>
              <a:endParaRPr lang="he-IL" dirty="0"/>
            </a:p>
          </p:txBody>
        </p:sp>
        <p:grpSp>
          <p:nvGrpSpPr>
            <p:cNvPr id="18" name="קבוצה 17">
              <a:extLst>
                <a:ext uri="{FF2B5EF4-FFF2-40B4-BE49-F238E27FC236}">
                  <a16:creationId xmlns:a16="http://schemas.microsoft.com/office/drawing/2014/main" id="{C2AEB490-9793-4A91-A899-6ABB870083C0}"/>
                </a:ext>
              </a:extLst>
            </p:cNvPr>
            <p:cNvGrpSpPr/>
            <p:nvPr/>
          </p:nvGrpSpPr>
          <p:grpSpPr>
            <a:xfrm>
              <a:off x="5686414" y="3820892"/>
              <a:ext cx="4664685" cy="2352675"/>
              <a:chOff x="5686414" y="3820892"/>
              <a:chExt cx="4664685" cy="2352675"/>
            </a:xfrm>
          </p:grpSpPr>
          <p:sp>
            <p:nvSpPr>
              <p:cNvPr id="6" name="חץ: ימינה 5">
                <a:extLst>
                  <a:ext uri="{FF2B5EF4-FFF2-40B4-BE49-F238E27FC236}">
                    <a16:creationId xmlns:a16="http://schemas.microsoft.com/office/drawing/2014/main" id="{36FF6DBA-37FB-4897-9E5C-2A90B7161EE8}"/>
                  </a:ext>
                </a:extLst>
              </p:cNvPr>
              <p:cNvSpPr/>
              <p:nvPr/>
            </p:nvSpPr>
            <p:spPr>
              <a:xfrm rot="1813839" flipH="1" flipV="1">
                <a:off x="5686414" y="3820892"/>
                <a:ext cx="2219325" cy="2352675"/>
              </a:xfrm>
              <a:prstGeom prst="rightArrow">
                <a:avLst>
                  <a:gd name="adj1" fmla="val 84009"/>
                  <a:gd name="adj2" fmla="val 73605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0" name="תיבת טקסט 9">
                <a:extLst>
                  <a:ext uri="{FF2B5EF4-FFF2-40B4-BE49-F238E27FC236}">
                    <a16:creationId xmlns:a16="http://schemas.microsoft.com/office/drawing/2014/main" id="{9C3F60AB-9C89-4125-BF54-5838BF4BA3C8}"/>
                  </a:ext>
                </a:extLst>
              </p:cNvPr>
              <p:cNvSpPr txBox="1"/>
              <p:nvPr/>
            </p:nvSpPr>
            <p:spPr>
              <a:xfrm>
                <a:off x="6885055" y="4949493"/>
                <a:ext cx="3466044" cy="120032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1">
                <a:spAutoFit/>
              </a:bodyPr>
              <a:lstStyle/>
              <a:p>
                <a:r>
                  <a:rPr lang="he-IL" b="1" dirty="0" smtClean="0"/>
                  <a:t>תהליכי קבלת החלטות, עבודת מטה </a:t>
                </a:r>
                <a:r>
                  <a:rPr lang="he-IL" b="1" dirty="0"/>
                  <a:t>ו</a:t>
                </a:r>
                <a:r>
                  <a:rPr lang="he-IL" b="1" dirty="0" smtClean="0"/>
                  <a:t>תכנון:</a:t>
                </a:r>
              </a:p>
              <a:p>
                <a:r>
                  <a:rPr lang="he-IL" dirty="0" smtClean="0"/>
                  <a:t>תיאוריות פסיכולוגיות וסוציולוגיות על דינמיקה קבוצתית והטיה קוגניטיבית</a:t>
                </a:r>
              </a:p>
            </p:txBody>
          </p:sp>
        </p:grp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cs typeface="+mn-cs"/>
              </a:rPr>
              <a:t>הרציונל הפדגוגי ומרכיבי הקורס</a:t>
            </a:r>
            <a:endParaRPr lang="he-IL" sz="3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774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C990D-A0D0-4C4D-8A3C-B2E971E67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 smtClean="0">
                <a:cs typeface="+mn-cs"/>
              </a:rPr>
              <a:t>דידקטיקה</a:t>
            </a:r>
            <a:endParaRPr lang="en-US" sz="32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6AD71-A7E4-4A49-94EE-48A6163BE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>
              <a:lnSpc>
                <a:spcPct val="150000"/>
              </a:lnSpc>
            </a:pPr>
            <a:r>
              <a:rPr lang="he-IL" dirty="0"/>
              <a:t>שני מרצים יחד מובילים את הקורס – איש אקדמיה ו – </a:t>
            </a:r>
            <a:r>
              <a:rPr lang="en-GB" dirty="0"/>
              <a:t>practitioner</a:t>
            </a:r>
            <a:endParaRPr lang="he-IL" dirty="0"/>
          </a:p>
          <a:p>
            <a:pPr algn="r" rtl="1">
              <a:lnSpc>
                <a:spcPct val="150000"/>
              </a:lnSpc>
            </a:pPr>
            <a:r>
              <a:rPr lang="he-IL" dirty="0" smtClean="0"/>
              <a:t>המרצים </a:t>
            </a:r>
            <a:r>
              <a:rPr lang="he-IL" dirty="0"/>
              <a:t>ישתתפו יחד בכול המפגשים – יחלקו ביניהם הרצאה פרונטלית</a:t>
            </a:r>
            <a:endParaRPr lang="en-GB" dirty="0"/>
          </a:p>
          <a:p>
            <a:pPr lvl="0" algn="r" rtl="1">
              <a:lnSpc>
                <a:spcPct val="150000"/>
              </a:lnSpc>
            </a:pPr>
            <a:r>
              <a:rPr lang="he-IL" dirty="0">
                <a:solidFill>
                  <a:prstClr val="black"/>
                </a:solidFill>
              </a:rPr>
              <a:t>11 מפגשים (כל מפגש 2 משכים/סה"כ 22 משכים) (פירוט בשקף הבא)</a:t>
            </a:r>
          </a:p>
          <a:p>
            <a:pPr algn="r" rtl="1">
              <a:lnSpc>
                <a:spcPct val="150000"/>
              </a:lnSpc>
            </a:pPr>
            <a:r>
              <a:rPr lang="he-IL" dirty="0" smtClean="0"/>
              <a:t>שימוש </a:t>
            </a:r>
            <a:r>
              <a:rPr lang="he-IL" dirty="0" smtClean="0"/>
              <a:t>באורחים: </a:t>
            </a:r>
            <a:r>
              <a:rPr lang="he-IL" dirty="0" smtClean="0"/>
              <a:t>תיאום המוזמנים למליאה (+ ייבחן שילוב של המשתתפים) </a:t>
            </a:r>
          </a:p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he-IL" dirty="0" smtClean="0">
                <a:latin typeface="Calibri" panose="020F0502020204030204" pitchFamily="34" charset="0"/>
                <a:ea typeface="Calibri" panose="020F0502020204030204" pitchFamily="34" charset="0"/>
              </a:rPr>
              <a:t>שימוש </a:t>
            </a:r>
            <a:r>
              <a:rPr lang="he-IL" dirty="0" smtClean="0">
                <a:latin typeface="Calibri" panose="020F0502020204030204" pitchFamily="34" charset="0"/>
                <a:ea typeface="Calibri" panose="020F0502020204030204" pitchFamily="34" charset="0"/>
              </a:rPr>
              <a:t>בניתוחי אירוע </a:t>
            </a:r>
            <a:r>
              <a:rPr lang="he-IL" dirty="0" smtClean="0">
                <a:latin typeface="Calibri" panose="020F0502020204030204" pitchFamily="34" charset="0"/>
                <a:ea typeface="Calibri" panose="020F0502020204030204" pitchFamily="34" charset="0"/>
              </a:rPr>
              <a:t>וההיבטים </a:t>
            </a:r>
            <a:r>
              <a:rPr lang="he-IL" dirty="0">
                <a:latin typeface="Calibri" panose="020F0502020204030204" pitchFamily="34" charset="0"/>
                <a:ea typeface="Calibri" panose="020F0502020204030204" pitchFamily="34" charset="0"/>
              </a:rPr>
              <a:t>העדכניים של </a:t>
            </a:r>
            <a:r>
              <a:rPr lang="he-IL" dirty="0" smtClean="0">
                <a:latin typeface="Calibri" panose="020F0502020204030204" pitchFamily="34" charset="0"/>
                <a:ea typeface="Calibri" panose="020F0502020204030204" pitchFamily="34" charset="0"/>
              </a:rPr>
              <a:t>מרכיבי </a:t>
            </a:r>
            <a:r>
              <a:rPr lang="he-IL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בטל"מ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he-IL" dirty="0" smtClean="0"/>
              <a:t>עבודה </a:t>
            </a:r>
            <a:r>
              <a:rPr lang="he-IL" dirty="0"/>
              <a:t>בקבוצות </a:t>
            </a:r>
            <a:r>
              <a:rPr lang="he-IL" dirty="0" smtClean="0"/>
              <a:t>(במסגרת </a:t>
            </a:r>
            <a:r>
              <a:rPr lang="he-IL" dirty="0" smtClean="0"/>
              <a:t>שלושה </a:t>
            </a:r>
            <a:r>
              <a:rPr lang="he-IL" dirty="0" smtClean="0"/>
              <a:t>מפגשים, ראו בהמשך)</a:t>
            </a:r>
            <a:endParaRPr lang="he-IL" dirty="0"/>
          </a:p>
          <a:p>
            <a:pPr algn="r" rtl="1">
              <a:lnSpc>
                <a:spcPct val="150000"/>
              </a:lnSpc>
            </a:pPr>
            <a:r>
              <a:rPr lang="he-IL" dirty="0"/>
              <a:t>מטלת סיכום: </a:t>
            </a:r>
            <a:r>
              <a:rPr lang="he-IL" dirty="0" smtClean="0"/>
              <a:t>תבחן מטלה כלל עונתית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82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B512C-9EE0-4C83-A7FA-882E56A74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cs typeface="+mn-cs"/>
              </a:rPr>
              <a:t>מערכי-השיעורים </a:t>
            </a:r>
            <a:br>
              <a:rPr lang="he-IL" sz="3200" b="1" dirty="0" smtClean="0">
                <a:cs typeface="+mn-cs"/>
              </a:rPr>
            </a:br>
            <a:r>
              <a:rPr lang="he-IL" sz="1800" b="1" dirty="0" smtClean="0">
                <a:cs typeface="+mn-cs"/>
              </a:rPr>
              <a:t>(</a:t>
            </a:r>
            <a:r>
              <a:rPr lang="he-IL" sz="1800" b="1" dirty="0">
                <a:cs typeface="+mn-cs"/>
              </a:rPr>
              <a:t>כל </a:t>
            </a:r>
            <a:r>
              <a:rPr lang="he-IL" sz="1800" b="1" dirty="0" smtClean="0">
                <a:cs typeface="+mn-cs"/>
              </a:rPr>
              <a:t>מערך-שיעור </a:t>
            </a:r>
            <a:r>
              <a:rPr lang="he-IL" sz="1800" b="1" dirty="0">
                <a:cs typeface="+mn-cs"/>
              </a:rPr>
              <a:t>שני משכים) </a:t>
            </a:r>
            <a:endParaRPr lang="en-US" sz="18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0776B-6C83-42C9-905B-56A956B55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he-IL" sz="3100" dirty="0"/>
              <a:t> ביטחון </a:t>
            </a:r>
            <a:r>
              <a:rPr lang="he-IL" sz="3100" dirty="0" smtClean="0"/>
              <a:t>לאומי – מבוא כללי ומושגי יסוד (אינטרס לאומי, עוצמה)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he-IL" sz="3100" dirty="0" smtClean="0">
                <a:solidFill>
                  <a:prstClr val="black"/>
                </a:solidFill>
              </a:rPr>
              <a:t>דיסציפלינות </a:t>
            </a:r>
            <a:r>
              <a:rPr lang="he-IL" sz="3100" dirty="0">
                <a:solidFill>
                  <a:prstClr val="black"/>
                </a:solidFill>
              </a:rPr>
              <a:t>רלבנטיות </a:t>
            </a:r>
            <a:r>
              <a:rPr lang="he-IL" sz="3100" dirty="0" smtClean="0">
                <a:solidFill>
                  <a:prstClr val="black"/>
                </a:solidFill>
              </a:rPr>
              <a:t>ותיאוריות </a:t>
            </a:r>
            <a:r>
              <a:rPr lang="he-IL" sz="3100" dirty="0" smtClean="0">
                <a:solidFill>
                  <a:prstClr val="black"/>
                </a:solidFill>
              </a:rPr>
              <a:t>ביחב"ל – המחשה על המערכת הבינ"ל </a:t>
            </a:r>
            <a:endParaRPr lang="he-IL" sz="3100" dirty="0" smtClean="0">
              <a:solidFill>
                <a:prstClr val="black"/>
              </a:solidFill>
            </a:endParaRPr>
          </a:p>
          <a:p>
            <a:pPr marL="514350" indent="-514350" algn="r" rtl="1">
              <a:buFont typeface="+mj-lt"/>
              <a:buAutoNum type="arabicPeriod"/>
            </a:pPr>
            <a:r>
              <a:rPr lang="he-IL" sz="3100" dirty="0" smtClean="0">
                <a:solidFill>
                  <a:prstClr val="black"/>
                </a:solidFill>
              </a:rPr>
              <a:t>עבודה בקבוצות – ניתוח סוגיה בביטחון לאומי </a:t>
            </a:r>
          </a:p>
          <a:p>
            <a:pPr marL="0" indent="0" algn="r" rtl="1">
              <a:buNone/>
            </a:pPr>
            <a:r>
              <a:rPr lang="he-IL" b="1" dirty="0" smtClean="0">
                <a:solidFill>
                  <a:prstClr val="black"/>
                </a:solidFill>
              </a:rPr>
              <a:t>יסודות </a:t>
            </a:r>
            <a:r>
              <a:rPr lang="he-IL" b="1" dirty="0" err="1" smtClean="0">
                <a:solidFill>
                  <a:prstClr val="black"/>
                </a:solidFill>
              </a:rPr>
              <a:t>הבטל"מ</a:t>
            </a:r>
            <a:r>
              <a:rPr lang="he-IL" b="1" dirty="0" smtClean="0">
                <a:solidFill>
                  <a:prstClr val="black"/>
                </a:solidFill>
              </a:rPr>
              <a:t> ומושגי יסוד</a:t>
            </a:r>
          </a:p>
          <a:p>
            <a:pPr marL="0" indent="0" algn="r" rtl="1">
              <a:buNone/>
            </a:pPr>
            <a:r>
              <a:rPr lang="he-IL" sz="3100" dirty="0"/>
              <a:t>4</a:t>
            </a:r>
            <a:r>
              <a:rPr lang="he-IL" sz="3100" dirty="0" smtClean="0"/>
              <a:t>. מדינה, ממשל ומדינאות (דיפלומטיה, דמוקרטיה, משטר, חוקה, מוסדות)</a:t>
            </a:r>
            <a:endParaRPr lang="he-IL" sz="3100" dirty="0"/>
          </a:p>
          <a:p>
            <a:pPr marL="0" indent="0" algn="r" rtl="1">
              <a:buNone/>
            </a:pPr>
            <a:r>
              <a:rPr lang="he-IL" sz="3100" dirty="0"/>
              <a:t>5</a:t>
            </a:r>
            <a:r>
              <a:rPr lang="he-IL" sz="3100" dirty="0" smtClean="0"/>
              <a:t>. חברות בנות-זמננו (חוסן לאומי, שסעים)</a:t>
            </a:r>
            <a:endParaRPr lang="he-IL" sz="3100" dirty="0"/>
          </a:p>
          <a:p>
            <a:pPr marL="0" lvl="0" indent="0" algn="r" rtl="1">
              <a:buNone/>
            </a:pPr>
            <a:r>
              <a:rPr lang="he-IL" sz="3100" dirty="0">
                <a:solidFill>
                  <a:prstClr val="black"/>
                </a:solidFill>
              </a:rPr>
              <a:t>6</a:t>
            </a:r>
            <a:r>
              <a:rPr lang="he-IL" sz="3100" dirty="0" smtClean="0">
                <a:solidFill>
                  <a:prstClr val="black"/>
                </a:solidFill>
              </a:rPr>
              <a:t>. כלכלה פוליטית (משאבים נדירים, תכנון, שוק חופשי)</a:t>
            </a:r>
          </a:p>
          <a:p>
            <a:pPr marL="0" lvl="0" indent="0" algn="r" rtl="1">
              <a:buNone/>
            </a:pPr>
            <a:r>
              <a:rPr lang="he-IL" sz="3100" dirty="0">
                <a:solidFill>
                  <a:prstClr val="black"/>
                </a:solidFill>
              </a:rPr>
              <a:t>7</a:t>
            </a:r>
            <a:r>
              <a:rPr lang="he-IL" sz="3100" dirty="0" smtClean="0">
                <a:solidFill>
                  <a:prstClr val="black"/>
                </a:solidFill>
              </a:rPr>
              <a:t>. הגנה לאומית (הגנה, הכרעה</a:t>
            </a:r>
            <a:r>
              <a:rPr lang="he-IL" sz="3100" dirty="0">
                <a:solidFill>
                  <a:prstClr val="black"/>
                </a:solidFill>
              </a:rPr>
              <a:t>, התרעה, </a:t>
            </a:r>
            <a:r>
              <a:rPr lang="he-IL" sz="3100" dirty="0" smtClean="0">
                <a:solidFill>
                  <a:prstClr val="black"/>
                </a:solidFill>
              </a:rPr>
              <a:t>הרתעה ומלחמה)</a:t>
            </a:r>
          </a:p>
          <a:p>
            <a:pPr marL="0" lvl="0" indent="0" algn="r" rtl="1">
              <a:buNone/>
            </a:pPr>
            <a:r>
              <a:rPr lang="he-IL" sz="3100" dirty="0" smtClean="0">
                <a:solidFill>
                  <a:prstClr val="black"/>
                </a:solidFill>
              </a:rPr>
              <a:t>8. עבודה בקבוצות – דמוקרטיה מתגוננת </a:t>
            </a:r>
          </a:p>
          <a:p>
            <a:pPr marL="0" lvl="0" indent="0" algn="r" rtl="1">
              <a:buNone/>
            </a:pPr>
            <a:r>
              <a:rPr lang="he-IL" sz="3100" b="1" dirty="0" smtClean="0">
                <a:solidFill>
                  <a:prstClr val="black"/>
                </a:solidFill>
              </a:rPr>
              <a:t>סוגיות הלכה למעשה</a:t>
            </a:r>
            <a:r>
              <a:rPr lang="he-IL" sz="3100" dirty="0" smtClean="0">
                <a:solidFill>
                  <a:prstClr val="black"/>
                </a:solidFill>
              </a:rPr>
              <a:t> </a:t>
            </a:r>
          </a:p>
          <a:p>
            <a:pPr marL="0" lvl="0" indent="0" algn="r" rtl="1">
              <a:buNone/>
            </a:pPr>
            <a:r>
              <a:rPr lang="he-IL" sz="3100" dirty="0" smtClean="0">
                <a:solidFill>
                  <a:prstClr val="black"/>
                </a:solidFill>
              </a:rPr>
              <a:t>9. הסלמה לא מתוכננת, טרור, </a:t>
            </a:r>
            <a:r>
              <a:rPr lang="en-GB" sz="3100" dirty="0" smtClean="0">
                <a:solidFill>
                  <a:prstClr val="black"/>
                </a:solidFill>
              </a:rPr>
              <a:t>post-truth</a:t>
            </a:r>
            <a:r>
              <a:rPr lang="he-IL" sz="3100" dirty="0" smtClean="0">
                <a:solidFill>
                  <a:prstClr val="black"/>
                </a:solidFill>
              </a:rPr>
              <a:t> ובעיות נוספות </a:t>
            </a:r>
          </a:p>
          <a:p>
            <a:pPr marL="0" lvl="0" indent="0" algn="r" rtl="1">
              <a:buNone/>
            </a:pPr>
            <a:r>
              <a:rPr lang="he-IL" sz="3100" dirty="0" smtClean="0">
                <a:solidFill>
                  <a:prstClr val="black"/>
                </a:solidFill>
              </a:rPr>
              <a:t>10.</a:t>
            </a:r>
            <a:r>
              <a:rPr lang="he-IL" sz="3100" dirty="0" smtClean="0"/>
              <a:t> מומחים מספרים איך הם עושים את זה </a:t>
            </a:r>
            <a:endParaRPr lang="he-IL" sz="3100" dirty="0"/>
          </a:p>
          <a:p>
            <a:pPr marL="0" indent="0" algn="r" rtl="1">
              <a:buNone/>
            </a:pPr>
            <a:r>
              <a:rPr lang="he-IL" sz="3100" dirty="0" smtClean="0"/>
              <a:t>11. ביטחון לאומי בעידן של תמורות ושינויים + עבודה בקבוצות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988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cs typeface="+mn-cs"/>
              </a:rPr>
              <a:t>עבודה בקבוצות</a:t>
            </a:r>
            <a:endParaRPr lang="he-IL" sz="32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2400" dirty="0" smtClean="0"/>
              <a:t>בשיעור השלישי נמחיש גישות תיאורטיות באמצעות ניתוח מקרה בן זמננו, כגון, התמודדות עם נגיף הקורונה, משבר האקלים והגירה (אחד מאלה).</a:t>
            </a:r>
          </a:p>
          <a:p>
            <a:pPr algn="r" rtl="1"/>
            <a:r>
              <a:rPr lang="he-IL" sz="2400" dirty="0" smtClean="0"/>
              <a:t>בשיעור השמיני נבחן את המושג דמוקרטיה מתגוננת כנקודת מפגש של יסודות </a:t>
            </a:r>
            <a:r>
              <a:rPr lang="he-IL" sz="2400" dirty="0" err="1" smtClean="0"/>
              <a:t>הבטל"מ</a:t>
            </a:r>
            <a:r>
              <a:rPr lang="he-IL" sz="2400" dirty="0" smtClean="0"/>
              <a:t>. מקרה הבוחן: שימוש בתקנות שעת חירום להתמודד עם בעיה כלכלית</a:t>
            </a:r>
          </a:p>
          <a:p>
            <a:pPr algn="r" rtl="1"/>
            <a:r>
              <a:rPr lang="he-IL" sz="2400" dirty="0" smtClean="0"/>
              <a:t>בשיעור האחרון נדון בקבוצות על ביטחון לאומי כיום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338612643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766</Words>
  <Application>Microsoft Office PowerPoint</Application>
  <PresentationFormat>Widescreen</PresentationFormat>
  <Paragraphs>78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Aharoni</vt:lpstr>
      <vt:lpstr>Arial</vt:lpstr>
      <vt:lpstr>Calibri</vt:lpstr>
      <vt:lpstr>Calibri Light</vt:lpstr>
      <vt:lpstr>Times New Roman</vt:lpstr>
      <vt:lpstr>ערכת נושא Office</vt:lpstr>
      <vt:lpstr>Office Theme</vt:lpstr>
      <vt:lpstr>1_Office Theme</vt:lpstr>
      <vt:lpstr>ביטחון לאומי:  יסודות ומושגים</vt:lpstr>
      <vt:lpstr>מטרות הקורס</vt:lpstr>
      <vt:lpstr>חיוניות הקורס לבכיר </vt:lpstr>
      <vt:lpstr>ההישג הנדרש למשתתף בתם הקורס </vt:lpstr>
      <vt:lpstr>הרציונל הפדגוגי של הקורס</vt:lpstr>
      <vt:lpstr>הרציונל הפדגוגי ומרכיבי הקורס</vt:lpstr>
      <vt:lpstr>דידקטיקה</vt:lpstr>
      <vt:lpstr>מערכי-השיעורים  (כל מערך-שיעור שני משכים) </vt:lpstr>
      <vt:lpstr>עבודה בקבוצות</vt:lpstr>
      <vt:lpstr>אורחים - דוגמה</vt:lpstr>
      <vt:lpstr>רשימת קריאה - ראשוני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CYTICE_1</dc:creator>
  <cp:lastModifiedBy>DNavot-157872</cp:lastModifiedBy>
  <cp:revision>66</cp:revision>
  <dcterms:created xsi:type="dcterms:W3CDTF">2020-02-19T03:51:37Z</dcterms:created>
  <dcterms:modified xsi:type="dcterms:W3CDTF">2020-03-03T21:00:24Z</dcterms:modified>
</cp:coreProperties>
</file>