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304" r:id="rId5"/>
    <p:sldId id="299" r:id="rId6"/>
    <p:sldId id="302" r:id="rId7"/>
    <p:sldId id="309" r:id="rId8"/>
    <p:sldId id="326" r:id="rId9"/>
    <p:sldId id="324" r:id="rId10"/>
    <p:sldId id="305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25" r:id="rId20"/>
    <p:sldId id="320" r:id="rId21"/>
    <p:sldId id="321" r:id="rId22"/>
    <p:sldId id="322" r:id="rId2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5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14:04.46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41:26.161" idx="4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A52F-B593-416C-845D-1F80DA202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2AF71-ED6C-460C-9D0C-4F242747A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BF641-706A-45DC-8B5E-95525D42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A3C8A-51EC-40F1-B2DF-ECE1205A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00B41-EE5D-47FC-BC95-12C671A7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8826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4522-3C53-4F99-8647-1532F3E4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0D43-402A-46A7-8C76-D5A017BE1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ED651-5ABD-4F4F-8411-3534291E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85E18-7225-4DA6-B4A8-73C7D51D7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6E90F-B8F7-4D29-8DC0-FB22240E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603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9733-527A-4A14-9AE5-8343DA10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B9086-2B78-4150-9A65-7F1DD50BA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81D8F-86DE-4044-B08A-724D56C4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5CF18-A3EB-4A66-A877-3D40F68A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A085A-4A71-4C9B-89DD-94092B4D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899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AB5E-46DC-4301-925F-65D3F812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0BA6-31A4-4EEE-9AD0-2A615CC5C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6C421-1FE5-4E75-8023-3B3849CB0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1CB3A-DF7D-4700-86C1-0CE13A25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B596F-D1A2-4F78-992F-4E03A3F4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09402-03CE-496C-9130-E8D76E133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2929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22E7-C5BD-45F9-8AFC-1A6DCF63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C54CE-AF8A-4839-83A9-B28872DE1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6A6AE-446B-4142-A414-3C9845E22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B58D2-5011-4974-8934-36686AAAC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EBBB9-37C2-4FB8-94F0-9763B94B7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858C0-6904-41F6-A4DA-1482546E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3EABFD-4A0D-4A3A-B8CE-62A110BD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A8BD2A-9C0F-4205-9669-A26C562E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9911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875C-BF9C-4F37-AF26-B180B106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1E2936-A2CE-4470-AC6C-871C7220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03960-0EBE-4FC6-A9AB-FB393703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63951-B6EC-4798-A56A-345690992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46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36946-F7AF-4041-9636-E9CD4B14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EECDDA-FB7B-49DC-8E07-27CAE684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5C51F-73FB-4BD4-9B44-64DBDECF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532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F694-708D-4AAB-9096-05FD7E0E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118A-1ACA-48E6-8CA8-11382916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0C1BC-9A8C-4A4B-8E99-B120B1CF8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82C08-4EE9-400D-A6B4-42952B90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0391F-466C-498C-A287-1CF5F4AA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61353-9DFF-4950-9A36-B481B50F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358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310B-6FE9-4AF0-AA63-2987C55B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D2F961-47BE-4BDB-824F-32C84AAD8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46944-9B86-4514-A555-10441B5DB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954A-88B5-4210-93FD-E05BCB84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263C0-7ED4-4A55-9E51-00447799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EFB5D-6BE3-42DE-A06A-C2284257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2821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790D-61B6-4C38-8EB8-58ABB329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2C661-AD7C-4B52-85F2-FDEE38E5D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95E4E-D1A3-4133-BF55-F6896A4A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DA83-036E-49B8-94C4-BCD7C35D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2229B-46D6-42DE-B66C-8FE52D03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9506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219CC-648C-4E8F-9AD9-A7E8EB41A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C86D3-8A60-4DE8-87FE-2F59EEB6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5F550-1919-4751-B0D9-7A6D3428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F41EA-48E0-4654-9947-1BA74006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E40EB-23E0-4E46-96C6-05D823FD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2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8B2729-1C30-4F5B-9861-DD60472BB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E6CDB-9B49-4A5C-B3D8-7E9968DC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DADF2-0D2B-4EDA-8FDF-935E7E303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2D885-0FCC-4812-A07B-BF30642AF0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84A13-AFCA-4E52-92EC-84AF24BF5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A0CFD-2550-4D21-89F2-AC36502C6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138C4-7265-41EE-AAD6-EDF439CB49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29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>
                <a:latin typeface="Arial (body)"/>
                <a:cs typeface="+mn-cs"/>
              </a:rPr>
              <a:t>ביטחון לאומי: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יסודות ומושגים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נבות</a:t>
            </a:r>
          </a:p>
          <a:p>
            <a:r>
              <a:rPr lang="he-IL" sz="3200" dirty="0"/>
              <a:t>הצגה לאישור הקורס מאי 2020</a:t>
            </a:r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שלישי: גיאו-אסטרטגיה 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חלק ראשון: ניתוח המערכת האזורית מאז האביב הערבי ועד היום </a:t>
            </a:r>
          </a:p>
          <a:p>
            <a:pPr algn="r" rtl="1"/>
            <a:r>
              <a:rPr lang="he-IL" dirty="0"/>
              <a:t>דיון ביקורתי על צורות הניתוח המקובלות</a:t>
            </a:r>
          </a:p>
          <a:p>
            <a:pPr algn="r" rtl="1"/>
            <a:r>
              <a:rPr lang="he-IL" dirty="0"/>
              <a:t>דיון במושג גיאו-אסטרטגיה ובהיבטים נוספים שרלבנטיים להבנת האזור </a:t>
            </a:r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רביעי: 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/>
              <a:t>חוקה מטריאלית ופורמלית </a:t>
            </a:r>
          </a:p>
          <a:p>
            <a:pPr algn="r" rtl="1"/>
            <a:r>
              <a:rPr lang="he-IL" dirty="0"/>
              <a:t>שלטון החוק ומרות המשפט </a:t>
            </a:r>
          </a:p>
          <a:p>
            <a:pPr lvl="0" algn="r" rtl="1"/>
            <a:r>
              <a:rPr lang="he-IL" dirty="0"/>
              <a:t>מוסדות, ממשל ומערכת המשפט </a:t>
            </a:r>
          </a:p>
          <a:p>
            <a:pPr algn="r" rtl="1"/>
            <a:r>
              <a:rPr lang="he-IL" dirty="0"/>
              <a:t>לגיטימציה פנימית</a:t>
            </a:r>
          </a:p>
          <a:p>
            <a:pPr algn="r" rtl="1"/>
            <a:r>
              <a:rPr lang="he-IL" dirty="0"/>
              <a:t> הרעיון </a:t>
            </a:r>
            <a:r>
              <a:rPr lang="he-IL" dirty="0" smtClean="0"/>
              <a:t>הדמוקרטי, השיטה הדמוקרטית והדמוקרטיה הליברלית</a:t>
            </a:r>
            <a:endParaRPr lang="he-IL" dirty="0"/>
          </a:p>
          <a:p>
            <a:pPr algn="r" rtl="1"/>
            <a:r>
              <a:rPr lang="he-IL" dirty="0"/>
              <a:t>עליית הפופוליזם ברחבי העולם </a:t>
            </a:r>
            <a:r>
              <a:rPr lang="he-IL" dirty="0" err="1" smtClean="0"/>
              <a:t>כאיתגור</a:t>
            </a:r>
            <a:r>
              <a:rPr lang="he-IL" dirty="0" smtClean="0"/>
              <a:t> הדמוקרטיה הליברלית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חמישי: מדינאות ודיפלומטיה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 smtClean="0"/>
              <a:t>ווסטפליה</a:t>
            </a:r>
            <a:r>
              <a:rPr lang="he-IL" dirty="0" smtClean="0"/>
              <a:t> </a:t>
            </a:r>
            <a:endParaRPr lang="he-IL" dirty="0"/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</a:p>
          <a:p>
            <a:pPr algn="r" rtl="1"/>
            <a:r>
              <a:rPr lang="he-IL" dirty="0"/>
              <a:t>דיון ביקורתי: </a:t>
            </a:r>
            <a:r>
              <a:rPr lang="he-IL" dirty="0" smtClean="0"/>
              <a:t>הדיפלומטיה האמריקאית ויחסה למזה"ת והטרור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שישי: חברות 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חברה מהי? מה הופך חברה לכזאת? </a:t>
            </a:r>
            <a:endParaRPr lang="he-IL" dirty="0" smtClean="0"/>
          </a:p>
          <a:p>
            <a:pPr algn="r" rtl="1"/>
            <a:r>
              <a:rPr lang="he-IL" dirty="0" smtClean="0"/>
              <a:t>תיאוריות מרכזיות על החברה </a:t>
            </a:r>
            <a:endParaRPr lang="he-IL" dirty="0"/>
          </a:p>
          <a:p>
            <a:pPr algn="r" rtl="1"/>
            <a:r>
              <a:rPr lang="he-IL" dirty="0" smtClean="0"/>
              <a:t>שסעים, הון </a:t>
            </a:r>
            <a:r>
              <a:rPr lang="he-IL" dirty="0"/>
              <a:t>חברתי ושני סוגים של אמון  </a:t>
            </a:r>
          </a:p>
          <a:p>
            <a:pPr algn="r" rtl="1"/>
            <a:r>
              <a:rPr lang="he-IL" dirty="0"/>
              <a:t>חוסן לאומי</a:t>
            </a:r>
          </a:p>
          <a:p>
            <a:pPr algn="r" rtl="1"/>
            <a:r>
              <a:rPr lang="he-IL" dirty="0"/>
              <a:t>החברה </a:t>
            </a:r>
            <a:r>
              <a:rPr lang="he-IL" dirty="0" smtClean="0"/>
              <a:t>החרדית כמקרה בוחן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שביעי: כלכלה 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prstClr val="black"/>
                </a:solidFill>
              </a:rPr>
              <a:t>משאבים נדירים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רעיון השוק החופשי לעומת תכנון והתערבות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קפיטליזם, רגולציה, משטרי רווחה וכלכלה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ניאו-ליברליזם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תכנית 922 (דצמבר 2015) כמקרה בוחן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שמיני ותשיעי: 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he-IL" dirty="0"/>
              <a:t>המלחמה והביטחון הלאומי</a:t>
            </a:r>
          </a:p>
          <a:p>
            <a:pPr algn="r" rtl="1"/>
            <a:r>
              <a:rPr lang="he-IL" dirty="0"/>
              <a:t>השינויים במלחמה</a:t>
            </a:r>
          </a:p>
          <a:p>
            <a:pPr algn="r" rtl="1"/>
            <a:r>
              <a:rPr lang="he-IL" dirty="0"/>
              <a:t>מושגים – התרעה, הרתעה, הכרעה, הגנה</a:t>
            </a:r>
          </a:p>
          <a:p>
            <a:pPr algn="r" rtl="1"/>
            <a:r>
              <a:rPr lang="he-IL" dirty="0"/>
              <a:t>התפתחות החשיבה בענייני ביטחון לאומי של "הצד השני": מדינות וארגונים</a:t>
            </a:r>
          </a:p>
          <a:p>
            <a:pPr algn="r" rtl="1"/>
            <a:r>
              <a:rPr lang="he-IL" dirty="0"/>
              <a:t>האסטרטגיה הצבאית של ישראל במבחן הזמן</a:t>
            </a:r>
          </a:p>
          <a:p>
            <a:pPr lvl="1" algn="r" rtl="1"/>
            <a:r>
              <a:rPr lang="he-IL" dirty="0"/>
              <a:t>היחס המשתנה בין התמרון והאש</a:t>
            </a:r>
          </a:p>
          <a:p>
            <a:pPr lvl="1" algn="r" rtl="1"/>
            <a:r>
              <a:rPr lang="he-IL" dirty="0"/>
              <a:t>ההשלכות של שיקולים חברתיים, כלכליים, פוליטיים – מחיר המלחמה</a:t>
            </a:r>
          </a:p>
          <a:p>
            <a:pPr lvl="1" algn="r" rtl="1"/>
            <a:r>
              <a:rPr lang="he-IL" dirty="0"/>
              <a:t>עליית מקומם של הכוח האווירי והמודיעין – ניתוח ביקורתי</a:t>
            </a:r>
          </a:p>
          <a:p>
            <a:pPr algn="r" rtl="1"/>
            <a:r>
              <a:rPr lang="he-IL" dirty="0"/>
              <a:t>השלכות מהפכת המידע והתפתחות ממד הסייבר</a:t>
            </a:r>
          </a:p>
          <a:p>
            <a:pPr algn="r" rtl="1"/>
            <a:r>
              <a:rPr lang="he-IL" dirty="0"/>
              <a:t>עימותים אחרונים – מלבנון השנייה לצוק איתן (+ הסלמה לא מתוכננת)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b="1" dirty="0">
                <a:cs typeface="Arial" panose="020B0604020202020204" pitchFamily="34" charset="0"/>
              </a:rPr>
              <a:t>שיעור עשירי: קבלת החלטות ואתגרי חשיבה</a:t>
            </a:r>
            <a:endParaRPr lang="he-IL" sz="28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המאפיינים של "חדרי הביטחון הלאומי"</a:t>
            </a:r>
          </a:p>
          <a:p>
            <a:pPr algn="r" rtl="1"/>
            <a:r>
              <a:rPr lang="he-IL" dirty="0"/>
              <a:t>ה-</a:t>
            </a:r>
            <a:r>
              <a:rPr lang="en-US" dirty="0"/>
              <a:t>OODA LOOP</a:t>
            </a:r>
            <a:r>
              <a:rPr lang="he-IL" dirty="0"/>
              <a:t> כמודל חשיבה </a:t>
            </a:r>
            <a:r>
              <a:rPr lang="he-IL" dirty="0" smtClean="0"/>
              <a:t>בסיסי, ומודלים </a:t>
            </a:r>
            <a:r>
              <a:rPr lang="he-IL" dirty="0"/>
              <a:t>נוספים</a:t>
            </a:r>
          </a:p>
          <a:p>
            <a:pPr algn="r" rtl="1"/>
            <a:r>
              <a:rPr lang="he-IL" dirty="0"/>
              <a:t>מאפייני הבעיות בתחום הביטחון הלאומי (מורכבות, דינאמיות, ניגודיות)</a:t>
            </a:r>
          </a:p>
          <a:p>
            <a:pPr algn="r" rtl="1"/>
            <a:r>
              <a:rPr lang="he-IL" dirty="0"/>
              <a:t>בין "ידיעה" לבין "הבנה"</a:t>
            </a:r>
          </a:p>
          <a:p>
            <a:pPr algn="r" rtl="1"/>
            <a:r>
              <a:rPr lang="he-IL" dirty="0"/>
              <a:t>כשלי חשיבה (+ דוגמאות מאירועים)</a:t>
            </a:r>
          </a:p>
          <a:p>
            <a:pPr lvl="1" algn="r" rtl="1"/>
            <a:r>
              <a:rPr lang="he-IL" dirty="0"/>
              <a:t>בעיות ישנות – עיוותי תפיסה, כשל דמיון, דבקות בקונספציה</a:t>
            </a:r>
          </a:p>
          <a:p>
            <a:pPr lvl="1" algn="r" rtl="1"/>
            <a:r>
              <a:rPr lang="he-IL" dirty="0"/>
              <a:t>בעיות ישנות מועצמות – השלכות מהפיכת המידע ושינויים נוספים</a:t>
            </a:r>
          </a:p>
          <a:p>
            <a:pPr lvl="1" algn="r" rtl="1"/>
            <a:r>
              <a:rPr lang="he-IL" dirty="0"/>
              <a:t>בעיות חדשות – פוסט אמת</a:t>
            </a:r>
          </a:p>
          <a:p>
            <a:pPr algn="r" rtl="1"/>
            <a:r>
              <a:rPr lang="he-IL" dirty="0"/>
              <a:t>חשיבה ביקורתית וניתוח מערכתי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7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אחד-עשר: ניתוח מלחמת </a:t>
            </a:r>
            <a:r>
              <a:rPr lang="he-IL" sz="3600" b="1" dirty="0" err="1">
                <a:cs typeface="+mn-cs"/>
              </a:rPr>
              <a:t>יוהכ"פ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המדינאות של סאדאת</a:t>
            </a:r>
          </a:p>
          <a:p>
            <a:pPr algn="r" rtl="1"/>
            <a:r>
              <a:rPr lang="he-IL" dirty="0"/>
              <a:t>המדינאות הישראלית</a:t>
            </a:r>
          </a:p>
          <a:p>
            <a:pPr algn="r" rtl="1"/>
            <a:r>
              <a:rPr lang="he-IL" dirty="0"/>
              <a:t>מלחמת יום הכיפורים כקו פרשת מים </a:t>
            </a:r>
            <a:r>
              <a:rPr lang="he-IL" dirty="0" smtClean="0"/>
              <a:t>בישראל: משטר, כלכלה וחברה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9561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שנים-עשר: ניתוח 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/>
              <a:t>ההיבט האבסולוטי</a:t>
            </a:r>
          </a:p>
          <a:p>
            <a:pPr lvl="1" algn="r" rtl="1"/>
            <a:r>
              <a:rPr lang="he-IL" dirty="0"/>
              <a:t>ההיבט המוסדי</a:t>
            </a:r>
          </a:p>
          <a:p>
            <a:pPr lvl="1" algn="r" rtl="1"/>
            <a:r>
              <a:rPr lang="he-IL" dirty="0"/>
              <a:t>ההיבט האינטלקטואלי</a:t>
            </a:r>
          </a:p>
          <a:p>
            <a:pPr algn="r" rtl="1"/>
            <a:r>
              <a:rPr lang="he-IL" dirty="0" smtClean="0"/>
              <a:t>עבודה במליאה: מה משבר הקורונה מלמד אותנו על הביטחון הלאומי? </a:t>
            </a:r>
            <a:endParaRPr lang="he-IL" dirty="0"/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שלושה-עשר: </a:t>
            </a:r>
            <a:r>
              <a:rPr lang="he-IL" sz="3600" b="1" dirty="0" err="1">
                <a:cs typeface="+mn-cs"/>
              </a:rPr>
              <a:t>בטל"מ</a:t>
            </a:r>
            <a:r>
              <a:rPr lang="he-IL" sz="3600" b="1" dirty="0">
                <a:cs typeface="+mn-cs"/>
              </a:rPr>
              <a:t> במאה ה-21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</a:t>
            </a:r>
            <a:r>
              <a:rPr lang="he-IL" dirty="0" smtClean="0">
                <a:ea typeface="Calibri" panose="020F0502020204030204" pitchFamily="34" charset="0"/>
              </a:rPr>
              <a:t>העולמי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</a:t>
            </a:r>
            <a:r>
              <a:rPr lang="he-IL" dirty="0" smtClean="0">
                <a:ea typeface="Calibri" panose="020F0502020204030204" pitchFamily="34" charset="0"/>
              </a:rPr>
              <a:t>ופוסט-אמת </a:t>
            </a: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אי שוויון גובר וניאו ליברליזם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 smtClean="0"/>
              <a:t>מגפות ואתגרים חדשים 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הלאומי (להלן: </a:t>
            </a:r>
            <a:r>
              <a:rPr lang="he-IL" sz="2400" dirty="0" err="1"/>
              <a:t>בטל"מ</a:t>
            </a:r>
            <a:r>
              <a:rPr lang="he-IL" sz="2400" dirty="0"/>
              <a:t>) ויחסי-הגומלין ביניהם</a:t>
            </a:r>
          </a:p>
          <a:p>
            <a:pPr algn="r" rtl="1"/>
            <a:r>
              <a:rPr lang="he-IL" sz="2400" dirty="0"/>
              <a:t>הכרת מושגי יסוד </a:t>
            </a:r>
            <a:r>
              <a:rPr lang="he-IL" sz="2400" dirty="0" err="1"/>
              <a:t>בבטל"מ</a:t>
            </a:r>
            <a:endParaRPr lang="he-IL" sz="2400" dirty="0"/>
          </a:p>
          <a:p>
            <a:pPr lvl="0" algn="r" rtl="1"/>
            <a:r>
              <a:rPr lang="he-IL" sz="2400" dirty="0"/>
              <a:t>טיפוח </a:t>
            </a:r>
            <a:r>
              <a:rPr lang="he-IL" sz="2400" dirty="0" smtClean="0"/>
              <a:t>הבנה על </a:t>
            </a:r>
            <a:r>
              <a:rPr lang="he-IL" sz="2400" dirty="0"/>
              <a:t>תחום </a:t>
            </a:r>
            <a:r>
              <a:rPr lang="he-IL" sz="2400" dirty="0" err="1"/>
              <a:t>הבטל"מ</a:t>
            </a:r>
            <a:r>
              <a:rPr lang="he-IL" sz="2400" dirty="0"/>
              <a:t> על מרכיביו השונים, ובפרט, על תהליכי הערכת מצב ברמה הלאומית ותהליכי תכנון אסטרטגי </a:t>
            </a:r>
            <a:endParaRPr lang="he-IL" sz="2400" dirty="0" smtClean="0"/>
          </a:p>
          <a:p>
            <a:pPr lvl="0" algn="r" rtl="1"/>
            <a:r>
              <a:rPr lang="he-IL" sz="2400" dirty="0" smtClean="0"/>
              <a:t>לעמוד על שלושת הממדים של הביטחון הלאומי והזיקות ביניהם </a:t>
            </a:r>
          </a:p>
          <a:p>
            <a:pPr lvl="0" algn="r" rtl="1"/>
            <a:r>
              <a:rPr lang="he-IL" sz="2400" dirty="0" smtClean="0"/>
              <a:t>להבין מה מייחד את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בימינו 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he-IL" dirty="0">
                <a:ea typeface="Calibri" panose="020F0502020204030204" pitchFamily="34" charset="0"/>
              </a:rPr>
              <a:t>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lvl="0" algn="r" rtl="1"/>
            <a:r>
              <a:rPr lang="he-IL" dirty="0"/>
              <a:t>לעמוד על הקשר בין מיומנויות בכירים </a:t>
            </a:r>
            <a:r>
              <a:rPr lang="he-IL" dirty="0" err="1"/>
              <a:t>לבטל"מ</a:t>
            </a:r>
            <a:r>
              <a:rPr lang="he-IL" dirty="0"/>
              <a:t>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לרכוש יכולת לבקר סוגיות שונות בתחום </a:t>
            </a:r>
            <a:r>
              <a:rPr lang="he-IL" dirty="0" err="1">
                <a:ea typeface="Calibri" panose="020F0502020204030204" pitchFamily="34" charset="0"/>
              </a:rPr>
              <a:t>הבטל"מ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/>
              <a:t>להבין </a:t>
            </a:r>
            <a:r>
              <a:rPr lang="he-IL" dirty="0"/>
              <a:t>סוגיות בתחום הביטחון הלאומי ולנתח אותן </a:t>
            </a:r>
            <a:r>
              <a:rPr lang="he-IL" dirty="0" smtClean="0"/>
              <a:t>באופן ביקורתי</a:t>
            </a:r>
          </a:p>
          <a:p>
            <a:pPr algn="r" rtl="1"/>
            <a:r>
              <a:rPr lang="he-IL" dirty="0" smtClean="0"/>
              <a:t>להכיר סוגיות ייחודיות </a:t>
            </a:r>
            <a:r>
              <a:rPr lang="he-IL" dirty="0" err="1"/>
              <a:t>ל</a:t>
            </a:r>
            <a:r>
              <a:rPr lang="he-IL" dirty="0" err="1" smtClean="0"/>
              <a:t>בטל"מ</a:t>
            </a:r>
            <a:r>
              <a:rPr lang="he-IL" dirty="0" smtClean="0"/>
              <a:t> במאה ה - 21</a:t>
            </a:r>
            <a:endParaRPr lang="he-IL" dirty="0"/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/>
              <a:t>חיזוק היכולות האנליטיות, כושר השיפוט של המשתתף </a:t>
            </a:r>
            <a:r>
              <a:rPr lang="he-IL" dirty="0" err="1"/>
              <a:t>בבטל"מ</a:t>
            </a:r>
            <a:r>
              <a:rPr lang="he-IL" dirty="0"/>
              <a:t> ופיתוח חשיבה ביקורתית על תחומי משנה שמרכיבים את שדה </a:t>
            </a:r>
            <a:r>
              <a:rPr lang="he-IL" dirty="0" err="1" smtClean="0"/>
              <a:t>הבטל"מ</a:t>
            </a:r>
            <a:r>
              <a:rPr lang="he-IL" dirty="0" smtClean="0"/>
              <a:t>, ובכלל זה, הכרת הייחוד של התחום במאה ה - 21. </a:t>
            </a:r>
            <a:endParaRPr lang="he-IL" dirty="0"/>
          </a:p>
          <a:p>
            <a:pPr marL="0" indent="0" algn="ctr" rtl="1">
              <a:buNone/>
            </a:pPr>
            <a:r>
              <a:rPr lang="he-IL" dirty="0"/>
              <a:t>זאת, באמצעות הכרת 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בעיות טיפוסיות בתהליכי קבלת החלטות, ניתוח מקרים והתמודדות עם אתגרים בני-זמננו </a:t>
            </a:r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 smtClean="0">
                <a:cs typeface="+mn-cs"/>
              </a:rPr>
              <a:t>שלושת הממדים של ביטחון לאומי 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הממד האבסולוטי של ביטחון לאומי </a:t>
            </a:r>
          </a:p>
          <a:p>
            <a:pPr algn="r" rtl="1"/>
            <a:r>
              <a:rPr lang="he-IL" dirty="0" smtClean="0"/>
              <a:t>הממד המוסדי-תהליכי של הביטחון הלאומי </a:t>
            </a:r>
          </a:p>
          <a:p>
            <a:pPr algn="r" rtl="1"/>
            <a:r>
              <a:rPr lang="he-IL" dirty="0" smtClean="0"/>
              <a:t>הממד האינטלקטואלי בביטחון לאומי</a:t>
            </a:r>
          </a:p>
        </p:txBody>
      </p:sp>
    </p:spTree>
    <p:extLst>
      <p:ext uri="{BB962C8B-B14F-4D97-AF65-F5344CB8AC3E}">
        <p14:creationId xmlns:p14="http://schemas.microsoft.com/office/powerpoint/2010/main" val="366665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העולמי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</a:t>
            </a:r>
            <a:endParaRPr lang="he-IL" dirty="0" smtClean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שינויים </a:t>
            </a:r>
            <a:r>
              <a:rPr lang="he-IL" dirty="0">
                <a:ea typeface="Calibri" panose="020F0502020204030204" pitchFamily="34" charset="0"/>
              </a:rPr>
              <a:t>חברתיים וכלכליים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רעיוניים ואידיאולוגיים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במנהיגות</a:t>
            </a:r>
            <a:endParaRPr lang="en-US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1559552" y="2897188"/>
            <a:ext cx="312136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/>
              <a:t>אתגרי ביטחון לאומי:</a:t>
            </a:r>
          </a:p>
          <a:p>
            <a:r>
              <a:rPr lang="he-IL" sz="2800" dirty="0"/>
              <a:t>מלחמות</a:t>
            </a:r>
          </a:p>
          <a:p>
            <a:r>
              <a:rPr lang="he-IL" sz="2800" dirty="0"/>
              <a:t>משברים כלכליים</a:t>
            </a:r>
          </a:p>
          <a:p>
            <a:r>
              <a:rPr lang="he-IL" sz="2800" dirty="0"/>
              <a:t>מגיפות ואקלים</a:t>
            </a:r>
          </a:p>
          <a:p>
            <a:r>
              <a:rPr lang="he-IL" sz="2800" dirty="0"/>
              <a:t>טרור</a:t>
            </a:r>
          </a:p>
          <a:p>
            <a:r>
              <a:rPr lang="he-IL" sz="2800" dirty="0"/>
              <a:t>אתגרי פנים מערערים</a:t>
            </a:r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בוחן. </a:t>
            </a:r>
          </a:p>
          <a:p>
            <a:pPr marL="0" indent="0" algn="r" rtl="1">
              <a:buNone/>
            </a:pPr>
            <a:r>
              <a:rPr lang="he-IL" sz="3100" dirty="0"/>
              <a:t> </a:t>
            </a:r>
            <a:r>
              <a:rPr lang="he-IL" b="1" dirty="0"/>
              <a:t>יסודות </a:t>
            </a:r>
            <a:r>
              <a:rPr lang="he-IL" b="1" dirty="0" err="1"/>
              <a:t>הבטל"מ</a:t>
            </a:r>
            <a:r>
              <a:rPr lang="he-IL" b="1" dirty="0"/>
              <a:t>, מושגי יסוד ואתגרים בני-זמננו בגיבוש הערכת מצב לאומית ואסטרטגיה  </a:t>
            </a:r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בוחן. </a:t>
            </a:r>
          </a:p>
          <a:p>
            <a:pPr marL="0" lvl="0" indent="0" algn="r" rtl="1">
              <a:buNone/>
            </a:pPr>
            <a:r>
              <a:rPr lang="he-IL" sz="3100" dirty="0"/>
              <a:t>4. משטר</a:t>
            </a:r>
          </a:p>
          <a:p>
            <a:pPr marL="0" indent="0" algn="r" rtl="1">
              <a:buNone/>
            </a:pPr>
            <a:r>
              <a:rPr lang="he-IL" sz="3100" dirty="0"/>
              <a:t>5. מדינאות ודיפלומטיה </a:t>
            </a:r>
          </a:p>
          <a:p>
            <a:pPr marL="0" indent="0" algn="r" rtl="1">
              <a:buNone/>
            </a:pPr>
            <a:r>
              <a:rPr lang="he-IL" sz="3100" dirty="0"/>
              <a:t>6. חברות בנות-זמננו </a:t>
            </a:r>
          </a:p>
          <a:p>
            <a:pPr marL="0" lvl="0" indent="0" algn="r" rtl="1">
              <a:buNone/>
            </a:pPr>
            <a:r>
              <a:rPr lang="he-IL" sz="3100" dirty="0"/>
              <a:t>7. כלכלה פוליטית </a:t>
            </a:r>
          </a:p>
          <a:p>
            <a:pPr marL="0" lvl="0" indent="0" algn="r" rtl="1">
              <a:buNone/>
            </a:pPr>
            <a:r>
              <a:rPr lang="he-IL" sz="3100" dirty="0"/>
              <a:t>8. הגנה לאומית </a:t>
            </a:r>
          </a:p>
          <a:p>
            <a:pPr marL="0" lvl="0" indent="0" algn="r" rtl="1">
              <a:buNone/>
            </a:pPr>
            <a:r>
              <a:rPr lang="he-IL" sz="3100" dirty="0"/>
              <a:t>9. הגנה לאומית – המשך + המקרה של מלחמת לבנון השנייה/מבצעי צה"ל בעזה</a:t>
            </a:r>
          </a:p>
          <a:p>
            <a:pPr marL="0" lvl="0" indent="0" algn="r" rtl="1">
              <a:buNone/>
            </a:pPr>
            <a:r>
              <a:rPr lang="he-IL" sz="3100" dirty="0"/>
              <a:t>10. </a:t>
            </a:r>
            <a:r>
              <a:rPr lang="he-IL" sz="3200" dirty="0"/>
              <a:t>תהליכי קבלת החלטות </a:t>
            </a:r>
            <a:endParaRPr lang="he-IL" sz="3100" dirty="0"/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/>
              <a:t>11. </a:t>
            </a:r>
            <a:r>
              <a:rPr lang="he-IL" sz="3200" dirty="0"/>
              <a:t>ניתוח מלחמת יום-הכיפורים</a:t>
            </a:r>
          </a:p>
          <a:p>
            <a:pPr marL="0" lvl="0" indent="0" algn="r" rtl="1">
              <a:buNone/>
            </a:pPr>
            <a:r>
              <a:rPr lang="he-IL" sz="3200" dirty="0"/>
              <a:t>12. ניתוח התמודדות ישראל עם מגפת הקורונה </a:t>
            </a:r>
          </a:p>
          <a:p>
            <a:pPr marL="0" lvl="0" indent="0" algn="r" rtl="1">
              <a:buNone/>
            </a:pPr>
            <a:r>
              <a:rPr lang="he-IL" sz="3200" dirty="0"/>
              <a:t>13.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ראשון:</a:t>
            </a:r>
            <a: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 מבוא כללי ומושגי יסוד 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he-IL" dirty="0"/>
              <a:t>המשגה של </a:t>
            </a:r>
            <a:r>
              <a:rPr lang="he-IL" dirty="0" err="1"/>
              <a:t>בטל"מ</a:t>
            </a:r>
            <a:endParaRPr lang="he-IL" dirty="0"/>
          </a:p>
          <a:p>
            <a:pPr algn="r" rtl="1"/>
            <a:r>
              <a:rPr lang="he-IL" dirty="0"/>
              <a:t>שלושת הממדים של </a:t>
            </a:r>
            <a:r>
              <a:rPr lang="he-IL" dirty="0" err="1"/>
              <a:t>בטל"מ</a:t>
            </a:r>
            <a:endParaRPr lang="he-IL" dirty="0"/>
          </a:p>
          <a:p>
            <a:pPr algn="r" rtl="1"/>
            <a:r>
              <a:rPr lang="he-IL" dirty="0"/>
              <a:t>מאפייני החשיבה הפרקטית </a:t>
            </a:r>
          </a:p>
          <a:p>
            <a:pPr algn="r" rtl="1"/>
            <a:r>
              <a:rPr lang="he-IL" dirty="0"/>
              <a:t>מושגי יסוד: עוצמה, </a:t>
            </a:r>
            <a:r>
              <a:rPr lang="he-IL" dirty="0" smtClean="0"/>
              <a:t>אינטרס לאומי ומדינה</a:t>
            </a:r>
            <a:endParaRPr lang="he-IL" dirty="0"/>
          </a:p>
          <a:p>
            <a:pPr algn="r" rtl="1"/>
            <a:r>
              <a:rPr lang="he-IL" dirty="0"/>
              <a:t>הדגמת הממדים השונים, מאפייני החשיבה ומושגי היסוד על משבר הקורונה:</a:t>
            </a:r>
          </a:p>
          <a:p>
            <a:pPr lvl="1" algn="r" rtl="1"/>
            <a:r>
              <a:rPr lang="he-IL" dirty="0"/>
              <a:t>משבר רפואי, כלכלי, חברתי</a:t>
            </a:r>
          </a:p>
          <a:p>
            <a:pPr lvl="1" algn="r" rtl="1"/>
            <a:r>
              <a:rPr lang="he-IL" dirty="0"/>
              <a:t>דיסציפלינות הידע</a:t>
            </a:r>
          </a:p>
          <a:p>
            <a:pPr lvl="1" algn="r" rtl="1"/>
            <a:r>
              <a:rPr lang="he-IL" dirty="0"/>
              <a:t>ההיבט המוסדי – </a:t>
            </a:r>
            <a:r>
              <a:rPr lang="he-IL" dirty="0" err="1"/>
              <a:t>ראה"מ</a:t>
            </a:r>
            <a:r>
              <a:rPr lang="he-IL" dirty="0"/>
              <a:t>, </a:t>
            </a:r>
            <a:r>
              <a:rPr lang="he-IL" dirty="0" err="1"/>
              <a:t>מל"ל</a:t>
            </a:r>
            <a:r>
              <a:rPr lang="he-IL" dirty="0"/>
              <a:t>, משרדי הממשלה, החברה האזרחית</a:t>
            </a:r>
          </a:p>
          <a:p>
            <a:pPr lvl="1" algn="r" rtl="1"/>
            <a:r>
              <a:rPr lang="he-IL" dirty="0"/>
              <a:t>סוגיית ה"אסטרטגיה" </a:t>
            </a:r>
          </a:p>
          <a:p>
            <a:pPr algn="r" rtl="1"/>
            <a:r>
              <a:rPr lang="he-IL" dirty="0"/>
              <a:t>צורת חשיבה וכשלים תפיסתיים? (הקדמה)</a:t>
            </a:r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שני: דיסציפלינות רלבנטיות ותיאוריות מרכזיות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ניתוח המערכת הבינ"ל מאז התמוטטות הגוש הסובייטי </a:t>
            </a:r>
          </a:p>
          <a:p>
            <a:pPr algn="r" rtl="1"/>
            <a:r>
              <a:rPr lang="he-IL" dirty="0"/>
              <a:t>הפרופסיות הרלבנטיות: היסטוריה, גיאוגרפיה, מדע המדינה וכדומה</a:t>
            </a:r>
          </a:p>
          <a:p>
            <a:pPr algn="r" rtl="1"/>
            <a:r>
              <a:rPr lang="he-IL" dirty="0"/>
              <a:t>תיאוריות מרכזיות ביחב"ל </a:t>
            </a:r>
          </a:p>
          <a:p>
            <a:pPr algn="r" rtl="1"/>
            <a:r>
              <a:rPr lang="he-IL" dirty="0"/>
              <a:t>מושגים מרכזיים בעיסוק האקדמי: מאזן כוחות, דילמת הביטחון, המבנה האנרכי של המערכת</a:t>
            </a:r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884</Words>
  <Application>Microsoft Office PowerPoint</Application>
  <PresentationFormat>Widescreen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(body)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2_Office Theme</vt:lpstr>
      <vt:lpstr>ביטחון לאומי:  יסודות ומושגים</vt:lpstr>
      <vt:lpstr>מטרות הקורס</vt:lpstr>
      <vt:lpstr>ההישג הנדרש למשתתף בתם הקורס </vt:lpstr>
      <vt:lpstr>הרציונל הפדגוגי של הקורס</vt:lpstr>
      <vt:lpstr>שלושת הממדים של ביטחון לאומי </vt:lpstr>
      <vt:lpstr>הביטחון הלאומי במאה ה-21</vt:lpstr>
      <vt:lpstr>מערכי-השיעורים  (כל מערך-שיעור שני משכים) </vt:lpstr>
      <vt:lpstr>שיעור ראשון: מבוא כללי ומושגי יסוד </vt:lpstr>
      <vt:lpstr>שיעור שני: דיסציפלינות רלבנטיות ותיאוריות מרכזיות</vt:lpstr>
      <vt:lpstr>שיעור שלישי: גיאו-אסטרטגיה והמזרח-התיכון</vt:lpstr>
      <vt:lpstr>שיעור רביעי: משטר</vt:lpstr>
      <vt:lpstr>שיעור חמישי: מדינאות ודיפלומטיה</vt:lpstr>
      <vt:lpstr>שיעור שישי: חברות בנות-זמננו</vt:lpstr>
      <vt:lpstr>שיעור שביעי: כלכלה פוליטית</vt:lpstr>
      <vt:lpstr>שיעור שמיני ותשיעי: הגנה לאומית</vt:lpstr>
      <vt:lpstr>שיעור עשירי: קבלת החלטות ואתגרי חשיבה</vt:lpstr>
      <vt:lpstr>שיעור אחד-עשר: ניתוח מלחמת יוהכ"פ</vt:lpstr>
      <vt:lpstr>שיעור שנים-עשר: ניתוח ההתמודדות עם מגפת הקורונה</vt:lpstr>
      <vt:lpstr>שיעור שלושה-עשר: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150</cp:revision>
  <dcterms:created xsi:type="dcterms:W3CDTF">2020-02-19T03:51:37Z</dcterms:created>
  <dcterms:modified xsi:type="dcterms:W3CDTF">2020-05-06T06:26:14Z</dcterms:modified>
</cp:coreProperties>
</file>