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304" r:id="rId5"/>
    <p:sldId id="299" r:id="rId6"/>
    <p:sldId id="302" r:id="rId7"/>
    <p:sldId id="309" r:id="rId8"/>
    <p:sldId id="326" r:id="rId9"/>
    <p:sldId id="324" r:id="rId10"/>
    <p:sldId id="305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25" r:id="rId20"/>
    <p:sldId id="320" r:id="rId21"/>
    <p:sldId id="321" r:id="rId22"/>
    <p:sldId id="322" r:id="rId2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lomo" initials="S" lastIdx="4" clrIdx="0">
    <p:extLst>
      <p:ext uri="{19B8F6BF-5375-455C-9EA6-DF929625EA0E}">
        <p15:presenceInfo xmlns:p15="http://schemas.microsoft.com/office/powerpoint/2012/main" userId="Shlom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62" d="100"/>
          <a:sy n="162" d="100"/>
        </p:scale>
        <p:origin x="252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14:04.46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05T18:41:26.161" idx="4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C9B483-D8B1-4144-AB98-82D91A9A7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83C37367-4E71-4531-B7F0-9C01E22C0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8B60540-83AA-4343-AED7-67C0BB97E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BCA495-48D2-49FB-B8B1-40E18AA6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3C959B3-10AA-49C4-BC29-4DABAC8D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081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27DBD7-7F77-40E8-94F2-AD86E416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8553E33-7DFD-48DD-B154-7389FC6E3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0052E0-4C74-4CB0-8D73-82D64D2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DD6606-3708-4FAF-B3AA-70BF7DC4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D7719A1-D021-4FFF-B765-CC3626053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9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43E8E4A-F299-4C31-9321-422D9A7F0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37E96AF-C0F1-4931-9DE0-DFCE0254A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227F9F-D45F-474F-B5A9-52C067265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3F47CFE-6CDC-4279-8B2F-A0613B7EE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C3FEF55-88B7-46D7-BCA7-60D852DDC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5329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7696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9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4405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819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2449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78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3498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482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0605EF5-57EC-49B4-85E2-4EAF1863C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F202EF0-74A4-459A-8A5E-6FFAFD1A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A2AEB1A-3FA2-40A3-96E4-B683757F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01646CD-D80D-4B94-BD84-3CFA36A0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7D3BF96-DFA3-4010-ADCD-DB5D14B6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790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729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7690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69980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BB289-C31A-47C4-A019-148A33042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06DEDC-838B-41C3-B9AE-1357EDA1E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9FDE0-D27A-42E3-A054-1A74E8E2C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3194F-B2D8-4D47-AD04-13417ED8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D394A-1AF7-4EB6-B2B7-9B3B13A7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473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8D276-6434-4FED-A3F3-962E7BFE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9DB20-504E-4600-A5FD-0166C117B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27089-7F72-44A1-A3A8-AD474020A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34B96-AFA1-416B-80BE-FC996DA7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1ABE1-582B-4969-BAE0-E710FE90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63004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A0D93-BF5C-4F0A-8873-6EB9BFAE7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B10AC-6B5D-423E-8EB0-3E00EEE08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10B9A-60F7-4B20-8C67-D4C49C3D3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8C5EC-7712-42C0-A680-D1DC1FB5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B745D-4C93-4933-B339-9F1DD6510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7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86C6-1828-4AC7-A4DF-E73007AD1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C4D5A-E67F-4D58-9CA1-D5B4901737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BD4C4-0494-48E1-9841-0F6AB08AA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D077-461F-4370-BA0C-BB478EE8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184B-BC3B-43AA-B2EE-96177C60A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BBA5A-FF08-461D-9CF6-9BF96FB70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7925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AD1D5-CD78-47EA-BE08-3C68376F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CBF53-10D4-409C-8E36-3B949CBF8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BA079-AA84-4E07-BC40-D866E23D0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B6F1F-039C-4C5E-9E9D-67FC5F5B7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8D25CA-A0EE-4DC6-A614-7D6E7D969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BDFDDB-F7FE-4E41-8603-748549381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70ACBF-334F-424E-B8AF-4439CAC3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803D53-AD84-4CF6-A447-BE30434E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100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1CB65-2031-4EED-8405-40FCFE85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0FDB6-BF78-445F-87E9-E61FE46D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D31CF-5943-458A-9E1C-99A95CD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5338A-5055-43D9-90D1-3F7BCBB66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4108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4F566-75DD-4F5D-88C3-E95AE5DF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CA879C-5177-42FB-9BC7-378E3FB48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02EBD2-1DB7-4379-B6F0-A3C1F82C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605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27489C3-4421-4D6F-9690-4A1F1BCC4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B00D26-0995-4566-98F4-AACB43889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03FB92A-472D-4C77-AC55-739A4CBA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6BCBCDA-4E4B-4911-BA2A-88136E52E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EE49CC9-27CE-42AD-B3F3-BC4996430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8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4806-613E-411E-863F-545606EB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67CA-6167-4BB2-A21B-8D9681F6D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0D892-552E-47DD-82C0-22D01DC90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B606B-F4C0-49FF-B4EC-97BE6A55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6761B-8CAD-4EF5-95B3-A1E4B6F3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D8217-7B1E-4979-9276-AA70B5AF6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1452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FB399-D20D-4808-B856-4BDF0D92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1CF2F8-E11E-4191-926E-A90B1EAF3F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0C0E0B-350E-41D9-B8AD-9D6DF0A9F7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9C7F6-45E0-4EAC-BC92-26A5BF79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86C8A-38CD-46E3-8C16-73F8D86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8A177-EBB7-4834-A3EF-760A4D62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32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AC2A5-5C0D-44ED-932F-DED43023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4968E2-6FA5-4688-A87F-9470C282E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F4F05-9726-4925-9E2E-1B911958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BA6BE-D027-41AB-BC63-09ABE2535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F9086-DBF5-40FA-83DE-CB0191F80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4193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D4400-84F1-44ED-A2A9-9C79ABA85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34435-225F-49EB-A97B-E228019CA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CB673-A934-4713-BE22-3D90C5AA8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B30DE-DAE4-4AD5-A734-089BECE58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35360-C431-4728-BD37-1E23047D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964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CA52F-B593-416C-845D-1F80DA202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42AF71-ED6C-460C-9D0C-4F242747A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BF641-706A-45DC-8B5E-95525D42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A3C8A-51EC-40F1-B2DF-ECE1205AD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00B41-EE5D-47FC-BC95-12C671A7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8826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14522-3C53-4F99-8647-1532F3E4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D0D43-402A-46A7-8C76-D5A017BE1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ED651-5ABD-4F4F-8411-3534291E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85E18-7225-4DA6-B4A8-73C7D51D7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6E90F-B8F7-4D29-8DC0-FB22240E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6038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9733-527A-4A14-9AE5-8343DA10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B9086-2B78-4150-9A65-7F1DD50BA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81D8F-86DE-4044-B08A-724D56C4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5CF18-A3EB-4A66-A877-3D40F68A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A085A-4A71-4C9B-89DD-94092B4D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9899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AAB5E-46DC-4301-925F-65D3F812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70BA6-31A4-4EEE-9AD0-2A615CC5C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6C421-1FE5-4E75-8023-3B3849CB0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1CB3A-DF7D-4700-86C1-0CE13A25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B596F-D1A2-4F78-992F-4E03A3F4B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09402-03CE-496C-9130-E8D76E133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22929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722E7-C5BD-45F9-8AFC-1A6DCF63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C54CE-AF8A-4839-83A9-B28872DE1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6A6AE-446B-4142-A414-3C9845E22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B58D2-5011-4974-8934-36686AAAC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7EBBB9-37C2-4FB8-94F0-9763B94B7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858C0-6904-41F6-A4DA-1482546E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3EABFD-4A0D-4A3A-B8CE-62A110BD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A8BD2A-9C0F-4205-9669-A26C562E9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9911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875C-BF9C-4F37-AF26-B180B1062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1E2936-A2CE-4470-AC6C-871C7220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03960-0EBE-4FC6-A9AB-FB393703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63951-B6EC-4798-A56A-345690992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46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90C7B1D-457B-484B-B07A-39C10383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9F2D62-7612-4BA0-9253-59668240B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FB30AD5-5A85-4780-849B-0F0420D6C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EDEF439-539F-4F4B-A14E-D6C888921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BE12525-0FAC-48F1-996E-F93B3907A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1A55B91-0EEF-4E09-8EE5-C247C9CA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44991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436946-F7AF-4041-9636-E9CD4B14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ECDDA-FB7B-49DC-8E07-27CAE684C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5C51F-73FB-4BD4-9B44-64DBDECF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5321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3F694-708D-4AAB-9096-05FD7E0E1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118A-1ACA-48E6-8CA8-11382916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0C1BC-9A8C-4A4B-8E99-B120B1CF8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382C08-4EE9-400D-A6B4-42952B90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70391F-466C-498C-A287-1CF5F4AA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61353-9DFF-4950-9A36-B481B50FD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5358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D310B-6FE9-4AF0-AA63-2987C55B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D2F961-47BE-4BDB-824F-32C84AAD8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46944-9B86-4514-A555-10441B5DB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954A-88B5-4210-93FD-E05BCB843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263C0-7ED4-4A55-9E51-00447799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EFB5D-6BE3-42DE-A06A-C2284257A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2821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790D-61B6-4C38-8EB8-58ABB3291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2C661-AD7C-4B52-85F2-FDEE38E5D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95E4E-D1A3-4133-BF55-F6896A4A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DA83-036E-49B8-94C4-BCD7C35D2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2229B-46D6-42DE-B66C-8FE52D032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79506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6219CC-648C-4E8F-9AD9-A7E8EB41A5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4C86D3-8A60-4DE8-87FE-2F59EEB63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5F550-1919-4751-B0D9-7A6D3428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F41EA-48E0-4654-9947-1BA74006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E40EB-23E0-4E46-96C6-05D823FD3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2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E57C8FD-8D2B-469D-BE14-5084B503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D0F8365-6775-446B-86E2-E8C6D7640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2934F06-409F-47F9-9CB8-2477DBFA6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B64FCD8-CA1C-4FF8-BAC1-952F0D4F3E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06671E7-8727-405A-AAB4-420AFF0B7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5AE0F60-C674-4234-867C-DDE4A554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A1A4FFB-461C-4A50-85EA-56B7D19F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EE44FC3-9923-455D-A8C9-1CD3C09A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169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B7C53D9-7CF4-46E7-A803-DF6AAB4C1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FD42867A-6A0B-42E2-9812-3FA268CCC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50C3970-C75C-4142-A957-93E9AD4E5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1FE6F7-7066-44FF-B4C7-3EE7386E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542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99003A1-36EC-4A96-B1E9-667AC5AAF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A382852-48F9-4639-AA73-E9B76BBD7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1D2CF77B-FBC3-4AAE-BB04-60497CFB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55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DF6335-0E04-4897-9B6E-38857AE41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7785BFA-CB35-4E54-B795-430C8FCE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10B3F99-D52A-424A-A13C-6829CE862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3F23B4C-D169-4005-83BB-3CD5D584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62F6FB9-FEE7-4CA4-A527-499ADC930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16E3077-8796-466E-87A3-64DF5858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06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8C95BD-C00C-409A-A7BC-008490412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1994F96-1FAE-48C3-9C55-BF539F023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0A2869C-BA61-4FC5-9EB1-900516AFD1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24F5C33-6A09-4992-B1A1-D6A380C24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02AC4EF-3514-417E-9127-7914D6A8D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76FC1DA4-1844-49E5-AC67-D31C99BE3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6280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2001740-1A32-444A-B5CB-330EBF11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CC4BB0-DBAC-47E2-9514-49056D06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D4D5711-E1F6-4449-8A1B-FF053437A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A5142-EEAA-4B0C-8A78-8B011D7033F8}" type="datetimeFigureOut">
              <a:rPr lang="he-IL" smtClean="0"/>
              <a:t>י"ב/אייר/תש"פ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3AA6E7-B178-49A0-8530-000FE0AA7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2EB9977-5538-4D0B-9F2C-1770E2058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F406-76CA-40B1-9425-6E534D2566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29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44DEC9-6654-4361-819F-0A97E00B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B566C-C6BB-47A8-B681-E50480B9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7A78A-5F33-48B9-B9FA-72A417CFD7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092141-0CAB-4E21-AE0D-FE8C6397B4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2212-01F8-48FE-A4B2-1DBDEC675C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CE0E4-5FFC-4C67-906C-CCA9E5EB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3CC3F4-18F2-41FA-9277-0083D90BC8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43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8B2729-1C30-4F5B-9861-DD60472BB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E6CDB-9B49-4A5C-B3D8-7E9968DC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DADF2-0D2B-4EDA-8FDF-935E7E303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E2D885-0FCC-4812-A07B-BF30642AF09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5/6/2020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84A13-AFCA-4E52-92EC-84AF24BF5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A0CFD-2550-4D21-89F2-AC36502C6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138C4-7265-41EE-AAD6-EDF439CB49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129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b="1" dirty="0">
                <a:latin typeface="Arial (body)"/>
                <a:cs typeface="+mn-cs"/>
              </a:rPr>
              <a:t>ביטחון לאומי:</a:t>
            </a:r>
            <a:br>
              <a:rPr lang="he-IL" b="1" dirty="0">
                <a:latin typeface="Arial (body)"/>
                <a:cs typeface="+mn-cs"/>
              </a:rPr>
            </a:br>
            <a:r>
              <a:rPr lang="he-IL" b="1" dirty="0">
                <a:latin typeface="Arial (body)"/>
                <a:cs typeface="+mn-cs"/>
              </a:rPr>
              <a:t> יסודות ומושגים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איתי ברון ודורון נבות</a:t>
            </a:r>
          </a:p>
          <a:p>
            <a:r>
              <a:rPr lang="he-IL" sz="3200" dirty="0"/>
              <a:t>הצגה לאישור הקורס מאי 2020</a:t>
            </a:r>
          </a:p>
        </p:txBody>
      </p:sp>
    </p:spTree>
    <p:extLst>
      <p:ext uri="{BB962C8B-B14F-4D97-AF65-F5344CB8AC3E}">
        <p14:creationId xmlns:p14="http://schemas.microsoft.com/office/powerpoint/2010/main" val="3148392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שלישי: גיאו-אסטרטגיה והמזרח-התיכון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חלק ראשון: ניתוח המערכת האזורית מאז האביב הערבי ועד היום </a:t>
            </a:r>
          </a:p>
          <a:p>
            <a:pPr algn="r" rtl="1"/>
            <a:r>
              <a:rPr lang="he-IL" dirty="0"/>
              <a:t>דיון ביקורתי על צורות הניתוח המקובלות</a:t>
            </a:r>
          </a:p>
          <a:p>
            <a:pPr algn="r" rtl="1"/>
            <a:r>
              <a:rPr lang="he-IL" dirty="0"/>
              <a:t>דיון במושג גיאו-אסטרטגיה ובהיבטים נוספים שרלבנטיים להבנת האזור </a:t>
            </a:r>
          </a:p>
        </p:txBody>
      </p:sp>
    </p:spTree>
    <p:extLst>
      <p:ext uri="{BB962C8B-B14F-4D97-AF65-F5344CB8AC3E}">
        <p14:creationId xmlns:p14="http://schemas.microsoft.com/office/powerpoint/2010/main" val="2290758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רביעי: משטר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מהו משטר וכיצד הוא קשור לביטחון לאומי </a:t>
            </a:r>
          </a:p>
          <a:p>
            <a:pPr algn="r" rtl="1"/>
            <a:r>
              <a:rPr lang="he-IL" dirty="0"/>
              <a:t>חוקה מטריאלית ופורמלית </a:t>
            </a:r>
          </a:p>
          <a:p>
            <a:pPr algn="r" rtl="1"/>
            <a:r>
              <a:rPr lang="he-IL" dirty="0"/>
              <a:t>שלטון החוק ומרות המשפט </a:t>
            </a:r>
          </a:p>
          <a:p>
            <a:pPr lvl="0" algn="r" rtl="1"/>
            <a:r>
              <a:rPr lang="he-IL" dirty="0"/>
              <a:t>מוסדות, ממשל ומערכת המשפט </a:t>
            </a:r>
          </a:p>
          <a:p>
            <a:pPr algn="r" rtl="1"/>
            <a:r>
              <a:rPr lang="he-IL" dirty="0"/>
              <a:t>לגיטימציה פנימית</a:t>
            </a:r>
          </a:p>
          <a:p>
            <a:pPr algn="r" rtl="1"/>
            <a:r>
              <a:rPr lang="he-IL" dirty="0"/>
              <a:t> הרעיון </a:t>
            </a:r>
            <a:r>
              <a:rPr lang="he-IL" dirty="0" smtClean="0"/>
              <a:t>הדמוקרטי, השיטה הדמוקרטית והדמוקרטיה הליברלית</a:t>
            </a:r>
            <a:endParaRPr lang="he-IL" dirty="0"/>
          </a:p>
          <a:p>
            <a:pPr algn="r" rtl="1"/>
            <a:r>
              <a:rPr lang="he-IL" dirty="0"/>
              <a:t>עליית הפופוליזם ברחבי העולם </a:t>
            </a:r>
            <a:r>
              <a:rPr lang="he-IL" dirty="0" err="1" smtClean="0"/>
              <a:t>כאיתגור</a:t>
            </a:r>
            <a:r>
              <a:rPr lang="he-IL" dirty="0" smtClean="0"/>
              <a:t> הדמוקרטיה הליברלית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6070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חמישי: מדינאות ודיפלומטיה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/>
              <a:t>רקע היסטורי: לפני ואחרי הסכמי </a:t>
            </a:r>
            <a:r>
              <a:rPr lang="he-IL" dirty="0" err="1" smtClean="0"/>
              <a:t>ווסטפליה</a:t>
            </a:r>
            <a:r>
              <a:rPr lang="he-IL" dirty="0" smtClean="0"/>
              <a:t> </a:t>
            </a:r>
            <a:endParaRPr lang="he-IL" dirty="0"/>
          </a:p>
          <a:p>
            <a:pPr algn="r" rtl="1"/>
            <a:r>
              <a:rPr lang="he-IL" dirty="0"/>
              <a:t>לגיטימציה חיצונית </a:t>
            </a:r>
          </a:p>
          <a:p>
            <a:pPr algn="r" rtl="1"/>
            <a:r>
              <a:rPr lang="he-IL" dirty="0"/>
              <a:t> מעמד מדיני</a:t>
            </a:r>
          </a:p>
          <a:p>
            <a:pPr algn="r" rtl="1"/>
            <a:r>
              <a:rPr lang="he-IL" dirty="0"/>
              <a:t>המשפט הבינלאומי </a:t>
            </a:r>
          </a:p>
          <a:p>
            <a:pPr algn="r" rtl="1"/>
            <a:r>
              <a:rPr lang="he-IL" dirty="0"/>
              <a:t>הסכמים בינלאומיים </a:t>
            </a:r>
          </a:p>
          <a:p>
            <a:pPr algn="r" rtl="1"/>
            <a:r>
              <a:rPr lang="he-IL" dirty="0"/>
              <a:t>דיון ביקורתי: </a:t>
            </a:r>
            <a:r>
              <a:rPr lang="he-IL" dirty="0" smtClean="0"/>
              <a:t>הדיפלומטיה האמריקאית ויחסה למזה"ת והטרור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58992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שישי: חברות בנות-זמננו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חברה מהי? מה הופך חברה לכזאת? </a:t>
            </a:r>
            <a:endParaRPr lang="he-IL" dirty="0" smtClean="0"/>
          </a:p>
          <a:p>
            <a:pPr algn="r" rtl="1"/>
            <a:r>
              <a:rPr lang="he-IL" dirty="0" smtClean="0"/>
              <a:t>תיאוריות מרכזיות על החברה </a:t>
            </a:r>
            <a:endParaRPr lang="he-IL" dirty="0"/>
          </a:p>
          <a:p>
            <a:pPr algn="r" rtl="1"/>
            <a:r>
              <a:rPr lang="he-IL" dirty="0" smtClean="0"/>
              <a:t>שסעים, הון </a:t>
            </a:r>
            <a:r>
              <a:rPr lang="he-IL" dirty="0"/>
              <a:t>חברתי ושני סוגים של אמון  </a:t>
            </a:r>
          </a:p>
          <a:p>
            <a:pPr algn="r" rtl="1"/>
            <a:r>
              <a:rPr lang="he-IL" dirty="0"/>
              <a:t>חוסן לאומי</a:t>
            </a:r>
          </a:p>
          <a:p>
            <a:pPr algn="r" rtl="1"/>
            <a:r>
              <a:rPr lang="he-IL" dirty="0"/>
              <a:t>החברה </a:t>
            </a:r>
            <a:r>
              <a:rPr lang="he-IL" dirty="0" smtClean="0"/>
              <a:t>החרדית כמקרה בוחן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90952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שביעי: כלכלה פוליטית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prstClr val="black"/>
                </a:solidFill>
              </a:rPr>
              <a:t>משאבים נדירים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רעיון השוק החופשי לעומת תכנון והתערבות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קפיטליזם, רגולציה, משטרי רווחה וכלכלה </a:t>
            </a:r>
            <a:r>
              <a:rPr lang="he-IL" dirty="0" err="1">
                <a:solidFill>
                  <a:prstClr val="black"/>
                </a:solidFill>
              </a:rPr>
              <a:t>קינסייאנית</a:t>
            </a:r>
            <a:r>
              <a:rPr lang="he-IL" dirty="0">
                <a:solidFill>
                  <a:prstClr val="black"/>
                </a:solidFill>
              </a:rPr>
              <a:t> 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ניאו-ליברליזם</a:t>
            </a:r>
          </a:p>
          <a:p>
            <a:pPr algn="r" rtl="1"/>
            <a:r>
              <a:rPr lang="he-IL" dirty="0">
                <a:solidFill>
                  <a:prstClr val="black"/>
                </a:solidFill>
              </a:rPr>
              <a:t>תכנית 922 (דצמבר 2015) כמקרה בוחן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4673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שמיני ותשיעי: הגנה לאומית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he-IL" dirty="0"/>
              <a:t>המלחמה והביטחון הלאומי</a:t>
            </a:r>
          </a:p>
          <a:p>
            <a:pPr algn="r" rtl="1"/>
            <a:r>
              <a:rPr lang="he-IL" dirty="0"/>
              <a:t>השינויים במלחמה</a:t>
            </a:r>
          </a:p>
          <a:p>
            <a:pPr algn="r" rtl="1"/>
            <a:r>
              <a:rPr lang="he-IL" dirty="0"/>
              <a:t>מושגים – התרעה, הרתעה, הכרעה, הגנה</a:t>
            </a:r>
          </a:p>
          <a:p>
            <a:pPr algn="r" rtl="1"/>
            <a:r>
              <a:rPr lang="he-IL" dirty="0"/>
              <a:t>התפתחות החשיבה בענייני ביטחון לאומי של "הצד השני": מדינות וארגונים</a:t>
            </a:r>
          </a:p>
          <a:p>
            <a:pPr algn="r" rtl="1"/>
            <a:r>
              <a:rPr lang="he-IL" dirty="0"/>
              <a:t>האסטרטגיה הצבאית של ישראל במבחן הזמן</a:t>
            </a:r>
          </a:p>
          <a:p>
            <a:pPr lvl="1" algn="r" rtl="1"/>
            <a:r>
              <a:rPr lang="he-IL" dirty="0"/>
              <a:t>היחס המשתנה בין התמרון והאש</a:t>
            </a:r>
          </a:p>
          <a:p>
            <a:pPr lvl="1" algn="r" rtl="1"/>
            <a:r>
              <a:rPr lang="he-IL" dirty="0"/>
              <a:t>ההשלכות של שיקולים חברתיים, כלכליים, פוליטיים – מחיר המלחמה</a:t>
            </a:r>
          </a:p>
          <a:p>
            <a:pPr lvl="1" algn="r" rtl="1"/>
            <a:r>
              <a:rPr lang="he-IL" dirty="0"/>
              <a:t>עליית מקומם של הכוח האווירי והמודיעין – ניתוח ביקורתי</a:t>
            </a:r>
          </a:p>
          <a:p>
            <a:pPr algn="r" rtl="1"/>
            <a:r>
              <a:rPr lang="he-IL" dirty="0"/>
              <a:t>השלכות מהפכת המידע והתפתחות ממד הסייבר</a:t>
            </a:r>
          </a:p>
          <a:p>
            <a:pPr algn="r" rtl="1"/>
            <a:r>
              <a:rPr lang="he-IL" dirty="0"/>
              <a:t>עימותים אחרונים – מלבנון השנייה לצוק איתן (+ הסלמה לא מתוכננת)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21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600" b="1" dirty="0">
                <a:cs typeface="Arial" panose="020B0604020202020204" pitchFamily="34" charset="0"/>
              </a:rPr>
              <a:t>שיעור עשירי: קבלת החלטות ואתגרי חשיבה</a:t>
            </a:r>
            <a:endParaRPr lang="he-IL" sz="28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המאפיינים של "חדרי הביטחון הלאומי"</a:t>
            </a:r>
          </a:p>
          <a:p>
            <a:pPr algn="r" rtl="1"/>
            <a:r>
              <a:rPr lang="he-IL" dirty="0"/>
              <a:t>ה-</a:t>
            </a:r>
            <a:r>
              <a:rPr lang="en-US" dirty="0"/>
              <a:t>OODA LOOP</a:t>
            </a:r>
            <a:r>
              <a:rPr lang="he-IL" dirty="0"/>
              <a:t> כמודל חשיבה </a:t>
            </a:r>
            <a:r>
              <a:rPr lang="he-IL" dirty="0" smtClean="0"/>
              <a:t>בסיסי, ומודלים </a:t>
            </a:r>
            <a:r>
              <a:rPr lang="he-IL" dirty="0"/>
              <a:t>נוספים</a:t>
            </a:r>
          </a:p>
          <a:p>
            <a:pPr algn="r" rtl="1"/>
            <a:r>
              <a:rPr lang="he-IL" dirty="0"/>
              <a:t>מאפייני הבעיות בתחום הביטחון הלאומי (מורכבות, דינאמיות, ניגודיות)</a:t>
            </a:r>
          </a:p>
          <a:p>
            <a:pPr algn="r" rtl="1"/>
            <a:r>
              <a:rPr lang="he-IL" dirty="0"/>
              <a:t>בין "ידיעה" לבין "הבנה"</a:t>
            </a:r>
          </a:p>
          <a:p>
            <a:pPr algn="r" rtl="1"/>
            <a:r>
              <a:rPr lang="he-IL" dirty="0"/>
              <a:t>כשלי חשיבה (+ דוגמאות מאירועים)</a:t>
            </a:r>
          </a:p>
          <a:p>
            <a:pPr lvl="1" algn="r" rtl="1"/>
            <a:r>
              <a:rPr lang="he-IL" dirty="0"/>
              <a:t>בעיות ישנות – עיוותי תפיסה, כשל דמיון, דבקות בקונספציה</a:t>
            </a:r>
          </a:p>
          <a:p>
            <a:pPr lvl="1" algn="r" rtl="1"/>
            <a:r>
              <a:rPr lang="he-IL" dirty="0"/>
              <a:t>בעיות ישנות מועצמות – השלכות מהפיכת המידע ושינויים נוספים</a:t>
            </a:r>
          </a:p>
          <a:p>
            <a:pPr lvl="1" algn="r" rtl="1"/>
            <a:r>
              <a:rPr lang="he-IL" dirty="0"/>
              <a:t>בעיות חדשות – פוסט אמת</a:t>
            </a:r>
          </a:p>
          <a:p>
            <a:pPr algn="r" rtl="1"/>
            <a:r>
              <a:rPr lang="he-IL" dirty="0"/>
              <a:t>חשיבה ביקורתית וניתוח מערכתי</a:t>
            </a:r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874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אחד-עשר: ניתוח מלחמת </a:t>
            </a:r>
            <a:r>
              <a:rPr lang="he-IL" sz="3600" b="1" dirty="0" err="1">
                <a:cs typeface="+mn-cs"/>
              </a:rPr>
              <a:t>יוהכ"פ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המדינאות של סאדאת</a:t>
            </a:r>
          </a:p>
          <a:p>
            <a:pPr algn="r" rtl="1"/>
            <a:r>
              <a:rPr lang="he-IL" dirty="0"/>
              <a:t>המדינאות הישראלית</a:t>
            </a:r>
          </a:p>
          <a:p>
            <a:pPr algn="r" rtl="1"/>
            <a:r>
              <a:rPr lang="he-IL" dirty="0"/>
              <a:t>מלחמת יום הכיפורים כקו פרשת מים </a:t>
            </a:r>
            <a:r>
              <a:rPr lang="he-IL" dirty="0" smtClean="0"/>
              <a:t>בישראל: משטר, כלכלה וחברה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9561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שנים-עשר: ניתוח ההתמודדות עם מגפת הקורונה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/>
              <a:t>עבודה בקבוצות על שאלות ממשבר הקורנה:</a:t>
            </a:r>
          </a:p>
          <a:p>
            <a:pPr lvl="1" algn="r" rtl="1"/>
            <a:r>
              <a:rPr lang="he-IL" dirty="0"/>
              <a:t>ההיבט האבסולוטי</a:t>
            </a:r>
          </a:p>
          <a:p>
            <a:pPr lvl="1" algn="r" rtl="1"/>
            <a:r>
              <a:rPr lang="he-IL" dirty="0"/>
              <a:t>ההיבט המוסדי</a:t>
            </a:r>
          </a:p>
          <a:p>
            <a:pPr lvl="1" algn="r" rtl="1"/>
            <a:r>
              <a:rPr lang="he-IL" dirty="0"/>
              <a:t>ההיבט האינטלקטואלי</a:t>
            </a:r>
          </a:p>
          <a:p>
            <a:pPr algn="r" rtl="1"/>
            <a:r>
              <a:rPr lang="he-IL" dirty="0" smtClean="0"/>
              <a:t>עבודה במליאה: מה משבר הקורונה מלמד אותנו על הביטחון הלאומי? </a:t>
            </a:r>
            <a:endParaRPr lang="he-IL" dirty="0"/>
          </a:p>
          <a:p>
            <a:pPr algn="r" rt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26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שלושה-עשר: </a:t>
            </a:r>
            <a:r>
              <a:rPr lang="he-IL" sz="3600" b="1" dirty="0" err="1">
                <a:cs typeface="+mn-cs"/>
              </a:rPr>
              <a:t>בטל"מ</a:t>
            </a:r>
            <a:r>
              <a:rPr lang="he-IL" sz="3600" b="1" dirty="0">
                <a:cs typeface="+mn-cs"/>
              </a:rPr>
              <a:t> במאה ה-21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</a:t>
            </a:r>
            <a:r>
              <a:rPr lang="he-IL" dirty="0" smtClean="0">
                <a:ea typeface="Calibri" panose="020F0502020204030204" pitchFamily="34" charset="0"/>
              </a:rPr>
              <a:t>העולמי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</a:t>
            </a:r>
            <a:r>
              <a:rPr lang="he-IL" dirty="0" smtClean="0">
                <a:ea typeface="Calibri" panose="020F0502020204030204" pitchFamily="34" charset="0"/>
              </a:rPr>
              <a:t>ופוסט-אמת </a:t>
            </a: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אי שוויון גובר וניאו ליברליזם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פופוליזם, סמכותנות וקשיי הדמוקרטיה הליברלית</a:t>
            </a:r>
          </a:p>
          <a:p>
            <a:pPr algn="r" rtl="1"/>
            <a:r>
              <a:rPr lang="he-IL" dirty="0" smtClean="0"/>
              <a:t>מגפות ואתגרים חדשים </a:t>
            </a:r>
            <a:endParaRPr lang="en-US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9076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C8991-2687-4332-88D0-8E22B62D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מטרות הקורס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EC6D4-E8D1-4F23-AE45-CBFDC884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sz="2400" dirty="0"/>
              <a:t>הכרת יסודות הביטחון הלאומי (להלן: </a:t>
            </a:r>
            <a:r>
              <a:rPr lang="he-IL" sz="2400" dirty="0" err="1"/>
              <a:t>בטל"מ</a:t>
            </a:r>
            <a:r>
              <a:rPr lang="he-IL" sz="2400" dirty="0"/>
              <a:t>) ויחסי-הגומלין ביניהם</a:t>
            </a:r>
          </a:p>
          <a:p>
            <a:pPr algn="r" rtl="1"/>
            <a:r>
              <a:rPr lang="he-IL" sz="2400" dirty="0"/>
              <a:t>הכרת מושגי יסוד </a:t>
            </a:r>
            <a:r>
              <a:rPr lang="he-IL" sz="2400" dirty="0" err="1"/>
              <a:t>בבטל"מ</a:t>
            </a:r>
            <a:endParaRPr lang="he-IL" sz="2400" dirty="0"/>
          </a:p>
          <a:p>
            <a:pPr lvl="0" algn="r" rtl="1"/>
            <a:r>
              <a:rPr lang="he-IL" sz="2400" dirty="0"/>
              <a:t>טיפוח </a:t>
            </a:r>
            <a:r>
              <a:rPr lang="he-IL" sz="2400" dirty="0" smtClean="0"/>
              <a:t>הבנה על </a:t>
            </a:r>
            <a:r>
              <a:rPr lang="he-IL" sz="2400" dirty="0"/>
              <a:t>תחום </a:t>
            </a:r>
            <a:r>
              <a:rPr lang="he-IL" sz="2400" dirty="0" err="1"/>
              <a:t>הבטל"מ</a:t>
            </a:r>
            <a:r>
              <a:rPr lang="he-IL" sz="2400" dirty="0"/>
              <a:t> על מרכיביו השונים, ובפרט, על תהליכי הערכת מצב ברמה הלאומית ותהליכי תכנון אסטרטגי </a:t>
            </a:r>
            <a:endParaRPr lang="he-IL" sz="2400" dirty="0" smtClean="0"/>
          </a:p>
          <a:p>
            <a:pPr lvl="0" algn="r" rtl="1"/>
            <a:r>
              <a:rPr lang="he-IL" sz="2400" dirty="0" smtClean="0"/>
              <a:t>לעמוד על שלושת הממדים של הביטחון הלאומי והזיקות ביניהם </a:t>
            </a:r>
          </a:p>
          <a:p>
            <a:pPr lvl="0" algn="r" rtl="1"/>
            <a:r>
              <a:rPr lang="he-IL" sz="2400" dirty="0" smtClean="0"/>
              <a:t>להבין מה מייחד את </a:t>
            </a:r>
            <a:r>
              <a:rPr lang="he-IL" sz="2400" dirty="0" err="1" smtClean="0"/>
              <a:t>הבטל"מ</a:t>
            </a:r>
            <a:r>
              <a:rPr lang="he-IL" sz="2400" dirty="0" smtClean="0"/>
              <a:t> בימינו </a:t>
            </a:r>
            <a:endParaRPr lang="he-IL" sz="2400" dirty="0"/>
          </a:p>
          <a:p>
            <a:pPr marL="0" indent="0" algn="r" rtl="1">
              <a:buNone/>
            </a:pPr>
            <a:r>
              <a:rPr lang="he-IL" sz="2000" u="sng" dirty="0"/>
              <a:t>מטרות לצרכי </a:t>
            </a:r>
            <a:r>
              <a:rPr lang="he-IL" sz="2000" u="sng" dirty="0" err="1"/>
              <a:t>המב"ל</a:t>
            </a:r>
            <a:r>
              <a:rPr lang="he-IL" sz="2000" u="sng" dirty="0"/>
              <a:t>: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יצירת שפה משותפת למשתתפים במהלך שנת הלימודים </a:t>
            </a:r>
          </a:p>
          <a:p>
            <a:pPr lvl="0" algn="r" rtl="1"/>
            <a:r>
              <a:rPr lang="he-IL" sz="2400" dirty="0">
                <a:solidFill>
                  <a:prstClr val="black"/>
                </a:solidFill>
              </a:rPr>
              <a:t>התווית רעיון</a:t>
            </a:r>
            <a:r>
              <a:rPr lang="he-IL" sz="2400" dirty="0">
                <a:solidFill>
                  <a:srgbClr val="FF0000"/>
                </a:solidFill>
              </a:rPr>
              <a:t> </a:t>
            </a:r>
            <a:r>
              <a:rPr lang="he-IL" sz="2400" dirty="0">
                <a:solidFill>
                  <a:prstClr val="black"/>
                </a:solidFill>
              </a:rPr>
              <a:t>מארגן למכלול הקורסים שילמדו </a:t>
            </a:r>
            <a:r>
              <a:rPr lang="he-IL" sz="2400" dirty="0" err="1">
                <a:solidFill>
                  <a:prstClr val="black"/>
                </a:solidFill>
              </a:rPr>
              <a:t>במב"ל</a:t>
            </a:r>
            <a:endParaRPr lang="he-IL" sz="2400" dirty="0">
              <a:solidFill>
                <a:prstClr val="black"/>
              </a:solidFill>
            </a:endParaRPr>
          </a:p>
          <a:p>
            <a:pPr algn="r" rt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292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ההישג הנדרש למשתתף</a:t>
            </a:r>
            <a:r>
              <a:rPr lang="he-IL" sz="3200" b="1" dirty="0">
                <a:solidFill>
                  <a:prstClr val="black"/>
                </a:solidFill>
                <a:cs typeface="Arial" panose="020B0604020202020204" pitchFamily="34" charset="0"/>
              </a:rPr>
              <a:t> בתם הקורס</a:t>
            </a:r>
            <a:r>
              <a:rPr lang="he-IL" sz="3200" b="1" dirty="0">
                <a:cs typeface="+mn-cs"/>
              </a:rPr>
              <a:t> </a:t>
            </a:r>
            <a:endParaRPr lang="en-US" sz="32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>
                <a:solidFill>
                  <a:srgbClr val="1F497D"/>
                </a:solidFill>
                <a:ea typeface="Calibri" panose="020F0502020204030204" pitchFamily="34" charset="0"/>
              </a:rPr>
              <a:t> </a:t>
            </a:r>
            <a:r>
              <a:rPr lang="he-IL" dirty="0">
                <a:ea typeface="Calibri" panose="020F0502020204030204" pitchFamily="34" charset="0"/>
              </a:rPr>
              <a:t>להבין מהו </a:t>
            </a:r>
            <a:r>
              <a:rPr lang="he-IL" dirty="0" err="1">
                <a:ea typeface="Calibri" panose="020F0502020204030204" pitchFamily="34" charset="0"/>
              </a:rPr>
              <a:t>בטל"מ</a:t>
            </a:r>
            <a:endParaRPr lang="he-IL" dirty="0">
              <a:ea typeface="Calibri" panose="020F0502020204030204" pitchFamily="34" charset="0"/>
            </a:endParaRPr>
          </a:p>
          <a:p>
            <a:pPr lvl="0" algn="r" rtl="1"/>
            <a:r>
              <a:rPr lang="he-IL" dirty="0"/>
              <a:t>לעמוד על הקשר בין מיומנויות בכירים </a:t>
            </a:r>
            <a:r>
              <a:rPr lang="he-IL" dirty="0" err="1"/>
              <a:t>לבטל"מ</a:t>
            </a:r>
            <a:r>
              <a:rPr lang="he-IL" dirty="0"/>
              <a:t> 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לרכוש יכולת לבקר סוגיות שונות בתחום </a:t>
            </a:r>
            <a:r>
              <a:rPr lang="he-IL" dirty="0" err="1">
                <a:ea typeface="Calibri" panose="020F0502020204030204" pitchFamily="34" charset="0"/>
              </a:rPr>
              <a:t>הבטל"מ</a:t>
            </a:r>
            <a:endParaRPr lang="he-IL" dirty="0">
              <a:ea typeface="Calibri" panose="020F0502020204030204" pitchFamily="34" charset="0"/>
            </a:endParaRPr>
          </a:p>
          <a:p>
            <a:pPr algn="r" rtl="1"/>
            <a:r>
              <a:rPr lang="he-IL" dirty="0" smtClean="0"/>
              <a:t>להבין </a:t>
            </a:r>
            <a:r>
              <a:rPr lang="he-IL" dirty="0"/>
              <a:t>סוגיות בתחום הביטחון הלאומי ולנתח אותן </a:t>
            </a:r>
            <a:r>
              <a:rPr lang="he-IL" dirty="0" smtClean="0"/>
              <a:t>באופן ביקורתי</a:t>
            </a:r>
          </a:p>
          <a:p>
            <a:pPr algn="r" rtl="1"/>
            <a:r>
              <a:rPr lang="he-IL" dirty="0" smtClean="0"/>
              <a:t>להכיר סוגיות ייחודיות </a:t>
            </a:r>
            <a:r>
              <a:rPr lang="he-IL" dirty="0" err="1"/>
              <a:t>ל</a:t>
            </a:r>
            <a:r>
              <a:rPr lang="he-IL" dirty="0" err="1" smtClean="0"/>
              <a:t>בטל"מ</a:t>
            </a:r>
            <a:r>
              <a:rPr lang="he-IL" dirty="0" smtClean="0"/>
              <a:t> במאה ה - 21</a:t>
            </a:r>
            <a:endParaRPr lang="he-IL" dirty="0"/>
          </a:p>
          <a:p>
            <a:pPr algn="r" rtl="1"/>
            <a:endParaRPr lang="he-IL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7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הרציונל הפדגוגי של הקורס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he-IL" dirty="0"/>
              <a:t>חיזוק היכולות האנליטיות, כושר השיפוט של המשתתף </a:t>
            </a:r>
            <a:r>
              <a:rPr lang="he-IL" dirty="0" err="1"/>
              <a:t>בבטל"מ</a:t>
            </a:r>
            <a:r>
              <a:rPr lang="he-IL" dirty="0"/>
              <a:t> ופיתוח חשיבה ביקורתית על תחומי משנה שמרכיבים את שדה </a:t>
            </a:r>
            <a:r>
              <a:rPr lang="he-IL" dirty="0" err="1" smtClean="0"/>
              <a:t>הבטל"מ</a:t>
            </a:r>
            <a:r>
              <a:rPr lang="he-IL" dirty="0" smtClean="0"/>
              <a:t>, ובכלל זה, הכרת הייחוד של התחום במאה ה - 21. </a:t>
            </a:r>
            <a:endParaRPr lang="he-IL" dirty="0"/>
          </a:p>
          <a:p>
            <a:pPr marL="0" indent="0" algn="ctr" rtl="1">
              <a:buNone/>
            </a:pPr>
            <a:r>
              <a:rPr lang="he-IL" dirty="0"/>
              <a:t>זאת, באמצעות הכרת המערכת המושגית של </a:t>
            </a:r>
            <a:r>
              <a:rPr lang="he-IL" dirty="0" err="1"/>
              <a:t>הבטל"מ</a:t>
            </a:r>
            <a:r>
              <a:rPr lang="he-IL" dirty="0"/>
              <a:t> ויסודותיו, בעיות טיפוסיות בתהליכי קבלת החלטות, ניתוח מקרים והתמודדות עם אתגרים בני-זמננו </a:t>
            </a:r>
          </a:p>
        </p:txBody>
      </p:sp>
    </p:spTree>
    <p:extLst>
      <p:ext uri="{BB962C8B-B14F-4D97-AF65-F5344CB8AC3E}">
        <p14:creationId xmlns:p14="http://schemas.microsoft.com/office/powerpoint/2010/main" val="25407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 smtClean="0">
                <a:cs typeface="+mn-cs"/>
              </a:rPr>
              <a:t>שלושת הממדים של ביטחון לאומי 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הממד האבסולוטי של ביטחון לאומי </a:t>
            </a:r>
          </a:p>
          <a:p>
            <a:pPr algn="r" rtl="1"/>
            <a:r>
              <a:rPr lang="he-IL" dirty="0" smtClean="0"/>
              <a:t>הממד המוסדי-תהליכי של הביטחון הלאומי </a:t>
            </a:r>
          </a:p>
          <a:p>
            <a:pPr algn="r" rtl="1"/>
            <a:r>
              <a:rPr lang="he-IL" dirty="0" smtClean="0"/>
              <a:t>הממד האינטלקטואלי בביטחון לאומי</a:t>
            </a:r>
          </a:p>
        </p:txBody>
      </p:sp>
    </p:spTree>
    <p:extLst>
      <p:ext uri="{BB962C8B-B14F-4D97-AF65-F5344CB8AC3E}">
        <p14:creationId xmlns:p14="http://schemas.microsoft.com/office/powerpoint/2010/main" val="3666650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3847-F351-4F77-886F-A726274C4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200" b="1" dirty="0">
                <a:cs typeface="+mn-cs"/>
              </a:rPr>
              <a:t>הביטחון הלאומי במאה ה-21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E04FF-2906-47BC-9755-A1CAC93D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בסדר העולמי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השינויים במלחמה ובאויבים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באקלים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גלובליזציה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מהפיכת המידע </a:t>
            </a:r>
            <a:endParaRPr lang="he-IL" dirty="0" smtClean="0">
              <a:ea typeface="Calibri" panose="020F0502020204030204" pitchFamily="34" charset="0"/>
            </a:endParaRPr>
          </a:p>
          <a:p>
            <a:pPr algn="r" rtl="1"/>
            <a:r>
              <a:rPr lang="he-IL" dirty="0" smtClean="0">
                <a:ea typeface="Calibri" panose="020F0502020204030204" pitchFamily="34" charset="0"/>
              </a:rPr>
              <a:t>שינויים </a:t>
            </a:r>
            <a:r>
              <a:rPr lang="he-IL" dirty="0">
                <a:ea typeface="Calibri" panose="020F0502020204030204" pitchFamily="34" charset="0"/>
              </a:rPr>
              <a:t>חברתיים וכלכליים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רעיוניים ואידיאולוגיים</a:t>
            </a:r>
          </a:p>
          <a:p>
            <a:pPr algn="r" rtl="1"/>
            <a:r>
              <a:rPr lang="he-IL" dirty="0">
                <a:ea typeface="Calibri" panose="020F0502020204030204" pitchFamily="34" charset="0"/>
              </a:rPr>
              <a:t>שינויים במנהיגות</a:t>
            </a:r>
            <a:endParaRPr lang="en-US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119F2B2F-ACF0-4026-97C7-49EBFD99CEC7}"/>
              </a:ext>
            </a:extLst>
          </p:cNvPr>
          <p:cNvSpPr/>
          <p:nvPr/>
        </p:nvSpPr>
        <p:spPr>
          <a:xfrm>
            <a:off x="1559552" y="2897188"/>
            <a:ext cx="3121367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2800" dirty="0"/>
              <a:t>אתגרי ביטחון לאומי:</a:t>
            </a:r>
          </a:p>
          <a:p>
            <a:r>
              <a:rPr lang="he-IL" sz="2800" dirty="0"/>
              <a:t>מלחמות</a:t>
            </a:r>
          </a:p>
          <a:p>
            <a:r>
              <a:rPr lang="he-IL" sz="2800" dirty="0"/>
              <a:t>משברים כלכליים</a:t>
            </a:r>
          </a:p>
          <a:p>
            <a:r>
              <a:rPr lang="he-IL" sz="2800" dirty="0"/>
              <a:t>מגיפות ואקלים</a:t>
            </a:r>
          </a:p>
          <a:p>
            <a:r>
              <a:rPr lang="he-IL" sz="2800" dirty="0"/>
              <a:t>טרור</a:t>
            </a:r>
          </a:p>
          <a:p>
            <a:r>
              <a:rPr lang="he-IL" sz="2800" dirty="0"/>
              <a:t>אתגרי פנים מערערים</a:t>
            </a:r>
          </a:p>
        </p:txBody>
      </p:sp>
    </p:spTree>
    <p:extLst>
      <p:ext uri="{BB962C8B-B14F-4D97-AF65-F5344CB8AC3E}">
        <p14:creationId xmlns:p14="http://schemas.microsoft.com/office/powerpoint/2010/main" val="3971686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12C-9EE0-4C83-A7FA-882E56A74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3200" b="1" dirty="0">
                <a:cs typeface="+mn-cs"/>
              </a:rPr>
              <a:t>מערכי-השיעורים </a:t>
            </a:r>
            <a:br>
              <a:rPr lang="he-IL" sz="3200" b="1" dirty="0">
                <a:cs typeface="+mn-cs"/>
              </a:rPr>
            </a:br>
            <a:r>
              <a:rPr lang="he-IL" sz="1800" b="1" dirty="0">
                <a:cs typeface="+mn-cs"/>
              </a:rPr>
              <a:t>(כל מערך-שיעור שני משכים) </a:t>
            </a:r>
            <a:endParaRPr lang="en-US" sz="1800" b="1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776B-6C83-42C9-905B-56A956B5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he-IL" sz="3100" dirty="0"/>
              <a:t>1. ביטחון לאומי – מבוא כללי ומושגי יסוד (מדינה, אינטרס לאומי, עוצמה) </a:t>
            </a:r>
          </a:p>
          <a:p>
            <a:pPr marL="0" indent="0" algn="r" rtl="1">
              <a:buNone/>
            </a:pPr>
            <a:r>
              <a:rPr lang="he-IL" sz="3100" dirty="0"/>
              <a:t>2. דיסציפלינות רלבנטיות ותיאוריות מרכזיות: שלושים שנה להתמוטטות הגוש הסובייטי כמקרה בוחן. </a:t>
            </a:r>
          </a:p>
          <a:p>
            <a:pPr marL="0" indent="0" algn="r" rtl="1">
              <a:buNone/>
            </a:pPr>
            <a:r>
              <a:rPr lang="he-IL" sz="3100" dirty="0"/>
              <a:t> </a:t>
            </a:r>
            <a:r>
              <a:rPr lang="he-IL" b="1" dirty="0"/>
              <a:t>יסודות </a:t>
            </a:r>
            <a:r>
              <a:rPr lang="he-IL" b="1" dirty="0" err="1"/>
              <a:t>הבטל"מ</a:t>
            </a:r>
            <a:r>
              <a:rPr lang="he-IL" b="1" dirty="0"/>
              <a:t>, מושגי יסוד ואתגרים בני-זמננו בגיבוש הערכת מצב לאומית ואסטרטגיה  </a:t>
            </a:r>
          </a:p>
          <a:p>
            <a:pPr marL="0" lvl="0" indent="0" algn="r" rtl="1">
              <a:buNone/>
            </a:pPr>
            <a:r>
              <a:rPr lang="he-IL" sz="3100" dirty="0"/>
              <a:t>3. גיאו-אסטרטגיה והמזרח-התיכון: עשור לאביב הערבי כמקרה בוחן. </a:t>
            </a:r>
          </a:p>
          <a:p>
            <a:pPr marL="0" lvl="0" indent="0" algn="r" rtl="1">
              <a:buNone/>
            </a:pPr>
            <a:r>
              <a:rPr lang="he-IL" sz="3100" dirty="0"/>
              <a:t>4. משטר</a:t>
            </a:r>
          </a:p>
          <a:p>
            <a:pPr marL="0" indent="0" algn="r" rtl="1">
              <a:buNone/>
            </a:pPr>
            <a:r>
              <a:rPr lang="he-IL" sz="3100" dirty="0"/>
              <a:t>5. מדינאות ודיפלומטיה </a:t>
            </a:r>
          </a:p>
          <a:p>
            <a:pPr marL="0" indent="0" algn="r" rtl="1">
              <a:buNone/>
            </a:pPr>
            <a:r>
              <a:rPr lang="he-IL" sz="3100" dirty="0"/>
              <a:t>6. חברות בנות-זמננו </a:t>
            </a:r>
          </a:p>
          <a:p>
            <a:pPr marL="0" lvl="0" indent="0" algn="r" rtl="1">
              <a:buNone/>
            </a:pPr>
            <a:r>
              <a:rPr lang="he-IL" sz="3100" dirty="0"/>
              <a:t>7. כלכלה פוליטית </a:t>
            </a:r>
          </a:p>
          <a:p>
            <a:pPr marL="0" lvl="0" indent="0" algn="r" rtl="1">
              <a:buNone/>
            </a:pPr>
            <a:r>
              <a:rPr lang="he-IL" sz="3100" dirty="0"/>
              <a:t>8. הגנה לאומית </a:t>
            </a:r>
          </a:p>
          <a:p>
            <a:pPr marL="0" lvl="0" indent="0" algn="r" rtl="1">
              <a:buNone/>
            </a:pPr>
            <a:r>
              <a:rPr lang="he-IL" sz="3100" dirty="0"/>
              <a:t>9. הגנה לאומית – המשך + המקרה של מלחמת לבנון השנייה/מבצעי צה"ל בעזה</a:t>
            </a:r>
          </a:p>
          <a:p>
            <a:pPr marL="0" lvl="0" indent="0" algn="r" rtl="1">
              <a:buNone/>
            </a:pPr>
            <a:r>
              <a:rPr lang="he-IL" sz="3100" dirty="0"/>
              <a:t>10. </a:t>
            </a:r>
            <a:r>
              <a:rPr lang="he-IL" sz="3200" dirty="0"/>
              <a:t>תהליכי קבלת החלטות </a:t>
            </a:r>
            <a:endParaRPr lang="he-IL" sz="3100" dirty="0"/>
          </a:p>
          <a:p>
            <a:pPr marL="0" lvl="0" indent="0" algn="r" rtl="1">
              <a:buNone/>
            </a:pPr>
            <a:r>
              <a:rPr lang="he-IL" sz="3100" dirty="0"/>
              <a:t> </a:t>
            </a:r>
            <a:r>
              <a:rPr lang="he-IL" sz="3100" b="1" dirty="0"/>
              <a:t>מקרי בוחן ו</a:t>
            </a:r>
            <a:r>
              <a:rPr lang="he-IL" sz="2900" b="1" dirty="0"/>
              <a:t>התנסות – עבודה בקבוצות  </a:t>
            </a:r>
          </a:p>
          <a:p>
            <a:pPr marL="0" lvl="0" indent="0" algn="r" rtl="1">
              <a:buNone/>
            </a:pPr>
            <a:r>
              <a:rPr lang="he-IL" sz="3100" dirty="0"/>
              <a:t>11. </a:t>
            </a:r>
            <a:r>
              <a:rPr lang="he-IL" sz="3200" dirty="0"/>
              <a:t>ניתוח מלחמת יום-הכיפורים</a:t>
            </a:r>
          </a:p>
          <a:p>
            <a:pPr marL="0" lvl="0" indent="0" algn="r" rtl="1">
              <a:buNone/>
            </a:pPr>
            <a:r>
              <a:rPr lang="he-IL" sz="3200" dirty="0"/>
              <a:t>12. ניתוח התמודדות ישראל עם מגפת הקורונה </a:t>
            </a:r>
          </a:p>
          <a:p>
            <a:pPr marL="0" lvl="0" indent="0" algn="r" rtl="1">
              <a:buNone/>
            </a:pPr>
            <a:r>
              <a:rPr lang="he-IL" sz="3200" dirty="0"/>
              <a:t>13. ביטחון לאומי בעידן שלאחר המגיפה? – ברור המציאות, גיבוש הערכת מצב ואסטרטגיות פעולה</a:t>
            </a: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8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ראשון:</a:t>
            </a:r>
            <a:r>
              <a:rPr lang="he-IL" sz="3600" b="1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 מבוא כללי ומושגי יסוד </a:t>
            </a:r>
            <a:endParaRPr lang="he-IL" sz="3600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he-IL" dirty="0"/>
              <a:t>המשגה של </a:t>
            </a:r>
            <a:r>
              <a:rPr lang="he-IL" dirty="0" err="1"/>
              <a:t>בטל"מ</a:t>
            </a:r>
            <a:endParaRPr lang="he-IL" dirty="0"/>
          </a:p>
          <a:p>
            <a:pPr algn="r" rtl="1"/>
            <a:r>
              <a:rPr lang="he-IL" dirty="0"/>
              <a:t>שלושת הממדים של </a:t>
            </a:r>
            <a:r>
              <a:rPr lang="he-IL" dirty="0" err="1"/>
              <a:t>בטל"מ</a:t>
            </a:r>
            <a:endParaRPr lang="he-IL" dirty="0"/>
          </a:p>
          <a:p>
            <a:pPr algn="r" rtl="1"/>
            <a:r>
              <a:rPr lang="he-IL" dirty="0"/>
              <a:t>מאפייני החשיבה הפרקטית </a:t>
            </a:r>
          </a:p>
          <a:p>
            <a:pPr algn="r" rtl="1"/>
            <a:r>
              <a:rPr lang="he-IL" dirty="0"/>
              <a:t>מושגי יסוד: עוצמה, </a:t>
            </a:r>
            <a:r>
              <a:rPr lang="he-IL" dirty="0" smtClean="0"/>
              <a:t>אינטרס לאומי ומדינה</a:t>
            </a:r>
            <a:endParaRPr lang="he-IL" dirty="0"/>
          </a:p>
          <a:p>
            <a:pPr algn="r" rtl="1"/>
            <a:r>
              <a:rPr lang="he-IL" dirty="0"/>
              <a:t>הדגמת הממדים השונים, מאפייני החשיבה ומושגי היסוד על משבר הקורונה:</a:t>
            </a:r>
          </a:p>
          <a:p>
            <a:pPr lvl="1" algn="r" rtl="1"/>
            <a:r>
              <a:rPr lang="he-IL" dirty="0"/>
              <a:t>משבר רפואי, כלכלי, חברתי</a:t>
            </a:r>
          </a:p>
          <a:p>
            <a:pPr lvl="1" algn="r" rtl="1"/>
            <a:r>
              <a:rPr lang="he-IL" dirty="0"/>
              <a:t>דיסציפלינות הידע</a:t>
            </a:r>
          </a:p>
          <a:p>
            <a:pPr lvl="1" algn="r" rtl="1"/>
            <a:r>
              <a:rPr lang="he-IL" dirty="0"/>
              <a:t>ההיבט המוסדי – </a:t>
            </a:r>
            <a:r>
              <a:rPr lang="he-IL" dirty="0" err="1"/>
              <a:t>ראה"מ</a:t>
            </a:r>
            <a:r>
              <a:rPr lang="he-IL" dirty="0"/>
              <a:t>, </a:t>
            </a:r>
            <a:r>
              <a:rPr lang="he-IL" dirty="0" err="1"/>
              <a:t>מל"ל</a:t>
            </a:r>
            <a:r>
              <a:rPr lang="he-IL" dirty="0"/>
              <a:t>, משרדי הממשלה, החברה האזרחית</a:t>
            </a:r>
          </a:p>
          <a:p>
            <a:pPr lvl="1" algn="r" rtl="1"/>
            <a:r>
              <a:rPr lang="he-IL" dirty="0"/>
              <a:t>סוגיית ה"אסטרטגיה" </a:t>
            </a:r>
          </a:p>
          <a:p>
            <a:pPr algn="r" rtl="1"/>
            <a:r>
              <a:rPr lang="he-IL" dirty="0"/>
              <a:t>צורת חשיבה וכשלים תפיסתיים? (הקדמה)</a:t>
            </a:r>
          </a:p>
        </p:txBody>
      </p:sp>
    </p:spTree>
    <p:extLst>
      <p:ext uri="{BB962C8B-B14F-4D97-AF65-F5344CB8AC3E}">
        <p14:creationId xmlns:p14="http://schemas.microsoft.com/office/powerpoint/2010/main" val="3719910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he-IL" sz="3600" b="1" dirty="0">
                <a:cs typeface="+mn-cs"/>
              </a:rPr>
              <a:t>שיעור שני: דיסציפלינות רלבנטיות ותיאוריות מרכזיות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he-IL" dirty="0">
                <a:solidFill>
                  <a:prstClr val="black"/>
                </a:solidFill>
              </a:rPr>
              <a:t>ניתוח המערכת הבינ"ל מאז התמוטטות הגוש הסובייטי </a:t>
            </a:r>
          </a:p>
          <a:p>
            <a:pPr algn="r" rtl="1"/>
            <a:r>
              <a:rPr lang="he-IL" dirty="0"/>
              <a:t>הפרופסיות הרלבנטיות: היסטוריה, גיאוגרפיה, מדע המדינה וכדומה</a:t>
            </a:r>
          </a:p>
          <a:p>
            <a:pPr algn="r" rtl="1"/>
            <a:r>
              <a:rPr lang="he-IL" dirty="0"/>
              <a:t>תיאוריות מרכזיות ביחב"ל </a:t>
            </a:r>
          </a:p>
          <a:p>
            <a:pPr algn="r" rtl="1"/>
            <a:r>
              <a:rPr lang="he-IL" dirty="0"/>
              <a:t>מושגים מרכזיים בעיסוק האקדמי: מאזן כוחות, דילמת הביטחון, המבנה האנרכי של המערכת</a:t>
            </a:r>
          </a:p>
        </p:txBody>
      </p:sp>
    </p:spTree>
    <p:extLst>
      <p:ext uri="{BB962C8B-B14F-4D97-AF65-F5344CB8AC3E}">
        <p14:creationId xmlns:p14="http://schemas.microsoft.com/office/powerpoint/2010/main" val="236618699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884</Words>
  <Application>Microsoft Office PowerPoint</Application>
  <PresentationFormat>Widescreen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 (body)</vt:lpstr>
      <vt:lpstr>Calibri</vt:lpstr>
      <vt:lpstr>Calibri Light</vt:lpstr>
      <vt:lpstr>Times New Roman</vt:lpstr>
      <vt:lpstr>ערכת נושא Office</vt:lpstr>
      <vt:lpstr>Office Theme</vt:lpstr>
      <vt:lpstr>1_Office Theme</vt:lpstr>
      <vt:lpstr>2_Office Theme</vt:lpstr>
      <vt:lpstr>ביטחון לאומי:  יסודות ומושגים</vt:lpstr>
      <vt:lpstr>מטרות הקורס</vt:lpstr>
      <vt:lpstr>ההישג הנדרש למשתתף בתם הקורס </vt:lpstr>
      <vt:lpstr>הרציונל הפדגוגי של הקורס</vt:lpstr>
      <vt:lpstr>שלושת הממדים של ביטחון לאומי </vt:lpstr>
      <vt:lpstr>הביטחון הלאומי במאה ה-21</vt:lpstr>
      <vt:lpstr>מערכי-השיעורים  (כל מערך-שיעור שני משכים) </vt:lpstr>
      <vt:lpstr>שיעור ראשון: מבוא כללי ומושגי יסוד </vt:lpstr>
      <vt:lpstr>שיעור שני: דיסציפלינות רלבנטיות ותיאוריות מרכזיות</vt:lpstr>
      <vt:lpstr>שיעור שלישי: גיאו-אסטרטגיה והמזרח-התיכון</vt:lpstr>
      <vt:lpstr>שיעור רביעי: משטר</vt:lpstr>
      <vt:lpstr>שיעור חמישי: מדינאות ודיפלומטיה</vt:lpstr>
      <vt:lpstr>שיעור שישי: חברות בנות-זמננו</vt:lpstr>
      <vt:lpstr>שיעור שביעי: כלכלה פוליטית</vt:lpstr>
      <vt:lpstr>שיעור שמיני ותשיעי: הגנה לאומית</vt:lpstr>
      <vt:lpstr>שיעור עשירי: קבלת החלטות ואתגרי חשיבה</vt:lpstr>
      <vt:lpstr>שיעור אחד-עשר: ניתוח מלחמת יוהכ"פ</vt:lpstr>
      <vt:lpstr>שיעור שנים-עשר: ניתוח ההתמודדות עם מגפת הקורונה</vt:lpstr>
      <vt:lpstr>שיעור שלושה-עשר: בטל"מ במאה ה-21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CYTICE_1</dc:creator>
  <cp:lastModifiedBy>DNavot-157872</cp:lastModifiedBy>
  <cp:revision>150</cp:revision>
  <dcterms:created xsi:type="dcterms:W3CDTF">2020-02-19T03:51:37Z</dcterms:created>
  <dcterms:modified xsi:type="dcterms:W3CDTF">2020-05-06T06:26:14Z</dcterms:modified>
</cp:coreProperties>
</file>