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1" r:id="rId6"/>
    <p:sldId id="302" r:id="rId7"/>
    <p:sldId id="309" r:id="rId8"/>
    <p:sldId id="297" r:id="rId9"/>
    <p:sldId id="305" r:id="rId10"/>
    <p:sldId id="303" r:id="rId11"/>
    <p:sldId id="306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66" d="100"/>
          <a:sy n="166" d="100"/>
        </p:scale>
        <p:origin x="104" y="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14:04.46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41:26.161" idx="4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cs typeface="+mn-cs"/>
              </a:rPr>
              <a:t>ביטחון לאומי בעידן של שינויים</a:t>
            </a:r>
            <a:endParaRPr lang="he-IL" b="1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איתי ברון ודורון נבות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הכרת </a:t>
            </a:r>
            <a:r>
              <a:rPr lang="he-IL" sz="2400" dirty="0"/>
              <a:t>יסודות הביטחון </a:t>
            </a:r>
            <a:r>
              <a:rPr lang="he-IL" sz="2400" dirty="0" smtClean="0"/>
              <a:t>הלאומי ויחסי-הגומלין ביניהם</a:t>
            </a:r>
            <a:endParaRPr lang="he-IL" sz="2400" dirty="0"/>
          </a:p>
          <a:p>
            <a:pPr algn="r" rtl="1"/>
            <a:r>
              <a:rPr lang="he-IL" sz="2400" dirty="0"/>
              <a:t>הכרת מושגי-משנה ביסודות הביטחון </a:t>
            </a:r>
            <a:r>
              <a:rPr lang="he-IL" sz="2400" dirty="0" smtClean="0"/>
              <a:t>הלאומי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טיפוח חשיבה ביקורתית על ביטחון לאומי</a:t>
            </a:r>
          </a:p>
          <a:p>
            <a:pPr algn="r" rtl="1"/>
            <a:r>
              <a:rPr lang="he-IL" sz="2400" dirty="0" smtClean="0"/>
              <a:t>רכישת מיומנויות מנהיגות וגיבוש אסטרטגיה-רבתי</a:t>
            </a:r>
            <a:endParaRPr lang="he-IL" sz="2400" dirty="0" smtClean="0"/>
          </a:p>
          <a:p>
            <a:pPr marL="0" indent="0" algn="r" rtl="1">
              <a:buNone/>
            </a:pPr>
            <a:r>
              <a:rPr lang="he-IL" sz="2000" u="sng" dirty="0" smtClean="0"/>
              <a:t>לצרכי </a:t>
            </a:r>
            <a:r>
              <a:rPr lang="he-IL" sz="2000" u="sng" dirty="0" err="1" smtClean="0"/>
              <a:t>המב"ל</a:t>
            </a:r>
            <a:r>
              <a:rPr lang="he-IL" sz="2000" u="sng" dirty="0" smtClean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</a:t>
            </a: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0821-C4B6-4642-93CA-C623E5289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ctr" rtl="1">
              <a:spcBef>
                <a:spcPts val="1000"/>
              </a:spcBef>
            </a:pPr>
            <a:r>
              <a:rPr lang="he-IL" sz="32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חיוניות הקורס לבכיר</a:t>
            </a:r>
            <a:r>
              <a:rPr lang="he-IL" sz="28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28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E277F-955D-4AAC-87BF-E1512FAF3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הבנה טובה יותר של מדיניות הדרג הנבחר</a:t>
            </a:r>
          </a:p>
          <a:p>
            <a:pPr algn="r" rtl="1"/>
            <a:r>
              <a:rPr lang="he-IL" dirty="0" smtClean="0"/>
              <a:t>חיזוק היכולת </a:t>
            </a:r>
            <a:r>
              <a:rPr lang="he-IL" dirty="0"/>
              <a:t>לקדם </a:t>
            </a:r>
            <a:r>
              <a:rPr lang="he-IL" dirty="0" smtClean="0"/>
              <a:t>ולאשר תכניות אצל מקבלי ההחלטות</a:t>
            </a:r>
            <a:endParaRPr lang="he-IL" dirty="0"/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סיוע </a:t>
            </a:r>
            <a:r>
              <a:rPr lang="he-IL" dirty="0" smtClean="0">
                <a:solidFill>
                  <a:prstClr val="black"/>
                </a:solidFill>
              </a:rPr>
              <a:t>להתמודד עם </a:t>
            </a:r>
            <a:r>
              <a:rPr lang="he-IL" dirty="0">
                <a:solidFill>
                  <a:prstClr val="black"/>
                </a:solidFill>
              </a:rPr>
              <a:t>בעיות </a:t>
            </a:r>
            <a:r>
              <a:rPr lang="he-IL" dirty="0" smtClean="0">
                <a:solidFill>
                  <a:prstClr val="black"/>
                </a:solidFill>
              </a:rPr>
              <a:t>מורכבות והובלת שינוי </a:t>
            </a:r>
          </a:p>
          <a:p>
            <a:pPr lvl="0" algn="r" rtl="1"/>
            <a:r>
              <a:rPr lang="he-IL" dirty="0" smtClean="0">
                <a:solidFill>
                  <a:prstClr val="black"/>
                </a:solidFill>
              </a:rPr>
              <a:t>הכנה </a:t>
            </a:r>
            <a:r>
              <a:rPr lang="he-IL" dirty="0" smtClean="0">
                <a:solidFill>
                  <a:prstClr val="black"/>
                </a:solidFill>
              </a:rPr>
              <a:t>לקראת מילוי עתידי של תפקידי מנהיגות לאומית</a:t>
            </a:r>
            <a:endParaRPr lang="he-IL" dirty="0">
              <a:solidFill>
                <a:prstClr val="black"/>
              </a:solidFill>
            </a:endParaRPr>
          </a:p>
          <a:p>
            <a:pPr marL="0" lvl="0" indent="0" algn="r" rtl="1">
              <a:buNone/>
            </a:pPr>
            <a:r>
              <a:rPr lang="he-IL" dirty="0" smtClean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9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ההישג הנדרש </a:t>
            </a:r>
            <a:r>
              <a:rPr lang="he-IL" sz="3200" b="1" dirty="0" smtClean="0">
                <a:cs typeface="+mn-cs"/>
              </a:rPr>
              <a:t>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 smtClean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הבנה </a:t>
            </a:r>
            <a:r>
              <a:rPr lang="he-IL" dirty="0" smtClean="0"/>
              <a:t>טובה יותר של דרג מקבלי החלטות ברמה הלאומית </a:t>
            </a:r>
          </a:p>
          <a:p>
            <a:pPr algn="r" rtl="1"/>
            <a:r>
              <a:rPr lang="he-IL" dirty="0" smtClean="0"/>
              <a:t>העמקת היכולת לשלב שיקולים של </a:t>
            </a:r>
            <a:r>
              <a:rPr lang="he-IL" dirty="0" smtClean="0"/>
              <a:t>אסטרטגיה-רבתי במילוי התפקיד</a:t>
            </a:r>
            <a:endParaRPr lang="he-IL" dirty="0" smtClean="0"/>
          </a:p>
          <a:p>
            <a:pPr algn="r" rtl="1"/>
            <a:r>
              <a:rPr lang="he-IL" dirty="0" smtClean="0"/>
              <a:t>התמודדות אפקטיבית יותר עם </a:t>
            </a:r>
            <a:r>
              <a:rPr lang="he-IL" dirty="0" smtClean="0"/>
              <a:t>בעיות הסתגלות בארגון </a:t>
            </a:r>
            <a:endParaRPr lang="he-IL" dirty="0"/>
          </a:p>
          <a:p>
            <a:pPr algn="r" rtl="1"/>
            <a:r>
              <a:rPr lang="he-IL" dirty="0" smtClean="0"/>
              <a:t>יכולת לחשוב בצורה ביקורתית על תפיסת הביטחון הלאומי של </a:t>
            </a:r>
            <a:r>
              <a:rPr lang="he-IL" dirty="0" smtClean="0"/>
              <a:t>ישראל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הרציונל הפדגוגי של הקורס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 smtClean="0"/>
              <a:t>הקורס מבקש להתמודד עם </a:t>
            </a:r>
            <a:r>
              <a:rPr lang="he-IL" dirty="0" smtClean="0"/>
              <a:t>שלוש שאלות שעל הבכיר לשאול את עצמו:</a:t>
            </a:r>
          </a:p>
          <a:p>
            <a:pPr marL="0" indent="0" algn="ctr" rtl="1">
              <a:buNone/>
            </a:pPr>
            <a:r>
              <a:rPr lang="he-IL" dirty="0" smtClean="0"/>
              <a:t> מה עליי לדעת? כיצד עלי לחשוב? מה עליי לעשות? 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אליפסה 15">
            <a:extLst>
              <a:ext uri="{FF2B5EF4-FFF2-40B4-BE49-F238E27FC236}">
                <a16:creationId xmlns:a16="http://schemas.microsoft.com/office/drawing/2014/main" id="{7F746604-B5A9-461A-B4F9-60BCDBA868FB}"/>
              </a:ext>
            </a:extLst>
          </p:cNvPr>
          <p:cNvSpPr/>
          <p:nvPr/>
        </p:nvSpPr>
        <p:spPr>
          <a:xfrm>
            <a:off x="4505325" y="2001321"/>
            <a:ext cx="2981687" cy="29816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ביטחון</a:t>
            </a:r>
          </a:p>
          <a:p>
            <a:pPr algn="ctr"/>
            <a:r>
              <a:rPr lang="he-IL" b="1" dirty="0">
                <a:solidFill>
                  <a:schemeClr val="tx1"/>
                </a:solidFill>
              </a:rPr>
              <a:t>לאומי</a:t>
            </a:r>
          </a:p>
        </p:txBody>
      </p: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F376AC27-B738-4C32-B562-AC094EFC076B}"/>
              </a:ext>
            </a:extLst>
          </p:cNvPr>
          <p:cNvGrpSpPr/>
          <p:nvPr/>
        </p:nvGrpSpPr>
        <p:grpSpPr>
          <a:xfrm>
            <a:off x="6864450" y="1633456"/>
            <a:ext cx="3559765" cy="2352675"/>
            <a:chOff x="6800851" y="1009650"/>
            <a:chExt cx="3559765" cy="2352675"/>
          </a:xfrm>
        </p:grpSpPr>
        <p:sp>
          <p:nvSpPr>
            <p:cNvPr id="5" name="חץ: ימינה 4">
              <a:extLst>
                <a:ext uri="{FF2B5EF4-FFF2-40B4-BE49-F238E27FC236}">
                  <a16:creationId xmlns:a16="http://schemas.microsoft.com/office/drawing/2014/main" id="{E503FBC2-ACE8-412B-834B-685BFD1E7A78}"/>
                </a:ext>
              </a:extLst>
            </p:cNvPr>
            <p:cNvSpPr/>
            <p:nvPr/>
          </p:nvSpPr>
          <p:spPr>
            <a:xfrm rot="19786161" flipH="1">
              <a:off x="6800851" y="1009650"/>
              <a:ext cx="2219325" cy="2352675"/>
            </a:xfrm>
            <a:prstGeom prst="rightArrow">
              <a:avLst>
                <a:gd name="adj1" fmla="val 84009"/>
                <a:gd name="adj2" fmla="val 73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1BEC1BE3-C871-4171-B2A5-560856D064F1}"/>
                </a:ext>
              </a:extLst>
            </p:cNvPr>
            <p:cNvSpPr txBox="1"/>
            <p:nvPr/>
          </p:nvSpPr>
          <p:spPr>
            <a:xfrm>
              <a:off x="7564145" y="1396373"/>
              <a:ext cx="2796471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r>
                <a:rPr lang="he-IL" b="1" dirty="0" smtClean="0"/>
                <a:t>מה עליי לדעת</a:t>
              </a:r>
              <a:r>
                <a:rPr lang="he-IL" b="1" dirty="0" smtClean="0"/>
                <a:t>:  </a:t>
              </a:r>
              <a:endParaRPr lang="he-IL" b="1" dirty="0" smtClean="0"/>
            </a:p>
            <a:p>
              <a:r>
                <a:rPr lang="he-IL" dirty="0" smtClean="0"/>
                <a:t>המערכת </a:t>
              </a:r>
              <a:r>
                <a:rPr lang="he-IL" dirty="0"/>
                <a:t>הבינ"ל </a:t>
              </a:r>
              <a:r>
                <a:rPr lang="he-IL" dirty="0" smtClean="0"/>
                <a:t>והאזורית</a:t>
              </a:r>
              <a:r>
                <a:rPr lang="he-IL" dirty="0"/>
                <a:t>,</a:t>
              </a:r>
              <a:r>
                <a:rPr lang="he-IL" dirty="0" smtClean="0"/>
                <a:t> והמערכת המקומית</a:t>
              </a:r>
              <a:endParaRPr lang="he-IL" dirty="0"/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C892EB20-0483-45FF-9FC7-D65917C0F93E}"/>
              </a:ext>
            </a:extLst>
          </p:cNvPr>
          <p:cNvGrpSpPr/>
          <p:nvPr/>
        </p:nvGrpSpPr>
        <p:grpSpPr>
          <a:xfrm>
            <a:off x="581862" y="2085079"/>
            <a:ext cx="9795493" cy="4069267"/>
            <a:chOff x="555606" y="2104300"/>
            <a:chExt cx="9795493" cy="4069267"/>
          </a:xfrm>
        </p:grpSpPr>
        <p:sp>
          <p:nvSpPr>
            <p:cNvPr id="2" name="חץ: ימינה 1">
              <a:extLst>
                <a:ext uri="{FF2B5EF4-FFF2-40B4-BE49-F238E27FC236}">
                  <a16:creationId xmlns:a16="http://schemas.microsoft.com/office/drawing/2014/main" id="{17F551B3-03FC-4048-831E-62FDB42EA18F}"/>
                </a:ext>
              </a:extLst>
            </p:cNvPr>
            <p:cNvSpPr/>
            <p:nvPr/>
          </p:nvSpPr>
          <p:spPr>
            <a:xfrm rot="1813839">
              <a:off x="3083383" y="2104300"/>
              <a:ext cx="2131810" cy="2174645"/>
            </a:xfrm>
            <a:prstGeom prst="rightArrow">
              <a:avLst>
                <a:gd name="adj1" fmla="val 84009"/>
                <a:gd name="adj2" fmla="val 73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תיבת טקסט 6">
              <a:extLst>
                <a:ext uri="{FF2B5EF4-FFF2-40B4-BE49-F238E27FC236}">
                  <a16:creationId xmlns:a16="http://schemas.microsoft.com/office/drawing/2014/main" id="{62F47DB7-91E5-4DF5-9729-0F5C67802C5C}"/>
                </a:ext>
              </a:extLst>
            </p:cNvPr>
            <p:cNvSpPr txBox="1"/>
            <p:nvPr/>
          </p:nvSpPr>
          <p:spPr>
            <a:xfrm>
              <a:off x="555606" y="2360204"/>
              <a:ext cx="3323346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1">
              <a:spAutoFit/>
            </a:bodyPr>
            <a:lstStyle/>
            <a:p>
              <a:r>
                <a:rPr lang="he-IL" b="1" dirty="0" smtClean="0"/>
                <a:t>כיצד עליי לחשוב:</a:t>
              </a:r>
              <a:endParaRPr lang="he-IL" b="1" dirty="0" smtClean="0"/>
            </a:p>
            <a:p>
              <a:r>
                <a:rPr lang="he-IL" dirty="0" smtClean="0"/>
                <a:t>מושגי </a:t>
              </a:r>
              <a:r>
                <a:rPr lang="he-IL" dirty="0" smtClean="0"/>
                <a:t>יסוד, תיאוריות </a:t>
              </a:r>
              <a:r>
                <a:rPr lang="he-IL" dirty="0" smtClean="0"/>
                <a:t>ודפוסי חשיבה</a:t>
              </a:r>
              <a:endParaRPr lang="he-IL" dirty="0"/>
            </a:p>
          </p:txBody>
        </p:sp>
        <p:grpSp>
          <p:nvGrpSpPr>
            <p:cNvPr id="18" name="קבוצה 17">
              <a:extLst>
                <a:ext uri="{FF2B5EF4-FFF2-40B4-BE49-F238E27FC236}">
                  <a16:creationId xmlns:a16="http://schemas.microsoft.com/office/drawing/2014/main" id="{C2AEB490-9793-4A91-A899-6ABB870083C0}"/>
                </a:ext>
              </a:extLst>
            </p:cNvPr>
            <p:cNvGrpSpPr/>
            <p:nvPr/>
          </p:nvGrpSpPr>
          <p:grpSpPr>
            <a:xfrm>
              <a:off x="5686414" y="3820892"/>
              <a:ext cx="4664685" cy="2352675"/>
              <a:chOff x="5686414" y="3820892"/>
              <a:chExt cx="4664685" cy="2352675"/>
            </a:xfrm>
          </p:grpSpPr>
          <p:sp>
            <p:nvSpPr>
              <p:cNvPr id="6" name="חץ: ימינה 5">
                <a:extLst>
                  <a:ext uri="{FF2B5EF4-FFF2-40B4-BE49-F238E27FC236}">
                    <a16:creationId xmlns:a16="http://schemas.microsoft.com/office/drawing/2014/main" id="{36FF6DBA-37FB-4897-9E5C-2A90B7161EE8}"/>
                  </a:ext>
                </a:extLst>
              </p:cNvPr>
              <p:cNvSpPr/>
              <p:nvPr/>
            </p:nvSpPr>
            <p:spPr>
              <a:xfrm rot="1813839" flipH="1" flipV="1">
                <a:off x="5686414" y="3820892"/>
                <a:ext cx="2219325" cy="2352675"/>
              </a:xfrm>
              <a:prstGeom prst="rightArrow">
                <a:avLst>
                  <a:gd name="adj1" fmla="val 84009"/>
                  <a:gd name="adj2" fmla="val 73605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9C3F60AB-9C89-4125-BF54-5838BF4BA3C8}"/>
                  </a:ext>
                </a:extLst>
              </p:cNvPr>
              <p:cNvSpPr txBox="1"/>
              <p:nvPr/>
            </p:nvSpPr>
            <p:spPr>
              <a:xfrm>
                <a:off x="6885055" y="4949493"/>
                <a:ext cx="3466044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r>
                  <a:rPr lang="he-IL" b="1" dirty="0" smtClean="0"/>
                  <a:t>מה עליי לעשות:</a:t>
                </a:r>
                <a:endParaRPr lang="he-IL" b="1" dirty="0" smtClean="0"/>
              </a:p>
              <a:p>
                <a:r>
                  <a:rPr lang="he-IL" dirty="0" smtClean="0"/>
                  <a:t>מנהיגות, תהליכי קבלת החלטות</a:t>
                </a:r>
              </a:p>
              <a:p>
                <a:r>
                  <a:rPr lang="he-IL" dirty="0" smtClean="0"/>
                  <a:t>והובלת שינוי</a:t>
                </a:r>
                <a:endParaRPr lang="he-IL" dirty="0"/>
              </a:p>
            </p:txBody>
          </p:sp>
        </p:grp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הרציונל הפדגוגי ומרכיבי </a:t>
            </a:r>
            <a:r>
              <a:rPr lang="he-IL" sz="3200" b="1" dirty="0" smtClean="0">
                <a:cs typeface="+mn-cs"/>
              </a:rPr>
              <a:t>הקורס</a:t>
            </a:r>
            <a:endParaRPr lang="he-IL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74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מערכי-השיעורים </a:t>
            </a:r>
            <a:br>
              <a:rPr lang="he-IL" sz="3200" b="1" dirty="0" smtClean="0">
                <a:cs typeface="+mn-cs"/>
              </a:rPr>
            </a:br>
            <a:r>
              <a:rPr lang="he-IL" sz="1800" b="1" dirty="0" smtClean="0">
                <a:cs typeface="+mn-cs"/>
              </a:rPr>
              <a:t>(</a:t>
            </a:r>
            <a:r>
              <a:rPr lang="he-IL" sz="1800" b="1" dirty="0">
                <a:cs typeface="+mn-cs"/>
              </a:rPr>
              <a:t>כל </a:t>
            </a:r>
            <a:r>
              <a:rPr lang="he-IL" sz="1800" b="1" dirty="0" smtClean="0">
                <a:cs typeface="+mn-cs"/>
              </a:rPr>
              <a:t>מערך-שיעור </a:t>
            </a:r>
            <a:r>
              <a:rPr lang="he-IL" sz="1800" b="1" dirty="0">
                <a:cs typeface="+mn-cs"/>
              </a:rPr>
              <a:t>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he-IL" dirty="0"/>
              <a:t> </a:t>
            </a:r>
            <a:r>
              <a:rPr lang="he-IL" sz="3100" dirty="0"/>
              <a:t>ביטחון </a:t>
            </a:r>
            <a:r>
              <a:rPr lang="he-IL" sz="3100" dirty="0" smtClean="0"/>
              <a:t>לאומי, </a:t>
            </a:r>
            <a:r>
              <a:rPr lang="he-IL" sz="3000" dirty="0" smtClean="0">
                <a:solidFill>
                  <a:prstClr val="black"/>
                </a:solidFill>
              </a:rPr>
              <a:t>חשיבה אסטרטגית</a:t>
            </a:r>
            <a:r>
              <a:rPr lang="he-IL" sz="3100" dirty="0" smtClean="0"/>
              <a:t> ומושגי יסוד – אינטרס לאומי ועוצמה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/>
              <a:t>תיאוריות ביחב"ל והמערכת הבינלאומית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he-IL" dirty="0">
                <a:solidFill>
                  <a:prstClr val="black"/>
                </a:solidFill>
              </a:rPr>
              <a:t>הסביבה האזורית בראי דיסציפלינות רלבנטיות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/>
              <a:t>ממשל וממסד </a:t>
            </a:r>
            <a:r>
              <a:rPr lang="he-IL" sz="3100" dirty="0"/>
              <a:t>ביטחוני </a:t>
            </a:r>
            <a:endParaRPr lang="he-IL" sz="3100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/>
              <a:t>חברות בנות-זמננו</a:t>
            </a:r>
            <a:endParaRPr lang="he-IL" sz="3100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3100" dirty="0" smtClean="0">
                <a:solidFill>
                  <a:prstClr val="black"/>
                </a:solidFill>
              </a:rPr>
              <a:t>כלכלה פוליטית 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3100" dirty="0" smtClean="0">
                <a:solidFill>
                  <a:prstClr val="black"/>
                </a:solidFill>
              </a:rPr>
              <a:t>מלחמה ומלחמות חדשות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3100" dirty="0" smtClean="0">
                <a:solidFill>
                  <a:prstClr val="black"/>
                </a:solidFill>
              </a:rPr>
              <a:t>הכרעה, התרעה, הרתעה והגנה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3100" dirty="0" smtClean="0">
                <a:solidFill>
                  <a:prstClr val="black"/>
                </a:solidFill>
              </a:rPr>
              <a:t>הסלמה לא מתוכננת, סייבר ובעיות נוספות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/>
              <a:t>מנהיגות, מדינאות ודיפלומטיה</a:t>
            </a:r>
            <a:endParaRPr lang="he-IL" sz="3100" dirty="0"/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/>
              <a:t>תהליכי קבלת החלטות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/>
              <a:t>מומחים מספרים איך הם עושים את זה </a:t>
            </a:r>
            <a:endParaRPr lang="he-IL" sz="3100" dirty="0"/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/>
              <a:t>המקרה הישראלי בעידן של תמורות ושינויים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990D-A0D0-4C4D-8A3C-B2E971E67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דידקטיקה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6AD71-A7E4-4A49-94EE-48A6163BE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he-IL" dirty="0"/>
              <a:t>שני מרצים יחד מובילים את הקורס – איש אקדמיה ו – </a:t>
            </a:r>
            <a:r>
              <a:rPr lang="en-GB" dirty="0"/>
              <a:t>practitioner</a:t>
            </a:r>
            <a:endParaRPr lang="he-IL" dirty="0"/>
          </a:p>
          <a:p>
            <a:pPr lvl="0" algn="r" rtl="1">
              <a:lnSpc>
                <a:spcPct val="150000"/>
              </a:lnSpc>
            </a:pPr>
            <a:r>
              <a:rPr lang="he-IL" dirty="0" smtClean="0">
                <a:solidFill>
                  <a:prstClr val="black"/>
                </a:solidFill>
              </a:rPr>
              <a:t>13 </a:t>
            </a:r>
            <a:r>
              <a:rPr lang="he-IL" dirty="0">
                <a:solidFill>
                  <a:prstClr val="black"/>
                </a:solidFill>
              </a:rPr>
              <a:t>מפגשים </a:t>
            </a:r>
            <a:r>
              <a:rPr lang="he-IL" dirty="0" smtClean="0">
                <a:solidFill>
                  <a:prstClr val="black"/>
                </a:solidFill>
              </a:rPr>
              <a:t>(</a:t>
            </a:r>
            <a:r>
              <a:rPr lang="he-IL" dirty="0">
                <a:solidFill>
                  <a:prstClr val="black"/>
                </a:solidFill>
              </a:rPr>
              <a:t>כל מפגש </a:t>
            </a:r>
            <a:r>
              <a:rPr lang="he-IL" dirty="0" smtClean="0">
                <a:solidFill>
                  <a:prstClr val="black"/>
                </a:solidFill>
              </a:rPr>
              <a:t>2 משכים/סה"כ </a:t>
            </a:r>
            <a:r>
              <a:rPr lang="he-IL" dirty="0" smtClean="0">
                <a:solidFill>
                  <a:prstClr val="black"/>
                </a:solidFill>
              </a:rPr>
              <a:t>26 </a:t>
            </a:r>
            <a:r>
              <a:rPr lang="he-IL" dirty="0" smtClean="0">
                <a:solidFill>
                  <a:prstClr val="black"/>
                </a:solidFill>
              </a:rPr>
              <a:t>משכים)</a:t>
            </a:r>
            <a:endParaRPr lang="he-IL" dirty="0">
              <a:solidFill>
                <a:prstClr val="black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המרצים </a:t>
            </a:r>
            <a:r>
              <a:rPr lang="he-IL" dirty="0"/>
              <a:t>ישתתפו יחד בכול המפגשים – יחלקו ביניהם הרצאה פרונטלית</a:t>
            </a:r>
            <a:endParaRPr lang="en-GB" dirty="0"/>
          </a:p>
          <a:p>
            <a:pPr algn="r" rtl="1">
              <a:lnSpc>
                <a:spcPct val="150000"/>
              </a:lnSpc>
            </a:pPr>
            <a:r>
              <a:rPr lang="he-IL" dirty="0"/>
              <a:t>שימוש </a:t>
            </a:r>
            <a:r>
              <a:rPr lang="he-IL" dirty="0" smtClean="0"/>
              <a:t>באורחים: ניצול הזדמנויות של מוזמנים + זימון מיוחד</a:t>
            </a: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שילוב </a:t>
            </a:r>
            <a:r>
              <a:rPr lang="he-IL" dirty="0"/>
              <a:t>ה</a:t>
            </a:r>
            <a:r>
              <a:rPr lang="he-IL" dirty="0" smtClean="0"/>
              <a:t>משתתפים בהוראה (בהתאם לרקע המשתתף ויכולותיו</a:t>
            </a:r>
            <a:r>
              <a:rPr lang="he-IL" dirty="0" smtClean="0"/>
              <a:t>)</a:t>
            </a:r>
            <a:endParaRPr lang="he-IL" dirty="0"/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שימוש בניתוחי אירוע וניתוח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ההיבטים העדכניים של 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מרכיבי </a:t>
            </a:r>
            <a:r>
              <a:rPr lang="he-IL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בטל"מ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עבודה </a:t>
            </a:r>
            <a:r>
              <a:rPr lang="he-IL" dirty="0"/>
              <a:t>בקבוצות החל מהמפגש הרביעי</a:t>
            </a:r>
          </a:p>
          <a:p>
            <a:pPr algn="r" rtl="1">
              <a:lnSpc>
                <a:spcPct val="150000"/>
              </a:lnSpc>
            </a:pPr>
            <a:r>
              <a:rPr lang="he-IL" dirty="0"/>
              <a:t>מטלת סיכום: ניתוח </a:t>
            </a:r>
            <a:r>
              <a:rPr lang="he-IL" dirty="0" smtClean="0"/>
              <a:t>אסטרטגיה </a:t>
            </a:r>
            <a:r>
              <a:rPr lang="he-IL" dirty="0"/>
              <a:t>רבתי </a:t>
            </a:r>
            <a:r>
              <a:rPr lang="he-IL" dirty="0" smtClean="0"/>
              <a:t>של מקרה (לבחירת המשתתף)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רשימת קריאה - ראשוני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000" dirty="0" smtClean="0">
                <a:latin typeface="+mj-lt"/>
              </a:rPr>
              <a:t>Betts, Richard. 2019. </a:t>
            </a:r>
            <a:r>
              <a:rPr lang="en-US" sz="2000" dirty="0" smtClean="0">
                <a:latin typeface="+mj-lt"/>
              </a:rPr>
              <a:t>“</a:t>
            </a:r>
            <a:r>
              <a:rPr lang="en-GB" sz="2000" dirty="0" smtClean="0">
                <a:latin typeface="+mj-lt"/>
              </a:rPr>
              <a:t>The </a:t>
            </a:r>
            <a:r>
              <a:rPr lang="en-GB" sz="2000" dirty="0">
                <a:latin typeface="+mj-lt"/>
              </a:rPr>
              <a:t>Grandiosity of Grand </a:t>
            </a:r>
            <a:r>
              <a:rPr lang="en-GB" sz="2000" dirty="0" smtClean="0">
                <a:latin typeface="+mj-lt"/>
              </a:rPr>
              <a:t>Strategy.</a:t>
            </a:r>
            <a:r>
              <a:rPr lang="en-US" sz="2000" dirty="0" smtClean="0">
                <a:latin typeface="+mj-lt"/>
              </a:rPr>
              <a:t>”</a:t>
            </a:r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solidFill>
                  <a:prstClr val="black"/>
                </a:solidFill>
                <a:latin typeface="+mj-lt"/>
              </a:rPr>
              <a:t>Drucker, Peter.</a:t>
            </a:r>
            <a:r>
              <a:rPr lang="en-US" sz="20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1998. “The Discipline of Innovation.”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Freedman, Lawrence. 2014. “</a:t>
            </a:r>
            <a:r>
              <a:rPr lang="en-GB" sz="2000" dirty="0" smtClean="0">
                <a:latin typeface="+mj-lt"/>
              </a:rPr>
              <a:t>The </a:t>
            </a:r>
            <a:r>
              <a:rPr lang="en-GB" sz="2000" dirty="0">
                <a:latin typeface="+mj-lt"/>
              </a:rPr>
              <a:t>Master Strategist is Still a </a:t>
            </a:r>
            <a:r>
              <a:rPr lang="en-GB" sz="2000" dirty="0" smtClean="0">
                <a:latin typeface="+mj-lt"/>
              </a:rPr>
              <a:t>Myth</a:t>
            </a:r>
            <a:r>
              <a:rPr lang="en-US" sz="2000" dirty="0" smtClean="0">
                <a:latin typeface="+mj-lt"/>
              </a:rPr>
              <a:t>.”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GB" sz="2000" dirty="0" smtClean="0">
                <a:latin typeface="+mj-lt"/>
              </a:rPr>
              <a:t>Jervis, Robert. 2016. </a:t>
            </a:r>
            <a:r>
              <a:rPr lang="en-US" sz="2000" dirty="0" smtClean="0">
                <a:latin typeface="+mj-lt"/>
              </a:rPr>
              <a:t>“</a:t>
            </a:r>
            <a:r>
              <a:rPr lang="en-GB" sz="2000" dirty="0" smtClean="0">
                <a:latin typeface="+mj-lt"/>
              </a:rPr>
              <a:t>Some </a:t>
            </a:r>
            <a:r>
              <a:rPr lang="en-GB" sz="2000" dirty="0">
                <a:latin typeface="+mj-lt"/>
              </a:rPr>
              <a:t>thoughts on deterrence in the cyber era</a:t>
            </a:r>
            <a:r>
              <a:rPr lang="en-GB" sz="2000" dirty="0" smtClean="0">
                <a:latin typeface="+mj-lt"/>
              </a:rPr>
              <a:t>.</a:t>
            </a:r>
            <a:r>
              <a:rPr lang="en-US" sz="2000" dirty="0" smtClean="0">
                <a:latin typeface="+mj-lt"/>
              </a:rPr>
              <a:t>”</a:t>
            </a:r>
            <a:endParaRPr lang="he-IL" sz="2000" dirty="0">
              <a:solidFill>
                <a:srgbClr val="00000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Morgenthau,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Hans. 1948. “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The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Political Science of E. H. </a:t>
            </a:r>
            <a:r>
              <a:rPr lang="en-GB" sz="2000" dirty="0" err="1" smtClean="0">
                <a:solidFill>
                  <a:srgbClr val="000000"/>
                </a:solidFill>
                <a:latin typeface="+mj-lt"/>
              </a:rPr>
              <a:t>Carr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kern="0" dirty="0" smtClean="0">
                <a:latin typeface="+mj-lt"/>
              </a:rPr>
              <a:t>Nye</a:t>
            </a:r>
            <a:r>
              <a:rPr lang="en-US" sz="2000" kern="0" dirty="0">
                <a:latin typeface="+mj-lt"/>
              </a:rPr>
              <a:t>, </a:t>
            </a:r>
            <a:r>
              <a:rPr lang="en-US" sz="2000" kern="0" dirty="0" smtClean="0">
                <a:solidFill>
                  <a:prstClr val="black"/>
                </a:solidFill>
                <a:latin typeface="+mj-lt"/>
              </a:rPr>
              <a:t>Joseph. 2004. </a:t>
            </a:r>
            <a:r>
              <a:rPr lang="en-US" sz="2000" i="1" kern="0" dirty="0" smtClean="0">
                <a:solidFill>
                  <a:srgbClr val="111111"/>
                </a:solidFill>
                <a:latin typeface="+mj-lt"/>
              </a:rPr>
              <a:t>Soft </a:t>
            </a:r>
            <a:r>
              <a:rPr lang="en-US" sz="2000" i="1" kern="0" dirty="0">
                <a:solidFill>
                  <a:srgbClr val="111111"/>
                </a:solidFill>
                <a:latin typeface="+mj-lt"/>
              </a:rPr>
              <a:t>Power: The Means to Success in World </a:t>
            </a:r>
            <a:r>
              <a:rPr lang="en-US" sz="2000" i="1" kern="0" dirty="0" smtClean="0">
                <a:solidFill>
                  <a:srgbClr val="111111"/>
                </a:solidFill>
                <a:latin typeface="+mj-lt"/>
              </a:rPr>
              <a:t>Politics</a:t>
            </a:r>
            <a:r>
              <a:rPr lang="en-US" sz="2000" kern="0" dirty="0" smtClean="0">
                <a:solidFill>
                  <a:srgbClr val="111111"/>
                </a:solidFill>
                <a:latin typeface="+mj-lt"/>
              </a:rPr>
              <a:t>.</a:t>
            </a:r>
            <a:r>
              <a:rPr lang="en-US" sz="2000" kern="0" dirty="0">
                <a:solidFill>
                  <a:srgbClr val="111111"/>
                </a:solidFill>
                <a:latin typeface="+mj-lt"/>
              </a:rPr>
              <a:t> </a:t>
            </a:r>
            <a:r>
              <a:rPr lang="en-US" sz="2000" kern="0" dirty="0" smtClean="0">
                <a:solidFill>
                  <a:srgbClr val="111111"/>
                </a:solidFill>
                <a:latin typeface="+mj-lt"/>
              </a:rPr>
              <a:t>Chapter 1</a:t>
            </a:r>
            <a:r>
              <a:rPr lang="en-US" sz="2000" kern="0" dirty="0">
                <a:solidFill>
                  <a:srgbClr val="111111"/>
                </a:solidFill>
                <a:latin typeface="+mj-lt"/>
              </a:rPr>
              <a:t>.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Posen, Barry and Andrew Rose. 1997. "Competing Visions for U.S. Grand Strategy.”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Strachan, Hew. 2019. “</a:t>
            </a:r>
            <a:r>
              <a:rPr lang="en-GB" sz="2000" dirty="0">
                <a:latin typeface="+mj-lt"/>
              </a:rPr>
              <a:t>Strategy in theory; strategy in </a:t>
            </a:r>
            <a:r>
              <a:rPr lang="en-GB" sz="2000" dirty="0" smtClean="0">
                <a:latin typeface="+mj-lt"/>
              </a:rPr>
              <a:t>practice.</a:t>
            </a:r>
            <a:r>
              <a:rPr lang="en-US" sz="2000" dirty="0" smtClean="0">
                <a:latin typeface="+mj-lt"/>
              </a:rPr>
              <a:t>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dirty="0" err="1">
                <a:latin typeface="+mj-lt"/>
                <a:ea typeface="Times New Roman" panose="02020603050405020304" pitchFamily="18" charset="0"/>
              </a:rPr>
              <a:t>Wolfers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Arnold. 1952.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"National Security as an Ambiguous 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Symbol.”</a:t>
            </a:r>
            <a:endParaRPr lang="en-GB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GB" sz="2000" dirty="0" err="1" smtClean="0">
                <a:solidFill>
                  <a:prstClr val="black"/>
                </a:solidFill>
                <a:latin typeface="+mj-lt"/>
              </a:rPr>
              <a:t>Yingaling</a:t>
            </a:r>
            <a:r>
              <a:rPr lang="en-GB" sz="2000" dirty="0" smtClean="0">
                <a:solidFill>
                  <a:prstClr val="black"/>
                </a:solidFill>
                <a:latin typeface="+mj-lt"/>
              </a:rPr>
              <a:t>, Paul. 2010. 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“Critical Thinking and its Discontents.”</a:t>
            </a:r>
            <a:endParaRPr lang="en-GB" sz="2000" dirty="0" smtClean="0">
              <a:latin typeface="+mj-lt"/>
            </a:endParaRPr>
          </a:p>
          <a:p>
            <a:pPr algn="r" rtl="1"/>
            <a:r>
              <a:rPr lang="he-IL" sz="2000" dirty="0" smtClean="0">
                <a:latin typeface="+mj-lt"/>
              </a:rPr>
              <a:t>הכהן, גרשון</a:t>
            </a:r>
            <a:r>
              <a:rPr lang="he-IL" sz="2000" dirty="0" smtClean="0">
                <a:latin typeface="+mj-lt"/>
              </a:rPr>
              <a:t>. 2014. </a:t>
            </a:r>
            <a:r>
              <a:rPr lang="he-IL" sz="2000" i="1" dirty="0" smtClean="0">
                <a:latin typeface="+mj-lt"/>
              </a:rPr>
              <a:t>מה לאומי בביטחון הלאומי</a:t>
            </a:r>
            <a:r>
              <a:rPr lang="he-IL" sz="2000" i="1" dirty="0" smtClean="0">
                <a:latin typeface="+mj-lt"/>
              </a:rPr>
              <a:t>? </a:t>
            </a:r>
            <a:r>
              <a:rPr lang="he-IL" sz="2000" dirty="0" smtClean="0">
                <a:latin typeface="+mj-lt"/>
              </a:rPr>
              <a:t>בן שמן: האוניברסיטה המשודרת ומשרד הביטחון. </a:t>
            </a:r>
          </a:p>
          <a:p>
            <a:pPr algn="r" rtl="1"/>
            <a:r>
              <a:rPr lang="he-IL" sz="2000" dirty="0" smtClean="0">
                <a:latin typeface="+mj-lt"/>
              </a:rPr>
              <a:t>חפץ </a:t>
            </a:r>
            <a:r>
              <a:rPr lang="he-IL" sz="2000" dirty="0" err="1" smtClean="0">
                <a:latin typeface="+mj-lt"/>
              </a:rPr>
              <a:t>רונלד</a:t>
            </a:r>
            <a:r>
              <a:rPr lang="he-IL" sz="2000" dirty="0" smtClean="0">
                <a:latin typeface="+mj-lt"/>
              </a:rPr>
              <a:t> ומרטי </a:t>
            </a:r>
            <a:r>
              <a:rPr lang="he-IL" sz="2000" dirty="0" err="1" smtClean="0">
                <a:latin typeface="+mj-lt"/>
              </a:rPr>
              <a:t>לינסקי</a:t>
            </a:r>
            <a:r>
              <a:rPr lang="he-IL" sz="2000" dirty="0" smtClean="0">
                <a:latin typeface="+mj-lt"/>
              </a:rPr>
              <a:t>. 2007. </a:t>
            </a:r>
            <a:r>
              <a:rPr lang="he-IL" sz="2000" i="1" dirty="0" smtClean="0">
                <a:latin typeface="+mj-lt"/>
              </a:rPr>
              <a:t>מנהיגות במבחן</a:t>
            </a:r>
            <a:r>
              <a:rPr lang="he-IL" sz="2000" dirty="0" smtClean="0">
                <a:latin typeface="+mj-lt"/>
              </a:rPr>
              <a:t>. תל אביב: ידיעות אחרונות. </a:t>
            </a:r>
          </a:p>
          <a:p>
            <a:pPr algn="r" rtl="1"/>
            <a:r>
              <a:rPr lang="he-IL" sz="2000" dirty="0" err="1" smtClean="0">
                <a:latin typeface="+mj-lt"/>
              </a:rPr>
              <a:t>מינסברג</a:t>
            </a:r>
            <a:r>
              <a:rPr lang="he-IL" sz="2000" dirty="0" smtClean="0">
                <a:latin typeface="+mj-lt"/>
              </a:rPr>
              <a:t> הנרי, ברוס </a:t>
            </a:r>
            <a:r>
              <a:rPr lang="he-IL" sz="2000" dirty="0" err="1" smtClean="0">
                <a:latin typeface="+mj-lt"/>
              </a:rPr>
              <a:t>אלסטראנד</a:t>
            </a:r>
            <a:r>
              <a:rPr lang="he-IL" sz="2000" dirty="0" smtClean="0">
                <a:latin typeface="+mj-lt"/>
              </a:rPr>
              <a:t> וג'וזף </a:t>
            </a:r>
            <a:r>
              <a:rPr lang="he-IL" sz="2000" dirty="0" err="1" smtClean="0">
                <a:latin typeface="+mj-lt"/>
              </a:rPr>
              <a:t>לאמפל</a:t>
            </a:r>
            <a:r>
              <a:rPr lang="he-IL" sz="2000" dirty="0" smtClean="0">
                <a:latin typeface="+mj-lt"/>
              </a:rPr>
              <a:t>. 2006. </a:t>
            </a:r>
            <a:r>
              <a:rPr lang="he-IL" sz="2000" i="1" dirty="0" smtClean="0">
                <a:latin typeface="+mj-lt"/>
              </a:rPr>
              <a:t>ספארי אסטרטגיות</a:t>
            </a:r>
            <a:r>
              <a:rPr lang="he-IL" sz="2000" dirty="0" smtClean="0">
                <a:latin typeface="+mj-lt"/>
              </a:rPr>
              <a:t>. תל אביב: פקר הוצאה לאור בע"מ וידיעות אחרונות. </a:t>
            </a:r>
          </a:p>
          <a:p>
            <a:pPr algn="r" rtl="1"/>
            <a:r>
              <a:rPr lang="he-IL" sz="2000" dirty="0" smtClean="0">
                <a:latin typeface="+mj-lt"/>
              </a:rPr>
              <a:t>סמית רופרט. 2013. </a:t>
            </a:r>
            <a:r>
              <a:rPr lang="he-IL" sz="2000" i="1" dirty="0" smtClean="0">
                <a:latin typeface="+mj-lt"/>
              </a:rPr>
              <a:t>התועלת שבכוח</a:t>
            </a:r>
            <a:r>
              <a:rPr lang="he-IL" sz="2000" dirty="0" smtClean="0">
                <a:latin typeface="+mj-lt"/>
              </a:rPr>
              <a:t>. תל אביב: הוצאת מערכות. </a:t>
            </a:r>
            <a:endParaRPr lang="he-IL" sz="2000" dirty="0" smtClean="0">
              <a:latin typeface="+mj-lt"/>
            </a:endParaRPr>
          </a:p>
          <a:p>
            <a:pPr algn="r" rtl="1"/>
            <a:r>
              <a:rPr lang="he-IL" sz="2000" dirty="0">
                <a:latin typeface="+mj-lt"/>
                <a:ea typeface="Times New Roman" panose="02020603050405020304" pitchFamily="18" charset="0"/>
              </a:rPr>
              <a:t>שילינג, </a:t>
            </a:r>
            <a:r>
              <a:rPr lang="he-IL" sz="2000" dirty="0" smtClean="0">
                <a:latin typeface="+mj-lt"/>
                <a:ea typeface="Times New Roman" panose="02020603050405020304" pitchFamily="18" charset="0"/>
              </a:rPr>
              <a:t>תומאס. 1978. </a:t>
            </a:r>
            <a:r>
              <a:rPr lang="he-IL" sz="2000" dirty="0">
                <a:latin typeface="+mj-lt"/>
                <a:ea typeface="Times New Roman" panose="02020603050405020304" pitchFamily="18" charset="0"/>
              </a:rPr>
              <a:t>"הדיפלומטיה של האלימות</a:t>
            </a:r>
            <a:r>
              <a:rPr lang="he-IL" sz="2000" dirty="0" smtClean="0">
                <a:latin typeface="+mj-lt"/>
                <a:ea typeface="Times New Roman" panose="02020603050405020304" pitchFamily="18" charset="0"/>
              </a:rPr>
              <a:t>".</a:t>
            </a:r>
            <a:endParaRPr lang="he-I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89296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574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 בעידן של שינויים</vt:lpstr>
      <vt:lpstr>מטרות הקורס</vt:lpstr>
      <vt:lpstr>חיוניות הקורס לבכיר </vt:lpstr>
      <vt:lpstr>ההישג הנדרש למשתתף בתם הקורס </vt:lpstr>
      <vt:lpstr>הרציונל הפדגוגי של הקורס</vt:lpstr>
      <vt:lpstr>הרציונל הפדגוגי ומרכיבי הקורס</vt:lpstr>
      <vt:lpstr>מערכי-השיעורים  (כל מערך-שיעור שני משכים) </vt:lpstr>
      <vt:lpstr>דידקטיקה</vt:lpstr>
      <vt:lpstr>רשימת קריאה - ראשוני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52</cp:revision>
  <dcterms:created xsi:type="dcterms:W3CDTF">2020-02-19T03:51:37Z</dcterms:created>
  <dcterms:modified xsi:type="dcterms:W3CDTF">2020-02-26T19:31:40Z</dcterms:modified>
</cp:coreProperties>
</file>