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  <p:cmAuthor id="2" name="משתמש" initials="U" lastIdx="8" clrIdx="1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36:30.451" idx="1">
    <p:pos x="6063" y="1961"/>
    <p:text>הבנת הבטל''מ</p:text>
    <p:extLst>
      <p:ext uri="{C676402C-5697-4E1C-873F-D02D1690AC5C}">
        <p15:threadingInfo xmlns:p15="http://schemas.microsoft.com/office/powerpoint/2012/main" timeZoneBias="-180"/>
      </p:ext>
    </p:extLst>
  </p:cm>
  <p:cm authorId="2" dt="2020-08-13T08:36:51.603" idx="2">
    <p:pos x="2412" y="1962"/>
    <p:text>הכרת בלי על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38:07.273" idx="3">
    <p:pos x="6564" y="1422"/>
    <p:text>תעסקו במודלים של קבלת החלטות? או מקרי חקר נקודתיים?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39:30.046" idx="4">
    <p:pos x="6420" y="1422"/>
    <p:text>חוזר ושואל עד כמה תעסקו פה במושגים ובהגדרות גיאופוליטיים, גיאו אסטרטגיים ואסטרטגיים לפני מקרה הבוחן -אם בכלל?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40:43.743" idx="5">
    <p:pos x="5238" y="2742"/>
    <p:text>לא מובן בניסוח כזה...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42:17.142" idx="6">
    <p:pos x="1998" y="1176"/>
    <p:text>חוזר - נצטרך לתאם פה בין הקורסים, אתם מציגים גישה יחב''לית, אבל גאו-אסטרטגיה היא במקורה גיאוגרפית וצבאית...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44:53.676" idx="7">
    <p:pos x="1224" y="3030"/>
    <p:text>מציע להוסיף: מציע להוסיף: באי האסטרטגיות שלהם, כי המדינאות היא תוצר החזון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3T08:46:03.935" idx="8">
    <p:pos x="6498" y="1422"/>
    <p:text>הווירוס, ו' בראש מילה מקבל הכפלה אם יש אות לפניו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כ"ג/אב/תש"ף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לאומי: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יסודות ומושגים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בעידן של תמורות ושינויים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r>
              <a:rPr lang="he-IL" sz="3200" dirty="0"/>
              <a:t>13 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כמושג מפתח בתחום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מאז התמוטטות הגוש הסובייטי</a:t>
            </a:r>
          </a:p>
          <a:p>
            <a:pPr algn="r" rtl="1"/>
            <a:r>
              <a:rPr lang="he-IL" sz="2400" dirty="0"/>
              <a:t>הפרופסיות הרלבנטיות: היסטוריה, גיאוגרפיה, מדע-המדינה, כלכלה ועוד </a:t>
            </a:r>
          </a:p>
          <a:p>
            <a:pPr algn="r" rtl="1"/>
            <a:r>
              <a:rPr lang="he-IL" sz="2400" dirty="0"/>
              <a:t>גישות מרכזיות ביחב"ל: ריאליזם, ליברליזם וקונסטרוקטיביזם </a:t>
            </a:r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המערכת</a:t>
            </a:r>
          </a:p>
          <a:p>
            <a:pPr algn="r" rtl="1"/>
            <a:r>
              <a:rPr lang="he-IL" sz="2400" dirty="0"/>
              <a:t>המשגת </a:t>
            </a:r>
            <a:r>
              <a:rPr lang="he-IL" sz="2400" dirty="0" err="1"/>
              <a:t>בטל"מ</a:t>
            </a:r>
            <a:r>
              <a:rPr lang="he-IL" sz="2400" dirty="0"/>
              <a:t>: געגועיי למלחמה הקרה?</a:t>
            </a:r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שלישי: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גאו-פוליטיקה, גאו-אסטרטגיה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dirty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גישות </a:t>
            </a:r>
            <a:r>
              <a:rPr lang="he-IL" dirty="0" err="1">
                <a:solidFill>
                  <a:prstClr val="black"/>
                </a:solidFill>
              </a:rPr>
              <a:t>לגאו</a:t>
            </a:r>
            <a:r>
              <a:rPr lang="he-IL" dirty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וגישות פוליטיות 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מהותנות לעומת היסטוריות בחקר גאו-אסטרטגיה </a:t>
            </a:r>
          </a:p>
          <a:p>
            <a:pPr algn="r" rtl="1"/>
            <a:r>
              <a:rPr lang="he-IL" dirty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/>
              <a:t>ניתוח המערכת האזורית מאז "האביב הערבי" ועד היום</a:t>
            </a:r>
          </a:p>
          <a:p>
            <a:pPr algn="r" rtl="1"/>
            <a:r>
              <a:rPr lang="he-IL" dirty="0"/>
              <a:t>אמ"ן מגלה את הציבור עם "האביב הערבי" (עוד </a:t>
            </a:r>
            <a:r>
              <a:rPr lang="he-IL" dirty="0">
                <a:solidFill>
                  <a:prstClr val="black"/>
                </a:solidFill>
              </a:rPr>
              <a:t>על היסטוריה והמשגה)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>
                <a:cs typeface="+mn-cs"/>
              </a:rPr>
              <a:t>שיעור רביעי: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קבלת 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מאפייני הבעיות בתחום הביטחון </a:t>
            </a:r>
            <a:r>
              <a:rPr lang="he-IL" dirty="0"/>
              <a:t>הלאומי (קובייה הונגרית </a:t>
            </a:r>
            <a:r>
              <a:rPr lang="en-GB" dirty="0"/>
              <a:t>vs.</a:t>
            </a:r>
            <a:r>
              <a:rPr lang="he-IL" dirty="0"/>
              <a:t> בעיה פתוחה)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חשיבה ודינמיקה של קבל החלטות 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בקונספציה וחשיבה קבוצתית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בעיית הפוסט אמת – רקע ראשוני</a:t>
            </a:r>
            <a:endParaRPr lang="he-IL" dirty="0"/>
          </a:p>
          <a:p>
            <a:pPr algn="r" rtl="1"/>
            <a:r>
              <a:rPr lang="he-IL" dirty="0"/>
              <a:t>על הגבולות המוסדיים של העיסוק </a:t>
            </a:r>
            <a:r>
              <a:rPr lang="he-IL" dirty="0" err="1"/>
              <a:t>בבטל"מ</a:t>
            </a:r>
            <a:r>
              <a:rPr lang="he-IL" dirty="0"/>
              <a:t>: זווית נוספת לכישלון ההתמודדות עם התערבות רוסיה בבחירות </a:t>
            </a:r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>
                <a:cs typeface="+mn-cs"/>
              </a:rPr>
              <a:t>שיעור חמישי: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אמת, פוסט-אמת ותחושת המציאות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אמת, אמתיות ודיוק </a:t>
            </a:r>
          </a:p>
          <a:p>
            <a:pPr algn="r" rtl="1"/>
            <a:r>
              <a:rPr lang="he-IL" dirty="0"/>
              <a:t>ידע, מידע ו – </a:t>
            </a:r>
            <a:r>
              <a:rPr lang="en-GB" dirty="0"/>
              <a:t>big data</a:t>
            </a:r>
            <a:r>
              <a:rPr lang="he-IL" dirty="0"/>
              <a:t> </a:t>
            </a:r>
          </a:p>
          <a:p>
            <a:pPr algn="r" rtl="1"/>
            <a:r>
              <a:rPr lang="he-IL" u="sng" dirty="0"/>
              <a:t>סוגים של פוסט-אמת</a:t>
            </a:r>
            <a:r>
              <a:rPr lang="he-IL" dirty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/>
              <a:t>זליגה של פוסט-אמת לחדרי הביטחון הלאומי</a:t>
            </a:r>
          </a:p>
          <a:p>
            <a:pPr algn="r" rtl="1"/>
            <a:r>
              <a:rPr lang="he-IL" u="sng" dirty="0"/>
              <a:t>דוגמאות</a:t>
            </a:r>
            <a:r>
              <a:rPr lang="he-IL" dirty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חולי קורונה</a:t>
            </a:r>
          </a:p>
          <a:p>
            <a:pPr lvl="0" algn="r" rtl="1"/>
            <a:r>
              <a:rPr lang="he-IL" dirty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מערכתי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תחושת המציאות: 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/>
              <a:t>האם צריך ללמוד כלכלה פוליטית במסגרת </a:t>
            </a:r>
            <a:r>
              <a:rPr lang="he-IL" dirty="0" err="1"/>
              <a:t>בטל"מ</a:t>
            </a:r>
            <a:r>
              <a:rPr lang="he-IL" dirty="0"/>
              <a:t>? כיצד?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צמיחה והקצאת משאבים: הבסיס לכלכלה </a:t>
            </a:r>
            <a:r>
              <a:rPr lang="he-IL" dirty="0" err="1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מדיניות פיסקלית ומדיניות מוניטארית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כשלי שוק והצדקות אחרות להתערבות ממשלתית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רגולציה, משטרי 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וניאו-ליברליזם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שביעי: 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/>
              <a:t>האם צריך להבין חברות במסגרת </a:t>
            </a:r>
            <a:r>
              <a:rPr lang="he-IL" dirty="0" err="1"/>
              <a:t>בטל"מ</a:t>
            </a:r>
            <a:r>
              <a:rPr lang="he-IL" dirty="0"/>
              <a:t>? </a:t>
            </a:r>
          </a:p>
          <a:p>
            <a:pPr algn="r" rtl="1"/>
            <a:r>
              <a:rPr lang="he-IL" dirty="0"/>
              <a:t>מה הופך חברה לכזאת? היכרות ראשונית עם המושג חברה </a:t>
            </a:r>
          </a:p>
          <a:p>
            <a:pPr lvl="0" algn="r" rtl="1"/>
            <a:r>
              <a:rPr lang="he-IL" dirty="0"/>
              <a:t>האם אפשר להבין 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אינדיבידואליזם מתודולוגי לעומת הוליזם </a:t>
            </a:r>
          </a:p>
          <a:p>
            <a:pPr marL="0" lvl="0" indent="0" algn="r" rtl="1">
              <a:buNone/>
            </a:pPr>
            <a:r>
              <a:rPr lang="he-IL" dirty="0"/>
              <a:t>	גישות קונצנזוס לעומת גישות קונפליקט </a:t>
            </a:r>
          </a:p>
          <a:p>
            <a:pPr lvl="0" algn="r" rtl="1"/>
            <a:r>
              <a:rPr lang="he-IL" dirty="0"/>
              <a:t>תיאוריית המודרניזציה ומבקריה</a:t>
            </a:r>
          </a:p>
          <a:p>
            <a:pPr marL="0" lvl="0" indent="0" algn="r" rtl="1">
              <a:buNone/>
            </a:pPr>
            <a:r>
              <a:rPr lang="he-IL" dirty="0"/>
              <a:t>	מדוע יש חברות שאינן מתפתחות? </a:t>
            </a:r>
          </a:p>
          <a:p>
            <a:pPr marL="0" lvl="0" indent="0" algn="r" rtl="1">
              <a:buNone/>
            </a:pPr>
            <a:r>
              <a:rPr lang="he-IL" dirty="0"/>
              <a:t>	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תרבות לעומת מטריאליזם 	</a:t>
            </a:r>
          </a:p>
          <a:p>
            <a:pPr lvl="0" algn="r" rtl="1"/>
            <a:r>
              <a:rPr lang="he-IL" dirty="0"/>
              <a:t> מושגי יסוד: שסעים, סולידריות הון חברתי ושני סוגים של אמון</a:t>
            </a:r>
          </a:p>
          <a:p>
            <a:pPr lvl="0" algn="r" rtl="1"/>
            <a:r>
              <a:rPr lang="he-IL" dirty="0"/>
              <a:t>המושג חוסן לאומי כמשקף מתח פנימי בשדה </a:t>
            </a:r>
            <a:r>
              <a:rPr lang="he-IL" dirty="0" err="1"/>
              <a:t>הבטל"מ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שמיני: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הפן המטריאלי לעומת הפן המוסדי בחוקה הלאומית</a:t>
            </a:r>
          </a:p>
          <a:p>
            <a:pPr algn="r" rtl="1"/>
            <a:r>
              <a:rPr lang="he-IL" dirty="0"/>
              <a:t>שלטון החוק, מרות המשפט והביטחון הלאומי </a:t>
            </a:r>
          </a:p>
          <a:p>
            <a:pPr lvl="0" algn="r" rtl="1"/>
            <a:r>
              <a:rPr lang="he-IL" dirty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/>
              <a:t>דמוקרטיה, ליברליזם וביטחון לאומי </a:t>
            </a:r>
          </a:p>
          <a:p>
            <a:pPr algn="r" rtl="1"/>
            <a:r>
              <a:rPr lang="he-IL" dirty="0"/>
              <a:t>עליית הפופוליזם ברחבי העולם כאתגר פנימי וחיצוני לביטחון הלאומי</a:t>
            </a:r>
          </a:p>
          <a:p>
            <a:pPr algn="r" rtl="1"/>
            <a:r>
              <a:rPr lang="he-IL" dirty="0"/>
              <a:t>חברה ומשטר כסוגיות גבול מוסדית בעיסוק בביטחון לאומי </a:t>
            </a:r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תשיעי: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מדינאות ודיפלומטיה</a:t>
            </a:r>
            <a:br>
              <a:rPr lang="he-IL" sz="3200" b="1" dirty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/>
              <a:t>ווסטפליה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אמנות, בריתות ומועדונים </a:t>
            </a:r>
          </a:p>
          <a:p>
            <a:pPr algn="r" rtl="1"/>
            <a:r>
              <a:rPr lang="he-IL" dirty="0"/>
              <a:t>דיון ביקורתי: המדינאות של סאדאת וגולדה מאיר ערב מלחמת </a:t>
            </a:r>
            <a:r>
              <a:rPr lang="he-IL" dirty="0" err="1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עשירי ואחד-עשר: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en-US" dirty="0"/>
              <a:t>=</a:t>
            </a:r>
            <a:r>
              <a:rPr lang="he-IL" dirty="0"/>
              <a:t> גישה רחבה לעומת גישה צרה </a:t>
            </a:r>
            <a:endParaRPr lang="he-IL" sz="2600" dirty="0"/>
          </a:p>
          <a:p>
            <a:pPr marL="0" lvl="0" indent="0" algn="r" rtl="1">
              <a:buNone/>
            </a:pPr>
            <a:r>
              <a:rPr lang="he-IL" sz="2600" dirty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וכמקרי גבול של ביטחון לאומי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הגנה לאומית (המשך שיעורים עשירי ואחד-עשר)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במלחמה וטרור</a:t>
            </a:r>
          </a:p>
          <a:p>
            <a:pPr lvl="0" algn="r" rtl="1"/>
            <a:r>
              <a:rPr lang="he-IL" dirty="0"/>
              <a:t>מושגים – התרעה, הרתעה (כולל נשק בלתי קונבנציונלי), הכרעה לעומת ניצחון, הגנה, </a:t>
            </a:r>
            <a:r>
              <a:rPr lang="he-IL" sz="2600" dirty="0"/>
              <a:t>עליונות לעומת יתרון יחסי </a:t>
            </a:r>
          </a:p>
          <a:p>
            <a:pPr lvl="0"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lvl="0" algn="r" rtl="1"/>
            <a:r>
              <a:rPr lang="he-IL" dirty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ומדיניות חוץ – 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המידע/המהפכה הטכנולוגית (</a:t>
            </a:r>
            <a:r>
              <a:rPr lang="he-IL" dirty="0" err="1"/>
              <a:t>דיגיטל</a:t>
            </a:r>
            <a:r>
              <a:rPr lang="he-IL" dirty="0"/>
              <a:t>, סייבר, ספקטרום וחלל) </a:t>
            </a:r>
          </a:p>
          <a:p>
            <a:pPr lvl="0"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הלאומי, יחסי-הגומלין ביניהם וההקשר ההיסטורי בו התפתחו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כיצד העידן הנוכחי משפיע על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בימינו והאופן בו אנו עוסקים בו</a:t>
            </a:r>
          </a:p>
          <a:p>
            <a:pPr algn="r" rtl="1"/>
            <a:r>
              <a:rPr lang="he-IL" sz="2400" dirty="0"/>
              <a:t>הכרת מושגי יסוד </a:t>
            </a:r>
            <a:r>
              <a:rPr lang="he-IL" sz="2400" dirty="0" err="1"/>
              <a:t>בבטל"מ</a:t>
            </a:r>
            <a:endParaRPr lang="he-IL" sz="2400" dirty="0"/>
          </a:p>
          <a:p>
            <a:pPr lvl="0" algn="r" rtl="1"/>
            <a:r>
              <a:rPr lang="he-IL" sz="2400" dirty="0"/>
              <a:t>טיפוח הבנה על תחום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</a:p>
          <a:p>
            <a:pPr lvl="0" algn="r" rtl="1"/>
            <a:r>
              <a:rPr lang="he-IL" sz="2400" dirty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/>
              <a:t>לאפשרות קיומה של גישה ורגישות </a:t>
            </a:r>
            <a:r>
              <a:rPr lang="he-IL" sz="2400" dirty="0" err="1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 err="1"/>
              <a:t>הוירוס</a:t>
            </a:r>
            <a:r>
              <a:rPr lang="he-IL" dirty="0"/>
              <a:t> </a:t>
            </a:r>
          </a:p>
          <a:p>
            <a:pPr lvl="1" algn="r" rtl="1"/>
            <a:r>
              <a:rPr lang="he-IL" dirty="0" err="1"/>
              <a:t>מגיפת</a:t>
            </a:r>
            <a:r>
              <a:rPr lang="he-IL" dirty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/>
              <a:t>ההתמודדות הראשונה של המדינות עם התפשטות </a:t>
            </a:r>
            <a:r>
              <a:rPr lang="he-IL" dirty="0" err="1"/>
              <a:t>הוירוס</a:t>
            </a:r>
            <a:r>
              <a:rPr lang="he-IL" dirty="0"/>
              <a:t>  </a:t>
            </a:r>
          </a:p>
          <a:p>
            <a:pPr lvl="1" algn="r" rtl="1"/>
            <a:r>
              <a:rPr lang="he-IL" dirty="0"/>
              <a:t>"אסטרטגיית היציאה" בישראל ובעולם </a:t>
            </a:r>
          </a:p>
          <a:p>
            <a:pPr lvl="1" algn="r" rtl="1"/>
            <a:r>
              <a:rPr lang="he-IL" dirty="0"/>
              <a:t>חזרתו של הווירוס: מה הלאה?  </a:t>
            </a:r>
          </a:p>
          <a:p>
            <a:pPr algn="r" rtl="1"/>
            <a:r>
              <a:rPr lang="he-IL" dirty="0"/>
              <a:t>עבודה במליאה: מה משבר הקורונה מלמד אותנו על הביטחון הלאומי?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br>
              <a:rPr lang="he-IL" sz="3200" b="1" dirty="0">
                <a:cs typeface="+mn-cs"/>
              </a:rPr>
            </a:br>
            <a:r>
              <a:rPr lang="he-IL" sz="3200" b="1" dirty="0" err="1">
                <a:cs typeface="+mn-cs"/>
              </a:rPr>
              <a:t>בטל"מ</a:t>
            </a:r>
            <a:r>
              <a:rPr lang="he-IL" sz="3200" b="1" dirty="0">
                <a:cs typeface="+mn-cs"/>
              </a:rPr>
              <a:t> 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ופוסט-אמת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אי שוויון גובר וניאו ליברליזם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/>
              <a:t>להבין סוגיות בתחום הביטחון הלאומי ולנתח אותן באופן ביקורתי</a:t>
            </a:r>
          </a:p>
          <a:p>
            <a:pPr algn="r" rtl="1"/>
            <a:r>
              <a:rPr lang="he-IL" dirty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/>
              <a:t>להכיר סוגיות ייחודיות </a:t>
            </a:r>
            <a:r>
              <a:rPr lang="he-IL" dirty="0" err="1"/>
              <a:t>לבטל"מ</a:t>
            </a:r>
            <a:r>
              <a:rPr lang="he-IL" dirty="0"/>
              <a:t> במאה ה – 21</a:t>
            </a:r>
          </a:p>
          <a:p>
            <a:pPr algn="r" rtl="1"/>
            <a:r>
              <a:rPr lang="he-IL" dirty="0"/>
              <a:t>לפתח מודעות לקיומן של צורות חשיבה וגישות בתחום </a:t>
            </a:r>
            <a:r>
              <a:rPr lang="he-IL" dirty="0" err="1"/>
              <a:t>הבטל"מ</a:t>
            </a:r>
            <a:endParaRPr lang="he-IL" dirty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/>
              <a:t>תחום </a:t>
            </a:r>
            <a:r>
              <a:rPr lang="he-IL" dirty="0" err="1"/>
              <a:t>הבטל"מ</a:t>
            </a:r>
            <a:r>
              <a:rPr lang="he-IL" dirty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/>
              <a:t>עיסוק מושכל בביטחון לאומי מחייב נקודת מבט פנימית – מתוך מחויבות לתחום ועיסוק בו -  וביקורתית גם יחד </a:t>
            </a:r>
          </a:p>
          <a:p>
            <a:pPr algn="just" rtl="1"/>
            <a:r>
              <a:rPr lang="he-IL" dirty="0"/>
              <a:t>עיסוק מושכל </a:t>
            </a:r>
            <a:r>
              <a:rPr lang="he-IL" dirty="0" err="1"/>
              <a:t>בבטל"מ</a:t>
            </a:r>
            <a:r>
              <a:rPr lang="he-IL" dirty="0"/>
              <a:t> מותנה בטיפוח יכולות אינטלקטואליות, גישה, מודעות ורגישות 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תהליכי קבלת החלטות שונים, ניתוח מקרים והתמודדות עם אתגרים 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>
                <a:ea typeface="Calibri" panose="020F0502020204030204" pitchFamily="34" charset="0"/>
              </a:rPr>
              <a:t>שינויים בולטים</a:t>
            </a:r>
            <a:r>
              <a:rPr lang="he-IL" dirty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>
                <a:ea typeface="Calibri" panose="020F0502020204030204" pitchFamily="34" charset="0"/>
              </a:rPr>
              <a:t>מגיפת</a:t>
            </a:r>
            <a:r>
              <a:rPr lang="he-IL" dirty="0">
                <a:ea typeface="Calibri" panose="020F0502020204030204" pitchFamily="34" charset="0"/>
              </a:rPr>
              <a:t> הקורונה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מלחמות חדשות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משבר 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האטה בגלובליזציה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 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 וקפיטליזם אוטוריטארי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/>
              <a:t>בריאות הציבור וכלכלה</a:t>
            </a:r>
          </a:p>
          <a:p>
            <a:r>
              <a:rPr lang="he-IL" sz="2800" dirty="0"/>
              <a:t>יחסים עם מעצמות ומדינות</a:t>
            </a:r>
          </a:p>
          <a:p>
            <a:r>
              <a:rPr lang="he-IL" sz="2800" dirty="0"/>
              <a:t>הגנה לאומית, חוסן לאומי</a:t>
            </a:r>
          </a:p>
          <a:p>
            <a:r>
              <a:rPr lang="he-IL" sz="2800" dirty="0"/>
              <a:t>עורף </a:t>
            </a:r>
          </a:p>
          <a:p>
            <a:r>
              <a:rPr lang="he-IL" sz="2800" dirty="0"/>
              <a:t>אתגרי פנים מערערים</a:t>
            </a:r>
          </a:p>
          <a:p>
            <a:r>
              <a:rPr lang="he-IL" sz="2800" dirty="0"/>
              <a:t>סולידריות וקונצנזוס </a:t>
            </a:r>
          </a:p>
          <a:p>
            <a:r>
              <a:rPr lang="he-IL" sz="2800" dirty="0"/>
              <a:t>מקצועיות וענייניות </a:t>
            </a:r>
          </a:p>
          <a:p>
            <a:r>
              <a:rPr lang="he-IL" sz="2800" dirty="0"/>
              <a:t>עתיד הדמוקרטיה הליברלית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אתגרים בגיבוש הערכת מצב לאומית ואסטרטגיה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 </a:t>
            </a:r>
            <a:r>
              <a:rPr lang="he-IL" sz="3000" dirty="0"/>
              <a:t>4. </a:t>
            </a:r>
            <a:r>
              <a:rPr lang="he-IL" sz="3000" dirty="0">
                <a:solidFill>
                  <a:prstClr val="black"/>
                </a:solidFill>
              </a:rPr>
              <a:t>צורות חשיבה ותהליכי קבלת החלטות </a:t>
            </a:r>
          </a:p>
          <a:p>
            <a:pPr marL="0" lvl="0" indent="0" algn="r" rtl="1">
              <a:buNone/>
            </a:pPr>
            <a:r>
              <a:rPr lang="he-IL" sz="3000" dirty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/>
              <a:t>יסודות </a:t>
            </a:r>
            <a:r>
              <a:rPr lang="he-IL" sz="3100" b="1" dirty="0" err="1"/>
              <a:t>הבטל"מ</a:t>
            </a:r>
            <a:endParaRPr lang="he-IL" sz="3100" b="1" dirty="0"/>
          </a:p>
          <a:p>
            <a:pPr marL="0" lvl="0" indent="0" algn="r" rtl="1">
              <a:buNone/>
            </a:pPr>
            <a:r>
              <a:rPr lang="he-IL" sz="3000" dirty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</a:p>
          <a:p>
            <a:pPr marL="0" indent="0" algn="r" rtl="1">
              <a:buNone/>
            </a:pPr>
            <a:r>
              <a:rPr lang="he-IL" sz="3000" dirty="0"/>
              <a:t>7. חברות בנות-זמננו </a:t>
            </a:r>
          </a:p>
          <a:p>
            <a:pPr marL="0" lvl="0" indent="0" algn="r" rtl="1">
              <a:buNone/>
            </a:pPr>
            <a:r>
              <a:rPr lang="he-IL" sz="3000" dirty="0"/>
              <a:t>8</a:t>
            </a:r>
            <a:r>
              <a:rPr lang="he-IL" sz="3000" dirty="0">
                <a:solidFill>
                  <a:prstClr val="black"/>
                </a:solidFill>
              </a:rPr>
              <a:t>. משטר</a:t>
            </a:r>
          </a:p>
          <a:p>
            <a:pPr marL="0" lvl="0" indent="0" algn="r" rtl="1">
              <a:buNone/>
            </a:pPr>
            <a:r>
              <a:rPr lang="he-IL" sz="3000" dirty="0">
                <a:solidFill>
                  <a:prstClr val="black"/>
                </a:solidFill>
              </a:rPr>
              <a:t>9. מדינאות ודיפלומטיה - ניתוח מלחמת 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/>
              <a:t>10. הגנה לאומית </a:t>
            </a:r>
          </a:p>
          <a:p>
            <a:pPr marL="0" lvl="0" indent="0" algn="r" rtl="1">
              <a:buNone/>
            </a:pPr>
            <a:r>
              <a:rPr lang="he-IL" sz="3000" dirty="0"/>
              <a:t>11. הגנה לאומית – המשך + המקרה של מלחמת לבנון השנייה/מבצעי צה"ל בעזה. </a:t>
            </a:r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12. </a:t>
            </a:r>
            <a:r>
              <a:rPr lang="he-IL" sz="3200" dirty="0"/>
              <a:t>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br>
              <a:rPr lang="he-IL" sz="3600" b="1" dirty="0">
                <a:cs typeface="+mn-cs"/>
              </a:rPr>
            </a:br>
            <a:r>
              <a:rPr lang="he-IL" sz="3600" dirty="0">
                <a:cs typeface="+mn-cs"/>
              </a:rPr>
              <a:t>שיעור ראשון: 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מבוא כללי ומושגי יסוד</a:t>
            </a:r>
            <a:br>
              <a:rPr lang="he-IL" sz="3600" b="1" dirty="0">
                <a:cs typeface="+mn-cs"/>
              </a:rPr>
            </a:br>
            <a:b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פתיחה: הסוגיות שנלמד ואופיו של הקורס</a:t>
            </a:r>
          </a:p>
          <a:p>
            <a:pPr algn="r" rtl="1"/>
            <a:r>
              <a:rPr lang="he-IL" sz="2400" dirty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/>
              <a:t>המשגה ראשונית של </a:t>
            </a:r>
            <a:r>
              <a:rPr lang="he-IL" sz="2400" dirty="0" err="1"/>
              <a:t>בטל"מ</a:t>
            </a:r>
            <a:endParaRPr lang="he-IL" sz="2400" dirty="0"/>
          </a:p>
          <a:p>
            <a:pPr algn="r" rtl="1"/>
            <a:r>
              <a:rPr lang="he-IL" sz="2400" dirty="0"/>
              <a:t>על חשיבות המלחמה הקרה על התפתחות מושגים ויסודות</a:t>
            </a:r>
          </a:p>
          <a:p>
            <a:pPr algn="r" rtl="1"/>
            <a:r>
              <a:rPr lang="he-IL" sz="2400" dirty="0"/>
              <a:t>מאפייני החשיבה הפרקטית לעומת חשיבה תיאורטית</a:t>
            </a:r>
          </a:p>
          <a:p>
            <a:pPr lvl="0" algn="r" rtl="1"/>
            <a:r>
              <a:rPr lang="he-IL" sz="2400" dirty="0"/>
              <a:t> הגנה לאומית: הבסיס? ואם הבסיס – מה המשמעות הפדגוגית? </a:t>
            </a:r>
          </a:p>
          <a:p>
            <a:pPr algn="r" rtl="1"/>
            <a:r>
              <a:rPr lang="he-IL" sz="2400" dirty="0"/>
              <a:t>מושגי יסוד: עוצמה, אינטרס לאומי ומדינה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1372</Words>
  <Application>Microsoft Office PowerPoint</Application>
  <PresentationFormat>מסך רחב</PresentationFormat>
  <Paragraphs>179</Paragraphs>
  <Slides>21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21</vt:i4>
      </vt:variant>
    </vt:vector>
  </HeadingPairs>
  <TitlesOfParts>
    <vt:vector size="28" baseType="lpstr">
      <vt:lpstr>Arial</vt:lpstr>
      <vt:lpstr>Arial (body)</vt:lpstr>
      <vt:lpstr>Calibri</vt:lpstr>
      <vt:lpstr>Calibri Light</vt:lpstr>
      <vt:lpstr>ערכת נושא Office</vt:lpstr>
      <vt:lpstr>Office Theme</vt:lpstr>
      <vt:lpstr>1_Office Theme</vt:lpstr>
      <vt:lpstr>ביטחון לאומי:  יסודות ומושגים  בעידן של תמורות ושינויים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מצגת של PowerPoint‏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משתמש</cp:lastModifiedBy>
  <cp:revision>223</cp:revision>
  <dcterms:created xsi:type="dcterms:W3CDTF">2020-02-19T03:51:37Z</dcterms:created>
  <dcterms:modified xsi:type="dcterms:W3CDTF">2020-08-13T05:46:50Z</dcterms:modified>
</cp:coreProperties>
</file>