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304" r:id="rId4"/>
    <p:sldId id="299" r:id="rId5"/>
    <p:sldId id="302" r:id="rId6"/>
    <p:sldId id="331" r:id="rId7"/>
    <p:sldId id="309" r:id="rId8"/>
    <p:sldId id="332" r:id="rId9"/>
    <p:sldId id="324" r:id="rId10"/>
    <p:sldId id="305" r:id="rId11"/>
    <p:sldId id="310" r:id="rId12"/>
    <p:sldId id="311" r:id="rId13"/>
    <p:sldId id="312" r:id="rId14"/>
    <p:sldId id="327" r:id="rId15"/>
    <p:sldId id="326" r:id="rId16"/>
    <p:sldId id="316" r:id="rId17"/>
    <p:sldId id="315" r:id="rId18"/>
    <p:sldId id="313" r:id="rId19"/>
    <p:sldId id="314" r:id="rId20"/>
    <p:sldId id="317" r:id="rId21"/>
    <p:sldId id="330" r:id="rId22"/>
    <p:sldId id="321" r:id="rId23"/>
    <p:sldId id="322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  <p:cmAuthor id="2" name="משתמש" initials="U" lastIdx="8" clrIdx="1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96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13T08:36:30.451" idx="1">
    <p:pos x="6063" y="1961"/>
    <p:text>הבנת הבטל''מ</p:text>
    <p:extLst>
      <p:ext uri="{C676402C-5697-4E1C-873F-D02D1690AC5C}">
        <p15:threadingInfo xmlns:p15="http://schemas.microsoft.com/office/powerpoint/2012/main" timeZoneBias="-180"/>
      </p:ext>
    </p:extLst>
  </p:cm>
  <p:cm authorId="2" dt="2020-08-13T08:36:51.603" idx="2">
    <p:pos x="2412" y="1962"/>
    <p:text>הכרת בלי על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13T08:38:07.273" idx="3">
    <p:pos x="6564" y="1422"/>
    <p:text>תעסקו במודלים של קבלת החלטות? או מקרי חקר נקודתיים?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13T08:39:30.046" idx="4">
    <p:pos x="6420" y="1422"/>
    <p:text>חוזר ושואל עד כמה תעסקו פה במושגים ובהגדרות גיאופוליטיים, גיאו אסטרטגיים ואסטרטגיים לפני מקרה הבוחן -אם בכלל?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13T08:40:43.743" idx="5">
    <p:pos x="5238" y="2742"/>
    <p:text>לא מובן בניסוח כזה...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13T08:42:17.142" idx="6">
    <p:pos x="1998" y="1176"/>
    <p:text>חוזר - נצטרך לתאם פה בין הקורסים, אתם מציגים גישה יחב''לית, אבל גאו-אסטרטגיה היא במקורה גיאוגרפית וצבאית...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13T08:44:53.676" idx="7">
    <p:pos x="1224" y="3030"/>
    <p:text>מציע להוסיף: מציע להוסיף: באי האסטרטגיות שלהם, כי המדינאות היא תוצר החזון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13T08:46:03.935" idx="8">
    <p:pos x="6498" y="1422"/>
    <p:text>הווירוס, ו' בראש מילה מקבל הכפלה אם יש אות לפניו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כ"ג/אב/תש"ף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>
                <a:latin typeface="Arial (body)"/>
                <a:cs typeface="+mn-cs"/>
              </a:rPr>
              <a:t>ביטחון לאומי:</a:t>
            </a:r>
            <a:br>
              <a:rPr lang="he-IL" b="1" dirty="0">
                <a:latin typeface="Arial (body)"/>
                <a:cs typeface="+mn-cs"/>
              </a:rPr>
            </a:br>
            <a:r>
              <a:rPr lang="he-IL" b="1" dirty="0">
                <a:latin typeface="Arial (body)"/>
                <a:cs typeface="+mn-cs"/>
              </a:rPr>
              <a:t> יסודות ומושגים</a:t>
            </a:r>
            <a:br>
              <a:rPr lang="he-IL" b="1" dirty="0">
                <a:latin typeface="Arial (body)"/>
                <a:cs typeface="+mn-cs"/>
              </a:rPr>
            </a:br>
            <a:r>
              <a:rPr lang="he-IL" b="1" dirty="0">
                <a:latin typeface="Arial (body)"/>
                <a:cs typeface="+mn-cs"/>
              </a:rPr>
              <a:t> בעידן של תמורות ושינויים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איתי ברון ודורון נבות</a:t>
            </a:r>
          </a:p>
          <a:p>
            <a:r>
              <a:rPr lang="he-IL" sz="3200" dirty="0"/>
              <a:t>13 באוגוסט 2020</a:t>
            </a:r>
          </a:p>
          <a:p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600" dirty="0">
                <a:cs typeface="+mn-cs"/>
              </a:rPr>
              <a:t>שיעור שני: </a:t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דיסציפלינות רלבנטיות וגישות מרכזיות להבנת המערכת הבינ"ל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המערכת הבינ"ל כמושג מפתח בתחום </a:t>
            </a:r>
            <a:r>
              <a:rPr lang="he-IL" sz="2400" dirty="0" err="1">
                <a:solidFill>
                  <a:prstClr val="black"/>
                </a:solidFill>
              </a:rPr>
              <a:t>הבטל"מ</a:t>
            </a:r>
            <a:r>
              <a:rPr lang="he-IL" sz="2400" dirty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המערכת הבינ"ל מאז התמוטטות הגוש הסובייטי</a:t>
            </a:r>
          </a:p>
          <a:p>
            <a:pPr algn="r" rtl="1"/>
            <a:r>
              <a:rPr lang="he-IL" sz="2400" dirty="0"/>
              <a:t>הפרופסיות הרלבנטיות: היסטוריה, גיאוגרפיה, מדע-המדינה, כלכלה ועוד </a:t>
            </a:r>
          </a:p>
          <a:p>
            <a:pPr algn="r" rtl="1"/>
            <a:r>
              <a:rPr lang="he-IL" sz="2400" dirty="0"/>
              <a:t>גישות מרכזיות ביחב"ל: ריאליזם, ליברליזם וקונסטרוקטיביזם </a:t>
            </a:r>
          </a:p>
          <a:p>
            <a:pPr algn="r" rtl="1"/>
            <a:r>
              <a:rPr lang="he-IL" sz="2400" dirty="0"/>
              <a:t>מושגים מרכזיים בעיסוק האקדמי: מאזן כוחות, דילמת הביטחון, המבנה האנרכי של המערכת</a:t>
            </a:r>
          </a:p>
          <a:p>
            <a:pPr algn="r" rtl="1"/>
            <a:r>
              <a:rPr lang="he-IL" sz="2400" dirty="0"/>
              <a:t>המשגת </a:t>
            </a:r>
            <a:r>
              <a:rPr lang="he-IL" sz="2400" dirty="0" err="1"/>
              <a:t>בטל"מ</a:t>
            </a:r>
            <a:r>
              <a:rPr lang="he-IL" sz="2400" dirty="0"/>
              <a:t>: געגועיי למלחמה הקרה?</a:t>
            </a:r>
          </a:p>
        </p:txBody>
      </p:sp>
    </p:spTree>
    <p:extLst>
      <p:ext uri="{BB962C8B-B14F-4D97-AF65-F5344CB8AC3E}">
        <p14:creationId xmlns:p14="http://schemas.microsoft.com/office/powerpoint/2010/main" val="236618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349" y="365125"/>
            <a:ext cx="11482981" cy="1325563"/>
          </a:xfrm>
        </p:spPr>
        <p:txBody>
          <a:bodyPr>
            <a:normAutofit/>
          </a:bodyPr>
          <a:lstStyle/>
          <a:p>
            <a:pPr algn="ctr" rtl="1"/>
            <a:r>
              <a:rPr lang="he-IL" sz="3600" dirty="0">
                <a:cs typeface="+mn-cs"/>
              </a:rPr>
              <a:t>שיעור שלישי:</a:t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cs typeface="+mn-cs"/>
              </a:rPr>
              <a:t>גאו-פוליטיקה, גאו-אסטרטגיה והמזרח-התיכון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he-IL" dirty="0"/>
              <a:t>גאו-פוליטיקה וגאו-אסטרטגיה כמושג וכתופעה: מבוא כללי 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גישות </a:t>
            </a:r>
            <a:r>
              <a:rPr lang="he-IL" dirty="0" err="1">
                <a:solidFill>
                  <a:prstClr val="black"/>
                </a:solidFill>
              </a:rPr>
              <a:t>לגאו</a:t>
            </a:r>
            <a:r>
              <a:rPr lang="he-IL" dirty="0">
                <a:solidFill>
                  <a:prstClr val="black"/>
                </a:solidFill>
              </a:rPr>
              <a:t>-אסטרטגיה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הגישה </a:t>
            </a:r>
            <a:r>
              <a:rPr lang="he-IL" dirty="0" err="1">
                <a:solidFill>
                  <a:prstClr val="black"/>
                </a:solidFill>
              </a:rPr>
              <a:t>התרבותנית</a:t>
            </a:r>
            <a:r>
              <a:rPr lang="he-IL" dirty="0">
                <a:solidFill>
                  <a:prstClr val="black"/>
                </a:solidFill>
              </a:rPr>
              <a:t> וגישות פוליטיות 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מהותנות לעומת היסטוריות בחקר גאו-אסטרטגיה </a:t>
            </a:r>
          </a:p>
          <a:p>
            <a:pPr algn="r" rtl="1"/>
            <a:r>
              <a:rPr lang="he-IL" dirty="0"/>
              <a:t>המערכת האזורית כמושג מתווך בין הרמה הגלובאלית והלאומית</a:t>
            </a:r>
          </a:p>
          <a:p>
            <a:pPr algn="r" rtl="1"/>
            <a:r>
              <a:rPr lang="he-IL" dirty="0"/>
              <a:t>ניתוח המערכת האזורית מאז "האביב הערבי" ועד היום</a:t>
            </a:r>
          </a:p>
          <a:p>
            <a:pPr algn="r" rtl="1"/>
            <a:r>
              <a:rPr lang="he-IL" dirty="0"/>
              <a:t>אמ"ן מגלה את הציבור עם "האביב הערבי" (עוד </a:t>
            </a:r>
            <a:r>
              <a:rPr lang="he-IL" dirty="0">
                <a:solidFill>
                  <a:prstClr val="black"/>
                </a:solidFill>
              </a:rPr>
              <a:t>על היסטוריה והמשגה)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מחנה, ציר ומדינת-הלאום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האם ישראל היא חלק מהמזרח-התיכון?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90758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dirty="0">
                <a:cs typeface="+mn-cs"/>
              </a:rPr>
              <a:t>שיעור רביעי:</a:t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צורות חשיבה ותהליכי קבלת החלטות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המאפיינים של "חדרי הביטחון הלאומי"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שלוש אפיסטמולוגיות: (1) יש אמת ואני אגיד לכם אותה; (2) יש אמת, אבל...; (3) אבנה לכם אמת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מאפייני הבעיות בתחום הביטחון </a:t>
            </a:r>
            <a:r>
              <a:rPr lang="he-IL" dirty="0"/>
              <a:t>הלאומי (קובייה הונגרית </a:t>
            </a:r>
            <a:r>
              <a:rPr lang="en-GB" dirty="0"/>
              <a:t>vs.</a:t>
            </a:r>
            <a:r>
              <a:rPr lang="he-IL" dirty="0"/>
              <a:t> בעיה פתוחה)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מודל ה-</a:t>
            </a:r>
            <a:r>
              <a:rPr lang="en-US" dirty="0">
                <a:solidFill>
                  <a:prstClr val="black"/>
                </a:solidFill>
              </a:rPr>
              <a:t>OODA LOOP</a:t>
            </a:r>
            <a:r>
              <a:rPr lang="he-IL" dirty="0">
                <a:solidFill>
                  <a:prstClr val="black"/>
                </a:solidFill>
              </a:rPr>
              <a:t> ומודלים נוספים</a:t>
            </a:r>
          </a:p>
          <a:p>
            <a:pPr algn="r" rtl="1"/>
            <a:r>
              <a:rPr lang="he-IL" dirty="0"/>
              <a:t>האדם המתכנן? </a:t>
            </a:r>
          </a:p>
          <a:p>
            <a:pPr marL="0" indent="0" algn="r" rtl="1">
              <a:buNone/>
            </a:pPr>
            <a:r>
              <a:rPr lang="he-IL" dirty="0"/>
              <a:t>	איש המטה לעומת המסייר	</a:t>
            </a:r>
          </a:p>
          <a:p>
            <a:pPr marL="0" indent="0" algn="r" rtl="1">
              <a:buNone/>
            </a:pPr>
            <a:r>
              <a:rPr lang="he-IL" dirty="0"/>
              <a:t>	שחמט לעומת תרחישים </a:t>
            </a:r>
          </a:p>
          <a:p>
            <a:pPr lvl="0" algn="r" rtl="1"/>
            <a:r>
              <a:rPr lang="he-IL" sz="2600" dirty="0">
                <a:solidFill>
                  <a:prstClr val="black"/>
                </a:solidFill>
              </a:rPr>
              <a:t>כשלי חשיבה ודינמיקה של קבל החלטות (+ דוגמאות מאירועים)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– עיוותי תפיסה, כשל דמיון, דבקות בקונספציה וחשיבה קבוצתית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מועצמות – השלכות מהפיכת המידע ושינויים נוספים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בעיית הפוסט אמת – רקע ראשוני</a:t>
            </a:r>
            <a:endParaRPr lang="he-IL" dirty="0"/>
          </a:p>
          <a:p>
            <a:pPr algn="r" rtl="1"/>
            <a:r>
              <a:rPr lang="he-IL" dirty="0"/>
              <a:t>על הגבולות המוסדיים של העיסוק </a:t>
            </a:r>
            <a:r>
              <a:rPr lang="he-IL" dirty="0" err="1"/>
              <a:t>בבטל"מ</a:t>
            </a:r>
            <a:r>
              <a:rPr lang="he-IL" dirty="0"/>
              <a:t>: זווית נוספת לכישלון ההתמודדות עם התערבות רוסיה בבחירות </a:t>
            </a:r>
          </a:p>
        </p:txBody>
      </p:sp>
    </p:spTree>
    <p:extLst>
      <p:ext uri="{BB962C8B-B14F-4D97-AF65-F5344CB8AC3E}">
        <p14:creationId xmlns:p14="http://schemas.microsoft.com/office/powerpoint/2010/main" val="3449946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rtl="1">
              <a:spcBef>
                <a:spcPts val="1000"/>
              </a:spcBef>
            </a:pPr>
            <a:r>
              <a:rPr lang="he-IL" sz="3200" dirty="0">
                <a:cs typeface="+mn-cs"/>
              </a:rPr>
              <a:t>שיעור חמישי: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אמת, פוסט-אמת ותחושת המציאות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אמת, אמתיות ודיוק </a:t>
            </a:r>
          </a:p>
          <a:p>
            <a:pPr algn="r" rtl="1"/>
            <a:r>
              <a:rPr lang="he-IL" dirty="0"/>
              <a:t>ידע, מידע ו – </a:t>
            </a:r>
            <a:r>
              <a:rPr lang="en-GB" dirty="0"/>
              <a:t>big data</a:t>
            </a:r>
            <a:r>
              <a:rPr lang="he-IL" dirty="0"/>
              <a:t> </a:t>
            </a:r>
          </a:p>
          <a:p>
            <a:pPr algn="r" rtl="1"/>
            <a:r>
              <a:rPr lang="he-IL" u="sng" dirty="0"/>
              <a:t>סוגים של פוסט-אמת</a:t>
            </a:r>
            <a:r>
              <a:rPr lang="he-IL" dirty="0"/>
              <a:t>: פוליטיזציה מופלגת; אי-אמון במומחים; אמון במקורות כוזבים; ספקנות רדיקלית</a:t>
            </a:r>
          </a:p>
          <a:p>
            <a:pPr algn="r" rtl="1"/>
            <a:r>
              <a:rPr lang="he-IL" dirty="0"/>
              <a:t>זליגה של פוסט-אמת לחדרי הביטחון הלאומי</a:t>
            </a:r>
          </a:p>
          <a:p>
            <a:pPr algn="r" rtl="1"/>
            <a:r>
              <a:rPr lang="he-IL" u="sng" dirty="0"/>
              <a:t>דוגמאות</a:t>
            </a:r>
            <a:r>
              <a:rPr lang="he-IL" dirty="0"/>
              <a:t>: הטרור; שוחד ושחיתות; חרדים בצבא;</a:t>
            </a:r>
            <a:r>
              <a:rPr lang="he-IL" dirty="0">
                <a:solidFill>
                  <a:prstClr val="black"/>
                </a:solidFill>
              </a:rPr>
              <a:t> חולי קורונה</a:t>
            </a:r>
          </a:p>
          <a:p>
            <a:pPr lvl="0" algn="r" rtl="1"/>
            <a:r>
              <a:rPr lang="he-IL" dirty="0"/>
              <a:t> </a:t>
            </a:r>
            <a:r>
              <a:rPr lang="he-IL" dirty="0">
                <a:solidFill>
                  <a:prstClr val="black"/>
                </a:solidFill>
              </a:rPr>
              <a:t>חשיבה ביקורתית וניתוח מערכתי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תחושת המציאות: בין "ידיעה" לבין "הבנה"</a:t>
            </a:r>
          </a:p>
          <a:p>
            <a:pPr lvl="0" algn="r" rtl="1"/>
            <a:endParaRPr lang="he-IL" sz="2600" dirty="0">
              <a:solidFill>
                <a:prstClr val="black"/>
              </a:solidFill>
            </a:endParaRP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670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שישי: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כלכלה פוליטית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dirty="0"/>
              <a:t>האם צריך ללמוד כלכלה פוליטית במסגרת </a:t>
            </a:r>
            <a:r>
              <a:rPr lang="he-IL" dirty="0" err="1"/>
              <a:t>בטל"מ</a:t>
            </a:r>
            <a:r>
              <a:rPr lang="he-IL" dirty="0"/>
              <a:t>? כיצד?</a:t>
            </a:r>
            <a:r>
              <a:rPr lang="he-IL" dirty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צמיחה והקצאת משאבים: הבסיס לכלכלה </a:t>
            </a:r>
            <a:r>
              <a:rPr lang="he-IL" dirty="0" err="1">
                <a:solidFill>
                  <a:prstClr val="black"/>
                </a:solidFill>
              </a:rPr>
              <a:t>ולבטל"מ</a:t>
            </a:r>
            <a:endParaRPr lang="he-IL" dirty="0">
              <a:solidFill>
                <a:prstClr val="black"/>
              </a:solidFill>
            </a:endParaRP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מדיניות פיסקלית ומדיניות מוניטארית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קפיטליזם: תחרות, רווח, מסחור ורציונליות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התועלת הציבורית של אינטרסנטיות ובעיית הידע כהצדקות לקפיטליזם 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כשלי שוק והצדקות אחרות להתערבות ממשלתית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רגולציה, משטרי רווחה, כלכלה </a:t>
            </a:r>
            <a:r>
              <a:rPr lang="he-IL" dirty="0" err="1">
                <a:solidFill>
                  <a:prstClr val="black"/>
                </a:solidFill>
              </a:rPr>
              <a:t>קינסייאנית</a:t>
            </a:r>
            <a:r>
              <a:rPr lang="he-IL" dirty="0">
                <a:solidFill>
                  <a:prstClr val="black"/>
                </a:solidFill>
              </a:rPr>
              <a:t> וניאו-ליברליזם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הכלכלה הפוליטית של מפלגות פופוליסטיות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4673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שביעי: 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חברות בנות-זמננו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he-IL" dirty="0"/>
              <a:t>האם צריך להבין חברות במסגרת </a:t>
            </a:r>
            <a:r>
              <a:rPr lang="he-IL" dirty="0" err="1"/>
              <a:t>בטל"מ</a:t>
            </a:r>
            <a:r>
              <a:rPr lang="he-IL" dirty="0"/>
              <a:t>? </a:t>
            </a:r>
          </a:p>
          <a:p>
            <a:pPr algn="r" rtl="1"/>
            <a:r>
              <a:rPr lang="he-IL" dirty="0"/>
              <a:t>מה הופך חברה לכזאת? היכרות ראשונית עם המושג חברה </a:t>
            </a:r>
          </a:p>
          <a:p>
            <a:pPr lvl="0" algn="r" rtl="1"/>
            <a:r>
              <a:rPr lang="he-IL" dirty="0"/>
              <a:t>האם אפשר להבין חברות, ואם-כן, כיצד? </a:t>
            </a:r>
          </a:p>
          <a:p>
            <a:pPr marL="0" lvl="0" indent="0" algn="r" rtl="1">
              <a:buNone/>
            </a:pPr>
            <a:r>
              <a:rPr lang="he-IL" dirty="0"/>
              <a:t>	אינדיבידואליזם מתודולוגי לעומת הוליזם </a:t>
            </a:r>
          </a:p>
          <a:p>
            <a:pPr marL="0" lvl="0" indent="0" algn="r" rtl="1">
              <a:buNone/>
            </a:pPr>
            <a:r>
              <a:rPr lang="he-IL" dirty="0"/>
              <a:t>	גישות קונצנזוס לעומת גישות קונפליקט </a:t>
            </a:r>
          </a:p>
          <a:p>
            <a:pPr lvl="0" algn="r" rtl="1"/>
            <a:r>
              <a:rPr lang="he-IL" dirty="0"/>
              <a:t>תיאוריית המודרניזציה ומבקריה</a:t>
            </a:r>
          </a:p>
          <a:p>
            <a:pPr marL="0" lvl="0" indent="0" algn="r" rtl="1">
              <a:buNone/>
            </a:pPr>
            <a:r>
              <a:rPr lang="he-IL" dirty="0"/>
              <a:t>	מדוע יש חברות שאינן מתפתחות? </a:t>
            </a:r>
          </a:p>
          <a:p>
            <a:pPr marL="0" lvl="0" indent="0" algn="r" rtl="1">
              <a:buNone/>
            </a:pPr>
            <a:r>
              <a:rPr lang="he-IL" dirty="0"/>
              <a:t>	מה גורם לחוסר יציבות?</a:t>
            </a:r>
          </a:p>
          <a:p>
            <a:pPr marL="0" lvl="0" indent="0" algn="r" rtl="1">
              <a:buNone/>
            </a:pPr>
            <a:r>
              <a:rPr lang="he-IL" dirty="0"/>
              <a:t>	תרבות לעומת מטריאליזם 	</a:t>
            </a:r>
          </a:p>
          <a:p>
            <a:pPr lvl="0" algn="r" rtl="1"/>
            <a:r>
              <a:rPr lang="he-IL" dirty="0"/>
              <a:t> מושגי יסוד: שסעים, סולידריות הון חברתי ושני סוגים של אמון</a:t>
            </a:r>
          </a:p>
          <a:p>
            <a:pPr lvl="0" algn="r" rtl="1"/>
            <a:r>
              <a:rPr lang="he-IL" dirty="0"/>
              <a:t>המושג חוסן לאומי כמשקף מתח פנימי בשדה </a:t>
            </a:r>
            <a:r>
              <a:rPr lang="he-IL" dirty="0" err="1"/>
              <a:t>הבטל"מ</a:t>
            </a:r>
            <a:endParaRPr lang="he-IL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9095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63" y="365125"/>
            <a:ext cx="11349549" cy="1325563"/>
          </a:xfrm>
        </p:spPr>
        <p:txBody>
          <a:bodyPr>
            <a:no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שמיני:</a:t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 משטר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מהו משטר וכיצד הוא קשור לביטחון לאומי </a:t>
            </a:r>
          </a:p>
          <a:p>
            <a:pPr algn="r" rtl="1"/>
            <a:r>
              <a:rPr lang="he-IL" dirty="0"/>
              <a:t>הפן המטריאלי לעומת הפן המוסדי בחוקה הלאומית</a:t>
            </a:r>
          </a:p>
          <a:p>
            <a:pPr algn="r" rtl="1"/>
            <a:r>
              <a:rPr lang="he-IL" dirty="0"/>
              <a:t>שלטון החוק, מרות המשפט והביטחון הלאומי </a:t>
            </a:r>
          </a:p>
          <a:p>
            <a:pPr lvl="0" algn="r" rtl="1"/>
            <a:r>
              <a:rPr lang="he-IL" dirty="0"/>
              <a:t>הרעיון הדמוקרטי, השיטה הדמוקרטית והדמוקרטיה הליברלית</a:t>
            </a:r>
          </a:p>
          <a:p>
            <a:pPr lvl="0" algn="r" rtl="1"/>
            <a:r>
              <a:rPr lang="he-IL" dirty="0"/>
              <a:t>דמוקרטיה, ליברליזם וביטחון לאומי </a:t>
            </a:r>
          </a:p>
          <a:p>
            <a:pPr algn="r" rtl="1"/>
            <a:r>
              <a:rPr lang="he-IL" dirty="0"/>
              <a:t>עליית הפופוליזם ברחבי העולם כאתגר פנימי וחיצוני לביטחון הלאומי</a:t>
            </a:r>
          </a:p>
          <a:p>
            <a:pPr algn="r" rtl="1"/>
            <a:r>
              <a:rPr lang="he-IL" dirty="0"/>
              <a:t>חברה ומשטר כסוגיות גבול מוסדית בעיסוק בביטחון לאומי </a:t>
            </a:r>
          </a:p>
        </p:txBody>
      </p:sp>
    </p:spTree>
    <p:extLst>
      <p:ext uri="{BB962C8B-B14F-4D97-AF65-F5344CB8AC3E}">
        <p14:creationId xmlns:p14="http://schemas.microsoft.com/office/powerpoint/2010/main" val="560708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200" dirty="0">
                <a:cs typeface="+mn-cs"/>
              </a:rPr>
              <a:t>שיעור תשיעי: </a:t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מדינאות ודיפלומטיה</a:t>
            </a:r>
            <a:br>
              <a:rPr lang="he-IL" sz="3200" b="1" dirty="0">
                <a:cs typeface="+mn-cs"/>
              </a:rPr>
            </a:br>
            <a:endParaRPr lang="he-IL" sz="3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רקע היסטורי: לפני ואחרי הסכמי </a:t>
            </a:r>
            <a:r>
              <a:rPr lang="he-IL" dirty="0" err="1"/>
              <a:t>ווסטפליה</a:t>
            </a:r>
            <a:r>
              <a:rPr lang="he-IL" dirty="0"/>
              <a:t> </a:t>
            </a:r>
          </a:p>
          <a:p>
            <a:pPr algn="r" rtl="1"/>
            <a:r>
              <a:rPr lang="he-IL" dirty="0"/>
              <a:t>לגיטימציה חיצונית </a:t>
            </a:r>
          </a:p>
          <a:p>
            <a:pPr algn="r" rtl="1"/>
            <a:r>
              <a:rPr lang="he-IL" dirty="0"/>
              <a:t> מעמד מדיני</a:t>
            </a:r>
          </a:p>
          <a:p>
            <a:pPr algn="r" rtl="1"/>
            <a:r>
              <a:rPr lang="he-IL" dirty="0"/>
              <a:t>המשפט הבינלאומי </a:t>
            </a:r>
          </a:p>
          <a:p>
            <a:pPr algn="r" rtl="1"/>
            <a:r>
              <a:rPr lang="he-IL" dirty="0"/>
              <a:t>הסכמים בינלאומיים </a:t>
            </a:r>
          </a:p>
          <a:p>
            <a:pPr algn="r" rtl="1"/>
            <a:r>
              <a:rPr lang="he-IL" dirty="0"/>
              <a:t>אמנות, בריתות ומועדונים </a:t>
            </a:r>
          </a:p>
          <a:p>
            <a:pPr algn="r" rtl="1"/>
            <a:r>
              <a:rPr lang="he-IL" dirty="0"/>
              <a:t>דיון ביקורתי: המדינאות של סאדאת וגולדה מאיר ערב מלחמת </a:t>
            </a:r>
            <a:r>
              <a:rPr lang="he-IL" dirty="0" err="1"/>
              <a:t>יוהכ"פ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58992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עשירי ואחד-עשר: </a:t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 הגנה לאומית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הערות מבוא (חלק משיעור עשירי)</a:t>
            </a:r>
          </a:p>
          <a:p>
            <a:pPr marL="0" indent="0" algn="r" rtl="1">
              <a:buNone/>
            </a:pPr>
            <a:r>
              <a:rPr lang="he-IL" dirty="0"/>
              <a:t>	הגנה לאומית: הבסיס? ואם הבסיס – מה המשמעות הפדגוגית? </a:t>
            </a:r>
          </a:p>
          <a:p>
            <a:pPr marL="0" indent="0" algn="r" rtl="1">
              <a:buNone/>
            </a:pPr>
            <a:r>
              <a:rPr lang="he-IL" dirty="0"/>
              <a:t>	הגנה לאומית – איומי חוץ (צבא, גבולות) מול ביטחון-פנים (משטרה 	ושב"כ)</a:t>
            </a:r>
          </a:p>
          <a:p>
            <a:pPr marL="0" indent="0" algn="r" rtl="1">
              <a:buNone/>
            </a:pPr>
            <a:r>
              <a:rPr lang="he-IL" dirty="0"/>
              <a:t>	</a:t>
            </a:r>
            <a:r>
              <a:rPr lang="en-US" dirty="0"/>
              <a:t>=</a:t>
            </a:r>
            <a:r>
              <a:rPr lang="he-IL" dirty="0"/>
              <a:t> גישה רחבה לעומת גישה צרה </a:t>
            </a:r>
            <a:endParaRPr lang="he-IL" sz="2600" dirty="0"/>
          </a:p>
          <a:p>
            <a:pPr marL="0" lvl="0" indent="0" algn="r" rtl="1">
              <a:buNone/>
            </a:pPr>
            <a:r>
              <a:rPr lang="he-IL" sz="2600" dirty="0"/>
              <a:t>	סכנות לדמוקרטיה, אלימות פוליטית ופשיעה כמקרי גבול של הגנה לאומית </a:t>
            </a:r>
          </a:p>
          <a:p>
            <a:pPr marL="0" lvl="0" indent="0" algn="r" rtl="1">
              <a:buNone/>
            </a:pPr>
            <a:r>
              <a:rPr lang="he-IL" sz="2600" dirty="0"/>
              <a:t>	וכמקרי גבול של ביטחון לאומי 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21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הגנה לאומית (המשך שיעורים עשירי ואחד-עשר)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המלחמה </a:t>
            </a:r>
            <a:r>
              <a:rPr lang="he-IL" dirty="0"/>
              <a:t>והביטחון הלאומי</a:t>
            </a:r>
          </a:p>
          <a:p>
            <a:pPr lvl="0" algn="r" rtl="1"/>
            <a:r>
              <a:rPr lang="he-IL" dirty="0"/>
              <a:t>השינויים במלחמה וטרור</a:t>
            </a:r>
          </a:p>
          <a:p>
            <a:pPr lvl="0" algn="r" rtl="1"/>
            <a:r>
              <a:rPr lang="he-IL" dirty="0"/>
              <a:t>מושגים – התרעה, הרתעה (כולל נשק בלתי קונבנציונלי), הכרעה לעומת ניצחון, הגנה, </a:t>
            </a:r>
            <a:r>
              <a:rPr lang="he-IL" sz="2600" dirty="0"/>
              <a:t>עליונות לעומת יתרון יחסי </a:t>
            </a:r>
          </a:p>
          <a:p>
            <a:pPr lvl="0" algn="r" rtl="1"/>
            <a:r>
              <a:rPr lang="he-IL" dirty="0"/>
              <a:t>התפתחות החשיבה בענייני ביטחון לאומי של "הצד השני": מדינות וארגונים</a:t>
            </a:r>
          </a:p>
          <a:p>
            <a:pPr lvl="0" algn="r" rtl="1"/>
            <a:r>
              <a:rPr lang="he-IL" dirty="0"/>
              <a:t>אסטרטגיה רבתי/אסטרטגיית על לעומת אסטרטגיה צבאית </a:t>
            </a:r>
          </a:p>
          <a:p>
            <a:pPr lvl="0" algn="r" rtl="1"/>
            <a:r>
              <a:rPr lang="he-IL" dirty="0"/>
              <a:t>האסטרטגיה הצבאית של ישראל במבחן הזמן</a:t>
            </a:r>
          </a:p>
          <a:p>
            <a:pPr lvl="1" algn="r" rtl="1"/>
            <a:r>
              <a:rPr lang="he-IL" sz="2800" dirty="0"/>
              <a:t>היחס המשתנה בין התמרון והאש</a:t>
            </a:r>
          </a:p>
          <a:p>
            <a:pPr lvl="1" algn="r" rtl="1"/>
            <a:r>
              <a:rPr lang="he-IL" sz="2800" dirty="0"/>
              <a:t>ההשלכות של שיקולים חברתיים, כלכליים, פוליטיים ומדיניות חוץ – מחיר המלחמה</a:t>
            </a:r>
          </a:p>
          <a:p>
            <a:pPr lvl="1" algn="r" rtl="1"/>
            <a:r>
              <a:rPr lang="he-IL" sz="2800" dirty="0"/>
              <a:t>עליית מקומם של הכוח האווירי והמודיעין – ניתוח ביקורתי</a:t>
            </a:r>
          </a:p>
          <a:p>
            <a:pPr lvl="0" algn="r" rtl="1"/>
            <a:r>
              <a:rPr lang="he-IL" dirty="0"/>
              <a:t>השלכות מהפכת המידע/המהפכה הטכנולוגית (</a:t>
            </a:r>
            <a:r>
              <a:rPr lang="he-IL" dirty="0" err="1"/>
              <a:t>דיגיטל</a:t>
            </a:r>
            <a:r>
              <a:rPr lang="he-IL" dirty="0"/>
              <a:t>, סייבר, ספקטרום וחלל) </a:t>
            </a:r>
          </a:p>
          <a:p>
            <a:pPr lvl="0" algn="r" rtl="1"/>
            <a:r>
              <a:rPr lang="he-IL" dirty="0"/>
              <a:t>עימותים אחרונים – מלבנון השנייה לצוק איתן (+ הסלמה לא מתוכננת)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535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הכרת יסודות הביטחון הלאומי, יחסי-הגומלין ביניהם וההקשר ההיסטורי בו התפתחו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להבין כיצד העידן הנוכחי משפיע על </a:t>
            </a:r>
            <a:r>
              <a:rPr lang="he-IL" sz="2400" dirty="0" err="1">
                <a:solidFill>
                  <a:prstClr val="black"/>
                </a:solidFill>
              </a:rPr>
              <a:t>הבטל"מ</a:t>
            </a:r>
            <a:r>
              <a:rPr lang="he-IL" sz="2400" dirty="0">
                <a:solidFill>
                  <a:prstClr val="black"/>
                </a:solidFill>
              </a:rPr>
              <a:t> בימינו והאופן בו אנו עוסקים בו</a:t>
            </a:r>
          </a:p>
          <a:p>
            <a:pPr algn="r" rtl="1"/>
            <a:r>
              <a:rPr lang="he-IL" sz="2400" dirty="0"/>
              <a:t>הכרת מושגי יסוד </a:t>
            </a:r>
            <a:r>
              <a:rPr lang="he-IL" sz="2400" dirty="0" err="1"/>
              <a:t>בבטל"מ</a:t>
            </a:r>
            <a:endParaRPr lang="he-IL" sz="2400" dirty="0"/>
          </a:p>
          <a:p>
            <a:pPr lvl="0" algn="r" rtl="1"/>
            <a:r>
              <a:rPr lang="he-IL" sz="2400" dirty="0"/>
              <a:t>טיפוח הבנה על תחום </a:t>
            </a:r>
            <a:r>
              <a:rPr lang="he-IL" sz="2400" dirty="0" err="1"/>
              <a:t>הבטל"מ</a:t>
            </a:r>
            <a:r>
              <a:rPr lang="he-IL" sz="2400" dirty="0"/>
              <a:t> על מרכיביו השונים, ובפרט, על תהליכי הערכת מצב ברמה הלאומית ותהליכי תכנון אסטרטגי </a:t>
            </a:r>
          </a:p>
          <a:p>
            <a:pPr lvl="0" algn="r" rtl="1"/>
            <a:r>
              <a:rPr lang="he-IL" sz="2400" dirty="0"/>
              <a:t>לפתח מודעות </a:t>
            </a:r>
            <a:r>
              <a:rPr lang="he-IL" sz="2400" dirty="0">
                <a:solidFill>
                  <a:prstClr val="black"/>
                </a:solidFill>
              </a:rPr>
              <a:t>בקרב המשתתפים </a:t>
            </a:r>
            <a:r>
              <a:rPr lang="he-IL" sz="2400" dirty="0"/>
              <a:t>לאפשרות קיומה של גישה ורגישות </a:t>
            </a:r>
            <a:r>
              <a:rPr lang="he-IL" sz="2400" dirty="0" err="1"/>
              <a:t>בטל"מית</a:t>
            </a:r>
            <a:endParaRPr lang="he-IL" sz="2400" dirty="0"/>
          </a:p>
          <a:p>
            <a:pPr marL="0" indent="0" algn="r" rtl="1">
              <a:buNone/>
            </a:pPr>
            <a:r>
              <a:rPr lang="he-IL" sz="2000" u="sng" dirty="0"/>
              <a:t>מטרות לצרכי </a:t>
            </a:r>
            <a:r>
              <a:rPr lang="he-IL" sz="2000" u="sng" dirty="0" err="1"/>
              <a:t>המב"ל</a:t>
            </a:r>
            <a:r>
              <a:rPr lang="he-IL" sz="2000" u="sng" dirty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שילמדו </a:t>
            </a:r>
            <a:r>
              <a:rPr lang="he-IL" sz="2400" dirty="0" err="1">
                <a:solidFill>
                  <a:prstClr val="black"/>
                </a:solidFill>
              </a:rPr>
              <a:t>במב"ל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שנים-עשר: </a:t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ניתוח ההתמודדות עם מגפת הקורונה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עבודה בקבוצות על שאלות ממשבר הקורנה:</a:t>
            </a:r>
          </a:p>
          <a:p>
            <a:pPr lvl="1" algn="r" rtl="1"/>
            <a:r>
              <a:rPr lang="he-IL" dirty="0" err="1"/>
              <a:t>הוירוס</a:t>
            </a:r>
            <a:r>
              <a:rPr lang="he-IL" dirty="0"/>
              <a:t> </a:t>
            </a:r>
          </a:p>
          <a:p>
            <a:pPr lvl="1" algn="r" rtl="1"/>
            <a:r>
              <a:rPr lang="he-IL" dirty="0" err="1"/>
              <a:t>מגיפת</a:t>
            </a:r>
            <a:r>
              <a:rPr lang="he-IL" dirty="0"/>
              <a:t> הקורונה כנקודת מפגש בין מציאות אבסולוטית ומדיניות </a:t>
            </a:r>
          </a:p>
          <a:p>
            <a:pPr lvl="1" algn="r" rtl="1"/>
            <a:r>
              <a:rPr lang="he-IL" dirty="0"/>
              <a:t>ההתמודדות הראשונה של המדינות עם התפשטות </a:t>
            </a:r>
            <a:r>
              <a:rPr lang="he-IL" dirty="0" err="1"/>
              <a:t>הוירוס</a:t>
            </a:r>
            <a:r>
              <a:rPr lang="he-IL" dirty="0"/>
              <a:t>  </a:t>
            </a:r>
          </a:p>
          <a:p>
            <a:pPr lvl="1" algn="r" rtl="1"/>
            <a:r>
              <a:rPr lang="he-IL" dirty="0"/>
              <a:t>"אסטרטגיית היציאה" בישראל ובעולם </a:t>
            </a:r>
          </a:p>
          <a:p>
            <a:pPr lvl="1" algn="r" rtl="1"/>
            <a:r>
              <a:rPr lang="he-IL" dirty="0"/>
              <a:t>חזרתו של הווירוס: מה הלאה?  </a:t>
            </a:r>
          </a:p>
          <a:p>
            <a:pPr algn="r" rtl="1"/>
            <a:r>
              <a:rPr lang="he-IL" dirty="0"/>
              <a:t>עבודה במליאה: מה משבר הקורונה מלמד אותנו על הביטחון הלאומי? 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26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שלושה-עשר: </a:t>
            </a:r>
            <a:br>
              <a:rPr lang="he-IL" sz="3200" b="1" dirty="0">
                <a:cs typeface="+mn-cs"/>
              </a:rPr>
            </a:br>
            <a:r>
              <a:rPr lang="he-IL" sz="3200" b="1" dirty="0" err="1">
                <a:cs typeface="+mn-cs"/>
              </a:rPr>
              <a:t>בטל"מ</a:t>
            </a:r>
            <a:r>
              <a:rPr lang="he-IL" sz="3200" b="1" dirty="0">
                <a:cs typeface="+mn-cs"/>
              </a:rPr>
              <a:t> במאה ה-</a:t>
            </a:r>
            <a:r>
              <a:rPr lang="he-IL" sz="3600" b="1" dirty="0">
                <a:cs typeface="+mn-cs"/>
              </a:rPr>
              <a:t>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בסדר העולמי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השינויים במלחמה ובאויבים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ופוסט-אמת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אי שוויון גובר וניאו ליברליזם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פופוליזם, סמכותנות וקשיי הדמוקרטיה הליברלית</a:t>
            </a:r>
          </a:p>
          <a:p>
            <a:pPr algn="r" rtl="1"/>
            <a:r>
              <a:rPr lang="he-IL" dirty="0"/>
              <a:t>מגפות, אתגרים חדשים והבלתי ידוע "הבלתי ידוע"</a:t>
            </a:r>
            <a:endParaRPr lang="en-US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9076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ההישג הנדרש 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 להבין מהו </a:t>
            </a:r>
            <a:r>
              <a:rPr lang="he-IL" dirty="0" err="1">
                <a:ea typeface="Calibri" panose="020F0502020204030204" pitchFamily="34" charset="0"/>
              </a:rPr>
              <a:t>בטל"מ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/>
              <a:t>להבין סוגיות בתחום הביטחון הלאומי ולנתח אותן באופן ביקורתי</a:t>
            </a:r>
          </a:p>
          <a:p>
            <a:pPr algn="r" rtl="1"/>
            <a:r>
              <a:rPr lang="he-IL" dirty="0"/>
              <a:t>להבין כיצד שינויים במערכת הבינ"ל משפיעים על המושגים - ולהפך</a:t>
            </a:r>
          </a:p>
          <a:p>
            <a:pPr algn="r" rtl="1"/>
            <a:r>
              <a:rPr lang="he-IL" dirty="0"/>
              <a:t>להכיר סוגיות ייחודיות </a:t>
            </a:r>
            <a:r>
              <a:rPr lang="he-IL" dirty="0" err="1"/>
              <a:t>לבטל"מ</a:t>
            </a:r>
            <a:r>
              <a:rPr lang="he-IL" dirty="0"/>
              <a:t> במאה ה – 21</a:t>
            </a:r>
          </a:p>
          <a:p>
            <a:pPr algn="r" rtl="1"/>
            <a:r>
              <a:rPr lang="he-IL" dirty="0"/>
              <a:t>לפתח מודעות לקיומן של צורות חשיבה וגישות בתחום </a:t>
            </a:r>
            <a:r>
              <a:rPr lang="he-IL" dirty="0" err="1"/>
              <a:t>הבטל"מ</a:t>
            </a:r>
            <a:endParaRPr lang="he-IL" dirty="0"/>
          </a:p>
          <a:p>
            <a:pPr marL="0" indent="0" algn="r" rtl="1">
              <a:buNone/>
            </a:pPr>
            <a:endParaRPr lang="he-IL" dirty="0">
              <a:solidFill>
                <a:schemeClr val="accent1"/>
              </a:solidFill>
            </a:endParaRPr>
          </a:p>
          <a:p>
            <a:pPr algn="r" rtl="1"/>
            <a:endParaRPr lang="he-IL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sz="3200" b="1" dirty="0">
                <a:cs typeface="Arial" panose="020B0604020202020204" pitchFamily="34" charset="0"/>
              </a:rPr>
              <a:t>הנחת היסוד של הקורס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he-IL" dirty="0"/>
              <a:t>תחום </a:t>
            </a:r>
            <a:r>
              <a:rPr lang="he-IL" dirty="0" err="1"/>
              <a:t>הבטל"מ</a:t>
            </a:r>
            <a:r>
              <a:rPr lang="he-IL" dirty="0"/>
              <a:t> כולל שלושה רבדים: בינ"ל, אזורי ולאומי שיש להביא את שלושתם בחשבון בבואנו לטפל בסוגיות שונות</a:t>
            </a:r>
          </a:p>
          <a:p>
            <a:pPr algn="just" rtl="1"/>
            <a:r>
              <a:rPr lang="he-IL" dirty="0"/>
              <a:t>עיסוק מושכל בביטחון לאומי מחייב נקודת מבט פנימית – מתוך מחויבות לתחום ועיסוק בו -  וביקורתית גם יחד </a:t>
            </a:r>
          </a:p>
          <a:p>
            <a:pPr algn="just" rtl="1"/>
            <a:r>
              <a:rPr lang="he-IL" dirty="0"/>
              <a:t>עיסוק מושכל </a:t>
            </a:r>
            <a:r>
              <a:rPr lang="he-IL" dirty="0" err="1"/>
              <a:t>בבטל"מ</a:t>
            </a:r>
            <a:r>
              <a:rPr lang="he-IL" dirty="0"/>
              <a:t> מותנה בטיפוח יכולות אינטלקטואליות, גישה, מודעות ורגישות ייחודיות לתחום</a:t>
            </a:r>
          </a:p>
          <a:p>
            <a:pPr algn="just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34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הרציונל הפדגוגי של הקורס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/>
              <a:t>הכרת המערכת המושגית של </a:t>
            </a:r>
            <a:r>
              <a:rPr lang="he-IL" dirty="0" err="1"/>
              <a:t>הבטל"מ</a:t>
            </a:r>
            <a:r>
              <a:rPr lang="he-IL" dirty="0"/>
              <a:t> ויסודותיו, תהליכי קבלת החלטות שונים, ניתוח מקרים והתמודדות עם אתגרים בני-זמננו – מתוך נקודת המבט של "חדרי הביטחון הלאומי" אל מול נקודות מבט נוספות, וזאת כדי לפתח גישה, מודעות ואתוס </a:t>
            </a:r>
            <a:r>
              <a:rPr lang="he-IL" dirty="0" err="1"/>
              <a:t>בטל"מ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93" y="367569"/>
            <a:ext cx="11277852" cy="633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8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הביטחון הלאומי במאה ה-21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u="sng" dirty="0">
                <a:ea typeface="Calibri" panose="020F0502020204030204" pitchFamily="34" charset="0"/>
              </a:rPr>
              <a:t>שינויים בולטים</a:t>
            </a:r>
            <a:r>
              <a:rPr lang="he-IL" dirty="0">
                <a:ea typeface="Calibri" panose="020F0502020204030204" pitchFamily="34" charset="0"/>
              </a:rPr>
              <a:t>:</a:t>
            </a:r>
          </a:p>
          <a:p>
            <a:pPr algn="r" rtl="1"/>
            <a:r>
              <a:rPr lang="he-IL" dirty="0" err="1">
                <a:ea typeface="Calibri" panose="020F0502020204030204" pitchFamily="34" charset="0"/>
              </a:rPr>
              <a:t>מגיפת</a:t>
            </a:r>
            <a:r>
              <a:rPr lang="he-IL" dirty="0">
                <a:ea typeface="Calibri" panose="020F0502020204030204" pitchFamily="34" charset="0"/>
              </a:rPr>
              <a:t> הקורונה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מבנה מערכת לא מוגדר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מלחמות חדשות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משבר 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האטה בגלובליזציה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ופוסט אמת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פופוליזם וקפיטליזם אוטוריטארי 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19F2B2F-ACF0-4026-97C7-49EBFD99CEC7}"/>
              </a:ext>
            </a:extLst>
          </p:cNvPr>
          <p:cNvSpPr/>
          <p:nvPr/>
        </p:nvSpPr>
        <p:spPr>
          <a:xfrm>
            <a:off x="2523833" y="1923736"/>
            <a:ext cx="3990777" cy="404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u="sng" dirty="0"/>
              <a:t>אתגרי ביטחון לאומי</a:t>
            </a:r>
            <a:r>
              <a:rPr lang="he-IL" sz="2800" dirty="0"/>
              <a:t>:</a:t>
            </a:r>
          </a:p>
          <a:p>
            <a:r>
              <a:rPr lang="he-IL" sz="2800" dirty="0"/>
              <a:t>בריאות הציבור וכלכלה</a:t>
            </a:r>
          </a:p>
          <a:p>
            <a:r>
              <a:rPr lang="he-IL" sz="2800" dirty="0"/>
              <a:t>יחסים עם מעצמות ומדינות</a:t>
            </a:r>
          </a:p>
          <a:p>
            <a:r>
              <a:rPr lang="he-IL" sz="2800" dirty="0"/>
              <a:t>הגנה לאומית, חוסן לאומי</a:t>
            </a:r>
          </a:p>
          <a:p>
            <a:r>
              <a:rPr lang="he-IL" sz="2800" dirty="0"/>
              <a:t>עורף </a:t>
            </a:r>
          </a:p>
          <a:p>
            <a:r>
              <a:rPr lang="he-IL" sz="2800" dirty="0"/>
              <a:t>אתגרי פנים מערערים</a:t>
            </a:r>
          </a:p>
          <a:p>
            <a:r>
              <a:rPr lang="he-IL" sz="2800" dirty="0"/>
              <a:t>סולידריות וקונצנזוס </a:t>
            </a:r>
          </a:p>
          <a:p>
            <a:r>
              <a:rPr lang="he-IL" sz="2800" dirty="0"/>
              <a:t>מקצועיות וענייניות </a:t>
            </a:r>
          </a:p>
          <a:p>
            <a:r>
              <a:rPr lang="he-IL" sz="2800" dirty="0"/>
              <a:t>עתיד הדמוקרטיה הליברלית</a:t>
            </a:r>
          </a:p>
        </p:txBody>
      </p:sp>
    </p:spTree>
    <p:extLst>
      <p:ext uri="{BB962C8B-B14F-4D97-AF65-F5344CB8AC3E}">
        <p14:creationId xmlns:p14="http://schemas.microsoft.com/office/powerpoint/2010/main" val="397168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מערכי-השיעורים </a:t>
            </a:r>
            <a:br>
              <a:rPr lang="he-IL" sz="3200" b="1" dirty="0">
                <a:cs typeface="+mn-cs"/>
              </a:rPr>
            </a:br>
            <a:r>
              <a:rPr lang="he-IL" sz="1800" b="1" dirty="0">
                <a:cs typeface="+mn-cs"/>
              </a:rPr>
              <a:t>(כל מערך-שיעור 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r" rtl="1">
              <a:buNone/>
            </a:pPr>
            <a:r>
              <a:rPr lang="he-IL" sz="3100" dirty="0"/>
              <a:t>1. ביטחון לאומי – מבוא כללי ומושגי יסוד (מדינה, אינטרס לאומי, עוצמה) </a:t>
            </a:r>
          </a:p>
          <a:p>
            <a:pPr marL="0" indent="0" algn="r" rtl="1">
              <a:buNone/>
            </a:pPr>
            <a:r>
              <a:rPr lang="he-IL" sz="3100" dirty="0"/>
              <a:t>2. דיסציפלינות רלבנטיות ותיאוריות מרכזיות: שלושים שנה להתמוטטות הגוש הסובייטי כמקרה בוחן </a:t>
            </a:r>
            <a:endParaRPr lang="he-IL" b="1" dirty="0"/>
          </a:p>
          <a:p>
            <a:pPr marL="0" lvl="0" indent="0" algn="r" rtl="1">
              <a:buNone/>
            </a:pPr>
            <a:r>
              <a:rPr lang="he-IL" sz="3100" dirty="0"/>
              <a:t>3. גיאו-אסטרטגיה והמזרח-התיכון: עשור לאביב הערבי כמקרה בוחן</a:t>
            </a:r>
          </a:p>
          <a:p>
            <a:pPr marL="0" lvl="0" indent="0" algn="r" rtl="1">
              <a:buNone/>
            </a:pPr>
            <a:r>
              <a:rPr lang="he-IL" b="1" dirty="0">
                <a:solidFill>
                  <a:prstClr val="black"/>
                </a:solidFill>
              </a:rPr>
              <a:t>אתגרים בגיבוש הערכת מצב לאומית ואסטרטגיה</a:t>
            </a:r>
          </a:p>
          <a:p>
            <a:pPr marL="0" lvl="0" indent="0" algn="r" rtl="1">
              <a:buNone/>
            </a:pPr>
            <a:r>
              <a:rPr lang="he-IL" b="1" dirty="0">
                <a:solidFill>
                  <a:prstClr val="black"/>
                </a:solidFill>
              </a:rPr>
              <a:t> </a:t>
            </a:r>
            <a:r>
              <a:rPr lang="he-IL" sz="3000" dirty="0"/>
              <a:t>4. </a:t>
            </a:r>
            <a:r>
              <a:rPr lang="he-IL" sz="3000" dirty="0">
                <a:solidFill>
                  <a:prstClr val="black"/>
                </a:solidFill>
              </a:rPr>
              <a:t>צורות חשיבה ותהליכי קבלת החלטות </a:t>
            </a:r>
          </a:p>
          <a:p>
            <a:pPr marL="0" lvl="0" indent="0" algn="r" rtl="1">
              <a:buNone/>
            </a:pPr>
            <a:r>
              <a:rPr lang="he-IL" sz="3000" dirty="0"/>
              <a:t>5. אמת, פוסט-אמת ותחושת המציאות</a:t>
            </a:r>
          </a:p>
          <a:p>
            <a:pPr marL="0" lvl="0" indent="0" algn="r" rtl="1">
              <a:buNone/>
            </a:pPr>
            <a:r>
              <a:rPr lang="he-IL" sz="3100" b="1" dirty="0"/>
              <a:t>יסודות </a:t>
            </a:r>
            <a:r>
              <a:rPr lang="he-IL" sz="3100" b="1" dirty="0" err="1"/>
              <a:t>הבטל"מ</a:t>
            </a:r>
            <a:endParaRPr lang="he-IL" sz="3100" b="1" dirty="0"/>
          </a:p>
          <a:p>
            <a:pPr marL="0" lvl="0" indent="0" algn="r" rtl="1">
              <a:buNone/>
            </a:pPr>
            <a:r>
              <a:rPr lang="he-IL" sz="3000" dirty="0"/>
              <a:t>6. </a:t>
            </a:r>
            <a:r>
              <a:rPr lang="he-IL" sz="3000" dirty="0">
                <a:solidFill>
                  <a:prstClr val="black"/>
                </a:solidFill>
              </a:rPr>
              <a:t>כלכלה פוליטית </a:t>
            </a:r>
          </a:p>
          <a:p>
            <a:pPr marL="0" indent="0" algn="r" rtl="1">
              <a:buNone/>
            </a:pPr>
            <a:r>
              <a:rPr lang="he-IL" sz="3000" dirty="0"/>
              <a:t>7. חברות בנות-זמננו </a:t>
            </a:r>
          </a:p>
          <a:p>
            <a:pPr marL="0" lvl="0" indent="0" algn="r" rtl="1">
              <a:buNone/>
            </a:pPr>
            <a:r>
              <a:rPr lang="he-IL" sz="3000" dirty="0"/>
              <a:t>8</a:t>
            </a:r>
            <a:r>
              <a:rPr lang="he-IL" sz="3000" dirty="0">
                <a:solidFill>
                  <a:prstClr val="black"/>
                </a:solidFill>
              </a:rPr>
              <a:t>. משטר</a:t>
            </a:r>
          </a:p>
          <a:p>
            <a:pPr marL="0" lvl="0" indent="0" algn="r" rtl="1">
              <a:buNone/>
            </a:pPr>
            <a:r>
              <a:rPr lang="he-IL" sz="3000" dirty="0">
                <a:solidFill>
                  <a:prstClr val="black"/>
                </a:solidFill>
              </a:rPr>
              <a:t>9. מדינאות ודיפלומטיה - ניתוח מלחמת יום-הכיפורים</a:t>
            </a:r>
            <a:endParaRPr lang="he-IL" sz="3000" dirty="0"/>
          </a:p>
          <a:p>
            <a:pPr marL="0" lvl="0" indent="0" algn="r" rtl="1">
              <a:buNone/>
            </a:pPr>
            <a:r>
              <a:rPr lang="he-IL" sz="3000" dirty="0"/>
              <a:t>10. הגנה לאומית </a:t>
            </a:r>
          </a:p>
          <a:p>
            <a:pPr marL="0" lvl="0" indent="0" algn="r" rtl="1">
              <a:buNone/>
            </a:pPr>
            <a:r>
              <a:rPr lang="he-IL" sz="3000" dirty="0"/>
              <a:t>11. הגנה לאומית – המשך + המקרה של מלחמת לבנון השנייה/מבצעי צה"ל בעזה. </a:t>
            </a:r>
          </a:p>
          <a:p>
            <a:pPr marL="0" lvl="0" indent="0" algn="r" rtl="1">
              <a:buNone/>
            </a:pPr>
            <a:r>
              <a:rPr lang="he-IL" sz="3100" dirty="0"/>
              <a:t> </a:t>
            </a:r>
            <a:r>
              <a:rPr lang="he-IL" sz="3100" b="1" dirty="0"/>
              <a:t>מקרי בוחן ו</a:t>
            </a:r>
            <a:r>
              <a:rPr lang="he-IL" sz="2900" b="1" dirty="0"/>
              <a:t>התנסות – עבודה בקבוצות  </a:t>
            </a:r>
          </a:p>
          <a:p>
            <a:pPr marL="0" lvl="0" indent="0" algn="r" rtl="1">
              <a:buNone/>
            </a:pPr>
            <a:r>
              <a:rPr lang="he-IL" sz="3100" dirty="0"/>
              <a:t>12. </a:t>
            </a:r>
            <a:r>
              <a:rPr lang="he-IL" sz="3200" dirty="0"/>
              <a:t>ניתוח התמודדות ישראל עם מגפת הקורונה </a:t>
            </a:r>
          </a:p>
          <a:p>
            <a:pPr marL="0" lvl="0" indent="0" algn="r" rtl="1">
              <a:buNone/>
            </a:pPr>
            <a:r>
              <a:rPr lang="he-IL" sz="3200" dirty="0"/>
              <a:t>13. ביטחון לאומי בעידן שלאחר המגיפה? – ברור המציאות, גיבוש הערכת מצב ואסטרטגיות פעולה</a:t>
            </a:r>
          </a:p>
          <a:p>
            <a:pPr marL="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br>
              <a:rPr lang="he-IL" sz="3600" b="1" dirty="0">
                <a:cs typeface="+mn-cs"/>
              </a:rPr>
            </a:br>
            <a:r>
              <a:rPr lang="he-IL" sz="3600" dirty="0">
                <a:cs typeface="+mn-cs"/>
              </a:rPr>
              <a:t>שיעור ראשון: </a:t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מבוא כללי ומושגי יסוד</a:t>
            </a:r>
            <a:br>
              <a:rPr lang="he-IL" sz="3600" b="1" dirty="0">
                <a:cs typeface="+mn-cs"/>
              </a:rPr>
            </a:br>
            <a:br>
              <a:rPr lang="he-IL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פתיחה: הסוגיות שנלמד ואופיו של הקורס</a:t>
            </a:r>
          </a:p>
          <a:p>
            <a:pPr algn="r" rtl="1"/>
            <a:r>
              <a:rPr lang="he-IL" sz="2400" dirty="0"/>
              <a:t>1962 מול 2016; משבר הטילים בקובה (קטע וידאו) לעומת התערבות רוסיה במערכת הבחירות לנשיאות בארה"ב</a:t>
            </a:r>
          </a:p>
          <a:p>
            <a:pPr algn="r" rtl="1"/>
            <a:r>
              <a:rPr lang="he-IL" sz="2400" dirty="0"/>
              <a:t>המשגה ראשונית של </a:t>
            </a:r>
            <a:r>
              <a:rPr lang="he-IL" sz="2400" dirty="0" err="1"/>
              <a:t>בטל"מ</a:t>
            </a:r>
            <a:endParaRPr lang="he-IL" sz="2400" dirty="0"/>
          </a:p>
          <a:p>
            <a:pPr algn="r" rtl="1"/>
            <a:r>
              <a:rPr lang="he-IL" sz="2400" dirty="0"/>
              <a:t>על חשיבות המלחמה הקרה על התפתחות מושגים ויסודות</a:t>
            </a:r>
          </a:p>
          <a:p>
            <a:pPr algn="r" rtl="1"/>
            <a:r>
              <a:rPr lang="he-IL" sz="2400" dirty="0"/>
              <a:t>מאפייני החשיבה הפרקטית לעומת חשיבה תיאורטית</a:t>
            </a:r>
          </a:p>
          <a:p>
            <a:pPr lvl="0" algn="r" rtl="1"/>
            <a:r>
              <a:rPr lang="he-IL" sz="2400" dirty="0"/>
              <a:t> הגנה לאומית: הבסיס? ואם הבסיס – מה המשמעות הפדגוגית? </a:t>
            </a:r>
          </a:p>
          <a:p>
            <a:pPr algn="r" rtl="1"/>
            <a:r>
              <a:rPr lang="he-IL" sz="2400" dirty="0"/>
              <a:t>מושגי יסוד: עוצמה, אינטרס לאומי ומדינה</a:t>
            </a:r>
          </a:p>
        </p:txBody>
      </p:sp>
    </p:spTree>
    <p:extLst>
      <p:ext uri="{BB962C8B-B14F-4D97-AF65-F5344CB8AC3E}">
        <p14:creationId xmlns:p14="http://schemas.microsoft.com/office/powerpoint/2010/main" val="371991022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1372</Words>
  <Application>Microsoft Office PowerPoint</Application>
  <PresentationFormat>מסך רחב</PresentationFormat>
  <Paragraphs>179</Paragraphs>
  <Slides>21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21</vt:i4>
      </vt:variant>
    </vt:vector>
  </HeadingPairs>
  <TitlesOfParts>
    <vt:vector size="28" baseType="lpstr">
      <vt:lpstr>Arial</vt:lpstr>
      <vt:lpstr>Arial (body)</vt:lpstr>
      <vt:lpstr>Calibri</vt:lpstr>
      <vt:lpstr>Calibri Light</vt:lpstr>
      <vt:lpstr>ערכת נושא Office</vt:lpstr>
      <vt:lpstr>Office Theme</vt:lpstr>
      <vt:lpstr>1_Office Theme</vt:lpstr>
      <vt:lpstr>ביטחון לאומי:  יסודות ומושגים  בעידן של תמורות ושינויים</vt:lpstr>
      <vt:lpstr>מטרות הקורס</vt:lpstr>
      <vt:lpstr>ההישג הנדרש למשתתף בתם הקורס </vt:lpstr>
      <vt:lpstr>הנחת היסוד של הקורס</vt:lpstr>
      <vt:lpstr>הרציונל הפדגוגי של הקורס</vt:lpstr>
      <vt:lpstr>מצגת של PowerPoint‏</vt:lpstr>
      <vt:lpstr>הביטחון הלאומי במאה ה-21</vt:lpstr>
      <vt:lpstr>מערכי-השיעורים  (כל מערך-שיעור שני משכים) </vt:lpstr>
      <vt:lpstr> שיעור ראשון:  מבוא כללי ומושגי יסוד  </vt:lpstr>
      <vt:lpstr>שיעור שני:  דיסציפלינות רלבנטיות וגישות מרכזיות להבנת המערכת הבינ"ל</vt:lpstr>
      <vt:lpstr>שיעור שלישי: גאו-פוליטיקה, גאו-אסטרטגיה והמזרח-התיכון</vt:lpstr>
      <vt:lpstr>שיעור רביעי: צורות חשיבה ותהליכי קבלת החלטות</vt:lpstr>
      <vt:lpstr>שיעור חמישי: אמת, פוסט-אמת ותחושת המציאות</vt:lpstr>
      <vt:lpstr>שיעור שישי: כלכלה פוליטית</vt:lpstr>
      <vt:lpstr>שיעור שביעי:  חברות בנות-זמננו</vt:lpstr>
      <vt:lpstr>שיעור שמיני:  משטר</vt:lpstr>
      <vt:lpstr>שיעור תשיעי:  מדינאות ודיפלומטיה </vt:lpstr>
      <vt:lpstr>שיעור עשירי ואחד-עשר:   הגנה לאומית</vt:lpstr>
      <vt:lpstr>הגנה לאומית (המשך שיעורים עשירי ואחד-עשר)</vt:lpstr>
      <vt:lpstr>שיעור שנים-עשר:  ניתוח ההתמודדות עם מגפת הקורונה</vt:lpstr>
      <vt:lpstr>שיעור שלושה-עשר:  בטל"מ במאה ה-21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משתמש</cp:lastModifiedBy>
  <cp:revision>223</cp:revision>
  <dcterms:created xsi:type="dcterms:W3CDTF">2020-02-19T03:51:37Z</dcterms:created>
  <dcterms:modified xsi:type="dcterms:W3CDTF">2020-08-13T05:46:50Z</dcterms:modified>
</cp:coreProperties>
</file>