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00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D173-3679-4DEC-83C8-379A0963F0F9}" type="datetimeFigureOut">
              <a:rPr lang="he-IL" smtClean="0"/>
              <a:pPr/>
              <a:t>כ'/טבת/תשפ"א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40E56-7FBC-44D1-A304-E484B026E0A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הבדואים בנגב כאתגר מדיניות</a:t>
            </a:r>
            <a:endParaRPr lang="he-IL" sz="4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he-IL" sz="2000" dirty="0" smtClean="0">
                <a:solidFill>
                  <a:schemeClr val="tx1"/>
                </a:solidFill>
              </a:rPr>
              <a:t>מב"ל 5.1.21</a:t>
            </a:r>
            <a:endParaRPr lang="he-IL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זיגזגים פוליטיים במדיניות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sz="2000" dirty="0"/>
              <a:t> </a:t>
            </a:r>
          </a:p>
          <a:p>
            <a:r>
              <a:rPr lang="he-IL" sz="2000" dirty="0" smtClean="0"/>
              <a:t>הגישה של אריאל שרון והלחץ האמריקני הקמת מועצה אזורית אבו בסמה</a:t>
            </a:r>
          </a:p>
          <a:p>
            <a:endParaRPr lang="he-IL" sz="2000" dirty="0"/>
          </a:p>
          <a:p>
            <a:r>
              <a:rPr lang="he-IL" sz="2000" dirty="0" smtClean="0"/>
              <a:t>וועדת גולדברג גישה משפטית של פיצוי בקרקע וכסף</a:t>
            </a:r>
          </a:p>
          <a:p>
            <a:endParaRPr lang="he-IL" sz="2000" dirty="0"/>
          </a:p>
          <a:p>
            <a:r>
              <a:rPr lang="he-IL" sz="2000" dirty="0" smtClean="0"/>
              <a:t>וועדת פראוור צמצום זכויות גולדברג ואכיפה אינטנסיבית </a:t>
            </a:r>
          </a:p>
          <a:p>
            <a:endParaRPr lang="he-IL" sz="2000" dirty="0"/>
          </a:p>
          <a:p>
            <a:r>
              <a:rPr lang="he-IL" sz="2000" dirty="0" smtClean="0"/>
              <a:t>מתווה בגין חזרה לגולדברג והודאה בקושי</a:t>
            </a:r>
          </a:p>
          <a:p>
            <a:endParaRPr lang="he-IL" sz="2000" dirty="0"/>
          </a:p>
          <a:p>
            <a:r>
              <a:rPr lang="he-IL" sz="2000" dirty="0" smtClean="0"/>
              <a:t>בגין מציע מאמץ בתחום חברתי כלכלי והפרדה ממסלול משפטי</a:t>
            </a:r>
          </a:p>
          <a:p>
            <a:endParaRPr lang="he-IL" sz="2000" dirty="0"/>
          </a:p>
          <a:p>
            <a:r>
              <a:rPr lang="he-IL" sz="2000" dirty="0" smtClean="0"/>
              <a:t>אי נחת משמאל וימין בין חברה אזרחית בדואית לעמותת רגבים</a:t>
            </a:r>
            <a:endParaRPr lang="he-IL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המפנה במדיניות: עקיפת שאלת הבעלות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הכרה לפיה לא ניתן להתמודד עם ההתנגדות של הימין והבדואים </a:t>
            </a:r>
          </a:p>
          <a:p>
            <a:r>
              <a:rPr lang="he-IL" sz="2000" dirty="0" smtClean="0"/>
              <a:t>הצל של ירידת בסיסי צה"ל לנגב ואבדן המנוף  לצמיחה של הדרום</a:t>
            </a:r>
          </a:p>
          <a:p>
            <a:r>
              <a:rPr lang="he-IL" sz="2000" dirty="0" smtClean="0"/>
              <a:t>חשש מאבדן המשילות ורדיקליזם מוסלמי </a:t>
            </a:r>
          </a:p>
          <a:p>
            <a:r>
              <a:rPr lang="he-IL" sz="2000" dirty="0" smtClean="0"/>
              <a:t>החיכוך בין הבדואים לבין הישובים היהודים</a:t>
            </a:r>
          </a:p>
          <a:p>
            <a:r>
              <a:rPr lang="he-IL" sz="2000" dirty="0" smtClean="0"/>
              <a:t>מעמדה הבינלאומי של ישראל </a:t>
            </a:r>
          </a:p>
          <a:p>
            <a:r>
              <a:rPr lang="he-IL" sz="2000" dirty="0" smtClean="0"/>
              <a:t>המחיר של בעיות חברתיות בריאותיות בלתי מטופלות</a:t>
            </a:r>
          </a:p>
          <a:p>
            <a:r>
              <a:rPr lang="he-IL" sz="2000" dirty="0" smtClean="0"/>
              <a:t>קושי בהנחת תשתיות חשמל וכביש שש</a:t>
            </a:r>
          </a:p>
          <a:p>
            <a:r>
              <a:rPr lang="he-IL" sz="2000" dirty="0" smtClean="0"/>
              <a:t>מחיר של האזרחים הבדואים </a:t>
            </a:r>
          </a:p>
          <a:p>
            <a:r>
              <a:rPr lang="he-IL" sz="2000" dirty="0" smtClean="0"/>
              <a:t>התכנות תקציבית נוכח צמיחה</a:t>
            </a:r>
          </a:p>
          <a:p>
            <a:r>
              <a:rPr lang="he-IL" sz="2000" dirty="0" smtClean="0"/>
              <a:t>החלטת ממשלה 2397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54552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הבינוי הפיזי כנקודת פתיחה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he-IL" sz="2000" dirty="0" smtClean="0"/>
              <a:t>בנייה על אדמות מדינה והכרה ביישובים בלתי מוכרים עוקף שאלת בעלות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תכנית ל-150,000 יחידות דיור  ותכנון מידי של 40,000 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מתוך 40,000 מחצית הם ביישובים ותיקים או קיימים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המדינה מפתחת תשתית ומעניקה מגרש ו 250,000 ₪ לבינוי והרס בית קיים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מחצית מיחידות הדיור הן הכרה ותשתית למצב קיים במענק בינוי 125,000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הסדרה במקום כרוכה ברישום מסודר כולל </a:t>
            </a:r>
            <a:r>
              <a:rPr lang="he-IL" sz="2000" dirty="0" err="1" smtClean="0"/>
              <a:t>תב"ע</a:t>
            </a:r>
            <a:r>
              <a:rPr lang="he-IL" sz="2000" dirty="0" smtClean="0"/>
              <a:t> ביישוב חדש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ביישום מלא חצי בדואים </a:t>
            </a:r>
            <a:r>
              <a:rPr lang="he-IL" sz="2000" dirty="0" err="1" smtClean="0"/>
              <a:t>ישארו</a:t>
            </a:r>
            <a:r>
              <a:rPr lang="he-IL" sz="2000" dirty="0" smtClean="0"/>
              <a:t> במקומם וחצי יזוזו לעיירות ותיקות וחדשות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אכיפה מאוד מהירה כלפי בנייה לא חוקית 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פיצוי רשויות ותיקות </a:t>
            </a:r>
          </a:p>
          <a:p>
            <a:pPr algn="just"/>
            <a:endParaRPr lang="he-IL" sz="2000" dirty="0"/>
          </a:p>
          <a:p>
            <a:pPr algn="just"/>
            <a:r>
              <a:rPr lang="he-IL" sz="2000" dirty="0" smtClean="0"/>
              <a:t>עלות כ-10 מיליארד שקל</a:t>
            </a:r>
          </a:p>
        </p:txBody>
      </p:sp>
    </p:spTree>
    <p:extLst>
      <p:ext uri="{BB962C8B-B14F-4D97-AF65-F5344CB8AC3E}">
        <p14:creationId xmlns:p14="http://schemas.microsoft.com/office/powerpoint/2010/main" xmlns="" val="420993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he-IL" sz="4000" dirty="0" smtClean="0"/>
              <a:t>הכרה שתכנון פיזי ובינוי לא יפתרו חסמים וקושי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שילוב הפתרון הפיזי במהלכים כלכליים חברתיים </a:t>
            </a:r>
          </a:p>
          <a:p>
            <a:endParaRPr lang="he-IL" sz="2000" dirty="0"/>
          </a:p>
          <a:p>
            <a:r>
              <a:rPr lang="he-IL" sz="2000" dirty="0" smtClean="0"/>
              <a:t>שיתוף התושבים הבדואים במהלכים ובניית מנהיגות</a:t>
            </a:r>
          </a:p>
          <a:p>
            <a:endParaRPr lang="he-IL" sz="2000" dirty="0"/>
          </a:p>
          <a:p>
            <a:r>
              <a:rPr lang="he-IL" sz="2000" dirty="0" smtClean="0"/>
              <a:t>תכנית אינטגרטיבית של משרד הממשלה</a:t>
            </a:r>
          </a:p>
          <a:p>
            <a:endParaRPr lang="he-IL" sz="2000" dirty="0"/>
          </a:p>
          <a:p>
            <a:r>
              <a:rPr lang="he-IL" sz="2000" dirty="0" smtClean="0"/>
              <a:t>משילות כריבונות בין אכיפה לבין  אספקת שירותים </a:t>
            </a:r>
          </a:p>
          <a:p>
            <a:endParaRPr lang="he-IL" sz="2000" dirty="0"/>
          </a:p>
          <a:p>
            <a:r>
              <a:rPr lang="he-IL" sz="2000" dirty="0" smtClean="0"/>
              <a:t>חיזוק הרשויות המקומיות הבדואיות </a:t>
            </a:r>
          </a:p>
          <a:p>
            <a:endParaRPr lang="he-IL" sz="2000" dirty="0"/>
          </a:p>
          <a:p>
            <a:r>
              <a:rPr lang="he-IL" sz="2000" dirty="0" smtClean="0"/>
              <a:t>מניעת פוליטיזציה </a:t>
            </a:r>
            <a:r>
              <a:rPr lang="he-IL" sz="2000" dirty="0" err="1" smtClean="0"/>
              <a:t>ומשפטיזציה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שב"כ ומשרד </a:t>
            </a:r>
            <a:r>
              <a:rPr lang="he-IL" sz="2000" dirty="0" err="1" smtClean="0"/>
              <a:t>הבטחון</a:t>
            </a:r>
            <a:r>
              <a:rPr lang="he-IL" sz="2000" dirty="0" smtClean="0"/>
              <a:t> (תהליכים חברתיים ושטחי אש כמשל)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649446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התחום הכלכלי כחסם ומדיניות נלווית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 smtClean="0"/>
              <a:t>שכר ממוצע 5500 ₪ בקרב הבדואים כמחצית הממוצע הארצי</a:t>
            </a:r>
          </a:p>
          <a:p>
            <a:endParaRPr lang="he-IL" sz="2000" dirty="0"/>
          </a:p>
          <a:p>
            <a:r>
              <a:rPr lang="he-IL" sz="2000" dirty="0" smtClean="0"/>
              <a:t>שיעורי עוני גבוהים של  </a:t>
            </a:r>
            <a:r>
              <a:rPr lang="he-IL" sz="2000" dirty="0" err="1" smtClean="0"/>
              <a:t>של</a:t>
            </a:r>
            <a:r>
              <a:rPr lang="he-IL" sz="2000" dirty="0" smtClean="0"/>
              <a:t> 60% מן הילדים  ויחסי תלות  גבוהים</a:t>
            </a:r>
          </a:p>
          <a:p>
            <a:endParaRPr lang="he-IL" sz="2000" dirty="0"/>
          </a:p>
          <a:p>
            <a:r>
              <a:rPr lang="he-IL" sz="2000" dirty="0" smtClean="0"/>
              <a:t>שיעור השתתפות  גברים 68% בהשוואה ל-80% ונשים 25% בהשוואה ל-78%</a:t>
            </a:r>
          </a:p>
          <a:p>
            <a:endParaRPr lang="he-IL" sz="2000" dirty="0"/>
          </a:p>
          <a:p>
            <a:r>
              <a:rPr lang="he-IL" sz="2000" dirty="0" smtClean="0"/>
              <a:t>שימוש בכלים מגוונים של מדיניות עבודה והקמת מרכזי </a:t>
            </a:r>
            <a:r>
              <a:rPr lang="he-IL" sz="2000" dirty="0" err="1" smtClean="0"/>
              <a:t>ריאן</a:t>
            </a:r>
            <a:r>
              <a:rPr lang="he-IL" sz="2000" dirty="0" smtClean="0"/>
              <a:t> </a:t>
            </a:r>
          </a:p>
          <a:p>
            <a:endParaRPr lang="he-IL" sz="2000" dirty="0"/>
          </a:p>
          <a:p>
            <a:r>
              <a:rPr lang="he-IL" sz="2000" dirty="0" smtClean="0"/>
              <a:t>סבסוד מעסיקים</a:t>
            </a:r>
          </a:p>
          <a:p>
            <a:endParaRPr lang="he-IL" sz="2000" dirty="0"/>
          </a:p>
          <a:p>
            <a:r>
              <a:rPr lang="he-IL" sz="2000" dirty="0" smtClean="0"/>
              <a:t>יזמות ואזורי מסחר</a:t>
            </a:r>
          </a:p>
          <a:p>
            <a:endParaRPr lang="he-IL" sz="2000" dirty="0"/>
          </a:p>
          <a:p>
            <a:r>
              <a:rPr lang="he-IL" sz="2000" dirty="0" smtClean="0"/>
              <a:t>אזורי תעשייה</a:t>
            </a:r>
          </a:p>
          <a:p>
            <a:endParaRPr lang="he-IL" sz="2000" dirty="0"/>
          </a:p>
          <a:p>
            <a:r>
              <a:rPr lang="he-IL" sz="2000" dirty="0" smtClean="0"/>
              <a:t>הכשרה מקצועית עברית תעסוקתית מיומנויות רכות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82010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תחבורה כזכות אדם, תשתית שירותים ותעסוקה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חיבור היישובים הבדואים ומצב תחבורה לא פורמאלי קיים</a:t>
            </a:r>
          </a:p>
          <a:p>
            <a:endParaRPr lang="he-IL" sz="2000" dirty="0" smtClean="0"/>
          </a:p>
          <a:p>
            <a:r>
              <a:rPr lang="he-IL" sz="2000" dirty="0" smtClean="0"/>
              <a:t>תחבורה ציבורית בתכנון קהילתי לפי צרכים מכללות, באר שבע ונגישות</a:t>
            </a:r>
          </a:p>
          <a:p>
            <a:endParaRPr lang="he-IL" sz="2000" dirty="0"/>
          </a:p>
          <a:p>
            <a:r>
              <a:rPr lang="he-IL" sz="2000" dirty="0" smtClean="0"/>
              <a:t>בניית גשרים וחסימת הכניסות הפרטיזניות </a:t>
            </a:r>
          </a:p>
          <a:p>
            <a:endParaRPr lang="he-IL" sz="2000" dirty="0"/>
          </a:p>
          <a:p>
            <a:r>
              <a:rPr lang="he-IL" sz="2000" dirty="0" smtClean="0"/>
              <a:t>הגדלת מספר כניסות ליישובים</a:t>
            </a:r>
          </a:p>
          <a:p>
            <a:endParaRPr lang="he-IL" sz="2000" dirty="0"/>
          </a:p>
          <a:p>
            <a:r>
              <a:rPr lang="he-IL" sz="2000" dirty="0" smtClean="0"/>
              <a:t>רמזורים ובמפרים</a:t>
            </a:r>
          </a:p>
          <a:p>
            <a:endParaRPr lang="he-IL" sz="2000" dirty="0"/>
          </a:p>
          <a:p>
            <a:r>
              <a:rPr lang="he-IL" sz="2000" dirty="0" smtClean="0"/>
              <a:t>קווים פנים יישוביים </a:t>
            </a:r>
          </a:p>
          <a:p>
            <a:endParaRPr lang="he-IL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76967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השכלה גבוהה ומוביליות: חסמים מורכבים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2000" dirty="0" smtClean="0"/>
              <a:t>מגיעים להשכלה גבוהה 800 מתוך 5000 בשנתון </a:t>
            </a:r>
          </a:p>
          <a:p>
            <a:endParaRPr lang="he-IL" sz="2000" dirty="0"/>
          </a:p>
          <a:p>
            <a:r>
              <a:rPr lang="he-IL" sz="2000" dirty="0" smtClean="0"/>
              <a:t>הרוב בחינוך ומכללות עם מיעוט באוניברסיטאות </a:t>
            </a:r>
          </a:p>
          <a:p>
            <a:endParaRPr lang="he-IL" sz="2000" dirty="0"/>
          </a:p>
          <a:p>
            <a:r>
              <a:rPr lang="he-IL" sz="2000" dirty="0" smtClean="0"/>
              <a:t>לומדים מקצועות פחות מכניסים ויוקרתיים</a:t>
            </a:r>
          </a:p>
          <a:p>
            <a:endParaRPr lang="he-IL" sz="2000" dirty="0"/>
          </a:p>
          <a:p>
            <a:r>
              <a:rPr lang="he-IL" sz="2000" dirty="0" smtClean="0"/>
              <a:t>200 נקודות פער בפסיכומטרי</a:t>
            </a:r>
          </a:p>
          <a:p>
            <a:endParaRPr lang="he-IL" sz="2000" dirty="0"/>
          </a:p>
          <a:p>
            <a:r>
              <a:rPr lang="he-IL" sz="2000" dirty="0" smtClean="0"/>
              <a:t>בגרויות מזויפות או באיכות נמוכה</a:t>
            </a:r>
          </a:p>
          <a:p>
            <a:endParaRPr lang="he-IL" sz="2000" dirty="0"/>
          </a:p>
          <a:p>
            <a:r>
              <a:rPr lang="he-IL" sz="2000" dirty="0" smtClean="0"/>
              <a:t>קושי באנגלית, ערבית ועברית</a:t>
            </a:r>
          </a:p>
          <a:p>
            <a:endParaRPr lang="he-IL" sz="2000" dirty="0"/>
          </a:p>
          <a:p>
            <a:r>
              <a:rPr lang="he-IL" sz="2000" dirty="0" smtClean="0"/>
              <a:t>קושי עם נסיעות וכסף</a:t>
            </a:r>
          </a:p>
          <a:p>
            <a:endParaRPr lang="he-IL" sz="2000" dirty="0"/>
          </a:p>
          <a:p>
            <a:r>
              <a:rPr lang="he-IL" sz="2000" dirty="0" smtClean="0"/>
              <a:t>קושי בעצמאות ומפגש עם סטודנטים יהודיים</a:t>
            </a:r>
          </a:p>
          <a:p>
            <a:endParaRPr lang="he-IL" sz="2000" dirty="0"/>
          </a:p>
          <a:p>
            <a:r>
              <a:rPr lang="he-IL" sz="2000" dirty="0" smtClean="0"/>
              <a:t>הימור על הנדסאים כאפיק אקדמי למחצה במסגרות ייעודיות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987092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he-IL" sz="4000" dirty="0" smtClean="0"/>
              <a:t>מערכת החינוך כהשקעה בטווח הארוך כמאמץ סיזיפי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השכלת ההורים וגודל משק הבית </a:t>
            </a:r>
          </a:p>
          <a:p>
            <a:r>
              <a:rPr lang="he-IL" sz="2000" dirty="0" smtClean="0"/>
              <a:t>מגבלת השפה והשפות</a:t>
            </a:r>
          </a:p>
          <a:p>
            <a:r>
              <a:rPr lang="he-IL" sz="2000" dirty="0" smtClean="0"/>
              <a:t>חולשת המורים דילמה בין מקומיים לצפוניים</a:t>
            </a:r>
          </a:p>
          <a:p>
            <a:r>
              <a:rPr lang="he-IL" sz="2000" dirty="0" smtClean="0"/>
              <a:t>חולשת המורים בהכשרה ותחום הדעת</a:t>
            </a:r>
          </a:p>
          <a:p>
            <a:r>
              <a:rPr lang="he-IL" sz="2000" dirty="0" smtClean="0"/>
              <a:t>העדר מבנים ותשתית </a:t>
            </a:r>
          </a:p>
          <a:p>
            <a:r>
              <a:rPr lang="he-IL" sz="2000" dirty="0" smtClean="0"/>
              <a:t>חולשת הגיל הרך</a:t>
            </a:r>
          </a:p>
          <a:p>
            <a:r>
              <a:rPr lang="he-IL" sz="2000" dirty="0" smtClean="0"/>
              <a:t>חולשת החינוך המיוחד</a:t>
            </a:r>
          </a:p>
          <a:p>
            <a:r>
              <a:rPr lang="he-IL" sz="2000" dirty="0" smtClean="0"/>
              <a:t>חולשת החינוך הבלתי פורמאלי</a:t>
            </a:r>
          </a:p>
          <a:p>
            <a:r>
              <a:rPr lang="he-IL" sz="2000" dirty="0" smtClean="0"/>
              <a:t>היקפי נשירה מבהילים </a:t>
            </a:r>
          </a:p>
          <a:p>
            <a:r>
              <a:rPr lang="he-IL" sz="2000" dirty="0" smtClean="0"/>
              <a:t>העדר תכניות למצטיינים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32187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he-IL" sz="4000" dirty="0" smtClean="0"/>
              <a:t>התכניות בראייה מערכתית: רשת מלידה לבגרות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מרכזי הורים ילדים</a:t>
            </a:r>
          </a:p>
          <a:p>
            <a:r>
              <a:rPr lang="he-IL" sz="2000" dirty="0" smtClean="0"/>
              <a:t>פערים דיגיטאליים וסגירתם כיעד </a:t>
            </a:r>
          </a:p>
          <a:p>
            <a:r>
              <a:rPr lang="he-IL" sz="2000" dirty="0" smtClean="0"/>
              <a:t>הקמת מעונות יום </a:t>
            </a:r>
          </a:p>
          <a:p>
            <a:r>
              <a:rPr lang="he-IL" sz="2000" dirty="0" smtClean="0"/>
              <a:t>הדרכת הורים</a:t>
            </a:r>
          </a:p>
          <a:p>
            <a:r>
              <a:rPr lang="he-IL" sz="2000" dirty="0" smtClean="0"/>
              <a:t>שיפור איכות הגננות</a:t>
            </a:r>
          </a:p>
          <a:p>
            <a:r>
              <a:rPr lang="he-IL" sz="2000" dirty="0" smtClean="0"/>
              <a:t>שיפור החינוך המיוחד</a:t>
            </a:r>
          </a:p>
          <a:p>
            <a:r>
              <a:rPr lang="he-IL" sz="2000" dirty="0" smtClean="0"/>
              <a:t>ניהול משק המורים בין מקומיים לבין צפוניים (שני שליש שליש)</a:t>
            </a:r>
          </a:p>
          <a:p>
            <a:r>
              <a:rPr lang="he-IL" sz="2000" dirty="0" smtClean="0"/>
              <a:t>חינוך בלתי פורמאלי מתנ"סים מועדוניות</a:t>
            </a:r>
          </a:p>
          <a:p>
            <a:r>
              <a:rPr lang="he-IL" sz="2000" dirty="0" smtClean="0"/>
              <a:t>הקמת ספריות יישוביות </a:t>
            </a:r>
          </a:p>
          <a:p>
            <a:r>
              <a:rPr lang="he-IL" sz="2000" dirty="0" smtClean="0"/>
              <a:t>התמודדות עם נשירה ספורט ותרבות פנאי כולל צופים </a:t>
            </a:r>
          </a:p>
          <a:p>
            <a:r>
              <a:rPr lang="he-IL" sz="2000" dirty="0" smtClean="0"/>
              <a:t>תשתיות בתי ספר וספורט </a:t>
            </a:r>
          </a:p>
          <a:p>
            <a:r>
              <a:rPr lang="he-IL" sz="2000" dirty="0" smtClean="0"/>
              <a:t>פתיחת פנימייה ומסלולים למצטיינים</a:t>
            </a:r>
          </a:p>
          <a:p>
            <a:pPr marL="0" indent="0">
              <a:buNone/>
            </a:pPr>
            <a:endParaRPr lang="he-IL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92240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מערכות הרווחה המוצפות: טיפול בקצה וחירום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 smtClean="0"/>
              <a:t>מערכת לא מספיק רגישה תרבותית </a:t>
            </a:r>
          </a:p>
          <a:p>
            <a:r>
              <a:rPr lang="he-IL" sz="2000" dirty="0" smtClean="0"/>
              <a:t>קשיי נגישות וחסמים של אמון </a:t>
            </a:r>
          </a:p>
          <a:p>
            <a:r>
              <a:rPr lang="he-IL" sz="2000" dirty="0" smtClean="0"/>
              <a:t>ריבוי בעיות של חברת נוודים בתהליך עיור משולב עוני וניכור</a:t>
            </a:r>
          </a:p>
          <a:p>
            <a:r>
              <a:rPr lang="he-IL" sz="2000" dirty="0" smtClean="0"/>
              <a:t>אלימות במשפחה, בקהילה ובין מסגרות שבטיות </a:t>
            </a:r>
          </a:p>
          <a:p>
            <a:r>
              <a:rPr lang="he-IL" sz="2000" dirty="0" smtClean="0"/>
              <a:t>נוער עם התנהגות קיצון </a:t>
            </a:r>
          </a:p>
          <a:p>
            <a:r>
              <a:rPr lang="he-IL" sz="2000" dirty="0" smtClean="0"/>
              <a:t>שמרנות כלפי נשים ונערות עד כדי שליטה אלימה במיוחד</a:t>
            </a:r>
          </a:p>
          <a:p>
            <a:r>
              <a:rPr lang="he-IL" sz="2000" dirty="0" smtClean="0"/>
              <a:t>קושי במיצוי זכויות של  בעלי צרכים מיוחדים אחרי שינוי תרבותי</a:t>
            </a:r>
          </a:p>
          <a:p>
            <a:r>
              <a:rPr lang="he-IL" sz="2000" dirty="0" smtClean="0"/>
              <a:t>הבדלי תרבות ביחס לקשישים </a:t>
            </a:r>
          </a:p>
          <a:p>
            <a:r>
              <a:rPr lang="he-IL" sz="2000" dirty="0" smtClean="0"/>
              <a:t>עבודה קהילתית ללא אמון בסביבה שבטית חמולתית</a:t>
            </a:r>
          </a:p>
          <a:p>
            <a:r>
              <a:rPr lang="he-IL" sz="2000" dirty="0" smtClean="0"/>
              <a:t>מאמצים למיקוד בנוער עם מועדוניות </a:t>
            </a:r>
          </a:p>
          <a:p>
            <a:r>
              <a:rPr lang="he-IL" sz="2000" dirty="0" smtClean="0"/>
              <a:t>ניסיונות חלקיים לעבודה קהילתית</a:t>
            </a:r>
          </a:p>
          <a:p>
            <a:r>
              <a:rPr lang="he-IL" sz="2000" dirty="0" smtClean="0"/>
              <a:t>מרחב ילדים הורים הרך  ולא סמכותי </a:t>
            </a:r>
          </a:p>
          <a:p>
            <a:r>
              <a:rPr lang="he-IL" sz="2000" dirty="0" smtClean="0"/>
              <a:t>העצמת נשים </a:t>
            </a:r>
          </a:p>
          <a:p>
            <a:r>
              <a:rPr lang="he-IL" sz="2000" dirty="0" err="1" smtClean="0"/>
              <a:t>השרותים</a:t>
            </a:r>
            <a:r>
              <a:rPr lang="he-IL" sz="2000" dirty="0" smtClean="0"/>
              <a:t> החברתיים לא נוכחים בפזורה די הצורך או ביישובים המוכרים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25728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מורכבות וקושי גובר במשילות: רקע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קושי עם אזורים פריפריאליים עוד מימי התורכים בהעדר הסדרה של קרקע</a:t>
            </a:r>
          </a:p>
          <a:p>
            <a:endParaRPr lang="he-IL" sz="2000" dirty="0"/>
          </a:p>
          <a:p>
            <a:r>
              <a:rPr lang="he-IL" sz="2000" dirty="0" smtClean="0"/>
              <a:t>השלכות של העדר מדיניות ופתרונות בלתי מספקים בעבר על בדואים</a:t>
            </a:r>
          </a:p>
          <a:p>
            <a:endParaRPr lang="he-IL" sz="2000" dirty="0"/>
          </a:p>
          <a:p>
            <a:r>
              <a:rPr lang="he-IL" sz="2000" dirty="0" smtClean="0"/>
              <a:t>התנגשות עם מדיניות תכנון ותשתית ממשלתית ביטחונית</a:t>
            </a:r>
          </a:p>
          <a:p>
            <a:endParaRPr lang="he-IL" sz="2000" dirty="0"/>
          </a:p>
          <a:p>
            <a:r>
              <a:rPr lang="he-IL" sz="2000" dirty="0" smtClean="0"/>
              <a:t>שאלת הבעלות על הקרקע בין משפט לאחיזה היסטורית שטר מכר מסורתי</a:t>
            </a:r>
          </a:p>
          <a:p>
            <a:endParaRPr lang="he-IL" sz="2000" dirty="0"/>
          </a:p>
          <a:p>
            <a:r>
              <a:rPr lang="he-IL" sz="2000" dirty="0" smtClean="0"/>
              <a:t>השלכות על אוכלוסייה לא בדואית וירידת בסיס צה"ל לנגב כמפנה</a:t>
            </a:r>
          </a:p>
          <a:p>
            <a:endParaRPr lang="he-IL" sz="2000" dirty="0"/>
          </a:p>
          <a:p>
            <a:r>
              <a:rPr lang="he-IL" sz="2000" dirty="0" smtClean="0"/>
              <a:t>איך לגשת במונחי מדיניות מקומי, הסדר כולל, משפטי, חברתי, אכיפה וזמן</a:t>
            </a:r>
          </a:p>
          <a:p>
            <a:endParaRPr lang="he-IL" sz="2000" dirty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e-IL" dirty="0" smtClean="0"/>
              <a:t>מערכת הבריאות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פרמטרים של עולם  שלישי עם שיפור קל (תמותת תינוקות ותוחלת חיים)</a:t>
            </a:r>
          </a:p>
          <a:p>
            <a:endParaRPr lang="he-IL" sz="2000" dirty="0"/>
          </a:p>
          <a:p>
            <a:r>
              <a:rPr lang="he-IL" sz="2000" dirty="0" smtClean="0"/>
              <a:t>טיפות חלב כמקום מפגש והפנייה</a:t>
            </a:r>
          </a:p>
          <a:p>
            <a:endParaRPr lang="he-IL" sz="2000" dirty="0"/>
          </a:p>
          <a:p>
            <a:r>
              <a:rPr lang="he-IL" sz="2000" dirty="0" smtClean="0"/>
              <a:t>קושי בזיהוי התמדה בטיפול של לקויות </a:t>
            </a:r>
          </a:p>
          <a:p>
            <a:endParaRPr lang="he-IL" sz="2000" dirty="0"/>
          </a:p>
          <a:p>
            <a:r>
              <a:rPr lang="he-IL" sz="2000" dirty="0" smtClean="0"/>
              <a:t>ריבוי פניות למיון בהעדר נגישות מספקת לרפואה קהילתית בפזורה (יש שיפור)</a:t>
            </a:r>
          </a:p>
          <a:p>
            <a:endParaRPr lang="he-IL" sz="2000" dirty="0"/>
          </a:p>
          <a:p>
            <a:r>
              <a:rPr lang="he-IL" sz="2000" dirty="0" smtClean="0"/>
              <a:t>תחום מחלות הנפש והטיפול הבעייתי באוטיזם ופיגור במסגרת הרווחה</a:t>
            </a:r>
          </a:p>
          <a:p>
            <a:endParaRPr lang="he-IL" sz="2000" dirty="0"/>
          </a:p>
          <a:p>
            <a:r>
              <a:rPr lang="he-IL" sz="2000" dirty="0" smtClean="0"/>
              <a:t>בעיות של אי בטחון תזונתי ומשקל יתר</a:t>
            </a:r>
          </a:p>
          <a:p>
            <a:endParaRPr lang="he-IL" sz="2000" dirty="0"/>
          </a:p>
          <a:p>
            <a:r>
              <a:rPr lang="he-IL" sz="2000" dirty="0" smtClean="0"/>
              <a:t>האחיות כסוכנות של בריאות הציבור ומניעה בהסברה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028461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חיזוק יישובים ורשות מקומית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משילות ושרות </a:t>
            </a:r>
          </a:p>
          <a:p>
            <a:r>
              <a:rPr lang="he-IL" sz="2000" dirty="0" smtClean="0"/>
              <a:t>איכות כוח אדם חמולתיות ופוליטיקה</a:t>
            </a:r>
          </a:p>
          <a:p>
            <a:r>
              <a:rPr lang="he-IL" sz="2000" dirty="0" smtClean="0"/>
              <a:t>מרחב ציבורי אלימות  ואי </a:t>
            </a:r>
            <a:r>
              <a:rPr lang="he-IL" sz="2000" dirty="0" err="1" smtClean="0"/>
              <a:t>לגאליזם</a:t>
            </a:r>
            <a:r>
              <a:rPr lang="he-IL" sz="2000" dirty="0" smtClean="0"/>
              <a:t> </a:t>
            </a:r>
          </a:p>
          <a:p>
            <a:r>
              <a:rPr lang="he-IL" sz="2000" dirty="0" smtClean="0"/>
              <a:t>חיזוק הקהילה מעבר לשבטי</a:t>
            </a:r>
          </a:p>
          <a:p>
            <a:r>
              <a:rPr lang="he-IL" sz="2000" dirty="0" err="1" smtClean="0"/>
              <a:t>שצ"פים</a:t>
            </a:r>
            <a:r>
              <a:rPr lang="he-IL" sz="2000" dirty="0" smtClean="0"/>
              <a:t> ומוסדות ציבור כולל בריכות, ספורט וקונסרבטוריום </a:t>
            </a:r>
          </a:p>
          <a:p>
            <a:r>
              <a:rPr lang="he-IL" sz="2000" dirty="0" smtClean="0"/>
              <a:t>פינוי אשפה </a:t>
            </a:r>
          </a:p>
          <a:p>
            <a:r>
              <a:rPr lang="he-IL" sz="2000" dirty="0" smtClean="0"/>
              <a:t>אכיפה של חוק בנייה וחוקי עזר כאתגר ארוך טווח</a:t>
            </a:r>
          </a:p>
          <a:p>
            <a:r>
              <a:rPr lang="he-IL" sz="2000" dirty="0" smtClean="0"/>
              <a:t>גיוס משאבים קולות קוראים וניצול נכסים (חשמל סולארי גז)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899881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e-IL" sz="4000" dirty="0" smtClean="0"/>
              <a:t>משילות ואכיפה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האם המאמץ יצליח מול חולשת אוכלוסייה</a:t>
            </a:r>
          </a:p>
          <a:p>
            <a:r>
              <a:rPr lang="he-IL" sz="2000" dirty="0" smtClean="0"/>
              <a:t>האם זרוע האכיפה יכולה להיות מאוזנת</a:t>
            </a:r>
          </a:p>
          <a:p>
            <a:r>
              <a:rPr lang="he-IL" sz="2000" dirty="0" smtClean="0"/>
              <a:t>האם לא יהיו תהליכים פנימיים וחיצוניים חברתיים ופוליטיים שישבשו</a:t>
            </a:r>
          </a:p>
          <a:p>
            <a:r>
              <a:rPr lang="he-IL" sz="2000" dirty="0" smtClean="0"/>
              <a:t>האם תהליכי התפרקות חברתית אינם גדולים על התכניות </a:t>
            </a:r>
          </a:p>
          <a:p>
            <a:r>
              <a:rPr lang="he-IL" sz="2000" dirty="0" smtClean="0"/>
              <a:t>האם הרשויות המקומיות יכולות להרים את המשאבים והתכניות </a:t>
            </a:r>
          </a:p>
          <a:p>
            <a:r>
              <a:rPr lang="he-IL" sz="2000" dirty="0" smtClean="0"/>
              <a:t>האם תהיה למדיניות הממשלתית במונחי תקציב ושינוי עמדות השפעה שלילית </a:t>
            </a:r>
          </a:p>
          <a:p>
            <a:r>
              <a:rPr lang="he-IL" sz="2000" dirty="0" smtClean="0"/>
              <a:t>האם התגובה היהודית בנגב יכולה להקשות על היישום </a:t>
            </a:r>
          </a:p>
          <a:p>
            <a:r>
              <a:rPr lang="he-IL" sz="2000" dirty="0" smtClean="0"/>
              <a:t>האם זה מספיק כדי להחליש מבנים חברתיים חמולתיים שבטיים</a:t>
            </a:r>
          </a:p>
          <a:p>
            <a:r>
              <a:rPr lang="he-IL" sz="2000" dirty="0" smtClean="0"/>
              <a:t>האם יתגשם </a:t>
            </a:r>
            <a:r>
              <a:rPr lang="he-IL" sz="2000" dirty="0" err="1" smtClean="0"/>
              <a:t>למחצאין</a:t>
            </a:r>
            <a:r>
              <a:rPr lang="he-IL" sz="2000" dirty="0" smtClean="0"/>
              <a:t> במקומות בתחומים ובקבוצות </a:t>
            </a:r>
            <a:r>
              <a:rPr lang="he-IL" sz="2000" dirty="0" err="1" smtClean="0"/>
              <a:t>מסויימות</a:t>
            </a:r>
            <a:endParaRPr lang="he-IL" sz="2000" dirty="0" smtClean="0"/>
          </a:p>
          <a:p>
            <a:r>
              <a:rPr lang="he-IL" sz="2000" dirty="0" smtClean="0"/>
              <a:t>מה היה קורה ללא התכנית ?</a:t>
            </a:r>
          </a:p>
          <a:p>
            <a:r>
              <a:rPr lang="he-IL" sz="2000" dirty="0" smtClean="0"/>
              <a:t>מהו מודל היישום והאם הוא יצליח ?</a:t>
            </a:r>
          </a:p>
          <a:p>
            <a:r>
              <a:rPr lang="he-IL" sz="2000" dirty="0" smtClean="0"/>
              <a:t>מתי נדע ? האם נוכל לדעת אי פעם ?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34130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 אוכלוסייה ודמוגרפיה: היקפים משתנים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280,000 בדואים בנגב (יש גם בדואים צפוניים מוצא אחר)</a:t>
            </a:r>
          </a:p>
          <a:p>
            <a:endParaRPr lang="he-IL" sz="2000" dirty="0"/>
          </a:p>
          <a:p>
            <a:r>
              <a:rPr lang="he-IL" sz="2000" dirty="0" smtClean="0"/>
              <a:t>תשעה יישובים כולם במדד חברתי כלכלי 1 הכי נמוך </a:t>
            </a:r>
          </a:p>
          <a:p>
            <a:endParaRPr lang="he-IL" sz="2000" dirty="0"/>
          </a:p>
          <a:p>
            <a:r>
              <a:rPr lang="he-IL" sz="2000" dirty="0" smtClean="0"/>
              <a:t>בין 80,000 – 100,000 בישובים לא מוכרים או פוליגונים (אזורים מיושבים)</a:t>
            </a:r>
          </a:p>
          <a:p>
            <a:endParaRPr lang="he-IL" sz="2000" dirty="0"/>
          </a:p>
          <a:p>
            <a:r>
              <a:rPr lang="he-IL" sz="2000" dirty="0" smtClean="0"/>
              <a:t>54% מתחת גיל 18 39% בגרות (בעייתי) 13.2% השכלה גבוהה </a:t>
            </a:r>
          </a:p>
          <a:p>
            <a:endParaRPr lang="he-IL" sz="2000" dirty="0"/>
          </a:p>
          <a:p>
            <a:r>
              <a:rPr lang="he-IL" sz="2000" dirty="0" smtClean="0"/>
              <a:t>שיעור השתתפות 65% גברים ו-25% נשים</a:t>
            </a:r>
          </a:p>
          <a:p>
            <a:endParaRPr lang="he-IL" sz="2000" dirty="0" smtClean="0"/>
          </a:p>
          <a:p>
            <a:endParaRPr lang="he-IL" sz="2000" dirty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200 שנות היסטוריה של פריפריאליות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 smtClean="0"/>
              <a:t>בדואים הגיעו סביב 1800 לאזור הנגב והתיישבו בו ממוצא סעודי תימני ועבדים</a:t>
            </a:r>
          </a:p>
          <a:p>
            <a:endParaRPr lang="he-IL" sz="2000" dirty="0"/>
          </a:p>
          <a:p>
            <a:r>
              <a:rPr lang="he-IL" sz="2000" dirty="0" smtClean="0"/>
              <a:t>הצטרפו אליהם מי שעזבו את הכפרים בצפון שמוצאם פלאחי</a:t>
            </a:r>
          </a:p>
          <a:p>
            <a:endParaRPr lang="he-IL" sz="2000" dirty="0"/>
          </a:p>
          <a:p>
            <a:r>
              <a:rPr lang="he-IL" sz="2000" dirty="0" smtClean="0"/>
              <a:t>הבדואים שילבו נוודות עם עיבוד קרקע היו זורעים ויוצאים לא אינטנסיבי</a:t>
            </a:r>
          </a:p>
          <a:p>
            <a:endParaRPr lang="he-IL" sz="2000" dirty="0"/>
          </a:p>
          <a:p>
            <a:r>
              <a:rPr lang="he-IL" sz="2000" dirty="0" smtClean="0"/>
              <a:t>בדואים לא רשמו קרקעות אך חוק שבטי הכיר בבעלות  לחץ מיסים תורכי וענישה</a:t>
            </a:r>
          </a:p>
          <a:p>
            <a:endParaRPr lang="he-IL" sz="2000" dirty="0"/>
          </a:p>
          <a:p>
            <a:r>
              <a:rPr lang="he-IL" sz="2000" dirty="0" smtClean="0"/>
              <a:t>הקמת באר שבע וניסיונות להגדיל משילות קביעת גבולות בין שבטים </a:t>
            </a:r>
          </a:p>
          <a:p>
            <a:endParaRPr lang="he-IL" sz="2000" dirty="0"/>
          </a:p>
          <a:p>
            <a:r>
              <a:rPr lang="he-IL" sz="2000" dirty="0" smtClean="0"/>
              <a:t>תורכים השתלטו על בארות המים והורידו רמת אי בטחון </a:t>
            </a:r>
          </a:p>
          <a:p>
            <a:endParaRPr lang="he-IL" sz="2000" dirty="0"/>
          </a:p>
          <a:p>
            <a:r>
              <a:rPr lang="he-IL" sz="2000" dirty="0" smtClean="0"/>
              <a:t>נתנו מגרשים בבאר שבע הקימו כיתות לימוד ומסגד</a:t>
            </a:r>
          </a:p>
          <a:p>
            <a:pPr>
              <a:buNone/>
            </a:pPr>
            <a:endParaRPr lang="he-IL" sz="2000" dirty="0"/>
          </a:p>
          <a:p>
            <a:r>
              <a:rPr lang="he-IL" sz="2000" dirty="0" smtClean="0"/>
              <a:t>תנועה ציונית הכירה בבעלות שבטית כאשר רכשה קרקע מבדואים</a:t>
            </a:r>
          </a:p>
          <a:p>
            <a:endParaRPr lang="he-IL" sz="2000" dirty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תחת הבריטים : מיסוד מוגבל ואיטי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000" dirty="0" smtClean="0"/>
              <a:t>הימנעות מרישום קרקע אולם עניין גובר ובתי דין שבטיים (רכישה יהודית, צבא)</a:t>
            </a:r>
          </a:p>
          <a:p>
            <a:endParaRPr lang="he-IL" sz="2000" dirty="0"/>
          </a:p>
          <a:p>
            <a:r>
              <a:rPr lang="he-IL" sz="2000" dirty="0" smtClean="0"/>
              <a:t>כביש הרעב ויוזמות בריטיות בתקופות בצורת כולל הספקת מספוא והסעות</a:t>
            </a:r>
          </a:p>
          <a:p>
            <a:endParaRPr lang="he-IL" sz="2000" dirty="0"/>
          </a:p>
          <a:p>
            <a:r>
              <a:rPr lang="he-IL" sz="2000" dirty="0" smtClean="0"/>
              <a:t>מעבר מואץ לחקלאות ומשק מים 75% חקלאות לא אינטנסיבית</a:t>
            </a:r>
          </a:p>
          <a:p>
            <a:endParaRPr lang="he-IL" sz="2000" dirty="0"/>
          </a:p>
          <a:p>
            <a:r>
              <a:rPr lang="he-IL" sz="2000" dirty="0" smtClean="0"/>
              <a:t>כפרים בדואים ובתי קברות כיישובי קבע כסוגיה מורכבת </a:t>
            </a:r>
          </a:p>
          <a:p>
            <a:endParaRPr lang="he-IL" sz="2000" dirty="0"/>
          </a:p>
          <a:p>
            <a:r>
              <a:rPr lang="he-IL" sz="2000" dirty="0" smtClean="0"/>
              <a:t>שרות בצבא בריטי </a:t>
            </a:r>
          </a:p>
          <a:p>
            <a:endParaRPr lang="he-IL" sz="2000" dirty="0"/>
          </a:p>
          <a:p>
            <a:r>
              <a:rPr lang="he-IL" sz="2000" dirty="0" smtClean="0"/>
              <a:t>מיסוי על עדרים ומיסוי על קרקע </a:t>
            </a:r>
          </a:p>
          <a:p>
            <a:endParaRPr lang="he-IL" sz="2000" dirty="0"/>
          </a:p>
          <a:p>
            <a:r>
              <a:rPr lang="he-IL" sz="2000" dirty="0" smtClean="0"/>
              <a:t>60,000 – 100,000 בדואים </a:t>
            </a:r>
            <a:endParaRPr lang="he-IL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 מלחמת העצמאות וההשלכות החריפות על בדואים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כל מערב הנגב (כביש 40 גורשו או ברחו) מקרוב מ-60-100,000 נותרו 12,000 </a:t>
            </a:r>
          </a:p>
          <a:p>
            <a:endParaRPr lang="he-IL" sz="2000" dirty="0"/>
          </a:p>
          <a:p>
            <a:r>
              <a:rPr lang="he-IL" sz="2000" dirty="0" smtClean="0"/>
              <a:t>נותרו רק מזרחה מכביש 40 פחות מ-20 שבטים מתוך 100 בקירוב לפני 48</a:t>
            </a:r>
          </a:p>
          <a:p>
            <a:endParaRPr lang="he-IL" sz="2000" dirty="0"/>
          </a:p>
          <a:p>
            <a:r>
              <a:rPr lang="he-IL" sz="2000" dirty="0" smtClean="0"/>
              <a:t>הבדואים במזרח לא נאבקו בישראל באזור ערד בקעת באר שבע מעט תמכו</a:t>
            </a:r>
          </a:p>
          <a:p>
            <a:endParaRPr lang="he-IL" sz="2000" dirty="0"/>
          </a:p>
          <a:p>
            <a:r>
              <a:rPr lang="he-IL" sz="2000" dirty="0" smtClean="0"/>
              <a:t>ממשל צבאי הכניס אותם לאזור הסייג עם מובלעת ברהט עד 1966 </a:t>
            </a:r>
          </a:p>
          <a:p>
            <a:endParaRPr lang="he-IL" sz="2000" dirty="0"/>
          </a:p>
          <a:p>
            <a:r>
              <a:rPr lang="he-IL" sz="2000" dirty="0" smtClean="0"/>
              <a:t>מגע מוגבל עם יהודים, ממסד וערים בצפון "שוק באר שבע" הברחות וקושי.</a:t>
            </a:r>
          </a:p>
          <a:p>
            <a:endParaRPr lang="he-IL" sz="2000" dirty="0"/>
          </a:p>
          <a:p>
            <a:r>
              <a:rPr lang="he-IL" sz="2000" dirty="0" smtClean="0"/>
              <a:t>שלטון שייחים כמתווכים </a:t>
            </a:r>
            <a:endParaRPr lang="he-IL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התמסדות ואתגר הבדואי: שנות החמישים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הגידול ותלות בצאן ומקנה בתוך הסייג וסחר בשר (הברחה ועלייה צפונה)</a:t>
            </a:r>
          </a:p>
          <a:p>
            <a:endParaRPr lang="he-IL" sz="2000" dirty="0"/>
          </a:p>
          <a:p>
            <a:r>
              <a:rPr lang="he-IL" sz="2000" dirty="0" smtClean="0"/>
              <a:t>בניית בתי קבע במקום אוהלים קבועים וראשית אי הנחת בממסד</a:t>
            </a:r>
          </a:p>
          <a:p>
            <a:endParaRPr lang="he-IL" sz="2000" dirty="0"/>
          </a:p>
          <a:p>
            <a:r>
              <a:rPr lang="he-IL" sz="2000" dirty="0" smtClean="0"/>
              <a:t>מעקב ממשלתי מפקד 1951 (12,000), קבלת פליטים חזרה ואזרחות 1954</a:t>
            </a:r>
          </a:p>
          <a:p>
            <a:endParaRPr lang="he-IL" sz="2000" dirty="0"/>
          </a:p>
          <a:p>
            <a:r>
              <a:rPr lang="he-IL" sz="2000" dirty="0" smtClean="0"/>
              <a:t>שיח על פתרונות משה דיין ורמלה לוד (עד היום שכונות)</a:t>
            </a:r>
          </a:p>
          <a:p>
            <a:endParaRPr lang="he-IL" sz="2000" dirty="0"/>
          </a:p>
          <a:p>
            <a:r>
              <a:rPr lang="he-IL" sz="2000" dirty="0" smtClean="0"/>
              <a:t>1962 ניסיון הסדרה ראשון בקרקע והחלטה על הקמת עיירות הקבע</a:t>
            </a:r>
          </a:p>
          <a:p>
            <a:endParaRPr lang="he-IL" sz="2000" dirty="0"/>
          </a:p>
          <a:p>
            <a:r>
              <a:rPr lang="he-IL" sz="2000" dirty="0" smtClean="0"/>
              <a:t>1966 הסרת ממשל צבאי תנועה לשוק עבודה יהודי בנייה הובלה</a:t>
            </a:r>
          </a:p>
          <a:p>
            <a:endParaRPr lang="he-IL" sz="2000" dirty="0"/>
          </a:p>
          <a:p>
            <a:endParaRPr lang="he-IL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הקמת שלוש עיירות ראשונות ויישום איטי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הקמת תל שבע , רהט, </a:t>
            </a:r>
            <a:r>
              <a:rPr lang="he-IL" sz="2000" dirty="0" err="1" smtClean="0"/>
              <a:t>כסייפה</a:t>
            </a:r>
            <a:r>
              <a:rPr lang="he-IL" sz="2000" dirty="0" smtClean="0"/>
              <a:t>, חורה, שגב שלום, </a:t>
            </a:r>
            <a:r>
              <a:rPr lang="he-IL" sz="2000" dirty="0" err="1" smtClean="0"/>
              <a:t>לאקיה</a:t>
            </a:r>
            <a:r>
              <a:rPr lang="he-IL" sz="2000" dirty="0" smtClean="0"/>
              <a:t> וערערה</a:t>
            </a:r>
          </a:p>
          <a:p>
            <a:endParaRPr lang="he-IL" sz="2000" dirty="0"/>
          </a:p>
          <a:p>
            <a:r>
              <a:rPr lang="he-IL" sz="2000" dirty="0" smtClean="0"/>
              <a:t>הסדרי שדה תעופה נבטים 1982 כתקדים נדיב במסגרת הסכם שלום</a:t>
            </a:r>
          </a:p>
          <a:p>
            <a:endParaRPr lang="he-IL" sz="2000" dirty="0"/>
          </a:p>
          <a:p>
            <a:r>
              <a:rPr lang="he-IL" sz="2000" dirty="0" smtClean="0"/>
              <a:t>הויכוח על ערים בדואיות הטרוגניות מול עיירות הומוגניות שבטית</a:t>
            </a:r>
          </a:p>
          <a:p>
            <a:endParaRPr lang="he-IL" sz="2000" dirty="0"/>
          </a:p>
          <a:p>
            <a:r>
              <a:rPr lang="he-IL" sz="2000" dirty="0" smtClean="0"/>
              <a:t>התניית שירותים כתמריץ בכניסה ליישובי קבע </a:t>
            </a:r>
          </a:p>
          <a:p>
            <a:endParaRPr lang="he-IL" sz="2000" dirty="0"/>
          </a:p>
          <a:p>
            <a:r>
              <a:rPr lang="he-IL" sz="2000" dirty="0" smtClean="0"/>
              <a:t>אי נחת מהתרחבות הפזורה והשארות הקבוצות המסורתיות "בדואיות" בחוץ</a:t>
            </a:r>
          </a:p>
          <a:p>
            <a:endParaRPr lang="he-IL" sz="2000" dirty="0"/>
          </a:p>
          <a:p>
            <a:r>
              <a:rPr lang="he-IL" sz="2000" dirty="0" smtClean="0"/>
              <a:t>אי הכרה בזכויות על קרקע ואכיפה עם הקמת הסיירת הירוקה פיצוי מועט ואכיפה</a:t>
            </a:r>
          </a:p>
          <a:p>
            <a:endParaRPr lang="he-IL" sz="2000" dirty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גידול דמוגרפי ומופעים מאיימים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 smtClean="0"/>
              <a:t>מאות פוליגונים בתחומי הדמדומים של הריבונות</a:t>
            </a:r>
          </a:p>
          <a:p>
            <a:endParaRPr lang="he-IL" sz="2000" dirty="0"/>
          </a:p>
          <a:p>
            <a:r>
              <a:rPr lang="he-IL" sz="2000" dirty="0" smtClean="0"/>
              <a:t>בעיית העז השחורה בצפון </a:t>
            </a:r>
          </a:p>
          <a:p>
            <a:endParaRPr lang="he-IL" sz="2000" dirty="0"/>
          </a:p>
          <a:p>
            <a:r>
              <a:rPr lang="he-IL" sz="2000" dirty="0" smtClean="0"/>
              <a:t>כלכלה לא פורמאלית, בטחון אישי, יחסים בין קבוצתיים ופשיעה חקלאית</a:t>
            </a:r>
          </a:p>
          <a:p>
            <a:endParaRPr lang="he-IL" sz="2000" dirty="0"/>
          </a:p>
          <a:p>
            <a:r>
              <a:rPr lang="he-IL" sz="2000" dirty="0" smtClean="0"/>
              <a:t>העדר שירותים בתחומי בריאות, חינוך ורווחה והשלכות חברתיות</a:t>
            </a:r>
          </a:p>
          <a:p>
            <a:endParaRPr lang="he-IL" sz="2000" dirty="0"/>
          </a:p>
          <a:p>
            <a:r>
              <a:rPr lang="he-IL" sz="2000" dirty="0" smtClean="0"/>
              <a:t>הסכם חוק השלום פיצויים בנוסף לקרקע כמודל מצופה</a:t>
            </a:r>
          </a:p>
          <a:p>
            <a:endParaRPr lang="he-IL" sz="2000" dirty="0"/>
          </a:p>
          <a:p>
            <a:r>
              <a:rPr lang="he-IL" sz="2000" dirty="0" smtClean="0"/>
              <a:t>כניסה של התנועה האסלאמית ורדיקאליזציה</a:t>
            </a:r>
          </a:p>
          <a:p>
            <a:endParaRPr lang="he-IL" sz="2000" dirty="0"/>
          </a:p>
          <a:p>
            <a:r>
              <a:rPr lang="he-IL" sz="2000" dirty="0" smtClean="0"/>
              <a:t>תיחום האתגר רהט, באר שבע, ערד דימונה עם תוספת קטנה דרום מערבה.</a:t>
            </a:r>
          </a:p>
          <a:p>
            <a:endParaRPr lang="he-IL" sz="2000" dirty="0"/>
          </a:p>
          <a:p>
            <a:r>
              <a:rPr lang="he-IL" sz="2000" dirty="0" smtClean="0"/>
              <a:t>1998 הקמת הרשות להתיישבות הבדואים ושירותי רווחה לפזורה </a:t>
            </a:r>
            <a:endParaRPr lang="he-IL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1403</Words>
  <Application>Microsoft Office PowerPoint</Application>
  <PresentationFormat>‫הצגה על המסך (4:3)</PresentationFormat>
  <Paragraphs>286</Paragraphs>
  <Slides>22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3" baseType="lpstr">
      <vt:lpstr>ערכת נושא Office</vt:lpstr>
      <vt:lpstr>הבדואים בנגב כאתגר מדיניות</vt:lpstr>
      <vt:lpstr>מורכבות וקושי גובר במשילות: רקע</vt:lpstr>
      <vt:lpstr> אוכלוסייה ודמוגרפיה: היקפים משתנים</vt:lpstr>
      <vt:lpstr> 200 שנות היסטוריה של פריפריאליות </vt:lpstr>
      <vt:lpstr>תחת הבריטים : מיסוד מוגבל ואיטי</vt:lpstr>
      <vt:lpstr> מלחמת העצמאות וההשלכות החריפות על בדואים </vt:lpstr>
      <vt:lpstr>התמסדות ואתגר הבדואי: שנות החמישים</vt:lpstr>
      <vt:lpstr>הקמת שלוש עיירות ראשונות ויישום איטי</vt:lpstr>
      <vt:lpstr> גידול דמוגרפי ומופעים מאיימים </vt:lpstr>
      <vt:lpstr> זיגזגים פוליטיים במדיניות </vt:lpstr>
      <vt:lpstr>המפנה במדיניות: עקיפת שאלת הבעלות </vt:lpstr>
      <vt:lpstr>הבינוי הפיזי כנקודת פתיחה</vt:lpstr>
      <vt:lpstr>הכרה שתכנון פיזי ובינוי לא יפתרו חסמים וקושי</vt:lpstr>
      <vt:lpstr>התחום הכלכלי כחסם ומדיניות נלווית </vt:lpstr>
      <vt:lpstr>תחבורה כזכות אדם, תשתית שירותים ותעסוקה</vt:lpstr>
      <vt:lpstr>השכלה גבוהה ומוביליות: חסמים מורכבים</vt:lpstr>
      <vt:lpstr>מערכת החינוך כהשקעה בטווח הארוך כמאמץ סיזיפי</vt:lpstr>
      <vt:lpstr>התכניות בראייה מערכתית: רשת מלידה לבגרות </vt:lpstr>
      <vt:lpstr>מערכות הרווחה המוצפות: טיפול בקצה וחירום</vt:lpstr>
      <vt:lpstr>מערכת הבריאות </vt:lpstr>
      <vt:lpstr>חיזוק יישובים ורשות מקומית </vt:lpstr>
      <vt:lpstr>משילות ואכיפה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הבדואים בנגב כאתגר מדיניות</dc:title>
  <dc:creator>נרי</dc:creator>
  <cp:lastModifiedBy>נרי</cp:lastModifiedBy>
  <cp:revision>26</cp:revision>
  <dcterms:created xsi:type="dcterms:W3CDTF">2019-11-25T06:41:27Z</dcterms:created>
  <dcterms:modified xsi:type="dcterms:W3CDTF">2021-01-04T21:40:28Z</dcterms:modified>
</cp:coreProperties>
</file>