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drawings/drawing3.xml" ContentType="application/vnd.openxmlformats-officedocument.drawingml.chartshapes+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drawings/drawing4.xml" ContentType="application/vnd.openxmlformats-officedocument.drawingml.chartshapes+xml"/>
  <Override PartName="/ppt/notesSlides/notesSlide9.xml" ContentType="application/vnd.openxmlformats-officedocument.presentationml.notesSlide+xml"/>
  <Override PartName="/ppt/charts/chart7.xml" ContentType="application/vnd.openxmlformats-officedocument.drawingml.chart+xml"/>
  <Override PartName="/ppt/theme/themeOverride3.xml" ContentType="application/vnd.openxmlformats-officedocument.themeOverride+xml"/>
  <Override PartName="/ppt/drawings/drawing5.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7"/>
  </p:notesMasterIdLst>
  <p:handoutMasterIdLst>
    <p:handoutMasterId r:id="rId38"/>
  </p:handoutMasterIdLst>
  <p:sldIdLst>
    <p:sldId id="687" r:id="rId2"/>
    <p:sldId id="1091" r:id="rId3"/>
    <p:sldId id="1063" r:id="rId4"/>
    <p:sldId id="1072" r:id="rId5"/>
    <p:sldId id="938" r:id="rId6"/>
    <p:sldId id="1074" r:id="rId7"/>
    <p:sldId id="1075" r:id="rId8"/>
    <p:sldId id="1068" r:id="rId9"/>
    <p:sldId id="1076" r:id="rId10"/>
    <p:sldId id="1077" r:id="rId11"/>
    <p:sldId id="1070" r:id="rId12"/>
    <p:sldId id="1079" r:id="rId13"/>
    <p:sldId id="1057" r:id="rId14"/>
    <p:sldId id="1080" r:id="rId15"/>
    <p:sldId id="1069" r:id="rId16"/>
    <p:sldId id="1082" r:id="rId17"/>
    <p:sldId id="1083" r:id="rId18"/>
    <p:sldId id="1047" r:id="rId19"/>
    <p:sldId id="1085" r:id="rId20"/>
    <p:sldId id="1086" r:id="rId21"/>
    <p:sldId id="1087" r:id="rId22"/>
    <p:sldId id="1093" r:id="rId23"/>
    <p:sldId id="1037" r:id="rId24"/>
    <p:sldId id="665" r:id="rId25"/>
    <p:sldId id="265" r:id="rId26"/>
    <p:sldId id="1090" r:id="rId27"/>
    <p:sldId id="949" r:id="rId28"/>
    <p:sldId id="1092" r:id="rId29"/>
    <p:sldId id="1073" r:id="rId30"/>
    <p:sldId id="1081" r:id="rId31"/>
    <p:sldId id="1084" r:id="rId32"/>
    <p:sldId id="1088" r:id="rId33"/>
    <p:sldId id="937" r:id="rId34"/>
    <p:sldId id="1071" r:id="rId35"/>
    <p:sldId id="1078" r:id="rId36"/>
  </p:sldIdLst>
  <p:sldSz cx="9144000" cy="6858000" type="screen4x3"/>
  <p:notesSz cx="7099300" cy="10234613"/>
  <p:defaultTextStyle>
    <a:defPPr>
      <a:defRPr lang="he-I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4F4F"/>
    <a:srgbClr val="FF5050"/>
    <a:srgbClr val="CC00CC"/>
    <a:srgbClr val="9999FF"/>
    <a:srgbClr val="0000FF"/>
    <a:srgbClr val="66CCFF"/>
    <a:srgbClr val="00CC99"/>
    <a:srgbClr val="FF3333"/>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7DEE34-D248-4A6B-8317-CE2C250E09C0}" v="1" dt="2019-03-11T13:50:59.554"/>
  </p1510:revLst>
</p1510:revInfo>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סגנון בהיר 2 - הדגשה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C4B1156A-380E-4F78-BDF5-A606A8083BF9}" styleName="סגנון ביניים 4 - הדגשה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12C8C85-51F0-491E-9774-3900AFEF0FD7}" styleName="סגנון בהיר 2 - הדגשה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93798" autoAdjust="0"/>
  </p:normalViewPr>
  <p:slideViewPr>
    <p:cSldViewPr>
      <p:cViewPr varScale="1">
        <p:scale>
          <a:sx n="104" d="100"/>
          <a:sy n="104" d="100"/>
        </p:scale>
        <p:origin x="1884" y="96"/>
      </p:cViewPr>
      <p:guideLst>
        <p:guide orient="horz" pos="2160"/>
        <p:guide pos="2880"/>
      </p:guideLst>
    </p:cSldViewPr>
  </p:slideViewPr>
  <p:outlineViewPr>
    <p:cViewPr>
      <p:scale>
        <a:sx n="33" d="100"/>
        <a:sy n="33" d="100"/>
      </p:scale>
      <p:origin x="12" y="16956"/>
    </p:cViewPr>
  </p:outlineViewPr>
  <p:notesTextViewPr>
    <p:cViewPr>
      <p:scale>
        <a:sx n="75" d="100"/>
        <a:sy n="75"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https://isrbank-my.sharepoint.com/personal/eyal_argov_boi_org_il/Documents/My%20Documents/&#1488;&#1497;&#1500;/&#1502;&#1489;&#1500;/&#1511;&#1493;&#1512;&#1505;%20&#1499;&#1500;&#1499;&#1500;&#1492;/productivity%20time.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1" Type="http://schemas.openxmlformats.org/officeDocument/2006/relationships/oleObject" Target="file:///\\verdi\drive-G\zrsl\Eyal\&#1493;&#1506;&#1491;&#1514;%20&#1508;&#1512;&#1497;&#1493;&#1503;%202015-6\&#1508;&#1506;&#1512;&#1497;&#1501;%20&#1489;&#1495;&#1497;&#1504;&#1493;&#1498;%20&#1493;&#1489;&#1514;&#1513;&#1514;&#1497;&#1493;&#1514;\&#1508;&#1497;&#1494;&#1493;&#1512;%20&#1508;&#1497;&#1494;&#1492;%20&#1502;&#1490;&#1494;&#1512;&#1497;&#1501;%20&#1489;&#1497;&#1513;&#1512;&#1488;&#1500;.xlsx" TargetMode="Externa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z30k\AppData\Local\Microsoft\Windows\Temporary%20Internet%20Files\Content.Outlook\HNM2BQUX\&#1497;&#1495;&#1505;%20&#1513;&#1499;&#1512;%20&#1502;&#1493;&#1512;&#1497;&#1501;_&#1500;&#1513;&#1497;.xlsx" TargetMode="Externa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rtl="0">
              <a:defRPr sz="1800" b="0" i="0" u="none" strike="noStrike" kern="1200" spc="0" baseline="0">
                <a:solidFill>
                  <a:schemeClr val="tx1">
                    <a:lumMod val="65000"/>
                    <a:lumOff val="35000"/>
                  </a:schemeClr>
                </a:solidFill>
                <a:latin typeface="+mn-lt"/>
                <a:ea typeface="+mn-ea"/>
                <a:cs typeface="+mn-cs"/>
              </a:defRPr>
            </a:pPr>
            <a:r>
              <a:rPr lang="en-US" sz="1800" b="1"/>
              <a:t>Labor Productivity: GDP per hour</a:t>
            </a:r>
          </a:p>
          <a:p>
            <a:pPr rtl="0">
              <a:defRPr sz="1800"/>
            </a:pPr>
            <a:r>
              <a:rPr lang="en-US" sz="1600"/>
              <a:t>(USD,</a:t>
            </a:r>
            <a:r>
              <a:rPr lang="en-US" sz="1600" baseline="0"/>
              <a:t> constant prices, 2010 PPP's)</a:t>
            </a:r>
            <a:endParaRPr lang="he-IL" sz="1600"/>
          </a:p>
        </c:rich>
      </c:tx>
      <c:overlay val="0"/>
      <c:spPr>
        <a:noFill/>
        <a:ln>
          <a:noFill/>
        </a:ln>
        <a:effectLst/>
      </c:spPr>
      <c:txPr>
        <a:bodyPr rot="0" spcFirstLastPara="1" vertOverflow="ellipsis" vert="horz" wrap="square" anchor="ctr" anchorCtr="1"/>
        <a:lstStyle/>
        <a:p>
          <a:pPr rtl="0">
            <a:defRPr sz="1800" b="0" i="0" u="none" strike="noStrike" kern="1200" spc="0" baseline="0">
              <a:solidFill>
                <a:schemeClr val="tx1">
                  <a:lumMod val="65000"/>
                  <a:lumOff val="35000"/>
                </a:schemeClr>
              </a:solidFill>
              <a:latin typeface="+mn-lt"/>
              <a:ea typeface="+mn-ea"/>
              <a:cs typeface="+mn-cs"/>
            </a:defRPr>
          </a:pPr>
          <a:endParaRPr lang="he-IL"/>
        </a:p>
      </c:txPr>
    </c:title>
    <c:autoTitleDeleted val="0"/>
    <c:plotArea>
      <c:layout>
        <c:manualLayout>
          <c:layoutTarget val="inner"/>
          <c:xMode val="edge"/>
          <c:yMode val="edge"/>
          <c:x val="8.0158928409810842E-2"/>
          <c:y val="0.21081418807224933"/>
          <c:w val="0.88439750203638334"/>
          <c:h val="0.54048566551289068"/>
        </c:manualLayout>
      </c:layout>
      <c:lineChart>
        <c:grouping val="standard"/>
        <c:varyColors val="0"/>
        <c:ser>
          <c:idx val="0"/>
          <c:order val="0"/>
          <c:spPr>
            <a:ln w="38100" cap="rnd">
              <a:solidFill>
                <a:schemeClr val="accent1"/>
              </a:solidFill>
              <a:round/>
            </a:ln>
            <a:effectLst/>
          </c:spPr>
          <c:marker>
            <c:symbol val="none"/>
          </c:marker>
          <c:cat>
            <c:numRef>
              <c:f>'[productivity time.xlsx]GDP per capita and productivity'!$A$8:$A$45</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'[productivity time.xlsx]GDP per capita and productivity'!$C$8:$C$45</c:f>
              <c:numCache>
                <c:formatCode>#,##0.0_ ;\-#,##0.0\ </c:formatCode>
                <c:ptCount val="38"/>
                <c:pt idx="1">
                  <c:v>22.981283000000001</c:v>
                </c:pt>
                <c:pt idx="2">
                  <c:v>23.379051</c:v>
                </c:pt>
                <c:pt idx="3">
                  <c:v>23.506381999999999</c:v>
                </c:pt>
                <c:pt idx="4">
                  <c:v>23.315435000000001</c:v>
                </c:pt>
                <c:pt idx="5">
                  <c:v>24.111992999999998</c:v>
                </c:pt>
                <c:pt idx="6">
                  <c:v>24.767215</c:v>
                </c:pt>
                <c:pt idx="7">
                  <c:v>25.793956999999999</c:v>
                </c:pt>
                <c:pt idx="8">
                  <c:v>26.277761000000002</c:v>
                </c:pt>
                <c:pt idx="9">
                  <c:v>25.942958000000001</c:v>
                </c:pt>
                <c:pt idx="10">
                  <c:v>27.287061999999999</c:v>
                </c:pt>
                <c:pt idx="11">
                  <c:v>27.966801</c:v>
                </c:pt>
                <c:pt idx="12">
                  <c:v>27.807210000000001</c:v>
                </c:pt>
                <c:pt idx="13">
                  <c:v>27.623666</c:v>
                </c:pt>
                <c:pt idx="14">
                  <c:v>27.247672999999999</c:v>
                </c:pt>
                <c:pt idx="15">
                  <c:v>26.971222000000001</c:v>
                </c:pt>
                <c:pt idx="16">
                  <c:v>26.982578</c:v>
                </c:pt>
                <c:pt idx="17">
                  <c:v>27.316443</c:v>
                </c:pt>
                <c:pt idx="18">
                  <c:v>28.083055999999999</c:v>
                </c:pt>
                <c:pt idx="19">
                  <c:v>28.044560000000001</c:v>
                </c:pt>
                <c:pt idx="20">
                  <c:v>29.188790000000001</c:v>
                </c:pt>
                <c:pt idx="21">
                  <c:v>29.468160000000001</c:v>
                </c:pt>
                <c:pt idx="22">
                  <c:v>28.939039999999999</c:v>
                </c:pt>
                <c:pt idx="23">
                  <c:v>29.194464</c:v>
                </c:pt>
                <c:pt idx="24">
                  <c:v>30.551348000000001</c:v>
                </c:pt>
                <c:pt idx="25">
                  <c:v>30.910675000000001</c:v>
                </c:pt>
                <c:pt idx="26">
                  <c:v>32.046424000000002</c:v>
                </c:pt>
                <c:pt idx="27">
                  <c:v>32.378625999999997</c:v>
                </c:pt>
                <c:pt idx="28">
                  <c:v>32.333224999999999</c:v>
                </c:pt>
                <c:pt idx="29">
                  <c:v>32.107520000000001</c:v>
                </c:pt>
                <c:pt idx="30">
                  <c:v>32.997737999999998</c:v>
                </c:pt>
                <c:pt idx="31">
                  <c:v>33.870288000000002</c:v>
                </c:pt>
                <c:pt idx="32">
                  <c:v>33.773003000000003</c:v>
                </c:pt>
                <c:pt idx="33">
                  <c:v>34.487465999999998</c:v>
                </c:pt>
                <c:pt idx="34">
                  <c:v>35.123170999999999</c:v>
                </c:pt>
                <c:pt idx="35">
                  <c:v>35.205193000000001</c:v>
                </c:pt>
                <c:pt idx="36">
                  <c:v>35.311186999999997</c:v>
                </c:pt>
                <c:pt idx="37">
                  <c:v>35.654798</c:v>
                </c:pt>
              </c:numCache>
            </c:numRef>
          </c:val>
          <c:smooth val="0"/>
          <c:extLst>
            <c:ext xmlns:c16="http://schemas.microsoft.com/office/drawing/2014/chart" uri="{C3380CC4-5D6E-409C-BE32-E72D297353CC}">
              <c16:uniqueId val="{00000000-59DF-419C-8EBA-09D40A763CEC}"/>
            </c:ext>
          </c:extLst>
        </c:ser>
        <c:ser>
          <c:idx val="3"/>
          <c:order val="1"/>
          <c:spPr>
            <a:ln w="38100" cap="rnd">
              <a:solidFill>
                <a:srgbClr val="FF0000"/>
              </a:solidFill>
              <a:round/>
            </a:ln>
            <a:effectLst/>
          </c:spPr>
          <c:marker>
            <c:symbol val="none"/>
          </c:marker>
          <c:cat>
            <c:numRef>
              <c:f>'[productivity time.xlsx]GDP per capita and productivity'!$A$8:$A$45</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'[productivity time.xlsx]GDP per capita and productivity'!$F$8:$F$45</c:f>
              <c:numCache>
                <c:formatCode>#,##0.0_ ;\-#,##0.0\ </c:formatCode>
                <c:ptCount val="38"/>
                <c:pt idx="0">
                  <c:v>30.052530000000001</c:v>
                </c:pt>
                <c:pt idx="1">
                  <c:v>30.842098</c:v>
                </c:pt>
                <c:pt idx="2">
                  <c:v>31.143673</c:v>
                </c:pt>
                <c:pt idx="3">
                  <c:v>31.992708</c:v>
                </c:pt>
                <c:pt idx="4">
                  <c:v>32.822724999999998</c:v>
                </c:pt>
                <c:pt idx="5">
                  <c:v>33.718271999999999</c:v>
                </c:pt>
                <c:pt idx="6">
                  <c:v>34.425808000000004</c:v>
                </c:pt>
                <c:pt idx="7">
                  <c:v>35.070368000000002</c:v>
                </c:pt>
                <c:pt idx="8">
                  <c:v>35.909855999999998</c:v>
                </c:pt>
                <c:pt idx="9">
                  <c:v>36.721097</c:v>
                </c:pt>
                <c:pt idx="10">
                  <c:v>37.615589999999997</c:v>
                </c:pt>
                <c:pt idx="11">
                  <c:v>38.276837</c:v>
                </c:pt>
                <c:pt idx="12">
                  <c:v>39.342134999999999</c:v>
                </c:pt>
                <c:pt idx="13">
                  <c:v>39.951720000000002</c:v>
                </c:pt>
                <c:pt idx="14">
                  <c:v>40.658448999999997</c:v>
                </c:pt>
                <c:pt idx="15">
                  <c:v>41.31073</c:v>
                </c:pt>
                <c:pt idx="16">
                  <c:v>42.120888999999998</c:v>
                </c:pt>
                <c:pt idx="17">
                  <c:v>42.975583999999998</c:v>
                </c:pt>
                <c:pt idx="18">
                  <c:v>43.805695999999998</c:v>
                </c:pt>
                <c:pt idx="19">
                  <c:v>44.955755000000003</c:v>
                </c:pt>
                <c:pt idx="20">
                  <c:v>46.242435999999998</c:v>
                </c:pt>
                <c:pt idx="21">
                  <c:v>47.140993999999999</c:v>
                </c:pt>
                <c:pt idx="22">
                  <c:v>48.174495</c:v>
                </c:pt>
                <c:pt idx="23">
                  <c:v>49.106070000000003</c:v>
                </c:pt>
                <c:pt idx="24">
                  <c:v>50.133384999999997</c:v>
                </c:pt>
                <c:pt idx="25">
                  <c:v>51.007658999999997</c:v>
                </c:pt>
                <c:pt idx="26">
                  <c:v>51.572333999999998</c:v>
                </c:pt>
                <c:pt idx="27">
                  <c:v>52.029944</c:v>
                </c:pt>
                <c:pt idx="28">
                  <c:v>52.212522999999997</c:v>
                </c:pt>
                <c:pt idx="29">
                  <c:v>52.543725999999999</c:v>
                </c:pt>
                <c:pt idx="30">
                  <c:v>53.862870000000001</c:v>
                </c:pt>
                <c:pt idx="31">
                  <c:v>54.208621000000001</c:v>
                </c:pt>
                <c:pt idx="32">
                  <c:v>54.416406000000002</c:v>
                </c:pt>
                <c:pt idx="33">
                  <c:v>54.905534000000003</c:v>
                </c:pt>
                <c:pt idx="34">
                  <c:v>55.260745999999997</c:v>
                </c:pt>
                <c:pt idx="35">
                  <c:v>55.792301000000002</c:v>
                </c:pt>
                <c:pt idx="36">
                  <c:v>55.962665999999999</c:v>
                </c:pt>
                <c:pt idx="37">
                  <c:v>56.533482999999997</c:v>
                </c:pt>
              </c:numCache>
            </c:numRef>
          </c:val>
          <c:smooth val="0"/>
          <c:extLst>
            <c:ext xmlns:c16="http://schemas.microsoft.com/office/drawing/2014/chart" uri="{C3380CC4-5D6E-409C-BE32-E72D297353CC}">
              <c16:uniqueId val="{00000001-59DF-419C-8EBA-09D40A763CEC}"/>
            </c:ext>
          </c:extLst>
        </c:ser>
        <c:dLbls>
          <c:showLegendKey val="0"/>
          <c:showVal val="0"/>
          <c:showCatName val="0"/>
          <c:showSerName val="0"/>
          <c:showPercent val="0"/>
          <c:showBubbleSize val="0"/>
        </c:dLbls>
        <c:smooth val="0"/>
        <c:axId val="1184647072"/>
        <c:axId val="1182303232"/>
      </c:lineChart>
      <c:catAx>
        <c:axId val="1184647072"/>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he-IL"/>
          </a:p>
        </c:txPr>
        <c:crossAx val="1182303232"/>
        <c:crosses val="autoZero"/>
        <c:auto val="1"/>
        <c:lblAlgn val="ctr"/>
        <c:lblOffset val="100"/>
        <c:tickLblSkip val="5"/>
        <c:tickMarkSkip val="5"/>
        <c:noMultiLvlLbl val="0"/>
      </c:catAx>
      <c:valAx>
        <c:axId val="1182303232"/>
        <c:scaling>
          <c:orientation val="minMax"/>
          <c:min val="20"/>
        </c:scaling>
        <c:delete val="0"/>
        <c:axPos val="l"/>
        <c:majorGridlines>
          <c:spPr>
            <a:ln w="9525" cap="flat" cmpd="sng" algn="ctr">
              <a:solidFill>
                <a:schemeClr val="tx1">
                  <a:lumMod val="15000"/>
                  <a:lumOff val="85000"/>
                </a:schemeClr>
              </a:solidFill>
              <a:round/>
            </a:ln>
            <a:effectLst/>
          </c:spPr>
        </c:majorGridlines>
        <c:numFmt formatCode="#,##0_ ;\-#,##0\ "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he-IL"/>
          </a:p>
        </c:txPr>
        <c:crossAx val="1184647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e-IL"/>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David" panose="020E0502060401010101" pitchFamily="34" charset="-79"/>
                <a:cs typeface="David" panose="020E0502060401010101" pitchFamily="34" charset="-79"/>
              </a:defRPr>
            </a:pPr>
            <a:r>
              <a:rPr lang="he-IL">
                <a:latin typeface="David" panose="020E0502060401010101" pitchFamily="34" charset="-79"/>
                <a:cs typeface="David" panose="020E0502060401010101" pitchFamily="34" charset="-79"/>
              </a:rPr>
              <a:t>ממוצע ציוני מבחן</a:t>
            </a:r>
            <a:r>
              <a:rPr lang="en-US">
                <a:latin typeface="David" panose="020E0502060401010101" pitchFamily="34" charset="-79"/>
                <a:cs typeface="David" panose="020E0502060401010101" pitchFamily="34" charset="-79"/>
              </a:rPr>
              <a:t> PISA </a:t>
            </a:r>
            <a:r>
              <a:rPr lang="he-IL">
                <a:latin typeface="David" panose="020E0502060401010101" pitchFamily="34" charset="-79"/>
                <a:cs typeface="David" panose="020E0502060401010101" pitchFamily="34" charset="-79"/>
              </a:rPr>
              <a:t>במתמטיקה ובמדעים</a:t>
            </a:r>
            <a:r>
              <a:rPr lang="en-US">
                <a:latin typeface="David" panose="020E0502060401010101" pitchFamily="34" charset="-79"/>
                <a:cs typeface="David" panose="020E0502060401010101" pitchFamily="34" charset="-79"/>
              </a:rPr>
              <a:t> </a:t>
            </a:r>
            <a:r>
              <a:rPr lang="he-IL">
                <a:latin typeface="David" panose="020E0502060401010101" pitchFamily="34" charset="-79"/>
                <a:cs typeface="David" panose="020E0502060401010101" pitchFamily="34" charset="-79"/>
              </a:rPr>
              <a:t>שנערך בקרב גילאי 15, </a:t>
            </a:r>
            <a:endParaRPr lang="en-US">
              <a:latin typeface="David" panose="020E0502060401010101" pitchFamily="34" charset="-79"/>
              <a:cs typeface="David" panose="020E0502060401010101" pitchFamily="34" charset="-79"/>
            </a:endParaRPr>
          </a:p>
          <a:p>
            <a:pPr>
              <a:defRPr>
                <a:latin typeface="David" panose="020E0502060401010101" pitchFamily="34" charset="-79"/>
                <a:cs typeface="David" panose="020E0502060401010101" pitchFamily="34" charset="-79"/>
              </a:defRPr>
            </a:pPr>
            <a:r>
              <a:rPr lang="en-US">
                <a:latin typeface="David" panose="020E0502060401010101" pitchFamily="34" charset="-79"/>
                <a:cs typeface="David" panose="020E0502060401010101" pitchFamily="34" charset="-79"/>
              </a:rPr>
              <a:t>2015</a:t>
            </a:r>
            <a:r>
              <a:rPr lang="he-IL" baseline="0">
                <a:latin typeface="David" panose="020E0502060401010101" pitchFamily="34" charset="-79"/>
                <a:cs typeface="David" panose="020E0502060401010101" pitchFamily="34" charset="-79"/>
              </a:rPr>
              <a:t> בהשוואה לציוני המבחן ב-2012.</a:t>
            </a:r>
            <a:endParaRPr lang="he-IL">
              <a:latin typeface="David" panose="020E0502060401010101" pitchFamily="34" charset="-79"/>
              <a:cs typeface="David" panose="020E0502060401010101" pitchFamily="34" charset="-79"/>
            </a:endParaRPr>
          </a:p>
        </c:rich>
      </c:tx>
      <c:overlay val="0"/>
    </c:title>
    <c:autoTitleDeleted val="0"/>
    <c:plotArea>
      <c:layout>
        <c:manualLayout>
          <c:layoutTarget val="inner"/>
          <c:xMode val="edge"/>
          <c:yMode val="edge"/>
          <c:x val="4.4416573492102214E-2"/>
          <c:y val="0.1218249675596849"/>
          <c:w val="0.9405296639939863"/>
          <c:h val="0.63240379137255198"/>
        </c:manualLayout>
      </c:layout>
      <c:barChart>
        <c:barDir val="col"/>
        <c:grouping val="clustered"/>
        <c:varyColors val="0"/>
        <c:ser>
          <c:idx val="1"/>
          <c:order val="1"/>
          <c:tx>
            <c:strRef>
              <c:f>'PISA scores'!$H$5</c:f>
              <c:strCache>
                <c:ptCount val="1"/>
                <c:pt idx="0">
                  <c:v>PISA 2015</c:v>
                </c:pt>
              </c:strCache>
            </c:strRef>
          </c:tx>
          <c:spPr>
            <a:solidFill>
              <a:schemeClr val="bg1">
                <a:lumMod val="50000"/>
              </a:schemeClr>
            </a:solidFill>
            <a:ln cap="sq" cmpd="dbl">
              <a:miter lim="800000"/>
            </a:ln>
          </c:spPr>
          <c:invertIfNegative val="0"/>
          <c:dPt>
            <c:idx val="28"/>
            <c:invertIfNegative val="0"/>
            <c:bubble3D val="0"/>
            <c:spPr>
              <a:solidFill>
                <a:srgbClr val="0070C0"/>
              </a:solidFill>
              <a:ln cap="sq" cmpd="dbl">
                <a:miter lim="800000"/>
              </a:ln>
            </c:spPr>
            <c:extLst>
              <c:ext xmlns:c16="http://schemas.microsoft.com/office/drawing/2014/chart" uri="{C3380CC4-5D6E-409C-BE32-E72D297353CC}">
                <c16:uniqueId val="{00000001-1D0F-455C-80D1-75245BD584CF}"/>
              </c:ext>
            </c:extLst>
          </c:dPt>
          <c:cat>
            <c:strRef>
              <c:f>'PISA scores'!$A$6:$A$39</c:f>
              <c:strCache>
                <c:ptCount val="34"/>
                <c:pt idx="0">
                  <c:v>יפן</c:v>
                </c:pt>
                <c:pt idx="1">
                  <c:v>אסטוניה</c:v>
                </c:pt>
                <c:pt idx="2">
                  <c:v>קנדה</c:v>
                </c:pt>
                <c:pt idx="3">
                  <c:v>פינלנד</c:v>
                </c:pt>
                <c:pt idx="4">
                  <c:v>קוריאה</c:v>
                </c:pt>
                <c:pt idx="5">
                  <c:v>שוויץ</c:v>
                </c:pt>
                <c:pt idx="6">
                  <c:v>סלובניה</c:v>
                </c:pt>
                <c:pt idx="7">
                  <c:v>הולנד</c:v>
                </c:pt>
                <c:pt idx="8">
                  <c:v>גרמניה</c:v>
                </c:pt>
                <c:pt idx="9">
                  <c:v>דנמרק</c:v>
                </c:pt>
                <c:pt idx="10">
                  <c:v>בלגיה</c:v>
                </c:pt>
                <c:pt idx="11">
                  <c:v>ניו-זילנד</c:v>
                </c:pt>
                <c:pt idx="12">
                  <c:v>אירלנד</c:v>
                </c:pt>
                <c:pt idx="13">
                  <c:v>פולין</c:v>
                </c:pt>
                <c:pt idx="14">
                  <c:v>אוסטרליה</c:v>
                </c:pt>
                <c:pt idx="15">
                  <c:v>הממלכה המאוחדת</c:v>
                </c:pt>
                <c:pt idx="16">
                  <c:v>נורווגיה</c:v>
                </c:pt>
                <c:pt idx="17">
                  <c:v>פורטוגל</c:v>
                </c:pt>
                <c:pt idx="18">
                  <c:v>אוסטריה</c:v>
                </c:pt>
                <c:pt idx="19">
                  <c:v>צרפת</c:v>
                </c:pt>
                <c:pt idx="20">
                  <c:v>שוודיה</c:v>
                </c:pt>
                <c:pt idx="21">
                  <c:v>צ'כיה</c:v>
                </c:pt>
                <c:pt idx="22">
                  <c:v>ספרד</c:v>
                </c:pt>
                <c:pt idx="23">
                  <c:v>איטליה</c:v>
                </c:pt>
                <c:pt idx="24">
                  <c:v>לוקסמבורג</c:v>
                </c:pt>
                <c:pt idx="25">
                  <c:v>ארה"ב</c:v>
                </c:pt>
                <c:pt idx="26">
                  <c:v>איסלנד</c:v>
                </c:pt>
                <c:pt idx="27">
                  <c:v>הונגריה</c:v>
                </c:pt>
                <c:pt idx="28">
                  <c:v>ישראל</c:v>
                </c:pt>
                <c:pt idx="29">
                  <c:v>סלובקיה</c:v>
                </c:pt>
                <c:pt idx="30">
                  <c:v>יון</c:v>
                </c:pt>
                <c:pt idx="31">
                  <c:v>צ'ילה</c:v>
                </c:pt>
                <c:pt idx="32">
                  <c:v>תורכיה</c:v>
                </c:pt>
                <c:pt idx="33">
                  <c:v>מקסיקו</c:v>
                </c:pt>
              </c:strCache>
            </c:strRef>
          </c:cat>
          <c:val>
            <c:numRef>
              <c:f>'PISA scores'!$H$6:$H$39</c:f>
              <c:numCache>
                <c:formatCode>General</c:formatCode>
                <c:ptCount val="34"/>
                <c:pt idx="0">
                  <c:v>535</c:v>
                </c:pt>
                <c:pt idx="1">
                  <c:v>527</c:v>
                </c:pt>
                <c:pt idx="2">
                  <c:v>522</c:v>
                </c:pt>
                <c:pt idx="3">
                  <c:v>521</c:v>
                </c:pt>
                <c:pt idx="4">
                  <c:v>520</c:v>
                </c:pt>
                <c:pt idx="5">
                  <c:v>513.5</c:v>
                </c:pt>
                <c:pt idx="6">
                  <c:v>511.5</c:v>
                </c:pt>
                <c:pt idx="7">
                  <c:v>510.5</c:v>
                </c:pt>
                <c:pt idx="8">
                  <c:v>507.5</c:v>
                </c:pt>
                <c:pt idx="9">
                  <c:v>506.5</c:v>
                </c:pt>
                <c:pt idx="10">
                  <c:v>504.5</c:v>
                </c:pt>
                <c:pt idx="11">
                  <c:v>504</c:v>
                </c:pt>
                <c:pt idx="12">
                  <c:v>503.5</c:v>
                </c:pt>
                <c:pt idx="13">
                  <c:v>502.5</c:v>
                </c:pt>
                <c:pt idx="14">
                  <c:v>502</c:v>
                </c:pt>
                <c:pt idx="15">
                  <c:v>500.5</c:v>
                </c:pt>
                <c:pt idx="16">
                  <c:v>500</c:v>
                </c:pt>
                <c:pt idx="17">
                  <c:v>496.5</c:v>
                </c:pt>
                <c:pt idx="18">
                  <c:v>496</c:v>
                </c:pt>
                <c:pt idx="19">
                  <c:v>494</c:v>
                </c:pt>
                <c:pt idx="20">
                  <c:v>493.5</c:v>
                </c:pt>
                <c:pt idx="21">
                  <c:v>492.5</c:v>
                </c:pt>
                <c:pt idx="22">
                  <c:v>489.5</c:v>
                </c:pt>
                <c:pt idx="23">
                  <c:v>485.5</c:v>
                </c:pt>
                <c:pt idx="24">
                  <c:v>484.5</c:v>
                </c:pt>
                <c:pt idx="25">
                  <c:v>483</c:v>
                </c:pt>
                <c:pt idx="26">
                  <c:v>480.5</c:v>
                </c:pt>
                <c:pt idx="27">
                  <c:v>477</c:v>
                </c:pt>
                <c:pt idx="28">
                  <c:v>468.5</c:v>
                </c:pt>
                <c:pt idx="29">
                  <c:v>468</c:v>
                </c:pt>
                <c:pt idx="30">
                  <c:v>454.5</c:v>
                </c:pt>
                <c:pt idx="31">
                  <c:v>435</c:v>
                </c:pt>
                <c:pt idx="32">
                  <c:v>422.5</c:v>
                </c:pt>
                <c:pt idx="33">
                  <c:v>412</c:v>
                </c:pt>
              </c:numCache>
            </c:numRef>
          </c:val>
          <c:extLst>
            <c:ext xmlns:c16="http://schemas.microsoft.com/office/drawing/2014/chart" uri="{C3380CC4-5D6E-409C-BE32-E72D297353CC}">
              <c16:uniqueId val="{00000002-1D0F-455C-80D1-75245BD584CF}"/>
            </c:ext>
          </c:extLst>
        </c:ser>
        <c:dLbls>
          <c:showLegendKey val="0"/>
          <c:showVal val="0"/>
          <c:showCatName val="0"/>
          <c:showSerName val="0"/>
          <c:showPercent val="0"/>
          <c:showBubbleSize val="0"/>
        </c:dLbls>
        <c:gapWidth val="64"/>
        <c:axId val="122918784"/>
        <c:axId val="123068416"/>
      </c:barChart>
      <c:scatterChart>
        <c:scatterStyle val="lineMarker"/>
        <c:varyColors val="0"/>
        <c:ser>
          <c:idx val="0"/>
          <c:order val="0"/>
          <c:tx>
            <c:strRef>
              <c:f>'PISA scores'!$E$5</c:f>
              <c:strCache>
                <c:ptCount val="1"/>
                <c:pt idx="0">
                  <c:v>PISA 2012</c:v>
                </c:pt>
              </c:strCache>
            </c:strRef>
          </c:tx>
          <c:spPr>
            <a:ln w="28575">
              <a:noFill/>
            </a:ln>
          </c:spPr>
          <c:marker>
            <c:spPr>
              <a:solidFill>
                <a:srgbClr val="FF0000"/>
              </a:solidFill>
            </c:spPr>
          </c:marker>
          <c:dPt>
            <c:idx val="29"/>
            <c:bubble3D val="0"/>
            <c:extLst>
              <c:ext xmlns:c16="http://schemas.microsoft.com/office/drawing/2014/chart" uri="{C3380CC4-5D6E-409C-BE32-E72D297353CC}">
                <c16:uniqueId val="{00000003-1D0F-455C-80D1-75245BD584CF}"/>
              </c:ext>
            </c:extLst>
          </c:dPt>
          <c:xVal>
            <c:strRef>
              <c:f>'PISA scores'!$A$6:$A$39</c:f>
              <c:strCache>
                <c:ptCount val="34"/>
                <c:pt idx="0">
                  <c:v>יפן</c:v>
                </c:pt>
                <c:pt idx="1">
                  <c:v>אסטוניה</c:v>
                </c:pt>
                <c:pt idx="2">
                  <c:v>קנדה</c:v>
                </c:pt>
                <c:pt idx="3">
                  <c:v>פינלנד</c:v>
                </c:pt>
                <c:pt idx="4">
                  <c:v>קוריאה</c:v>
                </c:pt>
                <c:pt idx="5">
                  <c:v>שוויץ</c:v>
                </c:pt>
                <c:pt idx="6">
                  <c:v>סלובניה</c:v>
                </c:pt>
                <c:pt idx="7">
                  <c:v>הולנד</c:v>
                </c:pt>
                <c:pt idx="8">
                  <c:v>גרמניה</c:v>
                </c:pt>
                <c:pt idx="9">
                  <c:v>דנמרק</c:v>
                </c:pt>
                <c:pt idx="10">
                  <c:v>בלגיה</c:v>
                </c:pt>
                <c:pt idx="11">
                  <c:v>ניו-זילנד</c:v>
                </c:pt>
                <c:pt idx="12">
                  <c:v>אירלנד</c:v>
                </c:pt>
                <c:pt idx="13">
                  <c:v>פולין</c:v>
                </c:pt>
                <c:pt idx="14">
                  <c:v>אוסטרליה</c:v>
                </c:pt>
                <c:pt idx="15">
                  <c:v>הממלכה המאוחדת</c:v>
                </c:pt>
                <c:pt idx="16">
                  <c:v>נורווגיה</c:v>
                </c:pt>
                <c:pt idx="17">
                  <c:v>פורטוגל</c:v>
                </c:pt>
                <c:pt idx="18">
                  <c:v>אוסטריה</c:v>
                </c:pt>
                <c:pt idx="19">
                  <c:v>צרפת</c:v>
                </c:pt>
                <c:pt idx="20">
                  <c:v>שוודיה</c:v>
                </c:pt>
                <c:pt idx="21">
                  <c:v>צ'כיה</c:v>
                </c:pt>
                <c:pt idx="22">
                  <c:v>ספרד</c:v>
                </c:pt>
                <c:pt idx="23">
                  <c:v>איטליה</c:v>
                </c:pt>
                <c:pt idx="24">
                  <c:v>לוקסמבורג</c:v>
                </c:pt>
                <c:pt idx="25">
                  <c:v>ארה"ב</c:v>
                </c:pt>
                <c:pt idx="26">
                  <c:v>איסלנד</c:v>
                </c:pt>
                <c:pt idx="27">
                  <c:v>הונגריה</c:v>
                </c:pt>
                <c:pt idx="28">
                  <c:v>ישראל</c:v>
                </c:pt>
                <c:pt idx="29">
                  <c:v>סלובקיה</c:v>
                </c:pt>
                <c:pt idx="30">
                  <c:v>יון</c:v>
                </c:pt>
                <c:pt idx="31">
                  <c:v>צ'ילה</c:v>
                </c:pt>
                <c:pt idx="32">
                  <c:v>תורכיה</c:v>
                </c:pt>
                <c:pt idx="33">
                  <c:v>מקסיקו</c:v>
                </c:pt>
              </c:strCache>
            </c:strRef>
          </c:xVal>
          <c:yVal>
            <c:numRef>
              <c:f>'PISA scores'!$E$6:$E$39</c:f>
              <c:numCache>
                <c:formatCode>0.000</c:formatCode>
                <c:ptCount val="34"/>
                <c:pt idx="0">
                  <c:v>541.57125900465201</c:v>
                </c:pt>
                <c:pt idx="1">
                  <c:v>530.97513892043639</c:v>
                </c:pt>
                <c:pt idx="2">
                  <c:v>521.76974459253256</c:v>
                </c:pt>
                <c:pt idx="3">
                  <c:v>532.09613763542984</c:v>
                </c:pt>
                <c:pt idx="4">
                  <c:v>545.77714033939992</c:v>
                </c:pt>
                <c:pt idx="5">
                  <c:v>523.1142637070775</c:v>
                </c:pt>
                <c:pt idx="6">
                  <c:v>507.63498867854918</c:v>
                </c:pt>
                <c:pt idx="7">
                  <c:v>522.5137899592421</c:v>
                </c:pt>
                <c:pt idx="8">
                  <c:v>518.82292753846673</c:v>
                </c:pt>
                <c:pt idx="9">
                  <c:v>499.25047902744132</c:v>
                </c:pt>
                <c:pt idx="10">
                  <c:v>509.99335178500564</c:v>
                </c:pt>
                <c:pt idx="11">
                  <c:v>507.69311076407922</c:v>
                </c:pt>
                <c:pt idx="12">
                  <c:v>511.7507096966529</c:v>
                </c:pt>
                <c:pt idx="13">
                  <c:v>521.65877112806197</c:v>
                </c:pt>
                <c:pt idx="14">
                  <c:v>512.82275631321568</c:v>
                </c:pt>
                <c:pt idx="15">
                  <c:v>504.03177597560347</c:v>
                </c:pt>
                <c:pt idx="16">
                  <c:v>491.94850254503183</c:v>
                </c:pt>
                <c:pt idx="17">
                  <c:v>488.16895666271103</c:v>
                </c:pt>
                <c:pt idx="18">
                  <c:v>505.66099515871821</c:v>
                </c:pt>
                <c:pt idx="19">
                  <c:v>496.97778423606053</c:v>
                </c:pt>
                <c:pt idx="20">
                  <c:v>481.52980085601121</c:v>
                </c:pt>
                <c:pt idx="21">
                  <c:v>503.62848083597476</c:v>
                </c:pt>
                <c:pt idx="22">
                  <c:v>490.38256031322197</c:v>
                </c:pt>
                <c:pt idx="23">
                  <c:v>489.43133140875335</c:v>
                </c:pt>
                <c:pt idx="24">
                  <c:v>490.53013685383814</c:v>
                </c:pt>
                <c:pt idx="25">
                  <c:v>489.38829888114918</c:v>
                </c:pt>
                <c:pt idx="26">
                  <c:v>485.47514671704096</c:v>
                </c:pt>
                <c:pt idx="27">
                  <c:v>485.67340311858459</c:v>
                </c:pt>
                <c:pt idx="28">
                  <c:v>468.27704598601827</c:v>
                </c:pt>
                <c:pt idx="29">
                  <c:v>476.41896063619038</c:v>
                </c:pt>
                <c:pt idx="30">
                  <c:v>459.84772817386488</c:v>
                </c:pt>
                <c:pt idx="31">
                  <c:v>433.78313755023294</c:v>
                </c:pt>
                <c:pt idx="32">
                  <c:v>455.6986620258441</c:v>
                </c:pt>
                <c:pt idx="33">
                  <c:v>414.10080719152779</c:v>
                </c:pt>
              </c:numCache>
            </c:numRef>
          </c:yVal>
          <c:smooth val="0"/>
          <c:extLst>
            <c:ext xmlns:c16="http://schemas.microsoft.com/office/drawing/2014/chart" uri="{C3380CC4-5D6E-409C-BE32-E72D297353CC}">
              <c16:uniqueId val="{00000004-1D0F-455C-80D1-75245BD584CF}"/>
            </c:ext>
          </c:extLst>
        </c:ser>
        <c:dLbls>
          <c:showLegendKey val="0"/>
          <c:showVal val="0"/>
          <c:showCatName val="0"/>
          <c:showSerName val="0"/>
          <c:showPercent val="0"/>
          <c:showBubbleSize val="0"/>
        </c:dLbls>
        <c:axId val="123071488"/>
        <c:axId val="123069952"/>
      </c:scatterChart>
      <c:catAx>
        <c:axId val="122918784"/>
        <c:scaling>
          <c:orientation val="minMax"/>
        </c:scaling>
        <c:delete val="0"/>
        <c:axPos val="b"/>
        <c:numFmt formatCode="General" sourceLinked="0"/>
        <c:majorTickMark val="out"/>
        <c:minorTickMark val="none"/>
        <c:tickLblPos val="nextTo"/>
        <c:txPr>
          <a:bodyPr/>
          <a:lstStyle/>
          <a:p>
            <a:pPr>
              <a:defRPr sz="1300">
                <a:latin typeface="David" panose="020E0502060401010101" pitchFamily="34" charset="-79"/>
                <a:cs typeface="David" panose="020E0502060401010101" pitchFamily="34" charset="-79"/>
              </a:defRPr>
            </a:pPr>
            <a:endParaRPr lang="he-IL"/>
          </a:p>
        </c:txPr>
        <c:crossAx val="123068416"/>
        <c:crosses val="autoZero"/>
        <c:auto val="1"/>
        <c:lblAlgn val="ctr"/>
        <c:lblOffset val="100"/>
        <c:noMultiLvlLbl val="0"/>
      </c:catAx>
      <c:valAx>
        <c:axId val="123068416"/>
        <c:scaling>
          <c:orientation val="minMax"/>
          <c:max val="600"/>
          <c:min val="400"/>
        </c:scaling>
        <c:delete val="0"/>
        <c:axPos val="l"/>
        <c:majorGridlines/>
        <c:numFmt formatCode="0" sourceLinked="0"/>
        <c:majorTickMark val="out"/>
        <c:minorTickMark val="none"/>
        <c:tickLblPos val="nextTo"/>
        <c:txPr>
          <a:bodyPr/>
          <a:lstStyle/>
          <a:p>
            <a:pPr>
              <a:defRPr sz="1200">
                <a:latin typeface="David" panose="020E0502060401010101" pitchFamily="34" charset="-79"/>
                <a:cs typeface="David" panose="020E0502060401010101" pitchFamily="34" charset="-79"/>
              </a:defRPr>
            </a:pPr>
            <a:endParaRPr lang="he-IL"/>
          </a:p>
        </c:txPr>
        <c:crossAx val="122918784"/>
        <c:crosses val="autoZero"/>
        <c:crossBetween val="between"/>
      </c:valAx>
      <c:valAx>
        <c:axId val="123069952"/>
        <c:scaling>
          <c:orientation val="minMax"/>
        </c:scaling>
        <c:delete val="1"/>
        <c:axPos val="r"/>
        <c:numFmt formatCode="0.000" sourceLinked="1"/>
        <c:majorTickMark val="out"/>
        <c:minorTickMark val="none"/>
        <c:tickLblPos val="nextTo"/>
        <c:crossAx val="123071488"/>
        <c:crosses val="max"/>
        <c:crossBetween val="midCat"/>
      </c:valAx>
      <c:valAx>
        <c:axId val="123071488"/>
        <c:scaling>
          <c:orientation val="minMax"/>
        </c:scaling>
        <c:delete val="1"/>
        <c:axPos val="t"/>
        <c:majorTickMark val="out"/>
        <c:minorTickMark val="none"/>
        <c:tickLblPos val="nextTo"/>
        <c:crossAx val="123069952"/>
        <c:crosses val="max"/>
        <c:crossBetween val="midCat"/>
      </c:valAx>
    </c:plotArea>
    <c:legend>
      <c:legendPos val="r"/>
      <c:layout>
        <c:manualLayout>
          <c:xMode val="edge"/>
          <c:yMode val="edge"/>
          <c:x val="0.64153577843202603"/>
          <c:y val="0.16477289202532747"/>
          <c:w val="0.31849713251432132"/>
          <c:h val="0.10190821373107074"/>
        </c:manualLayout>
      </c:layout>
      <c:overlay val="0"/>
      <c:spPr>
        <a:solidFill>
          <a:schemeClr val="bg1"/>
        </a:solidFill>
        <a:ln>
          <a:solidFill>
            <a:schemeClr val="tx1"/>
          </a:solidFill>
        </a:ln>
      </c:spPr>
      <c:txPr>
        <a:bodyPr/>
        <a:lstStyle/>
        <a:p>
          <a:pPr>
            <a:defRPr sz="1200"/>
          </a:pPr>
          <a:endParaRPr lang="he-IL"/>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he-IL" sz="1400" b="1" i="0" baseline="0" dirty="0">
                <a:effectLst/>
              </a:rPr>
              <a:t>מדד לפיזור ציוני </a:t>
            </a:r>
            <a:r>
              <a:rPr lang="en-US" sz="1400" b="1" i="0" baseline="0" dirty="0">
                <a:effectLst/>
              </a:rPr>
              <a:t> PISA </a:t>
            </a:r>
            <a:r>
              <a:rPr lang="he-IL" sz="1400" b="1" i="0" baseline="0" dirty="0">
                <a:effectLst/>
              </a:rPr>
              <a:t>במתמטיקה בישראל על מגזריה השונים ובמדינות ה-</a:t>
            </a:r>
            <a:r>
              <a:rPr lang="en-US" sz="1400" b="1" i="0" baseline="0" dirty="0">
                <a:effectLst/>
              </a:rPr>
              <a:t>OECD</a:t>
            </a:r>
            <a:r>
              <a:rPr lang="he-IL" sz="1400" b="1" i="0" baseline="0" dirty="0">
                <a:effectLst/>
              </a:rPr>
              <a:t>,</a:t>
            </a:r>
            <a:endParaRPr lang="he-IL" sz="1400" dirty="0">
              <a:effectLst/>
            </a:endParaRPr>
          </a:p>
          <a:p>
            <a:pPr>
              <a:defRPr sz="1600"/>
            </a:pPr>
            <a:r>
              <a:rPr lang="he-IL" sz="1200" b="1" i="0" baseline="0" dirty="0">
                <a:effectLst/>
              </a:rPr>
              <a:t>היחס בין אחוזון 95 לאחוזון 5, 2015</a:t>
            </a:r>
            <a:endParaRPr lang="he-IL" sz="1200" b="1" dirty="0">
              <a:effectLst/>
            </a:endParaRPr>
          </a:p>
        </c:rich>
      </c:tx>
      <c:overlay val="0"/>
    </c:title>
    <c:autoTitleDeleted val="0"/>
    <c:plotArea>
      <c:layout>
        <c:manualLayout>
          <c:layoutTarget val="inner"/>
          <c:xMode val="edge"/>
          <c:yMode val="edge"/>
          <c:x val="2.4209645041568032E-2"/>
          <c:y val="9.1642515343041811E-2"/>
          <c:w val="0.93526064506551554"/>
          <c:h val="0.64610687692014135"/>
        </c:manualLayout>
      </c:layout>
      <c:barChart>
        <c:barDir val="col"/>
        <c:grouping val="clustered"/>
        <c:varyColors val="0"/>
        <c:ser>
          <c:idx val="0"/>
          <c:order val="0"/>
          <c:spPr>
            <a:solidFill>
              <a:srgbClr val="C00000"/>
            </a:solidFill>
          </c:spPr>
          <c:invertIfNegative val="0"/>
          <c:dPt>
            <c:idx val="2"/>
            <c:invertIfNegative val="0"/>
            <c:bubble3D val="0"/>
            <c:spPr>
              <a:solidFill>
                <a:srgbClr val="002060"/>
              </a:solidFill>
            </c:spPr>
            <c:extLst>
              <c:ext xmlns:c16="http://schemas.microsoft.com/office/drawing/2014/chart" uri="{C3380CC4-5D6E-409C-BE32-E72D297353CC}">
                <c16:uniqueId val="{00000001-3954-43DB-8BB4-A5EFE7514CFB}"/>
              </c:ext>
            </c:extLst>
          </c:dPt>
          <c:dPt>
            <c:idx val="11"/>
            <c:invertIfNegative val="0"/>
            <c:bubble3D val="0"/>
            <c:spPr>
              <a:solidFill>
                <a:srgbClr val="002060"/>
              </a:solidFill>
            </c:spPr>
            <c:extLst>
              <c:ext xmlns:c16="http://schemas.microsoft.com/office/drawing/2014/chart" uri="{C3380CC4-5D6E-409C-BE32-E72D297353CC}">
                <c16:uniqueId val="{00000003-3954-43DB-8BB4-A5EFE7514CFB}"/>
              </c:ext>
            </c:extLst>
          </c:dPt>
          <c:dPt>
            <c:idx val="19"/>
            <c:invertIfNegative val="0"/>
            <c:bubble3D val="0"/>
            <c:spPr>
              <a:solidFill>
                <a:schemeClr val="accent6">
                  <a:lumMod val="75000"/>
                </a:schemeClr>
              </a:solidFill>
            </c:spPr>
            <c:extLst>
              <c:ext xmlns:c16="http://schemas.microsoft.com/office/drawing/2014/chart" uri="{C3380CC4-5D6E-409C-BE32-E72D297353CC}">
                <c16:uniqueId val="{00000005-3954-43DB-8BB4-A5EFE7514CFB}"/>
              </c:ext>
            </c:extLst>
          </c:dPt>
          <c:dPt>
            <c:idx val="29"/>
            <c:invertIfNegative val="0"/>
            <c:bubble3D val="0"/>
            <c:spPr>
              <a:solidFill>
                <a:srgbClr val="002060"/>
              </a:solidFill>
            </c:spPr>
            <c:extLst>
              <c:ext xmlns:c16="http://schemas.microsoft.com/office/drawing/2014/chart" uri="{C3380CC4-5D6E-409C-BE32-E72D297353CC}">
                <c16:uniqueId val="{00000007-3954-43DB-8BB4-A5EFE7514CFB}"/>
              </c:ext>
            </c:extLst>
          </c:dPt>
          <c:dPt>
            <c:idx val="35"/>
            <c:invertIfNegative val="0"/>
            <c:bubble3D val="0"/>
            <c:spPr>
              <a:solidFill>
                <a:srgbClr val="002060"/>
              </a:solidFill>
            </c:spPr>
            <c:extLst>
              <c:ext xmlns:c16="http://schemas.microsoft.com/office/drawing/2014/chart" uri="{C3380CC4-5D6E-409C-BE32-E72D297353CC}">
                <c16:uniqueId val="{00000009-3954-43DB-8BB4-A5EFE7514CFB}"/>
              </c:ext>
            </c:extLst>
          </c:dPt>
          <c:dPt>
            <c:idx val="38"/>
            <c:invertIfNegative val="0"/>
            <c:bubble3D val="0"/>
            <c:spPr>
              <a:solidFill>
                <a:srgbClr val="002060"/>
              </a:solidFill>
            </c:spPr>
            <c:extLst>
              <c:ext xmlns:c16="http://schemas.microsoft.com/office/drawing/2014/chart" uri="{C3380CC4-5D6E-409C-BE32-E72D297353CC}">
                <c16:uniqueId val="{0000000B-3954-43DB-8BB4-A5EFE7514CFB}"/>
              </c:ext>
            </c:extLst>
          </c:dPt>
          <c:dPt>
            <c:idx val="40"/>
            <c:invertIfNegative val="0"/>
            <c:bubble3D val="0"/>
            <c:spPr>
              <a:solidFill>
                <a:srgbClr val="002060"/>
              </a:solidFill>
            </c:spPr>
            <c:extLst>
              <c:ext xmlns:c16="http://schemas.microsoft.com/office/drawing/2014/chart" uri="{C3380CC4-5D6E-409C-BE32-E72D297353CC}">
                <c16:uniqueId val="{0000000D-3954-43DB-8BB4-A5EFE7514CFB}"/>
              </c:ext>
            </c:extLst>
          </c:dPt>
          <c:cat>
            <c:strRef>
              <c:f>גיליון1!$H$2:$H$43</c:f>
              <c:strCache>
                <c:ptCount val="42"/>
                <c:pt idx="0">
                  <c:v>Mexico</c:v>
                </c:pt>
                <c:pt idx="1">
                  <c:v>Latvia</c:v>
                </c:pt>
                <c:pt idx="2">
                  <c:v>ערבי</c:v>
                </c:pt>
                <c:pt idx="3">
                  <c:v>Ireland</c:v>
                </c:pt>
                <c:pt idx="4">
                  <c:v>Denmark</c:v>
                </c:pt>
                <c:pt idx="5">
                  <c:v>Estonia</c:v>
                </c:pt>
                <c:pt idx="6">
                  <c:v>Turkey</c:v>
                </c:pt>
                <c:pt idx="7">
                  <c:v>Finland</c:v>
                </c:pt>
                <c:pt idx="8">
                  <c:v>Norway</c:v>
                </c:pt>
                <c:pt idx="9">
                  <c:v>Chile</c:v>
                </c:pt>
                <c:pt idx="10">
                  <c:v>Spain</c:v>
                </c:pt>
                <c:pt idx="11">
                  <c:v>בנות המחוז החרדי</c:v>
                </c:pt>
                <c:pt idx="12">
                  <c:v>Poland</c:v>
                </c:pt>
                <c:pt idx="13">
                  <c:v>Slovenia</c:v>
                </c:pt>
                <c:pt idx="14">
                  <c:v>Canada</c:v>
                </c:pt>
                <c:pt idx="15">
                  <c:v>United States</c:v>
                </c:pt>
                <c:pt idx="16">
                  <c:v>Japan</c:v>
                </c:pt>
                <c:pt idx="17">
                  <c:v>Greece</c:v>
                </c:pt>
                <c:pt idx="18">
                  <c:v>Germany</c:v>
                </c:pt>
                <c:pt idx="19">
                  <c:v>OECD Ave.</c:v>
                </c:pt>
                <c:pt idx="20">
                  <c:v>Sweden</c:v>
                </c:pt>
                <c:pt idx="21">
                  <c:v>Netherlands</c:v>
                </c:pt>
                <c:pt idx="22">
                  <c:v>Czech Republic</c:v>
                </c:pt>
                <c:pt idx="23">
                  <c:v>United Kingdom</c:v>
                </c:pt>
                <c:pt idx="24">
                  <c:v>New Zealand</c:v>
                </c:pt>
                <c:pt idx="25">
                  <c:v>Luxembourg</c:v>
                </c:pt>
                <c:pt idx="26">
                  <c:v>Iceland</c:v>
                </c:pt>
                <c:pt idx="27">
                  <c:v>Italy</c:v>
                </c:pt>
                <c:pt idx="28">
                  <c:v>Australia</c:v>
                </c:pt>
                <c:pt idx="29">
                  <c:v>ממלכתי </c:v>
                </c:pt>
                <c:pt idx="30">
                  <c:v>Hungary</c:v>
                </c:pt>
                <c:pt idx="31">
                  <c:v>France</c:v>
                </c:pt>
                <c:pt idx="32">
                  <c:v>Austria</c:v>
                </c:pt>
                <c:pt idx="33">
                  <c:v>Portugal</c:v>
                </c:pt>
                <c:pt idx="34">
                  <c:v>Switzerland</c:v>
                </c:pt>
                <c:pt idx="35">
                  <c:v>דוברי עברית סה"כ</c:v>
                </c:pt>
                <c:pt idx="36">
                  <c:v>Slovak Republic</c:v>
                </c:pt>
                <c:pt idx="37">
                  <c:v>Belgium</c:v>
                </c:pt>
                <c:pt idx="38">
                  <c:v>ממלכתי דתי</c:v>
                </c:pt>
                <c:pt idx="39">
                  <c:v>Korea</c:v>
                </c:pt>
                <c:pt idx="40">
                  <c:v>ישראל סה"כ</c:v>
                </c:pt>
                <c:pt idx="41">
                  <c:v>Israel</c:v>
                </c:pt>
              </c:strCache>
            </c:strRef>
          </c:cat>
          <c:val>
            <c:numRef>
              <c:f>גיליון1!$L$2:$L$42</c:f>
              <c:numCache>
                <c:formatCode>General</c:formatCode>
                <c:ptCount val="41"/>
                <c:pt idx="0">
                  <c:v>248.26480407714797</c:v>
                </c:pt>
                <c:pt idx="1">
                  <c:v>255.18060607910201</c:v>
                </c:pt>
                <c:pt idx="2">
                  <c:v>255.85000000000002</c:v>
                </c:pt>
                <c:pt idx="3">
                  <c:v>261.87308959960905</c:v>
                </c:pt>
                <c:pt idx="4">
                  <c:v>263.85900268554701</c:v>
                </c:pt>
                <c:pt idx="5">
                  <c:v>264.26990051269502</c:v>
                </c:pt>
                <c:pt idx="6">
                  <c:v>267.89318847656199</c:v>
                </c:pt>
                <c:pt idx="7">
                  <c:v>269.89370422363299</c:v>
                </c:pt>
                <c:pt idx="8">
                  <c:v>278.81609802246095</c:v>
                </c:pt>
                <c:pt idx="9">
                  <c:v>278.93259887695297</c:v>
                </c:pt>
                <c:pt idx="10">
                  <c:v>279.02229614257806</c:v>
                </c:pt>
                <c:pt idx="11">
                  <c:v>282.26</c:v>
                </c:pt>
                <c:pt idx="12">
                  <c:v>286.07320556640605</c:v>
                </c:pt>
                <c:pt idx="13">
                  <c:v>288.40739746093806</c:v>
                </c:pt>
                <c:pt idx="14">
                  <c:v>288.57478637695306</c:v>
                </c:pt>
                <c:pt idx="15">
                  <c:v>289.79039916992207</c:v>
                </c:pt>
                <c:pt idx="16">
                  <c:v>290.39150390625002</c:v>
                </c:pt>
                <c:pt idx="17">
                  <c:v>292.32280883789105</c:v>
                </c:pt>
                <c:pt idx="18">
                  <c:v>293.06259460449201</c:v>
                </c:pt>
                <c:pt idx="19">
                  <c:v>293.34000000000003</c:v>
                </c:pt>
                <c:pt idx="20">
                  <c:v>296.08019714355493</c:v>
                </c:pt>
                <c:pt idx="21">
                  <c:v>298.47770080566499</c:v>
                </c:pt>
                <c:pt idx="22">
                  <c:v>299.81890563964896</c:v>
                </c:pt>
                <c:pt idx="23">
                  <c:v>303.10400085449197</c:v>
                </c:pt>
                <c:pt idx="24">
                  <c:v>303.509600830078</c:v>
                </c:pt>
                <c:pt idx="25">
                  <c:v>303.75561828613297</c:v>
                </c:pt>
                <c:pt idx="26">
                  <c:v>306.136395263672</c:v>
                </c:pt>
                <c:pt idx="27">
                  <c:v>306.45069885253901</c:v>
                </c:pt>
                <c:pt idx="28">
                  <c:v>306.47669067382799</c:v>
                </c:pt>
                <c:pt idx="29">
                  <c:v>306.51</c:v>
                </c:pt>
                <c:pt idx="30">
                  <c:v>306.85219726562508</c:v>
                </c:pt>
                <c:pt idx="31">
                  <c:v>308.53161010742195</c:v>
                </c:pt>
                <c:pt idx="32">
                  <c:v>311.25409240722706</c:v>
                </c:pt>
                <c:pt idx="33">
                  <c:v>312.32330017089799</c:v>
                </c:pt>
                <c:pt idx="34">
                  <c:v>312.74050903320301</c:v>
                </c:pt>
                <c:pt idx="35">
                  <c:v>313.42999999999995</c:v>
                </c:pt>
                <c:pt idx="36">
                  <c:v>313.49170532226498</c:v>
                </c:pt>
                <c:pt idx="37">
                  <c:v>316.36149902343806</c:v>
                </c:pt>
                <c:pt idx="38">
                  <c:v>324.82000000000005</c:v>
                </c:pt>
                <c:pt idx="39">
                  <c:v>327.28281250000003</c:v>
                </c:pt>
                <c:pt idx="40">
                  <c:v>337.46</c:v>
                </c:pt>
              </c:numCache>
            </c:numRef>
          </c:val>
          <c:extLst>
            <c:ext xmlns:c16="http://schemas.microsoft.com/office/drawing/2014/chart" uri="{C3380CC4-5D6E-409C-BE32-E72D297353CC}">
              <c16:uniqueId val="{0000000E-3954-43DB-8BB4-A5EFE7514CFB}"/>
            </c:ext>
          </c:extLst>
        </c:ser>
        <c:dLbls>
          <c:showLegendKey val="0"/>
          <c:showVal val="0"/>
          <c:showCatName val="0"/>
          <c:showSerName val="0"/>
          <c:showPercent val="0"/>
          <c:showBubbleSize val="0"/>
        </c:dLbls>
        <c:gapWidth val="150"/>
        <c:axId val="92116864"/>
        <c:axId val="92118400"/>
      </c:barChart>
      <c:catAx>
        <c:axId val="92116864"/>
        <c:scaling>
          <c:orientation val="maxMin"/>
        </c:scaling>
        <c:delete val="0"/>
        <c:axPos val="b"/>
        <c:numFmt formatCode="General" sourceLinked="0"/>
        <c:majorTickMark val="out"/>
        <c:minorTickMark val="none"/>
        <c:tickLblPos val="nextTo"/>
        <c:crossAx val="92118400"/>
        <c:crosses val="autoZero"/>
        <c:auto val="1"/>
        <c:lblAlgn val="ctr"/>
        <c:lblOffset val="100"/>
        <c:noMultiLvlLbl val="0"/>
      </c:catAx>
      <c:valAx>
        <c:axId val="92118400"/>
        <c:scaling>
          <c:orientation val="minMax"/>
          <c:min val="200"/>
        </c:scaling>
        <c:delete val="0"/>
        <c:axPos val="r"/>
        <c:majorGridlines/>
        <c:numFmt formatCode="General" sourceLinked="1"/>
        <c:majorTickMark val="out"/>
        <c:minorTickMark val="none"/>
        <c:tickLblPos val="nextTo"/>
        <c:crossAx val="92116864"/>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latin typeface="David" panose="020E0502060401010101" pitchFamily="34" charset="-79"/>
                <a:cs typeface="David" panose="020E0502060401010101" pitchFamily="34" charset="-79"/>
              </a:defRPr>
            </a:pPr>
            <a:r>
              <a:rPr lang="he-IL">
                <a:latin typeface="David" panose="020E0502060401010101" pitchFamily="34" charset="-79"/>
                <a:cs typeface="David" panose="020E0502060401010101" pitchFamily="34" charset="-79"/>
              </a:rPr>
              <a:t>שיעור</a:t>
            </a:r>
            <a:r>
              <a:rPr lang="he-IL" baseline="0">
                <a:latin typeface="David" panose="020E0502060401010101" pitchFamily="34" charset="-79"/>
                <a:cs typeface="David" panose="020E0502060401010101" pitchFamily="34" charset="-79"/>
              </a:rPr>
              <a:t> התלמידים מהרבע התחתון של התפלגות תנאי הרקע שמשיגים ציונים מהרבע העליון של התפלגות ההישגים במבחני </a:t>
            </a:r>
            <a:r>
              <a:rPr lang="en-US" baseline="0">
                <a:latin typeface="David" panose="020E0502060401010101" pitchFamily="34" charset="-79"/>
                <a:cs typeface="David" panose="020E0502060401010101" pitchFamily="34" charset="-79"/>
              </a:rPr>
              <a:t>PISA</a:t>
            </a:r>
            <a:r>
              <a:rPr lang="he-IL" baseline="0">
                <a:latin typeface="David" panose="020E0502060401010101" pitchFamily="34" charset="-79"/>
                <a:cs typeface="David" panose="020E0502060401010101" pitchFamily="34" charset="-79"/>
              </a:rPr>
              <a:t> </a:t>
            </a:r>
            <a:r>
              <a:rPr lang="en-US" baseline="0">
                <a:latin typeface="David" panose="020E0502060401010101" pitchFamily="34" charset="-79"/>
                <a:cs typeface="David" panose="020E0502060401010101" pitchFamily="34" charset="-79"/>
              </a:rPr>
              <a:t>2015</a:t>
            </a:r>
            <a:endParaRPr lang="he-IL">
              <a:latin typeface="David" panose="020E0502060401010101" pitchFamily="34" charset="-79"/>
              <a:cs typeface="David" panose="020E0502060401010101" pitchFamily="34" charset="-79"/>
            </a:endParaRPr>
          </a:p>
        </c:rich>
      </c:tx>
      <c:overlay val="0"/>
    </c:title>
    <c:autoTitleDeleted val="0"/>
    <c:plotArea>
      <c:layout>
        <c:manualLayout>
          <c:layoutTarget val="inner"/>
          <c:xMode val="edge"/>
          <c:yMode val="edge"/>
          <c:x val="4.4416573492102214E-2"/>
          <c:y val="0.1218249675596849"/>
          <c:w val="0.9405296639939863"/>
          <c:h val="0.65949298161187986"/>
        </c:manualLayout>
      </c:layout>
      <c:barChart>
        <c:barDir val="col"/>
        <c:grouping val="clustered"/>
        <c:varyColors val="0"/>
        <c:ser>
          <c:idx val="0"/>
          <c:order val="0"/>
          <c:tx>
            <c:strRef>
              <c:f>'PISA scores'!$E$5</c:f>
              <c:strCache>
                <c:ptCount val="1"/>
                <c:pt idx="0">
                  <c:v>PISA 2012</c:v>
                </c:pt>
              </c:strCache>
            </c:strRef>
          </c:tx>
          <c:spPr>
            <a:solidFill>
              <a:schemeClr val="bg1">
                <a:lumMod val="50000"/>
              </a:schemeClr>
            </a:solidFill>
          </c:spPr>
          <c:invertIfNegative val="0"/>
          <c:dPt>
            <c:idx val="29"/>
            <c:invertIfNegative val="0"/>
            <c:bubble3D val="0"/>
            <c:extLst>
              <c:ext xmlns:c16="http://schemas.microsoft.com/office/drawing/2014/chart" uri="{C3380CC4-5D6E-409C-BE32-E72D297353CC}">
                <c16:uniqueId val="{00000000-A544-4245-B763-EFAFEB9D2D87}"/>
              </c:ext>
            </c:extLst>
          </c:dPt>
          <c:dPt>
            <c:idx val="31"/>
            <c:invertIfNegative val="0"/>
            <c:bubble3D val="0"/>
            <c:spPr>
              <a:solidFill>
                <a:schemeClr val="accent1"/>
              </a:solidFill>
              <a:ln>
                <a:solidFill>
                  <a:schemeClr val="accent1"/>
                </a:solidFill>
              </a:ln>
            </c:spPr>
            <c:extLst>
              <c:ext xmlns:c16="http://schemas.microsoft.com/office/drawing/2014/chart" uri="{C3380CC4-5D6E-409C-BE32-E72D297353CC}">
                <c16:uniqueId val="{00000002-A544-4245-B763-EFAFEB9D2D87}"/>
              </c:ext>
            </c:extLst>
          </c:dPt>
          <c:dPt>
            <c:idx val="32"/>
            <c:invertIfNegative val="0"/>
            <c:bubble3D val="0"/>
            <c:spPr>
              <a:solidFill>
                <a:schemeClr val="bg1">
                  <a:lumMod val="50000"/>
                </a:schemeClr>
              </a:solidFill>
              <a:ln>
                <a:solidFill>
                  <a:schemeClr val="bg1">
                    <a:lumMod val="50000"/>
                  </a:schemeClr>
                </a:solidFill>
              </a:ln>
            </c:spPr>
            <c:extLst>
              <c:ext xmlns:c16="http://schemas.microsoft.com/office/drawing/2014/chart" uri="{C3380CC4-5D6E-409C-BE32-E72D297353CC}">
                <c16:uniqueId val="{00000004-A544-4245-B763-EFAFEB9D2D87}"/>
              </c:ext>
            </c:extLst>
          </c:dPt>
          <c:cat>
            <c:strRef>
              <c:f>'Resiliant students'!$Y$10:$Y$43</c:f>
              <c:strCache>
                <c:ptCount val="34"/>
                <c:pt idx="0">
                  <c:v>יפן</c:v>
                </c:pt>
                <c:pt idx="1">
                  <c:v>אסטוניה</c:v>
                </c:pt>
                <c:pt idx="2">
                  <c:v>פינלנד</c:v>
                </c:pt>
                <c:pt idx="3">
                  <c:v>קוריאה</c:v>
                </c:pt>
                <c:pt idx="4">
                  <c:v>ספרד</c:v>
                </c:pt>
                <c:pt idx="5">
                  <c:v>קנדה</c:v>
                </c:pt>
                <c:pt idx="6">
                  <c:v>פורטוגל</c:v>
                </c:pt>
                <c:pt idx="7">
                  <c:v>הממלכה המאוחדת</c:v>
                </c:pt>
                <c:pt idx="8">
                  <c:v>סלובניה</c:v>
                </c:pt>
                <c:pt idx="9">
                  <c:v>פולין</c:v>
                </c:pt>
                <c:pt idx="10">
                  <c:v>גרמניה</c:v>
                </c:pt>
                <c:pt idx="11">
                  <c:v>אוסטרליה</c:v>
                </c:pt>
                <c:pt idx="12">
                  <c:v>ארה"ב</c:v>
                </c:pt>
                <c:pt idx="13">
                  <c:v>הולנד</c:v>
                </c:pt>
                <c:pt idx="14">
                  <c:v>ניו-זילנד</c:v>
                </c:pt>
                <c:pt idx="15">
                  <c:v>אירלנד</c:v>
                </c:pt>
                <c:pt idx="16">
                  <c:v>שוויץ</c:v>
                </c:pt>
                <c:pt idx="17">
                  <c:v>דנמרק</c:v>
                </c:pt>
                <c:pt idx="18">
                  <c:v>בלגיה</c:v>
                </c:pt>
                <c:pt idx="19">
                  <c:v>צרפת</c:v>
                </c:pt>
                <c:pt idx="20">
                  <c:v>איטליה</c:v>
                </c:pt>
                <c:pt idx="21">
                  <c:v>נורווגיה</c:v>
                </c:pt>
                <c:pt idx="22">
                  <c:v>אוסטריה</c:v>
                </c:pt>
                <c:pt idx="23">
                  <c:v>צ'כיה</c:v>
                </c:pt>
                <c:pt idx="24">
                  <c:v>שוודיה</c:v>
                </c:pt>
                <c:pt idx="25">
                  <c:v>תורכיה</c:v>
                </c:pt>
                <c:pt idx="26">
                  <c:v>לוקסמבורג</c:v>
                </c:pt>
                <c:pt idx="27">
                  <c:v>הונגריה</c:v>
                </c:pt>
                <c:pt idx="28">
                  <c:v>יון</c:v>
                </c:pt>
                <c:pt idx="29">
                  <c:v>סלובקיה</c:v>
                </c:pt>
                <c:pt idx="30">
                  <c:v>איסלנד</c:v>
                </c:pt>
                <c:pt idx="31">
                  <c:v>ישראל</c:v>
                </c:pt>
                <c:pt idx="32">
                  <c:v>צ'ילה</c:v>
                </c:pt>
                <c:pt idx="33">
                  <c:v>מקסיקו</c:v>
                </c:pt>
              </c:strCache>
            </c:strRef>
          </c:cat>
          <c:val>
            <c:numRef>
              <c:f>'Resiliant students'!$AB$10:$AB$43</c:f>
              <c:numCache>
                <c:formatCode>General</c:formatCode>
                <c:ptCount val="34"/>
                <c:pt idx="0">
                  <c:v>48.787694311406291</c:v>
                </c:pt>
                <c:pt idx="1">
                  <c:v>48.283048798996205</c:v>
                </c:pt>
                <c:pt idx="2">
                  <c:v>42.75806645707862</c:v>
                </c:pt>
                <c:pt idx="3">
                  <c:v>40.356069584490605</c:v>
                </c:pt>
                <c:pt idx="4">
                  <c:v>39.180453351608882</c:v>
                </c:pt>
                <c:pt idx="5">
                  <c:v>38.710474358368138</c:v>
                </c:pt>
                <c:pt idx="6">
                  <c:v>38.065218387741176</c:v>
                </c:pt>
                <c:pt idx="7">
                  <c:v>35.440322212647352</c:v>
                </c:pt>
                <c:pt idx="8">
                  <c:v>34.610889500751455</c:v>
                </c:pt>
                <c:pt idx="9">
                  <c:v>34.57054523803906</c:v>
                </c:pt>
                <c:pt idx="10">
                  <c:v>33.507111956333368</c:v>
                </c:pt>
                <c:pt idx="11">
                  <c:v>32.936868632909757</c:v>
                </c:pt>
                <c:pt idx="12">
                  <c:v>31.623495244148469</c:v>
                </c:pt>
                <c:pt idx="13">
                  <c:v>30.68659769050857</c:v>
                </c:pt>
                <c:pt idx="14">
                  <c:v>30.402645700533853</c:v>
                </c:pt>
                <c:pt idx="15">
                  <c:v>29.58844247895437</c:v>
                </c:pt>
                <c:pt idx="16">
                  <c:v>29.069100457222476</c:v>
                </c:pt>
                <c:pt idx="17">
                  <c:v>27.509438903632965</c:v>
                </c:pt>
                <c:pt idx="18">
                  <c:v>27.20840038481245</c:v>
                </c:pt>
                <c:pt idx="19">
                  <c:v>26.649946437468973</c:v>
                </c:pt>
                <c:pt idx="20">
                  <c:v>26.552671030691599</c:v>
                </c:pt>
                <c:pt idx="21">
                  <c:v>26.467783989167931</c:v>
                </c:pt>
                <c:pt idx="22">
                  <c:v>25.891878830465288</c:v>
                </c:pt>
                <c:pt idx="23">
                  <c:v>24.927814165024039</c:v>
                </c:pt>
                <c:pt idx="24">
                  <c:v>24.654360875180249</c:v>
                </c:pt>
                <c:pt idx="25">
                  <c:v>21.83492385963126</c:v>
                </c:pt>
                <c:pt idx="26">
                  <c:v>20.733326703915669</c:v>
                </c:pt>
                <c:pt idx="27">
                  <c:v>19.322867657835772</c:v>
                </c:pt>
                <c:pt idx="28">
                  <c:v>18.07205873220521</c:v>
                </c:pt>
                <c:pt idx="29">
                  <c:v>17.536325312855574</c:v>
                </c:pt>
                <c:pt idx="30">
                  <c:v>17.005193227231629</c:v>
                </c:pt>
                <c:pt idx="31">
                  <c:v>15.721979940432149</c:v>
                </c:pt>
                <c:pt idx="32">
                  <c:v>14.624070917252057</c:v>
                </c:pt>
                <c:pt idx="33">
                  <c:v>12.835168060487497</c:v>
                </c:pt>
              </c:numCache>
            </c:numRef>
          </c:val>
          <c:extLst>
            <c:ext xmlns:c16="http://schemas.microsoft.com/office/drawing/2014/chart" uri="{C3380CC4-5D6E-409C-BE32-E72D297353CC}">
              <c16:uniqueId val="{00000005-A544-4245-B763-EFAFEB9D2D87}"/>
            </c:ext>
          </c:extLst>
        </c:ser>
        <c:dLbls>
          <c:showLegendKey val="0"/>
          <c:showVal val="0"/>
          <c:showCatName val="0"/>
          <c:showSerName val="0"/>
          <c:showPercent val="0"/>
          <c:showBubbleSize val="0"/>
        </c:dLbls>
        <c:gapWidth val="81"/>
        <c:axId val="34658560"/>
        <c:axId val="35110912"/>
      </c:barChart>
      <c:catAx>
        <c:axId val="34658560"/>
        <c:scaling>
          <c:orientation val="minMax"/>
        </c:scaling>
        <c:delete val="0"/>
        <c:axPos val="b"/>
        <c:numFmt formatCode="General" sourceLinked="0"/>
        <c:majorTickMark val="out"/>
        <c:minorTickMark val="none"/>
        <c:tickLblPos val="nextTo"/>
        <c:txPr>
          <a:bodyPr/>
          <a:lstStyle/>
          <a:p>
            <a:pPr>
              <a:defRPr sz="1200">
                <a:latin typeface="David" panose="020E0502060401010101" pitchFamily="34" charset="-79"/>
                <a:cs typeface="David" panose="020E0502060401010101" pitchFamily="34" charset="-79"/>
              </a:defRPr>
            </a:pPr>
            <a:endParaRPr lang="he-IL"/>
          </a:p>
        </c:txPr>
        <c:crossAx val="35110912"/>
        <c:crosses val="autoZero"/>
        <c:auto val="1"/>
        <c:lblAlgn val="ctr"/>
        <c:lblOffset val="100"/>
        <c:noMultiLvlLbl val="0"/>
      </c:catAx>
      <c:valAx>
        <c:axId val="35110912"/>
        <c:scaling>
          <c:orientation val="minMax"/>
        </c:scaling>
        <c:delete val="0"/>
        <c:axPos val="l"/>
        <c:majorGridlines/>
        <c:numFmt formatCode="0" sourceLinked="0"/>
        <c:majorTickMark val="out"/>
        <c:minorTickMark val="none"/>
        <c:tickLblPos val="nextTo"/>
        <c:txPr>
          <a:bodyPr/>
          <a:lstStyle/>
          <a:p>
            <a:pPr>
              <a:defRPr sz="1200">
                <a:latin typeface="David" panose="020E0502060401010101" pitchFamily="34" charset="-79"/>
                <a:cs typeface="David" panose="020E0502060401010101" pitchFamily="34" charset="-79"/>
              </a:defRPr>
            </a:pPr>
            <a:endParaRPr lang="he-IL"/>
          </a:p>
        </c:txPr>
        <c:crossAx val="34658560"/>
        <c:crosses val="autoZero"/>
        <c:crossBetween val="between"/>
      </c:valAx>
    </c:plotArea>
    <c:plotVisOnly val="1"/>
    <c:dispBlanksAs val="gap"/>
    <c:showDLblsOverMax val="0"/>
  </c:chart>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966860555983424E-2"/>
          <c:y val="3.5345639997403575E-2"/>
          <c:w val="0.92694302798747408"/>
          <c:h val="0.85760105979289114"/>
        </c:manualLayout>
      </c:layout>
      <c:lineChart>
        <c:grouping val="standard"/>
        <c:varyColors val="0"/>
        <c:ser>
          <c:idx val="0"/>
          <c:order val="0"/>
          <c:tx>
            <c:strRef>
              <c:f>גיליון1!$B$1</c:f>
              <c:strCache>
                <c:ptCount val="1"/>
                <c:pt idx="0">
                  <c:v>ישראל</c:v>
                </c:pt>
              </c:strCache>
            </c:strRef>
          </c:tx>
          <c:spPr>
            <a:ln w="57150">
              <a:solidFill>
                <a:srgbClr val="0070C0"/>
              </a:solidFill>
            </a:ln>
          </c:spPr>
          <c:marker>
            <c:symbol val="circle"/>
            <c:size val="6"/>
            <c:spPr>
              <a:solidFill>
                <a:schemeClr val="bg1"/>
              </a:solidFill>
              <a:ln w="25400">
                <a:solidFill>
                  <a:srgbClr val="0070C0"/>
                </a:solidFill>
              </a:ln>
            </c:spPr>
          </c:marker>
          <c:cat>
            <c:numRef>
              <c:f>גיליון1!$A$2:$A$16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גיליון1!$B$2:$B$16</c:f>
              <c:numCache>
                <c:formatCode>General</c:formatCode>
                <c:ptCount val="15"/>
                <c:pt idx="0">
                  <c:v>22.007000000000001</c:v>
                </c:pt>
                <c:pt idx="1">
                  <c:v>21.616</c:v>
                </c:pt>
                <c:pt idx="2">
                  <c:v>19.905000000000001</c:v>
                </c:pt>
                <c:pt idx="3">
                  <c:v>18.577000000000002</c:v>
                </c:pt>
                <c:pt idx="4">
                  <c:v>18.962</c:v>
                </c:pt>
                <c:pt idx="5">
                  <c:v>19.972000000000001</c:v>
                </c:pt>
                <c:pt idx="6">
                  <c:v>19.529</c:v>
                </c:pt>
                <c:pt idx="7">
                  <c:v>20.48</c:v>
                </c:pt>
                <c:pt idx="8">
                  <c:v>19.41</c:v>
                </c:pt>
                <c:pt idx="9">
                  <c:v>17.393999999999998</c:v>
                </c:pt>
                <c:pt idx="10">
                  <c:v>17.850000000000001</c:v>
                </c:pt>
                <c:pt idx="11">
                  <c:v>20.417000000000002</c:v>
                </c:pt>
                <c:pt idx="12">
                  <c:v>20.818000000000001</c:v>
                </c:pt>
                <c:pt idx="13">
                  <c:v>19.596</c:v>
                </c:pt>
                <c:pt idx="14">
                  <c:v>18.963000000000001</c:v>
                </c:pt>
              </c:numCache>
            </c:numRef>
          </c:val>
          <c:smooth val="0"/>
          <c:extLst>
            <c:ext xmlns:c16="http://schemas.microsoft.com/office/drawing/2014/chart" uri="{C3380CC4-5D6E-409C-BE32-E72D297353CC}">
              <c16:uniqueId val="{00000000-3ABD-49F9-8D29-E4F58BA7A287}"/>
            </c:ext>
          </c:extLst>
        </c:ser>
        <c:ser>
          <c:idx val="1"/>
          <c:order val="1"/>
          <c:tx>
            <c:strRef>
              <c:f>גיליון1!$C$1</c:f>
              <c:strCache>
                <c:ptCount val="1"/>
                <c:pt idx="0">
                  <c:v>מדינות ההשוואה</c:v>
                </c:pt>
              </c:strCache>
            </c:strRef>
          </c:tx>
          <c:spPr>
            <a:ln w="57150">
              <a:solidFill>
                <a:schemeClr val="bg1">
                  <a:lumMod val="50000"/>
                </a:schemeClr>
              </a:solidFill>
            </a:ln>
          </c:spPr>
          <c:marker>
            <c:symbol val="circle"/>
            <c:size val="6"/>
            <c:spPr>
              <a:solidFill>
                <a:schemeClr val="bg1"/>
              </a:solidFill>
              <a:ln w="25400">
                <a:solidFill>
                  <a:schemeClr val="bg1">
                    <a:lumMod val="50000"/>
                  </a:schemeClr>
                </a:solidFill>
              </a:ln>
            </c:spPr>
          </c:marker>
          <c:cat>
            <c:numRef>
              <c:f>גיליון1!$A$2:$A$16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גיליון1!$C$2:$C$16</c:f>
              <c:numCache>
                <c:formatCode>General</c:formatCode>
                <c:ptCount val="15"/>
                <c:pt idx="0">
                  <c:v>23.44142857142857</c:v>
                </c:pt>
                <c:pt idx="1">
                  <c:v>23.082571428571431</c:v>
                </c:pt>
                <c:pt idx="2">
                  <c:v>22.027428571428572</c:v>
                </c:pt>
                <c:pt idx="3">
                  <c:v>21.959714285714288</c:v>
                </c:pt>
                <c:pt idx="4">
                  <c:v>22.40014285714286</c:v>
                </c:pt>
                <c:pt idx="5">
                  <c:v>23.497285714285709</c:v>
                </c:pt>
                <c:pt idx="6">
                  <c:v>24.489285714285717</c:v>
                </c:pt>
                <c:pt idx="7">
                  <c:v>24.711142857142857</c:v>
                </c:pt>
                <c:pt idx="8">
                  <c:v>24.343</c:v>
                </c:pt>
                <c:pt idx="9">
                  <c:v>21.275571428571425</c:v>
                </c:pt>
                <c:pt idx="10">
                  <c:v>20.902428571428572</c:v>
                </c:pt>
                <c:pt idx="11">
                  <c:v>21.882571428571428</c:v>
                </c:pt>
                <c:pt idx="12">
                  <c:v>21.010285714285715</c:v>
                </c:pt>
                <c:pt idx="13">
                  <c:v>20.27785714285714</c:v>
                </c:pt>
                <c:pt idx="14">
                  <c:v>20.880428571428574</c:v>
                </c:pt>
              </c:numCache>
            </c:numRef>
          </c:val>
          <c:smooth val="0"/>
          <c:extLst>
            <c:ext xmlns:c16="http://schemas.microsoft.com/office/drawing/2014/chart" uri="{C3380CC4-5D6E-409C-BE32-E72D297353CC}">
              <c16:uniqueId val="{00000001-3ABD-49F9-8D29-E4F58BA7A287}"/>
            </c:ext>
          </c:extLst>
        </c:ser>
        <c:ser>
          <c:idx val="2"/>
          <c:order val="2"/>
          <c:tx>
            <c:strRef>
              <c:f>גיליון1!$D$1</c:f>
              <c:strCache>
                <c:ptCount val="1"/>
                <c:pt idx="0">
                  <c:v>OECD</c:v>
                </c:pt>
              </c:strCache>
            </c:strRef>
          </c:tx>
          <c:spPr>
            <a:ln w="57150">
              <a:solidFill>
                <a:srgbClr val="00B050"/>
              </a:solidFill>
            </a:ln>
          </c:spPr>
          <c:marker>
            <c:symbol val="circle"/>
            <c:size val="6"/>
            <c:spPr>
              <a:solidFill>
                <a:schemeClr val="bg1"/>
              </a:solidFill>
              <a:ln w="25400">
                <a:solidFill>
                  <a:srgbClr val="00B050"/>
                </a:solidFill>
              </a:ln>
            </c:spPr>
          </c:marker>
          <c:cat>
            <c:numRef>
              <c:f>גיליון1!$A$2:$A$16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גיליון1!$D$2:$D$16</c:f>
              <c:numCache>
                <c:formatCode>General</c:formatCode>
                <c:ptCount val="15"/>
                <c:pt idx="0">
                  <c:v>24.547441176470585</c:v>
                </c:pt>
                <c:pt idx="1">
                  <c:v>23.731088235294116</c:v>
                </c:pt>
                <c:pt idx="2">
                  <c:v>23.048500000000004</c:v>
                </c:pt>
                <c:pt idx="3">
                  <c:v>23.147735294117641</c:v>
                </c:pt>
                <c:pt idx="4">
                  <c:v>23.757705882352948</c:v>
                </c:pt>
                <c:pt idx="5">
                  <c:v>24.164264705882349</c:v>
                </c:pt>
                <c:pt idx="6">
                  <c:v>25.078323529411769</c:v>
                </c:pt>
                <c:pt idx="7">
                  <c:v>25.427911764705883</c:v>
                </c:pt>
                <c:pt idx="8">
                  <c:v>24.915882352941178</c:v>
                </c:pt>
                <c:pt idx="9">
                  <c:v>20.800029411764712</c:v>
                </c:pt>
                <c:pt idx="10">
                  <c:v>21.299558823529416</c:v>
                </c:pt>
                <c:pt idx="11">
                  <c:v>22.180705882352939</c:v>
                </c:pt>
                <c:pt idx="12">
                  <c:v>21.4100588235294</c:v>
                </c:pt>
                <c:pt idx="13">
                  <c:v>20.74511764705883</c:v>
                </c:pt>
                <c:pt idx="14">
                  <c:v>20.883647058823527</c:v>
                </c:pt>
              </c:numCache>
            </c:numRef>
          </c:val>
          <c:smooth val="0"/>
          <c:extLst>
            <c:ext xmlns:c16="http://schemas.microsoft.com/office/drawing/2014/chart" uri="{C3380CC4-5D6E-409C-BE32-E72D297353CC}">
              <c16:uniqueId val="{00000002-3ABD-49F9-8D29-E4F58BA7A287}"/>
            </c:ext>
          </c:extLst>
        </c:ser>
        <c:dLbls>
          <c:showLegendKey val="0"/>
          <c:showVal val="0"/>
          <c:showCatName val="0"/>
          <c:showSerName val="0"/>
          <c:showPercent val="0"/>
          <c:showBubbleSize val="0"/>
        </c:dLbls>
        <c:marker val="1"/>
        <c:smooth val="0"/>
        <c:axId val="34530048"/>
        <c:axId val="34531968"/>
      </c:lineChart>
      <c:catAx>
        <c:axId val="34530048"/>
        <c:scaling>
          <c:orientation val="minMax"/>
        </c:scaling>
        <c:delete val="0"/>
        <c:axPos val="b"/>
        <c:numFmt formatCode="General" sourceLinked="1"/>
        <c:majorTickMark val="out"/>
        <c:minorTickMark val="none"/>
        <c:tickLblPos val="nextTo"/>
        <c:txPr>
          <a:bodyPr/>
          <a:lstStyle/>
          <a:p>
            <a:pPr>
              <a:defRPr sz="1200"/>
            </a:pPr>
            <a:endParaRPr lang="he-IL"/>
          </a:p>
        </c:txPr>
        <c:crossAx val="34531968"/>
        <c:crosses val="autoZero"/>
        <c:auto val="1"/>
        <c:lblAlgn val="ctr"/>
        <c:lblOffset val="100"/>
        <c:noMultiLvlLbl val="0"/>
      </c:catAx>
      <c:valAx>
        <c:axId val="34531968"/>
        <c:scaling>
          <c:orientation val="minMax"/>
          <c:max val="27.5"/>
          <c:min val="15"/>
        </c:scaling>
        <c:delete val="0"/>
        <c:axPos val="l"/>
        <c:numFmt formatCode="General" sourceLinked="1"/>
        <c:majorTickMark val="out"/>
        <c:minorTickMark val="none"/>
        <c:tickLblPos val="nextTo"/>
        <c:txPr>
          <a:bodyPr/>
          <a:lstStyle/>
          <a:p>
            <a:pPr>
              <a:defRPr sz="1400" b="1"/>
            </a:pPr>
            <a:endParaRPr lang="he-IL"/>
          </a:p>
        </c:txPr>
        <c:crossAx val="34530048"/>
        <c:crosses val="autoZero"/>
        <c:crossBetween val="between"/>
      </c:valAx>
    </c:plotArea>
    <c:plotVisOnly val="1"/>
    <c:dispBlanksAs val="gap"/>
    <c:showDLblsOverMax val="0"/>
  </c:chart>
  <c:txPr>
    <a:bodyPr/>
    <a:lstStyle/>
    <a:p>
      <a:pPr>
        <a:defRPr sz="1800"/>
      </a:pPr>
      <a:endParaRPr lang="he-I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sz="1600"/>
            </a:pPr>
            <a:r>
              <a:rPr lang="he-IL" sz="1600" dirty="0"/>
              <a:t>שעות ההוראה לתלמיד לפי הדירוג החברתי-כלכלי,</a:t>
            </a:r>
            <a:r>
              <a:rPr lang="he-IL" sz="1600" baseline="0" dirty="0"/>
              <a:t> תשע"ד</a:t>
            </a:r>
            <a:endParaRPr lang="he-IL" sz="1600" dirty="0"/>
          </a:p>
        </c:rich>
      </c:tx>
      <c:layout>
        <c:manualLayout>
          <c:xMode val="edge"/>
          <c:yMode val="edge"/>
          <c:x val="0.26980235429296645"/>
          <c:y val="1.6033572027350496E-2"/>
        </c:manualLayout>
      </c:layout>
      <c:overlay val="0"/>
    </c:title>
    <c:autoTitleDeleted val="0"/>
    <c:plotArea>
      <c:layout/>
      <c:lineChart>
        <c:grouping val="standard"/>
        <c:varyColors val="0"/>
        <c:ser>
          <c:idx val="0"/>
          <c:order val="0"/>
          <c:tx>
            <c:strRef>
              <c:f>גיליון2!$B$1</c:f>
              <c:strCache>
                <c:ptCount val="1"/>
                <c:pt idx="0">
                  <c:v>Jews</c:v>
                </c:pt>
              </c:strCache>
            </c:strRef>
          </c:tx>
          <c:marker>
            <c:symbol val="none"/>
          </c:marker>
          <c:cat>
            <c:strRef>
              <c:f>גיליון2!$A$2:$A$6</c:f>
              <c:strCache>
                <c:ptCount val="5"/>
                <c:pt idx="0">
                  <c:v>High</c:v>
                </c:pt>
                <c:pt idx="1">
                  <c:v>High-Medium</c:v>
                </c:pt>
                <c:pt idx="2">
                  <c:v>Medium</c:v>
                </c:pt>
                <c:pt idx="3">
                  <c:v>Medium-Low</c:v>
                </c:pt>
                <c:pt idx="4">
                  <c:v>Low</c:v>
                </c:pt>
              </c:strCache>
            </c:strRef>
          </c:cat>
          <c:val>
            <c:numRef>
              <c:f>גיליון2!$B$2:$B$6</c:f>
              <c:numCache>
                <c:formatCode>General</c:formatCode>
                <c:ptCount val="5"/>
                <c:pt idx="0">
                  <c:v>1.5</c:v>
                </c:pt>
                <c:pt idx="1">
                  <c:v>1.71</c:v>
                </c:pt>
                <c:pt idx="2">
                  <c:v>1.87</c:v>
                </c:pt>
                <c:pt idx="3">
                  <c:v>1.99</c:v>
                </c:pt>
                <c:pt idx="4">
                  <c:v>2.1800000000000002</c:v>
                </c:pt>
              </c:numCache>
            </c:numRef>
          </c:val>
          <c:smooth val="0"/>
          <c:extLst>
            <c:ext xmlns:c16="http://schemas.microsoft.com/office/drawing/2014/chart" uri="{C3380CC4-5D6E-409C-BE32-E72D297353CC}">
              <c16:uniqueId val="{00000000-9B37-4B1D-9809-6C5C9CEEB5E7}"/>
            </c:ext>
          </c:extLst>
        </c:ser>
        <c:ser>
          <c:idx val="1"/>
          <c:order val="1"/>
          <c:tx>
            <c:strRef>
              <c:f>גיליון2!$C$1</c:f>
              <c:strCache>
                <c:ptCount val="1"/>
                <c:pt idx="0">
                  <c:v>Arabs</c:v>
                </c:pt>
              </c:strCache>
            </c:strRef>
          </c:tx>
          <c:spPr>
            <a:ln>
              <a:solidFill>
                <a:schemeClr val="accent4">
                  <a:lumMod val="50000"/>
                </a:schemeClr>
              </a:solidFill>
            </a:ln>
          </c:spPr>
          <c:marker>
            <c:symbol val="none"/>
          </c:marker>
          <c:cat>
            <c:strRef>
              <c:f>גיליון2!$A$2:$A$6</c:f>
              <c:strCache>
                <c:ptCount val="5"/>
                <c:pt idx="0">
                  <c:v>High</c:v>
                </c:pt>
                <c:pt idx="1">
                  <c:v>High-Medium</c:v>
                </c:pt>
                <c:pt idx="2">
                  <c:v>Medium</c:v>
                </c:pt>
                <c:pt idx="3">
                  <c:v>Medium-Low</c:v>
                </c:pt>
                <c:pt idx="4">
                  <c:v>Low</c:v>
                </c:pt>
              </c:strCache>
            </c:strRef>
          </c:cat>
          <c:val>
            <c:numRef>
              <c:f>גיליון2!$C$2:$C$6</c:f>
              <c:numCache>
                <c:formatCode>General</c:formatCode>
                <c:ptCount val="5"/>
                <c:pt idx="1">
                  <c:v>1.7</c:v>
                </c:pt>
                <c:pt idx="2">
                  <c:v>1.61</c:v>
                </c:pt>
                <c:pt idx="3">
                  <c:v>1.72</c:v>
                </c:pt>
                <c:pt idx="4">
                  <c:v>1.76</c:v>
                </c:pt>
              </c:numCache>
            </c:numRef>
          </c:val>
          <c:smooth val="0"/>
          <c:extLst>
            <c:ext xmlns:c16="http://schemas.microsoft.com/office/drawing/2014/chart" uri="{C3380CC4-5D6E-409C-BE32-E72D297353CC}">
              <c16:uniqueId val="{00000001-9B37-4B1D-9809-6C5C9CEEB5E7}"/>
            </c:ext>
          </c:extLst>
        </c:ser>
        <c:dLbls>
          <c:showLegendKey val="0"/>
          <c:showVal val="0"/>
          <c:showCatName val="0"/>
          <c:showSerName val="0"/>
          <c:showPercent val="0"/>
          <c:showBubbleSize val="0"/>
        </c:dLbls>
        <c:smooth val="0"/>
        <c:axId val="212662528"/>
        <c:axId val="212746624"/>
      </c:lineChart>
      <c:catAx>
        <c:axId val="212662528"/>
        <c:scaling>
          <c:orientation val="minMax"/>
        </c:scaling>
        <c:delete val="0"/>
        <c:axPos val="b"/>
        <c:title>
          <c:tx>
            <c:rich>
              <a:bodyPr/>
              <a:lstStyle/>
              <a:p>
                <a:pPr>
                  <a:defRPr/>
                </a:pPr>
                <a:r>
                  <a:rPr lang="he-IL" dirty="0"/>
                  <a:t>המצב</a:t>
                </a:r>
                <a:r>
                  <a:rPr lang="he-IL" baseline="0" dirty="0"/>
                  <a:t> החברתי-כלכלי של בית-הספר</a:t>
                </a:r>
                <a:endParaRPr lang="he-IL" dirty="0"/>
              </a:p>
            </c:rich>
          </c:tx>
          <c:overlay val="0"/>
        </c:title>
        <c:numFmt formatCode="General" sourceLinked="0"/>
        <c:majorTickMark val="out"/>
        <c:minorTickMark val="none"/>
        <c:tickLblPos val="nextTo"/>
        <c:crossAx val="212746624"/>
        <c:crosses val="autoZero"/>
        <c:auto val="1"/>
        <c:lblAlgn val="ctr"/>
        <c:lblOffset val="100"/>
        <c:noMultiLvlLbl val="0"/>
      </c:catAx>
      <c:valAx>
        <c:axId val="212746624"/>
        <c:scaling>
          <c:orientation val="minMax"/>
          <c:min val="1"/>
        </c:scaling>
        <c:delete val="0"/>
        <c:axPos val="l"/>
        <c:majorGridlines/>
        <c:title>
          <c:tx>
            <c:rich>
              <a:bodyPr rot="0" vert="horz"/>
              <a:lstStyle/>
              <a:p>
                <a:pPr>
                  <a:defRPr/>
                </a:pPr>
                <a:r>
                  <a:rPr lang="he-IL" dirty="0"/>
                  <a:t>שעות</a:t>
                </a:r>
                <a:r>
                  <a:rPr lang="he-IL" baseline="0" dirty="0"/>
                  <a:t> לתלמיד</a:t>
                </a:r>
                <a:endParaRPr lang="he-IL" dirty="0"/>
              </a:p>
            </c:rich>
          </c:tx>
          <c:overlay val="0"/>
        </c:title>
        <c:numFmt formatCode="General" sourceLinked="1"/>
        <c:majorTickMark val="out"/>
        <c:minorTickMark val="none"/>
        <c:tickLblPos val="nextTo"/>
        <c:crossAx val="212662528"/>
        <c:crosses val="autoZero"/>
        <c:crossBetween val="between"/>
      </c:valAx>
    </c:plotArea>
    <c:plotVisOnly val="1"/>
    <c:dispBlanksAs val="gap"/>
    <c:showDLblsOverMax val="0"/>
  </c:chart>
  <c:txPr>
    <a:bodyPr/>
    <a:lstStyle/>
    <a:p>
      <a:pPr>
        <a:defRPr sz="1200"/>
      </a:pPr>
      <a:endParaRPr lang="he-IL"/>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58201776863504"/>
          <c:y val="0.10508479709267111"/>
          <c:w val="0.87887344954503266"/>
          <c:h val="0.75084745762711869"/>
        </c:manualLayout>
      </c:layout>
      <c:scatterChart>
        <c:scatterStyle val="lineMarker"/>
        <c:varyColors val="0"/>
        <c:ser>
          <c:idx val="0"/>
          <c:order val="0"/>
          <c:spPr>
            <a:ln w="28575">
              <a:noFill/>
            </a:ln>
          </c:spPr>
          <c:marker>
            <c:symbol val="diamond"/>
            <c:size val="5"/>
            <c:spPr>
              <a:solidFill>
                <a:srgbClr val="000000">
                  <a:lumMod val="50000"/>
                  <a:lumOff val="50000"/>
                </a:srgbClr>
              </a:solidFill>
              <a:ln>
                <a:solidFill>
                  <a:srgbClr val="000000">
                    <a:lumMod val="65000"/>
                    <a:lumOff val="35000"/>
                  </a:srgbClr>
                </a:solidFill>
                <a:prstDash val="solid"/>
              </a:ln>
            </c:spPr>
          </c:marker>
          <c:dPt>
            <c:idx val="11"/>
            <c:bubble3D val="0"/>
            <c:extLst>
              <c:ext xmlns:c16="http://schemas.microsoft.com/office/drawing/2014/chart" uri="{C3380CC4-5D6E-409C-BE32-E72D297353CC}">
                <c16:uniqueId val="{00000000-BE6B-4B4B-84B7-2447C2F90958}"/>
              </c:ext>
            </c:extLst>
          </c:dPt>
          <c:dPt>
            <c:idx val="17"/>
            <c:marker>
              <c:symbol val="diamond"/>
              <c:size val="8"/>
              <c:spPr>
                <a:solidFill>
                  <a:srgbClr val="00007D">
                    <a:lumMod val="60000"/>
                    <a:lumOff val="40000"/>
                  </a:srgbClr>
                </a:solidFill>
                <a:ln>
                  <a:solidFill>
                    <a:srgbClr val="000000">
                      <a:lumMod val="65000"/>
                      <a:lumOff val="35000"/>
                    </a:srgbClr>
                  </a:solidFill>
                  <a:prstDash val="solid"/>
                </a:ln>
              </c:spPr>
            </c:marker>
            <c:bubble3D val="0"/>
            <c:extLst>
              <c:ext xmlns:c16="http://schemas.microsoft.com/office/drawing/2014/chart" uri="{C3380CC4-5D6E-409C-BE32-E72D297353CC}">
                <c16:uniqueId val="{00000001-BE6B-4B4B-84B7-2447C2F90958}"/>
              </c:ext>
            </c:extLst>
          </c:dPt>
          <c:dPt>
            <c:idx val="26"/>
            <c:bubble3D val="0"/>
            <c:extLst>
              <c:ext xmlns:c16="http://schemas.microsoft.com/office/drawing/2014/chart" uri="{C3380CC4-5D6E-409C-BE32-E72D297353CC}">
                <c16:uniqueId val="{00000002-BE6B-4B4B-84B7-2447C2F90958}"/>
              </c:ext>
            </c:extLst>
          </c:dPt>
          <c:dPt>
            <c:idx val="28"/>
            <c:marker>
              <c:symbol val="none"/>
            </c:marker>
            <c:bubble3D val="0"/>
            <c:extLst>
              <c:ext xmlns:c16="http://schemas.microsoft.com/office/drawing/2014/chart" uri="{C3380CC4-5D6E-409C-BE32-E72D297353CC}">
                <c16:uniqueId val="{00000003-BE6B-4B4B-84B7-2447C2F90958}"/>
              </c:ext>
            </c:extLst>
          </c:dPt>
          <c:dLbls>
            <c:dLbl>
              <c:idx val="0"/>
              <c:tx>
                <c:rich>
                  <a:bodyPr/>
                  <a:lstStyle/>
                  <a:p>
                    <a:r>
                      <a:rPr lang="he-IL">
                        <a:cs typeface="+mj-cs"/>
                      </a:rPr>
                      <a:t>אוסטרליה</a:t>
                    </a:r>
                    <a:endParaRPr lang="he-IL"/>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E6B-4B4B-84B7-2447C2F90958}"/>
                </c:ext>
              </c:extLst>
            </c:dLbl>
            <c:dLbl>
              <c:idx val="1"/>
              <c:layout>
                <c:manualLayout>
                  <c:x val="-3.2399999999999998E-2"/>
                  <c:y val="2.7432215769408914E-2"/>
                </c:manualLayout>
              </c:layout>
              <c:tx>
                <c:rich>
                  <a:bodyPr/>
                  <a:lstStyle/>
                  <a:p>
                    <a:r>
                      <a:rPr lang="he-IL">
                        <a:cs typeface="+mj-cs"/>
                      </a:rPr>
                      <a:t>אוסטריה</a:t>
                    </a:r>
                    <a:endParaRPr lang="he-IL"/>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E6B-4B4B-84B7-2447C2F90958}"/>
                </c:ext>
              </c:extLst>
            </c:dLbl>
            <c:dLbl>
              <c:idx val="2"/>
              <c:tx>
                <c:rich>
                  <a:bodyPr/>
                  <a:lstStyle/>
                  <a:p>
                    <a:r>
                      <a:rPr lang="he-IL">
                        <a:cs typeface="+mj-cs"/>
                      </a:rPr>
                      <a:t>בלגיה</a:t>
                    </a:r>
                    <a:endParaRPr lang="he-IL"/>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E6B-4B4B-84B7-2447C2F90958}"/>
                </c:ext>
              </c:extLst>
            </c:dLbl>
            <c:dLbl>
              <c:idx val="3"/>
              <c:tx>
                <c:rich>
                  <a:bodyPr/>
                  <a:lstStyle/>
                  <a:p>
                    <a:r>
                      <a:rPr lang="he-IL">
                        <a:cs typeface="+mj-cs"/>
                      </a:rPr>
                      <a:t>קנדה</a:t>
                    </a:r>
                    <a:endParaRPr lang="he-IL"/>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E6B-4B4B-84B7-2447C2F90958}"/>
                </c:ext>
              </c:extLst>
            </c:dLbl>
            <c:dLbl>
              <c:idx val="4"/>
              <c:tx>
                <c:rich>
                  <a:bodyPr/>
                  <a:lstStyle/>
                  <a:p>
                    <a:r>
                      <a:rPr lang="he-IL"/>
                      <a:t>צ'ילה</a:t>
                    </a:r>
                  </a:p>
                </c:rich>
              </c:tx>
              <c:dLblPos val="l"/>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E6B-4B4B-84B7-2447C2F90958}"/>
                </c:ext>
              </c:extLst>
            </c:dLbl>
            <c:dLbl>
              <c:idx val="5"/>
              <c:tx>
                <c:rich>
                  <a:bodyPr/>
                  <a:lstStyle/>
                  <a:p>
                    <a:r>
                      <a:rPr lang="he-IL">
                        <a:cs typeface="+mj-cs"/>
                      </a:rPr>
                      <a:t>צ'כיה</a:t>
                    </a:r>
                    <a:endParaRPr lang="he-IL"/>
                  </a:p>
                </c:rich>
              </c:tx>
              <c:dLblPos val="l"/>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E6B-4B4B-84B7-2447C2F90958}"/>
                </c:ext>
              </c:extLst>
            </c:dLbl>
            <c:dLbl>
              <c:idx val="6"/>
              <c:tx>
                <c:rich>
                  <a:bodyPr/>
                  <a:lstStyle/>
                  <a:p>
                    <a:r>
                      <a:rPr lang="he-IL">
                        <a:cs typeface="+mj-cs"/>
                      </a:rPr>
                      <a:t>דנמרק</a:t>
                    </a:r>
                    <a:endParaRPr lang="he-IL"/>
                  </a:p>
                </c:rich>
              </c:tx>
              <c:dLblPos val="l"/>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E6B-4B4B-84B7-2447C2F90958}"/>
                </c:ext>
              </c:extLst>
            </c:dLbl>
            <c:dLbl>
              <c:idx val="9"/>
              <c:tx>
                <c:rich>
                  <a:bodyPr/>
                  <a:lstStyle/>
                  <a:p>
                    <a:r>
                      <a:rPr lang="he-IL">
                        <a:cs typeface="+mj-cs"/>
                      </a:rPr>
                      <a:t>פינלנד</a:t>
                    </a:r>
                    <a:endParaRPr lang="he-IL"/>
                  </a:p>
                </c:rich>
              </c:tx>
              <c:dLblPos val="l"/>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E6B-4B4B-84B7-2447C2F90958}"/>
                </c:ext>
              </c:extLst>
            </c:dLbl>
            <c:dLbl>
              <c:idx val="10"/>
              <c:tx>
                <c:rich>
                  <a:bodyPr/>
                  <a:lstStyle/>
                  <a:p>
                    <a:r>
                      <a:rPr lang="he-IL">
                        <a:cs typeface="+mj-cs"/>
                      </a:rPr>
                      <a:t>צרפת</a:t>
                    </a:r>
                    <a:endParaRPr lang="he-IL"/>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E6B-4B4B-84B7-2447C2F90958}"/>
                </c:ext>
              </c:extLst>
            </c:dLbl>
            <c:dLbl>
              <c:idx val="11"/>
              <c:layout>
                <c:manualLayout>
                  <c:x val="-3.9089655172413793E-2"/>
                  <c:y val="2.2624434389140274E-3"/>
                </c:manualLayout>
              </c:layout>
              <c:tx>
                <c:rich>
                  <a:bodyPr/>
                  <a:lstStyle/>
                  <a:p>
                    <a:pPr>
                      <a:defRPr sz="1200" b="0">
                        <a:solidFill>
                          <a:schemeClr val="accent2">
                            <a:lumMod val="75000"/>
                          </a:schemeClr>
                        </a:solidFill>
                        <a:cs typeface="+mj-cs"/>
                      </a:defRPr>
                    </a:pPr>
                    <a:r>
                      <a:rPr lang="en-US">
                        <a:solidFill>
                          <a:schemeClr val="accent2">
                            <a:lumMod val="75000"/>
                          </a:schemeClr>
                        </a:solidFill>
                        <a:cs typeface="+mj-cs"/>
                      </a:rPr>
                      <a:t>G7</a:t>
                    </a:r>
                    <a:endParaRPr lang="en-US">
                      <a:solidFill>
                        <a:schemeClr val="accent2">
                          <a:lumMod val="75000"/>
                        </a:schemeClr>
                      </a:solidFill>
                    </a:endParaRPr>
                  </a:p>
                </c:rich>
              </c:tx>
              <c:spPr/>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E6B-4B4B-84B7-2447C2F90958}"/>
                </c:ext>
              </c:extLst>
            </c:dLbl>
            <c:dLbl>
              <c:idx val="12"/>
              <c:layout>
                <c:manualLayout>
                  <c:x val="-1.3793103448275861E-3"/>
                  <c:y val="-9.0497737556561094E-3"/>
                </c:manualLayout>
              </c:layout>
              <c:tx>
                <c:rich>
                  <a:bodyPr/>
                  <a:lstStyle/>
                  <a:p>
                    <a:r>
                      <a:rPr lang="he-IL">
                        <a:cs typeface="+mj-cs"/>
                      </a:rPr>
                      <a:t>גרמניה</a:t>
                    </a:r>
                    <a:endParaRPr lang="he-IL"/>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E6B-4B4B-84B7-2447C2F90958}"/>
                </c:ext>
              </c:extLst>
            </c:dLbl>
            <c:dLbl>
              <c:idx val="13"/>
              <c:layout>
                <c:manualLayout>
                  <c:x val="-3.8813793103448277E-2"/>
                  <c:y val="-1.5837104072398189E-2"/>
                </c:manualLayout>
              </c:layout>
              <c:tx>
                <c:rich>
                  <a:bodyPr/>
                  <a:lstStyle/>
                  <a:p>
                    <a:r>
                      <a:rPr lang="he-IL">
                        <a:cs typeface="+mj-cs"/>
                      </a:rPr>
                      <a:t>יון</a:t>
                    </a:r>
                    <a:endParaRPr lang="he-IL"/>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E6B-4B4B-84B7-2447C2F90958}"/>
                </c:ext>
              </c:extLst>
            </c:dLbl>
            <c:dLbl>
              <c:idx val="14"/>
              <c:layout>
                <c:manualLayout>
                  <c:x val="-6.1372468096660332E-2"/>
                  <c:y val="2.2624434389140271E-2"/>
                </c:manualLayout>
              </c:layout>
              <c:tx>
                <c:rich>
                  <a:bodyPr/>
                  <a:lstStyle/>
                  <a:p>
                    <a:r>
                      <a:rPr lang="he-IL">
                        <a:cs typeface="+mj-cs"/>
                      </a:rPr>
                      <a:t>הונגריה</a:t>
                    </a:r>
                    <a:endParaRPr lang="he-IL"/>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E6B-4B4B-84B7-2447C2F90958}"/>
                </c:ext>
              </c:extLst>
            </c:dLbl>
            <c:dLbl>
              <c:idx val="15"/>
              <c:tx>
                <c:rich>
                  <a:bodyPr/>
                  <a:lstStyle/>
                  <a:p>
                    <a:r>
                      <a:rPr lang="he-IL">
                        <a:cs typeface="+mj-cs"/>
                      </a:rPr>
                      <a:t>איסלנד</a:t>
                    </a:r>
                    <a:endParaRPr lang="he-IL"/>
                  </a:p>
                </c:rich>
              </c:tx>
              <c:dLblPos val="l"/>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E6B-4B4B-84B7-2447C2F90958}"/>
                </c:ext>
              </c:extLst>
            </c:dLbl>
            <c:dLbl>
              <c:idx val="16"/>
              <c:tx>
                <c:rich>
                  <a:bodyPr/>
                  <a:lstStyle/>
                  <a:p>
                    <a:r>
                      <a:rPr lang="he-IL">
                        <a:cs typeface="+mj-cs"/>
                      </a:rPr>
                      <a:t>אירלנד</a:t>
                    </a:r>
                    <a:endParaRPr lang="he-IL"/>
                  </a:p>
                </c:rich>
              </c:tx>
              <c:dLblPos val="l"/>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E6B-4B4B-84B7-2447C2F90958}"/>
                </c:ext>
              </c:extLst>
            </c:dLbl>
            <c:dLbl>
              <c:idx val="17"/>
              <c:layout>
                <c:manualLayout>
                  <c:x val="-7.9571190632734795E-2"/>
                  <c:y val="2.0029654038263393E-2"/>
                </c:manualLayout>
              </c:layout>
              <c:tx>
                <c:rich>
                  <a:bodyPr/>
                  <a:lstStyle/>
                  <a:p>
                    <a:pPr>
                      <a:defRPr sz="1600" b="1">
                        <a:solidFill>
                          <a:schemeClr val="bg2">
                            <a:lumMod val="60000"/>
                            <a:lumOff val="40000"/>
                          </a:schemeClr>
                        </a:solidFill>
                        <a:cs typeface="+mj-cs"/>
                      </a:defRPr>
                    </a:pPr>
                    <a:r>
                      <a:rPr lang="he-IL" sz="1600" b="1" dirty="0">
                        <a:solidFill>
                          <a:srgbClr val="0070C0"/>
                        </a:solidFill>
                        <a:cs typeface="+mj-cs"/>
                      </a:rPr>
                      <a:t>ישראל</a:t>
                    </a:r>
                    <a:endParaRPr lang="he-IL" sz="1600" b="1" dirty="0">
                      <a:solidFill>
                        <a:srgbClr val="0070C0"/>
                      </a:solidFill>
                    </a:endParaRPr>
                  </a:p>
                </c:rich>
              </c:tx>
              <c:spPr/>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E6B-4B4B-84B7-2447C2F90958}"/>
                </c:ext>
              </c:extLst>
            </c:dLbl>
            <c:dLbl>
              <c:idx val="18"/>
              <c:tx>
                <c:rich>
                  <a:bodyPr/>
                  <a:lstStyle/>
                  <a:p>
                    <a:r>
                      <a:rPr lang="he-IL">
                        <a:cs typeface="+mj-cs"/>
                      </a:rPr>
                      <a:t>איטליה</a:t>
                    </a:r>
                    <a:endParaRPr lang="he-IL"/>
                  </a:p>
                </c:rich>
              </c:tx>
              <c:dLblPos val="l"/>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E6B-4B4B-84B7-2447C2F90958}"/>
                </c:ext>
              </c:extLst>
            </c:dLbl>
            <c:dLbl>
              <c:idx val="19"/>
              <c:layout>
                <c:manualLayout>
                  <c:x val="-2.12275862068965E-2"/>
                  <c:y val="-2.0141269106067623E-2"/>
                </c:manualLayout>
              </c:layout>
              <c:tx>
                <c:rich>
                  <a:bodyPr/>
                  <a:lstStyle/>
                  <a:p>
                    <a:r>
                      <a:rPr lang="he-IL">
                        <a:cs typeface="+mj-cs"/>
                      </a:rPr>
                      <a:t>יפן</a:t>
                    </a:r>
                    <a:endParaRPr lang="he-IL"/>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E6B-4B4B-84B7-2447C2F90958}"/>
                </c:ext>
              </c:extLst>
            </c:dLbl>
            <c:dLbl>
              <c:idx val="20"/>
              <c:tx>
                <c:rich>
                  <a:bodyPr/>
                  <a:lstStyle/>
                  <a:p>
                    <a:r>
                      <a:rPr lang="he-IL">
                        <a:cs typeface="+mj-cs"/>
                      </a:rPr>
                      <a:t>קוריאה</a:t>
                    </a:r>
                    <a:endParaRPr lang="he-IL"/>
                  </a:p>
                </c:rich>
              </c:tx>
              <c:dLblPos val="l"/>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BE6B-4B4B-84B7-2447C2F90958}"/>
                </c:ext>
              </c:extLst>
            </c:dLbl>
            <c:dLbl>
              <c:idx val="21"/>
              <c:tx>
                <c:rich>
                  <a:bodyPr/>
                  <a:lstStyle/>
                  <a:p>
                    <a:r>
                      <a:rPr lang="he-IL">
                        <a:cs typeface="+mj-cs"/>
                      </a:rPr>
                      <a:t>לוקסמבורג</a:t>
                    </a:r>
                    <a:endParaRPr lang="he-IL"/>
                  </a:p>
                </c:rich>
              </c:tx>
              <c:dLblPos val="l"/>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E6B-4B4B-84B7-2447C2F90958}"/>
                </c:ext>
              </c:extLst>
            </c:dLbl>
            <c:dLbl>
              <c:idx val="22"/>
              <c:tx>
                <c:rich>
                  <a:bodyPr/>
                  <a:lstStyle/>
                  <a:p>
                    <a:r>
                      <a:rPr lang="he-IL">
                        <a:cs typeface="+mj-cs"/>
                      </a:rPr>
                      <a:t>מקסיקו</a:t>
                    </a:r>
                    <a:endParaRPr lang="he-IL"/>
                  </a:p>
                </c:rich>
              </c:tx>
              <c:dLblPos val="l"/>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BE6B-4B4B-84B7-2447C2F90958}"/>
                </c:ext>
              </c:extLst>
            </c:dLbl>
            <c:dLbl>
              <c:idx val="23"/>
              <c:tx>
                <c:rich>
                  <a:bodyPr/>
                  <a:lstStyle/>
                  <a:p>
                    <a:r>
                      <a:rPr lang="he-IL">
                        <a:cs typeface="+mj-cs"/>
                      </a:rPr>
                      <a:t>הולנד</a:t>
                    </a:r>
                    <a:endParaRPr lang="he-IL"/>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BE6B-4B4B-84B7-2447C2F90958}"/>
                </c:ext>
              </c:extLst>
            </c:dLbl>
            <c:dLbl>
              <c:idx val="24"/>
              <c:tx>
                <c:rich>
                  <a:bodyPr/>
                  <a:lstStyle/>
                  <a:p>
                    <a:r>
                      <a:rPr lang="he-IL">
                        <a:cs typeface="+mj-cs"/>
                      </a:rPr>
                      <a:t>ניו זילנד</a:t>
                    </a:r>
                    <a:endParaRPr lang="he-IL"/>
                  </a:p>
                </c:rich>
              </c:tx>
              <c:dLblPos val="l"/>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BE6B-4B4B-84B7-2447C2F90958}"/>
                </c:ext>
              </c:extLst>
            </c:dLbl>
            <c:dLbl>
              <c:idx val="25"/>
              <c:tx>
                <c:rich>
                  <a:bodyPr/>
                  <a:lstStyle/>
                  <a:p>
                    <a:r>
                      <a:rPr lang="he-IL">
                        <a:cs typeface="+mj-cs"/>
                      </a:rPr>
                      <a:t>נורווגיה</a:t>
                    </a:r>
                    <a:endParaRPr lang="he-IL"/>
                  </a:p>
                </c:rich>
              </c:tx>
              <c:dLblPos val="l"/>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E6B-4B4B-84B7-2447C2F90958}"/>
                </c:ext>
              </c:extLst>
            </c:dLbl>
            <c:dLbl>
              <c:idx val="27"/>
              <c:layout>
                <c:manualLayout>
                  <c:x val="-4.8262068965517241E-2"/>
                  <c:y val="1.3574660633484163E-2"/>
                </c:manualLayout>
              </c:layout>
              <c:tx>
                <c:rich>
                  <a:bodyPr/>
                  <a:lstStyle/>
                  <a:p>
                    <a:r>
                      <a:rPr lang="he-IL">
                        <a:cs typeface="+mj-cs"/>
                      </a:rPr>
                      <a:t>פולין</a:t>
                    </a:r>
                    <a:endParaRPr lang="he-IL"/>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BE6B-4B4B-84B7-2447C2F90958}"/>
                </c:ext>
              </c:extLst>
            </c:dLbl>
            <c:dLbl>
              <c:idx val="28"/>
              <c:delete val="1"/>
              <c:extLst>
                <c:ext xmlns:c15="http://schemas.microsoft.com/office/drawing/2012/chart" uri="{CE6537A1-D6FC-4f65-9D91-7224C49458BB}"/>
                <c:ext xmlns:c16="http://schemas.microsoft.com/office/drawing/2014/chart" uri="{C3380CC4-5D6E-409C-BE32-E72D297353CC}">
                  <c16:uniqueId val="{00000003-BE6B-4B4B-84B7-2447C2F90958}"/>
                </c:ext>
              </c:extLst>
            </c:dLbl>
            <c:dLbl>
              <c:idx val="30"/>
              <c:tx>
                <c:rich>
                  <a:bodyPr/>
                  <a:lstStyle/>
                  <a:p>
                    <a:r>
                      <a:rPr lang="he-IL">
                        <a:cs typeface="+mj-cs"/>
                      </a:rPr>
                      <a:t>סלובקיה</a:t>
                    </a:r>
                    <a:endParaRPr lang="he-IL"/>
                  </a:p>
                </c:rich>
              </c:tx>
              <c:dLblPos val="l"/>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BE6B-4B4B-84B7-2447C2F90958}"/>
                </c:ext>
              </c:extLst>
            </c:dLbl>
            <c:dLbl>
              <c:idx val="31"/>
              <c:tx>
                <c:rich>
                  <a:bodyPr/>
                  <a:lstStyle/>
                  <a:p>
                    <a:r>
                      <a:rPr lang="he-IL"/>
                      <a:t>סלובניה</a:t>
                    </a:r>
                  </a:p>
                </c:rich>
              </c:tx>
              <c:dLblPos val="l"/>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BE6B-4B4B-84B7-2447C2F90958}"/>
                </c:ext>
              </c:extLst>
            </c:dLbl>
            <c:dLbl>
              <c:idx val="32"/>
              <c:tx>
                <c:rich>
                  <a:bodyPr/>
                  <a:lstStyle/>
                  <a:p>
                    <a:r>
                      <a:rPr lang="he-IL">
                        <a:cs typeface="+mj-cs"/>
                      </a:rPr>
                      <a:t>ספרד</a:t>
                    </a:r>
                    <a:endParaRPr lang="he-IL"/>
                  </a:p>
                </c:rich>
              </c:tx>
              <c:dLblPos val="l"/>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BE6B-4B4B-84B7-2447C2F90958}"/>
                </c:ext>
              </c:extLst>
            </c:dLbl>
            <c:dLbl>
              <c:idx val="33"/>
              <c:tx>
                <c:rich>
                  <a:bodyPr/>
                  <a:lstStyle/>
                  <a:p>
                    <a:r>
                      <a:rPr lang="he-IL">
                        <a:cs typeface="+mj-cs"/>
                      </a:rPr>
                      <a:t>שוודיה</a:t>
                    </a:r>
                    <a:endParaRPr lang="he-IL"/>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BE6B-4B4B-84B7-2447C2F90958}"/>
                </c:ext>
              </c:extLst>
            </c:dLbl>
            <c:dLbl>
              <c:idx val="34"/>
              <c:layout>
                <c:manualLayout>
                  <c:x val="-3.0168992669019821E-2"/>
                  <c:y val="2.2907328891580942E-2"/>
                </c:manualLayout>
              </c:layout>
              <c:tx>
                <c:rich>
                  <a:bodyPr/>
                  <a:lstStyle/>
                  <a:p>
                    <a:r>
                      <a:rPr lang="he-IL">
                        <a:cs typeface="+mj-cs"/>
                      </a:rPr>
                      <a:t>שוויץ</a:t>
                    </a:r>
                    <a:endParaRPr lang="he-IL"/>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BE6B-4B4B-84B7-2447C2F90958}"/>
                </c:ext>
              </c:extLst>
            </c:dLbl>
            <c:dLbl>
              <c:idx val="35"/>
              <c:tx>
                <c:rich>
                  <a:bodyPr/>
                  <a:lstStyle/>
                  <a:p>
                    <a:r>
                      <a:rPr lang="he-IL">
                        <a:cs typeface="+mj-cs"/>
                      </a:rPr>
                      <a:t>תורכיה</a:t>
                    </a:r>
                    <a:endParaRPr lang="he-IL"/>
                  </a:p>
                </c:rich>
              </c:tx>
              <c:dLblPos val="l"/>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BE6B-4B4B-84B7-2447C2F90958}"/>
                </c:ext>
              </c:extLst>
            </c:dLbl>
            <c:dLbl>
              <c:idx val="36"/>
              <c:layout>
                <c:manualLayout>
                  <c:x val="-5.3199999999999997E-2"/>
                  <c:y val="1.5842804717283644E-2"/>
                </c:manualLayout>
              </c:layout>
              <c:tx>
                <c:rich>
                  <a:bodyPr/>
                  <a:lstStyle/>
                  <a:p>
                    <a:r>
                      <a:rPr lang="he-IL">
                        <a:cs typeface="+mj-cs"/>
                      </a:rPr>
                      <a:t>בריטניה</a:t>
                    </a:r>
                    <a:endParaRPr lang="he-IL"/>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BE6B-4B4B-84B7-2447C2F90958}"/>
                </c:ext>
              </c:extLst>
            </c:dLbl>
            <c:dLbl>
              <c:idx val="37"/>
              <c:tx>
                <c:rich>
                  <a:bodyPr/>
                  <a:lstStyle/>
                  <a:p>
                    <a:r>
                      <a:rPr lang="he-IL">
                        <a:cs typeface="+mj-cs"/>
                      </a:rPr>
                      <a:t>ארה"ב</a:t>
                    </a:r>
                    <a:endParaRPr lang="he-IL"/>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BE6B-4B4B-84B7-2447C2F90958}"/>
                </c:ext>
              </c:extLst>
            </c:dLbl>
            <c:spPr>
              <a:noFill/>
              <a:ln>
                <a:noFill/>
              </a:ln>
              <a:effectLst/>
            </c:spPr>
            <c:txPr>
              <a:bodyPr/>
              <a:lstStyle/>
              <a:p>
                <a:pPr>
                  <a:defRPr sz="1200" b="0">
                    <a:cs typeface="+mj-cs"/>
                  </a:defRPr>
                </a:pPr>
                <a:endParaRPr lang="he-IL"/>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38100">
                <a:solidFill>
                  <a:srgbClr val="C00000"/>
                </a:solidFill>
                <a:prstDash val="solid"/>
              </a:ln>
            </c:spPr>
            <c:trendlineType val="poly"/>
            <c:order val="2"/>
            <c:dispRSqr val="0"/>
            <c:dispEq val="0"/>
          </c:trendline>
          <c:xVal>
            <c:numRef>
              <c:f>corr_data!$C$3:$C$40</c:f>
              <c:numCache>
                <c:formatCode>General</c:formatCode>
                <c:ptCount val="38"/>
                <c:pt idx="0">
                  <c:v>39.889236785989709</c:v>
                </c:pt>
                <c:pt idx="1">
                  <c:v>43.16141187970144</c:v>
                </c:pt>
                <c:pt idx="2">
                  <c:v>56.552630359058895</c:v>
                </c:pt>
                <c:pt idx="3">
                  <c:v>40.330322566011333</c:v>
                </c:pt>
                <c:pt idx="4">
                  <c:v>15.618492979581932</c:v>
                </c:pt>
                <c:pt idx="5">
                  <c:v>21.755107983104995</c:v>
                </c:pt>
                <c:pt idx="6">
                  <c:v>53.616949056648338</c:v>
                </c:pt>
                <c:pt idx="9">
                  <c:v>39.894187280881482</c:v>
                </c:pt>
                <c:pt idx="10">
                  <c:v>49.413239065645499</c:v>
                </c:pt>
                <c:pt idx="11">
                  <c:v>43.541676392614292</c:v>
                </c:pt>
                <c:pt idx="12">
                  <c:v>49.390685806492122</c:v>
                </c:pt>
                <c:pt idx="13">
                  <c:v>27.928763629025351</c:v>
                </c:pt>
                <c:pt idx="14">
                  <c:v>20.406718461374865</c:v>
                </c:pt>
                <c:pt idx="15">
                  <c:v>30.623009145423993</c:v>
                </c:pt>
                <c:pt idx="16">
                  <c:v>38.724662186904602</c:v>
                </c:pt>
                <c:pt idx="17">
                  <c:v>29.111105317276415</c:v>
                </c:pt>
                <c:pt idx="18">
                  <c:v>48.43222097052206</c:v>
                </c:pt>
                <c:pt idx="19">
                  <c:v>32.00295279810787</c:v>
                </c:pt>
                <c:pt idx="20">
                  <c:v>14.223780141098965</c:v>
                </c:pt>
                <c:pt idx="21">
                  <c:v>76.760844382094689</c:v>
                </c:pt>
                <c:pt idx="22">
                  <c:v>16.819253239426867</c:v>
                </c:pt>
                <c:pt idx="23">
                  <c:v>52.722266469355652</c:v>
                </c:pt>
                <c:pt idx="24">
                  <c:v>34.117498025328857</c:v>
                </c:pt>
                <c:pt idx="25">
                  <c:v>73.501759426766611</c:v>
                </c:pt>
                <c:pt idx="27">
                  <c:v>14.605312399451147</c:v>
                </c:pt>
                <c:pt idx="28">
                  <c:v>28.106657748888903</c:v>
                </c:pt>
                <c:pt idx="30">
                  <c:v>18.455380508359301</c:v>
                </c:pt>
                <c:pt idx="31">
                  <c:v>25.71972256542648</c:v>
                </c:pt>
                <c:pt idx="32">
                  <c:v>44.213305941741012</c:v>
                </c:pt>
                <c:pt idx="33">
                  <c:v>42.287488223874568</c:v>
                </c:pt>
                <c:pt idx="34">
                  <c:v>49.131318460731812</c:v>
                </c:pt>
                <c:pt idx="35">
                  <c:v>20.452418731823368</c:v>
                </c:pt>
                <c:pt idx="36">
                  <c:v>38.703640295246323</c:v>
                </c:pt>
                <c:pt idx="37">
                  <c:v>47.877773064943206</c:v>
                </c:pt>
              </c:numCache>
            </c:numRef>
          </c:xVal>
          <c:yVal>
            <c:numRef>
              <c:f>corr_data!$E$3:$E$40</c:f>
              <c:numCache>
                <c:formatCode>General</c:formatCode>
                <c:ptCount val="38"/>
                <c:pt idx="0">
                  <c:v>1.7315789473684209</c:v>
                </c:pt>
                <c:pt idx="1">
                  <c:v>1.3473684210526315</c:v>
                </c:pt>
                <c:pt idx="2">
                  <c:v>0.86315789473684201</c:v>
                </c:pt>
                <c:pt idx="3">
                  <c:v>1.2157894736842103</c:v>
                </c:pt>
                <c:pt idx="4">
                  <c:v>2.7210526315789476</c:v>
                </c:pt>
                <c:pt idx="5">
                  <c:v>2.5368421052631582</c:v>
                </c:pt>
                <c:pt idx="6">
                  <c:v>0.88947368421052608</c:v>
                </c:pt>
                <c:pt idx="7">
                  <c:v>3.835714285714285</c:v>
                </c:pt>
                <c:pt idx="8">
                  <c:v>0.98181818181818192</c:v>
                </c:pt>
                <c:pt idx="9">
                  <c:v>1.5894736842105264</c:v>
                </c:pt>
                <c:pt idx="10">
                  <c:v>1.2684210526315789</c:v>
                </c:pt>
                <c:pt idx="11">
                  <c:v>1.5421052631578951</c:v>
                </c:pt>
                <c:pt idx="12">
                  <c:v>1.2368421052631577</c:v>
                </c:pt>
                <c:pt idx="13">
                  <c:v>1.4263157894736842</c:v>
                </c:pt>
                <c:pt idx="14">
                  <c:v>2.3526315789473689</c:v>
                </c:pt>
                <c:pt idx="15">
                  <c:v>2.4315789473684206</c:v>
                </c:pt>
                <c:pt idx="16">
                  <c:v>2.7684210526315787</c:v>
                </c:pt>
                <c:pt idx="17">
                  <c:v>1.3263157894736839</c:v>
                </c:pt>
                <c:pt idx="18">
                  <c:v>0.25789473684210523</c:v>
                </c:pt>
                <c:pt idx="19">
                  <c:v>1.3842105263157896</c:v>
                </c:pt>
                <c:pt idx="20">
                  <c:v>4.5263157894736841</c:v>
                </c:pt>
                <c:pt idx="21">
                  <c:v>1.2105263157894737</c:v>
                </c:pt>
                <c:pt idx="22">
                  <c:v>0.82631578947368411</c:v>
                </c:pt>
                <c:pt idx="23">
                  <c:v>1.0578947368421052</c:v>
                </c:pt>
                <c:pt idx="24">
                  <c:v>0.84210526315789469</c:v>
                </c:pt>
                <c:pt idx="25">
                  <c:v>0.96842105263157885</c:v>
                </c:pt>
                <c:pt idx="26">
                  <c:v>1.2428571428571427</c:v>
                </c:pt>
                <c:pt idx="27">
                  <c:v>3.8263157894736852</c:v>
                </c:pt>
                <c:pt idx="28">
                  <c:v>1.2105263157894735</c:v>
                </c:pt>
                <c:pt idx="30">
                  <c:v>3.9210526315789465</c:v>
                </c:pt>
                <c:pt idx="31">
                  <c:v>2.7684210526315791</c:v>
                </c:pt>
                <c:pt idx="32">
                  <c:v>0.79999999999999982</c:v>
                </c:pt>
                <c:pt idx="33">
                  <c:v>1.7210526315789476</c:v>
                </c:pt>
                <c:pt idx="34">
                  <c:v>1.1631578947368422</c:v>
                </c:pt>
                <c:pt idx="35">
                  <c:v>2.3842105263157891</c:v>
                </c:pt>
                <c:pt idx="36">
                  <c:v>1.4210526315789476</c:v>
                </c:pt>
                <c:pt idx="37">
                  <c:v>1.8210526315789475</c:v>
                </c:pt>
              </c:numCache>
            </c:numRef>
          </c:yVal>
          <c:smooth val="0"/>
          <c:extLst>
            <c:ext xmlns:c16="http://schemas.microsoft.com/office/drawing/2014/chart" uri="{C3380CC4-5D6E-409C-BE32-E72D297353CC}">
              <c16:uniqueId val="{00000024-BE6B-4B4B-84B7-2447C2F90958}"/>
            </c:ext>
          </c:extLst>
        </c:ser>
        <c:dLbls>
          <c:showLegendKey val="0"/>
          <c:showVal val="0"/>
          <c:showCatName val="0"/>
          <c:showSerName val="0"/>
          <c:showPercent val="0"/>
          <c:showBubbleSize val="0"/>
        </c:dLbls>
        <c:axId val="131240320"/>
        <c:axId val="131242240"/>
      </c:scatterChart>
      <c:valAx>
        <c:axId val="131240320"/>
        <c:scaling>
          <c:orientation val="minMax"/>
          <c:max val="90"/>
        </c:scaling>
        <c:delete val="0"/>
        <c:axPos val="b"/>
        <c:title>
          <c:tx>
            <c:rich>
              <a:bodyPr/>
              <a:lstStyle/>
              <a:p>
                <a:pPr>
                  <a:defRPr sz="1600" b="0" i="0" u="none" strike="noStrike" baseline="0">
                    <a:solidFill>
                      <a:srgbClr val="000000"/>
                    </a:solidFill>
                    <a:latin typeface="David" pitchFamily="34" charset="-79"/>
                    <a:ea typeface="David"/>
                    <a:cs typeface="David" pitchFamily="34" charset="-79"/>
                  </a:defRPr>
                </a:pPr>
                <a:r>
                  <a:rPr lang="he-IL">
                    <a:latin typeface="David" pitchFamily="34" charset="-79"/>
                    <a:cs typeface="David" pitchFamily="34" charset="-79"/>
                  </a:rPr>
                  <a:t>התוצר לשעת עבודה ב-1995 ($,</a:t>
                </a:r>
                <a:r>
                  <a:rPr lang="he-IL" baseline="0">
                    <a:latin typeface="David" pitchFamily="34" charset="-79"/>
                    <a:cs typeface="David" pitchFamily="34" charset="-79"/>
                  </a:rPr>
                  <a:t> מתוקן ל-</a:t>
                </a:r>
                <a:r>
                  <a:rPr lang="en-US" baseline="0">
                    <a:latin typeface="David" pitchFamily="34" charset="-79"/>
                    <a:cs typeface="David" pitchFamily="34" charset="-79"/>
                  </a:rPr>
                  <a:t>PPP</a:t>
                </a:r>
                <a:r>
                  <a:rPr lang="he-IL" baseline="0">
                    <a:latin typeface="David" pitchFamily="34" charset="-79"/>
                    <a:cs typeface="David" pitchFamily="34" charset="-79"/>
                  </a:rPr>
                  <a:t>)</a:t>
                </a:r>
                <a:endParaRPr lang="he-IL">
                  <a:latin typeface="David" pitchFamily="34" charset="-79"/>
                  <a:cs typeface="David" pitchFamily="34" charset="-79"/>
                </a:endParaRPr>
              </a:p>
            </c:rich>
          </c:tx>
          <c:layout>
            <c:manualLayout>
              <c:xMode val="edge"/>
              <c:yMode val="edge"/>
              <c:x val="0.42088938365462936"/>
              <c:y val="0.9220338832080379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David"/>
                <a:ea typeface="David"/>
                <a:cs typeface="David"/>
              </a:defRPr>
            </a:pPr>
            <a:endParaRPr lang="he-IL"/>
          </a:p>
        </c:txPr>
        <c:crossAx val="131242240"/>
        <c:crosses val="autoZero"/>
        <c:crossBetween val="midCat"/>
      </c:valAx>
      <c:valAx>
        <c:axId val="131242240"/>
        <c:scaling>
          <c:orientation val="minMax"/>
        </c:scaling>
        <c:delete val="0"/>
        <c:axPos val="l"/>
        <c:title>
          <c:tx>
            <c:rich>
              <a:bodyPr/>
              <a:lstStyle/>
              <a:p>
                <a:pPr>
                  <a:defRPr sz="1600" b="0" i="0" u="none" strike="noStrike" baseline="0">
                    <a:solidFill>
                      <a:srgbClr val="000000"/>
                    </a:solidFill>
                    <a:latin typeface="David" pitchFamily="34" charset="-79"/>
                    <a:ea typeface="David"/>
                    <a:cs typeface="David" pitchFamily="34" charset="-79"/>
                  </a:defRPr>
                </a:pPr>
                <a:r>
                  <a:rPr lang="he-IL" dirty="0">
                    <a:latin typeface="David" pitchFamily="34" charset="-79"/>
                    <a:cs typeface="David" pitchFamily="34" charset="-79"/>
                  </a:rPr>
                  <a:t>שיעור הגידול השנתי הממוצע 1996-2014</a:t>
                </a:r>
              </a:p>
            </c:rich>
          </c:tx>
          <c:layout>
            <c:manualLayout>
              <c:xMode val="edge"/>
              <c:yMode val="edge"/>
              <c:x val="1.8431012219043058E-2"/>
              <c:y val="0.20048062670256861"/>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he-IL"/>
          </a:p>
        </c:txPr>
        <c:crossAx val="131240320"/>
        <c:crosses val="autoZero"/>
        <c:crossBetween val="midCat"/>
      </c:valAx>
      <c:spPr>
        <a:noFill/>
        <a:ln w="25400">
          <a:noFill/>
        </a:ln>
      </c:spPr>
    </c:plotArea>
    <c:plotVisOnly val="1"/>
    <c:dispBlanksAs val="gap"/>
    <c:showDLblsOverMax val="0"/>
  </c:chart>
  <c:spPr>
    <a:noFill/>
    <a:ln w="9525">
      <a:noFill/>
    </a:ln>
  </c:spPr>
  <c:txPr>
    <a:bodyPr/>
    <a:lstStyle/>
    <a:p>
      <a:pPr>
        <a:defRPr sz="1600" b="1" i="0" u="none" strike="noStrike" baseline="0">
          <a:solidFill>
            <a:srgbClr val="000000"/>
          </a:solidFill>
          <a:latin typeface="David"/>
          <a:ea typeface="David"/>
          <a:cs typeface="David"/>
        </a:defRPr>
      </a:pPr>
      <a:endParaRPr lang="he-IL"/>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0.03697</cdr:x>
      <cdr:y>0.86889</cdr:y>
    </cdr:from>
    <cdr:to>
      <cdr:x>0.83179</cdr:x>
      <cdr:y>1</cdr:y>
    </cdr:to>
    <cdr:sp macro="" textlink="">
      <cdr:nvSpPr>
        <cdr:cNvPr id="2" name="TextBox 1">
          <a:extLst xmlns:a="http://schemas.openxmlformats.org/drawingml/2006/main">
            <a:ext uri="{FF2B5EF4-FFF2-40B4-BE49-F238E27FC236}">
              <a16:creationId xmlns:a16="http://schemas.microsoft.com/office/drawing/2014/main" id="{50AE6503-1472-491D-83A0-0DADA9C4A545}"/>
            </a:ext>
          </a:extLst>
        </cdr:cNvPr>
        <cdr:cNvSpPr txBox="1"/>
      </cdr:nvSpPr>
      <cdr:spPr>
        <a:xfrm xmlns:a="http://schemas.openxmlformats.org/drawingml/2006/main">
          <a:off x="190500" y="3219451"/>
          <a:ext cx="4095750" cy="485774"/>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r>
            <a:rPr lang="en-US" sz="1100"/>
            <a:t>* G7 includes: US, Japan, Germany, UK, France, Canada and Italy</a:t>
          </a:r>
        </a:p>
        <a:p xmlns:a="http://schemas.openxmlformats.org/drawingml/2006/main">
          <a:r>
            <a:rPr lang="en-US" sz="1100"/>
            <a:t>Source</a:t>
          </a:r>
          <a:r>
            <a:rPr lang="en-US" sz="1100" baseline="0"/>
            <a:t>: OECD</a:t>
          </a:r>
          <a:endParaRPr lang="he-IL" sz="1100"/>
        </a:p>
      </cdr:txBody>
    </cdr:sp>
  </cdr:relSizeAnchor>
</c:userShapes>
</file>

<file path=ppt/drawings/drawing2.xml><?xml version="1.0" encoding="utf-8"?>
<c:userShapes xmlns:c="http://schemas.openxmlformats.org/drawingml/2006/chart">
  <cdr:relSizeAnchor xmlns:cdr="http://schemas.openxmlformats.org/drawingml/2006/chartDrawing">
    <cdr:from>
      <cdr:x>0.33578</cdr:x>
      <cdr:y>0.93595</cdr:y>
    </cdr:from>
    <cdr:to>
      <cdr:x>0.97947</cdr:x>
      <cdr:y>1</cdr:y>
    </cdr:to>
    <cdr:sp macro="" textlink="">
      <cdr:nvSpPr>
        <cdr:cNvPr id="2" name="TextBox 1"/>
        <cdr:cNvSpPr txBox="1"/>
      </cdr:nvSpPr>
      <cdr:spPr>
        <a:xfrm xmlns:a="http://schemas.openxmlformats.org/drawingml/2006/main">
          <a:off x="3116036" y="5766708"/>
          <a:ext cx="5973535" cy="394607"/>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rtl="1"/>
          <a:r>
            <a:rPr lang="he-IL" sz="1100" baseline="0">
              <a:latin typeface="David" panose="020E0502060401010101" pitchFamily="34" charset="-79"/>
              <a:cs typeface="David" panose="020E0502060401010101" pitchFamily="34" charset="-79"/>
            </a:rPr>
            <a:t>.</a:t>
          </a:r>
        </a:p>
        <a:p xmlns:a="http://schemas.openxmlformats.org/drawingml/2006/main">
          <a:pPr rtl="1"/>
          <a:r>
            <a:rPr lang="he-IL" sz="1100" baseline="0">
              <a:latin typeface="David" panose="020E0502060401010101" pitchFamily="34" charset="-79"/>
              <a:cs typeface="David" panose="020E0502060401010101" pitchFamily="34" charset="-79"/>
            </a:rPr>
            <a:t>נתונים</a:t>
          </a:r>
          <a:r>
            <a:rPr lang="en-US" sz="1100" baseline="0">
              <a:latin typeface="David" panose="020E0502060401010101" pitchFamily="34" charset="-79"/>
              <a:cs typeface="David" panose="020E0502060401010101" pitchFamily="34" charset="-79"/>
            </a:rPr>
            <a:t>: </a:t>
          </a:r>
          <a:r>
            <a:rPr lang="he-IL" sz="1100" baseline="0">
              <a:latin typeface="David" panose="020E0502060401010101" pitchFamily="34" charset="-79"/>
              <a:cs typeface="David" panose="020E0502060401010101" pitchFamily="34" charset="-79"/>
            </a:rPr>
            <a:t> </a:t>
          </a:r>
          <a:r>
            <a:rPr lang="en-US" sz="1100" baseline="0">
              <a:latin typeface="David" panose="020E0502060401010101" pitchFamily="34" charset="-79"/>
              <a:cs typeface="David" panose="020E0502060401010101" pitchFamily="34" charset="-79"/>
            </a:rPr>
            <a:t>PISA (2012,2015)</a:t>
          </a:r>
          <a:r>
            <a:rPr lang="he-IL" sz="1100" baseline="0">
              <a:latin typeface="David" panose="020E0502060401010101" pitchFamily="34" charset="-79"/>
              <a:cs typeface="David" panose="020E0502060401010101" pitchFamily="34" charset="-79"/>
            </a:rPr>
            <a:t>.</a:t>
          </a:r>
          <a:endParaRPr lang="he-IL" sz="1100">
            <a:latin typeface="David" panose="020E0502060401010101" pitchFamily="34" charset="-79"/>
            <a:cs typeface="David" panose="020E0502060401010101" pitchFamily="34" charset="-79"/>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0.33578</cdr:x>
      <cdr:y>0.93595</cdr:y>
    </cdr:from>
    <cdr:to>
      <cdr:x>0.97947</cdr:x>
      <cdr:y>1</cdr:y>
    </cdr:to>
    <cdr:sp macro="" textlink="">
      <cdr:nvSpPr>
        <cdr:cNvPr id="2" name="TextBox 1"/>
        <cdr:cNvSpPr txBox="1"/>
      </cdr:nvSpPr>
      <cdr:spPr>
        <a:xfrm xmlns:a="http://schemas.openxmlformats.org/drawingml/2006/main">
          <a:off x="3116036" y="5766708"/>
          <a:ext cx="5973535" cy="394607"/>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rtl="1"/>
          <a:r>
            <a:rPr lang="he-IL" sz="1100" baseline="0">
              <a:latin typeface="David" panose="020E0502060401010101" pitchFamily="34" charset="-79"/>
              <a:cs typeface="David" panose="020E0502060401010101" pitchFamily="34" charset="-79"/>
            </a:rPr>
            <a:t>נתונים: </a:t>
          </a:r>
          <a:r>
            <a:rPr lang="en-US" sz="1100" baseline="0">
              <a:latin typeface="David" panose="020E0502060401010101" pitchFamily="34" charset="-79"/>
              <a:cs typeface="David" panose="020E0502060401010101" pitchFamily="34" charset="-79"/>
            </a:rPr>
            <a:t>PISA (2015)</a:t>
          </a:r>
          <a:r>
            <a:rPr lang="he-IL" sz="1100" baseline="0">
              <a:latin typeface="David" panose="020E0502060401010101" pitchFamily="34" charset="-79"/>
              <a:cs typeface="David" panose="020E0502060401010101" pitchFamily="34" charset="-79"/>
            </a:rPr>
            <a:t>.</a:t>
          </a:r>
          <a:endParaRPr lang="he-IL" sz="1100">
            <a:latin typeface="David" panose="020E0502060401010101" pitchFamily="34" charset="-79"/>
            <a:cs typeface="David" panose="020E0502060401010101" pitchFamily="34" charset="-79"/>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0.63429</cdr:x>
      <cdr:y>0.24053</cdr:y>
    </cdr:from>
    <cdr:to>
      <cdr:x>0.75512</cdr:x>
      <cdr:y>0.32733</cdr:y>
    </cdr:to>
    <cdr:sp macro="" textlink="">
      <cdr:nvSpPr>
        <cdr:cNvPr id="2" name="TextBox 1"/>
        <cdr:cNvSpPr txBox="1"/>
      </cdr:nvSpPr>
      <cdr:spPr>
        <a:xfrm xmlns:a="http://schemas.openxmlformats.org/drawingml/2006/main">
          <a:off x="4464496" y="936104"/>
          <a:ext cx="850466" cy="337815"/>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r>
            <a:rPr lang="he-IL" sz="2000" dirty="0"/>
            <a:t>יהודים</a:t>
          </a:r>
        </a:p>
      </cdr:txBody>
    </cdr:sp>
  </cdr:relSizeAnchor>
  <cdr:relSizeAnchor xmlns:cdr="http://schemas.openxmlformats.org/drawingml/2006/chartDrawing">
    <cdr:from>
      <cdr:x>0.74775</cdr:x>
      <cdr:y>0.4697</cdr:y>
    </cdr:from>
    <cdr:to>
      <cdr:x>0.86859</cdr:x>
      <cdr:y>0.5565</cdr:y>
    </cdr:to>
    <cdr:sp macro="" textlink="">
      <cdr:nvSpPr>
        <cdr:cNvPr id="3" name="TextBox 1"/>
        <cdr:cNvSpPr txBox="1"/>
      </cdr:nvSpPr>
      <cdr:spPr>
        <a:xfrm xmlns:a="http://schemas.openxmlformats.org/drawingml/2006/main">
          <a:off x="5976664" y="2232248"/>
          <a:ext cx="965860" cy="412519"/>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he-IL" sz="1800" dirty="0"/>
            <a:t>ערבים</a:t>
          </a:r>
        </a:p>
      </cdr:txBody>
    </cdr:sp>
  </cdr:relSizeAnchor>
</c:userShapes>
</file>

<file path=ppt/drawings/drawing5.xml><?xml version="1.0" encoding="utf-8"?>
<c:userShapes xmlns:c="http://schemas.openxmlformats.org/drawingml/2006/chart">
  <cdr:relSizeAnchor xmlns:cdr="http://schemas.openxmlformats.org/drawingml/2006/chartDrawing">
    <cdr:from>
      <cdr:x>0.07377</cdr:x>
      <cdr:y>0.02942</cdr:y>
    </cdr:from>
    <cdr:to>
      <cdr:x>0.10656</cdr:x>
      <cdr:y>0.07797</cdr:y>
    </cdr:to>
    <cdr:sp macro="" textlink="">
      <cdr:nvSpPr>
        <cdr:cNvPr id="2" name="TextBox 1"/>
        <cdr:cNvSpPr txBox="1"/>
      </cdr:nvSpPr>
      <cdr:spPr>
        <a:xfrm xmlns:a="http://schemas.openxmlformats.org/drawingml/2006/main">
          <a:off x="648072" y="144016"/>
          <a:ext cx="288032" cy="237627"/>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r>
            <a:rPr lang="he-IL" sz="1100" dirty="0"/>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4022726" y="2"/>
            <a:ext cx="3076576"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9" tIns="47379" rIns="94759" bIns="47379" numCol="1" anchor="t" anchorCtr="0" compatLnSpc="1">
            <a:prstTxWarp prst="textNoShape">
              <a:avLst/>
            </a:prstTxWarp>
          </a:bodyPr>
          <a:lstStyle>
            <a:lvl1pPr algn="r" rtl="1" eaLnBrk="0" hangingPunct="0">
              <a:defRPr sz="1200">
                <a:latin typeface="Arial" pitchFamily="34" charset="0"/>
                <a:cs typeface="Arial" pitchFamily="34" charset="0"/>
              </a:defRPr>
            </a:lvl1pPr>
          </a:lstStyle>
          <a:p>
            <a:pPr>
              <a:defRPr/>
            </a:pPr>
            <a:endParaRPr lang="en-US"/>
          </a:p>
        </p:txBody>
      </p:sp>
      <p:sp>
        <p:nvSpPr>
          <p:cNvPr id="105475" name="Rectangle 3"/>
          <p:cNvSpPr>
            <a:spLocks noGrp="1" noChangeArrowheads="1"/>
          </p:cNvSpPr>
          <p:nvPr>
            <p:ph type="dt" sz="quarter" idx="1"/>
          </p:nvPr>
        </p:nvSpPr>
        <p:spPr bwMode="auto">
          <a:xfrm>
            <a:off x="1588" y="2"/>
            <a:ext cx="3076576"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9" tIns="47379" rIns="94759" bIns="47379" numCol="1" anchor="t" anchorCtr="0" compatLnSpc="1">
            <a:prstTxWarp prst="textNoShape">
              <a:avLst/>
            </a:prstTxWarp>
          </a:bodyPr>
          <a:lstStyle>
            <a:lvl1pPr algn="l" rtl="1" eaLnBrk="0" hangingPunct="0">
              <a:defRPr sz="1200">
                <a:latin typeface="Arial" pitchFamily="34" charset="0"/>
                <a:cs typeface="Arial" pitchFamily="34" charset="0"/>
              </a:defRPr>
            </a:lvl1pPr>
          </a:lstStyle>
          <a:p>
            <a:pPr>
              <a:defRPr/>
            </a:pPr>
            <a:fld id="{9B71F646-A516-4B82-95F6-AAC3C0DE5649}" type="datetimeFigureOut">
              <a:rPr lang="he-IL"/>
              <a:pPr>
                <a:defRPr/>
              </a:pPr>
              <a:t>ד'/אדר ב/תשע"ט</a:t>
            </a:fld>
            <a:endParaRPr lang="en-US"/>
          </a:p>
        </p:txBody>
      </p:sp>
      <p:sp>
        <p:nvSpPr>
          <p:cNvPr id="105476" name="Rectangle 4"/>
          <p:cNvSpPr>
            <a:spLocks noGrp="1" noChangeArrowheads="1"/>
          </p:cNvSpPr>
          <p:nvPr>
            <p:ph type="ftr" sz="quarter" idx="2"/>
          </p:nvPr>
        </p:nvSpPr>
        <p:spPr bwMode="auto">
          <a:xfrm>
            <a:off x="4022726" y="9720263"/>
            <a:ext cx="3076576"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9" tIns="47379" rIns="94759" bIns="47379" numCol="1" anchor="b" anchorCtr="0" compatLnSpc="1">
            <a:prstTxWarp prst="textNoShape">
              <a:avLst/>
            </a:prstTxWarp>
          </a:bodyPr>
          <a:lstStyle>
            <a:lvl1pPr algn="r" rtl="1" eaLnBrk="0" hangingPunct="0">
              <a:defRPr sz="1200">
                <a:latin typeface="Arial" pitchFamily="34" charset="0"/>
                <a:cs typeface="Arial" pitchFamily="34" charset="0"/>
              </a:defRPr>
            </a:lvl1pPr>
          </a:lstStyle>
          <a:p>
            <a:pPr>
              <a:defRPr/>
            </a:pPr>
            <a:endParaRPr lang="en-US"/>
          </a:p>
        </p:txBody>
      </p:sp>
      <p:sp>
        <p:nvSpPr>
          <p:cNvPr id="105477" name="Rectangle 5"/>
          <p:cNvSpPr>
            <a:spLocks noGrp="1" noChangeArrowheads="1"/>
          </p:cNvSpPr>
          <p:nvPr>
            <p:ph type="sldNum" sz="quarter" idx="3"/>
          </p:nvPr>
        </p:nvSpPr>
        <p:spPr bwMode="auto">
          <a:xfrm>
            <a:off x="1588" y="9720263"/>
            <a:ext cx="3076576"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9" tIns="47379" rIns="94759" bIns="47379" numCol="1" anchor="b" anchorCtr="0" compatLnSpc="1">
            <a:prstTxWarp prst="textNoShape">
              <a:avLst/>
            </a:prstTxWarp>
          </a:bodyPr>
          <a:lstStyle>
            <a:lvl1pPr algn="l" rtl="1" eaLnBrk="0" hangingPunct="0">
              <a:defRPr sz="1200">
                <a:latin typeface="Arial" pitchFamily="34" charset="0"/>
                <a:cs typeface="Arial" pitchFamily="34" charset="0"/>
              </a:defRPr>
            </a:lvl1pPr>
          </a:lstStyle>
          <a:p>
            <a:pPr>
              <a:defRPr/>
            </a:pPr>
            <a:fld id="{377139AF-482C-4D47-BDCB-7DDB61877D90}" type="slidenum">
              <a:rPr lang="he-IL"/>
              <a:pPr>
                <a:defRPr/>
              </a:pPr>
              <a:t>‹#›</a:t>
            </a:fld>
            <a:endParaRPr lang="en-US"/>
          </a:p>
        </p:txBody>
      </p:sp>
    </p:spTree>
    <p:extLst>
      <p:ext uri="{BB962C8B-B14F-4D97-AF65-F5344CB8AC3E}">
        <p14:creationId xmlns:p14="http://schemas.microsoft.com/office/powerpoint/2010/main" val="2892860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4022726" y="2"/>
            <a:ext cx="3076576"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9" tIns="47379" rIns="94759" bIns="47379" numCol="1" anchor="t" anchorCtr="0" compatLnSpc="1">
            <a:prstTxWarp prst="textNoShape">
              <a:avLst/>
            </a:prstTxWarp>
          </a:bodyPr>
          <a:lstStyle>
            <a:lvl1pPr algn="r" rtl="1">
              <a:defRPr sz="1200">
                <a:latin typeface="Arial" pitchFamily="34" charset="0"/>
                <a:cs typeface="Arial" pitchFamily="34" charset="0"/>
              </a:defRPr>
            </a:lvl1pPr>
          </a:lstStyle>
          <a:p>
            <a:pPr>
              <a:defRPr/>
            </a:pPr>
            <a:endParaRPr lang="en-US"/>
          </a:p>
        </p:txBody>
      </p:sp>
      <p:sp>
        <p:nvSpPr>
          <p:cNvPr id="4099" name="Rectangle 3"/>
          <p:cNvSpPr>
            <a:spLocks noGrp="1" noChangeArrowheads="1"/>
          </p:cNvSpPr>
          <p:nvPr>
            <p:ph type="dt" idx="1"/>
          </p:nvPr>
        </p:nvSpPr>
        <p:spPr bwMode="auto">
          <a:xfrm>
            <a:off x="1588" y="2"/>
            <a:ext cx="3076576"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9" tIns="47379" rIns="94759" bIns="47379" numCol="1" anchor="t" anchorCtr="0" compatLnSpc="1">
            <a:prstTxWarp prst="textNoShape">
              <a:avLst/>
            </a:prstTxWarp>
          </a:bodyPr>
          <a:lstStyle>
            <a:lvl1pPr algn="l" rtl="1">
              <a:defRPr sz="1200">
                <a:latin typeface="Arial" pitchFamily="34" charset="0"/>
                <a:cs typeface="Arial" pitchFamily="34" charset="0"/>
              </a:defRPr>
            </a:lvl1pPr>
          </a:lstStyle>
          <a:p>
            <a:pPr>
              <a:defRPr/>
            </a:pPr>
            <a:endParaRPr lang="en-US"/>
          </a:p>
        </p:txBody>
      </p:sp>
      <p:sp>
        <p:nvSpPr>
          <p:cNvPr id="104452"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709614" y="4860926"/>
            <a:ext cx="5680075" cy="460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9" tIns="47379" rIns="94759" bIns="47379" numCol="1" anchor="t" anchorCtr="0" compatLnSpc="1">
            <a:prstTxWarp prst="textNoShape">
              <a:avLst/>
            </a:prstTxWarp>
          </a:bodyPr>
          <a:lstStyle/>
          <a:p>
            <a:pPr lvl="0"/>
            <a:r>
              <a:rPr lang="he-IL" noProof="0"/>
              <a:t>לחץ כדי לערוך סגנונות טקסט של תבנית בסיס</a:t>
            </a:r>
            <a:endParaRPr lang="en-US" noProof="0"/>
          </a:p>
          <a:p>
            <a:pPr lvl="1"/>
            <a:r>
              <a:rPr lang="he-IL" noProof="0"/>
              <a:t>רמה שנייה</a:t>
            </a:r>
            <a:endParaRPr lang="en-US" noProof="0"/>
          </a:p>
          <a:p>
            <a:pPr lvl="2"/>
            <a:r>
              <a:rPr lang="he-IL" noProof="0"/>
              <a:t>רמה שלישית</a:t>
            </a:r>
            <a:endParaRPr lang="en-US" noProof="0"/>
          </a:p>
          <a:p>
            <a:pPr lvl="3"/>
            <a:r>
              <a:rPr lang="he-IL" noProof="0"/>
              <a:t>רמה רביעית</a:t>
            </a:r>
            <a:endParaRPr lang="en-US" noProof="0"/>
          </a:p>
          <a:p>
            <a:pPr lvl="4"/>
            <a:r>
              <a:rPr lang="he-IL" noProof="0"/>
              <a:t>רמה חמישית</a:t>
            </a:r>
            <a:endParaRPr lang="en-US" noProof="0"/>
          </a:p>
        </p:txBody>
      </p:sp>
      <p:sp>
        <p:nvSpPr>
          <p:cNvPr id="4102" name="Rectangle 6"/>
          <p:cNvSpPr>
            <a:spLocks noGrp="1" noChangeArrowheads="1"/>
          </p:cNvSpPr>
          <p:nvPr>
            <p:ph type="ftr" sz="quarter" idx="4"/>
          </p:nvPr>
        </p:nvSpPr>
        <p:spPr bwMode="auto">
          <a:xfrm>
            <a:off x="4022726" y="9720263"/>
            <a:ext cx="3076576"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9" tIns="47379" rIns="94759" bIns="47379" numCol="1" anchor="b" anchorCtr="0" compatLnSpc="1">
            <a:prstTxWarp prst="textNoShape">
              <a:avLst/>
            </a:prstTxWarp>
          </a:bodyPr>
          <a:lstStyle>
            <a:lvl1pPr algn="r" rtl="1">
              <a:defRPr sz="1200">
                <a:latin typeface="Arial" pitchFamily="34" charset="0"/>
                <a:cs typeface="Arial" pitchFamily="34" charset="0"/>
              </a:defRPr>
            </a:lvl1pPr>
          </a:lstStyle>
          <a:p>
            <a:pPr>
              <a:defRPr/>
            </a:pPr>
            <a:endParaRPr lang="en-US"/>
          </a:p>
        </p:txBody>
      </p:sp>
      <p:sp>
        <p:nvSpPr>
          <p:cNvPr id="4103" name="Rectangle 7"/>
          <p:cNvSpPr>
            <a:spLocks noGrp="1" noChangeArrowheads="1"/>
          </p:cNvSpPr>
          <p:nvPr>
            <p:ph type="sldNum" sz="quarter" idx="5"/>
          </p:nvPr>
        </p:nvSpPr>
        <p:spPr bwMode="auto">
          <a:xfrm>
            <a:off x="1588" y="9720263"/>
            <a:ext cx="3076576"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9" tIns="47379" rIns="94759" bIns="47379" numCol="1" anchor="b" anchorCtr="0" compatLnSpc="1">
            <a:prstTxWarp prst="textNoShape">
              <a:avLst/>
            </a:prstTxWarp>
          </a:bodyPr>
          <a:lstStyle>
            <a:lvl1pPr algn="l" rtl="1">
              <a:defRPr sz="1200">
                <a:latin typeface="Arial" pitchFamily="34" charset="0"/>
                <a:cs typeface="Arial" pitchFamily="34" charset="0"/>
              </a:defRPr>
            </a:lvl1pPr>
          </a:lstStyle>
          <a:p>
            <a:pPr>
              <a:defRPr/>
            </a:pPr>
            <a:fld id="{D43C18E0-CD87-4F6E-9D98-61C0100AECB9}" type="slidenum">
              <a:rPr lang="he-IL"/>
              <a:pPr>
                <a:defRPr/>
              </a:pPr>
              <a:t>‹#›</a:t>
            </a:fld>
            <a:endParaRPr lang="en-US"/>
          </a:p>
        </p:txBody>
      </p:sp>
    </p:spTree>
    <p:extLst>
      <p:ext uri="{BB962C8B-B14F-4D97-AF65-F5344CB8AC3E}">
        <p14:creationId xmlns:p14="http://schemas.microsoft.com/office/powerpoint/2010/main" val="1891158892"/>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מציין מיקום של תמונת שקופית 1"/>
          <p:cNvSpPr>
            <a:spLocks noGrp="1" noRot="1" noChangeAspect="1" noTextEdit="1"/>
          </p:cNvSpPr>
          <p:nvPr>
            <p:ph type="sldImg"/>
          </p:nvPr>
        </p:nvSpPr>
        <p:spPr>
          <a:ln/>
        </p:spPr>
      </p:sp>
      <p:sp>
        <p:nvSpPr>
          <p:cNvPr id="56323" name="מציין מיקום של הערות 2"/>
          <p:cNvSpPr>
            <a:spLocks noGrp="1"/>
          </p:cNvSpPr>
          <p:nvPr>
            <p:ph type="body" idx="1"/>
          </p:nvPr>
        </p:nvSpPr>
        <p:spPr>
          <a:noFill/>
        </p:spPr>
        <p:txBody>
          <a:bodyPr/>
          <a:lstStyle/>
          <a:p>
            <a:endParaRPr lang="en-US" altLang="en-US" dirty="0">
              <a:latin typeface="David" pitchFamily="34" charset="-79"/>
              <a:cs typeface="David" pitchFamily="34" charset="-79"/>
            </a:endParaRPr>
          </a:p>
        </p:txBody>
      </p:sp>
      <p:sp>
        <p:nvSpPr>
          <p:cNvPr id="56324" name="מציין מיקום של מספר שקופית 3"/>
          <p:cNvSpPr>
            <a:spLocks noGrp="1"/>
          </p:cNvSpPr>
          <p:nvPr>
            <p:ph type="sldNum" sz="quarter" idx="5"/>
          </p:nvPr>
        </p:nvSpPr>
        <p:spPr>
          <a:noFill/>
        </p:spPr>
        <p:txBody>
          <a:bodyPr/>
          <a:lstStyle>
            <a:lvl1pPr algn="r" rtl="1" eaLnBrk="0" hangingPunct="0">
              <a:spcBef>
                <a:spcPct val="30000"/>
              </a:spcBef>
              <a:defRPr sz="1200">
                <a:solidFill>
                  <a:schemeClr val="tx1"/>
                </a:solidFill>
                <a:latin typeface="David" pitchFamily="34" charset="-79"/>
                <a:cs typeface="David" pitchFamily="34" charset="-79"/>
              </a:defRPr>
            </a:lvl1pPr>
            <a:lvl2pPr marL="769979" indent="-296146" algn="r" rtl="1" eaLnBrk="0" hangingPunct="0">
              <a:spcBef>
                <a:spcPct val="30000"/>
              </a:spcBef>
              <a:defRPr sz="1200">
                <a:solidFill>
                  <a:schemeClr val="tx1"/>
                </a:solidFill>
                <a:latin typeface="David" pitchFamily="34" charset="-79"/>
                <a:cs typeface="David" pitchFamily="34" charset="-79"/>
              </a:defRPr>
            </a:lvl2pPr>
            <a:lvl3pPr marL="1184584" indent="-236917" algn="r" rtl="1" eaLnBrk="0" hangingPunct="0">
              <a:spcBef>
                <a:spcPct val="30000"/>
              </a:spcBef>
              <a:defRPr sz="1200">
                <a:solidFill>
                  <a:schemeClr val="tx1"/>
                </a:solidFill>
                <a:latin typeface="David" pitchFamily="34" charset="-79"/>
                <a:cs typeface="David" pitchFamily="34" charset="-79"/>
              </a:defRPr>
            </a:lvl3pPr>
            <a:lvl4pPr marL="1658417" indent="-236917" algn="r" rtl="1" eaLnBrk="0" hangingPunct="0">
              <a:spcBef>
                <a:spcPct val="30000"/>
              </a:spcBef>
              <a:defRPr sz="1200">
                <a:solidFill>
                  <a:schemeClr val="tx1"/>
                </a:solidFill>
                <a:latin typeface="David" pitchFamily="34" charset="-79"/>
                <a:cs typeface="David" pitchFamily="34" charset="-79"/>
              </a:defRPr>
            </a:lvl4pPr>
            <a:lvl5pPr marL="2132252" indent="-236917" algn="r" rtl="1" eaLnBrk="0" hangingPunct="0">
              <a:spcBef>
                <a:spcPct val="30000"/>
              </a:spcBef>
              <a:defRPr sz="1200">
                <a:solidFill>
                  <a:schemeClr val="tx1"/>
                </a:solidFill>
                <a:latin typeface="David" pitchFamily="34" charset="-79"/>
                <a:cs typeface="David" pitchFamily="34" charset="-79"/>
              </a:defRPr>
            </a:lvl5pPr>
            <a:lvl6pPr marL="2606085" indent="-236917" algn="r" rtl="1" eaLnBrk="0" fontAlgn="base" hangingPunct="0">
              <a:spcBef>
                <a:spcPct val="30000"/>
              </a:spcBef>
              <a:spcAft>
                <a:spcPct val="0"/>
              </a:spcAft>
              <a:defRPr sz="1200">
                <a:solidFill>
                  <a:schemeClr val="tx1"/>
                </a:solidFill>
                <a:latin typeface="David" pitchFamily="34" charset="-79"/>
                <a:cs typeface="David" pitchFamily="34" charset="-79"/>
              </a:defRPr>
            </a:lvl6pPr>
            <a:lvl7pPr marL="3079919" indent="-236917" algn="r" rtl="1" eaLnBrk="0" fontAlgn="base" hangingPunct="0">
              <a:spcBef>
                <a:spcPct val="30000"/>
              </a:spcBef>
              <a:spcAft>
                <a:spcPct val="0"/>
              </a:spcAft>
              <a:defRPr sz="1200">
                <a:solidFill>
                  <a:schemeClr val="tx1"/>
                </a:solidFill>
                <a:latin typeface="David" pitchFamily="34" charset="-79"/>
                <a:cs typeface="David" pitchFamily="34" charset="-79"/>
              </a:defRPr>
            </a:lvl7pPr>
            <a:lvl8pPr marL="3553752" indent="-236917" algn="r" rtl="1" eaLnBrk="0" fontAlgn="base" hangingPunct="0">
              <a:spcBef>
                <a:spcPct val="30000"/>
              </a:spcBef>
              <a:spcAft>
                <a:spcPct val="0"/>
              </a:spcAft>
              <a:defRPr sz="1200">
                <a:solidFill>
                  <a:schemeClr val="tx1"/>
                </a:solidFill>
                <a:latin typeface="David" pitchFamily="34" charset="-79"/>
                <a:cs typeface="David" pitchFamily="34" charset="-79"/>
              </a:defRPr>
            </a:lvl8pPr>
            <a:lvl9pPr marL="4027585" indent="-236917" algn="r" rtl="1" eaLnBrk="0" fontAlgn="base" hangingPunct="0">
              <a:spcBef>
                <a:spcPct val="30000"/>
              </a:spcBef>
              <a:spcAft>
                <a:spcPct val="0"/>
              </a:spcAft>
              <a:defRPr sz="1200">
                <a:solidFill>
                  <a:schemeClr val="tx1"/>
                </a:solidFill>
                <a:latin typeface="David" pitchFamily="34" charset="-79"/>
                <a:cs typeface="David" pitchFamily="34" charset="-79"/>
              </a:defRPr>
            </a:lvl9pPr>
          </a:lstStyle>
          <a:p>
            <a:pPr algn="l" eaLnBrk="1" hangingPunct="1">
              <a:spcBef>
                <a:spcPct val="0"/>
              </a:spcBef>
            </a:pPr>
            <a:fld id="{EFE77410-D4B7-42B9-8A8F-059B9EDB0F37}" type="slidenum">
              <a:rPr lang="he-IL" altLang="en-US" smtClean="0"/>
              <a:pPr algn="l" eaLnBrk="1" hangingPunct="1">
                <a:spcBef>
                  <a:spcPct val="0"/>
                </a:spcBef>
              </a:pPr>
              <a:t>1</a:t>
            </a:fld>
            <a:endParaRPr lang="en-US" altLang="en-US"/>
          </a:p>
        </p:txBody>
      </p:sp>
    </p:spTree>
    <p:extLst>
      <p:ext uri="{BB962C8B-B14F-4D97-AF65-F5344CB8AC3E}">
        <p14:creationId xmlns:p14="http://schemas.microsoft.com/office/powerpoint/2010/main" val="4002485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הערה של קובי: השקעה כוללת בנייה.. חלק מהגידול בארה"ב קשור לעודפי בניה. כדאי להוריד את ארה"ב ולשים את מדינות ההשוואה.</a:t>
            </a:r>
          </a:p>
          <a:p>
            <a:r>
              <a:rPr lang="he-IL" dirty="0"/>
              <a:t>ההון</a:t>
            </a:r>
            <a:r>
              <a:rPr lang="he-IL" baseline="0" dirty="0"/>
              <a:t> לעובד בישראל ביחס להון לעובד ב-</a:t>
            </a:r>
            <a:r>
              <a:rPr lang="en-US" baseline="0" dirty="0"/>
              <a:t>OECD</a:t>
            </a:r>
            <a:r>
              <a:rPr lang="he-IL" baseline="0" dirty="0"/>
              <a:t> הוא 58%, וביחס להון לעובד בארה"ב הוא 50%</a:t>
            </a:r>
            <a:endParaRPr lang="en-US" dirty="0"/>
          </a:p>
        </p:txBody>
      </p:sp>
      <p:sp>
        <p:nvSpPr>
          <p:cNvPr id="4" name="מציין מיקום של מספר שקופית 3"/>
          <p:cNvSpPr>
            <a:spLocks noGrp="1"/>
          </p:cNvSpPr>
          <p:nvPr>
            <p:ph type="sldNum" sz="quarter" idx="10"/>
          </p:nvPr>
        </p:nvSpPr>
        <p:spPr/>
        <p:txBody>
          <a:bodyPr/>
          <a:lstStyle/>
          <a:p>
            <a:pPr>
              <a:defRPr/>
            </a:pPr>
            <a:fld id="{D43C18E0-CD87-4F6E-9D98-61C0100AECB9}" type="slidenum">
              <a:rPr lang="he-IL" smtClean="0"/>
              <a:pPr>
                <a:defRPr/>
              </a:pPr>
              <a:t>31</a:t>
            </a:fld>
            <a:endParaRPr lang="en-US"/>
          </a:p>
        </p:txBody>
      </p:sp>
    </p:spTree>
    <p:extLst>
      <p:ext uri="{BB962C8B-B14F-4D97-AF65-F5344CB8AC3E}">
        <p14:creationId xmlns:p14="http://schemas.microsoft.com/office/powerpoint/2010/main" val="145751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defRPr/>
            </a:pPr>
            <a:r>
              <a:rPr lang="he-IL" sz="2100" b="1" dirty="0">
                <a:solidFill>
                  <a:schemeClr val="bg2"/>
                </a:solidFill>
                <a:latin typeface="Perpetua" pitchFamily="18" charset="0"/>
              </a:rPr>
              <a:t>פער: 24% מה</a:t>
            </a:r>
            <a:r>
              <a:rPr lang="en-US" sz="2100" b="1" dirty="0">
                <a:solidFill>
                  <a:schemeClr val="bg2"/>
                </a:solidFill>
                <a:latin typeface="Perpetua" pitchFamily="18" charset="0"/>
              </a:rPr>
              <a:t>OECD</a:t>
            </a:r>
            <a:r>
              <a:rPr lang="he-IL" sz="2100" b="1" dirty="0">
                <a:solidFill>
                  <a:schemeClr val="bg2"/>
                </a:solidFill>
                <a:latin typeface="Perpetua" pitchFamily="18" charset="0"/>
              </a:rPr>
              <a:t>, ו45% מארה"ב </a:t>
            </a:r>
          </a:p>
          <a:p>
            <a:pPr marL="296146" indent="-296146">
              <a:buFont typeface="Wingdings" pitchFamily="2" charset="2"/>
              <a:buChar char="§"/>
              <a:defRPr/>
            </a:pPr>
            <a:r>
              <a:rPr lang="he-IL" b="1" dirty="0">
                <a:solidFill>
                  <a:schemeClr val="bg2"/>
                </a:solidFill>
                <a:latin typeface="Perpetua" pitchFamily="18" charset="0"/>
              </a:rPr>
              <a:t>יעילות פוחתת עם עליית היקף העבודה: </a:t>
            </a:r>
            <a:r>
              <a:rPr lang="he-IL" sz="1700" dirty="0">
                <a:solidFill>
                  <a:schemeClr val="bg2"/>
                </a:solidFill>
                <a:latin typeface="Perpetua" pitchFamily="18" charset="0"/>
              </a:rPr>
              <a:t>ממוצע שעות העבודה בישראל (37.1) גבוה מממוצע ה-</a:t>
            </a:r>
            <a:r>
              <a:rPr lang="en-US" sz="1700" dirty="0">
                <a:solidFill>
                  <a:schemeClr val="bg2"/>
                </a:solidFill>
                <a:latin typeface="Perpetua" pitchFamily="18" charset="0"/>
              </a:rPr>
              <a:t>OECD</a:t>
            </a:r>
            <a:r>
              <a:rPr lang="he-IL" sz="1700" dirty="0">
                <a:solidFill>
                  <a:schemeClr val="bg2"/>
                </a:solidFill>
                <a:latin typeface="Perpetua" pitchFamily="18" charset="0"/>
              </a:rPr>
              <a:t> (33.6), וכאשר בוחנים את הקשר בין הפריון לשעות העבודה מוצעים מתאם שלילי ברור (0.85-).</a:t>
            </a:r>
          </a:p>
          <a:p>
            <a:pPr marL="296146" indent="-296146">
              <a:buFont typeface="Wingdings" pitchFamily="2" charset="2"/>
              <a:buChar char="§"/>
              <a:defRPr/>
            </a:pPr>
            <a:endParaRPr lang="he-IL" sz="1700" dirty="0">
              <a:solidFill>
                <a:schemeClr val="bg2"/>
              </a:solidFill>
              <a:latin typeface="Perpetua" pitchFamily="18" charset="0"/>
            </a:endParaRPr>
          </a:p>
          <a:p>
            <a:pPr marL="296146" indent="-296146">
              <a:buFont typeface="Wingdings" pitchFamily="2" charset="2"/>
              <a:buChar char="§"/>
              <a:defRPr/>
            </a:pPr>
            <a:r>
              <a:rPr lang="he-IL" b="1" dirty="0">
                <a:solidFill>
                  <a:schemeClr val="bg2"/>
                </a:solidFill>
                <a:latin typeface="Perpetua" pitchFamily="18" charset="0"/>
              </a:rPr>
              <a:t>שיעור ההשקעה ביחס לתוצר מתואם עם קצב הגידול בפריון העבודה: </a:t>
            </a:r>
            <a:r>
              <a:rPr lang="he-IL" sz="1700" dirty="0">
                <a:solidFill>
                  <a:schemeClr val="bg2"/>
                </a:solidFill>
                <a:latin typeface="Perpetua" pitchFamily="18" charset="0"/>
              </a:rPr>
              <a:t>בין השנים 2000 – 2011 שיעור ההשקעה בישראל (17 אחוז) היה נמוך ממוצע ה-</a:t>
            </a:r>
            <a:r>
              <a:rPr lang="en-US" sz="1700" dirty="0">
                <a:solidFill>
                  <a:schemeClr val="bg2"/>
                </a:solidFill>
                <a:latin typeface="Perpetua" pitchFamily="18" charset="0"/>
              </a:rPr>
              <a:t>OECD</a:t>
            </a:r>
            <a:r>
              <a:rPr lang="he-IL" sz="1700" dirty="0">
                <a:solidFill>
                  <a:schemeClr val="bg2"/>
                </a:solidFill>
                <a:latin typeface="Perpetua" pitchFamily="18" charset="0"/>
              </a:rPr>
              <a:t> (22 אחוז). </a:t>
            </a:r>
            <a:r>
              <a:rPr lang="he-IL" sz="1700" b="1" dirty="0">
                <a:solidFill>
                  <a:schemeClr val="bg2"/>
                </a:solidFill>
                <a:latin typeface="Perpetua" pitchFamily="18" charset="0"/>
              </a:rPr>
              <a:t>שיעור ההשקעה הנמוך בישראל יכול להסביר כמחצית מהפער ברמת הפריון בין ישראל ל – </a:t>
            </a:r>
            <a:r>
              <a:rPr lang="en-US" sz="1700" b="1" dirty="0">
                <a:solidFill>
                  <a:schemeClr val="bg2"/>
                </a:solidFill>
                <a:latin typeface="Perpetua" pitchFamily="18" charset="0"/>
              </a:rPr>
              <a:t>OECD</a:t>
            </a:r>
            <a:r>
              <a:rPr lang="he-IL" sz="1700" b="1" dirty="0">
                <a:solidFill>
                  <a:schemeClr val="bg2"/>
                </a:solidFill>
                <a:latin typeface="Perpetua" pitchFamily="18" charset="0"/>
              </a:rPr>
              <a:t>.</a:t>
            </a:r>
          </a:p>
          <a:p>
            <a:pPr marL="769979" lvl="2" indent="-296146">
              <a:buFont typeface="Wingdings" pitchFamily="2" charset="2"/>
              <a:buChar char="§"/>
              <a:defRPr/>
            </a:pPr>
            <a:r>
              <a:rPr lang="he-IL" sz="1700" dirty="0">
                <a:solidFill>
                  <a:schemeClr val="bg2"/>
                </a:solidFill>
                <a:latin typeface="Perpetua" pitchFamily="18" charset="0"/>
              </a:rPr>
              <a:t>הסבר אפשרי לשיעורי ההשקעה הנמוכים הוא נטל הסיכון הביטחוני והזעזועים </a:t>
            </a:r>
            <a:r>
              <a:rPr lang="he-IL" sz="1700" dirty="0" err="1">
                <a:solidFill>
                  <a:schemeClr val="bg2"/>
                </a:solidFill>
                <a:latin typeface="Perpetua" pitchFamily="18" charset="0"/>
              </a:rPr>
              <a:t>הגיאו</a:t>
            </a:r>
            <a:r>
              <a:rPr lang="he-IL" sz="1700" dirty="0">
                <a:solidFill>
                  <a:schemeClr val="bg2"/>
                </a:solidFill>
                <a:latin typeface="Perpetua" pitchFamily="18" charset="0"/>
              </a:rPr>
              <a:t>-פוליטיים באזור הפוגעים בתשואה שניתן להשיג על השקעות. </a:t>
            </a:r>
          </a:p>
          <a:p>
            <a:pPr marL="296146" indent="-296146">
              <a:buFont typeface="Wingdings" pitchFamily="2" charset="2"/>
              <a:buChar char="§"/>
              <a:defRPr/>
            </a:pPr>
            <a:endParaRPr lang="he-IL" sz="1700" dirty="0">
              <a:solidFill>
                <a:schemeClr val="bg2"/>
              </a:solidFill>
              <a:latin typeface="Perpetua" pitchFamily="18" charset="0"/>
            </a:endParaRPr>
          </a:p>
          <a:p>
            <a:pPr marL="296146" indent="-296146">
              <a:buFont typeface="Wingdings" pitchFamily="2" charset="2"/>
              <a:buChar char="§"/>
              <a:defRPr/>
            </a:pPr>
            <a:r>
              <a:rPr lang="he-IL" b="1" dirty="0">
                <a:solidFill>
                  <a:schemeClr val="bg2"/>
                </a:solidFill>
                <a:latin typeface="Perpetua" pitchFamily="18" charset="0"/>
              </a:rPr>
              <a:t>השפעת גורמים תשתיתיים ובירוקרטיים: </a:t>
            </a:r>
            <a:r>
              <a:rPr lang="he-IL" sz="1700" dirty="0">
                <a:solidFill>
                  <a:schemeClr val="bg2"/>
                </a:solidFill>
                <a:latin typeface="Perpetua" pitchFamily="18" charset="0"/>
              </a:rPr>
              <a:t> הפער לרעת ישראל ברמת הפריון משקף פער לרעת ישראל בענפי המשק (למעט ענף התעשייה שם רמת הפריון זהה כמעט לחלוטין). לאור הפער האחיד בענפים השונים, יתכן שקיימים גורמים תשתיתיים ובירוקרטיים שמשפיעים לרעה.</a:t>
            </a:r>
          </a:p>
          <a:p>
            <a:pPr marL="296146" indent="-296146">
              <a:buFont typeface="Wingdings" pitchFamily="2" charset="2"/>
              <a:buChar char="§"/>
              <a:defRPr/>
            </a:pPr>
            <a:endParaRPr lang="he-IL" sz="1700" dirty="0">
              <a:solidFill>
                <a:schemeClr val="bg2"/>
              </a:solidFill>
              <a:latin typeface="Perpetua" pitchFamily="18" charset="0"/>
            </a:endParaRPr>
          </a:p>
          <a:p>
            <a:pPr marL="296146" indent="-296146">
              <a:buFont typeface="Wingdings" pitchFamily="2" charset="2"/>
              <a:buChar char="§"/>
              <a:defRPr/>
            </a:pPr>
            <a:r>
              <a:rPr lang="he-IL" b="1" dirty="0">
                <a:solidFill>
                  <a:schemeClr val="bg2"/>
                </a:solidFill>
                <a:latin typeface="Perpetua" pitchFamily="18" charset="0"/>
              </a:rPr>
              <a:t>סביבת הפעילות העסקית: </a:t>
            </a:r>
            <a:r>
              <a:rPr lang="he-IL" sz="1700" dirty="0">
                <a:solidFill>
                  <a:schemeClr val="bg2"/>
                </a:solidFill>
                <a:latin typeface="Perpetua" pitchFamily="18" charset="0"/>
              </a:rPr>
              <a:t>דו"ח הוועדה להגברת התחרות במשק הצביע על רמת תחרות נמוכה בישראל – בשל ריבוי קבוצות עסקיות השולטות במגוון רחב של שווקים.</a:t>
            </a:r>
          </a:p>
          <a:p>
            <a:pPr marL="769979" lvl="2" indent="-296146">
              <a:buFont typeface="Wingdings" pitchFamily="2" charset="2"/>
              <a:buChar char="§"/>
              <a:defRPr/>
            </a:pPr>
            <a:r>
              <a:rPr lang="he-IL" sz="1700" dirty="0">
                <a:solidFill>
                  <a:schemeClr val="bg2"/>
                </a:solidFill>
                <a:latin typeface="David" pitchFamily="2" charset="-79"/>
              </a:rPr>
              <a:t>סביבת הפעילות העסקית עשויה להשפיע על הפריון גם דרך </a:t>
            </a:r>
            <a:r>
              <a:rPr lang="he-IL" sz="1700" b="1" dirty="0">
                <a:solidFill>
                  <a:schemeClr val="bg2"/>
                </a:solidFill>
                <a:latin typeface="David" pitchFamily="2" charset="-79"/>
              </a:rPr>
              <a:t>הבירוקרטיה, הרגולציה ומערכות החוק. </a:t>
            </a:r>
            <a:r>
              <a:rPr lang="he-IL" sz="1700" dirty="0">
                <a:solidFill>
                  <a:schemeClr val="bg2"/>
                </a:solidFill>
                <a:latin typeface="David" pitchFamily="2" charset="-79"/>
              </a:rPr>
              <a:t>מדד ה – </a:t>
            </a:r>
            <a:r>
              <a:rPr lang="en-US" sz="1700" dirty="0">
                <a:solidFill>
                  <a:schemeClr val="bg2"/>
                </a:solidFill>
                <a:latin typeface="David" pitchFamily="2" charset="-79"/>
              </a:rPr>
              <a:t>Doing Business</a:t>
            </a:r>
            <a:r>
              <a:rPr lang="he-IL" sz="1700" dirty="0">
                <a:solidFill>
                  <a:schemeClr val="bg2"/>
                </a:solidFill>
                <a:latin typeface="David" pitchFamily="2" charset="-79"/>
              </a:rPr>
              <a:t> של הבנק העולמי מלמד כי בישראל נושאים אלו טעונים שיפור. </a:t>
            </a:r>
          </a:p>
          <a:p>
            <a:pPr marL="296146" indent="-296146">
              <a:buFont typeface="Wingdings" pitchFamily="2" charset="2"/>
              <a:buChar char="§"/>
              <a:defRPr/>
            </a:pPr>
            <a:endParaRPr lang="he-IL" sz="1700" dirty="0">
              <a:solidFill>
                <a:schemeClr val="bg2"/>
              </a:solidFill>
              <a:latin typeface="Perpetua" pitchFamily="18" charset="0"/>
            </a:endParaRPr>
          </a:p>
          <a:p>
            <a:pPr marL="296146" indent="-296146">
              <a:buFont typeface="Wingdings" pitchFamily="2" charset="2"/>
              <a:buChar char="§"/>
              <a:defRPr/>
            </a:pPr>
            <a:r>
              <a:rPr lang="he-IL" b="1" dirty="0">
                <a:solidFill>
                  <a:schemeClr val="bg2"/>
                </a:solidFill>
                <a:latin typeface="Perpetua" pitchFamily="18" charset="0"/>
              </a:rPr>
              <a:t>התרחבות כוח העבודה: </a:t>
            </a:r>
            <a:r>
              <a:rPr lang="he-IL" sz="1700" dirty="0">
                <a:solidFill>
                  <a:schemeClr val="bg2"/>
                </a:solidFill>
                <a:latin typeface="Perpetua" pitchFamily="18" charset="0"/>
              </a:rPr>
              <a:t>בשנים האחרונות התרחש בישראל תהליך ברור וייחודי של עליית שיעורי התעסוקה כתוצאה מעליית שיעורי ההשתתפות. המשתתפים החדשים נכנסים עם מעט ניסיון תעסוקתי, והדבר פוגע בפריון שלהם בשוק העבודה.</a:t>
            </a:r>
            <a:endParaRPr lang="he-IL" sz="1700" b="1" dirty="0">
              <a:solidFill>
                <a:schemeClr val="bg2"/>
              </a:solidFill>
              <a:latin typeface="Perpetua" pitchFamily="18" charset="0"/>
            </a:endParaRPr>
          </a:p>
          <a:p>
            <a:endParaRPr lang="he-IL" dirty="0"/>
          </a:p>
        </p:txBody>
      </p:sp>
      <p:sp>
        <p:nvSpPr>
          <p:cNvPr id="4" name="מציין מיקום של מספר שקופית 3"/>
          <p:cNvSpPr>
            <a:spLocks noGrp="1"/>
          </p:cNvSpPr>
          <p:nvPr>
            <p:ph type="sldNum" sz="quarter" idx="10"/>
          </p:nvPr>
        </p:nvSpPr>
        <p:spPr/>
        <p:txBody>
          <a:bodyPr/>
          <a:lstStyle/>
          <a:p>
            <a:pPr>
              <a:defRPr/>
            </a:pPr>
            <a:fld id="{D43C18E0-CD87-4F6E-9D98-61C0100AECB9}" type="slidenum">
              <a:rPr lang="he-IL" smtClean="0"/>
              <a:pPr>
                <a:defRPr/>
              </a:pPr>
              <a:t>33</a:t>
            </a:fld>
            <a:endParaRPr lang="en-US"/>
          </a:p>
        </p:txBody>
      </p:sp>
    </p:spTree>
    <p:extLst>
      <p:ext uri="{BB962C8B-B14F-4D97-AF65-F5344CB8AC3E}">
        <p14:creationId xmlns:p14="http://schemas.microsoft.com/office/powerpoint/2010/main" val="718527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defRPr/>
            </a:pPr>
            <a:r>
              <a:rPr lang="he-IL" sz="2100" b="1" dirty="0">
                <a:solidFill>
                  <a:schemeClr val="bg2"/>
                </a:solidFill>
                <a:latin typeface="Perpetua" pitchFamily="18" charset="0"/>
              </a:rPr>
              <a:t>פער: 24% מה</a:t>
            </a:r>
            <a:r>
              <a:rPr lang="en-US" sz="2100" b="1" dirty="0">
                <a:solidFill>
                  <a:schemeClr val="bg2"/>
                </a:solidFill>
                <a:latin typeface="Perpetua" pitchFamily="18" charset="0"/>
              </a:rPr>
              <a:t>OECD</a:t>
            </a:r>
            <a:r>
              <a:rPr lang="he-IL" sz="2100" b="1" dirty="0">
                <a:solidFill>
                  <a:schemeClr val="bg2"/>
                </a:solidFill>
                <a:latin typeface="Perpetua" pitchFamily="18" charset="0"/>
              </a:rPr>
              <a:t>, ו45% מארה"ב </a:t>
            </a:r>
          </a:p>
          <a:p>
            <a:pPr marL="296146" indent="-296146">
              <a:buFont typeface="Wingdings" pitchFamily="2" charset="2"/>
              <a:buChar char="§"/>
              <a:defRPr/>
            </a:pPr>
            <a:r>
              <a:rPr lang="he-IL" b="1" dirty="0">
                <a:solidFill>
                  <a:schemeClr val="bg2"/>
                </a:solidFill>
                <a:latin typeface="Perpetua" pitchFamily="18" charset="0"/>
              </a:rPr>
              <a:t>יעילות פוחתת עם עליית היקף העבודה: </a:t>
            </a:r>
            <a:r>
              <a:rPr lang="he-IL" sz="1700" dirty="0">
                <a:solidFill>
                  <a:schemeClr val="bg2"/>
                </a:solidFill>
                <a:latin typeface="Perpetua" pitchFamily="18" charset="0"/>
              </a:rPr>
              <a:t>ממוצע שעות העבודה בישראל (37.1) גבוה מממוצע ה-</a:t>
            </a:r>
            <a:r>
              <a:rPr lang="en-US" sz="1700" dirty="0">
                <a:solidFill>
                  <a:schemeClr val="bg2"/>
                </a:solidFill>
                <a:latin typeface="Perpetua" pitchFamily="18" charset="0"/>
              </a:rPr>
              <a:t>OECD</a:t>
            </a:r>
            <a:r>
              <a:rPr lang="he-IL" sz="1700" dirty="0">
                <a:solidFill>
                  <a:schemeClr val="bg2"/>
                </a:solidFill>
                <a:latin typeface="Perpetua" pitchFamily="18" charset="0"/>
              </a:rPr>
              <a:t> (33.6), וכאשר בוחנים את הקשר בין הפריון לשעות העבודה מוצעים מתאם שלילי ברור (0.85-).</a:t>
            </a:r>
          </a:p>
          <a:p>
            <a:pPr marL="296146" indent="-296146">
              <a:buFont typeface="Wingdings" pitchFamily="2" charset="2"/>
              <a:buChar char="§"/>
              <a:defRPr/>
            </a:pPr>
            <a:endParaRPr lang="he-IL" sz="1700" dirty="0">
              <a:solidFill>
                <a:schemeClr val="bg2"/>
              </a:solidFill>
              <a:latin typeface="Perpetua" pitchFamily="18" charset="0"/>
            </a:endParaRPr>
          </a:p>
          <a:p>
            <a:pPr marL="296146" indent="-296146">
              <a:buFont typeface="Wingdings" pitchFamily="2" charset="2"/>
              <a:buChar char="§"/>
              <a:defRPr/>
            </a:pPr>
            <a:r>
              <a:rPr lang="he-IL" b="1" dirty="0">
                <a:solidFill>
                  <a:schemeClr val="bg2"/>
                </a:solidFill>
                <a:latin typeface="Perpetua" pitchFamily="18" charset="0"/>
              </a:rPr>
              <a:t>שיעור ההשקעה ביחס לתוצר מתואם עם קצב הגידול בפריון העבודה: </a:t>
            </a:r>
            <a:r>
              <a:rPr lang="he-IL" sz="1700" dirty="0">
                <a:solidFill>
                  <a:schemeClr val="bg2"/>
                </a:solidFill>
                <a:latin typeface="Perpetua" pitchFamily="18" charset="0"/>
              </a:rPr>
              <a:t>בין השנים 2000 – 2011 שיעור ההשקעה בישראל (17 אחוז) היה נמוך ממוצע ה-</a:t>
            </a:r>
            <a:r>
              <a:rPr lang="en-US" sz="1700" dirty="0">
                <a:solidFill>
                  <a:schemeClr val="bg2"/>
                </a:solidFill>
                <a:latin typeface="Perpetua" pitchFamily="18" charset="0"/>
              </a:rPr>
              <a:t>OECD</a:t>
            </a:r>
            <a:r>
              <a:rPr lang="he-IL" sz="1700" dirty="0">
                <a:solidFill>
                  <a:schemeClr val="bg2"/>
                </a:solidFill>
                <a:latin typeface="Perpetua" pitchFamily="18" charset="0"/>
              </a:rPr>
              <a:t> (22 אחוז). </a:t>
            </a:r>
            <a:r>
              <a:rPr lang="he-IL" sz="1700" b="1" dirty="0">
                <a:solidFill>
                  <a:schemeClr val="bg2"/>
                </a:solidFill>
                <a:latin typeface="Perpetua" pitchFamily="18" charset="0"/>
              </a:rPr>
              <a:t>שיעור ההשקעה הנמוך בישראל יכול להסביר כמחצית מהפער ברמת הפריון בין ישראל ל – </a:t>
            </a:r>
            <a:r>
              <a:rPr lang="en-US" sz="1700" b="1" dirty="0">
                <a:solidFill>
                  <a:schemeClr val="bg2"/>
                </a:solidFill>
                <a:latin typeface="Perpetua" pitchFamily="18" charset="0"/>
              </a:rPr>
              <a:t>OECD</a:t>
            </a:r>
            <a:r>
              <a:rPr lang="he-IL" sz="1700" b="1" dirty="0">
                <a:solidFill>
                  <a:schemeClr val="bg2"/>
                </a:solidFill>
                <a:latin typeface="Perpetua" pitchFamily="18" charset="0"/>
              </a:rPr>
              <a:t>.</a:t>
            </a:r>
          </a:p>
          <a:p>
            <a:pPr marL="769979" lvl="2" indent="-296146">
              <a:buFont typeface="Wingdings" pitchFamily="2" charset="2"/>
              <a:buChar char="§"/>
              <a:defRPr/>
            </a:pPr>
            <a:r>
              <a:rPr lang="he-IL" sz="1700" dirty="0">
                <a:solidFill>
                  <a:schemeClr val="bg2"/>
                </a:solidFill>
                <a:latin typeface="Perpetua" pitchFamily="18" charset="0"/>
              </a:rPr>
              <a:t>הסבר אפשרי לשיעורי ההשקעה הנמוכים הוא נטל הסיכון הביטחוני והזעזועים </a:t>
            </a:r>
            <a:r>
              <a:rPr lang="he-IL" sz="1700" dirty="0" err="1">
                <a:solidFill>
                  <a:schemeClr val="bg2"/>
                </a:solidFill>
                <a:latin typeface="Perpetua" pitchFamily="18" charset="0"/>
              </a:rPr>
              <a:t>הגיאו</a:t>
            </a:r>
            <a:r>
              <a:rPr lang="he-IL" sz="1700" dirty="0">
                <a:solidFill>
                  <a:schemeClr val="bg2"/>
                </a:solidFill>
                <a:latin typeface="Perpetua" pitchFamily="18" charset="0"/>
              </a:rPr>
              <a:t>-פוליטיים באזור הפוגעים בתשואה שניתן להשיג על השקעות. </a:t>
            </a:r>
          </a:p>
          <a:p>
            <a:pPr marL="296146" indent="-296146">
              <a:buFont typeface="Wingdings" pitchFamily="2" charset="2"/>
              <a:buChar char="§"/>
              <a:defRPr/>
            </a:pPr>
            <a:endParaRPr lang="he-IL" sz="1700" dirty="0">
              <a:solidFill>
                <a:schemeClr val="bg2"/>
              </a:solidFill>
              <a:latin typeface="Perpetua" pitchFamily="18" charset="0"/>
            </a:endParaRPr>
          </a:p>
          <a:p>
            <a:pPr marL="296146" indent="-296146">
              <a:buFont typeface="Wingdings" pitchFamily="2" charset="2"/>
              <a:buChar char="§"/>
              <a:defRPr/>
            </a:pPr>
            <a:r>
              <a:rPr lang="he-IL" b="1" dirty="0">
                <a:solidFill>
                  <a:schemeClr val="bg2"/>
                </a:solidFill>
                <a:latin typeface="Perpetua" pitchFamily="18" charset="0"/>
              </a:rPr>
              <a:t>השפעת גורמים תשתיתיים ובירוקרטיים: </a:t>
            </a:r>
            <a:r>
              <a:rPr lang="he-IL" sz="1700" dirty="0">
                <a:solidFill>
                  <a:schemeClr val="bg2"/>
                </a:solidFill>
                <a:latin typeface="Perpetua" pitchFamily="18" charset="0"/>
              </a:rPr>
              <a:t> הפער לרעת ישראל ברמת הפריון משקף פער לרעת ישראל בענפי המשק (למעט ענף התעשייה שם רמת הפריון זהה כמעט לחלוטין). לאור הפער האחיד בענפים השונים, יתכן שקיימים גורמים תשתיתיים ובירוקרטיים שמשפיעים לרעה.</a:t>
            </a:r>
          </a:p>
          <a:p>
            <a:pPr marL="296146" indent="-296146">
              <a:buFont typeface="Wingdings" pitchFamily="2" charset="2"/>
              <a:buChar char="§"/>
              <a:defRPr/>
            </a:pPr>
            <a:endParaRPr lang="he-IL" sz="1700" dirty="0">
              <a:solidFill>
                <a:schemeClr val="bg2"/>
              </a:solidFill>
              <a:latin typeface="Perpetua" pitchFamily="18" charset="0"/>
            </a:endParaRPr>
          </a:p>
          <a:p>
            <a:pPr marL="296146" indent="-296146">
              <a:buFont typeface="Wingdings" pitchFamily="2" charset="2"/>
              <a:buChar char="§"/>
              <a:defRPr/>
            </a:pPr>
            <a:r>
              <a:rPr lang="he-IL" b="1" dirty="0">
                <a:solidFill>
                  <a:schemeClr val="bg2"/>
                </a:solidFill>
                <a:latin typeface="Perpetua" pitchFamily="18" charset="0"/>
              </a:rPr>
              <a:t>סביבת הפעילות העסקית: </a:t>
            </a:r>
            <a:r>
              <a:rPr lang="he-IL" sz="1700" dirty="0">
                <a:solidFill>
                  <a:schemeClr val="bg2"/>
                </a:solidFill>
                <a:latin typeface="Perpetua" pitchFamily="18" charset="0"/>
              </a:rPr>
              <a:t>דו"ח הוועדה להגברת התחרות במשק הצביע על רמת תחרות נמוכה בישראל – בשל ריבוי קבוצות עסקיות השולטות במגוון רחב של שווקים.</a:t>
            </a:r>
          </a:p>
          <a:p>
            <a:pPr marL="769979" lvl="2" indent="-296146">
              <a:buFont typeface="Wingdings" pitchFamily="2" charset="2"/>
              <a:buChar char="§"/>
              <a:defRPr/>
            </a:pPr>
            <a:r>
              <a:rPr lang="he-IL" sz="1700" dirty="0">
                <a:solidFill>
                  <a:schemeClr val="bg2"/>
                </a:solidFill>
                <a:latin typeface="David" pitchFamily="2" charset="-79"/>
              </a:rPr>
              <a:t>סביבת הפעילות העסקית עשויה להשפיע על הפריון גם דרך </a:t>
            </a:r>
            <a:r>
              <a:rPr lang="he-IL" sz="1700" b="1" dirty="0">
                <a:solidFill>
                  <a:schemeClr val="bg2"/>
                </a:solidFill>
                <a:latin typeface="David" pitchFamily="2" charset="-79"/>
              </a:rPr>
              <a:t>הבירוקרטיה, הרגולציה ומערכות החוק. </a:t>
            </a:r>
            <a:r>
              <a:rPr lang="he-IL" sz="1700" dirty="0">
                <a:solidFill>
                  <a:schemeClr val="bg2"/>
                </a:solidFill>
                <a:latin typeface="David" pitchFamily="2" charset="-79"/>
              </a:rPr>
              <a:t>מדד ה – </a:t>
            </a:r>
            <a:r>
              <a:rPr lang="en-US" sz="1700" dirty="0">
                <a:solidFill>
                  <a:schemeClr val="bg2"/>
                </a:solidFill>
                <a:latin typeface="David" pitchFamily="2" charset="-79"/>
              </a:rPr>
              <a:t>Doing Business</a:t>
            </a:r>
            <a:r>
              <a:rPr lang="he-IL" sz="1700" dirty="0">
                <a:solidFill>
                  <a:schemeClr val="bg2"/>
                </a:solidFill>
                <a:latin typeface="David" pitchFamily="2" charset="-79"/>
              </a:rPr>
              <a:t> של הבנק העולמי מלמד כי בישראל נושאים אלו טעונים שיפור. </a:t>
            </a:r>
          </a:p>
          <a:p>
            <a:pPr marL="296146" indent="-296146">
              <a:buFont typeface="Wingdings" pitchFamily="2" charset="2"/>
              <a:buChar char="§"/>
              <a:defRPr/>
            </a:pPr>
            <a:endParaRPr lang="he-IL" sz="1700" dirty="0">
              <a:solidFill>
                <a:schemeClr val="bg2"/>
              </a:solidFill>
              <a:latin typeface="Perpetua" pitchFamily="18" charset="0"/>
            </a:endParaRPr>
          </a:p>
          <a:p>
            <a:pPr marL="296146" indent="-296146">
              <a:buFont typeface="Wingdings" pitchFamily="2" charset="2"/>
              <a:buChar char="§"/>
              <a:defRPr/>
            </a:pPr>
            <a:r>
              <a:rPr lang="he-IL" b="1" dirty="0">
                <a:solidFill>
                  <a:schemeClr val="bg2"/>
                </a:solidFill>
                <a:latin typeface="Perpetua" pitchFamily="18" charset="0"/>
              </a:rPr>
              <a:t>התרחבות כוח העבודה: </a:t>
            </a:r>
            <a:r>
              <a:rPr lang="he-IL" sz="1700" dirty="0">
                <a:solidFill>
                  <a:schemeClr val="bg2"/>
                </a:solidFill>
                <a:latin typeface="Perpetua" pitchFamily="18" charset="0"/>
              </a:rPr>
              <a:t>בשנים האחרונות התרחש בישראל תהליך ברור וייחודי של עליית שיעורי התעסוקה כתוצאה מעליית שיעורי ההשתתפות. המשתתפים החדשים נכנסים עם מעט ניסיון תעסוקתי, והדבר פוגע בפריון שלהם בשוק העבודה.</a:t>
            </a:r>
            <a:endParaRPr lang="he-IL" sz="1700" b="1" dirty="0">
              <a:solidFill>
                <a:schemeClr val="bg2"/>
              </a:solidFill>
              <a:latin typeface="Perpetua" pitchFamily="18" charset="0"/>
            </a:endParaRPr>
          </a:p>
          <a:p>
            <a:endParaRPr lang="he-IL" dirty="0"/>
          </a:p>
        </p:txBody>
      </p:sp>
      <p:sp>
        <p:nvSpPr>
          <p:cNvPr id="4" name="מציין מיקום של מספר שקופית 3"/>
          <p:cNvSpPr>
            <a:spLocks noGrp="1"/>
          </p:cNvSpPr>
          <p:nvPr>
            <p:ph type="sldNum" sz="quarter" idx="10"/>
          </p:nvPr>
        </p:nvSpPr>
        <p:spPr/>
        <p:txBody>
          <a:bodyPr/>
          <a:lstStyle/>
          <a:p>
            <a:pPr>
              <a:defRPr/>
            </a:pPr>
            <a:fld id="{D43C18E0-CD87-4F6E-9D98-61C0100AECB9}" type="slidenum">
              <a:rPr lang="he-IL" smtClean="0"/>
              <a:pPr>
                <a:defRPr/>
              </a:pPr>
              <a:t>34</a:t>
            </a:fld>
            <a:endParaRPr lang="en-US"/>
          </a:p>
        </p:txBody>
      </p:sp>
    </p:spTree>
    <p:extLst>
      <p:ext uri="{BB962C8B-B14F-4D97-AF65-F5344CB8AC3E}">
        <p14:creationId xmlns:p14="http://schemas.microsoft.com/office/powerpoint/2010/main" val="3821623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תוצר לנפש: 14% מתחת ל-</a:t>
            </a:r>
            <a:r>
              <a:rPr lang="en-US" dirty="0"/>
              <a:t>OECD</a:t>
            </a:r>
            <a:r>
              <a:rPr lang="he-IL" dirty="0"/>
              <a:t>,</a:t>
            </a:r>
            <a:r>
              <a:rPr lang="he-IL" baseline="0" dirty="0"/>
              <a:t> 38% נמוך מארה"ב.</a:t>
            </a:r>
            <a:endParaRPr lang="he-IL" dirty="0"/>
          </a:p>
        </p:txBody>
      </p:sp>
      <p:sp>
        <p:nvSpPr>
          <p:cNvPr id="4" name="מציין מיקום של מספר שקופית 3"/>
          <p:cNvSpPr>
            <a:spLocks noGrp="1"/>
          </p:cNvSpPr>
          <p:nvPr>
            <p:ph type="sldNum" sz="quarter" idx="10"/>
          </p:nvPr>
        </p:nvSpPr>
        <p:spPr/>
        <p:txBody>
          <a:bodyPr/>
          <a:lstStyle/>
          <a:p>
            <a:pPr>
              <a:defRPr/>
            </a:pPr>
            <a:fld id="{D43C18E0-CD87-4F6E-9D98-61C0100AECB9}" type="slidenum">
              <a:rPr lang="he-IL" smtClean="0"/>
              <a:pPr>
                <a:defRPr/>
              </a:pPr>
              <a:t>3</a:t>
            </a:fld>
            <a:endParaRPr lang="en-US"/>
          </a:p>
        </p:txBody>
      </p:sp>
    </p:spTree>
    <p:extLst>
      <p:ext uri="{BB962C8B-B14F-4D97-AF65-F5344CB8AC3E}">
        <p14:creationId xmlns:p14="http://schemas.microsoft.com/office/powerpoint/2010/main" val="1257043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defRPr/>
            </a:pPr>
            <a:r>
              <a:rPr lang="he-IL" sz="2100" b="1" dirty="0">
                <a:solidFill>
                  <a:schemeClr val="bg2"/>
                </a:solidFill>
                <a:latin typeface="Perpetua" pitchFamily="18" charset="0"/>
              </a:rPr>
              <a:t>פער: 24% מה</a:t>
            </a:r>
            <a:r>
              <a:rPr lang="en-US" sz="2100" b="1" dirty="0">
                <a:solidFill>
                  <a:schemeClr val="bg2"/>
                </a:solidFill>
                <a:latin typeface="Perpetua" pitchFamily="18" charset="0"/>
              </a:rPr>
              <a:t>OECD</a:t>
            </a:r>
            <a:r>
              <a:rPr lang="he-IL" sz="2100" b="1" dirty="0">
                <a:solidFill>
                  <a:schemeClr val="bg2"/>
                </a:solidFill>
                <a:latin typeface="Perpetua" pitchFamily="18" charset="0"/>
              </a:rPr>
              <a:t>, ו45% מארה"ב </a:t>
            </a:r>
          </a:p>
          <a:p>
            <a:pPr marL="296146" indent="-296146">
              <a:buFont typeface="Wingdings" pitchFamily="2" charset="2"/>
              <a:buChar char="§"/>
              <a:defRPr/>
            </a:pPr>
            <a:r>
              <a:rPr lang="he-IL" b="1" dirty="0">
                <a:solidFill>
                  <a:schemeClr val="bg2"/>
                </a:solidFill>
                <a:latin typeface="Perpetua" pitchFamily="18" charset="0"/>
              </a:rPr>
              <a:t>יעילות פוחתת עם עליית היקף העבודה: </a:t>
            </a:r>
            <a:r>
              <a:rPr lang="he-IL" sz="1700" dirty="0">
                <a:solidFill>
                  <a:schemeClr val="bg2"/>
                </a:solidFill>
                <a:latin typeface="Perpetua" pitchFamily="18" charset="0"/>
              </a:rPr>
              <a:t>ממוצע שעות העבודה בישראל (37.1) גבוה מממוצע ה-</a:t>
            </a:r>
            <a:r>
              <a:rPr lang="en-US" sz="1700" dirty="0">
                <a:solidFill>
                  <a:schemeClr val="bg2"/>
                </a:solidFill>
                <a:latin typeface="Perpetua" pitchFamily="18" charset="0"/>
              </a:rPr>
              <a:t>OECD</a:t>
            </a:r>
            <a:r>
              <a:rPr lang="he-IL" sz="1700" dirty="0">
                <a:solidFill>
                  <a:schemeClr val="bg2"/>
                </a:solidFill>
                <a:latin typeface="Perpetua" pitchFamily="18" charset="0"/>
              </a:rPr>
              <a:t> (33.6), וכאשר בוחנים את הקשר בין הפריון לשעות העבודה מוצעים מתאם שלילי ברור (0.85-).</a:t>
            </a:r>
          </a:p>
          <a:p>
            <a:pPr marL="296146" indent="-296146">
              <a:buFont typeface="Wingdings" pitchFamily="2" charset="2"/>
              <a:buChar char="§"/>
              <a:defRPr/>
            </a:pPr>
            <a:endParaRPr lang="he-IL" sz="1700" dirty="0">
              <a:solidFill>
                <a:schemeClr val="bg2"/>
              </a:solidFill>
              <a:latin typeface="Perpetua" pitchFamily="18" charset="0"/>
            </a:endParaRPr>
          </a:p>
          <a:p>
            <a:pPr marL="296146" indent="-296146">
              <a:buFont typeface="Wingdings" pitchFamily="2" charset="2"/>
              <a:buChar char="§"/>
              <a:defRPr/>
            </a:pPr>
            <a:r>
              <a:rPr lang="he-IL" b="1" dirty="0">
                <a:solidFill>
                  <a:schemeClr val="bg2"/>
                </a:solidFill>
                <a:latin typeface="Perpetua" pitchFamily="18" charset="0"/>
              </a:rPr>
              <a:t>שיעור ההשקעה ביחס לתוצר מתואם עם קצב הגידול בפריון העבודה: </a:t>
            </a:r>
            <a:r>
              <a:rPr lang="he-IL" sz="1700" dirty="0">
                <a:solidFill>
                  <a:schemeClr val="bg2"/>
                </a:solidFill>
                <a:latin typeface="Perpetua" pitchFamily="18" charset="0"/>
              </a:rPr>
              <a:t>בין השנים 2000 – 2011 שיעור ההשקעה בישראל (17 אחוז) היה נמוך ממוצע ה-</a:t>
            </a:r>
            <a:r>
              <a:rPr lang="en-US" sz="1700" dirty="0">
                <a:solidFill>
                  <a:schemeClr val="bg2"/>
                </a:solidFill>
                <a:latin typeface="Perpetua" pitchFamily="18" charset="0"/>
              </a:rPr>
              <a:t>OECD</a:t>
            </a:r>
            <a:r>
              <a:rPr lang="he-IL" sz="1700" dirty="0">
                <a:solidFill>
                  <a:schemeClr val="bg2"/>
                </a:solidFill>
                <a:latin typeface="Perpetua" pitchFamily="18" charset="0"/>
              </a:rPr>
              <a:t> (22 אחוז). </a:t>
            </a:r>
            <a:r>
              <a:rPr lang="he-IL" sz="1700" b="1" dirty="0">
                <a:solidFill>
                  <a:schemeClr val="bg2"/>
                </a:solidFill>
                <a:latin typeface="Perpetua" pitchFamily="18" charset="0"/>
              </a:rPr>
              <a:t>שיעור ההשקעה הנמוך בישראל יכול להסביר כמחצית מהפער ברמת הפריון בין ישראל ל – </a:t>
            </a:r>
            <a:r>
              <a:rPr lang="en-US" sz="1700" b="1" dirty="0">
                <a:solidFill>
                  <a:schemeClr val="bg2"/>
                </a:solidFill>
                <a:latin typeface="Perpetua" pitchFamily="18" charset="0"/>
              </a:rPr>
              <a:t>OECD</a:t>
            </a:r>
            <a:r>
              <a:rPr lang="he-IL" sz="1700" b="1" dirty="0">
                <a:solidFill>
                  <a:schemeClr val="bg2"/>
                </a:solidFill>
                <a:latin typeface="Perpetua" pitchFamily="18" charset="0"/>
              </a:rPr>
              <a:t>.</a:t>
            </a:r>
          </a:p>
          <a:p>
            <a:pPr marL="769979" lvl="2" indent="-296146">
              <a:buFont typeface="Wingdings" pitchFamily="2" charset="2"/>
              <a:buChar char="§"/>
              <a:defRPr/>
            </a:pPr>
            <a:r>
              <a:rPr lang="he-IL" sz="1700" dirty="0">
                <a:solidFill>
                  <a:schemeClr val="bg2"/>
                </a:solidFill>
                <a:latin typeface="Perpetua" pitchFamily="18" charset="0"/>
              </a:rPr>
              <a:t>הסבר אפשרי לשיעורי ההשקעה הנמוכים הוא נטל הסיכון הביטחוני והזעזועים </a:t>
            </a:r>
            <a:r>
              <a:rPr lang="he-IL" sz="1700" dirty="0" err="1">
                <a:solidFill>
                  <a:schemeClr val="bg2"/>
                </a:solidFill>
                <a:latin typeface="Perpetua" pitchFamily="18" charset="0"/>
              </a:rPr>
              <a:t>הגיאו</a:t>
            </a:r>
            <a:r>
              <a:rPr lang="he-IL" sz="1700" dirty="0">
                <a:solidFill>
                  <a:schemeClr val="bg2"/>
                </a:solidFill>
                <a:latin typeface="Perpetua" pitchFamily="18" charset="0"/>
              </a:rPr>
              <a:t>-פוליטיים באזור הפוגעים בתשואה שניתן להשיג על השקעות. </a:t>
            </a:r>
          </a:p>
          <a:p>
            <a:pPr marL="296146" indent="-296146">
              <a:buFont typeface="Wingdings" pitchFamily="2" charset="2"/>
              <a:buChar char="§"/>
              <a:defRPr/>
            </a:pPr>
            <a:endParaRPr lang="he-IL" sz="1700" dirty="0">
              <a:solidFill>
                <a:schemeClr val="bg2"/>
              </a:solidFill>
              <a:latin typeface="Perpetua" pitchFamily="18" charset="0"/>
            </a:endParaRPr>
          </a:p>
          <a:p>
            <a:pPr marL="296146" indent="-296146">
              <a:buFont typeface="Wingdings" pitchFamily="2" charset="2"/>
              <a:buChar char="§"/>
              <a:defRPr/>
            </a:pPr>
            <a:r>
              <a:rPr lang="he-IL" b="1" dirty="0">
                <a:solidFill>
                  <a:schemeClr val="bg2"/>
                </a:solidFill>
                <a:latin typeface="Perpetua" pitchFamily="18" charset="0"/>
              </a:rPr>
              <a:t>השפעת גורמים תשתיתיים ובירוקרטיים: </a:t>
            </a:r>
            <a:r>
              <a:rPr lang="he-IL" sz="1700" dirty="0">
                <a:solidFill>
                  <a:schemeClr val="bg2"/>
                </a:solidFill>
                <a:latin typeface="Perpetua" pitchFamily="18" charset="0"/>
              </a:rPr>
              <a:t> הפער לרעת ישראל ברמת הפריון משקף פער לרעת ישראל בענפי המשק (למעט ענף התעשייה שם רמת הפריון זהה כמעט לחלוטין). לאור הפער האחיד בענפים השונים, יתכן שקיימים גורמים תשתיתיים ובירוקרטיים שמשפיעים לרעה.</a:t>
            </a:r>
          </a:p>
          <a:p>
            <a:pPr marL="296146" indent="-296146">
              <a:buFont typeface="Wingdings" pitchFamily="2" charset="2"/>
              <a:buChar char="§"/>
              <a:defRPr/>
            </a:pPr>
            <a:endParaRPr lang="he-IL" sz="1700" dirty="0">
              <a:solidFill>
                <a:schemeClr val="bg2"/>
              </a:solidFill>
              <a:latin typeface="Perpetua" pitchFamily="18" charset="0"/>
            </a:endParaRPr>
          </a:p>
          <a:p>
            <a:pPr marL="296146" indent="-296146">
              <a:buFont typeface="Wingdings" pitchFamily="2" charset="2"/>
              <a:buChar char="§"/>
              <a:defRPr/>
            </a:pPr>
            <a:r>
              <a:rPr lang="he-IL" b="1" dirty="0">
                <a:solidFill>
                  <a:schemeClr val="bg2"/>
                </a:solidFill>
                <a:latin typeface="Perpetua" pitchFamily="18" charset="0"/>
              </a:rPr>
              <a:t>סביבת הפעילות העסקית: </a:t>
            </a:r>
            <a:r>
              <a:rPr lang="he-IL" sz="1700" dirty="0">
                <a:solidFill>
                  <a:schemeClr val="bg2"/>
                </a:solidFill>
                <a:latin typeface="Perpetua" pitchFamily="18" charset="0"/>
              </a:rPr>
              <a:t>דו"ח הוועדה להגברת התחרות במשק הצביע על רמת תחרות נמוכה בישראל – בשל ריבוי קבוצות עסקיות השולטות במגוון רחב של שווקים.</a:t>
            </a:r>
          </a:p>
          <a:p>
            <a:pPr marL="769979" lvl="2" indent="-296146">
              <a:buFont typeface="Wingdings" pitchFamily="2" charset="2"/>
              <a:buChar char="§"/>
              <a:defRPr/>
            </a:pPr>
            <a:r>
              <a:rPr lang="he-IL" sz="1700" dirty="0">
                <a:solidFill>
                  <a:schemeClr val="bg2"/>
                </a:solidFill>
                <a:latin typeface="David" pitchFamily="2" charset="-79"/>
              </a:rPr>
              <a:t>סביבת הפעילות העסקית עשויה להשפיע על הפריון גם דרך </a:t>
            </a:r>
            <a:r>
              <a:rPr lang="he-IL" sz="1700" b="1" dirty="0">
                <a:solidFill>
                  <a:schemeClr val="bg2"/>
                </a:solidFill>
                <a:latin typeface="David" pitchFamily="2" charset="-79"/>
              </a:rPr>
              <a:t>הבירוקרטיה, הרגולציה ומערכות החוק. </a:t>
            </a:r>
            <a:r>
              <a:rPr lang="he-IL" sz="1700" dirty="0">
                <a:solidFill>
                  <a:schemeClr val="bg2"/>
                </a:solidFill>
                <a:latin typeface="David" pitchFamily="2" charset="-79"/>
              </a:rPr>
              <a:t>מדד ה – </a:t>
            </a:r>
            <a:r>
              <a:rPr lang="en-US" sz="1700" dirty="0">
                <a:solidFill>
                  <a:schemeClr val="bg2"/>
                </a:solidFill>
                <a:latin typeface="David" pitchFamily="2" charset="-79"/>
              </a:rPr>
              <a:t>Doing Business</a:t>
            </a:r>
            <a:r>
              <a:rPr lang="he-IL" sz="1700" dirty="0">
                <a:solidFill>
                  <a:schemeClr val="bg2"/>
                </a:solidFill>
                <a:latin typeface="David" pitchFamily="2" charset="-79"/>
              </a:rPr>
              <a:t> של הבנק העולמי מלמד כי בישראל נושאים אלו טעונים שיפור. </a:t>
            </a:r>
          </a:p>
          <a:p>
            <a:pPr marL="296146" indent="-296146">
              <a:buFont typeface="Wingdings" pitchFamily="2" charset="2"/>
              <a:buChar char="§"/>
              <a:defRPr/>
            </a:pPr>
            <a:endParaRPr lang="he-IL" sz="1700" dirty="0">
              <a:solidFill>
                <a:schemeClr val="bg2"/>
              </a:solidFill>
              <a:latin typeface="Perpetua" pitchFamily="18" charset="0"/>
            </a:endParaRPr>
          </a:p>
          <a:p>
            <a:pPr marL="296146" indent="-296146">
              <a:buFont typeface="Wingdings" pitchFamily="2" charset="2"/>
              <a:buChar char="§"/>
              <a:defRPr/>
            </a:pPr>
            <a:r>
              <a:rPr lang="he-IL" b="1" dirty="0">
                <a:solidFill>
                  <a:schemeClr val="bg2"/>
                </a:solidFill>
                <a:latin typeface="Perpetua" pitchFamily="18" charset="0"/>
              </a:rPr>
              <a:t>התרחבות כוח העבודה: </a:t>
            </a:r>
            <a:r>
              <a:rPr lang="he-IL" sz="1700" dirty="0">
                <a:solidFill>
                  <a:schemeClr val="bg2"/>
                </a:solidFill>
                <a:latin typeface="Perpetua" pitchFamily="18" charset="0"/>
              </a:rPr>
              <a:t>בשנים האחרונות התרחש בישראל תהליך ברור וייחודי של עליית שיעורי התעסוקה כתוצאה מעליית שיעורי ההשתתפות. המשתתפים החדשים נכנסים עם מעט ניסיון תעסוקתי, והדבר פוגע בפריון שלהם בשוק העבודה.</a:t>
            </a:r>
            <a:endParaRPr lang="he-IL" sz="1700" b="1" dirty="0">
              <a:solidFill>
                <a:schemeClr val="bg2"/>
              </a:solidFill>
              <a:latin typeface="Perpetua" pitchFamily="18" charset="0"/>
            </a:endParaRPr>
          </a:p>
          <a:p>
            <a:endParaRPr lang="he-IL" dirty="0"/>
          </a:p>
        </p:txBody>
      </p:sp>
      <p:sp>
        <p:nvSpPr>
          <p:cNvPr id="4" name="מציין מיקום של מספר שקופית 3"/>
          <p:cNvSpPr>
            <a:spLocks noGrp="1"/>
          </p:cNvSpPr>
          <p:nvPr>
            <p:ph type="sldNum" sz="quarter" idx="10"/>
          </p:nvPr>
        </p:nvSpPr>
        <p:spPr/>
        <p:txBody>
          <a:bodyPr/>
          <a:lstStyle/>
          <a:p>
            <a:pPr>
              <a:defRPr/>
            </a:pPr>
            <a:fld id="{D43C18E0-CD87-4F6E-9D98-61C0100AECB9}" type="slidenum">
              <a:rPr lang="he-IL" smtClean="0"/>
              <a:pPr>
                <a:defRPr/>
              </a:pPr>
              <a:t>4</a:t>
            </a:fld>
            <a:endParaRPr lang="en-US"/>
          </a:p>
        </p:txBody>
      </p:sp>
    </p:spTree>
    <p:extLst>
      <p:ext uri="{BB962C8B-B14F-4D97-AF65-F5344CB8AC3E}">
        <p14:creationId xmlns:p14="http://schemas.microsoft.com/office/powerpoint/2010/main" val="3206085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נראה</a:t>
            </a:r>
            <a:r>
              <a:rPr lang="he-IL" baseline="0" dirty="0"/>
              <a:t> לי מיותר</a:t>
            </a:r>
            <a:endParaRPr lang="he-IL" dirty="0"/>
          </a:p>
        </p:txBody>
      </p:sp>
      <p:sp>
        <p:nvSpPr>
          <p:cNvPr id="4" name="מציין מיקום של מספר שקופית 3"/>
          <p:cNvSpPr>
            <a:spLocks noGrp="1"/>
          </p:cNvSpPr>
          <p:nvPr>
            <p:ph type="sldNum" sz="quarter" idx="10"/>
          </p:nvPr>
        </p:nvSpPr>
        <p:spPr/>
        <p:txBody>
          <a:bodyPr/>
          <a:lstStyle/>
          <a:p>
            <a:pPr>
              <a:defRPr/>
            </a:pPr>
            <a:fld id="{D43C18E0-CD87-4F6E-9D98-61C0100AECB9}" type="slidenum">
              <a:rPr lang="he-IL" smtClean="0"/>
              <a:pPr>
                <a:defRPr/>
              </a:pPr>
              <a:t>5</a:t>
            </a:fld>
            <a:endParaRPr lang="en-US"/>
          </a:p>
        </p:txBody>
      </p:sp>
    </p:spTree>
    <p:extLst>
      <p:ext uri="{BB962C8B-B14F-4D97-AF65-F5344CB8AC3E}">
        <p14:creationId xmlns:p14="http://schemas.microsoft.com/office/powerpoint/2010/main" val="2231392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נראה</a:t>
            </a:r>
            <a:r>
              <a:rPr lang="he-IL" baseline="0" dirty="0"/>
              <a:t> לי מיותר</a:t>
            </a:r>
            <a:endParaRPr lang="he-IL" dirty="0"/>
          </a:p>
        </p:txBody>
      </p:sp>
      <p:sp>
        <p:nvSpPr>
          <p:cNvPr id="4" name="מציין מיקום של מספר שקופית 3"/>
          <p:cNvSpPr>
            <a:spLocks noGrp="1"/>
          </p:cNvSpPr>
          <p:nvPr>
            <p:ph type="sldNum" sz="quarter" idx="10"/>
          </p:nvPr>
        </p:nvSpPr>
        <p:spPr/>
        <p:txBody>
          <a:bodyPr/>
          <a:lstStyle/>
          <a:p>
            <a:pPr>
              <a:defRPr/>
            </a:pPr>
            <a:fld id="{D43C18E0-CD87-4F6E-9D98-61C0100AECB9}" type="slidenum">
              <a:rPr lang="he-IL" smtClean="0"/>
              <a:pPr>
                <a:defRPr/>
              </a:pPr>
              <a:t>6</a:t>
            </a:fld>
            <a:endParaRPr lang="en-US"/>
          </a:p>
        </p:txBody>
      </p:sp>
    </p:spTree>
    <p:extLst>
      <p:ext uri="{BB962C8B-B14F-4D97-AF65-F5344CB8AC3E}">
        <p14:creationId xmlns:p14="http://schemas.microsoft.com/office/powerpoint/2010/main" val="2262500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נראה</a:t>
            </a:r>
            <a:r>
              <a:rPr lang="he-IL" baseline="0" dirty="0"/>
              <a:t> לי מיותר</a:t>
            </a:r>
            <a:endParaRPr lang="he-IL" dirty="0"/>
          </a:p>
        </p:txBody>
      </p:sp>
      <p:sp>
        <p:nvSpPr>
          <p:cNvPr id="4" name="מציין מיקום של מספר שקופית 3"/>
          <p:cNvSpPr>
            <a:spLocks noGrp="1"/>
          </p:cNvSpPr>
          <p:nvPr>
            <p:ph type="sldNum" sz="quarter" idx="10"/>
          </p:nvPr>
        </p:nvSpPr>
        <p:spPr/>
        <p:txBody>
          <a:bodyPr/>
          <a:lstStyle/>
          <a:p>
            <a:pPr>
              <a:defRPr/>
            </a:pPr>
            <a:fld id="{D43C18E0-CD87-4F6E-9D98-61C0100AECB9}" type="slidenum">
              <a:rPr lang="he-IL" smtClean="0"/>
              <a:pPr>
                <a:defRPr/>
              </a:pPr>
              <a:t>7</a:t>
            </a:fld>
            <a:endParaRPr lang="en-US"/>
          </a:p>
        </p:txBody>
      </p:sp>
    </p:spTree>
    <p:extLst>
      <p:ext uri="{BB962C8B-B14F-4D97-AF65-F5344CB8AC3E}">
        <p14:creationId xmlns:p14="http://schemas.microsoft.com/office/powerpoint/2010/main" val="1535217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הערה של קובי: השקעה כוללת בנייה.. חלק מהגידול בארה"ב קשור לעודפי בניה. כדאי להוריד את ארה"ב ולשים את מדינות ההשוואה.</a:t>
            </a:r>
          </a:p>
          <a:p>
            <a:r>
              <a:rPr lang="he-IL" dirty="0"/>
              <a:t>ההון</a:t>
            </a:r>
            <a:r>
              <a:rPr lang="he-IL" baseline="0" dirty="0"/>
              <a:t> לעובד בישראל ביחס להון לעובד ב-</a:t>
            </a:r>
            <a:r>
              <a:rPr lang="en-US" baseline="0" dirty="0"/>
              <a:t>OECD</a:t>
            </a:r>
            <a:r>
              <a:rPr lang="he-IL" baseline="0" dirty="0"/>
              <a:t> הוא 58%, וביחס להון לעובד בארה"ב הוא 50%</a:t>
            </a:r>
            <a:endParaRPr lang="en-US" dirty="0"/>
          </a:p>
        </p:txBody>
      </p:sp>
      <p:sp>
        <p:nvSpPr>
          <p:cNvPr id="4" name="מציין מיקום של מספר שקופית 3"/>
          <p:cNvSpPr>
            <a:spLocks noGrp="1"/>
          </p:cNvSpPr>
          <p:nvPr>
            <p:ph type="sldNum" sz="quarter" idx="10"/>
          </p:nvPr>
        </p:nvSpPr>
        <p:spPr/>
        <p:txBody>
          <a:bodyPr/>
          <a:lstStyle/>
          <a:p>
            <a:pPr>
              <a:defRPr/>
            </a:pPr>
            <a:fld id="{D43C18E0-CD87-4F6E-9D98-61C0100AECB9}" type="slidenum">
              <a:rPr lang="he-IL" smtClean="0"/>
              <a:pPr>
                <a:defRPr/>
              </a:pPr>
              <a:t>18</a:t>
            </a:fld>
            <a:endParaRPr lang="en-US"/>
          </a:p>
        </p:txBody>
      </p:sp>
    </p:spTree>
    <p:extLst>
      <p:ext uri="{BB962C8B-B14F-4D97-AF65-F5344CB8AC3E}">
        <p14:creationId xmlns:p14="http://schemas.microsoft.com/office/powerpoint/2010/main" val="4170340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2400" dirty="0"/>
              <a:t>להסביר</a:t>
            </a:r>
            <a:r>
              <a:rPr lang="he-IL" sz="2400" baseline="0" dirty="0"/>
              <a:t> מה רואים בגרף לפני המהות</a:t>
            </a:r>
          </a:p>
          <a:p>
            <a:r>
              <a:rPr lang="he-IL" sz="2400" baseline="0" dirty="0"/>
              <a:t>רואים כאן שני דברים: העדפה מתקנת ניכרת בקרב יהודים, שצפויה להתחזק עוד בעזרת התכנית לצמצום פערים, העדפה מתקנת חלשה יותר בקרב ערבים</a:t>
            </a:r>
          </a:p>
          <a:p>
            <a:endParaRPr lang="he-IL" sz="2400" baseline="0" dirty="0"/>
          </a:p>
          <a:p>
            <a:r>
              <a:rPr lang="he-IL" sz="2400" baseline="0" dirty="0"/>
              <a:t>אבל חשוב מכך... בכל מדד טיפוח הערבים מקבלים פחות, עד כדי כך שתלמיד ערבי מרקע חלש מקבל את אותו מספר שעות כמו תלמיד יהודי מרקע בינוני-חזק. את העיוות הזה צריך לתקן, אנחנו מבינים שהתכנית לצמצום פערים צפויה לעזור בכך בעזרת איגום הסלים לטובת הקצאה לפי הנוסחה הברורה.</a:t>
            </a:r>
            <a:endParaRPr lang="he-IL" sz="2400" dirty="0"/>
          </a:p>
        </p:txBody>
      </p:sp>
      <p:sp>
        <p:nvSpPr>
          <p:cNvPr id="4" name="מציין מיקום של מספר שקופית 3"/>
          <p:cNvSpPr>
            <a:spLocks noGrp="1"/>
          </p:cNvSpPr>
          <p:nvPr>
            <p:ph type="sldNum" sz="quarter" idx="10"/>
          </p:nvPr>
        </p:nvSpPr>
        <p:spPr/>
        <p:txBody>
          <a:bodyPr/>
          <a:lstStyle/>
          <a:p>
            <a:fld id="{C36A3BF8-8F14-4D4A-B5B1-A520AC0AAF60}" type="slidenum">
              <a:rPr lang="he-IL" smtClean="0"/>
              <a:t>25</a:t>
            </a:fld>
            <a:endParaRPr lang="he-IL"/>
          </a:p>
        </p:txBody>
      </p:sp>
    </p:spTree>
    <p:extLst>
      <p:ext uri="{BB962C8B-B14F-4D97-AF65-F5344CB8AC3E}">
        <p14:creationId xmlns:p14="http://schemas.microsoft.com/office/powerpoint/2010/main" val="546752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נראה</a:t>
            </a:r>
            <a:r>
              <a:rPr lang="he-IL" baseline="0" dirty="0"/>
              <a:t> לי מיותר</a:t>
            </a:r>
            <a:endParaRPr lang="he-IL" dirty="0"/>
          </a:p>
        </p:txBody>
      </p:sp>
      <p:sp>
        <p:nvSpPr>
          <p:cNvPr id="4" name="מציין מיקום של מספר שקופית 3"/>
          <p:cNvSpPr>
            <a:spLocks noGrp="1"/>
          </p:cNvSpPr>
          <p:nvPr>
            <p:ph type="sldNum" sz="quarter" idx="10"/>
          </p:nvPr>
        </p:nvSpPr>
        <p:spPr/>
        <p:txBody>
          <a:bodyPr/>
          <a:lstStyle/>
          <a:p>
            <a:pPr>
              <a:defRPr/>
            </a:pPr>
            <a:fld id="{D43C18E0-CD87-4F6E-9D98-61C0100AECB9}" type="slidenum">
              <a:rPr lang="he-IL" smtClean="0"/>
              <a:pPr>
                <a:defRPr/>
              </a:pPr>
              <a:t>28</a:t>
            </a:fld>
            <a:endParaRPr lang="en-US"/>
          </a:p>
        </p:txBody>
      </p:sp>
    </p:spTree>
    <p:extLst>
      <p:ext uri="{BB962C8B-B14F-4D97-AF65-F5344CB8AC3E}">
        <p14:creationId xmlns:p14="http://schemas.microsoft.com/office/powerpoint/2010/main" val="15794777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9235" name="Rectangle 19"/>
          <p:cNvSpPr>
            <a:spLocks noGrp="1" noChangeArrowheads="1"/>
          </p:cNvSpPr>
          <p:nvPr>
            <p:ph type="ctrTitle"/>
          </p:nvPr>
        </p:nvSpPr>
        <p:spPr>
          <a:xfrm>
            <a:off x="32703" y="2780928"/>
            <a:ext cx="6019800" cy="2209800"/>
          </a:xfrm>
        </p:spPr>
        <p:txBody>
          <a:bodyPr/>
          <a:lstStyle>
            <a:lvl1pPr>
              <a:defRPr sz="5000">
                <a:solidFill>
                  <a:srgbClr val="FFFFFF"/>
                </a:solidFill>
              </a:defRPr>
            </a:lvl1pPr>
          </a:lstStyle>
          <a:p>
            <a:pPr lvl="0"/>
            <a:r>
              <a:rPr lang="he-IL" noProof="0" dirty="0"/>
              <a:t>לחץ כדי לערוך סגנון כותרת של תבנית בסיס</a:t>
            </a:r>
          </a:p>
        </p:txBody>
      </p:sp>
      <p:sp>
        <p:nvSpPr>
          <p:cNvPr id="9236" name="Rectangle 20"/>
          <p:cNvSpPr>
            <a:spLocks noGrp="1" noChangeArrowheads="1"/>
          </p:cNvSpPr>
          <p:nvPr>
            <p:ph type="subTitle" idx="1"/>
          </p:nvPr>
        </p:nvSpPr>
        <p:spPr>
          <a:xfrm>
            <a:off x="35496" y="5132784"/>
            <a:ext cx="6019800" cy="1752600"/>
          </a:xfrm>
        </p:spPr>
        <p:txBody>
          <a:bodyPr/>
          <a:lstStyle>
            <a:lvl1pPr marL="0" indent="0">
              <a:buFont typeface="Wingdings" pitchFamily="2" charset="2"/>
              <a:buNone/>
              <a:defRPr sz="3400"/>
            </a:lvl1pPr>
          </a:lstStyle>
          <a:p>
            <a:pPr lvl="0"/>
            <a:r>
              <a:rPr lang="he-IL" noProof="0" dirty="0"/>
              <a:t>לחץ כדי לערוך סגנון כותרת משנה של תבנית בסיס</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9" name="Rectangle 17"/>
          <p:cNvSpPr>
            <a:spLocks noGrp="1" noChangeArrowheads="1"/>
          </p:cNvSpPr>
          <p:nvPr>
            <p:ph type="ftr" sz="quarter" idx="11"/>
          </p:nvPr>
        </p:nvSpPr>
        <p:spPr/>
        <p:txBody>
          <a:bodyPr/>
          <a:lstStyle>
            <a:lvl1pPr>
              <a:defRPr/>
            </a:lvl1pPr>
          </a:lstStyle>
          <a:p>
            <a:pPr>
              <a:defRPr/>
            </a:pPr>
            <a:endParaRPr lang="en-US"/>
          </a:p>
        </p:txBody>
      </p:sp>
      <p:sp>
        <p:nvSpPr>
          <p:cNvPr id="20" name="Rectangle 18"/>
          <p:cNvSpPr>
            <a:spLocks noGrp="1" noChangeArrowheads="1"/>
          </p:cNvSpPr>
          <p:nvPr>
            <p:ph type="sldNum" sz="quarter" idx="12"/>
          </p:nvPr>
        </p:nvSpPr>
        <p:spPr/>
        <p:txBody>
          <a:bodyPr/>
          <a:lstStyle>
            <a:lvl1pPr>
              <a:defRPr/>
            </a:lvl1pPr>
          </a:lstStyle>
          <a:p>
            <a:pPr>
              <a:defRPr/>
            </a:pPr>
            <a:fld id="{FD344130-AA8C-4FE8-9D74-DDCF6918956B}" type="slidenum">
              <a:rPr lang="he-IL"/>
              <a:pPr>
                <a:defRPr/>
              </a:pPr>
              <a:t>‹#›</a:t>
            </a:fld>
            <a:endParaRPr lang="en-US"/>
          </a:p>
        </p:txBody>
      </p:sp>
      <p:grpSp>
        <p:nvGrpSpPr>
          <p:cNvPr id="3" name="Group 2"/>
          <p:cNvGrpSpPr/>
          <p:nvPr userDrawn="1"/>
        </p:nvGrpSpPr>
        <p:grpSpPr>
          <a:xfrm>
            <a:off x="442683" y="260648"/>
            <a:ext cx="1609038" cy="2232248"/>
            <a:chOff x="442683" y="260648"/>
            <a:chExt cx="1537028" cy="2228625"/>
          </a:xfrm>
        </p:grpSpPr>
        <p:pic>
          <p:nvPicPr>
            <p:cNvPr id="21" name="תמונה 9" descr="Presentation3.jpg"/>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bwMode="auto">
            <a:xfrm>
              <a:off x="442684" y="260648"/>
              <a:ext cx="1537027" cy="22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oon 1"/>
            <p:cNvSpPr/>
            <p:nvPr userDrawn="1"/>
          </p:nvSpPr>
          <p:spPr>
            <a:xfrm rot="16200000">
              <a:off x="887161" y="1396723"/>
              <a:ext cx="648072" cy="1537027"/>
            </a:xfrm>
            <a:prstGeom prst="moon">
              <a:avLst>
                <a:gd name="adj" fmla="val 2536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p:cNvSpPr/>
          <p:nvPr userDrawn="1"/>
        </p:nvSpPr>
        <p:spPr>
          <a:xfrm>
            <a:off x="6156176" y="0"/>
            <a:ext cx="2987824"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3756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F4838139-140A-403C-B325-325DC16B1B45}" type="slidenum">
              <a:rPr lang="he-IL"/>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8660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457200"/>
            <a:ext cx="2057400" cy="5410200"/>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457200"/>
            <a:ext cx="6019800" cy="5410200"/>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EA160B1-20FB-4746-8BB2-2B85D3F38936}" type="slidenum">
              <a:rPr lang="he-IL"/>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54621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כותרת ותרשים">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457200"/>
            <a:ext cx="8229600" cy="1371600"/>
          </a:xfrm>
        </p:spPr>
        <p:txBody>
          <a:bodyPr/>
          <a:lstStyle/>
          <a:p>
            <a:r>
              <a:rPr lang="he-IL"/>
              <a:t>לחץ כדי לערוך סגנון כותרת של תבנית בסיס</a:t>
            </a:r>
          </a:p>
        </p:txBody>
      </p:sp>
      <p:sp>
        <p:nvSpPr>
          <p:cNvPr id="3" name="מציין מיקום תרשים 2"/>
          <p:cNvSpPr>
            <a:spLocks noGrp="1"/>
          </p:cNvSpPr>
          <p:nvPr>
            <p:ph type="chart" idx="1"/>
          </p:nvPr>
        </p:nvSpPr>
        <p:spPr>
          <a:xfrm>
            <a:off x="457200" y="1981200"/>
            <a:ext cx="8229600" cy="3886200"/>
          </a:xfrm>
        </p:spPr>
        <p:txBody>
          <a:bodyPr/>
          <a:lstStyle/>
          <a:p>
            <a:pPr lvl="0"/>
            <a:endParaRPr lang="he-IL" noProof="0"/>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D331739-1D4B-4A67-BB5C-09DB3E8E1AB7}" type="slidenum">
              <a:rPr lang="he-IL"/>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49022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תוכן">
    <p:spTree>
      <p:nvGrpSpPr>
        <p:cNvPr id="1" name=""/>
        <p:cNvGrpSpPr/>
        <p:nvPr/>
      </p:nvGrpSpPr>
      <p:grpSpPr>
        <a:xfrm>
          <a:off x="0" y="0"/>
          <a:ext cx="0" cy="0"/>
          <a:chOff x="0" y="0"/>
          <a:chExt cx="0" cy="0"/>
        </a:xfrm>
      </p:grpSpPr>
      <p:sp>
        <p:nvSpPr>
          <p:cNvPr id="2" name="מציין מיקום תוכן 1"/>
          <p:cNvSpPr>
            <a:spLocks noGrp="1"/>
          </p:cNvSpPr>
          <p:nvPr>
            <p:ph/>
          </p:nvPr>
        </p:nvSpPr>
        <p:spPr>
          <a:xfrm>
            <a:off x="457200" y="457200"/>
            <a:ext cx="8229600" cy="54102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86FB375-4E84-4E9A-8008-347EAADB85C5}" type="slidenum">
              <a:rPr lang="he-IL"/>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43126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A73BD7E-668B-4DE7-8384-BBC91CCB71CB}" type="slidenum">
              <a:rPr lang="he-IL"/>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85211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a:t>לחץ כדי לערוך סגנונות טקסט של תבנית בסיס</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E7CE999-C7CC-4B41-ACEA-3DB186AAA4E3}" type="slidenum">
              <a:rPr lang="he-IL"/>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92513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84573AC4-5DD2-4ED0-9128-7F75477D1B90}" type="slidenum">
              <a:rPr lang="he-IL"/>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39303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DE05A84E-3FEC-4B9D-B823-E87B166CD20E}" type="slidenum">
              <a:rPr lang="he-IL"/>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43201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3FEA2B7-916D-452E-B480-6D8DB6880B1E}" type="slidenum">
              <a:rPr lang="he-IL"/>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38543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E84A8A34-F777-46F0-8A11-F2FB5058D30E}" type="slidenum">
              <a:rPr lang="he-IL"/>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3102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F728667D-09B7-4F7E-8EFA-3BED8E2CACFD}" type="slidenum">
              <a:rPr lang="he-IL"/>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42353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8D5C7137-472E-40AB-9E9B-9C2D90B56900}" type="slidenum">
              <a:rPr lang="he-IL"/>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24503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תמונה 9" descr="Presentation3.jpg"/>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8610" y="2208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Grp="1" noChangeArrowheads="1"/>
          </p:cNvSpPr>
          <p:nvPr>
            <p:ph type="ftr" sz="quarter" idx="3"/>
          </p:nvPr>
        </p:nvSpPr>
        <p:spPr bwMode="auto">
          <a:xfrm>
            <a:off x="2970508" y="6453336"/>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a:defRPr sz="1200">
                <a:latin typeface="Arial" pitchFamily="34" charset="0"/>
                <a:cs typeface="Arial" pitchFamily="34" charset="0"/>
              </a:defRPr>
            </a:lvl1pPr>
          </a:lstStyle>
          <a:p>
            <a:pPr>
              <a:defRPr/>
            </a:pPr>
            <a:endParaRPr lang="en-US" dirty="0"/>
          </a:p>
        </p:txBody>
      </p:sp>
      <p:sp>
        <p:nvSpPr>
          <p:cNvPr id="8195" name="Rectangle 3"/>
          <p:cNvSpPr>
            <a:spLocks noGrp="1" noChangeArrowheads="1"/>
          </p:cNvSpPr>
          <p:nvPr>
            <p:ph type="sldNum" sz="quarter" idx="4"/>
          </p:nvPr>
        </p:nvSpPr>
        <p:spPr bwMode="auto">
          <a:xfrm>
            <a:off x="6399508" y="6453336"/>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0">
              <a:defRPr sz="1200">
                <a:latin typeface="Arial" pitchFamily="34" charset="0"/>
                <a:cs typeface="Arial" pitchFamily="34" charset="0"/>
              </a:defRPr>
            </a:lvl1pPr>
          </a:lstStyle>
          <a:p>
            <a:pPr>
              <a:defRPr/>
            </a:pPr>
            <a:fld id="{4AB3FCBC-F421-462F-980A-A8BF01F8E504}" type="slidenum">
              <a:rPr lang="he-IL" smtClean="0"/>
              <a:pPr>
                <a:defRPr/>
              </a:pPr>
              <a:t>‹#›</a:t>
            </a:fld>
            <a:endParaRPr lang="en-US"/>
          </a:p>
        </p:txBody>
      </p:sp>
      <p:sp>
        <p:nvSpPr>
          <p:cNvPr id="1029" name="Rectangle 14"/>
          <p:cNvSpPr>
            <a:spLocks noGrp="1" noChangeArrowheads="1"/>
          </p:cNvSpPr>
          <p:nvPr>
            <p:ph type="title"/>
          </p:nvPr>
        </p:nvSpPr>
        <p:spPr bwMode="auto">
          <a:xfrm>
            <a:off x="1475656" y="116632"/>
            <a:ext cx="7197106"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e-IL" altLang="en-US" dirty="0"/>
              <a:t>לחץ כדי לערוך תבנית בסיס</a:t>
            </a:r>
          </a:p>
        </p:txBody>
      </p:sp>
      <p:sp>
        <p:nvSpPr>
          <p:cNvPr id="1030" name="Rectangle 15"/>
          <p:cNvSpPr>
            <a:spLocks noGrp="1" noChangeArrowheads="1"/>
          </p:cNvSpPr>
          <p:nvPr>
            <p:ph type="body" idx="1"/>
          </p:nvPr>
        </p:nvSpPr>
        <p:spPr bwMode="auto">
          <a:xfrm>
            <a:off x="465810" y="1700808"/>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e-IL" altLang="en-US" dirty="0"/>
              <a:t>לחץ כדי לערוך סגנונות טקסט של תבנית בסיס</a:t>
            </a:r>
          </a:p>
          <a:p>
            <a:pPr lvl="1"/>
            <a:r>
              <a:rPr lang="he-IL" altLang="en-US" dirty="0"/>
              <a:t>רמה שנייה</a:t>
            </a:r>
          </a:p>
          <a:p>
            <a:pPr lvl="2"/>
            <a:r>
              <a:rPr lang="he-IL" altLang="en-US" dirty="0"/>
              <a:t>רמה שלישית</a:t>
            </a:r>
          </a:p>
          <a:p>
            <a:pPr lvl="3"/>
            <a:r>
              <a:rPr lang="he-IL" altLang="en-US" dirty="0"/>
              <a:t>רמה רביעית</a:t>
            </a:r>
          </a:p>
          <a:p>
            <a:pPr lvl="4"/>
            <a:r>
              <a:rPr lang="he-IL" altLang="en-US" dirty="0"/>
              <a:t>רמה חמישית</a:t>
            </a:r>
          </a:p>
        </p:txBody>
      </p:sp>
      <p:sp>
        <p:nvSpPr>
          <p:cNvPr id="8208" name="Rectangle 16"/>
          <p:cNvSpPr>
            <a:spLocks noGrp="1" noChangeArrowheads="1"/>
          </p:cNvSpPr>
          <p:nvPr>
            <p:ph type="dt" sz="half" idx="2"/>
          </p:nvPr>
        </p:nvSpPr>
        <p:spPr bwMode="auto">
          <a:xfrm>
            <a:off x="323528" y="6434286"/>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a:defRPr sz="1200">
                <a:latin typeface="Arial" pitchFamily="34" charset="0"/>
                <a:cs typeface="Arial" pitchFamily="34"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7934" r:id="rId1"/>
    <p:sldLayoutId id="2147487922" r:id="rId2"/>
    <p:sldLayoutId id="2147487923" r:id="rId3"/>
    <p:sldLayoutId id="2147487924" r:id="rId4"/>
    <p:sldLayoutId id="2147487925" r:id="rId5"/>
    <p:sldLayoutId id="2147487926" r:id="rId6"/>
    <p:sldLayoutId id="2147487927" r:id="rId7"/>
    <p:sldLayoutId id="2147487928" r:id="rId8"/>
    <p:sldLayoutId id="2147487929" r:id="rId9"/>
    <p:sldLayoutId id="2147487930" r:id="rId10"/>
    <p:sldLayoutId id="2147487931" r:id="rId11"/>
    <p:sldLayoutId id="2147487932" r:id="rId12"/>
    <p:sldLayoutId id="2147487933" r:id="rId13"/>
  </p:sldLayoutIdLst>
  <p:hf hdr="0" ftr="0" dt="0"/>
  <p:txStyles>
    <p:titleStyle>
      <a:lvl1pPr algn="l" rtl="0" eaLnBrk="0" fontAlgn="base" hangingPunct="0">
        <a:spcBef>
          <a:spcPct val="0"/>
        </a:spcBef>
        <a:spcAft>
          <a:spcPct val="0"/>
        </a:spcAft>
        <a:defRPr sz="4400">
          <a:solidFill>
            <a:schemeClr val="tx2">
              <a:lumMod val="75000"/>
              <a:lumOff val="25000"/>
            </a:schemeClr>
          </a:solidFill>
          <a:latin typeface="+mj-lt"/>
          <a:ea typeface="+mj-ea"/>
          <a:cs typeface="+mj-cs"/>
        </a:defRPr>
      </a:lvl1pPr>
      <a:lvl2pPr algn="l" rtl="1" eaLnBrk="0" fontAlgn="base" hangingPunct="0">
        <a:spcBef>
          <a:spcPct val="0"/>
        </a:spcBef>
        <a:spcAft>
          <a:spcPct val="0"/>
        </a:spcAft>
        <a:defRPr sz="4400">
          <a:solidFill>
            <a:schemeClr val="tx1"/>
          </a:solidFill>
          <a:latin typeface="Arial" pitchFamily="34" charset="0"/>
          <a:cs typeface="Arial" pitchFamily="34" charset="0"/>
        </a:defRPr>
      </a:lvl2pPr>
      <a:lvl3pPr algn="l" rtl="1" eaLnBrk="0" fontAlgn="base" hangingPunct="0">
        <a:spcBef>
          <a:spcPct val="0"/>
        </a:spcBef>
        <a:spcAft>
          <a:spcPct val="0"/>
        </a:spcAft>
        <a:defRPr sz="4400">
          <a:solidFill>
            <a:schemeClr val="tx1"/>
          </a:solidFill>
          <a:latin typeface="Arial" pitchFamily="34" charset="0"/>
          <a:cs typeface="Arial" pitchFamily="34" charset="0"/>
        </a:defRPr>
      </a:lvl3pPr>
      <a:lvl4pPr algn="l" rtl="1" eaLnBrk="0" fontAlgn="base" hangingPunct="0">
        <a:spcBef>
          <a:spcPct val="0"/>
        </a:spcBef>
        <a:spcAft>
          <a:spcPct val="0"/>
        </a:spcAft>
        <a:defRPr sz="4400">
          <a:solidFill>
            <a:schemeClr val="tx1"/>
          </a:solidFill>
          <a:latin typeface="Arial" pitchFamily="34" charset="0"/>
          <a:cs typeface="Arial" pitchFamily="34" charset="0"/>
        </a:defRPr>
      </a:lvl4pPr>
      <a:lvl5pPr algn="l"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l" rtl="1" fontAlgn="base">
        <a:spcBef>
          <a:spcPct val="0"/>
        </a:spcBef>
        <a:spcAft>
          <a:spcPct val="0"/>
        </a:spcAft>
        <a:defRPr sz="4400">
          <a:solidFill>
            <a:schemeClr val="tx1"/>
          </a:solidFill>
          <a:latin typeface="Arial" pitchFamily="34" charset="0"/>
          <a:cs typeface="Arial" pitchFamily="34" charset="0"/>
        </a:defRPr>
      </a:lvl6pPr>
      <a:lvl7pPr marL="914400" algn="l" rtl="1" fontAlgn="base">
        <a:spcBef>
          <a:spcPct val="0"/>
        </a:spcBef>
        <a:spcAft>
          <a:spcPct val="0"/>
        </a:spcAft>
        <a:defRPr sz="4400">
          <a:solidFill>
            <a:schemeClr val="tx1"/>
          </a:solidFill>
          <a:latin typeface="Arial" pitchFamily="34" charset="0"/>
          <a:cs typeface="Arial" pitchFamily="34" charset="0"/>
        </a:defRPr>
      </a:lvl7pPr>
      <a:lvl8pPr marL="1371600" algn="l" rtl="1" fontAlgn="base">
        <a:spcBef>
          <a:spcPct val="0"/>
        </a:spcBef>
        <a:spcAft>
          <a:spcPct val="0"/>
        </a:spcAft>
        <a:defRPr sz="4400">
          <a:solidFill>
            <a:schemeClr val="tx1"/>
          </a:solidFill>
          <a:latin typeface="Arial" pitchFamily="34" charset="0"/>
          <a:cs typeface="Arial" pitchFamily="34" charset="0"/>
        </a:defRPr>
      </a:lvl8pPr>
      <a:lvl9pPr marL="1828800" algn="l" rtl="1" fontAlgn="base">
        <a:spcBef>
          <a:spcPct val="0"/>
        </a:spcBef>
        <a:spcAft>
          <a:spcPct val="0"/>
        </a:spcAft>
        <a:defRPr sz="44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chemeClr val="tx1">
            <a:lumMod val="75000"/>
            <a:lumOff val="25000"/>
          </a:schemeClr>
        </a:buClr>
        <a:buSzPct val="75000"/>
        <a:buFont typeface="Wingdings" panose="05000000000000000000" pitchFamily="2" charset="2"/>
        <a:buChar char="§"/>
        <a:defRPr sz="3200">
          <a:solidFill>
            <a:schemeClr val="tx2">
              <a:lumMod val="75000"/>
              <a:lumOff val="25000"/>
            </a:schemeClr>
          </a:solidFill>
          <a:latin typeface="+mn-lt"/>
          <a:ea typeface="+mn-ea"/>
          <a:cs typeface="+mn-cs"/>
        </a:defRPr>
      </a:lvl1pPr>
      <a:lvl2pPr marL="742950" indent="-285750" algn="l" rtl="0" eaLnBrk="0" fontAlgn="base" hangingPunct="0">
        <a:spcBef>
          <a:spcPct val="20000"/>
        </a:spcBef>
        <a:spcAft>
          <a:spcPct val="0"/>
        </a:spcAft>
        <a:buClr>
          <a:schemeClr val="tx1">
            <a:lumMod val="75000"/>
            <a:lumOff val="25000"/>
          </a:schemeClr>
        </a:buClr>
        <a:buSzPct val="80000"/>
        <a:buFont typeface="Arial Black" panose="020B0A04020102020204" pitchFamily="34" charset="0"/>
        <a:buChar char="­"/>
        <a:defRPr sz="2800">
          <a:solidFill>
            <a:schemeClr val="tx2">
              <a:lumMod val="75000"/>
              <a:lumOff val="25000"/>
            </a:schemeClr>
          </a:solidFill>
          <a:latin typeface="+mn-lt"/>
          <a:cs typeface="+mn-cs"/>
        </a:defRPr>
      </a:lvl2pPr>
      <a:lvl3pPr marL="1143000" indent="-228600" algn="l" rtl="0" eaLnBrk="0" fontAlgn="base" hangingPunct="0">
        <a:spcBef>
          <a:spcPct val="20000"/>
        </a:spcBef>
        <a:spcAft>
          <a:spcPct val="0"/>
        </a:spcAft>
        <a:buClr>
          <a:schemeClr val="tx1">
            <a:lumMod val="75000"/>
            <a:lumOff val="25000"/>
          </a:schemeClr>
        </a:buClr>
        <a:buSzPct val="65000"/>
        <a:buFont typeface="Arial Black" panose="020B0A04020102020204" pitchFamily="34" charset="0"/>
        <a:buChar char="-"/>
        <a:defRPr sz="2400">
          <a:solidFill>
            <a:schemeClr val="tx2">
              <a:lumMod val="75000"/>
              <a:lumOff val="25000"/>
            </a:schemeClr>
          </a:solidFill>
          <a:latin typeface="+mn-lt"/>
          <a:cs typeface="+mn-cs"/>
        </a:defRPr>
      </a:lvl3pPr>
      <a:lvl4pPr marL="1600200" indent="-228600" algn="l" rtl="0" eaLnBrk="0" fontAlgn="base" hangingPunct="0">
        <a:spcBef>
          <a:spcPct val="20000"/>
        </a:spcBef>
        <a:spcAft>
          <a:spcPct val="0"/>
        </a:spcAft>
        <a:buClr>
          <a:schemeClr val="tx1">
            <a:lumMod val="75000"/>
            <a:lumOff val="25000"/>
          </a:schemeClr>
        </a:buClr>
        <a:buSzPct val="70000"/>
        <a:buFont typeface="Arial" panose="020B0604020202020204" pitchFamily="34" charset="0"/>
        <a:buChar char="−"/>
        <a:defRPr sz="2000">
          <a:solidFill>
            <a:schemeClr val="tx2">
              <a:lumMod val="75000"/>
              <a:lumOff val="25000"/>
            </a:schemeClr>
          </a:solidFill>
          <a:latin typeface="+mn-lt"/>
          <a:cs typeface="+mn-cs"/>
        </a:defRPr>
      </a:lvl4pPr>
      <a:lvl5pPr marL="2057400" indent="-228600" algn="l" rtl="0" eaLnBrk="0" fontAlgn="base" hangingPunct="0">
        <a:spcBef>
          <a:spcPct val="20000"/>
        </a:spcBef>
        <a:spcAft>
          <a:spcPct val="0"/>
        </a:spcAft>
        <a:buClr>
          <a:schemeClr val="tx1">
            <a:lumMod val="75000"/>
            <a:lumOff val="25000"/>
          </a:schemeClr>
        </a:buClr>
        <a:buFont typeface="Arial" panose="020B0604020202020204" pitchFamily="34" charset="0"/>
        <a:buChar char="−"/>
        <a:defRPr sz="2000">
          <a:solidFill>
            <a:schemeClr val="tx2">
              <a:lumMod val="75000"/>
              <a:lumOff val="25000"/>
            </a:schemeClr>
          </a:solidFill>
          <a:latin typeface="+mn-lt"/>
          <a:cs typeface="+mn-cs"/>
        </a:defRPr>
      </a:lvl5pPr>
      <a:lvl6pPr marL="25146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2.xml"/><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11.jpeg"/></Relationships>
</file>

<file path=ppt/slides/_rels/slide2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2.xml"/><Relationship Id="rId5" Type="http://schemas.openxmlformats.org/officeDocument/2006/relationships/image" Target="../media/image33.jpe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מציין מיקום של מספר שקופית 2"/>
          <p:cNvSpPr txBox="1">
            <a:spLocks noGrp="1"/>
          </p:cNvSpPr>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r" rtl="1"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algn="r" rtl="1"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algn="r" rtl="1"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algn="r" rtl="1"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algn="r" rtl="1"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rtl="0" eaLnBrk="1" hangingPunct="1">
              <a:spcBef>
                <a:spcPct val="0"/>
              </a:spcBef>
              <a:buClrTx/>
              <a:buSzTx/>
              <a:buFontTx/>
              <a:buNone/>
            </a:pPr>
            <a:fld id="{1EC8BDEA-AA6F-4B7C-8349-0F7461440061}" type="slidenum">
              <a:rPr lang="he-IL" altLang="en-US" sz="1200">
                <a:solidFill>
                  <a:schemeClr val="bg2"/>
                </a:solidFill>
                <a:latin typeface="Arial Black" pitchFamily="34" charset="0"/>
                <a:cs typeface="Arial" charset="0"/>
              </a:rPr>
              <a:pPr rtl="0" eaLnBrk="1" hangingPunct="1">
                <a:spcBef>
                  <a:spcPct val="0"/>
                </a:spcBef>
                <a:buClrTx/>
                <a:buSzTx/>
                <a:buFontTx/>
                <a:buNone/>
              </a:pPr>
              <a:t>1</a:t>
            </a:fld>
            <a:endParaRPr lang="en-US" altLang="en-US" sz="1200">
              <a:solidFill>
                <a:schemeClr val="bg2"/>
              </a:solidFill>
              <a:latin typeface="Arial Black" pitchFamily="34" charset="0"/>
              <a:cs typeface="Arial" charset="0"/>
            </a:endParaRPr>
          </a:p>
        </p:txBody>
      </p:sp>
      <p:pic>
        <p:nvPicPr>
          <p:cNvPr id="4099" name="Picture 3" descr="BOI_BLUE"/>
          <p:cNvPicPr>
            <a:picLocks noChangeAspect="1" noChangeArrowheads="1"/>
          </p:cNvPicPr>
          <p:nvPr/>
        </p:nvPicPr>
        <p:blipFill>
          <a:blip r:embed="rId3">
            <a:lum bright="96000" contrast="-24000"/>
            <a:extLst>
              <a:ext uri="{28A0092B-C50C-407E-A947-70E740481C1C}">
                <a14:useLocalDpi xmlns:a14="http://schemas.microsoft.com/office/drawing/2010/main"/>
              </a:ext>
            </a:extLst>
          </a:blip>
          <a:srcRect/>
          <a:stretch>
            <a:fillRect/>
          </a:stretch>
        </p:blipFill>
        <p:spPr bwMode="auto">
          <a:xfrm>
            <a:off x="-36513" y="-26988"/>
            <a:ext cx="9178926"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2"/>
          <p:cNvSpPr txBox="1">
            <a:spLocks noChangeArrowheads="1"/>
          </p:cNvSpPr>
          <p:nvPr/>
        </p:nvSpPr>
        <p:spPr bwMode="auto">
          <a:xfrm>
            <a:off x="31002" y="3431554"/>
            <a:ext cx="9178926" cy="2457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algn="r" rtl="1"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algn="r" rtl="1"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algn="r" rtl="1"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algn="r" rtl="1"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algn="ctr">
              <a:buNone/>
            </a:pPr>
            <a:r>
              <a:rPr lang="he-IL" altLang="en-US" sz="2600" b="1" dirty="0">
                <a:solidFill>
                  <a:schemeClr val="bg2">
                    <a:lumMod val="75000"/>
                  </a:schemeClr>
                </a:solidFill>
              </a:rPr>
              <a:t>ד"ר איל ארגוב</a:t>
            </a:r>
          </a:p>
          <a:p>
            <a:pPr algn="ctr">
              <a:buNone/>
            </a:pPr>
            <a:r>
              <a:rPr lang="he-IL" altLang="en-US" sz="2600" b="1" dirty="0">
                <a:solidFill>
                  <a:schemeClr val="bg2">
                    <a:lumMod val="75000"/>
                  </a:schemeClr>
                </a:solidFill>
              </a:rPr>
              <a:t>חטיבת המחקר – בנק ישראל</a:t>
            </a:r>
          </a:p>
          <a:p>
            <a:pPr algn="ctr">
              <a:buNone/>
            </a:pPr>
            <a:endParaRPr lang="en-US" altLang="en-US" sz="2600" b="1" dirty="0">
              <a:solidFill>
                <a:schemeClr val="bg2">
                  <a:lumMod val="75000"/>
                </a:schemeClr>
              </a:solidFill>
            </a:endParaRPr>
          </a:p>
          <a:p>
            <a:pPr algn="ctr">
              <a:buNone/>
            </a:pPr>
            <a:r>
              <a:rPr lang="he-IL" altLang="en-US" sz="3600" b="1" dirty="0">
                <a:solidFill>
                  <a:schemeClr val="bg2">
                    <a:lumMod val="75000"/>
                  </a:schemeClr>
                </a:solidFill>
              </a:rPr>
              <a:t>מכללה לביטחון לאומי</a:t>
            </a:r>
          </a:p>
          <a:p>
            <a:pPr algn="ctr">
              <a:buNone/>
            </a:pPr>
            <a:r>
              <a:rPr lang="he-IL" altLang="en-US" sz="3600" b="1" dirty="0">
                <a:solidFill>
                  <a:schemeClr val="bg2">
                    <a:lumMod val="75000"/>
                  </a:schemeClr>
                </a:solidFill>
              </a:rPr>
              <a:t>12 מרץ 2019</a:t>
            </a:r>
          </a:p>
        </p:txBody>
      </p:sp>
      <p:sp>
        <p:nvSpPr>
          <p:cNvPr id="7" name="Rectangle 2"/>
          <p:cNvSpPr txBox="1">
            <a:spLocks noChangeArrowheads="1"/>
          </p:cNvSpPr>
          <p:nvPr/>
        </p:nvSpPr>
        <p:spPr bwMode="auto">
          <a:xfrm>
            <a:off x="263981" y="908720"/>
            <a:ext cx="8712968" cy="2362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David" pitchFamily="2" charset="-79"/>
                <a:ea typeface="+mn-ea"/>
                <a:cs typeface="David" pitchFamily="2" charset="-79"/>
              </a:defRPr>
            </a:lvl1pPr>
            <a:lvl2pPr marL="742950" indent="-285750" algn="r" rtl="1"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David" pitchFamily="2" charset="-79"/>
                <a:cs typeface="David" pitchFamily="2" charset="-79"/>
              </a:defRPr>
            </a:lvl2pPr>
            <a:lvl3pPr marL="1143000" indent="-228600" algn="r" rtl="1"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David" pitchFamily="2" charset="-79"/>
                <a:cs typeface="David" pitchFamily="2" charset="-79"/>
              </a:defRPr>
            </a:lvl3pPr>
            <a:lvl4pPr marL="1600200" indent="-228600" algn="r" rtl="1"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David" pitchFamily="2" charset="-79"/>
                <a:cs typeface="David" pitchFamily="2" charset="-79"/>
              </a:defRPr>
            </a:lvl4pPr>
            <a:lvl5pPr marL="20574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2" charset="-79"/>
                <a:cs typeface="David" pitchFamily="2" charset="-79"/>
              </a:defRPr>
            </a:lvl5pPr>
            <a:lvl6pPr marL="25146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9pPr>
          </a:lstStyle>
          <a:p>
            <a:pPr algn="ctr">
              <a:spcBef>
                <a:spcPts val="600"/>
              </a:spcBef>
              <a:buFont typeface="Wingdings" pitchFamily="2" charset="2"/>
              <a:buNone/>
              <a:defRPr/>
            </a:pPr>
            <a:r>
              <a:rPr lang="he-IL" altLang="en-US" sz="6400" b="1" dirty="0">
                <a:solidFill>
                  <a:schemeClr val="bg2">
                    <a:lumMod val="75000"/>
                  </a:schemeClr>
                </a:solidFill>
                <a:latin typeface="David" pitchFamily="34" charset="-79"/>
                <a:cs typeface="David" pitchFamily="34" charset="-79"/>
              </a:rPr>
              <a:t>אתגרי פריון העבודה של ישראל</a:t>
            </a:r>
          </a:p>
        </p:txBody>
      </p:sp>
    </p:spTree>
    <p:extLst>
      <p:ext uri="{BB962C8B-B14F-4D97-AF65-F5344CB8AC3E}">
        <p14:creationId xmlns:p14="http://schemas.microsoft.com/office/powerpoint/2010/main" val="3398124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EB0BDA33-2DAA-4E61-9591-20C77109ADD5}"/>
              </a:ext>
            </a:extLst>
          </p:cNvPr>
          <p:cNvPicPr>
            <a:picLocks noChangeAspect="1"/>
          </p:cNvPicPr>
          <p:nvPr/>
        </p:nvPicPr>
        <p:blipFill>
          <a:blip r:embed="rId2"/>
          <a:stretch>
            <a:fillRect/>
          </a:stretch>
        </p:blipFill>
        <p:spPr>
          <a:xfrm>
            <a:off x="251520" y="1484784"/>
            <a:ext cx="8718741" cy="4896544"/>
          </a:xfrm>
          <a:prstGeom prst="rect">
            <a:avLst/>
          </a:prstGeom>
        </p:spPr>
      </p:pic>
      <p:sp>
        <p:nvSpPr>
          <p:cNvPr id="4" name="מציין מיקום של מספר שקופית 3"/>
          <p:cNvSpPr>
            <a:spLocks noGrp="1"/>
          </p:cNvSpPr>
          <p:nvPr>
            <p:ph type="sldNum" sz="quarter" idx="11"/>
          </p:nvPr>
        </p:nvSpPr>
        <p:spPr/>
        <p:txBody>
          <a:bodyPr/>
          <a:lstStyle/>
          <a:p>
            <a:pPr>
              <a:defRPr/>
            </a:pPr>
            <a:fld id="{0D331739-1D4B-4A67-BB5C-09DB3E8E1AB7}" type="slidenum">
              <a:rPr lang="he-IL" smtClean="0"/>
              <a:pPr>
                <a:defRPr/>
              </a:pPr>
              <a:t>10</a:t>
            </a:fld>
            <a:endParaRPr lang="en-US"/>
          </a:p>
        </p:txBody>
      </p:sp>
      <p:sp>
        <p:nvSpPr>
          <p:cNvPr id="2" name="TextBox 1">
            <a:extLst>
              <a:ext uri="{FF2B5EF4-FFF2-40B4-BE49-F238E27FC236}">
                <a16:creationId xmlns:a16="http://schemas.microsoft.com/office/drawing/2014/main" id="{168CA06D-3988-4B3E-AD60-1E872328CF87}"/>
              </a:ext>
            </a:extLst>
          </p:cNvPr>
          <p:cNvSpPr txBox="1"/>
          <p:nvPr/>
        </p:nvSpPr>
        <p:spPr>
          <a:xfrm>
            <a:off x="761032" y="2060848"/>
            <a:ext cx="7489500" cy="2123658"/>
          </a:xfrm>
          <a:prstGeom prst="rect">
            <a:avLst/>
          </a:prstGeom>
          <a:noFill/>
        </p:spPr>
        <p:txBody>
          <a:bodyPr wrap="square" rtlCol="1">
            <a:spAutoFit/>
          </a:bodyPr>
          <a:lstStyle/>
          <a:p>
            <a:pPr algn="ctr"/>
            <a:r>
              <a:rPr lang="he-IL" sz="6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הון אנושי:</a:t>
            </a:r>
          </a:p>
          <a:p>
            <a:pPr algn="ctr"/>
            <a:r>
              <a:rPr lang="he-IL" sz="6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חינוך ומיומנויות</a:t>
            </a:r>
          </a:p>
        </p:txBody>
      </p:sp>
    </p:spTree>
    <p:extLst>
      <p:ext uri="{BB962C8B-B14F-4D97-AF65-F5344CB8AC3E}">
        <p14:creationId xmlns:p14="http://schemas.microsoft.com/office/powerpoint/2010/main" val="1890371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p:cNvSpPr txBox="1">
            <a:spLocks/>
          </p:cNvSpPr>
          <p:nvPr/>
        </p:nvSpPr>
        <p:spPr>
          <a:xfrm>
            <a:off x="1403648" y="-4946"/>
            <a:ext cx="77290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algn="r" rtl="1" eaLnBrk="0" hangingPunct="0">
              <a:defRPr sz="2800" b="1">
                <a:solidFill>
                  <a:schemeClr val="tx1">
                    <a:lumMod val="95000"/>
                    <a:lumOff val="5000"/>
                  </a:schemeClr>
                </a:solidFill>
                <a:latin typeface="David" pitchFamily="34" charset="-79"/>
                <a:cs typeface="David" pitchFamily="34" charset="-79"/>
              </a:defRPr>
            </a:lvl1pPr>
            <a:lvl2pPr rtl="1" eaLnBrk="0" hangingPunct="0">
              <a:defRPr sz="4400">
                <a:latin typeface="Arial" pitchFamily="34" charset="0"/>
                <a:cs typeface="Arial" pitchFamily="34" charset="0"/>
              </a:defRPr>
            </a:lvl2pPr>
            <a:lvl3pPr rtl="1" eaLnBrk="0" hangingPunct="0">
              <a:defRPr sz="4400">
                <a:latin typeface="Arial" pitchFamily="34" charset="0"/>
                <a:cs typeface="Arial" pitchFamily="34" charset="0"/>
              </a:defRPr>
            </a:lvl3pPr>
            <a:lvl4pPr rtl="1" eaLnBrk="0" hangingPunct="0">
              <a:defRPr sz="4400">
                <a:latin typeface="Arial" pitchFamily="34" charset="0"/>
                <a:cs typeface="Arial" pitchFamily="34" charset="0"/>
              </a:defRPr>
            </a:lvl4pPr>
            <a:lvl5pPr rtl="1" eaLnBrk="0" hangingPunct="0">
              <a:defRPr sz="4400">
                <a:latin typeface="Arial" pitchFamily="34" charset="0"/>
                <a:cs typeface="Arial" pitchFamily="34" charset="0"/>
              </a:defRPr>
            </a:lvl5pPr>
            <a:lvl6pPr marL="457200" rtl="1" fontAlgn="base">
              <a:spcBef>
                <a:spcPct val="0"/>
              </a:spcBef>
              <a:spcAft>
                <a:spcPct val="0"/>
              </a:spcAft>
              <a:defRPr sz="4400">
                <a:latin typeface="Arial" pitchFamily="34" charset="0"/>
                <a:cs typeface="Arial" pitchFamily="34" charset="0"/>
              </a:defRPr>
            </a:lvl6pPr>
            <a:lvl7pPr marL="914400" rtl="1" fontAlgn="base">
              <a:spcBef>
                <a:spcPct val="0"/>
              </a:spcBef>
              <a:spcAft>
                <a:spcPct val="0"/>
              </a:spcAft>
              <a:defRPr sz="4400">
                <a:latin typeface="Arial" pitchFamily="34" charset="0"/>
                <a:cs typeface="Arial" pitchFamily="34" charset="0"/>
              </a:defRPr>
            </a:lvl7pPr>
            <a:lvl8pPr marL="1371600" rtl="1" fontAlgn="base">
              <a:spcBef>
                <a:spcPct val="0"/>
              </a:spcBef>
              <a:spcAft>
                <a:spcPct val="0"/>
              </a:spcAft>
              <a:defRPr sz="4400">
                <a:latin typeface="Arial" pitchFamily="34" charset="0"/>
                <a:cs typeface="Arial" pitchFamily="34" charset="0"/>
              </a:defRPr>
            </a:lvl8pPr>
            <a:lvl9pPr marL="1828800" rtl="1" fontAlgn="base">
              <a:spcBef>
                <a:spcPct val="0"/>
              </a:spcBef>
              <a:spcAft>
                <a:spcPct val="0"/>
              </a:spcAft>
              <a:defRPr sz="4400">
                <a:latin typeface="Arial" pitchFamily="34" charset="0"/>
                <a:cs typeface="Arial" pitchFamily="34" charset="0"/>
              </a:defRPr>
            </a:lvl9pPr>
          </a:lstStyle>
          <a:p>
            <a:r>
              <a:rPr lang="he-IL" dirty="0"/>
              <a:t>למרות שיעור גבוה של משכילים באוכלוסייה, מיומנויות היסוד של העובדים בישראל נמוכות ביחס ל-</a:t>
            </a:r>
            <a:r>
              <a:rPr lang="en-US" dirty="0"/>
              <a:t>OECD</a:t>
            </a:r>
          </a:p>
        </p:txBody>
      </p:sp>
      <p:sp>
        <p:nvSpPr>
          <p:cNvPr id="9" name="מציין מיקום של מספר שקופית 2"/>
          <p:cNvSpPr>
            <a:spLocks noGrp="1"/>
          </p:cNvSpPr>
          <p:nvPr>
            <p:ph type="sldNum" sz="quarter" idx="4294967295"/>
          </p:nvPr>
        </p:nvSpPr>
        <p:spPr>
          <a:xfrm>
            <a:off x="35496" y="6453336"/>
            <a:ext cx="693440" cy="457200"/>
          </a:xfrm>
          <a:prstGeom prst="rect">
            <a:avLst/>
          </a:prstGeom>
          <a:noFill/>
        </p:spPr>
        <p:txBody>
          <a:bodyPr anchor="ctr"/>
          <a:lstStyle>
            <a:lvl1pPr algn="r" rtl="1"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algn="r" rtl="1"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algn="r" rtl="1"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algn="r" rtl="1"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algn="r" rtl="1"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algn="ctr" rtl="0" eaLnBrk="1" hangingPunct="1">
              <a:spcBef>
                <a:spcPct val="0"/>
              </a:spcBef>
              <a:buClrTx/>
              <a:buSzTx/>
              <a:buFontTx/>
              <a:buNone/>
            </a:pPr>
            <a:fld id="{7AB1362C-BAB0-45D4-BB24-84FB2EA42CAA}" type="slidenum">
              <a:rPr lang="he-IL" altLang="en-US" sz="1200" b="1" smtClean="0">
                <a:latin typeface="Arial" charset="0"/>
                <a:cs typeface="Arial" charset="0"/>
              </a:rPr>
              <a:pPr algn="ctr" rtl="0" eaLnBrk="1" hangingPunct="1">
                <a:spcBef>
                  <a:spcPct val="0"/>
                </a:spcBef>
                <a:buClrTx/>
                <a:buSzTx/>
                <a:buFontTx/>
                <a:buNone/>
              </a:pPr>
              <a:t>11</a:t>
            </a:fld>
            <a:endParaRPr lang="en-US" altLang="en-US" sz="1200" b="1" dirty="0">
              <a:latin typeface="Arial" charset="0"/>
              <a:cs typeface="Arial" charset="0"/>
            </a:endParaRPr>
          </a:p>
        </p:txBody>
      </p:sp>
      <p:pic>
        <p:nvPicPr>
          <p:cNvPr id="4" name="תמונה 3">
            <a:extLst>
              <a:ext uri="{FF2B5EF4-FFF2-40B4-BE49-F238E27FC236}">
                <a16:creationId xmlns:a16="http://schemas.microsoft.com/office/drawing/2014/main" id="{727E36D5-DA40-44EA-8DA5-481AD2C3117C}"/>
              </a:ext>
            </a:extLst>
          </p:cNvPr>
          <p:cNvPicPr>
            <a:picLocks noChangeAspect="1"/>
          </p:cNvPicPr>
          <p:nvPr/>
        </p:nvPicPr>
        <p:blipFill>
          <a:blip r:embed="rId2"/>
          <a:stretch>
            <a:fillRect/>
          </a:stretch>
        </p:blipFill>
        <p:spPr>
          <a:xfrm>
            <a:off x="1763688" y="1124744"/>
            <a:ext cx="6450332" cy="5214744"/>
          </a:xfrm>
          <a:prstGeom prst="rect">
            <a:avLst/>
          </a:prstGeom>
        </p:spPr>
      </p:pic>
    </p:spTree>
    <p:extLst>
      <p:ext uri="{BB962C8B-B14F-4D97-AF65-F5344CB8AC3E}">
        <p14:creationId xmlns:p14="http://schemas.microsoft.com/office/powerpoint/2010/main" val="2362101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p:cNvSpPr txBox="1">
            <a:spLocks/>
          </p:cNvSpPr>
          <p:nvPr/>
        </p:nvSpPr>
        <p:spPr>
          <a:xfrm>
            <a:off x="1403648" y="-4946"/>
            <a:ext cx="77290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algn="r" rtl="1" eaLnBrk="0" hangingPunct="0">
              <a:defRPr sz="2800" b="1">
                <a:solidFill>
                  <a:schemeClr val="tx1">
                    <a:lumMod val="95000"/>
                    <a:lumOff val="5000"/>
                  </a:schemeClr>
                </a:solidFill>
                <a:latin typeface="David" pitchFamily="34" charset="-79"/>
                <a:cs typeface="David" pitchFamily="34" charset="-79"/>
              </a:defRPr>
            </a:lvl1pPr>
            <a:lvl2pPr rtl="1" eaLnBrk="0" hangingPunct="0">
              <a:defRPr sz="4400">
                <a:latin typeface="Arial" pitchFamily="34" charset="0"/>
                <a:cs typeface="Arial" pitchFamily="34" charset="0"/>
              </a:defRPr>
            </a:lvl2pPr>
            <a:lvl3pPr rtl="1" eaLnBrk="0" hangingPunct="0">
              <a:defRPr sz="4400">
                <a:latin typeface="Arial" pitchFamily="34" charset="0"/>
                <a:cs typeface="Arial" pitchFamily="34" charset="0"/>
              </a:defRPr>
            </a:lvl3pPr>
            <a:lvl4pPr rtl="1" eaLnBrk="0" hangingPunct="0">
              <a:defRPr sz="4400">
                <a:latin typeface="Arial" pitchFamily="34" charset="0"/>
                <a:cs typeface="Arial" pitchFamily="34" charset="0"/>
              </a:defRPr>
            </a:lvl4pPr>
            <a:lvl5pPr rtl="1" eaLnBrk="0" hangingPunct="0">
              <a:defRPr sz="4400">
                <a:latin typeface="Arial" pitchFamily="34" charset="0"/>
                <a:cs typeface="Arial" pitchFamily="34" charset="0"/>
              </a:defRPr>
            </a:lvl5pPr>
            <a:lvl6pPr marL="457200" rtl="1" fontAlgn="base">
              <a:spcBef>
                <a:spcPct val="0"/>
              </a:spcBef>
              <a:spcAft>
                <a:spcPct val="0"/>
              </a:spcAft>
              <a:defRPr sz="4400">
                <a:latin typeface="Arial" pitchFamily="34" charset="0"/>
                <a:cs typeface="Arial" pitchFamily="34" charset="0"/>
              </a:defRPr>
            </a:lvl6pPr>
            <a:lvl7pPr marL="914400" rtl="1" fontAlgn="base">
              <a:spcBef>
                <a:spcPct val="0"/>
              </a:spcBef>
              <a:spcAft>
                <a:spcPct val="0"/>
              </a:spcAft>
              <a:defRPr sz="4400">
                <a:latin typeface="Arial" pitchFamily="34" charset="0"/>
                <a:cs typeface="Arial" pitchFamily="34" charset="0"/>
              </a:defRPr>
            </a:lvl7pPr>
            <a:lvl8pPr marL="1371600" rtl="1" fontAlgn="base">
              <a:spcBef>
                <a:spcPct val="0"/>
              </a:spcBef>
              <a:spcAft>
                <a:spcPct val="0"/>
              </a:spcAft>
              <a:defRPr sz="4400">
                <a:latin typeface="Arial" pitchFamily="34" charset="0"/>
                <a:cs typeface="Arial" pitchFamily="34" charset="0"/>
              </a:defRPr>
            </a:lvl8pPr>
            <a:lvl9pPr marL="1828800" rtl="1" fontAlgn="base">
              <a:spcBef>
                <a:spcPct val="0"/>
              </a:spcBef>
              <a:spcAft>
                <a:spcPct val="0"/>
              </a:spcAft>
              <a:defRPr sz="4400">
                <a:latin typeface="Arial" pitchFamily="34" charset="0"/>
                <a:cs typeface="Arial" pitchFamily="34" charset="0"/>
              </a:defRPr>
            </a:lvl9pPr>
          </a:lstStyle>
          <a:p>
            <a:r>
              <a:rPr lang="he-IL" dirty="0"/>
              <a:t>פריון העבודה נמוך במקומות שבהם מיומנויות היסוד של העובדים נמוכות</a:t>
            </a:r>
            <a:endParaRPr lang="en-US" dirty="0"/>
          </a:p>
        </p:txBody>
      </p:sp>
      <p:sp>
        <p:nvSpPr>
          <p:cNvPr id="9" name="מציין מיקום של מספר שקופית 2"/>
          <p:cNvSpPr>
            <a:spLocks noGrp="1"/>
          </p:cNvSpPr>
          <p:nvPr>
            <p:ph type="sldNum" sz="quarter" idx="4294967295"/>
          </p:nvPr>
        </p:nvSpPr>
        <p:spPr>
          <a:xfrm>
            <a:off x="35496" y="6453336"/>
            <a:ext cx="693440" cy="457200"/>
          </a:xfrm>
          <a:prstGeom prst="rect">
            <a:avLst/>
          </a:prstGeom>
          <a:noFill/>
        </p:spPr>
        <p:txBody>
          <a:bodyPr anchor="ctr"/>
          <a:lstStyle>
            <a:lvl1pPr algn="r" rtl="1"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algn="r" rtl="1"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algn="r" rtl="1"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algn="r" rtl="1"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algn="r" rtl="1"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algn="ctr" rtl="0" eaLnBrk="1" hangingPunct="1">
              <a:spcBef>
                <a:spcPct val="0"/>
              </a:spcBef>
              <a:buClrTx/>
              <a:buSzTx/>
              <a:buFontTx/>
              <a:buNone/>
            </a:pPr>
            <a:fld id="{7AB1362C-BAB0-45D4-BB24-84FB2EA42CAA}" type="slidenum">
              <a:rPr lang="he-IL" altLang="en-US" sz="1200" b="1" smtClean="0">
                <a:latin typeface="Arial" charset="0"/>
                <a:cs typeface="Arial" charset="0"/>
              </a:rPr>
              <a:pPr algn="ctr" rtl="0" eaLnBrk="1" hangingPunct="1">
                <a:spcBef>
                  <a:spcPct val="0"/>
                </a:spcBef>
                <a:buClrTx/>
                <a:buSzTx/>
                <a:buFontTx/>
                <a:buNone/>
              </a:pPr>
              <a:t>12</a:t>
            </a:fld>
            <a:endParaRPr lang="en-US" altLang="en-US" sz="1200" b="1" dirty="0">
              <a:latin typeface="Arial" charset="0"/>
              <a:cs typeface="Arial" charset="0"/>
            </a:endParaRPr>
          </a:p>
        </p:txBody>
      </p:sp>
      <p:pic>
        <p:nvPicPr>
          <p:cNvPr id="5" name="תמונה 4">
            <a:extLst>
              <a:ext uri="{FF2B5EF4-FFF2-40B4-BE49-F238E27FC236}">
                <a16:creationId xmlns:a16="http://schemas.microsoft.com/office/drawing/2014/main" id="{47647E4A-BED2-488A-A3F6-0FFC1548DD5D}"/>
              </a:ext>
            </a:extLst>
          </p:cNvPr>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88196" y="1340768"/>
            <a:ext cx="7632848" cy="4942264"/>
          </a:xfrm>
          <a:prstGeom prst="rect">
            <a:avLst/>
          </a:prstGeom>
          <a:noFill/>
          <a:ln>
            <a:noFill/>
          </a:ln>
        </p:spPr>
      </p:pic>
    </p:spTree>
    <p:extLst>
      <p:ext uri="{BB962C8B-B14F-4D97-AF65-F5344CB8AC3E}">
        <p14:creationId xmlns:p14="http://schemas.microsoft.com/office/powerpoint/2010/main" val="3187041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p:cNvSpPr txBox="1">
            <a:spLocks/>
          </p:cNvSpPr>
          <p:nvPr/>
        </p:nvSpPr>
        <p:spPr>
          <a:xfrm>
            <a:off x="1403648" y="-4946"/>
            <a:ext cx="77290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algn="r" rtl="1" eaLnBrk="0" hangingPunct="0">
              <a:defRPr sz="2800" b="1">
                <a:solidFill>
                  <a:schemeClr val="tx1">
                    <a:lumMod val="95000"/>
                    <a:lumOff val="5000"/>
                  </a:schemeClr>
                </a:solidFill>
                <a:latin typeface="David" pitchFamily="34" charset="-79"/>
                <a:cs typeface="David" pitchFamily="34" charset="-79"/>
              </a:defRPr>
            </a:lvl1pPr>
            <a:lvl2pPr rtl="1" eaLnBrk="0" hangingPunct="0">
              <a:defRPr sz="4400">
                <a:latin typeface="Arial" pitchFamily="34" charset="0"/>
                <a:cs typeface="Arial" pitchFamily="34" charset="0"/>
              </a:defRPr>
            </a:lvl2pPr>
            <a:lvl3pPr rtl="1" eaLnBrk="0" hangingPunct="0">
              <a:defRPr sz="4400">
                <a:latin typeface="Arial" pitchFamily="34" charset="0"/>
                <a:cs typeface="Arial" pitchFamily="34" charset="0"/>
              </a:defRPr>
            </a:lvl3pPr>
            <a:lvl4pPr rtl="1" eaLnBrk="0" hangingPunct="0">
              <a:defRPr sz="4400">
                <a:latin typeface="Arial" pitchFamily="34" charset="0"/>
                <a:cs typeface="Arial" pitchFamily="34" charset="0"/>
              </a:defRPr>
            </a:lvl4pPr>
            <a:lvl5pPr rtl="1" eaLnBrk="0" hangingPunct="0">
              <a:defRPr sz="4400">
                <a:latin typeface="Arial" pitchFamily="34" charset="0"/>
                <a:cs typeface="Arial" pitchFamily="34" charset="0"/>
              </a:defRPr>
            </a:lvl5pPr>
            <a:lvl6pPr marL="457200" rtl="1" fontAlgn="base">
              <a:spcBef>
                <a:spcPct val="0"/>
              </a:spcBef>
              <a:spcAft>
                <a:spcPct val="0"/>
              </a:spcAft>
              <a:defRPr sz="4400">
                <a:latin typeface="Arial" pitchFamily="34" charset="0"/>
                <a:cs typeface="Arial" pitchFamily="34" charset="0"/>
              </a:defRPr>
            </a:lvl6pPr>
            <a:lvl7pPr marL="914400" rtl="1" fontAlgn="base">
              <a:spcBef>
                <a:spcPct val="0"/>
              </a:spcBef>
              <a:spcAft>
                <a:spcPct val="0"/>
              </a:spcAft>
              <a:defRPr sz="4400">
                <a:latin typeface="Arial" pitchFamily="34" charset="0"/>
                <a:cs typeface="Arial" pitchFamily="34" charset="0"/>
              </a:defRPr>
            </a:lvl7pPr>
            <a:lvl8pPr marL="1371600" rtl="1" fontAlgn="base">
              <a:spcBef>
                <a:spcPct val="0"/>
              </a:spcBef>
              <a:spcAft>
                <a:spcPct val="0"/>
              </a:spcAft>
              <a:defRPr sz="4400">
                <a:latin typeface="Arial" pitchFamily="34" charset="0"/>
                <a:cs typeface="Arial" pitchFamily="34" charset="0"/>
              </a:defRPr>
            </a:lvl8pPr>
            <a:lvl9pPr marL="1828800" rtl="1" fontAlgn="base">
              <a:spcBef>
                <a:spcPct val="0"/>
              </a:spcBef>
              <a:spcAft>
                <a:spcPct val="0"/>
              </a:spcAft>
              <a:defRPr sz="4400">
                <a:latin typeface="Arial" pitchFamily="34" charset="0"/>
                <a:cs typeface="Arial" pitchFamily="34" charset="0"/>
              </a:defRPr>
            </a:lvl9pPr>
          </a:lstStyle>
          <a:p>
            <a:r>
              <a:rPr lang="he-IL" dirty="0"/>
              <a:t>ישראל מפגרת מאחורי רוב מדינות ה-</a:t>
            </a:r>
            <a:r>
              <a:rPr lang="en-US" dirty="0"/>
              <a:t>OECD</a:t>
            </a:r>
            <a:r>
              <a:rPr lang="he-IL" dirty="0"/>
              <a:t> בתוצאות מבחנים בינלאומיים במתמטיקה ובמדעים.</a:t>
            </a:r>
            <a:endParaRPr lang="en-US" dirty="0"/>
          </a:p>
        </p:txBody>
      </p:sp>
      <p:sp>
        <p:nvSpPr>
          <p:cNvPr id="2" name="מלבן 1"/>
          <p:cNvSpPr/>
          <p:nvPr/>
        </p:nvSpPr>
        <p:spPr>
          <a:xfrm>
            <a:off x="438604" y="5733256"/>
            <a:ext cx="8501501" cy="584775"/>
          </a:xfrm>
          <a:prstGeom prst="rect">
            <a:avLst/>
          </a:prstGeom>
          <a:solidFill>
            <a:schemeClr val="bg1">
              <a:lumMod val="85000"/>
            </a:schemeClr>
          </a:solidFill>
          <a:ln>
            <a:solidFill>
              <a:schemeClr val="tx1"/>
            </a:solidFill>
          </a:ln>
        </p:spPr>
        <p:txBody>
          <a:bodyPr wrap="square">
            <a:spAutoFit/>
          </a:bodyPr>
          <a:lstStyle/>
          <a:p>
            <a:pPr algn="r" rtl="1"/>
            <a:r>
              <a:rPr lang="he-IL" sz="1600" dirty="0">
                <a:solidFill>
                  <a:schemeClr val="tx2"/>
                </a:solidFill>
                <a:latin typeface="David" panose="020E0502060401010101" pitchFamily="34" charset="-79"/>
                <a:cs typeface="David" panose="020E0502060401010101" pitchFamily="34" charset="-79"/>
              </a:rPr>
              <a:t>הפיגור של ישראל מאחורי חציון ה-</a:t>
            </a:r>
            <a:r>
              <a:rPr lang="en-US" sz="1600" dirty="0">
                <a:solidFill>
                  <a:schemeClr val="tx2"/>
                </a:solidFill>
                <a:latin typeface="David" panose="020E0502060401010101" pitchFamily="34" charset="-79"/>
                <a:cs typeface="David" panose="020E0502060401010101" pitchFamily="34" charset="-79"/>
              </a:rPr>
              <a:t>OECD</a:t>
            </a:r>
            <a:r>
              <a:rPr lang="he-IL" sz="1600" dirty="0">
                <a:solidFill>
                  <a:schemeClr val="tx2"/>
                </a:solidFill>
                <a:latin typeface="David" panose="020E0502060401010101" pitchFamily="34" charset="-79"/>
                <a:cs typeface="David" panose="020E0502060401010101" pitchFamily="34" charset="-79"/>
              </a:rPr>
              <a:t> גרע 0.4 עד 0.6 נק' אחוז מקצב הצמיחה השנתי ארוך-הטווח </a:t>
            </a:r>
            <a:r>
              <a:rPr lang="he-IL" sz="1200" dirty="0">
                <a:solidFill>
                  <a:schemeClr val="tx2"/>
                </a:solidFill>
                <a:latin typeface="David" panose="020E0502060401010101" pitchFamily="34" charset="-79"/>
                <a:cs typeface="David" panose="020E0502060401010101" pitchFamily="34" charset="-79"/>
              </a:rPr>
              <a:t>(על סמך </a:t>
            </a:r>
            <a:r>
              <a:rPr lang="he-IL" sz="1200" dirty="0" err="1">
                <a:solidFill>
                  <a:schemeClr val="tx2"/>
                </a:solidFill>
                <a:latin typeface="David" panose="020E0502060401010101" pitchFamily="34" charset="-79"/>
                <a:cs typeface="David" panose="020E0502060401010101" pitchFamily="34" charset="-79"/>
              </a:rPr>
              <a:t>בגמישויות</a:t>
            </a:r>
            <a:r>
              <a:rPr lang="he-IL" sz="1200" dirty="0">
                <a:solidFill>
                  <a:schemeClr val="tx2"/>
                </a:solidFill>
                <a:latin typeface="David" panose="020E0502060401010101" pitchFamily="34" charset="-79"/>
                <a:cs typeface="David" panose="020E0502060401010101" pitchFamily="34" charset="-79"/>
              </a:rPr>
              <a:t> מ-</a:t>
            </a:r>
            <a:r>
              <a:rPr lang="en-US" sz="1200" dirty="0" err="1">
                <a:solidFill>
                  <a:schemeClr val="tx2"/>
                </a:solidFill>
                <a:latin typeface="David" panose="020E0502060401010101" pitchFamily="34" charset="-79"/>
                <a:cs typeface="David" panose="020E0502060401010101" pitchFamily="34" charset="-79"/>
              </a:rPr>
              <a:t>Hanushek</a:t>
            </a:r>
            <a:r>
              <a:rPr lang="en-US" sz="1200" dirty="0">
                <a:solidFill>
                  <a:schemeClr val="tx2"/>
                </a:solidFill>
                <a:latin typeface="David" panose="020E0502060401010101" pitchFamily="34" charset="-79"/>
                <a:cs typeface="David" panose="020E0502060401010101" pitchFamily="34" charset="-79"/>
              </a:rPr>
              <a:t> and </a:t>
            </a:r>
            <a:r>
              <a:rPr lang="en-US" sz="1200" dirty="0" err="1">
                <a:solidFill>
                  <a:schemeClr val="tx2"/>
                </a:solidFill>
                <a:latin typeface="David" panose="020E0502060401010101" pitchFamily="34" charset="-79"/>
                <a:cs typeface="David" panose="020E0502060401010101" pitchFamily="34" charset="-79"/>
              </a:rPr>
              <a:t>Woessmann</a:t>
            </a:r>
            <a:r>
              <a:rPr lang="en-US" sz="1200" dirty="0">
                <a:solidFill>
                  <a:schemeClr val="tx2"/>
                </a:solidFill>
                <a:latin typeface="David" panose="020E0502060401010101" pitchFamily="34" charset="-79"/>
                <a:cs typeface="David" panose="020E0502060401010101" pitchFamily="34" charset="-79"/>
              </a:rPr>
              <a:t> (2012)</a:t>
            </a:r>
            <a:r>
              <a:rPr lang="he-IL" sz="1200" dirty="0">
                <a:solidFill>
                  <a:schemeClr val="tx2"/>
                </a:solidFill>
                <a:latin typeface="David" panose="020E0502060401010101" pitchFamily="34" charset="-79"/>
                <a:cs typeface="David" panose="020E0502060401010101" pitchFamily="34" charset="-79"/>
              </a:rPr>
              <a:t>)</a:t>
            </a:r>
            <a:r>
              <a:rPr lang="he-IL" sz="1600" dirty="0">
                <a:solidFill>
                  <a:schemeClr val="tx2"/>
                </a:solidFill>
                <a:latin typeface="David" panose="020E0502060401010101" pitchFamily="34" charset="-79"/>
                <a:cs typeface="David" panose="020E0502060401010101" pitchFamily="34" charset="-79"/>
              </a:rPr>
              <a:t>.</a:t>
            </a:r>
            <a:endParaRPr lang="en-US" sz="1600" dirty="0">
              <a:solidFill>
                <a:schemeClr val="tx2"/>
              </a:solidFill>
              <a:latin typeface="David" panose="020E0502060401010101" pitchFamily="34" charset="-79"/>
              <a:cs typeface="David" panose="020E0502060401010101" pitchFamily="34" charset="-79"/>
            </a:endParaRPr>
          </a:p>
        </p:txBody>
      </p:sp>
      <p:sp>
        <p:nvSpPr>
          <p:cNvPr id="9" name="מציין מיקום של מספר שקופית 2"/>
          <p:cNvSpPr>
            <a:spLocks noGrp="1"/>
          </p:cNvSpPr>
          <p:nvPr>
            <p:ph type="sldNum" sz="quarter" idx="4294967295"/>
          </p:nvPr>
        </p:nvSpPr>
        <p:spPr>
          <a:xfrm>
            <a:off x="35496" y="6453336"/>
            <a:ext cx="693440" cy="457200"/>
          </a:xfrm>
          <a:prstGeom prst="rect">
            <a:avLst/>
          </a:prstGeom>
          <a:noFill/>
        </p:spPr>
        <p:txBody>
          <a:bodyPr anchor="ctr"/>
          <a:lstStyle>
            <a:lvl1pPr algn="r" rtl="1"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algn="r" rtl="1"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algn="r" rtl="1"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algn="r" rtl="1"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algn="r" rtl="1"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algn="ctr" rtl="0" eaLnBrk="1" hangingPunct="1">
              <a:spcBef>
                <a:spcPct val="0"/>
              </a:spcBef>
              <a:buClrTx/>
              <a:buSzTx/>
              <a:buFontTx/>
              <a:buNone/>
            </a:pPr>
            <a:fld id="{7AB1362C-BAB0-45D4-BB24-84FB2EA42CAA}" type="slidenum">
              <a:rPr lang="he-IL" altLang="en-US" sz="1200" b="1" smtClean="0">
                <a:latin typeface="Arial" charset="0"/>
                <a:cs typeface="Arial" charset="0"/>
              </a:rPr>
              <a:pPr algn="ctr" rtl="0" eaLnBrk="1" hangingPunct="1">
                <a:spcBef>
                  <a:spcPct val="0"/>
                </a:spcBef>
                <a:buClrTx/>
                <a:buSzTx/>
                <a:buFontTx/>
                <a:buNone/>
              </a:pPr>
              <a:t>13</a:t>
            </a:fld>
            <a:endParaRPr lang="en-US" altLang="en-US" sz="1200" b="1" dirty="0">
              <a:latin typeface="Arial" charset="0"/>
              <a:cs typeface="Arial" charset="0"/>
            </a:endParaRPr>
          </a:p>
        </p:txBody>
      </p:sp>
      <p:graphicFrame>
        <p:nvGraphicFramePr>
          <p:cNvPr id="10" name="תרשים 9"/>
          <p:cNvGraphicFramePr>
            <a:graphicFrameLocks/>
          </p:cNvGraphicFramePr>
          <p:nvPr>
            <p:extLst>
              <p:ext uri="{D42A27DB-BD31-4B8C-83A1-F6EECF244321}">
                <p14:modId xmlns:p14="http://schemas.microsoft.com/office/powerpoint/2010/main" val="4000380140"/>
              </p:ext>
            </p:extLst>
          </p:nvPr>
        </p:nvGraphicFramePr>
        <p:xfrm>
          <a:off x="251520" y="1117041"/>
          <a:ext cx="8640960" cy="46882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55560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p:cNvSpPr txBox="1">
            <a:spLocks/>
          </p:cNvSpPr>
          <p:nvPr/>
        </p:nvSpPr>
        <p:spPr>
          <a:xfrm>
            <a:off x="1403648" y="-4946"/>
            <a:ext cx="77290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algn="r" rtl="1" eaLnBrk="0" hangingPunct="0">
              <a:defRPr sz="2800" b="1">
                <a:solidFill>
                  <a:schemeClr val="tx1">
                    <a:lumMod val="95000"/>
                    <a:lumOff val="5000"/>
                  </a:schemeClr>
                </a:solidFill>
                <a:latin typeface="David" pitchFamily="34" charset="-79"/>
                <a:cs typeface="David" pitchFamily="34" charset="-79"/>
              </a:defRPr>
            </a:lvl1pPr>
            <a:lvl2pPr rtl="1" eaLnBrk="0" hangingPunct="0">
              <a:defRPr sz="4400">
                <a:latin typeface="Arial" pitchFamily="34" charset="0"/>
                <a:cs typeface="Arial" pitchFamily="34" charset="0"/>
              </a:defRPr>
            </a:lvl2pPr>
            <a:lvl3pPr rtl="1" eaLnBrk="0" hangingPunct="0">
              <a:defRPr sz="4400">
                <a:latin typeface="Arial" pitchFamily="34" charset="0"/>
                <a:cs typeface="Arial" pitchFamily="34" charset="0"/>
              </a:defRPr>
            </a:lvl3pPr>
            <a:lvl4pPr rtl="1" eaLnBrk="0" hangingPunct="0">
              <a:defRPr sz="4400">
                <a:latin typeface="Arial" pitchFamily="34" charset="0"/>
                <a:cs typeface="Arial" pitchFamily="34" charset="0"/>
              </a:defRPr>
            </a:lvl4pPr>
            <a:lvl5pPr rtl="1" eaLnBrk="0" hangingPunct="0">
              <a:defRPr sz="4400">
                <a:latin typeface="Arial" pitchFamily="34" charset="0"/>
                <a:cs typeface="Arial" pitchFamily="34" charset="0"/>
              </a:defRPr>
            </a:lvl5pPr>
            <a:lvl6pPr marL="457200" rtl="1" fontAlgn="base">
              <a:spcBef>
                <a:spcPct val="0"/>
              </a:spcBef>
              <a:spcAft>
                <a:spcPct val="0"/>
              </a:spcAft>
              <a:defRPr sz="4400">
                <a:latin typeface="Arial" pitchFamily="34" charset="0"/>
                <a:cs typeface="Arial" pitchFamily="34" charset="0"/>
              </a:defRPr>
            </a:lvl6pPr>
            <a:lvl7pPr marL="914400" rtl="1" fontAlgn="base">
              <a:spcBef>
                <a:spcPct val="0"/>
              </a:spcBef>
              <a:spcAft>
                <a:spcPct val="0"/>
              </a:spcAft>
              <a:defRPr sz="4400">
                <a:latin typeface="Arial" pitchFamily="34" charset="0"/>
                <a:cs typeface="Arial" pitchFamily="34" charset="0"/>
              </a:defRPr>
            </a:lvl7pPr>
            <a:lvl8pPr marL="1371600" rtl="1" fontAlgn="base">
              <a:spcBef>
                <a:spcPct val="0"/>
              </a:spcBef>
              <a:spcAft>
                <a:spcPct val="0"/>
              </a:spcAft>
              <a:defRPr sz="4400">
                <a:latin typeface="Arial" pitchFamily="34" charset="0"/>
                <a:cs typeface="Arial" pitchFamily="34" charset="0"/>
              </a:defRPr>
            </a:lvl8pPr>
            <a:lvl9pPr marL="1828800" rtl="1" fontAlgn="base">
              <a:spcBef>
                <a:spcPct val="0"/>
              </a:spcBef>
              <a:spcAft>
                <a:spcPct val="0"/>
              </a:spcAft>
              <a:defRPr sz="4400">
                <a:latin typeface="Arial" pitchFamily="34" charset="0"/>
                <a:cs typeface="Arial" pitchFamily="34" charset="0"/>
              </a:defRPr>
            </a:lvl9pPr>
          </a:lstStyle>
          <a:p>
            <a:r>
              <a:rPr lang="he-IL" dirty="0"/>
              <a:t>השונות בהישגי התלמידים בישראל גבוהה מאוד – לא רק בגלל ערבים וחרדים.</a:t>
            </a:r>
            <a:endParaRPr lang="en-US" dirty="0"/>
          </a:p>
        </p:txBody>
      </p:sp>
      <p:sp>
        <p:nvSpPr>
          <p:cNvPr id="9" name="מציין מיקום של מספר שקופית 2"/>
          <p:cNvSpPr>
            <a:spLocks noGrp="1"/>
          </p:cNvSpPr>
          <p:nvPr>
            <p:ph type="sldNum" sz="quarter" idx="4294967295"/>
          </p:nvPr>
        </p:nvSpPr>
        <p:spPr>
          <a:xfrm>
            <a:off x="35496" y="6453336"/>
            <a:ext cx="693440" cy="457200"/>
          </a:xfrm>
          <a:prstGeom prst="rect">
            <a:avLst/>
          </a:prstGeom>
          <a:noFill/>
        </p:spPr>
        <p:txBody>
          <a:bodyPr anchor="ctr"/>
          <a:lstStyle>
            <a:lvl1pPr algn="r" rtl="1"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algn="r" rtl="1"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algn="r" rtl="1"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algn="r" rtl="1"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algn="r" rtl="1"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algn="ctr" rtl="0" eaLnBrk="1" hangingPunct="1">
              <a:spcBef>
                <a:spcPct val="0"/>
              </a:spcBef>
              <a:buClrTx/>
              <a:buSzTx/>
              <a:buFontTx/>
              <a:buNone/>
            </a:pPr>
            <a:fld id="{7AB1362C-BAB0-45D4-BB24-84FB2EA42CAA}" type="slidenum">
              <a:rPr lang="he-IL" altLang="en-US" sz="1200" b="1" smtClean="0">
                <a:latin typeface="Arial" charset="0"/>
                <a:cs typeface="Arial" charset="0"/>
              </a:rPr>
              <a:pPr algn="ctr" rtl="0" eaLnBrk="1" hangingPunct="1">
                <a:spcBef>
                  <a:spcPct val="0"/>
                </a:spcBef>
                <a:buClrTx/>
                <a:buSzTx/>
                <a:buFontTx/>
                <a:buNone/>
              </a:pPr>
              <a:t>14</a:t>
            </a:fld>
            <a:endParaRPr lang="en-US" altLang="en-US" sz="1200" b="1" dirty="0">
              <a:latin typeface="Arial" charset="0"/>
              <a:cs typeface="Arial" charset="0"/>
            </a:endParaRPr>
          </a:p>
        </p:txBody>
      </p:sp>
      <p:graphicFrame>
        <p:nvGraphicFramePr>
          <p:cNvPr id="5" name="תרשים 4">
            <a:extLst>
              <a:ext uri="{FF2B5EF4-FFF2-40B4-BE49-F238E27FC236}">
                <a16:creationId xmlns:a16="http://schemas.microsoft.com/office/drawing/2014/main" id="{67E83156-2B83-4C91-B2A7-B71DAB4053AC}"/>
              </a:ext>
            </a:extLst>
          </p:cNvPr>
          <p:cNvGraphicFramePr>
            <a:graphicFrameLocks noGrp="1"/>
          </p:cNvGraphicFramePr>
          <p:nvPr>
            <p:extLst>
              <p:ext uri="{D42A27DB-BD31-4B8C-83A1-F6EECF244321}">
                <p14:modId xmlns:p14="http://schemas.microsoft.com/office/powerpoint/2010/main" val="1471468570"/>
              </p:ext>
            </p:extLst>
          </p:nvPr>
        </p:nvGraphicFramePr>
        <p:xfrm>
          <a:off x="382216" y="1412777"/>
          <a:ext cx="8393349" cy="5040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9433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p:cNvSpPr txBox="1">
            <a:spLocks/>
          </p:cNvSpPr>
          <p:nvPr/>
        </p:nvSpPr>
        <p:spPr>
          <a:xfrm>
            <a:off x="1403648" y="-4946"/>
            <a:ext cx="77290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algn="r" rtl="1" eaLnBrk="0" hangingPunct="0">
              <a:defRPr sz="2800" b="1">
                <a:solidFill>
                  <a:schemeClr val="tx1">
                    <a:lumMod val="95000"/>
                    <a:lumOff val="5000"/>
                  </a:schemeClr>
                </a:solidFill>
                <a:latin typeface="David" pitchFamily="34" charset="-79"/>
                <a:cs typeface="David" pitchFamily="34" charset="-79"/>
              </a:defRPr>
            </a:lvl1pPr>
            <a:lvl2pPr rtl="1" eaLnBrk="0" hangingPunct="0">
              <a:defRPr sz="4400">
                <a:latin typeface="Arial" pitchFamily="34" charset="0"/>
                <a:cs typeface="Arial" pitchFamily="34" charset="0"/>
              </a:defRPr>
            </a:lvl2pPr>
            <a:lvl3pPr rtl="1" eaLnBrk="0" hangingPunct="0">
              <a:defRPr sz="4400">
                <a:latin typeface="Arial" pitchFamily="34" charset="0"/>
                <a:cs typeface="Arial" pitchFamily="34" charset="0"/>
              </a:defRPr>
            </a:lvl3pPr>
            <a:lvl4pPr rtl="1" eaLnBrk="0" hangingPunct="0">
              <a:defRPr sz="4400">
                <a:latin typeface="Arial" pitchFamily="34" charset="0"/>
                <a:cs typeface="Arial" pitchFamily="34" charset="0"/>
              </a:defRPr>
            </a:lvl4pPr>
            <a:lvl5pPr rtl="1" eaLnBrk="0" hangingPunct="0">
              <a:defRPr sz="4400">
                <a:latin typeface="Arial" pitchFamily="34" charset="0"/>
                <a:cs typeface="Arial" pitchFamily="34" charset="0"/>
              </a:defRPr>
            </a:lvl5pPr>
            <a:lvl6pPr marL="457200" rtl="1" fontAlgn="base">
              <a:spcBef>
                <a:spcPct val="0"/>
              </a:spcBef>
              <a:spcAft>
                <a:spcPct val="0"/>
              </a:spcAft>
              <a:defRPr sz="4400">
                <a:latin typeface="Arial" pitchFamily="34" charset="0"/>
                <a:cs typeface="Arial" pitchFamily="34" charset="0"/>
              </a:defRPr>
            </a:lvl6pPr>
            <a:lvl7pPr marL="914400" rtl="1" fontAlgn="base">
              <a:spcBef>
                <a:spcPct val="0"/>
              </a:spcBef>
              <a:spcAft>
                <a:spcPct val="0"/>
              </a:spcAft>
              <a:defRPr sz="4400">
                <a:latin typeface="Arial" pitchFamily="34" charset="0"/>
                <a:cs typeface="Arial" pitchFamily="34" charset="0"/>
              </a:defRPr>
            </a:lvl7pPr>
            <a:lvl8pPr marL="1371600" rtl="1" fontAlgn="base">
              <a:spcBef>
                <a:spcPct val="0"/>
              </a:spcBef>
              <a:spcAft>
                <a:spcPct val="0"/>
              </a:spcAft>
              <a:defRPr sz="4400">
                <a:latin typeface="Arial" pitchFamily="34" charset="0"/>
                <a:cs typeface="Arial" pitchFamily="34" charset="0"/>
              </a:defRPr>
            </a:lvl8pPr>
            <a:lvl9pPr marL="1828800" rtl="1" fontAlgn="base">
              <a:spcBef>
                <a:spcPct val="0"/>
              </a:spcBef>
              <a:spcAft>
                <a:spcPct val="0"/>
              </a:spcAft>
              <a:defRPr sz="4400">
                <a:latin typeface="Arial" pitchFamily="34" charset="0"/>
                <a:cs typeface="Arial" pitchFamily="34" charset="0"/>
              </a:defRPr>
            </a:lvl9pPr>
          </a:lstStyle>
          <a:p>
            <a:r>
              <a:rPr lang="he-IL" dirty="0"/>
              <a:t>ישראל חלשה בהבאת תלמידים מרקע חברתי-כלכלי חלש להישגים לימודיים גבוהים.</a:t>
            </a:r>
            <a:endParaRPr lang="en-US" dirty="0"/>
          </a:p>
        </p:txBody>
      </p:sp>
      <p:sp>
        <p:nvSpPr>
          <p:cNvPr id="9" name="מציין מיקום של מספר שקופית 2"/>
          <p:cNvSpPr>
            <a:spLocks noGrp="1"/>
          </p:cNvSpPr>
          <p:nvPr>
            <p:ph type="sldNum" sz="quarter" idx="4294967295"/>
          </p:nvPr>
        </p:nvSpPr>
        <p:spPr>
          <a:xfrm>
            <a:off x="35496" y="6453336"/>
            <a:ext cx="693440" cy="457200"/>
          </a:xfrm>
          <a:prstGeom prst="rect">
            <a:avLst/>
          </a:prstGeom>
          <a:noFill/>
        </p:spPr>
        <p:txBody>
          <a:bodyPr anchor="ctr"/>
          <a:lstStyle>
            <a:lvl1pPr algn="r" rtl="1"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algn="r" rtl="1"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algn="r" rtl="1"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algn="r" rtl="1"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algn="r" rtl="1"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algn="ctr" rtl="0" eaLnBrk="1" hangingPunct="1">
              <a:spcBef>
                <a:spcPct val="0"/>
              </a:spcBef>
              <a:buClrTx/>
              <a:buSzTx/>
              <a:buFontTx/>
              <a:buNone/>
            </a:pPr>
            <a:fld id="{7AB1362C-BAB0-45D4-BB24-84FB2EA42CAA}" type="slidenum">
              <a:rPr lang="he-IL" altLang="en-US" sz="1200" b="1" smtClean="0">
                <a:latin typeface="Arial" charset="0"/>
                <a:cs typeface="Arial" charset="0"/>
              </a:rPr>
              <a:pPr algn="ctr" rtl="0" eaLnBrk="1" hangingPunct="1">
                <a:spcBef>
                  <a:spcPct val="0"/>
                </a:spcBef>
                <a:buClrTx/>
                <a:buSzTx/>
                <a:buFontTx/>
                <a:buNone/>
              </a:pPr>
              <a:t>15</a:t>
            </a:fld>
            <a:endParaRPr lang="en-US" altLang="en-US" sz="1200" b="1" dirty="0">
              <a:latin typeface="Arial" charset="0"/>
              <a:cs typeface="Arial" charset="0"/>
            </a:endParaRPr>
          </a:p>
        </p:txBody>
      </p:sp>
      <p:graphicFrame>
        <p:nvGraphicFramePr>
          <p:cNvPr id="7" name="תרשים 6"/>
          <p:cNvGraphicFramePr>
            <a:graphicFrameLocks/>
          </p:cNvGraphicFramePr>
          <p:nvPr>
            <p:extLst>
              <p:ext uri="{D42A27DB-BD31-4B8C-83A1-F6EECF244321}">
                <p14:modId xmlns:p14="http://schemas.microsoft.com/office/powerpoint/2010/main" val="2704284366"/>
              </p:ext>
            </p:extLst>
          </p:nvPr>
        </p:nvGraphicFramePr>
        <p:xfrm>
          <a:off x="395536" y="1268761"/>
          <a:ext cx="8496944" cy="52565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67541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BBE72FF3-8F2B-4B54-BB41-4EC460618AC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39576" y="4359213"/>
            <a:ext cx="2723029" cy="1806091"/>
          </a:xfrm>
          <a:prstGeom prst="rect">
            <a:avLst/>
          </a:prstGeom>
        </p:spPr>
      </p:pic>
      <p:sp>
        <p:nvSpPr>
          <p:cNvPr id="6" name="כותרת 1"/>
          <p:cNvSpPr txBox="1">
            <a:spLocks/>
          </p:cNvSpPr>
          <p:nvPr/>
        </p:nvSpPr>
        <p:spPr>
          <a:xfrm>
            <a:off x="1403648" y="210497"/>
            <a:ext cx="77290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algn="r" rtl="1" eaLnBrk="0" hangingPunct="0">
              <a:defRPr sz="2800" b="1">
                <a:solidFill>
                  <a:schemeClr val="tx1">
                    <a:lumMod val="95000"/>
                    <a:lumOff val="5000"/>
                  </a:schemeClr>
                </a:solidFill>
                <a:latin typeface="David" pitchFamily="34" charset="-79"/>
                <a:cs typeface="David" pitchFamily="34" charset="-79"/>
              </a:defRPr>
            </a:lvl1pPr>
            <a:lvl2pPr rtl="1" eaLnBrk="0" hangingPunct="0">
              <a:defRPr sz="4400">
                <a:latin typeface="Arial" pitchFamily="34" charset="0"/>
                <a:cs typeface="Arial" pitchFamily="34" charset="0"/>
              </a:defRPr>
            </a:lvl2pPr>
            <a:lvl3pPr rtl="1" eaLnBrk="0" hangingPunct="0">
              <a:defRPr sz="4400">
                <a:latin typeface="Arial" pitchFamily="34" charset="0"/>
                <a:cs typeface="Arial" pitchFamily="34" charset="0"/>
              </a:defRPr>
            </a:lvl3pPr>
            <a:lvl4pPr rtl="1" eaLnBrk="0" hangingPunct="0">
              <a:defRPr sz="4400">
                <a:latin typeface="Arial" pitchFamily="34" charset="0"/>
                <a:cs typeface="Arial" pitchFamily="34" charset="0"/>
              </a:defRPr>
            </a:lvl4pPr>
            <a:lvl5pPr rtl="1" eaLnBrk="0" hangingPunct="0">
              <a:defRPr sz="4400">
                <a:latin typeface="Arial" pitchFamily="34" charset="0"/>
                <a:cs typeface="Arial" pitchFamily="34" charset="0"/>
              </a:defRPr>
            </a:lvl5pPr>
            <a:lvl6pPr marL="457200" rtl="1" fontAlgn="base">
              <a:spcBef>
                <a:spcPct val="0"/>
              </a:spcBef>
              <a:spcAft>
                <a:spcPct val="0"/>
              </a:spcAft>
              <a:defRPr sz="4400">
                <a:latin typeface="Arial" pitchFamily="34" charset="0"/>
                <a:cs typeface="Arial" pitchFamily="34" charset="0"/>
              </a:defRPr>
            </a:lvl6pPr>
            <a:lvl7pPr marL="914400" rtl="1" fontAlgn="base">
              <a:spcBef>
                <a:spcPct val="0"/>
              </a:spcBef>
              <a:spcAft>
                <a:spcPct val="0"/>
              </a:spcAft>
              <a:defRPr sz="4400">
                <a:latin typeface="Arial" pitchFamily="34" charset="0"/>
                <a:cs typeface="Arial" pitchFamily="34" charset="0"/>
              </a:defRPr>
            </a:lvl7pPr>
            <a:lvl8pPr marL="1371600" rtl="1" fontAlgn="base">
              <a:spcBef>
                <a:spcPct val="0"/>
              </a:spcBef>
              <a:spcAft>
                <a:spcPct val="0"/>
              </a:spcAft>
              <a:defRPr sz="4400">
                <a:latin typeface="Arial" pitchFamily="34" charset="0"/>
                <a:cs typeface="Arial" pitchFamily="34" charset="0"/>
              </a:defRPr>
            </a:lvl8pPr>
            <a:lvl9pPr marL="1828800" rtl="1" fontAlgn="base">
              <a:spcBef>
                <a:spcPct val="0"/>
              </a:spcBef>
              <a:spcAft>
                <a:spcPct val="0"/>
              </a:spcAft>
              <a:defRPr sz="4400">
                <a:latin typeface="Arial" pitchFamily="34" charset="0"/>
                <a:cs typeface="Arial" pitchFamily="34" charset="0"/>
              </a:defRPr>
            </a:lvl9pPr>
          </a:lstStyle>
          <a:p>
            <a:r>
              <a:rPr lang="he-IL" dirty="0"/>
              <a:t>כיווני מדיניות רצויים</a:t>
            </a:r>
            <a:endParaRPr lang="en-US" dirty="0"/>
          </a:p>
        </p:txBody>
      </p:sp>
      <p:sp>
        <p:nvSpPr>
          <p:cNvPr id="9" name="מציין מיקום של מספר שקופית 2"/>
          <p:cNvSpPr>
            <a:spLocks noGrp="1"/>
          </p:cNvSpPr>
          <p:nvPr>
            <p:ph type="sldNum" sz="quarter" idx="4294967295"/>
          </p:nvPr>
        </p:nvSpPr>
        <p:spPr>
          <a:xfrm>
            <a:off x="35496" y="6453336"/>
            <a:ext cx="693440" cy="457200"/>
          </a:xfrm>
          <a:prstGeom prst="rect">
            <a:avLst/>
          </a:prstGeom>
          <a:noFill/>
        </p:spPr>
        <p:txBody>
          <a:bodyPr anchor="ctr"/>
          <a:lstStyle>
            <a:lvl1pPr algn="r" rtl="1"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algn="r" rtl="1"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algn="r" rtl="1"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algn="r" rtl="1"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algn="r" rtl="1"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algn="ctr" rtl="0" eaLnBrk="1" hangingPunct="1">
              <a:spcBef>
                <a:spcPct val="0"/>
              </a:spcBef>
              <a:buClrTx/>
              <a:buSzTx/>
              <a:buFontTx/>
              <a:buNone/>
            </a:pPr>
            <a:fld id="{7AB1362C-BAB0-45D4-BB24-84FB2EA42CAA}" type="slidenum">
              <a:rPr lang="he-IL" altLang="en-US" sz="1200" b="1" smtClean="0">
                <a:latin typeface="Arial" charset="0"/>
                <a:cs typeface="Arial" charset="0"/>
              </a:rPr>
              <a:pPr algn="ctr" rtl="0" eaLnBrk="1" hangingPunct="1">
                <a:spcBef>
                  <a:spcPct val="0"/>
                </a:spcBef>
                <a:buClrTx/>
                <a:buSzTx/>
                <a:buFontTx/>
                <a:buNone/>
              </a:pPr>
              <a:t>16</a:t>
            </a:fld>
            <a:endParaRPr lang="en-US" altLang="en-US" sz="1200" b="1" dirty="0">
              <a:latin typeface="Arial" charset="0"/>
              <a:cs typeface="Arial" charset="0"/>
            </a:endParaRPr>
          </a:p>
        </p:txBody>
      </p:sp>
      <p:sp>
        <p:nvSpPr>
          <p:cNvPr id="2" name="TextBox 1">
            <a:extLst>
              <a:ext uri="{FF2B5EF4-FFF2-40B4-BE49-F238E27FC236}">
                <a16:creationId xmlns:a16="http://schemas.microsoft.com/office/drawing/2014/main" id="{8193022B-AF08-4A28-8601-CD4702F2EC78}"/>
              </a:ext>
            </a:extLst>
          </p:cNvPr>
          <p:cNvSpPr txBox="1"/>
          <p:nvPr/>
        </p:nvSpPr>
        <p:spPr>
          <a:xfrm>
            <a:off x="0" y="1268760"/>
            <a:ext cx="8640960" cy="3046988"/>
          </a:xfrm>
          <a:prstGeom prst="rect">
            <a:avLst/>
          </a:prstGeom>
          <a:noFill/>
        </p:spPr>
        <p:txBody>
          <a:bodyPr wrap="square" rtlCol="1">
            <a:spAutoFit/>
          </a:bodyPr>
          <a:lstStyle/>
          <a:p>
            <a:pPr marL="342900" indent="-342900" algn="r" rtl="1">
              <a:buAutoNum type="arabicPeriod"/>
            </a:pPr>
            <a:r>
              <a:rPr lang="he-IL" sz="3200" dirty="0">
                <a:latin typeface="David" panose="020E0502060401010101" pitchFamily="34" charset="-79"/>
                <a:cs typeface="David" panose="020E0502060401010101" pitchFamily="34" charset="-79"/>
              </a:rPr>
              <a:t>הגברת רכיב </a:t>
            </a:r>
            <a:r>
              <a:rPr lang="he-IL" sz="3200" b="1" dirty="0">
                <a:solidFill>
                  <a:srgbClr val="C0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ההעדפה המתקנת </a:t>
            </a:r>
            <a:r>
              <a:rPr lang="he-IL" sz="3200" dirty="0">
                <a:latin typeface="David" panose="020E0502060401010101" pitchFamily="34" charset="-79"/>
                <a:cs typeface="David" panose="020E0502060401010101" pitchFamily="34" charset="-79"/>
              </a:rPr>
              <a:t>בתקצוב החינוך.</a:t>
            </a:r>
          </a:p>
          <a:p>
            <a:pPr marL="342900" indent="-342900" algn="r" rtl="1">
              <a:buAutoNum type="arabicPeriod"/>
            </a:pPr>
            <a:r>
              <a:rPr lang="he-IL" sz="3200" dirty="0">
                <a:latin typeface="David" panose="020E0502060401010101" pitchFamily="34" charset="-79"/>
                <a:cs typeface="David" panose="020E0502060401010101" pitchFamily="34" charset="-79"/>
              </a:rPr>
              <a:t>תמריצים</a:t>
            </a:r>
            <a:r>
              <a:rPr lang="he-IL" sz="3200" b="1" dirty="0">
                <a:solidFill>
                  <a:srgbClr val="C0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להסטת מורים טובים </a:t>
            </a:r>
            <a:r>
              <a:rPr lang="he-IL" sz="3200" dirty="0">
                <a:latin typeface="David" panose="020E0502060401010101" pitchFamily="34" charset="-79"/>
                <a:cs typeface="David" panose="020E0502060401010101" pitchFamily="34" charset="-79"/>
              </a:rPr>
              <a:t>למוסדות חינוך מרקע חברתי כלכלי חלש.</a:t>
            </a:r>
          </a:p>
          <a:p>
            <a:pPr marL="342900" indent="-342900" algn="r" rtl="1">
              <a:buAutoNum type="arabicPeriod"/>
            </a:pPr>
            <a:r>
              <a:rPr lang="he-IL" sz="3200" dirty="0">
                <a:latin typeface="David" panose="020E0502060401010101" pitchFamily="34" charset="-79"/>
                <a:cs typeface="David" panose="020E0502060401010101" pitchFamily="34" charset="-79"/>
              </a:rPr>
              <a:t>הכנסת </a:t>
            </a:r>
            <a:r>
              <a:rPr lang="he-IL" sz="3200" b="1" dirty="0">
                <a:solidFill>
                  <a:srgbClr val="C0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דיפרנציאליות בניהול </a:t>
            </a:r>
            <a:r>
              <a:rPr lang="he-IL" sz="3200" dirty="0">
                <a:latin typeface="David" panose="020E0502060401010101" pitchFamily="34" charset="-79"/>
                <a:cs typeface="David" panose="020E0502060401010101" pitchFamily="34" charset="-79"/>
              </a:rPr>
              <a:t>בתי ספר.</a:t>
            </a:r>
          </a:p>
          <a:p>
            <a:pPr marL="342900" indent="-342900" algn="r" rtl="1">
              <a:buAutoNum type="arabicPeriod"/>
            </a:pPr>
            <a:r>
              <a:rPr lang="he-IL" sz="3200" dirty="0">
                <a:latin typeface="David" panose="020E0502060401010101" pitchFamily="34" charset="-79"/>
                <a:cs typeface="David" panose="020E0502060401010101" pitchFamily="34" charset="-79"/>
              </a:rPr>
              <a:t>העצמת המרכיב בפדגוגי </a:t>
            </a:r>
            <a:r>
              <a:rPr lang="he-IL" sz="3200" b="1" dirty="0">
                <a:solidFill>
                  <a:srgbClr val="C0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בחינוך לגיל הרך </a:t>
            </a:r>
            <a:r>
              <a:rPr lang="he-IL" sz="3200" dirty="0">
                <a:latin typeface="David" panose="020E0502060401010101" pitchFamily="34" charset="-79"/>
                <a:cs typeface="David" panose="020E0502060401010101" pitchFamily="34" charset="-79"/>
              </a:rPr>
              <a:t>(0-3).</a:t>
            </a:r>
          </a:p>
          <a:p>
            <a:pPr marL="342900" indent="-342900" algn="r" rtl="1">
              <a:buAutoNum type="arabicPeriod"/>
            </a:pPr>
            <a:r>
              <a:rPr lang="he-IL" sz="3200" dirty="0">
                <a:latin typeface="David" panose="020E0502060401010101" pitchFamily="34" charset="-79"/>
                <a:cs typeface="David" panose="020E0502060401010101" pitchFamily="34" charset="-79"/>
              </a:rPr>
              <a:t>הרחבת היקף </a:t>
            </a:r>
            <a:r>
              <a:rPr lang="he-IL" sz="3200" b="1" dirty="0">
                <a:solidFill>
                  <a:srgbClr val="C0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לימודי המחשב המוגברים </a:t>
            </a:r>
            <a:r>
              <a:rPr lang="he-IL" sz="3200" dirty="0">
                <a:latin typeface="David" panose="020E0502060401010101" pitchFamily="34" charset="-79"/>
                <a:cs typeface="David" panose="020E0502060401010101" pitchFamily="34" charset="-79"/>
              </a:rPr>
              <a:t>בתיכון.</a:t>
            </a:r>
          </a:p>
        </p:txBody>
      </p:sp>
      <p:pic>
        <p:nvPicPr>
          <p:cNvPr id="4" name="תמונה 3">
            <a:extLst>
              <a:ext uri="{FF2B5EF4-FFF2-40B4-BE49-F238E27FC236}">
                <a16:creationId xmlns:a16="http://schemas.microsoft.com/office/drawing/2014/main" id="{94876DE2-3669-4785-A14E-B4E6280B7E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19872" y="4359213"/>
            <a:ext cx="2707783" cy="1806091"/>
          </a:xfrm>
          <a:prstGeom prst="rect">
            <a:avLst/>
          </a:prstGeom>
        </p:spPr>
      </p:pic>
      <p:pic>
        <p:nvPicPr>
          <p:cNvPr id="5" name="תמונה 4">
            <a:extLst>
              <a:ext uri="{FF2B5EF4-FFF2-40B4-BE49-F238E27FC236}">
                <a16:creationId xmlns:a16="http://schemas.microsoft.com/office/drawing/2014/main" id="{3AFFEC43-5F36-48CA-8150-DE8629A11AD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439" y="4359213"/>
            <a:ext cx="3203848" cy="1806091"/>
          </a:xfrm>
          <a:prstGeom prst="rect">
            <a:avLst/>
          </a:prstGeom>
        </p:spPr>
      </p:pic>
    </p:spTree>
    <p:extLst>
      <p:ext uri="{BB962C8B-B14F-4D97-AF65-F5344CB8AC3E}">
        <p14:creationId xmlns:p14="http://schemas.microsoft.com/office/powerpoint/2010/main" val="3056059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A760DAAD-0BF2-4C6A-8D74-D34E65416735}"/>
              </a:ext>
            </a:extLst>
          </p:cNvPr>
          <p:cNvPicPr>
            <a:picLocks noChangeAspect="1"/>
          </p:cNvPicPr>
          <p:nvPr/>
        </p:nvPicPr>
        <p:blipFill>
          <a:blip r:embed="rId2"/>
          <a:stretch>
            <a:fillRect/>
          </a:stretch>
        </p:blipFill>
        <p:spPr>
          <a:xfrm>
            <a:off x="467544" y="2636912"/>
            <a:ext cx="4840821" cy="3661219"/>
          </a:xfrm>
          <a:prstGeom prst="rect">
            <a:avLst/>
          </a:prstGeom>
        </p:spPr>
      </p:pic>
      <p:pic>
        <p:nvPicPr>
          <p:cNvPr id="5" name="תמונה 4">
            <a:extLst>
              <a:ext uri="{FF2B5EF4-FFF2-40B4-BE49-F238E27FC236}">
                <a16:creationId xmlns:a16="http://schemas.microsoft.com/office/drawing/2014/main" id="{77140822-6C97-4F3C-9E91-3CE26B0886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69174" y="1449113"/>
            <a:ext cx="5068381" cy="2850964"/>
          </a:xfrm>
          <a:prstGeom prst="rect">
            <a:avLst/>
          </a:prstGeom>
        </p:spPr>
      </p:pic>
      <p:sp>
        <p:nvSpPr>
          <p:cNvPr id="4" name="מציין מיקום של מספר שקופית 3"/>
          <p:cNvSpPr>
            <a:spLocks noGrp="1"/>
          </p:cNvSpPr>
          <p:nvPr>
            <p:ph type="sldNum" sz="quarter" idx="11"/>
          </p:nvPr>
        </p:nvSpPr>
        <p:spPr>
          <a:xfrm>
            <a:off x="6172747" y="6453336"/>
            <a:ext cx="2133600" cy="457200"/>
          </a:xfrm>
        </p:spPr>
        <p:txBody>
          <a:bodyPr/>
          <a:lstStyle/>
          <a:p>
            <a:pPr>
              <a:defRPr/>
            </a:pPr>
            <a:fld id="{0D331739-1D4B-4A67-BB5C-09DB3E8E1AB7}" type="slidenum">
              <a:rPr lang="he-IL" smtClean="0"/>
              <a:pPr>
                <a:defRPr/>
              </a:pPr>
              <a:t>17</a:t>
            </a:fld>
            <a:endParaRPr lang="en-US"/>
          </a:p>
        </p:txBody>
      </p:sp>
      <p:pic>
        <p:nvPicPr>
          <p:cNvPr id="6" name="תמונה 5">
            <a:extLst>
              <a:ext uri="{FF2B5EF4-FFF2-40B4-BE49-F238E27FC236}">
                <a16:creationId xmlns:a16="http://schemas.microsoft.com/office/drawing/2014/main" id="{798A073B-2335-4980-8A2A-0605438275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25403" y="4300077"/>
            <a:ext cx="3920095" cy="1998054"/>
          </a:xfrm>
          <a:prstGeom prst="rect">
            <a:avLst/>
          </a:prstGeom>
        </p:spPr>
      </p:pic>
      <p:pic>
        <p:nvPicPr>
          <p:cNvPr id="7" name="תמונה 6">
            <a:extLst>
              <a:ext uri="{FF2B5EF4-FFF2-40B4-BE49-F238E27FC236}">
                <a16:creationId xmlns:a16="http://schemas.microsoft.com/office/drawing/2014/main" id="{217C8408-BC3C-43B0-BF38-5851FDFB341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7544" y="1449113"/>
            <a:ext cx="3301630" cy="2221605"/>
          </a:xfrm>
          <a:prstGeom prst="rect">
            <a:avLst/>
          </a:prstGeom>
        </p:spPr>
      </p:pic>
      <p:sp>
        <p:nvSpPr>
          <p:cNvPr id="2" name="TextBox 1">
            <a:extLst>
              <a:ext uri="{FF2B5EF4-FFF2-40B4-BE49-F238E27FC236}">
                <a16:creationId xmlns:a16="http://schemas.microsoft.com/office/drawing/2014/main" id="{168CA06D-3988-4B3E-AD60-1E872328CF87}"/>
              </a:ext>
            </a:extLst>
          </p:cNvPr>
          <p:cNvSpPr txBox="1"/>
          <p:nvPr/>
        </p:nvSpPr>
        <p:spPr>
          <a:xfrm>
            <a:off x="816847" y="2739586"/>
            <a:ext cx="7489500" cy="2123658"/>
          </a:xfrm>
          <a:prstGeom prst="rect">
            <a:avLst/>
          </a:prstGeom>
          <a:noFill/>
        </p:spPr>
        <p:txBody>
          <a:bodyPr wrap="square" rtlCol="1">
            <a:spAutoFit/>
          </a:bodyPr>
          <a:lstStyle>
            <a:defPPr>
              <a:defRPr lang="he-IL"/>
            </a:defPPr>
            <a:lvl1pPr algn="ctr">
              <a:defRPr sz="66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defRPr>
            </a:lvl1pPr>
          </a:lstStyle>
          <a:p>
            <a:r>
              <a:rPr lang="he-IL" dirty="0"/>
              <a:t>השקעות</a:t>
            </a:r>
          </a:p>
          <a:p>
            <a:r>
              <a:rPr lang="he-IL" dirty="0"/>
              <a:t>עסקיות ותשתיות</a:t>
            </a:r>
          </a:p>
        </p:txBody>
      </p:sp>
    </p:spTree>
    <p:extLst>
      <p:ext uri="{BB962C8B-B14F-4D97-AF65-F5344CB8AC3E}">
        <p14:creationId xmlns:p14="http://schemas.microsoft.com/office/powerpoint/2010/main" val="512381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339795" y="1196752"/>
            <a:ext cx="3168352" cy="677108"/>
          </a:xfrm>
          <a:prstGeom prst="rect">
            <a:avLst/>
          </a:prstGeom>
          <a:noFill/>
        </p:spPr>
        <p:txBody>
          <a:bodyPr wrap="square" rtlCol="1">
            <a:spAutoFit/>
          </a:bodyPr>
          <a:lstStyle/>
          <a:p>
            <a:pPr algn="ctr" rtl="1"/>
            <a:r>
              <a:rPr lang="he-IL" sz="2000" b="1" dirty="0">
                <a:latin typeface="David" pitchFamily="34" charset="-79"/>
                <a:cs typeface="David" pitchFamily="34" charset="-79"/>
              </a:rPr>
              <a:t>השקעה גולמית במונחי תוצר</a:t>
            </a:r>
          </a:p>
          <a:p>
            <a:pPr algn="ctr" rtl="1"/>
            <a:r>
              <a:rPr lang="en-US" b="1" dirty="0">
                <a:latin typeface="David" pitchFamily="34" charset="-79"/>
                <a:cs typeface="David" pitchFamily="34" charset="-79"/>
              </a:rPr>
              <a:t>(2000-2014)</a:t>
            </a:r>
            <a:endParaRPr lang="he-IL" b="1" dirty="0">
              <a:latin typeface="David" pitchFamily="34" charset="-79"/>
              <a:cs typeface="David" pitchFamily="34" charset="-79"/>
            </a:endParaRPr>
          </a:p>
        </p:txBody>
      </p:sp>
      <p:graphicFrame>
        <p:nvGraphicFramePr>
          <p:cNvPr id="3" name="תרשים 2"/>
          <p:cNvGraphicFramePr/>
          <p:nvPr>
            <p:extLst>
              <p:ext uri="{D42A27DB-BD31-4B8C-83A1-F6EECF244321}">
                <p14:modId xmlns:p14="http://schemas.microsoft.com/office/powerpoint/2010/main" val="157872972"/>
              </p:ext>
            </p:extLst>
          </p:nvPr>
        </p:nvGraphicFramePr>
        <p:xfrm>
          <a:off x="539552" y="1844823"/>
          <a:ext cx="7992888" cy="4194027"/>
        </p:xfrm>
        <a:graphic>
          <a:graphicData uri="http://schemas.openxmlformats.org/drawingml/2006/chart">
            <c:chart xmlns:c="http://schemas.openxmlformats.org/drawingml/2006/chart" xmlns:r="http://schemas.openxmlformats.org/officeDocument/2006/relationships" r:id="rId3"/>
          </a:graphicData>
        </a:graphic>
      </p:graphicFrame>
      <p:sp>
        <p:nvSpPr>
          <p:cNvPr id="35842" name="Text Box 4"/>
          <p:cNvSpPr txBox="1">
            <a:spLocks noChangeArrowheads="1"/>
          </p:cNvSpPr>
          <p:nvPr/>
        </p:nvSpPr>
        <p:spPr bwMode="auto">
          <a:xfrm>
            <a:off x="1187624" y="6538738"/>
            <a:ext cx="7992888" cy="301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rtl="1"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algn="r" rtl="1"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algn="r" rtl="1"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algn="r" rtl="1"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algn="r" rtl="1"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eaLnBrk="1" hangingPunct="1">
              <a:lnSpc>
                <a:spcPct val="80000"/>
              </a:lnSpc>
              <a:spcBef>
                <a:spcPct val="50000"/>
              </a:spcBef>
              <a:buClrTx/>
              <a:buSzTx/>
              <a:buFontTx/>
              <a:buNone/>
            </a:pPr>
            <a:r>
              <a:rPr lang="he-IL" altLang="he-IL" sz="1600" dirty="0"/>
              <a:t>מקור: </a:t>
            </a:r>
            <a:r>
              <a:rPr lang="en-US" altLang="he-IL" sz="1600" dirty="0"/>
              <a:t>Penn World Tables </a:t>
            </a:r>
          </a:p>
        </p:txBody>
      </p:sp>
      <p:sp>
        <p:nvSpPr>
          <p:cNvPr id="10" name="TextBox 9"/>
          <p:cNvSpPr txBox="1"/>
          <p:nvPr/>
        </p:nvSpPr>
        <p:spPr>
          <a:xfrm>
            <a:off x="1547664" y="44624"/>
            <a:ext cx="7596336" cy="954107"/>
          </a:xfrm>
          <a:prstGeom prst="rect">
            <a:avLst/>
          </a:prstGeom>
          <a:noFill/>
        </p:spPr>
        <p:txBody>
          <a:bodyPr wrap="square" rtlCol="0">
            <a:spAutoFit/>
          </a:bodyPr>
          <a:lstStyle/>
          <a:p>
            <a:pPr algn="r" rtl="1"/>
            <a:r>
              <a:rPr lang="he-IL" sz="2800" b="1" dirty="0">
                <a:solidFill>
                  <a:schemeClr val="tx1">
                    <a:lumMod val="95000"/>
                    <a:lumOff val="5000"/>
                  </a:schemeClr>
                </a:solidFill>
                <a:latin typeface="David" pitchFamily="34" charset="-79"/>
                <a:cs typeface="David" pitchFamily="34" charset="-79"/>
              </a:rPr>
              <a:t>בהשוואה למדינות המפותחות, ההשקעה בהון פיזי (מכונות, מבנים, תשתיות וכו') היא נמוכה </a:t>
            </a:r>
          </a:p>
        </p:txBody>
      </p:sp>
      <p:sp>
        <p:nvSpPr>
          <p:cNvPr id="11" name="TextBox 10"/>
          <p:cNvSpPr txBox="1"/>
          <p:nvPr/>
        </p:nvSpPr>
        <p:spPr>
          <a:xfrm>
            <a:off x="5213487" y="2204864"/>
            <a:ext cx="2484276" cy="400110"/>
          </a:xfrm>
          <a:prstGeom prst="rect">
            <a:avLst/>
          </a:prstGeom>
          <a:noFill/>
        </p:spPr>
        <p:txBody>
          <a:bodyPr wrap="square">
            <a:spAutoFit/>
          </a:bodyPr>
          <a:lstStyle/>
          <a:p>
            <a:pPr>
              <a:defRPr/>
            </a:pPr>
            <a:r>
              <a:rPr lang="en-US" sz="2000" b="1" dirty="0">
                <a:solidFill>
                  <a:srgbClr val="00B050"/>
                </a:solidFill>
                <a:latin typeface="+mj-lt"/>
                <a:cs typeface="+mj-cs"/>
              </a:rPr>
              <a:t>OECD</a:t>
            </a:r>
          </a:p>
        </p:txBody>
      </p:sp>
      <p:sp>
        <p:nvSpPr>
          <p:cNvPr id="12" name="TextBox 11"/>
          <p:cNvSpPr txBox="1"/>
          <p:nvPr/>
        </p:nvSpPr>
        <p:spPr>
          <a:xfrm>
            <a:off x="3707904" y="3063627"/>
            <a:ext cx="1358454" cy="1015663"/>
          </a:xfrm>
          <a:prstGeom prst="rect">
            <a:avLst/>
          </a:prstGeom>
          <a:noFill/>
        </p:spPr>
        <p:txBody>
          <a:bodyPr wrap="square">
            <a:spAutoFit/>
          </a:bodyPr>
          <a:lstStyle/>
          <a:p>
            <a:pPr algn="ctr">
              <a:defRPr/>
            </a:pPr>
            <a:r>
              <a:rPr lang="he-IL" sz="2000" b="1" dirty="0">
                <a:solidFill>
                  <a:schemeClr val="bg1">
                    <a:lumMod val="50000"/>
                  </a:schemeClr>
                </a:solidFill>
                <a:latin typeface="+mj-lt"/>
                <a:cs typeface="+mj-cs"/>
              </a:rPr>
              <a:t>מדינות ההשוואה*</a:t>
            </a:r>
          </a:p>
          <a:p>
            <a:pPr algn="ctr">
              <a:defRPr/>
            </a:pPr>
            <a:endParaRPr lang="he-IL" sz="2000" b="1" dirty="0">
              <a:solidFill>
                <a:schemeClr val="bg1">
                  <a:lumMod val="50000"/>
                </a:schemeClr>
              </a:solidFill>
              <a:latin typeface="+mj-lt"/>
              <a:cs typeface="+mj-cs"/>
            </a:endParaRPr>
          </a:p>
        </p:txBody>
      </p:sp>
      <p:sp>
        <p:nvSpPr>
          <p:cNvPr id="13" name="TextBox 12"/>
          <p:cNvSpPr txBox="1"/>
          <p:nvPr/>
        </p:nvSpPr>
        <p:spPr>
          <a:xfrm>
            <a:off x="6588224" y="4221088"/>
            <a:ext cx="1214438" cy="400110"/>
          </a:xfrm>
          <a:prstGeom prst="rect">
            <a:avLst/>
          </a:prstGeom>
          <a:noFill/>
        </p:spPr>
        <p:txBody>
          <a:bodyPr>
            <a:spAutoFit/>
          </a:bodyPr>
          <a:lstStyle/>
          <a:p>
            <a:pPr algn="ctr">
              <a:defRPr/>
            </a:pPr>
            <a:r>
              <a:rPr lang="he-IL" sz="2000" b="1" dirty="0">
                <a:solidFill>
                  <a:srgbClr val="0070C0"/>
                </a:solidFill>
                <a:latin typeface="+mj-lt"/>
                <a:cs typeface="+mj-cs"/>
              </a:rPr>
              <a:t>ישראל</a:t>
            </a:r>
          </a:p>
        </p:txBody>
      </p:sp>
      <p:sp>
        <p:nvSpPr>
          <p:cNvPr id="15" name="Text Box 5"/>
          <p:cNvSpPr txBox="1">
            <a:spLocks noChangeArrowheads="1"/>
          </p:cNvSpPr>
          <p:nvPr/>
        </p:nvSpPr>
        <p:spPr bwMode="auto">
          <a:xfrm>
            <a:off x="621871" y="1496635"/>
            <a:ext cx="3952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algn="r" rtl="1"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algn="r" rtl="1"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algn="r" rtl="1"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algn="r" rtl="1"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rtl="0" eaLnBrk="1" hangingPunct="1">
              <a:spcBef>
                <a:spcPct val="50000"/>
              </a:spcBef>
              <a:buClrTx/>
              <a:buSzTx/>
              <a:buFontTx/>
              <a:buNone/>
            </a:pPr>
            <a:r>
              <a:rPr lang="he-IL" altLang="he-IL" sz="1400" dirty="0">
                <a:latin typeface="Times New Roman" pitchFamily="18" charset="0"/>
                <a:cs typeface="Times New Roman" pitchFamily="18" charset="0"/>
              </a:rPr>
              <a:t>%</a:t>
            </a:r>
            <a:endParaRPr lang="en-US" altLang="he-IL" sz="1400" dirty="0">
              <a:latin typeface="Times New Roman" pitchFamily="18" charset="0"/>
              <a:cs typeface="Times New Roman" pitchFamily="18" charset="0"/>
            </a:endParaRPr>
          </a:p>
        </p:txBody>
      </p:sp>
      <p:sp>
        <p:nvSpPr>
          <p:cNvPr id="16" name="מציין מיקום של מספר שקופית 2"/>
          <p:cNvSpPr>
            <a:spLocks noGrp="1"/>
          </p:cNvSpPr>
          <p:nvPr>
            <p:ph type="sldNum" sz="quarter" idx="4294967295"/>
          </p:nvPr>
        </p:nvSpPr>
        <p:spPr>
          <a:xfrm>
            <a:off x="35496" y="6453336"/>
            <a:ext cx="693440" cy="457200"/>
          </a:xfrm>
          <a:prstGeom prst="rect">
            <a:avLst/>
          </a:prstGeom>
          <a:noFill/>
        </p:spPr>
        <p:txBody>
          <a:bodyPr anchor="ctr"/>
          <a:lstStyle>
            <a:lvl1pPr algn="r" rtl="1"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algn="r" rtl="1"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algn="r" rtl="1"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algn="r" rtl="1"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algn="r" rtl="1"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algn="ctr" rtl="0" eaLnBrk="1" hangingPunct="1">
              <a:spcBef>
                <a:spcPct val="0"/>
              </a:spcBef>
              <a:buClrTx/>
              <a:buSzTx/>
              <a:buFontTx/>
              <a:buNone/>
            </a:pPr>
            <a:fld id="{7AB1362C-BAB0-45D4-BB24-84FB2EA42CAA}" type="slidenum">
              <a:rPr lang="he-IL" altLang="en-US" sz="1200" b="1" smtClean="0">
                <a:latin typeface="Arial" charset="0"/>
                <a:cs typeface="Arial" charset="0"/>
              </a:rPr>
              <a:pPr algn="ctr" rtl="0" eaLnBrk="1" hangingPunct="1">
                <a:spcBef>
                  <a:spcPct val="0"/>
                </a:spcBef>
                <a:buClrTx/>
                <a:buSzTx/>
                <a:buFontTx/>
                <a:buNone/>
              </a:pPr>
              <a:t>18</a:t>
            </a:fld>
            <a:endParaRPr lang="en-US" altLang="en-US" sz="1200" b="1" dirty="0">
              <a:latin typeface="Arial" charset="0"/>
              <a:cs typeface="Arial" charset="0"/>
            </a:endParaRPr>
          </a:p>
        </p:txBody>
      </p:sp>
      <p:sp>
        <p:nvSpPr>
          <p:cNvPr id="4" name="מלבן 3"/>
          <p:cNvSpPr/>
          <p:nvPr/>
        </p:nvSpPr>
        <p:spPr>
          <a:xfrm>
            <a:off x="282675" y="5949280"/>
            <a:ext cx="8208912" cy="307777"/>
          </a:xfrm>
          <a:prstGeom prst="rect">
            <a:avLst/>
          </a:prstGeom>
        </p:spPr>
        <p:txBody>
          <a:bodyPr wrap="square">
            <a:spAutoFit/>
          </a:bodyPr>
          <a:lstStyle/>
          <a:p>
            <a:pPr algn="r" rtl="1"/>
            <a:r>
              <a:rPr lang="he-IL" sz="1400" u="sng" dirty="0"/>
              <a:t>*מדינות ההשוואה</a:t>
            </a:r>
            <a:r>
              <a:rPr lang="he-IL" sz="1400" dirty="0"/>
              <a:t> (קטנות, בעלות פריון עבודה גבוה): אירלנד, שוויץ, בלגיה, שוודיה, צרפת, דנמרק והולנד.</a:t>
            </a:r>
          </a:p>
        </p:txBody>
      </p:sp>
    </p:spTree>
    <p:extLst>
      <p:ext uri="{BB962C8B-B14F-4D97-AF65-F5344CB8AC3E}">
        <p14:creationId xmlns:p14="http://schemas.microsoft.com/office/powerpoint/2010/main" val="2190654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p:cNvSpPr txBox="1">
            <a:spLocks/>
          </p:cNvSpPr>
          <p:nvPr/>
        </p:nvSpPr>
        <p:spPr>
          <a:xfrm>
            <a:off x="1403648" y="210497"/>
            <a:ext cx="77290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algn="r" rtl="1" eaLnBrk="0" hangingPunct="0">
              <a:defRPr sz="2800" b="1">
                <a:solidFill>
                  <a:schemeClr val="tx1">
                    <a:lumMod val="95000"/>
                    <a:lumOff val="5000"/>
                  </a:schemeClr>
                </a:solidFill>
                <a:latin typeface="David" pitchFamily="34" charset="-79"/>
                <a:cs typeface="David" pitchFamily="34" charset="-79"/>
              </a:defRPr>
            </a:lvl1pPr>
            <a:lvl2pPr rtl="1" eaLnBrk="0" hangingPunct="0">
              <a:defRPr sz="4400">
                <a:latin typeface="Arial" pitchFamily="34" charset="0"/>
                <a:cs typeface="Arial" pitchFamily="34" charset="0"/>
              </a:defRPr>
            </a:lvl2pPr>
            <a:lvl3pPr rtl="1" eaLnBrk="0" hangingPunct="0">
              <a:defRPr sz="4400">
                <a:latin typeface="Arial" pitchFamily="34" charset="0"/>
                <a:cs typeface="Arial" pitchFamily="34" charset="0"/>
              </a:defRPr>
            </a:lvl3pPr>
            <a:lvl4pPr rtl="1" eaLnBrk="0" hangingPunct="0">
              <a:defRPr sz="4400">
                <a:latin typeface="Arial" pitchFamily="34" charset="0"/>
                <a:cs typeface="Arial" pitchFamily="34" charset="0"/>
              </a:defRPr>
            </a:lvl4pPr>
            <a:lvl5pPr rtl="1" eaLnBrk="0" hangingPunct="0">
              <a:defRPr sz="4400">
                <a:latin typeface="Arial" pitchFamily="34" charset="0"/>
                <a:cs typeface="Arial" pitchFamily="34" charset="0"/>
              </a:defRPr>
            </a:lvl5pPr>
            <a:lvl6pPr marL="457200" rtl="1" fontAlgn="base">
              <a:spcBef>
                <a:spcPct val="0"/>
              </a:spcBef>
              <a:spcAft>
                <a:spcPct val="0"/>
              </a:spcAft>
              <a:defRPr sz="4400">
                <a:latin typeface="Arial" pitchFamily="34" charset="0"/>
                <a:cs typeface="Arial" pitchFamily="34" charset="0"/>
              </a:defRPr>
            </a:lvl6pPr>
            <a:lvl7pPr marL="914400" rtl="1" fontAlgn="base">
              <a:spcBef>
                <a:spcPct val="0"/>
              </a:spcBef>
              <a:spcAft>
                <a:spcPct val="0"/>
              </a:spcAft>
              <a:defRPr sz="4400">
                <a:latin typeface="Arial" pitchFamily="34" charset="0"/>
                <a:cs typeface="Arial" pitchFamily="34" charset="0"/>
              </a:defRPr>
            </a:lvl7pPr>
            <a:lvl8pPr marL="1371600" rtl="1" fontAlgn="base">
              <a:spcBef>
                <a:spcPct val="0"/>
              </a:spcBef>
              <a:spcAft>
                <a:spcPct val="0"/>
              </a:spcAft>
              <a:defRPr sz="4400">
                <a:latin typeface="Arial" pitchFamily="34" charset="0"/>
                <a:cs typeface="Arial" pitchFamily="34" charset="0"/>
              </a:defRPr>
            </a:lvl8pPr>
            <a:lvl9pPr marL="1828800" rtl="1" fontAlgn="base">
              <a:spcBef>
                <a:spcPct val="0"/>
              </a:spcBef>
              <a:spcAft>
                <a:spcPct val="0"/>
              </a:spcAft>
              <a:defRPr sz="4400">
                <a:latin typeface="Arial" pitchFamily="34" charset="0"/>
                <a:cs typeface="Arial" pitchFamily="34" charset="0"/>
              </a:defRPr>
            </a:lvl9pPr>
          </a:lstStyle>
          <a:p>
            <a:r>
              <a:rPr lang="he-IL" dirty="0"/>
              <a:t>החוק לעידוד השקעות הון</a:t>
            </a:r>
            <a:endParaRPr lang="en-US" dirty="0"/>
          </a:p>
        </p:txBody>
      </p:sp>
      <p:sp>
        <p:nvSpPr>
          <p:cNvPr id="9" name="מציין מיקום של מספר שקופית 2"/>
          <p:cNvSpPr>
            <a:spLocks noGrp="1"/>
          </p:cNvSpPr>
          <p:nvPr>
            <p:ph type="sldNum" sz="quarter" idx="4294967295"/>
          </p:nvPr>
        </p:nvSpPr>
        <p:spPr>
          <a:xfrm>
            <a:off x="35496" y="6453336"/>
            <a:ext cx="693440" cy="457200"/>
          </a:xfrm>
          <a:prstGeom prst="rect">
            <a:avLst/>
          </a:prstGeom>
          <a:noFill/>
        </p:spPr>
        <p:txBody>
          <a:bodyPr anchor="ctr"/>
          <a:lstStyle>
            <a:lvl1pPr algn="r" rtl="1"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algn="r" rtl="1"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algn="r" rtl="1"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algn="r" rtl="1"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algn="r" rtl="1"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algn="ctr" rtl="0" eaLnBrk="1" hangingPunct="1">
              <a:spcBef>
                <a:spcPct val="0"/>
              </a:spcBef>
              <a:buClrTx/>
              <a:buSzTx/>
              <a:buFontTx/>
              <a:buNone/>
            </a:pPr>
            <a:fld id="{7AB1362C-BAB0-45D4-BB24-84FB2EA42CAA}" type="slidenum">
              <a:rPr lang="he-IL" altLang="en-US" sz="1200" b="1" smtClean="0">
                <a:latin typeface="Arial" charset="0"/>
                <a:cs typeface="Arial" charset="0"/>
              </a:rPr>
              <a:pPr algn="ctr" rtl="0" eaLnBrk="1" hangingPunct="1">
                <a:spcBef>
                  <a:spcPct val="0"/>
                </a:spcBef>
                <a:buClrTx/>
                <a:buSzTx/>
                <a:buFontTx/>
                <a:buNone/>
              </a:pPr>
              <a:t>19</a:t>
            </a:fld>
            <a:endParaRPr lang="en-US" altLang="en-US" sz="1200" b="1" dirty="0">
              <a:latin typeface="Arial" charset="0"/>
              <a:cs typeface="Arial" charset="0"/>
            </a:endParaRPr>
          </a:p>
        </p:txBody>
      </p:sp>
      <p:sp>
        <p:nvSpPr>
          <p:cNvPr id="2" name="TextBox 1">
            <a:extLst>
              <a:ext uri="{FF2B5EF4-FFF2-40B4-BE49-F238E27FC236}">
                <a16:creationId xmlns:a16="http://schemas.microsoft.com/office/drawing/2014/main" id="{8193022B-AF08-4A28-8601-CD4702F2EC78}"/>
              </a:ext>
            </a:extLst>
          </p:cNvPr>
          <p:cNvSpPr txBox="1"/>
          <p:nvPr/>
        </p:nvSpPr>
        <p:spPr>
          <a:xfrm>
            <a:off x="382216" y="1484784"/>
            <a:ext cx="8640960" cy="1569660"/>
          </a:xfrm>
          <a:prstGeom prst="rect">
            <a:avLst/>
          </a:prstGeom>
          <a:noFill/>
        </p:spPr>
        <p:txBody>
          <a:bodyPr wrap="square" rtlCol="1">
            <a:spAutoFit/>
          </a:bodyPr>
          <a:lstStyle/>
          <a:p>
            <a:pPr marL="342900" indent="-342900" algn="r" rtl="1">
              <a:buAutoNum type="arabicPeriod"/>
            </a:pPr>
            <a:r>
              <a:rPr lang="he-IL" sz="3200" b="1" dirty="0">
                <a:latin typeface="David" panose="020E0502060401010101" pitchFamily="34" charset="-79"/>
                <a:cs typeface="David" panose="020E0502060401010101" pitchFamily="34" charset="-79"/>
              </a:rPr>
              <a:t>מסלול האסטרטגי: </a:t>
            </a:r>
            <a:r>
              <a:rPr lang="he-IL" sz="3200" dirty="0">
                <a:latin typeface="David" panose="020E0502060401010101" pitchFamily="34" charset="-79"/>
                <a:cs typeface="David" panose="020E0502060401010101" pitchFamily="34" charset="-79"/>
              </a:rPr>
              <a:t>מענקים ו/או הטבות מס לחברות רב לאומיות אסטרטגיות (אינטל).</a:t>
            </a:r>
          </a:p>
          <a:p>
            <a:pPr marL="342900" indent="-342900" algn="r" rtl="1">
              <a:buAutoNum type="arabicPeriod"/>
            </a:pPr>
            <a:r>
              <a:rPr lang="he-IL" sz="3200" b="1" dirty="0">
                <a:latin typeface="David" panose="020E0502060401010101" pitchFamily="34" charset="-79"/>
                <a:cs typeface="David" panose="020E0502060401010101" pitchFamily="34" charset="-79"/>
              </a:rPr>
              <a:t>הטבות מס אוטומטיות לחברות מייצאות </a:t>
            </a:r>
            <a:r>
              <a:rPr lang="he-IL" sz="3200" dirty="0">
                <a:latin typeface="David" panose="020E0502060401010101" pitchFamily="34" charset="-79"/>
                <a:cs typeface="David" panose="020E0502060401010101" pitchFamily="34" charset="-79"/>
              </a:rPr>
              <a:t>(25% יצוא).</a:t>
            </a:r>
          </a:p>
        </p:txBody>
      </p:sp>
      <p:sp>
        <p:nvSpPr>
          <p:cNvPr id="3" name="מלבן 2">
            <a:extLst>
              <a:ext uri="{FF2B5EF4-FFF2-40B4-BE49-F238E27FC236}">
                <a16:creationId xmlns:a16="http://schemas.microsoft.com/office/drawing/2014/main" id="{4FE5BD39-7EA0-439B-94B4-92E37316B824}"/>
              </a:ext>
            </a:extLst>
          </p:cNvPr>
          <p:cNvSpPr/>
          <p:nvPr/>
        </p:nvSpPr>
        <p:spPr>
          <a:xfrm>
            <a:off x="899592" y="3409071"/>
            <a:ext cx="7992888" cy="954107"/>
          </a:xfrm>
          <a:prstGeom prst="rect">
            <a:avLst/>
          </a:prstGeom>
          <a:solidFill>
            <a:srgbClr val="FF5050"/>
          </a:solidFill>
          <a:ln>
            <a:solidFill>
              <a:schemeClr val="tx1"/>
            </a:solidFill>
          </a:ln>
        </p:spPr>
        <p:txBody>
          <a:bodyPr wrap="square">
            <a:spAutoFit/>
          </a:bodyPr>
          <a:lstStyle/>
          <a:p>
            <a:pPr algn="ctr" rtl="1"/>
            <a:r>
              <a:rPr lang="he-IL" sz="2800" dirty="0">
                <a:solidFill>
                  <a:schemeClr val="bg1"/>
                </a:solidFill>
                <a:latin typeface="David" panose="020E0502060401010101" pitchFamily="34" charset="-79"/>
                <a:cs typeface="David" panose="020E0502060401010101" pitchFamily="34" charset="-79"/>
              </a:rPr>
              <a:t>עיוות בהקצאת המקורות במשק הפוגע בהשקעות ובפריון של חברות המיועדות לשוק המקומי. </a:t>
            </a:r>
          </a:p>
        </p:txBody>
      </p:sp>
      <p:sp>
        <p:nvSpPr>
          <p:cNvPr id="4" name="חץ: למטה 3">
            <a:extLst>
              <a:ext uri="{FF2B5EF4-FFF2-40B4-BE49-F238E27FC236}">
                <a16:creationId xmlns:a16="http://schemas.microsoft.com/office/drawing/2014/main" id="{D828A56A-CA1E-46E5-B1F2-0EDEFC495A2A}"/>
              </a:ext>
            </a:extLst>
          </p:cNvPr>
          <p:cNvSpPr/>
          <p:nvPr/>
        </p:nvSpPr>
        <p:spPr>
          <a:xfrm>
            <a:off x="4728344" y="2996765"/>
            <a:ext cx="373360" cy="354627"/>
          </a:xfrm>
          <a:prstGeom prst="downArrow">
            <a:avLst/>
          </a:prstGeom>
          <a:solidFill>
            <a:srgbClr val="FF4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TextBox 4">
            <a:extLst>
              <a:ext uri="{FF2B5EF4-FFF2-40B4-BE49-F238E27FC236}">
                <a16:creationId xmlns:a16="http://schemas.microsoft.com/office/drawing/2014/main" id="{7E02FC27-FE08-4C6F-8ED5-55BF27AD655E}"/>
              </a:ext>
            </a:extLst>
          </p:cNvPr>
          <p:cNvSpPr txBox="1"/>
          <p:nvPr/>
        </p:nvSpPr>
        <p:spPr>
          <a:xfrm>
            <a:off x="683568" y="4588386"/>
            <a:ext cx="8208912" cy="1569660"/>
          </a:xfrm>
          <a:prstGeom prst="rect">
            <a:avLst/>
          </a:prstGeom>
          <a:noFill/>
        </p:spPr>
        <p:txBody>
          <a:bodyPr wrap="square" rtlCol="1">
            <a:spAutoFit/>
          </a:bodyPr>
          <a:lstStyle/>
          <a:p>
            <a:pPr algn="r" rtl="1"/>
            <a:r>
              <a:rPr lang="he-IL" sz="2400" b="1" u="sng" dirty="0">
                <a:latin typeface="David" panose="020E0502060401010101" pitchFamily="34" charset="-79"/>
                <a:cs typeface="David" panose="020E0502060401010101" pitchFamily="34" charset="-79"/>
              </a:rPr>
              <a:t>האלטרנטיבות:</a:t>
            </a:r>
          </a:p>
          <a:p>
            <a:pPr marL="342900" indent="-342900" algn="r" rtl="1">
              <a:buAutoNum type="arabicPeriod"/>
            </a:pPr>
            <a:r>
              <a:rPr lang="he-IL" sz="2400" dirty="0">
                <a:latin typeface="David" panose="020E0502060401010101" pitchFamily="34" charset="-79"/>
                <a:cs typeface="David" panose="020E0502060401010101" pitchFamily="34" charset="-79"/>
              </a:rPr>
              <a:t>הרחבת החוק לחברות שמייצרות לשוק המקומי בענפים עם יבוא מתחרה.</a:t>
            </a:r>
          </a:p>
          <a:p>
            <a:pPr marL="342900" indent="-342900" algn="r" rtl="1">
              <a:buAutoNum type="arabicPeriod"/>
            </a:pPr>
            <a:r>
              <a:rPr lang="he-IL" sz="2400" dirty="0">
                <a:latin typeface="David" panose="020E0502060401010101" pitchFamily="34" charset="-79"/>
                <a:cs typeface="David" panose="020E0502060401010101" pitchFamily="34" charset="-79"/>
              </a:rPr>
              <a:t>מתן תמריצים לביצוע מחקר ופיתוח ואימוץ טכנולוגיות. </a:t>
            </a:r>
          </a:p>
        </p:txBody>
      </p:sp>
    </p:spTree>
    <p:extLst>
      <p:ext uri="{BB962C8B-B14F-4D97-AF65-F5344CB8AC3E}">
        <p14:creationId xmlns:p14="http://schemas.microsoft.com/office/powerpoint/2010/main" val="2938093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ª××¦××ª ×ª××× × ×¢×××¨ âªthemarkerâ¬â">
            <a:extLst>
              <a:ext uri="{FF2B5EF4-FFF2-40B4-BE49-F238E27FC236}">
                <a16:creationId xmlns:a16="http://schemas.microsoft.com/office/drawing/2014/main" id="{C23A33B2-9339-41D3-86E4-F42D0F65C635}"/>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867972" y="980728"/>
            <a:ext cx="1168524" cy="360642"/>
          </a:xfrm>
          <a:prstGeom prst="rect">
            <a:avLst/>
          </a:prstGeom>
          <a:noFill/>
          <a:extLst>
            <a:ext uri="{909E8E84-426E-40DD-AFC4-6F175D3DCCD1}">
              <a14:hiddenFill xmlns:a14="http://schemas.microsoft.com/office/drawing/2010/main">
                <a:solidFill>
                  <a:srgbClr val="FFFFFF"/>
                </a:solidFill>
              </a14:hiddenFill>
            </a:ext>
          </a:extLst>
        </p:spPr>
      </p:pic>
      <p:sp>
        <p:nvSpPr>
          <p:cNvPr id="2" name="מציין מיקום של מספר שקופית 1">
            <a:extLst>
              <a:ext uri="{FF2B5EF4-FFF2-40B4-BE49-F238E27FC236}">
                <a16:creationId xmlns:a16="http://schemas.microsoft.com/office/drawing/2014/main" id="{86B42DAA-3208-42C6-92AB-D917FFEEB092}"/>
              </a:ext>
            </a:extLst>
          </p:cNvPr>
          <p:cNvSpPr>
            <a:spLocks noGrp="1"/>
          </p:cNvSpPr>
          <p:nvPr>
            <p:ph type="sldNum" sz="quarter" idx="11"/>
          </p:nvPr>
        </p:nvSpPr>
        <p:spPr/>
        <p:txBody>
          <a:bodyPr/>
          <a:lstStyle/>
          <a:p>
            <a:pPr>
              <a:defRPr/>
            </a:pPr>
            <a:fld id="{E84A8A34-F777-46F0-8A11-F2FB5058D30E}" type="slidenum">
              <a:rPr lang="he-IL" smtClean="0"/>
              <a:pPr>
                <a:defRPr/>
              </a:pPr>
              <a:t>2</a:t>
            </a:fld>
            <a:endParaRPr lang="en-US"/>
          </a:p>
        </p:txBody>
      </p:sp>
      <p:pic>
        <p:nvPicPr>
          <p:cNvPr id="4" name="תמונה 3">
            <a:extLst>
              <a:ext uri="{FF2B5EF4-FFF2-40B4-BE49-F238E27FC236}">
                <a16:creationId xmlns:a16="http://schemas.microsoft.com/office/drawing/2014/main" id="{38FBD802-5308-49F4-B09F-38C89B32AA8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25825" y="1341370"/>
            <a:ext cx="4792628" cy="1413211"/>
          </a:xfrm>
          <a:prstGeom prst="rect">
            <a:avLst/>
          </a:prstGeom>
        </p:spPr>
      </p:pic>
      <p:pic>
        <p:nvPicPr>
          <p:cNvPr id="5" name="תמונה 4">
            <a:extLst>
              <a:ext uri="{FF2B5EF4-FFF2-40B4-BE49-F238E27FC236}">
                <a16:creationId xmlns:a16="http://schemas.microsoft.com/office/drawing/2014/main" id="{A9A30D9A-492E-4713-B98A-2852DBE337C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44008" y="4680383"/>
            <a:ext cx="4392488" cy="1723635"/>
          </a:xfrm>
          <a:prstGeom prst="rect">
            <a:avLst/>
          </a:prstGeom>
        </p:spPr>
      </p:pic>
      <p:pic>
        <p:nvPicPr>
          <p:cNvPr id="1026" name="Picture 2" descr="×ª××¦××ª ×ª××× × ×¢×××¨ ×¤×¨××× ×¢××××">
            <a:extLst>
              <a:ext uri="{FF2B5EF4-FFF2-40B4-BE49-F238E27FC236}">
                <a16:creationId xmlns:a16="http://schemas.microsoft.com/office/drawing/2014/main" id="{AE718B09-4B60-4BFC-843A-B20A930977F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76056" y="2840987"/>
            <a:ext cx="3753869" cy="18393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ª××¦××ª ×ª××× × ×¢×××¨ ××××¨ ×¦××××">
            <a:extLst>
              <a:ext uri="{FF2B5EF4-FFF2-40B4-BE49-F238E27FC236}">
                <a16:creationId xmlns:a16="http://schemas.microsoft.com/office/drawing/2014/main" id="{0E79FD3D-2168-4226-83CD-FCD0513C938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835696" y="1196752"/>
            <a:ext cx="2324791" cy="1547103"/>
          </a:xfrm>
          <a:prstGeom prst="rect">
            <a:avLst/>
          </a:prstGeom>
          <a:noFill/>
          <a:extLst>
            <a:ext uri="{909E8E84-426E-40DD-AFC4-6F175D3DCCD1}">
              <a14:hiddenFill xmlns:a14="http://schemas.microsoft.com/office/drawing/2010/main">
                <a:solidFill>
                  <a:srgbClr val="FFFFFF"/>
                </a:solidFill>
              </a14:hiddenFill>
            </a:ext>
          </a:extLst>
        </p:spPr>
      </p:pic>
      <p:pic>
        <p:nvPicPr>
          <p:cNvPr id="6" name="תמונה 5">
            <a:extLst>
              <a:ext uri="{FF2B5EF4-FFF2-40B4-BE49-F238E27FC236}">
                <a16:creationId xmlns:a16="http://schemas.microsoft.com/office/drawing/2014/main" id="{A8EED5A3-A6ED-4CA3-B7F2-22848C24F4B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67544" y="2916667"/>
            <a:ext cx="4176464" cy="3096344"/>
          </a:xfrm>
          <a:prstGeom prst="rect">
            <a:avLst/>
          </a:prstGeom>
        </p:spPr>
      </p:pic>
      <p:pic>
        <p:nvPicPr>
          <p:cNvPr id="1030" name="Picture 6" descr="×ª××¦××ª ×ª××× × ×¢×××¨ ×××××¡">
            <a:extLst>
              <a:ext uri="{FF2B5EF4-FFF2-40B4-BE49-F238E27FC236}">
                <a16:creationId xmlns:a16="http://schemas.microsoft.com/office/drawing/2014/main" id="{8AEB8245-9B38-4F25-BC26-C7969F973FF3}"/>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779912" y="2817648"/>
            <a:ext cx="792088" cy="388123"/>
          </a:xfrm>
          <a:prstGeom prst="rect">
            <a:avLst/>
          </a:prstGeom>
          <a:noFill/>
          <a:extLst>
            <a:ext uri="{909E8E84-426E-40DD-AFC4-6F175D3DCCD1}">
              <a14:hiddenFill xmlns:a14="http://schemas.microsoft.com/office/drawing/2010/main">
                <a:solidFill>
                  <a:srgbClr val="FFFFFF"/>
                </a:solidFill>
              </a14:hiddenFill>
            </a:ext>
          </a:extLst>
        </p:spPr>
      </p:pic>
      <p:pic>
        <p:nvPicPr>
          <p:cNvPr id="7" name="תמונה 6">
            <a:extLst>
              <a:ext uri="{FF2B5EF4-FFF2-40B4-BE49-F238E27FC236}">
                <a16:creationId xmlns:a16="http://schemas.microsoft.com/office/drawing/2014/main" id="{9D5E14DD-52B9-416E-8B43-A918B0D189A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940152" y="4694803"/>
            <a:ext cx="392832" cy="392832"/>
          </a:xfrm>
          <a:prstGeom prst="rect">
            <a:avLst/>
          </a:prstGeom>
        </p:spPr>
      </p:pic>
      <p:sp>
        <p:nvSpPr>
          <p:cNvPr id="12" name="TextBox 11">
            <a:extLst>
              <a:ext uri="{FF2B5EF4-FFF2-40B4-BE49-F238E27FC236}">
                <a16:creationId xmlns:a16="http://schemas.microsoft.com/office/drawing/2014/main" id="{26E419AE-87BC-42AA-8DE1-E2044B667A7C}"/>
              </a:ext>
            </a:extLst>
          </p:cNvPr>
          <p:cNvSpPr txBox="1"/>
          <p:nvPr/>
        </p:nvSpPr>
        <p:spPr>
          <a:xfrm>
            <a:off x="1763688" y="116632"/>
            <a:ext cx="7308304" cy="769441"/>
          </a:xfrm>
          <a:prstGeom prst="rect">
            <a:avLst/>
          </a:prstGeom>
          <a:noFill/>
        </p:spPr>
        <p:txBody>
          <a:bodyPr wrap="square" rtlCol="1">
            <a:spAutoFit/>
          </a:bodyPr>
          <a:lstStyle/>
          <a:p>
            <a:pPr algn="r" rtl="1"/>
            <a:r>
              <a:rPr lang="he-IL" sz="4400" b="1" dirty="0">
                <a:latin typeface="David" pitchFamily="34" charset="-79"/>
                <a:cs typeface="David" pitchFamily="34" charset="-79"/>
              </a:rPr>
              <a:t>פריון העבודה הפך ל-</a:t>
            </a:r>
            <a:r>
              <a:rPr lang="en-US" sz="4400" b="1" dirty="0">
                <a:latin typeface="David" pitchFamily="34" charset="-79"/>
                <a:cs typeface="David" pitchFamily="34" charset="-79"/>
              </a:rPr>
              <a:t>buzz word</a:t>
            </a:r>
            <a:endParaRPr lang="he-IL" sz="4400" b="1" dirty="0">
              <a:latin typeface="David" pitchFamily="34" charset="-79"/>
              <a:cs typeface="David" pitchFamily="34" charset="-79"/>
            </a:endParaRPr>
          </a:p>
        </p:txBody>
      </p:sp>
    </p:spTree>
    <p:extLst>
      <p:ext uri="{BB962C8B-B14F-4D97-AF65-F5344CB8AC3E}">
        <p14:creationId xmlns:p14="http://schemas.microsoft.com/office/powerpoint/2010/main" val="1410634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p:cNvSpPr txBox="1">
            <a:spLocks/>
          </p:cNvSpPr>
          <p:nvPr/>
        </p:nvSpPr>
        <p:spPr>
          <a:xfrm>
            <a:off x="1403648" y="210497"/>
            <a:ext cx="77290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algn="r" rtl="1" eaLnBrk="0" hangingPunct="0">
              <a:defRPr sz="2800" b="1">
                <a:solidFill>
                  <a:schemeClr val="tx1">
                    <a:lumMod val="95000"/>
                    <a:lumOff val="5000"/>
                  </a:schemeClr>
                </a:solidFill>
                <a:latin typeface="David" pitchFamily="34" charset="-79"/>
                <a:cs typeface="David" pitchFamily="34" charset="-79"/>
              </a:defRPr>
            </a:lvl1pPr>
            <a:lvl2pPr rtl="1" eaLnBrk="0" hangingPunct="0">
              <a:defRPr sz="4400">
                <a:latin typeface="Arial" pitchFamily="34" charset="0"/>
                <a:cs typeface="Arial" pitchFamily="34" charset="0"/>
              </a:defRPr>
            </a:lvl2pPr>
            <a:lvl3pPr rtl="1" eaLnBrk="0" hangingPunct="0">
              <a:defRPr sz="4400">
                <a:latin typeface="Arial" pitchFamily="34" charset="0"/>
                <a:cs typeface="Arial" pitchFamily="34" charset="0"/>
              </a:defRPr>
            </a:lvl3pPr>
            <a:lvl4pPr rtl="1" eaLnBrk="0" hangingPunct="0">
              <a:defRPr sz="4400">
                <a:latin typeface="Arial" pitchFamily="34" charset="0"/>
                <a:cs typeface="Arial" pitchFamily="34" charset="0"/>
              </a:defRPr>
            </a:lvl4pPr>
            <a:lvl5pPr rtl="1" eaLnBrk="0" hangingPunct="0">
              <a:defRPr sz="4400">
                <a:latin typeface="Arial" pitchFamily="34" charset="0"/>
                <a:cs typeface="Arial" pitchFamily="34" charset="0"/>
              </a:defRPr>
            </a:lvl5pPr>
            <a:lvl6pPr marL="457200" rtl="1" fontAlgn="base">
              <a:spcBef>
                <a:spcPct val="0"/>
              </a:spcBef>
              <a:spcAft>
                <a:spcPct val="0"/>
              </a:spcAft>
              <a:defRPr sz="4400">
                <a:latin typeface="Arial" pitchFamily="34" charset="0"/>
                <a:cs typeface="Arial" pitchFamily="34" charset="0"/>
              </a:defRPr>
            </a:lvl6pPr>
            <a:lvl7pPr marL="914400" rtl="1" fontAlgn="base">
              <a:spcBef>
                <a:spcPct val="0"/>
              </a:spcBef>
              <a:spcAft>
                <a:spcPct val="0"/>
              </a:spcAft>
              <a:defRPr sz="4400">
                <a:latin typeface="Arial" pitchFamily="34" charset="0"/>
                <a:cs typeface="Arial" pitchFamily="34" charset="0"/>
              </a:defRPr>
            </a:lvl7pPr>
            <a:lvl8pPr marL="1371600" rtl="1" fontAlgn="base">
              <a:spcBef>
                <a:spcPct val="0"/>
              </a:spcBef>
              <a:spcAft>
                <a:spcPct val="0"/>
              </a:spcAft>
              <a:defRPr sz="4400">
                <a:latin typeface="Arial" pitchFamily="34" charset="0"/>
                <a:cs typeface="Arial" pitchFamily="34" charset="0"/>
              </a:defRPr>
            </a:lvl8pPr>
            <a:lvl9pPr marL="1828800" rtl="1" fontAlgn="base">
              <a:spcBef>
                <a:spcPct val="0"/>
              </a:spcBef>
              <a:spcAft>
                <a:spcPct val="0"/>
              </a:spcAft>
              <a:defRPr sz="4400">
                <a:latin typeface="Arial" pitchFamily="34" charset="0"/>
                <a:cs typeface="Arial" pitchFamily="34" charset="0"/>
              </a:defRPr>
            </a:lvl9pPr>
          </a:lstStyle>
          <a:p>
            <a:r>
              <a:rPr lang="he-IL" dirty="0"/>
              <a:t>תשתיות: שביעות הרצון מתחבורה ציבורית נמוכה</a:t>
            </a:r>
            <a:endParaRPr lang="en-US" dirty="0"/>
          </a:p>
        </p:txBody>
      </p:sp>
      <p:sp>
        <p:nvSpPr>
          <p:cNvPr id="9" name="מציין מיקום של מספר שקופית 2"/>
          <p:cNvSpPr>
            <a:spLocks noGrp="1"/>
          </p:cNvSpPr>
          <p:nvPr>
            <p:ph type="sldNum" sz="quarter" idx="4294967295"/>
          </p:nvPr>
        </p:nvSpPr>
        <p:spPr>
          <a:xfrm>
            <a:off x="35496" y="6453336"/>
            <a:ext cx="693440" cy="457200"/>
          </a:xfrm>
          <a:prstGeom prst="rect">
            <a:avLst/>
          </a:prstGeom>
          <a:noFill/>
        </p:spPr>
        <p:txBody>
          <a:bodyPr anchor="ctr"/>
          <a:lstStyle>
            <a:lvl1pPr algn="r" rtl="1"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algn="r" rtl="1"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algn="r" rtl="1"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algn="r" rtl="1"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algn="r" rtl="1"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algn="ctr" rtl="0" eaLnBrk="1" hangingPunct="1">
              <a:spcBef>
                <a:spcPct val="0"/>
              </a:spcBef>
              <a:buClrTx/>
              <a:buSzTx/>
              <a:buFontTx/>
              <a:buNone/>
            </a:pPr>
            <a:fld id="{7AB1362C-BAB0-45D4-BB24-84FB2EA42CAA}" type="slidenum">
              <a:rPr lang="he-IL" altLang="en-US" sz="1200" b="1" smtClean="0">
                <a:latin typeface="Arial" charset="0"/>
                <a:cs typeface="Arial" charset="0"/>
              </a:rPr>
              <a:pPr algn="ctr" rtl="0" eaLnBrk="1" hangingPunct="1">
                <a:spcBef>
                  <a:spcPct val="0"/>
                </a:spcBef>
                <a:buClrTx/>
                <a:buSzTx/>
                <a:buFontTx/>
                <a:buNone/>
              </a:pPr>
              <a:t>20</a:t>
            </a:fld>
            <a:endParaRPr lang="en-US" altLang="en-US" sz="1200" b="1" dirty="0">
              <a:latin typeface="Arial" charset="0"/>
              <a:cs typeface="Arial" charset="0"/>
            </a:endParaRPr>
          </a:p>
        </p:txBody>
      </p:sp>
      <p:pic>
        <p:nvPicPr>
          <p:cNvPr id="5" name="תמונה 4">
            <a:extLst>
              <a:ext uri="{FF2B5EF4-FFF2-40B4-BE49-F238E27FC236}">
                <a16:creationId xmlns:a16="http://schemas.microsoft.com/office/drawing/2014/main" id="{B0821038-A164-4B2B-B52E-6142DA973385}"/>
              </a:ext>
            </a:extLst>
          </p:cNvPr>
          <p:cNvPicPr>
            <a:picLocks noChangeAspect="1"/>
          </p:cNvPicPr>
          <p:nvPr/>
        </p:nvPicPr>
        <p:blipFill>
          <a:blip r:embed="rId2"/>
          <a:stretch>
            <a:fillRect/>
          </a:stretch>
        </p:blipFill>
        <p:spPr>
          <a:xfrm>
            <a:off x="364557" y="1484784"/>
            <a:ext cx="8496660" cy="3898150"/>
          </a:xfrm>
          <a:prstGeom prst="rect">
            <a:avLst/>
          </a:prstGeom>
        </p:spPr>
      </p:pic>
    </p:spTree>
    <p:extLst>
      <p:ext uri="{BB962C8B-B14F-4D97-AF65-F5344CB8AC3E}">
        <p14:creationId xmlns:p14="http://schemas.microsoft.com/office/powerpoint/2010/main" val="394631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p:cNvSpPr txBox="1">
            <a:spLocks/>
          </p:cNvSpPr>
          <p:nvPr/>
        </p:nvSpPr>
        <p:spPr>
          <a:xfrm>
            <a:off x="1475656" y="-4946"/>
            <a:ext cx="765700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algn="r" rtl="1" eaLnBrk="0" hangingPunct="0">
              <a:defRPr sz="2800" b="1">
                <a:solidFill>
                  <a:schemeClr val="tx1">
                    <a:lumMod val="95000"/>
                    <a:lumOff val="5000"/>
                  </a:schemeClr>
                </a:solidFill>
                <a:latin typeface="David" pitchFamily="34" charset="-79"/>
                <a:cs typeface="David" pitchFamily="34" charset="-79"/>
              </a:defRPr>
            </a:lvl1pPr>
            <a:lvl2pPr rtl="1" eaLnBrk="0" hangingPunct="0">
              <a:defRPr sz="4400">
                <a:latin typeface="Arial" pitchFamily="34" charset="0"/>
                <a:cs typeface="Arial" pitchFamily="34" charset="0"/>
              </a:defRPr>
            </a:lvl2pPr>
            <a:lvl3pPr rtl="1" eaLnBrk="0" hangingPunct="0">
              <a:defRPr sz="4400">
                <a:latin typeface="Arial" pitchFamily="34" charset="0"/>
                <a:cs typeface="Arial" pitchFamily="34" charset="0"/>
              </a:defRPr>
            </a:lvl3pPr>
            <a:lvl4pPr rtl="1" eaLnBrk="0" hangingPunct="0">
              <a:defRPr sz="4400">
                <a:latin typeface="Arial" pitchFamily="34" charset="0"/>
                <a:cs typeface="Arial" pitchFamily="34" charset="0"/>
              </a:defRPr>
            </a:lvl4pPr>
            <a:lvl5pPr rtl="1" eaLnBrk="0" hangingPunct="0">
              <a:defRPr sz="4400">
                <a:latin typeface="Arial" pitchFamily="34" charset="0"/>
                <a:cs typeface="Arial" pitchFamily="34" charset="0"/>
              </a:defRPr>
            </a:lvl5pPr>
            <a:lvl6pPr marL="457200" rtl="1" fontAlgn="base">
              <a:spcBef>
                <a:spcPct val="0"/>
              </a:spcBef>
              <a:spcAft>
                <a:spcPct val="0"/>
              </a:spcAft>
              <a:defRPr sz="4400">
                <a:latin typeface="Arial" pitchFamily="34" charset="0"/>
                <a:cs typeface="Arial" pitchFamily="34" charset="0"/>
              </a:defRPr>
            </a:lvl6pPr>
            <a:lvl7pPr marL="914400" rtl="1" fontAlgn="base">
              <a:spcBef>
                <a:spcPct val="0"/>
              </a:spcBef>
              <a:spcAft>
                <a:spcPct val="0"/>
              </a:spcAft>
              <a:defRPr sz="4400">
                <a:latin typeface="Arial" pitchFamily="34" charset="0"/>
                <a:cs typeface="Arial" pitchFamily="34" charset="0"/>
              </a:defRPr>
            </a:lvl7pPr>
            <a:lvl8pPr marL="1371600" rtl="1" fontAlgn="base">
              <a:spcBef>
                <a:spcPct val="0"/>
              </a:spcBef>
              <a:spcAft>
                <a:spcPct val="0"/>
              </a:spcAft>
              <a:defRPr sz="4400">
                <a:latin typeface="Arial" pitchFamily="34" charset="0"/>
                <a:cs typeface="Arial" pitchFamily="34" charset="0"/>
              </a:defRPr>
            </a:lvl8pPr>
            <a:lvl9pPr marL="1828800" rtl="1" fontAlgn="base">
              <a:spcBef>
                <a:spcPct val="0"/>
              </a:spcBef>
              <a:spcAft>
                <a:spcPct val="0"/>
              </a:spcAft>
              <a:defRPr sz="4400">
                <a:latin typeface="Arial" pitchFamily="34" charset="0"/>
                <a:cs typeface="Arial" pitchFamily="34" charset="0"/>
              </a:defRPr>
            </a:lvl9pPr>
          </a:lstStyle>
          <a:p>
            <a:r>
              <a:rPr lang="he-IL" dirty="0"/>
              <a:t>תשתיות: עתירות השימוש בתחבורה ציבורית בת"א נמוכה ביחס לערים דומות בעולם</a:t>
            </a:r>
            <a:endParaRPr lang="en-US" dirty="0"/>
          </a:p>
        </p:txBody>
      </p:sp>
      <p:sp>
        <p:nvSpPr>
          <p:cNvPr id="9" name="מציין מיקום של מספר שקופית 2"/>
          <p:cNvSpPr>
            <a:spLocks noGrp="1"/>
          </p:cNvSpPr>
          <p:nvPr>
            <p:ph type="sldNum" sz="quarter" idx="4294967295"/>
          </p:nvPr>
        </p:nvSpPr>
        <p:spPr>
          <a:xfrm>
            <a:off x="35496" y="6453336"/>
            <a:ext cx="693440" cy="457200"/>
          </a:xfrm>
          <a:prstGeom prst="rect">
            <a:avLst/>
          </a:prstGeom>
          <a:noFill/>
        </p:spPr>
        <p:txBody>
          <a:bodyPr anchor="ctr"/>
          <a:lstStyle>
            <a:lvl1pPr algn="r" rtl="1"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algn="r" rtl="1"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algn="r" rtl="1"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algn="r" rtl="1"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algn="r" rtl="1"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algn="ctr" rtl="0" eaLnBrk="1" hangingPunct="1">
              <a:spcBef>
                <a:spcPct val="0"/>
              </a:spcBef>
              <a:buClrTx/>
              <a:buSzTx/>
              <a:buFontTx/>
              <a:buNone/>
            </a:pPr>
            <a:fld id="{7AB1362C-BAB0-45D4-BB24-84FB2EA42CAA}" type="slidenum">
              <a:rPr lang="he-IL" altLang="en-US" sz="1200" b="1" smtClean="0">
                <a:latin typeface="Arial" charset="0"/>
                <a:cs typeface="Arial" charset="0"/>
              </a:rPr>
              <a:pPr algn="ctr" rtl="0" eaLnBrk="1" hangingPunct="1">
                <a:spcBef>
                  <a:spcPct val="0"/>
                </a:spcBef>
                <a:buClrTx/>
                <a:buSzTx/>
                <a:buFontTx/>
                <a:buNone/>
              </a:pPr>
              <a:t>21</a:t>
            </a:fld>
            <a:endParaRPr lang="en-US" altLang="en-US" sz="1200" b="1" dirty="0">
              <a:latin typeface="Arial" charset="0"/>
              <a:cs typeface="Arial" charset="0"/>
            </a:endParaRPr>
          </a:p>
        </p:txBody>
      </p:sp>
      <p:pic>
        <p:nvPicPr>
          <p:cNvPr id="7" name="תמונה 6">
            <a:extLst>
              <a:ext uri="{FF2B5EF4-FFF2-40B4-BE49-F238E27FC236}">
                <a16:creationId xmlns:a16="http://schemas.microsoft.com/office/drawing/2014/main" id="{2AA3F404-1B82-45A1-812A-EC729C36C1BE}"/>
              </a:ext>
            </a:extLst>
          </p:cNvPr>
          <p:cNvPicPr>
            <a:picLocks noChangeAspect="1"/>
          </p:cNvPicPr>
          <p:nvPr/>
        </p:nvPicPr>
        <p:blipFill>
          <a:blip r:embed="rId2"/>
          <a:stretch>
            <a:fillRect/>
          </a:stretch>
        </p:blipFill>
        <p:spPr>
          <a:xfrm>
            <a:off x="70952" y="1700808"/>
            <a:ext cx="9030427" cy="3852330"/>
          </a:xfrm>
          <a:prstGeom prst="rect">
            <a:avLst/>
          </a:prstGeom>
        </p:spPr>
      </p:pic>
    </p:spTree>
    <p:extLst>
      <p:ext uri="{BB962C8B-B14F-4D97-AF65-F5344CB8AC3E}">
        <p14:creationId xmlns:p14="http://schemas.microsoft.com/office/powerpoint/2010/main" val="2538473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p:cNvSpPr txBox="1">
            <a:spLocks/>
          </p:cNvSpPr>
          <p:nvPr/>
        </p:nvSpPr>
        <p:spPr>
          <a:xfrm>
            <a:off x="1187624" y="210497"/>
            <a:ext cx="79450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algn="r" rtl="1" eaLnBrk="0" hangingPunct="0">
              <a:defRPr sz="2800" b="1">
                <a:solidFill>
                  <a:schemeClr val="tx1">
                    <a:lumMod val="95000"/>
                    <a:lumOff val="5000"/>
                  </a:schemeClr>
                </a:solidFill>
                <a:latin typeface="David" pitchFamily="34" charset="-79"/>
                <a:cs typeface="David" pitchFamily="34" charset="-79"/>
              </a:defRPr>
            </a:lvl1pPr>
            <a:lvl2pPr rtl="1" eaLnBrk="0" hangingPunct="0">
              <a:defRPr sz="4400">
                <a:latin typeface="Arial" pitchFamily="34" charset="0"/>
                <a:cs typeface="Arial" pitchFamily="34" charset="0"/>
              </a:defRPr>
            </a:lvl2pPr>
            <a:lvl3pPr rtl="1" eaLnBrk="0" hangingPunct="0">
              <a:defRPr sz="4400">
                <a:latin typeface="Arial" pitchFamily="34" charset="0"/>
                <a:cs typeface="Arial" pitchFamily="34" charset="0"/>
              </a:defRPr>
            </a:lvl3pPr>
            <a:lvl4pPr rtl="1" eaLnBrk="0" hangingPunct="0">
              <a:defRPr sz="4400">
                <a:latin typeface="Arial" pitchFamily="34" charset="0"/>
                <a:cs typeface="Arial" pitchFamily="34" charset="0"/>
              </a:defRPr>
            </a:lvl4pPr>
            <a:lvl5pPr rtl="1" eaLnBrk="0" hangingPunct="0">
              <a:defRPr sz="4400">
                <a:latin typeface="Arial" pitchFamily="34" charset="0"/>
                <a:cs typeface="Arial" pitchFamily="34" charset="0"/>
              </a:defRPr>
            </a:lvl5pPr>
            <a:lvl6pPr marL="457200" rtl="1" fontAlgn="base">
              <a:spcBef>
                <a:spcPct val="0"/>
              </a:spcBef>
              <a:spcAft>
                <a:spcPct val="0"/>
              </a:spcAft>
              <a:defRPr sz="4400">
                <a:latin typeface="Arial" pitchFamily="34" charset="0"/>
                <a:cs typeface="Arial" pitchFamily="34" charset="0"/>
              </a:defRPr>
            </a:lvl6pPr>
            <a:lvl7pPr marL="914400" rtl="1" fontAlgn="base">
              <a:spcBef>
                <a:spcPct val="0"/>
              </a:spcBef>
              <a:spcAft>
                <a:spcPct val="0"/>
              </a:spcAft>
              <a:defRPr sz="4400">
                <a:latin typeface="Arial" pitchFamily="34" charset="0"/>
                <a:cs typeface="Arial" pitchFamily="34" charset="0"/>
              </a:defRPr>
            </a:lvl7pPr>
            <a:lvl8pPr marL="1371600" rtl="1" fontAlgn="base">
              <a:spcBef>
                <a:spcPct val="0"/>
              </a:spcBef>
              <a:spcAft>
                <a:spcPct val="0"/>
              </a:spcAft>
              <a:defRPr sz="4400">
                <a:latin typeface="Arial" pitchFamily="34" charset="0"/>
                <a:cs typeface="Arial" pitchFamily="34" charset="0"/>
              </a:defRPr>
            </a:lvl8pPr>
            <a:lvl9pPr marL="1828800" rtl="1" fontAlgn="base">
              <a:spcBef>
                <a:spcPct val="0"/>
              </a:spcBef>
              <a:spcAft>
                <a:spcPct val="0"/>
              </a:spcAft>
              <a:defRPr sz="4400">
                <a:latin typeface="Arial" pitchFamily="34" charset="0"/>
                <a:cs typeface="Arial" pitchFamily="34" charset="0"/>
              </a:defRPr>
            </a:lvl9pPr>
          </a:lstStyle>
          <a:p>
            <a:r>
              <a:rPr lang="he-IL" dirty="0"/>
              <a:t>כיווני מדיניות בתחום תשתיות התחבורה</a:t>
            </a:r>
            <a:endParaRPr lang="en-US" dirty="0"/>
          </a:p>
        </p:txBody>
      </p:sp>
      <p:sp>
        <p:nvSpPr>
          <p:cNvPr id="9" name="מציין מיקום של מספר שקופית 2"/>
          <p:cNvSpPr>
            <a:spLocks noGrp="1"/>
          </p:cNvSpPr>
          <p:nvPr>
            <p:ph type="sldNum" sz="quarter" idx="4294967295"/>
          </p:nvPr>
        </p:nvSpPr>
        <p:spPr>
          <a:xfrm>
            <a:off x="35496" y="6453336"/>
            <a:ext cx="693440" cy="457200"/>
          </a:xfrm>
          <a:prstGeom prst="rect">
            <a:avLst/>
          </a:prstGeom>
          <a:noFill/>
        </p:spPr>
        <p:txBody>
          <a:bodyPr anchor="ctr"/>
          <a:lstStyle>
            <a:lvl1pPr algn="r" rtl="1"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algn="r" rtl="1"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algn="r" rtl="1"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algn="r" rtl="1"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algn="r" rtl="1"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algn="ctr" rtl="0" eaLnBrk="1" hangingPunct="1">
              <a:spcBef>
                <a:spcPct val="0"/>
              </a:spcBef>
              <a:buClrTx/>
              <a:buSzTx/>
              <a:buFontTx/>
              <a:buNone/>
            </a:pPr>
            <a:fld id="{7AB1362C-BAB0-45D4-BB24-84FB2EA42CAA}" type="slidenum">
              <a:rPr lang="he-IL" altLang="en-US" sz="1200" b="1" smtClean="0">
                <a:latin typeface="Arial" charset="0"/>
                <a:cs typeface="Arial" charset="0"/>
              </a:rPr>
              <a:pPr algn="ctr" rtl="0" eaLnBrk="1" hangingPunct="1">
                <a:spcBef>
                  <a:spcPct val="0"/>
                </a:spcBef>
                <a:buClrTx/>
                <a:buSzTx/>
                <a:buFontTx/>
                <a:buNone/>
              </a:pPr>
              <a:t>22</a:t>
            </a:fld>
            <a:endParaRPr lang="en-US" altLang="en-US" sz="1200" b="1" dirty="0">
              <a:latin typeface="Arial" charset="0"/>
              <a:cs typeface="Arial" charset="0"/>
            </a:endParaRPr>
          </a:p>
        </p:txBody>
      </p:sp>
      <p:sp>
        <p:nvSpPr>
          <p:cNvPr id="7" name="TextBox 6">
            <a:extLst>
              <a:ext uri="{FF2B5EF4-FFF2-40B4-BE49-F238E27FC236}">
                <a16:creationId xmlns:a16="http://schemas.microsoft.com/office/drawing/2014/main" id="{01383201-AB3F-4630-95C2-67DA801BABEB}"/>
              </a:ext>
            </a:extLst>
          </p:cNvPr>
          <p:cNvSpPr txBox="1"/>
          <p:nvPr/>
        </p:nvSpPr>
        <p:spPr>
          <a:xfrm>
            <a:off x="2987824" y="1283701"/>
            <a:ext cx="6080562" cy="4795159"/>
          </a:xfrm>
          <a:prstGeom prst="rect">
            <a:avLst/>
          </a:prstGeom>
          <a:noFill/>
        </p:spPr>
        <p:txBody>
          <a:bodyPr wrap="square" rtlCol="1">
            <a:spAutoFit/>
          </a:bodyPr>
          <a:lstStyle/>
          <a:p>
            <a:pPr marL="342900" indent="-342900" algn="r" rtl="1">
              <a:lnSpc>
                <a:spcPct val="120000"/>
              </a:lnSpc>
              <a:buAutoNum type="arabicPeriod"/>
            </a:pPr>
            <a:r>
              <a:rPr lang="he-IL" sz="3200" dirty="0">
                <a:latin typeface="David" panose="020E0502060401010101" pitchFamily="34" charset="-79"/>
                <a:cs typeface="David" panose="020E0502060401010101" pitchFamily="34" charset="-79"/>
              </a:rPr>
              <a:t>הגדלת ההשקעה בהסעת המונים – בדגש על </a:t>
            </a:r>
            <a:r>
              <a:rPr lang="he-IL" sz="3200" b="1" dirty="0">
                <a:solidFill>
                  <a:srgbClr val="C0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רכבות</a:t>
            </a:r>
            <a:r>
              <a:rPr lang="he-IL" sz="3200" dirty="0">
                <a:latin typeface="David" panose="020E0502060401010101" pitchFamily="34" charset="-79"/>
                <a:cs typeface="David" panose="020E0502060401010101" pitchFamily="34" charset="-79"/>
              </a:rPr>
              <a:t>.</a:t>
            </a:r>
          </a:p>
          <a:p>
            <a:pPr marL="342900" indent="-342900" algn="r" rtl="1">
              <a:lnSpc>
                <a:spcPct val="120000"/>
              </a:lnSpc>
              <a:buAutoNum type="arabicPeriod"/>
            </a:pPr>
            <a:r>
              <a:rPr lang="he-IL" sz="3200" dirty="0">
                <a:latin typeface="David" panose="020E0502060401010101" pitchFamily="34" charset="-79"/>
                <a:cs typeface="David" panose="020E0502060401010101" pitchFamily="34" charset="-79"/>
              </a:rPr>
              <a:t>שיפור יכולת </a:t>
            </a:r>
            <a:r>
              <a:rPr lang="he-IL" sz="3200" b="1" dirty="0">
                <a:solidFill>
                  <a:srgbClr val="C0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התכנון</a:t>
            </a:r>
            <a:r>
              <a:rPr lang="he-IL" sz="3200" dirty="0">
                <a:latin typeface="David" panose="020E0502060401010101" pitchFamily="34" charset="-79"/>
                <a:cs typeface="David" panose="020E0502060401010101" pitchFamily="34" charset="-79"/>
              </a:rPr>
              <a:t>. הקמת רשויות מטרופוליטניות.</a:t>
            </a:r>
          </a:p>
          <a:p>
            <a:pPr marL="342900" indent="-342900" algn="r" rtl="1">
              <a:lnSpc>
                <a:spcPct val="120000"/>
              </a:lnSpc>
              <a:buAutoNum type="arabicPeriod"/>
            </a:pPr>
            <a:r>
              <a:rPr lang="he-IL" sz="3200" dirty="0">
                <a:latin typeface="David" panose="020E0502060401010101" pitchFamily="34" charset="-79"/>
                <a:cs typeface="David" panose="020E0502060401010101" pitchFamily="34" charset="-79"/>
              </a:rPr>
              <a:t>שיפור </a:t>
            </a:r>
            <a:r>
              <a:rPr lang="he-IL" sz="3200" b="1" dirty="0">
                <a:solidFill>
                  <a:srgbClr val="C0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התיאום</a:t>
            </a:r>
            <a:r>
              <a:rPr lang="he-IL" sz="3200" dirty="0">
                <a:latin typeface="David" panose="020E0502060401010101" pitchFamily="34" charset="-79"/>
                <a:cs typeface="David" panose="020E0502060401010101" pitchFamily="34" charset="-79"/>
              </a:rPr>
              <a:t> בין מערכי התחבורה השונים.</a:t>
            </a:r>
          </a:p>
          <a:p>
            <a:pPr marL="342900" indent="-342900" algn="r" rtl="1">
              <a:lnSpc>
                <a:spcPct val="120000"/>
              </a:lnSpc>
              <a:buAutoNum type="arabicPeriod"/>
            </a:pPr>
            <a:r>
              <a:rPr lang="he-IL" sz="3200" dirty="0">
                <a:latin typeface="David" panose="020E0502060401010101" pitchFamily="34" charset="-79"/>
                <a:cs typeface="David" panose="020E0502060401010101" pitchFamily="34" charset="-79"/>
              </a:rPr>
              <a:t>קידום </a:t>
            </a:r>
            <a:r>
              <a:rPr lang="he-IL" sz="3200" dirty="0" err="1">
                <a:latin typeface="David" panose="020E0502060401010101" pitchFamily="34" charset="-79"/>
                <a:cs typeface="David" panose="020E0502060401010101" pitchFamily="34" charset="-79"/>
              </a:rPr>
              <a:t>תוכנית</a:t>
            </a:r>
            <a:r>
              <a:rPr lang="he-IL" sz="3200" dirty="0">
                <a:latin typeface="David" panose="020E0502060401010101" pitchFamily="34" charset="-79"/>
                <a:cs typeface="David" panose="020E0502060401010101" pitchFamily="34" charset="-79"/>
              </a:rPr>
              <a:t> "נעים לירוק" </a:t>
            </a:r>
            <a:r>
              <a:rPr lang="he-IL" sz="3200" b="1" dirty="0">
                <a:solidFill>
                  <a:srgbClr val="C0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לוויסות הביקוש</a:t>
            </a:r>
            <a:r>
              <a:rPr lang="he-IL" sz="3200" dirty="0">
                <a:latin typeface="David" panose="020E0502060401010101" pitchFamily="34" charset="-79"/>
                <a:cs typeface="David" panose="020E0502060401010101" pitchFamily="34" charset="-79"/>
              </a:rPr>
              <a:t> באזורים ושעות גודש.</a:t>
            </a:r>
          </a:p>
        </p:txBody>
      </p:sp>
      <p:pic>
        <p:nvPicPr>
          <p:cNvPr id="3" name="תמונה 2">
            <a:extLst>
              <a:ext uri="{FF2B5EF4-FFF2-40B4-BE49-F238E27FC236}">
                <a16:creationId xmlns:a16="http://schemas.microsoft.com/office/drawing/2014/main" id="{27BC9559-D454-4102-93BD-2FC8186E69AC}"/>
              </a:ext>
            </a:extLst>
          </p:cNvPr>
          <p:cNvPicPr>
            <a:picLocks noChangeAspect="1"/>
          </p:cNvPicPr>
          <p:nvPr/>
        </p:nvPicPr>
        <p:blipFill>
          <a:blip r:embed="rId2"/>
          <a:stretch>
            <a:fillRect/>
          </a:stretch>
        </p:blipFill>
        <p:spPr>
          <a:xfrm>
            <a:off x="899592" y="5005525"/>
            <a:ext cx="2160240" cy="1056566"/>
          </a:xfrm>
          <a:prstGeom prst="rect">
            <a:avLst/>
          </a:prstGeom>
        </p:spPr>
      </p:pic>
      <p:pic>
        <p:nvPicPr>
          <p:cNvPr id="4" name="תמונה 3">
            <a:extLst>
              <a:ext uri="{FF2B5EF4-FFF2-40B4-BE49-F238E27FC236}">
                <a16:creationId xmlns:a16="http://schemas.microsoft.com/office/drawing/2014/main" id="{2637B75E-7C70-4714-B64E-E45CB0D635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1560" y="3767582"/>
            <a:ext cx="2520280" cy="1083720"/>
          </a:xfrm>
          <a:prstGeom prst="rect">
            <a:avLst/>
          </a:prstGeom>
        </p:spPr>
      </p:pic>
      <p:pic>
        <p:nvPicPr>
          <p:cNvPr id="5" name="תמונה 4">
            <a:extLst>
              <a:ext uri="{FF2B5EF4-FFF2-40B4-BE49-F238E27FC236}">
                <a16:creationId xmlns:a16="http://schemas.microsoft.com/office/drawing/2014/main" id="{803ED6C2-E12C-4C24-BE4D-F757D9A668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47664" y="2529639"/>
            <a:ext cx="1536170" cy="1151642"/>
          </a:xfrm>
          <a:prstGeom prst="rect">
            <a:avLst/>
          </a:prstGeom>
        </p:spPr>
      </p:pic>
      <p:pic>
        <p:nvPicPr>
          <p:cNvPr id="8" name="תמונה 7">
            <a:extLst>
              <a:ext uri="{FF2B5EF4-FFF2-40B4-BE49-F238E27FC236}">
                <a16:creationId xmlns:a16="http://schemas.microsoft.com/office/drawing/2014/main" id="{26111D58-7C9D-4882-805D-AF2466784BC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55552" y="1588432"/>
            <a:ext cx="1536170" cy="864096"/>
          </a:xfrm>
          <a:prstGeom prst="rect">
            <a:avLst/>
          </a:prstGeom>
        </p:spPr>
      </p:pic>
    </p:spTree>
    <p:extLst>
      <p:ext uri="{BB962C8B-B14F-4D97-AF65-F5344CB8AC3E}">
        <p14:creationId xmlns:p14="http://schemas.microsoft.com/office/powerpoint/2010/main" val="127262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5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5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250"/>
                                        <p:tgtEl>
                                          <p:spTgt spid="7">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5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250"/>
                                        <p:tgtEl>
                                          <p:spTgt spid="7">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25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Effect transition="in" filter="fade">
                                      <p:cBhvr>
                                        <p:cTn id="31" dur="250"/>
                                        <p:tgtEl>
                                          <p:spTgt spid="7">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ציין מיקום של מספר שקופית 2"/>
          <p:cNvSpPr>
            <a:spLocks noGrp="1"/>
          </p:cNvSpPr>
          <p:nvPr>
            <p:ph type="sldNum" sz="quarter" idx="4294967295"/>
          </p:nvPr>
        </p:nvSpPr>
        <p:spPr>
          <a:xfrm>
            <a:off x="35496" y="6453336"/>
            <a:ext cx="693440" cy="457200"/>
          </a:xfrm>
          <a:prstGeom prst="rect">
            <a:avLst/>
          </a:prstGeom>
          <a:noFill/>
        </p:spPr>
        <p:txBody>
          <a:bodyPr anchor="ctr"/>
          <a:lstStyle>
            <a:lvl1pPr algn="r" rtl="1"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algn="r" rtl="1"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algn="r" rtl="1"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algn="r" rtl="1"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algn="r" rtl="1"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algn="ctr" rtl="0" eaLnBrk="1" hangingPunct="1">
              <a:spcBef>
                <a:spcPct val="0"/>
              </a:spcBef>
              <a:buClrTx/>
              <a:buSzTx/>
              <a:buFontTx/>
              <a:buNone/>
            </a:pPr>
            <a:fld id="{7AB1362C-BAB0-45D4-BB24-84FB2EA42CAA}" type="slidenum">
              <a:rPr lang="he-IL" altLang="en-US" sz="1200" b="1" smtClean="0">
                <a:latin typeface="Arial" charset="0"/>
                <a:cs typeface="Arial" charset="0"/>
              </a:rPr>
              <a:pPr algn="ctr" rtl="0" eaLnBrk="1" hangingPunct="1">
                <a:spcBef>
                  <a:spcPct val="0"/>
                </a:spcBef>
                <a:buClrTx/>
                <a:buSzTx/>
                <a:buFontTx/>
                <a:buNone/>
              </a:pPr>
              <a:t>23</a:t>
            </a:fld>
            <a:endParaRPr lang="en-US" altLang="en-US" sz="1200" b="1" dirty="0">
              <a:latin typeface="Arial" charset="0"/>
              <a:cs typeface="Arial" charset="0"/>
            </a:endParaRPr>
          </a:p>
        </p:txBody>
      </p:sp>
      <p:sp>
        <p:nvSpPr>
          <p:cNvPr id="8" name="כותרת 1"/>
          <p:cNvSpPr txBox="1">
            <a:spLocks/>
          </p:cNvSpPr>
          <p:nvPr/>
        </p:nvSpPr>
        <p:spPr bwMode="auto">
          <a:xfrm>
            <a:off x="72008" y="188640"/>
            <a:ext cx="864235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eaLnBrk="0" fontAlgn="base" hangingPunct="0">
              <a:spcBef>
                <a:spcPct val="0"/>
              </a:spcBef>
              <a:spcAft>
                <a:spcPct val="0"/>
              </a:spcAft>
              <a:defRPr sz="4000" b="1" cap="all">
                <a:solidFill>
                  <a:schemeClr val="tx1"/>
                </a:solidFill>
                <a:latin typeface="David" pitchFamily="2" charset="-79"/>
                <a:ea typeface="+mj-ea"/>
                <a:cs typeface="David" pitchFamily="2" charset="-79"/>
              </a:defRPr>
            </a:lvl1pPr>
            <a:lvl2pPr algn="l" rtl="1" eaLnBrk="0" fontAlgn="base" hangingPunct="0">
              <a:spcBef>
                <a:spcPct val="0"/>
              </a:spcBef>
              <a:spcAft>
                <a:spcPct val="0"/>
              </a:spcAft>
              <a:defRPr sz="4400">
                <a:solidFill>
                  <a:schemeClr val="tx1"/>
                </a:solidFill>
                <a:latin typeface="David" pitchFamily="2" charset="-79"/>
                <a:cs typeface="David" pitchFamily="2" charset="-79"/>
              </a:defRPr>
            </a:lvl2pPr>
            <a:lvl3pPr algn="l" rtl="1" eaLnBrk="0" fontAlgn="base" hangingPunct="0">
              <a:spcBef>
                <a:spcPct val="0"/>
              </a:spcBef>
              <a:spcAft>
                <a:spcPct val="0"/>
              </a:spcAft>
              <a:defRPr sz="4400">
                <a:solidFill>
                  <a:schemeClr val="tx1"/>
                </a:solidFill>
                <a:latin typeface="David" pitchFamily="2" charset="-79"/>
                <a:cs typeface="David" pitchFamily="2" charset="-79"/>
              </a:defRPr>
            </a:lvl3pPr>
            <a:lvl4pPr algn="l" rtl="1" eaLnBrk="0" fontAlgn="base" hangingPunct="0">
              <a:spcBef>
                <a:spcPct val="0"/>
              </a:spcBef>
              <a:spcAft>
                <a:spcPct val="0"/>
              </a:spcAft>
              <a:defRPr sz="4400">
                <a:solidFill>
                  <a:schemeClr val="tx1"/>
                </a:solidFill>
                <a:latin typeface="David" pitchFamily="2" charset="-79"/>
                <a:cs typeface="David" pitchFamily="2" charset="-79"/>
              </a:defRPr>
            </a:lvl4pPr>
            <a:lvl5pPr algn="l" rtl="1" eaLnBrk="0" fontAlgn="base" hangingPunct="0">
              <a:spcBef>
                <a:spcPct val="0"/>
              </a:spcBef>
              <a:spcAft>
                <a:spcPct val="0"/>
              </a:spcAft>
              <a:defRPr sz="4400">
                <a:solidFill>
                  <a:schemeClr val="tx1"/>
                </a:solidFill>
                <a:latin typeface="David" pitchFamily="2" charset="-79"/>
                <a:cs typeface="David" pitchFamily="2" charset="-79"/>
              </a:defRPr>
            </a:lvl5pPr>
            <a:lvl6pPr marL="457200" algn="l" rtl="1" fontAlgn="base">
              <a:spcBef>
                <a:spcPct val="0"/>
              </a:spcBef>
              <a:spcAft>
                <a:spcPct val="0"/>
              </a:spcAft>
              <a:defRPr sz="4400">
                <a:solidFill>
                  <a:schemeClr val="tx1"/>
                </a:solidFill>
                <a:latin typeface="Arial" pitchFamily="34" charset="0"/>
                <a:cs typeface="Arial" pitchFamily="34" charset="0"/>
              </a:defRPr>
            </a:lvl6pPr>
            <a:lvl7pPr marL="914400" algn="l" rtl="1" fontAlgn="base">
              <a:spcBef>
                <a:spcPct val="0"/>
              </a:spcBef>
              <a:spcAft>
                <a:spcPct val="0"/>
              </a:spcAft>
              <a:defRPr sz="4400">
                <a:solidFill>
                  <a:schemeClr val="tx1"/>
                </a:solidFill>
                <a:latin typeface="Arial" pitchFamily="34" charset="0"/>
                <a:cs typeface="Arial" pitchFamily="34" charset="0"/>
              </a:defRPr>
            </a:lvl7pPr>
            <a:lvl8pPr marL="1371600" algn="l" rtl="1" fontAlgn="base">
              <a:spcBef>
                <a:spcPct val="0"/>
              </a:spcBef>
              <a:spcAft>
                <a:spcPct val="0"/>
              </a:spcAft>
              <a:defRPr sz="4400">
                <a:solidFill>
                  <a:schemeClr val="tx1"/>
                </a:solidFill>
                <a:latin typeface="Arial" pitchFamily="34" charset="0"/>
                <a:cs typeface="Arial" pitchFamily="34" charset="0"/>
              </a:defRPr>
            </a:lvl8pPr>
            <a:lvl9pPr marL="1828800" algn="l" rtl="1" fontAlgn="base">
              <a:spcBef>
                <a:spcPct val="0"/>
              </a:spcBef>
              <a:spcAft>
                <a:spcPct val="0"/>
              </a:spcAft>
              <a:defRPr sz="4400">
                <a:solidFill>
                  <a:schemeClr val="tx1"/>
                </a:solidFill>
                <a:latin typeface="Arial" pitchFamily="34" charset="0"/>
                <a:cs typeface="Arial" pitchFamily="34" charset="0"/>
              </a:defRPr>
            </a:lvl9pPr>
          </a:lstStyle>
          <a:p>
            <a:pPr>
              <a:defRPr/>
            </a:pPr>
            <a:r>
              <a:rPr lang="he-IL" sz="2800" kern="0" dirty="0"/>
              <a:t>נושאים נוספים</a:t>
            </a:r>
          </a:p>
          <a:p>
            <a:pPr marL="571500" indent="-571500">
              <a:buFont typeface="Arial" panose="020B0604020202020204" pitchFamily="34" charset="0"/>
              <a:buChar char="•"/>
              <a:defRPr/>
            </a:pPr>
            <a:endParaRPr lang="he-IL" sz="2400" kern="0" dirty="0"/>
          </a:p>
        </p:txBody>
      </p:sp>
      <p:sp>
        <p:nvSpPr>
          <p:cNvPr id="9" name="TextBox 8">
            <a:extLst>
              <a:ext uri="{FF2B5EF4-FFF2-40B4-BE49-F238E27FC236}">
                <a16:creationId xmlns:a16="http://schemas.microsoft.com/office/drawing/2014/main" id="{BFC4B88C-B192-4DF5-BB93-6410A4BE0711}"/>
              </a:ext>
            </a:extLst>
          </p:cNvPr>
          <p:cNvSpPr txBox="1"/>
          <p:nvPr/>
        </p:nvSpPr>
        <p:spPr>
          <a:xfrm>
            <a:off x="251520" y="1628800"/>
            <a:ext cx="8640960" cy="3046988"/>
          </a:xfrm>
          <a:prstGeom prst="rect">
            <a:avLst/>
          </a:prstGeom>
          <a:noFill/>
        </p:spPr>
        <p:txBody>
          <a:bodyPr wrap="square" rtlCol="1">
            <a:spAutoFit/>
          </a:bodyPr>
          <a:lstStyle/>
          <a:p>
            <a:pPr marL="342900" indent="-342900" algn="r" rtl="1">
              <a:buAutoNum type="arabicPeriod"/>
            </a:pPr>
            <a:r>
              <a:rPr lang="he-IL" sz="3200" dirty="0">
                <a:latin typeface="David" panose="020E0502060401010101" pitchFamily="34" charset="-79"/>
                <a:cs typeface="David" panose="020E0502060401010101" pitchFamily="34" charset="-79"/>
              </a:rPr>
              <a:t>בירוקרטיה וקלות עשיית עסקים.</a:t>
            </a:r>
          </a:p>
          <a:p>
            <a:pPr marL="342900" indent="-342900" algn="r" rtl="1">
              <a:buAutoNum type="arabicPeriod"/>
            </a:pPr>
            <a:r>
              <a:rPr lang="he-IL" sz="3200" dirty="0">
                <a:latin typeface="David" panose="020E0502060401010101" pitchFamily="34" charset="-79"/>
                <a:cs typeface="David" panose="020E0502060401010101" pitchFamily="34" charset="-79"/>
              </a:rPr>
              <a:t>ייעול המגזר הציבורי.</a:t>
            </a:r>
          </a:p>
          <a:p>
            <a:pPr marL="342900" indent="-342900" algn="r" rtl="1">
              <a:buAutoNum type="arabicPeriod"/>
            </a:pPr>
            <a:r>
              <a:rPr lang="he-IL" sz="3200" dirty="0">
                <a:latin typeface="David" panose="020E0502060401010101" pitchFamily="34" charset="-79"/>
                <a:cs typeface="David" panose="020E0502060401010101" pitchFamily="34" charset="-79"/>
              </a:rPr>
              <a:t>פריון העבודה במגזר החרדי והערבי.</a:t>
            </a:r>
          </a:p>
          <a:p>
            <a:pPr marL="342900" indent="-342900" algn="r" rtl="1">
              <a:buAutoNum type="arabicPeriod"/>
            </a:pPr>
            <a:r>
              <a:rPr lang="he-IL" sz="3200" dirty="0">
                <a:latin typeface="David" panose="020E0502060401010101" pitchFamily="34" charset="-79"/>
                <a:cs typeface="David" panose="020E0502060401010101" pitchFamily="34" charset="-79"/>
              </a:rPr>
              <a:t>עובדים זרים.</a:t>
            </a:r>
          </a:p>
          <a:p>
            <a:pPr marL="342900" indent="-342900" algn="r" rtl="1">
              <a:buAutoNum type="arabicPeriod"/>
            </a:pPr>
            <a:r>
              <a:rPr lang="he-IL" sz="3200" dirty="0">
                <a:latin typeface="David" panose="020E0502060401010101" pitchFamily="34" charset="-79"/>
                <a:cs typeface="David" panose="020E0502060401010101" pitchFamily="34" charset="-79"/>
              </a:rPr>
              <a:t>חינוך טכנולוגי למבוגרים.</a:t>
            </a:r>
          </a:p>
          <a:p>
            <a:pPr marL="342900" indent="-342900" algn="r" rtl="1">
              <a:buAutoNum type="arabicPeriod"/>
            </a:pPr>
            <a:endParaRPr lang="he-IL" sz="32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518796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מציין מיקום של מספר שקופית 4"/>
          <p:cNvSpPr txBox="1">
            <a:spLocks noGrp="1"/>
          </p:cNvSpPr>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r" rtl="1"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algn="r" rtl="1"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algn="r" rtl="1"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algn="r" rtl="1"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algn="r" rtl="1"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rtl="0" eaLnBrk="1" hangingPunct="1">
              <a:spcBef>
                <a:spcPct val="0"/>
              </a:spcBef>
              <a:buClrTx/>
              <a:buSzTx/>
              <a:buFontTx/>
              <a:buNone/>
            </a:pPr>
            <a:fld id="{6824843E-7AA7-413C-990A-11472BB7A66C}" type="slidenum">
              <a:rPr lang="he-IL" altLang="en-US" sz="1200">
                <a:latin typeface="Arial Black" pitchFamily="34" charset="0"/>
                <a:cs typeface="Arial" charset="0"/>
              </a:rPr>
              <a:pPr rtl="0" eaLnBrk="1" hangingPunct="1">
                <a:spcBef>
                  <a:spcPct val="0"/>
                </a:spcBef>
                <a:buClrTx/>
                <a:buSzTx/>
                <a:buFontTx/>
                <a:buNone/>
              </a:pPr>
              <a:t>24</a:t>
            </a:fld>
            <a:endParaRPr lang="en-US" altLang="en-US" sz="1200">
              <a:latin typeface="Arial Black" pitchFamily="34" charset="0"/>
              <a:cs typeface="Arial" charset="0"/>
            </a:endParaRPr>
          </a:p>
        </p:txBody>
      </p:sp>
      <p:pic>
        <p:nvPicPr>
          <p:cNvPr id="48131" name="Picture 2" descr="BOI_BLUE"/>
          <p:cNvPicPr>
            <a:picLocks noGrp="1" noChangeAspect="1" noChangeArrowheads="1"/>
          </p:cNvPicPr>
          <p:nvPr>
            <p:ph idx="4294967295"/>
          </p:nvPr>
        </p:nvPicPr>
        <p:blipFill>
          <a:blip r:embed="rId2">
            <a:lum bright="96000" contrast="-24000"/>
            <a:extLst>
              <a:ext uri="{28A0092B-C50C-407E-A947-70E740481C1C}">
                <a14:useLocalDpi xmlns:a14="http://schemas.microsoft.com/office/drawing/2010/main"/>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32" name="Rectangle 3"/>
          <p:cNvSpPr>
            <a:spLocks noGrp="1" noChangeArrowheads="1"/>
          </p:cNvSpPr>
          <p:nvPr>
            <p:ph type="title" idx="4294967295"/>
          </p:nvPr>
        </p:nvSpPr>
        <p:spPr>
          <a:xfrm>
            <a:off x="395288" y="2646363"/>
            <a:ext cx="8229600" cy="1143000"/>
          </a:xfrm>
        </p:spPr>
        <p:txBody>
          <a:bodyPr/>
          <a:lstStyle/>
          <a:p>
            <a:pPr algn="ctr" rtl="1" eaLnBrk="1" hangingPunct="1"/>
            <a:r>
              <a:rPr lang="he-IL" altLang="en-US" sz="9600" b="1" dirty="0">
                <a:solidFill>
                  <a:schemeClr val="bg2"/>
                </a:solidFill>
                <a:latin typeface="David" panose="020E0502060401010101" pitchFamily="34" charset="-79"/>
                <a:cs typeface="David" panose="020E0502060401010101" pitchFamily="34" charset="-79"/>
              </a:rPr>
              <a:t>תודה</a:t>
            </a:r>
            <a:br>
              <a:rPr lang="he-IL" altLang="en-US" sz="9600" b="1" dirty="0">
                <a:solidFill>
                  <a:schemeClr val="bg2"/>
                </a:solidFill>
                <a:latin typeface="David" panose="020E0502060401010101" pitchFamily="34" charset="-79"/>
                <a:cs typeface="David" panose="020E0502060401010101" pitchFamily="34" charset="-79"/>
              </a:rPr>
            </a:br>
            <a:br>
              <a:rPr lang="he-IL" altLang="en-US" sz="2000" b="1" dirty="0">
                <a:solidFill>
                  <a:schemeClr val="bg2"/>
                </a:solidFill>
                <a:latin typeface="David" panose="020E0502060401010101" pitchFamily="34" charset="-79"/>
                <a:cs typeface="David" panose="020E0502060401010101" pitchFamily="34" charset="-79"/>
              </a:rPr>
            </a:br>
            <a:endParaRPr lang="en-US" altLang="en-US" sz="9600" b="1" dirty="0">
              <a:solidFill>
                <a:schemeClr val="bg2"/>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288106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r>
              <a:rPr lang="he-IL" sz="2800" b="1" cap="all" dirty="0">
                <a:solidFill>
                  <a:schemeClr val="tx1"/>
                </a:solidFill>
                <a:latin typeface="David" pitchFamily="2" charset="-79"/>
                <a:cs typeface="David" pitchFamily="2" charset="-79"/>
              </a:rPr>
              <a:t>האם הפער לרעת התלמידים הערביים צפוי להסגר במסגרת "התכנית לצמצום פערים"?</a:t>
            </a:r>
          </a:p>
        </p:txBody>
      </p:sp>
      <p:graphicFrame>
        <p:nvGraphicFramePr>
          <p:cNvPr id="3" name="תרשים 2"/>
          <p:cNvGraphicFramePr>
            <a:graphicFrameLocks/>
          </p:cNvGraphicFramePr>
          <p:nvPr>
            <p:extLst>
              <p:ext uri="{D42A27DB-BD31-4B8C-83A1-F6EECF244321}">
                <p14:modId xmlns:p14="http://schemas.microsoft.com/office/powerpoint/2010/main" val="1417679964"/>
              </p:ext>
            </p:extLst>
          </p:nvPr>
        </p:nvGraphicFramePr>
        <p:xfrm>
          <a:off x="323528" y="1322671"/>
          <a:ext cx="7992888" cy="475252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p:cNvSpPr txBox="1">
            <a:spLocks noChangeArrowheads="1"/>
          </p:cNvSpPr>
          <p:nvPr/>
        </p:nvSpPr>
        <p:spPr bwMode="auto">
          <a:xfrm>
            <a:off x="5220072" y="6381328"/>
            <a:ext cx="371502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cs typeface="Tahoma" pitchFamily="34" charset="0"/>
              </a:defRPr>
            </a:lvl1pPr>
            <a:lvl2pPr marL="742950" indent="-285750" eaLnBrk="0" hangingPunct="0">
              <a:defRPr>
                <a:solidFill>
                  <a:schemeClr val="tx1"/>
                </a:solidFill>
                <a:latin typeface="Tahoma" pitchFamily="34" charset="0"/>
                <a:cs typeface="Tahoma" pitchFamily="34" charset="0"/>
              </a:defRPr>
            </a:lvl2pPr>
            <a:lvl3pPr marL="1143000" indent="-228600" eaLnBrk="0" hangingPunct="0">
              <a:defRPr>
                <a:solidFill>
                  <a:schemeClr val="tx1"/>
                </a:solidFill>
                <a:latin typeface="Tahoma" pitchFamily="34" charset="0"/>
                <a:cs typeface="Tahoma" pitchFamily="34" charset="0"/>
              </a:defRPr>
            </a:lvl3pPr>
            <a:lvl4pPr marL="1600200" indent="-228600" eaLnBrk="0" hangingPunct="0">
              <a:defRPr>
                <a:solidFill>
                  <a:schemeClr val="tx1"/>
                </a:solidFill>
                <a:latin typeface="Tahoma" pitchFamily="34" charset="0"/>
                <a:cs typeface="Tahoma" pitchFamily="34" charset="0"/>
              </a:defRPr>
            </a:lvl4pPr>
            <a:lvl5pPr marL="2057400" indent="-228600" eaLnBrk="0" hangingPunct="0">
              <a:defRPr>
                <a:solidFill>
                  <a:schemeClr val="tx1"/>
                </a:solidFill>
                <a:latin typeface="Tahoma" pitchFamily="34" charset="0"/>
                <a:cs typeface="Tahoma"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Tahoma"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Tahoma"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Tahoma"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Tahoma" pitchFamily="34" charset="0"/>
              </a:defRPr>
            </a:lvl9pPr>
          </a:lstStyle>
          <a:p>
            <a:pPr eaLnBrk="1" hangingPunct="1">
              <a:defRPr/>
            </a:pPr>
            <a:r>
              <a:rPr lang="he-IL" sz="1100" dirty="0">
                <a:solidFill>
                  <a:schemeClr val="tx2">
                    <a:lumMod val="75000"/>
                  </a:schemeClr>
                </a:solidFill>
                <a:latin typeface="Cambria" panose="02040503050406030204" pitchFamily="18" charset="0"/>
                <a:cs typeface="Segoe UI" panose="020B0502040204020203" pitchFamily="34" charset="0"/>
              </a:rPr>
              <a:t>המקור: </a:t>
            </a:r>
            <a:r>
              <a:rPr lang="en-US" sz="1100" dirty="0">
                <a:solidFill>
                  <a:schemeClr val="tx2">
                    <a:lumMod val="75000"/>
                  </a:schemeClr>
                </a:solidFill>
                <a:latin typeface="Cambria" panose="02040503050406030204" pitchFamily="18" charset="0"/>
                <a:cs typeface="Segoe UI" panose="020B0502040204020203" pitchFamily="34" charset="0"/>
              </a:rPr>
              <a:t> </a:t>
            </a:r>
            <a:r>
              <a:rPr lang="he-IL" sz="1100" dirty="0">
                <a:solidFill>
                  <a:schemeClr val="tx2">
                    <a:lumMod val="75000"/>
                  </a:schemeClr>
                </a:solidFill>
                <a:latin typeface="Cambria" panose="02040503050406030204" pitchFamily="18" charset="0"/>
                <a:cs typeface="Segoe UI" panose="020B0502040204020203" pitchFamily="34" charset="0"/>
              </a:rPr>
              <a:t>משרד החינוך, עובדות ונתונים 2016</a:t>
            </a:r>
            <a:endParaRPr lang="en-US" sz="1100" dirty="0">
              <a:solidFill>
                <a:schemeClr val="tx2">
                  <a:lumMod val="75000"/>
                </a:schemeClr>
              </a:solidFill>
              <a:latin typeface="Cambria" panose="02040503050406030204" pitchFamily="18" charset="0"/>
              <a:cs typeface="Segoe UI" panose="020B0502040204020203" pitchFamily="34" charset="0"/>
            </a:endParaRPr>
          </a:p>
        </p:txBody>
      </p:sp>
    </p:spTree>
    <p:extLst>
      <p:ext uri="{BB962C8B-B14F-4D97-AF65-F5344CB8AC3E}">
        <p14:creationId xmlns:p14="http://schemas.microsoft.com/office/powerpoint/2010/main" val="2387105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1"/>
          </p:nvPr>
        </p:nvSpPr>
        <p:spPr/>
        <p:txBody>
          <a:bodyPr/>
          <a:lstStyle/>
          <a:p>
            <a:pPr>
              <a:defRPr/>
            </a:pPr>
            <a:fld id="{0D331739-1D4B-4A67-BB5C-09DB3E8E1AB7}" type="slidenum">
              <a:rPr lang="he-IL" smtClean="0"/>
              <a:pPr>
                <a:defRPr/>
              </a:pPr>
              <a:t>26</a:t>
            </a:fld>
            <a:endParaRPr lang="en-US"/>
          </a:p>
        </p:txBody>
      </p:sp>
      <p:sp>
        <p:nvSpPr>
          <p:cNvPr id="2" name="TextBox 1">
            <a:extLst>
              <a:ext uri="{FF2B5EF4-FFF2-40B4-BE49-F238E27FC236}">
                <a16:creationId xmlns:a16="http://schemas.microsoft.com/office/drawing/2014/main" id="{168CA06D-3988-4B3E-AD60-1E872328CF87}"/>
              </a:ext>
            </a:extLst>
          </p:cNvPr>
          <p:cNvSpPr txBox="1"/>
          <p:nvPr/>
        </p:nvSpPr>
        <p:spPr>
          <a:xfrm>
            <a:off x="1046661" y="2302024"/>
            <a:ext cx="7489500" cy="1107996"/>
          </a:xfrm>
          <a:prstGeom prst="rect">
            <a:avLst/>
          </a:prstGeom>
          <a:noFill/>
        </p:spPr>
        <p:txBody>
          <a:bodyPr wrap="square" rtlCol="1">
            <a:spAutoFit/>
          </a:bodyPr>
          <a:lstStyle/>
          <a:p>
            <a:pPr algn="ctr"/>
            <a:r>
              <a:rPr lang="he-IL" sz="6600" dirty="0"/>
              <a:t>בירוקרטיה ורגולציה</a:t>
            </a:r>
          </a:p>
        </p:txBody>
      </p:sp>
    </p:spTree>
    <p:extLst>
      <p:ext uri="{BB962C8B-B14F-4D97-AF65-F5344CB8AC3E}">
        <p14:creationId xmlns:p14="http://schemas.microsoft.com/office/powerpoint/2010/main" val="1868328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TextBox 18"/>
          <p:cNvSpPr txBox="1"/>
          <p:nvPr/>
        </p:nvSpPr>
        <p:spPr>
          <a:xfrm>
            <a:off x="2699792" y="143054"/>
            <a:ext cx="6444208" cy="954107"/>
          </a:xfrm>
          <a:prstGeom prst="rect">
            <a:avLst/>
          </a:prstGeom>
          <a:noFill/>
        </p:spPr>
        <p:txBody>
          <a:bodyPr wrap="square">
            <a:spAutoFit/>
          </a:bodyPr>
          <a:lstStyle/>
          <a:p>
            <a:pPr algn="r" rtl="1">
              <a:defRPr/>
            </a:pPr>
            <a:r>
              <a:rPr lang="he-IL" sz="2800" b="1" dirty="0">
                <a:latin typeface="David" panose="020E0502060401010101" pitchFamily="34" charset="-79"/>
                <a:ea typeface="+mj-ea"/>
                <a:cs typeface="David" panose="020E0502060401010101" pitchFamily="34" charset="-79"/>
              </a:rPr>
              <a:t>הבירוקרטיה והרגולציה בישראל מקשה על "עשיית עסקים"</a:t>
            </a:r>
          </a:p>
        </p:txBody>
      </p:sp>
      <p:sp>
        <p:nvSpPr>
          <p:cNvPr id="11" name="מציין מיקום של מספר שקופית 2"/>
          <p:cNvSpPr>
            <a:spLocks noGrp="1"/>
          </p:cNvSpPr>
          <p:nvPr>
            <p:ph type="sldNum" sz="quarter" idx="4294967295"/>
          </p:nvPr>
        </p:nvSpPr>
        <p:spPr>
          <a:xfrm>
            <a:off x="35496" y="6453336"/>
            <a:ext cx="693440" cy="457200"/>
          </a:xfrm>
          <a:prstGeom prst="rect">
            <a:avLst/>
          </a:prstGeom>
          <a:noFill/>
        </p:spPr>
        <p:txBody>
          <a:bodyPr anchor="ctr"/>
          <a:lstStyle>
            <a:lvl1pPr algn="r" rtl="1"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algn="r" rtl="1"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algn="r" rtl="1"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algn="r" rtl="1"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algn="r" rtl="1"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algn="ctr" rtl="0" eaLnBrk="1" hangingPunct="1">
              <a:spcBef>
                <a:spcPct val="0"/>
              </a:spcBef>
              <a:buClrTx/>
              <a:buSzTx/>
              <a:buFontTx/>
              <a:buNone/>
            </a:pPr>
            <a:fld id="{7AB1362C-BAB0-45D4-BB24-84FB2EA42CAA}" type="slidenum">
              <a:rPr lang="he-IL" altLang="en-US" sz="1200" b="1" smtClean="0">
                <a:latin typeface="Arial" charset="0"/>
                <a:cs typeface="Arial" charset="0"/>
              </a:rPr>
              <a:pPr algn="ctr" rtl="0" eaLnBrk="1" hangingPunct="1">
                <a:spcBef>
                  <a:spcPct val="0"/>
                </a:spcBef>
                <a:buClrTx/>
                <a:buSzTx/>
                <a:buFontTx/>
                <a:buNone/>
              </a:pPr>
              <a:t>27</a:t>
            </a:fld>
            <a:endParaRPr lang="en-US" altLang="en-US" sz="1200" b="1" dirty="0">
              <a:latin typeface="Arial" charset="0"/>
              <a:cs typeface="Arial" charset="0"/>
            </a:endParaRPr>
          </a:p>
        </p:txBody>
      </p:sp>
      <p:pic>
        <p:nvPicPr>
          <p:cNvPr id="8" name="מציין מיקום תוכן 3">
            <a:extLst>
              <a:ext uri="{FF2B5EF4-FFF2-40B4-BE49-F238E27FC236}">
                <a16:creationId xmlns:a16="http://schemas.microsoft.com/office/drawing/2014/main" id="{2A19D2D2-1FC4-495C-A92C-8727C2AEDF37}"/>
              </a:ext>
            </a:extLst>
          </p:cNvPr>
          <p:cNvPicPr>
            <a:picLocks noChangeAspect="1"/>
          </p:cNvPicPr>
          <p:nvPr/>
        </p:nvPicPr>
        <p:blipFill>
          <a:blip r:embed="rId2"/>
          <a:stretch>
            <a:fillRect/>
          </a:stretch>
        </p:blipFill>
        <p:spPr>
          <a:xfrm>
            <a:off x="1382176" y="1394589"/>
            <a:ext cx="6926337" cy="1864219"/>
          </a:xfrm>
          <a:prstGeom prst="rect">
            <a:avLst/>
          </a:prstGeom>
        </p:spPr>
      </p:pic>
      <p:sp>
        <p:nvSpPr>
          <p:cNvPr id="10" name="מלבן 9">
            <a:extLst>
              <a:ext uri="{FF2B5EF4-FFF2-40B4-BE49-F238E27FC236}">
                <a16:creationId xmlns:a16="http://schemas.microsoft.com/office/drawing/2014/main" id="{53AFCA48-CB29-452B-8BDF-74D49D390E82}"/>
              </a:ext>
            </a:extLst>
          </p:cNvPr>
          <p:cNvSpPr/>
          <p:nvPr/>
        </p:nvSpPr>
        <p:spPr>
          <a:xfrm>
            <a:off x="1266404" y="3276995"/>
            <a:ext cx="28803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TextBox 12">
            <a:extLst>
              <a:ext uri="{FF2B5EF4-FFF2-40B4-BE49-F238E27FC236}">
                <a16:creationId xmlns:a16="http://schemas.microsoft.com/office/drawing/2014/main" id="{A8D9A5DD-3E8B-4790-93D6-C36BD61E134F}"/>
              </a:ext>
            </a:extLst>
          </p:cNvPr>
          <p:cNvSpPr txBox="1"/>
          <p:nvPr/>
        </p:nvSpPr>
        <p:spPr>
          <a:xfrm>
            <a:off x="5930063" y="3305395"/>
            <a:ext cx="2160240" cy="276999"/>
          </a:xfrm>
          <a:prstGeom prst="rect">
            <a:avLst/>
          </a:prstGeom>
          <a:noFill/>
        </p:spPr>
        <p:txBody>
          <a:bodyPr wrap="square" rtlCol="1">
            <a:spAutoFit/>
          </a:bodyPr>
          <a:lstStyle/>
          <a:p>
            <a:r>
              <a:rPr lang="he-IL" sz="1200" dirty="0"/>
              <a:t>המקור: הבנק העולמי</a:t>
            </a:r>
          </a:p>
        </p:txBody>
      </p:sp>
      <p:pic>
        <p:nvPicPr>
          <p:cNvPr id="15" name="תמונה 14">
            <a:extLst>
              <a:ext uri="{FF2B5EF4-FFF2-40B4-BE49-F238E27FC236}">
                <a16:creationId xmlns:a16="http://schemas.microsoft.com/office/drawing/2014/main" id="{8BDE222C-298C-4223-A73E-C5636671B5CB}"/>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29684" y="3961440"/>
            <a:ext cx="3769345" cy="2491896"/>
          </a:xfrm>
          <a:prstGeom prst="rect">
            <a:avLst/>
          </a:prstGeom>
          <a:noFill/>
        </p:spPr>
      </p:pic>
      <p:sp>
        <p:nvSpPr>
          <p:cNvPr id="2" name="TextBox 1">
            <a:extLst>
              <a:ext uri="{FF2B5EF4-FFF2-40B4-BE49-F238E27FC236}">
                <a16:creationId xmlns:a16="http://schemas.microsoft.com/office/drawing/2014/main" id="{6D92841F-6821-4BE2-A465-38A580ECA0E3}"/>
              </a:ext>
            </a:extLst>
          </p:cNvPr>
          <p:cNvSpPr txBox="1"/>
          <p:nvPr/>
        </p:nvSpPr>
        <p:spPr>
          <a:xfrm>
            <a:off x="1508706" y="3461970"/>
            <a:ext cx="3486332" cy="646331"/>
          </a:xfrm>
          <a:prstGeom prst="rect">
            <a:avLst/>
          </a:prstGeom>
          <a:noFill/>
        </p:spPr>
        <p:txBody>
          <a:bodyPr wrap="square" rtlCol="1">
            <a:spAutoFit/>
          </a:bodyPr>
          <a:lstStyle/>
          <a:p>
            <a:r>
              <a:rPr lang="he-IL" dirty="0"/>
              <a:t>מדד הרגולציה בשווקי המוצרים</a:t>
            </a:r>
          </a:p>
          <a:p>
            <a:r>
              <a:rPr lang="en-US" dirty="0"/>
              <a:t>(Product Market Regulation)</a:t>
            </a:r>
            <a:endParaRPr lang="he-IL" dirty="0"/>
          </a:p>
        </p:txBody>
      </p:sp>
    </p:spTree>
    <p:extLst>
      <p:ext uri="{BB962C8B-B14F-4D97-AF65-F5344CB8AC3E}">
        <p14:creationId xmlns:p14="http://schemas.microsoft.com/office/powerpoint/2010/main" val="569600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מלבן 2"/>
          <p:cNvSpPr/>
          <p:nvPr/>
        </p:nvSpPr>
        <p:spPr>
          <a:xfrm>
            <a:off x="1872208" y="44624"/>
            <a:ext cx="7271792" cy="954107"/>
          </a:xfrm>
          <a:prstGeom prst="rect">
            <a:avLst/>
          </a:prstGeom>
        </p:spPr>
        <p:txBody>
          <a:bodyPr wrap="square">
            <a:spAutoFit/>
          </a:bodyPr>
          <a:lstStyle/>
          <a:p>
            <a:pPr algn="r" rtl="1"/>
            <a:r>
              <a:rPr lang="he-IL" sz="2800" b="1" dirty="0">
                <a:latin typeface="David" panose="020E0502060401010101" pitchFamily="34" charset="-79"/>
                <a:ea typeface="+mj-ea"/>
                <a:cs typeface="David" panose="020E0502060401010101" pitchFamily="34" charset="-79"/>
              </a:rPr>
              <a:t>פריון העבודה בישראל אינו מתכנס לרמת הפריון במדינות המפותחות</a:t>
            </a:r>
          </a:p>
        </p:txBody>
      </p:sp>
      <p:sp>
        <p:nvSpPr>
          <p:cNvPr id="5" name="TextBox 4"/>
          <p:cNvSpPr txBox="1"/>
          <p:nvPr/>
        </p:nvSpPr>
        <p:spPr>
          <a:xfrm flipH="1">
            <a:off x="1872208" y="6474822"/>
            <a:ext cx="7236296" cy="338554"/>
          </a:xfrm>
          <a:prstGeom prst="rect">
            <a:avLst/>
          </a:prstGeom>
          <a:noFill/>
        </p:spPr>
        <p:txBody>
          <a:bodyPr wrap="square" rtlCol="1">
            <a:spAutoFit/>
          </a:bodyPr>
          <a:lstStyle/>
          <a:p>
            <a:pPr algn="r" rtl="1"/>
            <a:r>
              <a:rPr lang="he-IL" sz="1600" dirty="0">
                <a:latin typeface="David" pitchFamily="34" charset="-79"/>
                <a:cs typeface="David" pitchFamily="34" charset="-79"/>
              </a:rPr>
              <a:t>מקור: עדכון לדו"ח בנק ישראל, 2012</a:t>
            </a:r>
            <a:r>
              <a:rPr lang="en-US" sz="1600" dirty="0">
                <a:latin typeface="David" pitchFamily="34" charset="-79"/>
                <a:cs typeface="David" pitchFamily="34" charset="-79"/>
              </a:rPr>
              <a:t>  </a:t>
            </a:r>
            <a:endParaRPr lang="he-IL" sz="1600" dirty="0">
              <a:latin typeface="David" pitchFamily="34" charset="-79"/>
              <a:cs typeface="David" pitchFamily="34" charset="-79"/>
            </a:endParaRPr>
          </a:p>
        </p:txBody>
      </p:sp>
      <p:sp>
        <p:nvSpPr>
          <p:cNvPr id="6" name="מציין מיקום של מספר שקופית 2"/>
          <p:cNvSpPr>
            <a:spLocks noGrp="1"/>
          </p:cNvSpPr>
          <p:nvPr>
            <p:ph type="sldNum" sz="quarter" idx="4294967295"/>
          </p:nvPr>
        </p:nvSpPr>
        <p:spPr>
          <a:xfrm>
            <a:off x="35496" y="6453336"/>
            <a:ext cx="693440" cy="457200"/>
          </a:xfrm>
          <a:prstGeom prst="rect">
            <a:avLst/>
          </a:prstGeom>
          <a:noFill/>
        </p:spPr>
        <p:txBody>
          <a:bodyPr anchor="ctr"/>
          <a:lstStyle>
            <a:lvl1pPr algn="r" rtl="1"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algn="r" rtl="1"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algn="r" rtl="1"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algn="r" rtl="1"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algn="r" rtl="1"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algn="ctr" rtl="0" eaLnBrk="1" hangingPunct="1">
              <a:spcBef>
                <a:spcPct val="0"/>
              </a:spcBef>
              <a:buClrTx/>
              <a:buSzTx/>
              <a:buFontTx/>
              <a:buNone/>
            </a:pPr>
            <a:fld id="{7AB1362C-BAB0-45D4-BB24-84FB2EA42CAA}" type="slidenum">
              <a:rPr lang="he-IL" altLang="en-US" sz="1200" b="1" smtClean="0">
                <a:latin typeface="Arial" charset="0"/>
                <a:cs typeface="Arial" charset="0"/>
              </a:rPr>
              <a:pPr algn="ctr" rtl="0" eaLnBrk="1" hangingPunct="1">
                <a:spcBef>
                  <a:spcPct val="0"/>
                </a:spcBef>
                <a:buClrTx/>
                <a:buSzTx/>
                <a:buFontTx/>
                <a:buNone/>
              </a:pPr>
              <a:t>28</a:t>
            </a:fld>
            <a:endParaRPr lang="en-US" altLang="en-US" sz="1200" b="1" dirty="0">
              <a:latin typeface="Arial" charset="0"/>
              <a:cs typeface="Arial" charset="0"/>
            </a:endParaRPr>
          </a:p>
        </p:txBody>
      </p:sp>
      <p:graphicFrame>
        <p:nvGraphicFramePr>
          <p:cNvPr id="7" name="תרשים 6"/>
          <p:cNvGraphicFramePr>
            <a:graphicFrameLocks noGrp="1"/>
          </p:cNvGraphicFramePr>
          <p:nvPr>
            <p:extLst/>
          </p:nvPr>
        </p:nvGraphicFramePr>
        <p:xfrm>
          <a:off x="323528" y="1340768"/>
          <a:ext cx="8784976" cy="4894443"/>
        </p:xfrm>
        <a:graphic>
          <a:graphicData uri="http://schemas.openxmlformats.org/drawingml/2006/chart">
            <c:chart xmlns:c="http://schemas.openxmlformats.org/drawingml/2006/chart" xmlns:r="http://schemas.openxmlformats.org/officeDocument/2006/relationships" r:id="rId3"/>
          </a:graphicData>
        </a:graphic>
      </p:graphicFrame>
      <p:sp>
        <p:nvSpPr>
          <p:cNvPr id="2" name="מלבן 1"/>
          <p:cNvSpPr/>
          <p:nvPr/>
        </p:nvSpPr>
        <p:spPr>
          <a:xfrm>
            <a:off x="2123728" y="1014525"/>
            <a:ext cx="5400600" cy="707886"/>
          </a:xfrm>
          <a:prstGeom prst="rect">
            <a:avLst/>
          </a:prstGeom>
        </p:spPr>
        <p:txBody>
          <a:bodyPr wrap="square">
            <a:spAutoFit/>
          </a:bodyPr>
          <a:lstStyle/>
          <a:p>
            <a:pPr algn="ctr" rtl="1">
              <a:defRPr sz="1800" b="1" i="0" u="none" strike="noStrike" kern="1200" baseline="0">
                <a:solidFill>
                  <a:srgbClr val="000000"/>
                </a:solidFill>
                <a:latin typeface="David" pitchFamily="34" charset="-79"/>
                <a:ea typeface="David"/>
                <a:cs typeface="David" pitchFamily="34" charset="-79"/>
              </a:defRPr>
            </a:pPr>
            <a:r>
              <a:rPr lang="he-IL" sz="2000" dirty="0">
                <a:latin typeface="David" pitchFamily="34" charset="-79"/>
                <a:cs typeface="David" pitchFamily="34" charset="-79"/>
              </a:rPr>
              <a:t>"התכנסות מותנית" - פריון העבודה ב-1995 מול שיעור הגידול בו ב-1996 עד 2014</a:t>
            </a:r>
            <a:endParaRPr lang="en-US" sz="2000" dirty="0">
              <a:latin typeface="David" pitchFamily="34" charset="-79"/>
              <a:cs typeface="David" pitchFamily="34" charset="-79"/>
            </a:endParaRPr>
          </a:p>
        </p:txBody>
      </p:sp>
    </p:spTree>
    <p:extLst>
      <p:ext uri="{BB962C8B-B14F-4D97-AF65-F5344CB8AC3E}">
        <p14:creationId xmlns:p14="http://schemas.microsoft.com/office/powerpoint/2010/main" val="3132032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1"/>
          </p:nvPr>
        </p:nvSpPr>
        <p:spPr/>
        <p:txBody>
          <a:bodyPr/>
          <a:lstStyle/>
          <a:p>
            <a:pPr>
              <a:defRPr/>
            </a:pPr>
            <a:fld id="{0D331739-1D4B-4A67-BB5C-09DB3E8E1AB7}" type="slidenum">
              <a:rPr lang="he-IL" smtClean="0"/>
              <a:pPr>
                <a:defRPr/>
              </a:pPr>
              <a:t>29</a:t>
            </a:fld>
            <a:endParaRPr lang="en-US"/>
          </a:p>
        </p:txBody>
      </p:sp>
      <p:sp>
        <p:nvSpPr>
          <p:cNvPr id="6" name="TextBox 5"/>
          <p:cNvSpPr txBox="1"/>
          <p:nvPr/>
        </p:nvSpPr>
        <p:spPr>
          <a:xfrm>
            <a:off x="1331640" y="-27384"/>
            <a:ext cx="7740352" cy="954107"/>
          </a:xfrm>
          <a:prstGeom prst="rect">
            <a:avLst/>
          </a:prstGeom>
          <a:noFill/>
        </p:spPr>
        <p:txBody>
          <a:bodyPr wrap="square" rtlCol="0">
            <a:spAutoFit/>
          </a:bodyPr>
          <a:lstStyle/>
          <a:p>
            <a:pPr algn="r" rtl="1"/>
            <a:r>
              <a:rPr lang="he-IL" sz="2800" b="1" dirty="0">
                <a:latin typeface="David" panose="020E0502060401010101" pitchFamily="34" charset="-79"/>
                <a:ea typeface="+mj-ea"/>
                <a:cs typeface="David" panose="020E0502060401010101" pitchFamily="34" charset="-79"/>
              </a:rPr>
              <a:t>הפיגור בפריון העבודה של ישראל בולט בענפים בלתי סחירים המשרתים את השוק המקומי</a:t>
            </a:r>
            <a:endParaRPr lang="en-US" sz="2800" b="1" dirty="0">
              <a:latin typeface="David" panose="020E0502060401010101" pitchFamily="34" charset="-79"/>
              <a:ea typeface="+mj-ea"/>
              <a:cs typeface="David" panose="020E0502060401010101" pitchFamily="34" charset="-79"/>
            </a:endParaRPr>
          </a:p>
        </p:txBody>
      </p:sp>
      <p:pic>
        <p:nvPicPr>
          <p:cNvPr id="7" name="תמונה 6">
            <a:extLst>
              <a:ext uri="{FF2B5EF4-FFF2-40B4-BE49-F238E27FC236}">
                <a16:creationId xmlns:a16="http://schemas.microsoft.com/office/drawing/2014/main" id="{5287EBFE-72D7-4D66-BE3C-32A44B0D088F}"/>
              </a:ext>
            </a:extLst>
          </p:cNvPr>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75656" y="1484784"/>
            <a:ext cx="6863991" cy="4890151"/>
          </a:xfrm>
          <a:prstGeom prst="rect">
            <a:avLst/>
          </a:prstGeom>
          <a:noFill/>
        </p:spPr>
      </p:pic>
      <p:sp>
        <p:nvSpPr>
          <p:cNvPr id="3" name="TextBox 2">
            <a:extLst>
              <a:ext uri="{FF2B5EF4-FFF2-40B4-BE49-F238E27FC236}">
                <a16:creationId xmlns:a16="http://schemas.microsoft.com/office/drawing/2014/main" id="{A39690A0-00D7-4757-BD52-62639CCB4950}"/>
              </a:ext>
            </a:extLst>
          </p:cNvPr>
          <p:cNvSpPr txBox="1"/>
          <p:nvPr/>
        </p:nvSpPr>
        <p:spPr>
          <a:xfrm>
            <a:off x="1547664" y="1124744"/>
            <a:ext cx="6840760" cy="369332"/>
          </a:xfrm>
          <a:prstGeom prst="rect">
            <a:avLst/>
          </a:prstGeom>
          <a:noFill/>
        </p:spPr>
        <p:txBody>
          <a:bodyPr wrap="square" rtlCol="1">
            <a:spAutoFit/>
          </a:bodyPr>
          <a:lstStyle/>
          <a:p>
            <a:pPr algn="ctr"/>
            <a:r>
              <a:rPr lang="he-IL" dirty="0"/>
              <a:t>הפריון בענפי המסחר והשירותים מול ענף התעשייה</a:t>
            </a:r>
          </a:p>
        </p:txBody>
      </p:sp>
    </p:spTree>
    <p:extLst>
      <p:ext uri="{BB962C8B-B14F-4D97-AF65-F5344CB8AC3E}">
        <p14:creationId xmlns:p14="http://schemas.microsoft.com/office/powerpoint/2010/main" val="1064416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מלבן 33"/>
          <p:cNvSpPr/>
          <p:nvPr/>
        </p:nvSpPr>
        <p:spPr>
          <a:xfrm>
            <a:off x="203200" y="2615902"/>
            <a:ext cx="8737600" cy="137281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TextBox 2"/>
          <p:cNvSpPr txBox="1"/>
          <p:nvPr/>
        </p:nvSpPr>
        <p:spPr>
          <a:xfrm>
            <a:off x="1763688" y="116632"/>
            <a:ext cx="7308304" cy="769441"/>
          </a:xfrm>
          <a:prstGeom prst="rect">
            <a:avLst/>
          </a:prstGeom>
          <a:noFill/>
        </p:spPr>
        <p:txBody>
          <a:bodyPr wrap="square" rtlCol="1">
            <a:spAutoFit/>
          </a:bodyPr>
          <a:lstStyle/>
          <a:p>
            <a:pPr algn="r" rtl="1"/>
            <a:r>
              <a:rPr lang="he-IL" sz="4400" b="1" dirty="0">
                <a:latin typeface="David" pitchFamily="34" charset="-79"/>
                <a:cs typeface="David" pitchFamily="34" charset="-79"/>
              </a:rPr>
              <a:t>למה לדבר על פריון העבודה?</a:t>
            </a:r>
          </a:p>
        </p:txBody>
      </p:sp>
      <p:sp>
        <p:nvSpPr>
          <p:cNvPr id="4" name="מציין מיקום של מספר שקופית 2"/>
          <p:cNvSpPr>
            <a:spLocks noGrp="1"/>
          </p:cNvSpPr>
          <p:nvPr>
            <p:ph type="sldNum" sz="quarter" idx="4294967295"/>
          </p:nvPr>
        </p:nvSpPr>
        <p:spPr>
          <a:xfrm>
            <a:off x="35496" y="6453336"/>
            <a:ext cx="693440" cy="457200"/>
          </a:xfrm>
          <a:prstGeom prst="rect">
            <a:avLst/>
          </a:prstGeom>
          <a:noFill/>
        </p:spPr>
        <p:txBody>
          <a:bodyPr anchor="ctr"/>
          <a:lstStyle>
            <a:lvl1pPr algn="r" rtl="1"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algn="r" rtl="1"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algn="r" rtl="1"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algn="r" rtl="1"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algn="r" rtl="1"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algn="ctr" rtl="0" eaLnBrk="1" hangingPunct="1">
              <a:spcBef>
                <a:spcPct val="0"/>
              </a:spcBef>
              <a:buClrTx/>
              <a:buSzTx/>
              <a:buFontTx/>
              <a:buNone/>
            </a:pPr>
            <a:fld id="{7AB1362C-BAB0-45D4-BB24-84FB2EA42CAA}" type="slidenum">
              <a:rPr lang="he-IL" altLang="en-US" sz="1200" b="1" smtClean="0">
                <a:latin typeface="Arial" charset="0"/>
                <a:cs typeface="Arial" charset="0"/>
              </a:rPr>
              <a:pPr algn="ctr" rtl="0" eaLnBrk="1" hangingPunct="1">
                <a:spcBef>
                  <a:spcPct val="0"/>
                </a:spcBef>
                <a:buClrTx/>
                <a:buSzTx/>
                <a:buFontTx/>
                <a:buNone/>
              </a:pPr>
              <a:t>3</a:t>
            </a:fld>
            <a:endParaRPr lang="en-US" altLang="en-US" sz="1200" b="1" dirty="0">
              <a:latin typeface="Arial" charset="0"/>
              <a:cs typeface="Arial" charset="0"/>
            </a:endParaRPr>
          </a:p>
        </p:txBody>
      </p:sp>
      <p:sp>
        <p:nvSpPr>
          <p:cNvPr id="2" name="TextBox 1"/>
          <p:cNvSpPr txBox="1"/>
          <p:nvPr/>
        </p:nvSpPr>
        <p:spPr>
          <a:xfrm>
            <a:off x="190500" y="1484784"/>
            <a:ext cx="8750300" cy="830997"/>
          </a:xfrm>
          <a:prstGeom prst="rect">
            <a:avLst/>
          </a:prstGeom>
          <a:solidFill>
            <a:srgbClr val="66CCFF"/>
          </a:solidFill>
          <a:ln>
            <a:solidFill>
              <a:schemeClr val="tx1"/>
            </a:solidFill>
          </a:ln>
        </p:spPr>
        <p:txBody>
          <a:bodyPr wrap="square" rtlCol="1">
            <a:spAutoFit/>
          </a:bodyPr>
          <a:lstStyle/>
          <a:p>
            <a:pPr algn="r" rtl="1"/>
            <a:r>
              <a:rPr lang="he-IL" sz="2400" b="1" dirty="0"/>
              <a:t>התוצר לנפש </a:t>
            </a:r>
            <a:r>
              <a:rPr lang="he-IL" sz="2400" dirty="0"/>
              <a:t>הוא המדד המקובל לבחינת הרווחה הכלכלית במשק. </a:t>
            </a:r>
          </a:p>
          <a:p>
            <a:pPr algn="r" rtl="1"/>
            <a:r>
              <a:rPr lang="he-IL" sz="2400" dirty="0"/>
              <a:t>ב-2017 </a:t>
            </a:r>
            <a:r>
              <a:rPr lang="he-IL" sz="2400" b="1" dirty="0"/>
              <a:t>התוצר לנפש</a:t>
            </a:r>
            <a:r>
              <a:rPr lang="he-IL" sz="2400" dirty="0"/>
              <a:t> של ישראל היה נמוך ב-13% מהממוצע ב-</a:t>
            </a:r>
            <a:r>
              <a:rPr lang="en-US" sz="2400" dirty="0"/>
              <a:t>OECD</a:t>
            </a:r>
            <a:r>
              <a:rPr lang="he-IL" sz="2400" dirty="0"/>
              <a:t>.</a:t>
            </a:r>
          </a:p>
        </p:txBody>
      </p:sp>
      <p:sp>
        <p:nvSpPr>
          <p:cNvPr id="6" name="TextBox 5"/>
          <p:cNvSpPr txBox="1"/>
          <p:nvPr/>
        </p:nvSpPr>
        <p:spPr>
          <a:xfrm>
            <a:off x="6574898" y="2564904"/>
            <a:ext cx="2217098" cy="461665"/>
          </a:xfrm>
          <a:prstGeom prst="rect">
            <a:avLst/>
          </a:prstGeom>
          <a:noFill/>
        </p:spPr>
        <p:txBody>
          <a:bodyPr wrap="square" rtlCol="1">
            <a:spAutoFit/>
          </a:bodyPr>
          <a:lstStyle/>
          <a:p>
            <a:r>
              <a:rPr lang="he-IL" sz="2400" b="1" dirty="0"/>
              <a:t>תוצר לנפש</a:t>
            </a:r>
          </a:p>
        </p:txBody>
      </p:sp>
      <p:sp>
        <p:nvSpPr>
          <p:cNvPr id="8" name="TextBox 7"/>
          <p:cNvSpPr txBox="1"/>
          <p:nvPr/>
        </p:nvSpPr>
        <p:spPr>
          <a:xfrm>
            <a:off x="7065723" y="2989842"/>
            <a:ext cx="704930" cy="340519"/>
          </a:xfrm>
          <a:prstGeom prst="roundRect">
            <a:avLst/>
          </a:prstGeom>
          <a:solidFill>
            <a:schemeClr val="bg1"/>
          </a:solidFill>
          <a:ln>
            <a:solidFill>
              <a:schemeClr val="tx1"/>
            </a:solidFill>
          </a:ln>
        </p:spPr>
        <p:txBody>
          <a:bodyPr wrap="square" rtlCol="1">
            <a:spAutoFit/>
          </a:bodyPr>
          <a:lstStyle/>
          <a:p>
            <a:pPr algn="ctr"/>
            <a:r>
              <a:rPr lang="he-IL" sz="1400" dirty="0">
                <a:cs typeface="+mj-cs"/>
              </a:rPr>
              <a:t>תוצר</a:t>
            </a:r>
          </a:p>
        </p:txBody>
      </p:sp>
      <p:sp>
        <p:nvSpPr>
          <p:cNvPr id="9" name="TextBox 8"/>
          <p:cNvSpPr txBox="1"/>
          <p:nvPr/>
        </p:nvSpPr>
        <p:spPr>
          <a:xfrm>
            <a:off x="6084168" y="2913226"/>
            <a:ext cx="303182" cy="769441"/>
          </a:xfrm>
          <a:prstGeom prst="rect">
            <a:avLst/>
          </a:prstGeom>
          <a:noFill/>
        </p:spPr>
        <p:txBody>
          <a:bodyPr wrap="square" rtlCol="1">
            <a:spAutoFit/>
          </a:bodyPr>
          <a:lstStyle/>
          <a:p>
            <a:r>
              <a:rPr lang="he-IL" sz="4400" b="1" dirty="0">
                <a:cs typeface="+mj-cs"/>
              </a:rPr>
              <a:t>=</a:t>
            </a:r>
          </a:p>
        </p:txBody>
      </p:sp>
      <p:sp>
        <p:nvSpPr>
          <p:cNvPr id="10" name="TextBox 9"/>
          <p:cNvSpPr txBox="1"/>
          <p:nvPr/>
        </p:nvSpPr>
        <p:spPr>
          <a:xfrm>
            <a:off x="3377947" y="3007881"/>
            <a:ext cx="257949" cy="769441"/>
          </a:xfrm>
          <a:prstGeom prst="rect">
            <a:avLst/>
          </a:prstGeom>
          <a:noFill/>
        </p:spPr>
        <p:txBody>
          <a:bodyPr wrap="square" rtlCol="1">
            <a:spAutoFit/>
          </a:bodyPr>
          <a:lstStyle/>
          <a:p>
            <a:r>
              <a:rPr lang="en-US" sz="4400" b="1" dirty="0">
                <a:cs typeface="+mj-cs"/>
              </a:rPr>
              <a:t>X</a:t>
            </a:r>
            <a:endParaRPr lang="he-IL" sz="4400" b="1" dirty="0">
              <a:cs typeface="+mj-cs"/>
            </a:endParaRPr>
          </a:p>
        </p:txBody>
      </p:sp>
      <p:sp>
        <p:nvSpPr>
          <p:cNvPr id="12" name="TextBox 11"/>
          <p:cNvSpPr txBox="1"/>
          <p:nvPr/>
        </p:nvSpPr>
        <p:spPr>
          <a:xfrm>
            <a:off x="6921707" y="3483186"/>
            <a:ext cx="1106677" cy="340519"/>
          </a:xfrm>
          <a:prstGeom prst="roundRect">
            <a:avLst/>
          </a:prstGeom>
          <a:solidFill>
            <a:schemeClr val="bg1"/>
          </a:solidFill>
          <a:ln>
            <a:solidFill>
              <a:schemeClr val="tx1"/>
            </a:solidFill>
          </a:ln>
        </p:spPr>
        <p:txBody>
          <a:bodyPr wrap="square" rtlCol="1">
            <a:spAutoFit/>
          </a:bodyPr>
          <a:lstStyle/>
          <a:p>
            <a:pPr algn="ctr"/>
            <a:r>
              <a:rPr lang="he-IL" sz="1400" dirty="0">
                <a:cs typeface="+mj-cs"/>
              </a:rPr>
              <a:t>אוכלוסייה</a:t>
            </a:r>
          </a:p>
        </p:txBody>
      </p:sp>
      <p:cxnSp>
        <p:nvCxnSpPr>
          <p:cNvPr id="14" name="מחבר ישר 13"/>
          <p:cNvCxnSpPr/>
          <p:nvPr/>
        </p:nvCxnSpPr>
        <p:spPr>
          <a:xfrm>
            <a:off x="7008865" y="3411178"/>
            <a:ext cx="920954" cy="0"/>
          </a:xfrm>
          <a:prstGeom prst="line">
            <a:avLst/>
          </a:prstGeom>
        </p:spPr>
        <p:style>
          <a:lnRef idx="2">
            <a:schemeClr val="dk1"/>
          </a:lnRef>
          <a:fillRef idx="0">
            <a:schemeClr val="dk1"/>
          </a:fillRef>
          <a:effectRef idx="1">
            <a:schemeClr val="dk1"/>
          </a:effectRef>
          <a:fontRef idx="minor">
            <a:schemeClr val="tx1"/>
          </a:fontRef>
        </p:style>
      </p:cxnSp>
      <p:cxnSp>
        <p:nvCxnSpPr>
          <p:cNvPr id="16" name="מחבר ישר 15"/>
          <p:cNvCxnSpPr/>
          <p:nvPr/>
        </p:nvCxnSpPr>
        <p:spPr>
          <a:xfrm>
            <a:off x="4057308" y="3430641"/>
            <a:ext cx="1455472" cy="0"/>
          </a:xfrm>
          <a:prstGeom prst="line">
            <a:avLst/>
          </a:prstGeom>
        </p:spPr>
        <p:style>
          <a:lnRef idx="2">
            <a:schemeClr val="dk1"/>
          </a:lnRef>
          <a:fillRef idx="0">
            <a:schemeClr val="dk1"/>
          </a:fillRef>
          <a:effectRef idx="1">
            <a:schemeClr val="dk1"/>
          </a:effectRef>
          <a:fontRef idx="minor">
            <a:schemeClr val="tx1"/>
          </a:fontRef>
        </p:style>
      </p:cxnSp>
      <p:sp>
        <p:nvSpPr>
          <p:cNvPr id="17" name="TextBox 16"/>
          <p:cNvSpPr txBox="1"/>
          <p:nvPr/>
        </p:nvSpPr>
        <p:spPr>
          <a:xfrm>
            <a:off x="4482798" y="2994453"/>
            <a:ext cx="604493" cy="340519"/>
          </a:xfrm>
          <a:prstGeom prst="roundRect">
            <a:avLst/>
          </a:prstGeom>
          <a:solidFill>
            <a:schemeClr val="bg1"/>
          </a:solidFill>
          <a:ln>
            <a:solidFill>
              <a:schemeClr val="tx1"/>
            </a:solidFill>
          </a:ln>
        </p:spPr>
        <p:txBody>
          <a:bodyPr wrap="square" rtlCol="1">
            <a:spAutoFit/>
          </a:bodyPr>
          <a:lstStyle/>
          <a:p>
            <a:r>
              <a:rPr lang="he-IL" sz="1400" dirty="0">
                <a:cs typeface="+mj-cs"/>
              </a:rPr>
              <a:t>תוצר</a:t>
            </a:r>
          </a:p>
        </p:txBody>
      </p:sp>
      <p:sp>
        <p:nvSpPr>
          <p:cNvPr id="21" name="TextBox 20"/>
          <p:cNvSpPr txBox="1"/>
          <p:nvPr/>
        </p:nvSpPr>
        <p:spPr>
          <a:xfrm>
            <a:off x="4067944" y="3485657"/>
            <a:ext cx="1486005" cy="340519"/>
          </a:xfrm>
          <a:prstGeom prst="roundRect">
            <a:avLst/>
          </a:prstGeom>
          <a:solidFill>
            <a:schemeClr val="bg1"/>
          </a:solidFill>
          <a:ln>
            <a:solidFill>
              <a:schemeClr val="tx1"/>
            </a:solidFill>
          </a:ln>
        </p:spPr>
        <p:txBody>
          <a:bodyPr wrap="square" rtlCol="1">
            <a:spAutoFit/>
          </a:bodyPr>
          <a:lstStyle/>
          <a:p>
            <a:pPr algn="ctr"/>
            <a:r>
              <a:rPr lang="he-IL" sz="1400" dirty="0">
                <a:cs typeface="+mj-cs"/>
              </a:rPr>
              <a:t>תשומת העבודה</a:t>
            </a:r>
          </a:p>
        </p:txBody>
      </p:sp>
      <p:sp>
        <p:nvSpPr>
          <p:cNvPr id="23" name="TextBox 22"/>
          <p:cNvSpPr txBox="1"/>
          <p:nvPr/>
        </p:nvSpPr>
        <p:spPr>
          <a:xfrm>
            <a:off x="3833534" y="2566489"/>
            <a:ext cx="2217098" cy="461665"/>
          </a:xfrm>
          <a:prstGeom prst="rect">
            <a:avLst/>
          </a:prstGeom>
          <a:noFill/>
        </p:spPr>
        <p:txBody>
          <a:bodyPr wrap="square" rtlCol="1">
            <a:spAutoFit/>
          </a:bodyPr>
          <a:lstStyle/>
          <a:p>
            <a:r>
              <a:rPr lang="he-IL" sz="2400" b="1" dirty="0"/>
              <a:t>פריון העבודה</a:t>
            </a:r>
          </a:p>
        </p:txBody>
      </p:sp>
      <p:cxnSp>
        <p:nvCxnSpPr>
          <p:cNvPr id="24" name="מחבר ישר 23"/>
          <p:cNvCxnSpPr/>
          <p:nvPr/>
        </p:nvCxnSpPr>
        <p:spPr>
          <a:xfrm flipV="1">
            <a:off x="1763688" y="3434747"/>
            <a:ext cx="1464460" cy="13587"/>
          </a:xfrm>
          <a:prstGeom prst="line">
            <a:avLst/>
          </a:prstGeom>
        </p:spPr>
        <p:style>
          <a:lnRef idx="2">
            <a:schemeClr val="dk1"/>
          </a:lnRef>
          <a:fillRef idx="0">
            <a:schemeClr val="dk1"/>
          </a:fillRef>
          <a:effectRef idx="1">
            <a:schemeClr val="dk1"/>
          </a:effectRef>
          <a:fontRef idx="minor">
            <a:schemeClr val="tx1"/>
          </a:fontRef>
        </p:style>
      </p:cxnSp>
      <p:sp>
        <p:nvSpPr>
          <p:cNvPr id="27" name="TextBox 26"/>
          <p:cNvSpPr txBox="1"/>
          <p:nvPr/>
        </p:nvSpPr>
        <p:spPr>
          <a:xfrm>
            <a:off x="1331640" y="2577989"/>
            <a:ext cx="2949653" cy="461665"/>
          </a:xfrm>
          <a:prstGeom prst="rect">
            <a:avLst/>
          </a:prstGeom>
          <a:noFill/>
        </p:spPr>
        <p:txBody>
          <a:bodyPr wrap="square" rtlCol="1">
            <a:spAutoFit/>
          </a:bodyPr>
          <a:lstStyle/>
          <a:p>
            <a:r>
              <a:rPr lang="he-IL" sz="2400" b="1" dirty="0"/>
              <a:t>עצימות העבודה</a:t>
            </a:r>
          </a:p>
        </p:txBody>
      </p:sp>
      <p:sp>
        <p:nvSpPr>
          <p:cNvPr id="28" name="TextBox 27"/>
          <p:cNvSpPr txBox="1"/>
          <p:nvPr/>
        </p:nvSpPr>
        <p:spPr>
          <a:xfrm>
            <a:off x="1742143" y="3009776"/>
            <a:ext cx="1486005" cy="340519"/>
          </a:xfrm>
          <a:prstGeom prst="roundRect">
            <a:avLst/>
          </a:prstGeom>
          <a:solidFill>
            <a:schemeClr val="bg1"/>
          </a:solidFill>
          <a:ln>
            <a:solidFill>
              <a:schemeClr val="tx1"/>
            </a:solidFill>
          </a:ln>
        </p:spPr>
        <p:txBody>
          <a:bodyPr wrap="square" rtlCol="1">
            <a:spAutoFit/>
          </a:bodyPr>
          <a:lstStyle/>
          <a:p>
            <a:pPr algn="ctr"/>
            <a:r>
              <a:rPr lang="he-IL" sz="1400" dirty="0">
                <a:cs typeface="+mj-cs"/>
              </a:rPr>
              <a:t>תשומת העבודה</a:t>
            </a:r>
          </a:p>
        </p:txBody>
      </p:sp>
      <p:sp>
        <p:nvSpPr>
          <p:cNvPr id="29" name="TextBox 28"/>
          <p:cNvSpPr txBox="1"/>
          <p:nvPr/>
        </p:nvSpPr>
        <p:spPr>
          <a:xfrm>
            <a:off x="1763688" y="3504184"/>
            <a:ext cx="1464460" cy="340519"/>
          </a:xfrm>
          <a:prstGeom prst="roundRect">
            <a:avLst/>
          </a:prstGeom>
          <a:solidFill>
            <a:schemeClr val="bg1"/>
          </a:solidFill>
          <a:ln>
            <a:solidFill>
              <a:schemeClr val="tx1"/>
            </a:solidFill>
          </a:ln>
        </p:spPr>
        <p:txBody>
          <a:bodyPr wrap="square" rtlCol="1">
            <a:spAutoFit/>
          </a:bodyPr>
          <a:lstStyle/>
          <a:p>
            <a:pPr algn="ctr"/>
            <a:r>
              <a:rPr lang="he-IL" sz="1400" dirty="0">
                <a:cs typeface="+mj-cs"/>
              </a:rPr>
              <a:t>אוכלוסייה</a:t>
            </a:r>
          </a:p>
        </p:txBody>
      </p:sp>
      <p:sp>
        <p:nvSpPr>
          <p:cNvPr id="32" name="TextBox 31"/>
          <p:cNvSpPr txBox="1"/>
          <p:nvPr/>
        </p:nvSpPr>
        <p:spPr>
          <a:xfrm>
            <a:off x="215900" y="4245763"/>
            <a:ext cx="8712200" cy="830997"/>
          </a:xfrm>
          <a:prstGeom prst="rect">
            <a:avLst/>
          </a:prstGeom>
          <a:solidFill>
            <a:srgbClr val="66CCFF"/>
          </a:solidFill>
          <a:ln>
            <a:solidFill>
              <a:schemeClr val="tx1"/>
            </a:solidFill>
          </a:ln>
        </p:spPr>
        <p:txBody>
          <a:bodyPr wrap="square" rtlCol="1">
            <a:spAutoFit/>
          </a:bodyPr>
          <a:lstStyle>
            <a:defPPr>
              <a:defRPr lang="he-IL"/>
            </a:defPPr>
            <a:lvl1pPr algn="r" rtl="1">
              <a:defRPr sz="2400" b="1"/>
            </a:lvl1pPr>
          </a:lstStyle>
          <a:p>
            <a:r>
              <a:rPr lang="he-IL" b="0" dirty="0"/>
              <a:t>ב-2017 </a:t>
            </a:r>
            <a:r>
              <a:rPr lang="he-IL" dirty="0"/>
              <a:t>עצימות העבודה</a:t>
            </a:r>
            <a:r>
              <a:rPr lang="he-IL" b="0" dirty="0"/>
              <a:t> בישראל </a:t>
            </a:r>
            <a:r>
              <a:rPr lang="he-IL" b="0" u="sng" dirty="0"/>
              <a:t>גבוהה</a:t>
            </a:r>
            <a:r>
              <a:rPr lang="he-IL" b="0" dirty="0"/>
              <a:t> מהממוצע ב-</a:t>
            </a:r>
            <a:r>
              <a:rPr lang="en-US" b="0" dirty="0"/>
              <a:t>OECD</a:t>
            </a:r>
            <a:r>
              <a:rPr lang="he-IL" b="0" dirty="0"/>
              <a:t> </a:t>
            </a:r>
            <a:r>
              <a:rPr lang="he-IL" sz="2000" b="0" dirty="0"/>
              <a:t>(צמצום פערים בשיעור התעסוקה, ריבוי שעות עבודה)</a:t>
            </a:r>
            <a:r>
              <a:rPr lang="he-IL" b="0" dirty="0"/>
              <a:t> .</a:t>
            </a:r>
          </a:p>
        </p:txBody>
      </p:sp>
      <p:sp>
        <p:nvSpPr>
          <p:cNvPr id="33" name="TextBox 32"/>
          <p:cNvSpPr txBox="1"/>
          <p:nvPr/>
        </p:nvSpPr>
        <p:spPr>
          <a:xfrm>
            <a:off x="429621" y="5902818"/>
            <a:ext cx="8496944" cy="461665"/>
          </a:xfrm>
          <a:prstGeom prst="rect">
            <a:avLst/>
          </a:prstGeom>
          <a:solidFill>
            <a:srgbClr val="92D050"/>
          </a:solidFill>
          <a:ln>
            <a:solidFill>
              <a:schemeClr val="tx1"/>
            </a:solidFill>
          </a:ln>
        </p:spPr>
        <p:txBody>
          <a:bodyPr wrap="square" rtlCol="1">
            <a:spAutoFit/>
          </a:bodyPr>
          <a:lstStyle>
            <a:defPPr>
              <a:defRPr lang="he-IL"/>
            </a:defPPr>
            <a:lvl1pPr algn="r" rtl="1">
              <a:defRPr sz="2400" b="1"/>
            </a:lvl1pPr>
          </a:lstStyle>
          <a:p>
            <a:pPr algn="ctr"/>
            <a:r>
              <a:rPr lang="he-IL" dirty="0"/>
              <a:t>הפיגור בתוצר לנפש טמון בפריון העבודה הנמוך של ישראל </a:t>
            </a:r>
          </a:p>
        </p:txBody>
      </p:sp>
      <p:sp>
        <p:nvSpPr>
          <p:cNvPr id="35" name="חץ למטה 34"/>
          <p:cNvSpPr/>
          <p:nvPr/>
        </p:nvSpPr>
        <p:spPr>
          <a:xfrm>
            <a:off x="4482797" y="5229200"/>
            <a:ext cx="604493" cy="553492"/>
          </a:xfrm>
          <a:prstGeom prst="down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84558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250"/>
                                        <p:tgtEl>
                                          <p:spTgt spid="3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5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5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5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5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5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250"/>
                                        <p:tgtEl>
                                          <p:spTgt spid="14"/>
                                        </p:tgtEl>
                                      </p:cBhvr>
                                    </p:animEffect>
                                  </p:childTnLst>
                                </p:cTn>
                              </p:par>
                              <p:par>
                                <p:cTn id="31" presetID="10"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25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25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25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250"/>
                                        <p:tgtEl>
                                          <p:spTgt spid="23"/>
                                        </p:tgtEl>
                                      </p:cBhvr>
                                    </p:animEffect>
                                  </p:childTnLst>
                                </p:cTn>
                              </p:par>
                              <p:par>
                                <p:cTn id="43" presetID="10"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250"/>
                                        <p:tgtEl>
                                          <p:spTgt spid="2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250"/>
                                        <p:tgtEl>
                                          <p:spTgt spid="2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25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25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250"/>
                                        <p:tgtEl>
                                          <p:spTgt spid="3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250"/>
                                        <p:tgtEl>
                                          <p:spTgt spid="3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 grpId="0" animBg="1"/>
      <p:bldP spid="6" grpId="0"/>
      <p:bldP spid="8" grpId="0" animBg="1"/>
      <p:bldP spid="9" grpId="0"/>
      <p:bldP spid="10" grpId="0"/>
      <p:bldP spid="12" grpId="0" animBg="1"/>
      <p:bldP spid="17" grpId="0" animBg="1"/>
      <p:bldP spid="21" grpId="0" animBg="1"/>
      <p:bldP spid="23" grpId="0"/>
      <p:bldP spid="27" grpId="0"/>
      <p:bldP spid="28" grpId="0" animBg="1"/>
      <p:bldP spid="29" grpId="0" animBg="1"/>
      <p:bldP spid="32" grpId="0" animBg="1"/>
      <p:bldP spid="33" grpId="0" animBg="1"/>
      <p:bldP spid="35"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כותרת 1"/>
          <p:cNvSpPr txBox="1">
            <a:spLocks/>
          </p:cNvSpPr>
          <p:nvPr/>
        </p:nvSpPr>
        <p:spPr>
          <a:xfrm>
            <a:off x="1403648" y="210497"/>
            <a:ext cx="77290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algn="r" rtl="1" eaLnBrk="0" hangingPunct="0">
              <a:defRPr sz="2800" b="1">
                <a:solidFill>
                  <a:schemeClr val="tx1">
                    <a:lumMod val="95000"/>
                    <a:lumOff val="5000"/>
                  </a:schemeClr>
                </a:solidFill>
                <a:latin typeface="David" pitchFamily="34" charset="-79"/>
                <a:cs typeface="David" pitchFamily="34" charset="-79"/>
              </a:defRPr>
            </a:lvl1pPr>
            <a:lvl2pPr rtl="1" eaLnBrk="0" hangingPunct="0">
              <a:defRPr sz="4400">
                <a:latin typeface="Arial" pitchFamily="34" charset="0"/>
                <a:cs typeface="Arial" pitchFamily="34" charset="0"/>
              </a:defRPr>
            </a:lvl2pPr>
            <a:lvl3pPr rtl="1" eaLnBrk="0" hangingPunct="0">
              <a:defRPr sz="4400">
                <a:latin typeface="Arial" pitchFamily="34" charset="0"/>
                <a:cs typeface="Arial" pitchFamily="34" charset="0"/>
              </a:defRPr>
            </a:lvl3pPr>
            <a:lvl4pPr rtl="1" eaLnBrk="0" hangingPunct="0">
              <a:defRPr sz="4400">
                <a:latin typeface="Arial" pitchFamily="34" charset="0"/>
                <a:cs typeface="Arial" pitchFamily="34" charset="0"/>
              </a:defRPr>
            </a:lvl4pPr>
            <a:lvl5pPr rtl="1" eaLnBrk="0" hangingPunct="0">
              <a:defRPr sz="4400">
                <a:latin typeface="Arial" pitchFamily="34" charset="0"/>
                <a:cs typeface="Arial" pitchFamily="34" charset="0"/>
              </a:defRPr>
            </a:lvl5pPr>
            <a:lvl6pPr marL="457200" rtl="1" fontAlgn="base">
              <a:spcBef>
                <a:spcPct val="0"/>
              </a:spcBef>
              <a:spcAft>
                <a:spcPct val="0"/>
              </a:spcAft>
              <a:defRPr sz="4400">
                <a:latin typeface="Arial" pitchFamily="34" charset="0"/>
                <a:cs typeface="Arial" pitchFamily="34" charset="0"/>
              </a:defRPr>
            </a:lvl6pPr>
            <a:lvl7pPr marL="914400" rtl="1" fontAlgn="base">
              <a:spcBef>
                <a:spcPct val="0"/>
              </a:spcBef>
              <a:spcAft>
                <a:spcPct val="0"/>
              </a:spcAft>
              <a:defRPr sz="4400">
                <a:latin typeface="Arial" pitchFamily="34" charset="0"/>
                <a:cs typeface="Arial" pitchFamily="34" charset="0"/>
              </a:defRPr>
            </a:lvl7pPr>
            <a:lvl8pPr marL="1371600" rtl="1" fontAlgn="base">
              <a:spcBef>
                <a:spcPct val="0"/>
              </a:spcBef>
              <a:spcAft>
                <a:spcPct val="0"/>
              </a:spcAft>
              <a:defRPr sz="4400">
                <a:latin typeface="Arial" pitchFamily="34" charset="0"/>
                <a:cs typeface="Arial" pitchFamily="34" charset="0"/>
              </a:defRPr>
            </a:lvl8pPr>
            <a:lvl9pPr marL="1828800" rtl="1" fontAlgn="base">
              <a:spcBef>
                <a:spcPct val="0"/>
              </a:spcBef>
              <a:spcAft>
                <a:spcPct val="0"/>
              </a:spcAft>
              <a:defRPr sz="4400">
                <a:latin typeface="Arial" pitchFamily="34" charset="0"/>
                <a:cs typeface="Arial" pitchFamily="34" charset="0"/>
              </a:defRPr>
            </a:lvl9pPr>
          </a:lstStyle>
          <a:p>
            <a:r>
              <a:rPr lang="he-IL" dirty="0"/>
              <a:t>סיכום ביניים – הון אנושי</a:t>
            </a:r>
            <a:endParaRPr lang="en-US" dirty="0"/>
          </a:p>
        </p:txBody>
      </p:sp>
      <p:sp>
        <p:nvSpPr>
          <p:cNvPr id="9" name="מציין מיקום של מספר שקופית 2"/>
          <p:cNvSpPr>
            <a:spLocks noGrp="1"/>
          </p:cNvSpPr>
          <p:nvPr>
            <p:ph type="sldNum" sz="quarter" idx="4294967295"/>
          </p:nvPr>
        </p:nvSpPr>
        <p:spPr>
          <a:xfrm>
            <a:off x="35496" y="6453336"/>
            <a:ext cx="693440" cy="457200"/>
          </a:xfrm>
          <a:prstGeom prst="rect">
            <a:avLst/>
          </a:prstGeom>
          <a:noFill/>
        </p:spPr>
        <p:txBody>
          <a:bodyPr anchor="ctr"/>
          <a:lstStyle>
            <a:lvl1pPr algn="r" rtl="1"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algn="r" rtl="1"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algn="r" rtl="1"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algn="r" rtl="1"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algn="r" rtl="1"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algn="ctr" rtl="0" eaLnBrk="1" hangingPunct="1">
              <a:spcBef>
                <a:spcPct val="0"/>
              </a:spcBef>
              <a:buClrTx/>
              <a:buSzTx/>
              <a:buFontTx/>
              <a:buNone/>
            </a:pPr>
            <a:fld id="{7AB1362C-BAB0-45D4-BB24-84FB2EA42CAA}" type="slidenum">
              <a:rPr lang="he-IL" altLang="en-US" sz="1200" b="1" smtClean="0">
                <a:latin typeface="Arial" charset="0"/>
                <a:cs typeface="Arial" charset="0"/>
              </a:rPr>
              <a:pPr algn="ctr" rtl="0" eaLnBrk="1" hangingPunct="1">
                <a:spcBef>
                  <a:spcPct val="0"/>
                </a:spcBef>
                <a:buClrTx/>
                <a:buSzTx/>
                <a:buFontTx/>
                <a:buNone/>
              </a:pPr>
              <a:t>30</a:t>
            </a:fld>
            <a:endParaRPr lang="en-US" altLang="en-US" sz="1200" b="1" dirty="0">
              <a:latin typeface="Arial" charset="0"/>
              <a:cs typeface="Arial" charset="0"/>
            </a:endParaRPr>
          </a:p>
        </p:txBody>
      </p:sp>
      <p:sp>
        <p:nvSpPr>
          <p:cNvPr id="2" name="TextBox 1">
            <a:extLst>
              <a:ext uri="{FF2B5EF4-FFF2-40B4-BE49-F238E27FC236}">
                <a16:creationId xmlns:a16="http://schemas.microsoft.com/office/drawing/2014/main" id="{8193022B-AF08-4A28-8601-CD4702F2EC78}"/>
              </a:ext>
            </a:extLst>
          </p:cNvPr>
          <p:cNvSpPr txBox="1"/>
          <p:nvPr/>
        </p:nvSpPr>
        <p:spPr>
          <a:xfrm>
            <a:off x="251520" y="1628800"/>
            <a:ext cx="8640960" cy="3539430"/>
          </a:xfrm>
          <a:prstGeom prst="rect">
            <a:avLst/>
          </a:prstGeom>
          <a:noFill/>
        </p:spPr>
        <p:txBody>
          <a:bodyPr wrap="square" rtlCol="1">
            <a:spAutoFit/>
          </a:bodyPr>
          <a:lstStyle/>
          <a:p>
            <a:pPr marL="342900" indent="-342900" algn="r" rtl="1">
              <a:buAutoNum type="arabicPeriod"/>
            </a:pPr>
            <a:r>
              <a:rPr lang="he-IL" sz="3200" dirty="0">
                <a:latin typeface="David" panose="020E0502060401010101" pitchFamily="34" charset="-79"/>
                <a:cs typeface="David" panose="020E0502060401010101" pitchFamily="34" charset="-79"/>
              </a:rPr>
              <a:t>ישראלים מרבים לרכוש השכלה.</a:t>
            </a:r>
          </a:p>
          <a:p>
            <a:pPr marL="342900" indent="-342900" algn="r" rtl="1">
              <a:buAutoNum type="arabicPeriod"/>
            </a:pPr>
            <a:r>
              <a:rPr lang="he-IL" sz="3200" dirty="0">
                <a:latin typeface="David" panose="020E0502060401010101" pitchFamily="34" charset="-79"/>
                <a:cs typeface="David" panose="020E0502060401010101" pitchFamily="34" charset="-79"/>
              </a:rPr>
              <a:t>איכות ההשכלה בישראל נמוכה: תוצאות נמוכות במבחנים בינלאומיים.</a:t>
            </a:r>
          </a:p>
          <a:p>
            <a:pPr marL="342900" indent="-342900" algn="r" rtl="1">
              <a:buAutoNum type="arabicPeriod"/>
            </a:pPr>
            <a:r>
              <a:rPr lang="he-IL" sz="3200" dirty="0">
                <a:latin typeface="David" panose="020E0502060401010101" pitchFamily="34" charset="-79"/>
                <a:cs typeface="David" panose="020E0502060401010101" pitchFamily="34" charset="-79"/>
              </a:rPr>
              <a:t>מיומנויות היסוד של עובדים נמוכות בישראל.</a:t>
            </a:r>
          </a:p>
          <a:p>
            <a:pPr marL="342900" indent="-342900" algn="r" rtl="1">
              <a:buAutoNum type="arabicPeriod"/>
            </a:pPr>
            <a:r>
              <a:rPr lang="he-IL" sz="3200" dirty="0">
                <a:latin typeface="David" panose="020E0502060401010101" pitchFamily="34" charset="-79"/>
                <a:cs typeface="David" panose="020E0502060401010101" pitchFamily="34" charset="-79"/>
              </a:rPr>
              <a:t>ישראל מאופיינת בפיזור גדול בציונים ובמיומנויות.</a:t>
            </a:r>
          </a:p>
          <a:p>
            <a:pPr marL="342900" indent="-342900" algn="r" rtl="1">
              <a:buAutoNum type="arabicPeriod"/>
            </a:pPr>
            <a:r>
              <a:rPr lang="he-IL" sz="3200" dirty="0">
                <a:latin typeface="David" panose="020E0502060401010101" pitchFamily="34" charset="-79"/>
                <a:cs typeface="David" panose="020E0502060401010101" pitchFamily="34" charset="-79"/>
              </a:rPr>
              <a:t>הישגים בחינוך בישראל מתואמים עם מצב הכלכלי באופן חזק ביחס לעולם.</a:t>
            </a:r>
          </a:p>
        </p:txBody>
      </p:sp>
    </p:spTree>
    <p:extLst>
      <p:ext uri="{BB962C8B-B14F-4D97-AF65-F5344CB8AC3E}">
        <p14:creationId xmlns:p14="http://schemas.microsoft.com/office/powerpoint/2010/main" val="2432581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extBox 9"/>
          <p:cNvSpPr txBox="1"/>
          <p:nvPr/>
        </p:nvSpPr>
        <p:spPr>
          <a:xfrm>
            <a:off x="1547664" y="44624"/>
            <a:ext cx="7596336" cy="954107"/>
          </a:xfrm>
          <a:prstGeom prst="rect">
            <a:avLst/>
          </a:prstGeom>
          <a:noFill/>
        </p:spPr>
        <p:txBody>
          <a:bodyPr wrap="square" rtlCol="0">
            <a:spAutoFit/>
          </a:bodyPr>
          <a:lstStyle/>
          <a:p>
            <a:pPr algn="r" rtl="1"/>
            <a:r>
              <a:rPr lang="he-IL" sz="2800" b="1" dirty="0">
                <a:solidFill>
                  <a:schemeClr val="tx1">
                    <a:lumMod val="95000"/>
                    <a:lumOff val="5000"/>
                  </a:schemeClr>
                </a:solidFill>
                <a:latin typeface="David" pitchFamily="34" charset="-79"/>
                <a:cs typeface="David" pitchFamily="34" charset="-79"/>
              </a:rPr>
              <a:t>בהשוואה למדינות המפותחות, ההשקעה בהון פיזי (מכונות, מבנים, תשתיות וכו') היא נמוכה </a:t>
            </a:r>
          </a:p>
        </p:txBody>
      </p:sp>
      <p:sp>
        <p:nvSpPr>
          <p:cNvPr id="16" name="מציין מיקום של מספר שקופית 2"/>
          <p:cNvSpPr>
            <a:spLocks noGrp="1"/>
          </p:cNvSpPr>
          <p:nvPr>
            <p:ph type="sldNum" sz="quarter" idx="4294967295"/>
          </p:nvPr>
        </p:nvSpPr>
        <p:spPr>
          <a:xfrm>
            <a:off x="35496" y="6453336"/>
            <a:ext cx="693440" cy="457200"/>
          </a:xfrm>
          <a:prstGeom prst="rect">
            <a:avLst/>
          </a:prstGeom>
          <a:noFill/>
        </p:spPr>
        <p:txBody>
          <a:bodyPr anchor="ctr"/>
          <a:lstStyle>
            <a:lvl1pPr algn="r" rtl="1"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algn="r" rtl="1"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algn="r" rtl="1"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algn="r" rtl="1"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algn="r" rtl="1"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algn="ctr" rtl="0" eaLnBrk="1" hangingPunct="1">
              <a:spcBef>
                <a:spcPct val="0"/>
              </a:spcBef>
              <a:buClrTx/>
              <a:buSzTx/>
              <a:buFontTx/>
              <a:buNone/>
            </a:pPr>
            <a:fld id="{7AB1362C-BAB0-45D4-BB24-84FB2EA42CAA}" type="slidenum">
              <a:rPr lang="he-IL" altLang="en-US" sz="1200" b="1" smtClean="0">
                <a:latin typeface="Arial" charset="0"/>
                <a:cs typeface="Arial" charset="0"/>
              </a:rPr>
              <a:pPr algn="ctr" rtl="0" eaLnBrk="1" hangingPunct="1">
                <a:spcBef>
                  <a:spcPct val="0"/>
                </a:spcBef>
                <a:buClrTx/>
                <a:buSzTx/>
                <a:buFontTx/>
                <a:buNone/>
              </a:pPr>
              <a:t>31</a:t>
            </a:fld>
            <a:endParaRPr lang="en-US" altLang="en-US" sz="1200" b="1" dirty="0">
              <a:latin typeface="Arial" charset="0"/>
              <a:cs typeface="Arial" charset="0"/>
            </a:endParaRPr>
          </a:p>
        </p:txBody>
      </p:sp>
      <p:graphicFrame>
        <p:nvGraphicFramePr>
          <p:cNvPr id="2" name="טבלה 1">
            <a:extLst>
              <a:ext uri="{FF2B5EF4-FFF2-40B4-BE49-F238E27FC236}">
                <a16:creationId xmlns:a16="http://schemas.microsoft.com/office/drawing/2014/main" id="{8C5F8EFD-49E6-4351-A926-FB194229D9EE}"/>
              </a:ext>
            </a:extLst>
          </p:cNvPr>
          <p:cNvGraphicFramePr>
            <a:graphicFrameLocks noGrp="1"/>
          </p:cNvGraphicFramePr>
          <p:nvPr>
            <p:extLst>
              <p:ext uri="{D42A27DB-BD31-4B8C-83A1-F6EECF244321}">
                <p14:modId xmlns:p14="http://schemas.microsoft.com/office/powerpoint/2010/main" val="829039699"/>
              </p:ext>
            </p:extLst>
          </p:nvPr>
        </p:nvGraphicFramePr>
        <p:xfrm>
          <a:off x="431539" y="1772816"/>
          <a:ext cx="8280921" cy="3960440"/>
        </p:xfrm>
        <a:graphic>
          <a:graphicData uri="http://schemas.openxmlformats.org/drawingml/2006/table">
            <a:tbl>
              <a:tblPr rtl="1" firstRow="1" firstCol="1" bandRow="1">
                <a:tableStyleId>{5C22544A-7EE6-4342-B048-85BDC9FD1C3A}</a:tableStyleId>
              </a:tblPr>
              <a:tblGrid>
                <a:gridCol w="3715605">
                  <a:extLst>
                    <a:ext uri="{9D8B030D-6E8A-4147-A177-3AD203B41FA5}">
                      <a16:colId xmlns:a16="http://schemas.microsoft.com/office/drawing/2014/main" val="1353252939"/>
                    </a:ext>
                  </a:extLst>
                </a:gridCol>
                <a:gridCol w="1371381">
                  <a:extLst>
                    <a:ext uri="{9D8B030D-6E8A-4147-A177-3AD203B41FA5}">
                      <a16:colId xmlns:a16="http://schemas.microsoft.com/office/drawing/2014/main" val="512145715"/>
                    </a:ext>
                  </a:extLst>
                </a:gridCol>
                <a:gridCol w="1489815">
                  <a:extLst>
                    <a:ext uri="{9D8B030D-6E8A-4147-A177-3AD203B41FA5}">
                      <a16:colId xmlns:a16="http://schemas.microsoft.com/office/drawing/2014/main" val="3198818023"/>
                    </a:ext>
                  </a:extLst>
                </a:gridCol>
                <a:gridCol w="1704120">
                  <a:extLst>
                    <a:ext uri="{9D8B030D-6E8A-4147-A177-3AD203B41FA5}">
                      <a16:colId xmlns:a16="http://schemas.microsoft.com/office/drawing/2014/main" val="2321368804"/>
                    </a:ext>
                  </a:extLst>
                </a:gridCol>
              </a:tblGrid>
              <a:tr h="360040">
                <a:tc>
                  <a:txBody>
                    <a:bodyPr/>
                    <a:lstStyle/>
                    <a:p>
                      <a:pPr rtl="1"/>
                      <a:endParaRPr lang="en-US" sz="1600" u="none" dirty="0">
                        <a:effectLst/>
                        <a:latin typeface="Calibri" panose="020F0502020204030204" pitchFamily="34" charset="0"/>
                        <a:cs typeface="Arial" panose="020B0604020202020204" pitchFamily="34" charset="0"/>
                      </a:endParaRPr>
                    </a:p>
                  </a:txBody>
                  <a:tcPr marL="68580" marR="68580" marT="0" marB="0"/>
                </a:tc>
                <a:tc>
                  <a:txBody>
                    <a:bodyPr/>
                    <a:lstStyle/>
                    <a:p>
                      <a:pPr algn="ctr" rtl="1">
                        <a:lnSpc>
                          <a:spcPct val="150000"/>
                        </a:lnSpc>
                        <a:spcAft>
                          <a:spcPts val="0"/>
                        </a:spcAft>
                      </a:pPr>
                      <a:r>
                        <a:rPr lang="he-IL" sz="1600" u="none">
                          <a:effectLst/>
                        </a:rPr>
                        <a:t>ישראל</a:t>
                      </a:r>
                      <a:endParaRPr lang="en-US" sz="1600" u="none">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50000"/>
                        </a:lnSpc>
                        <a:spcAft>
                          <a:spcPts val="0"/>
                        </a:spcAft>
                      </a:pPr>
                      <a:r>
                        <a:rPr lang="he-IL" sz="1600" u="none">
                          <a:effectLst/>
                        </a:rPr>
                        <a:t>ממוצע </a:t>
                      </a:r>
                      <a:r>
                        <a:rPr lang="en-US" sz="1600" u="none">
                          <a:effectLst/>
                        </a:rPr>
                        <a:t>OECD</a:t>
                      </a:r>
                      <a:endParaRPr lang="en-US" sz="1600" u="none">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50000"/>
                        </a:lnSpc>
                        <a:spcAft>
                          <a:spcPts val="0"/>
                        </a:spcAft>
                      </a:pPr>
                      <a:r>
                        <a:rPr lang="he-IL" sz="1600" u="none">
                          <a:effectLst/>
                        </a:rPr>
                        <a:t>מדינות ההשוואה*</a:t>
                      </a:r>
                      <a:endParaRPr lang="en-US" sz="1600" u="none">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72479267"/>
                  </a:ext>
                </a:extLst>
              </a:tr>
              <a:tr h="360040">
                <a:tc>
                  <a:txBody>
                    <a:bodyPr/>
                    <a:lstStyle/>
                    <a:p>
                      <a:pPr algn="ctr" rtl="1">
                        <a:lnSpc>
                          <a:spcPct val="150000"/>
                        </a:lnSpc>
                        <a:spcAft>
                          <a:spcPts val="0"/>
                        </a:spcAft>
                      </a:pPr>
                      <a:r>
                        <a:rPr lang="he-IL" sz="1600" u="none" dirty="0">
                          <a:effectLst/>
                        </a:rPr>
                        <a:t>סה"כ</a:t>
                      </a:r>
                      <a:endParaRPr lang="en-US" sz="1600" u="none"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rtl="1">
                        <a:lnSpc>
                          <a:spcPct val="150000"/>
                        </a:lnSpc>
                        <a:spcAft>
                          <a:spcPts val="0"/>
                        </a:spcAft>
                      </a:pPr>
                      <a:r>
                        <a:rPr lang="en-US" sz="1600" u="none" dirty="0">
                          <a:effectLst/>
                        </a:rPr>
                        <a:t>22.2</a:t>
                      </a:r>
                      <a:endParaRPr lang="en-US" sz="1600" u="none"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rtl="1">
                        <a:lnSpc>
                          <a:spcPct val="150000"/>
                        </a:lnSpc>
                        <a:spcAft>
                          <a:spcPts val="0"/>
                        </a:spcAft>
                      </a:pPr>
                      <a:r>
                        <a:rPr lang="en-US" sz="1600" u="none">
                          <a:effectLst/>
                        </a:rPr>
                        <a:t>23.7</a:t>
                      </a:r>
                      <a:endParaRPr lang="en-US" sz="1600" u="none">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rtl="1">
                        <a:lnSpc>
                          <a:spcPct val="150000"/>
                        </a:lnSpc>
                        <a:spcAft>
                          <a:spcPts val="0"/>
                        </a:spcAft>
                      </a:pPr>
                      <a:r>
                        <a:rPr lang="en-US" sz="1600" u="none">
                          <a:effectLst/>
                        </a:rPr>
                        <a:t>23.2</a:t>
                      </a:r>
                      <a:endParaRPr lang="en-US" sz="1600" u="none">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939263700"/>
                  </a:ext>
                </a:extLst>
              </a:tr>
              <a:tr h="360040">
                <a:tc>
                  <a:txBody>
                    <a:bodyPr/>
                    <a:lstStyle/>
                    <a:p>
                      <a:pPr algn="ctr" rtl="1">
                        <a:lnSpc>
                          <a:spcPct val="150000"/>
                        </a:lnSpc>
                        <a:spcAft>
                          <a:spcPts val="0"/>
                        </a:spcAft>
                      </a:pPr>
                      <a:r>
                        <a:rPr lang="he-IL" sz="1600" u="none" dirty="0">
                          <a:effectLst/>
                        </a:rPr>
                        <a:t>חקלאות</a:t>
                      </a:r>
                      <a:endParaRPr lang="en-US" sz="1600" u="none"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rtl="1">
                        <a:lnSpc>
                          <a:spcPct val="150000"/>
                        </a:lnSpc>
                        <a:spcAft>
                          <a:spcPts val="0"/>
                        </a:spcAft>
                      </a:pPr>
                      <a:r>
                        <a:rPr lang="en-US" sz="1600" u="none" dirty="0">
                          <a:effectLst/>
                        </a:rPr>
                        <a:t>21.7</a:t>
                      </a:r>
                      <a:endParaRPr lang="en-US" sz="1600" u="none"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rtl="1">
                        <a:lnSpc>
                          <a:spcPct val="150000"/>
                        </a:lnSpc>
                        <a:spcAft>
                          <a:spcPts val="0"/>
                        </a:spcAft>
                      </a:pPr>
                      <a:r>
                        <a:rPr lang="en-US" sz="1600" u="none" dirty="0">
                          <a:effectLst/>
                        </a:rPr>
                        <a:t>35.4</a:t>
                      </a:r>
                      <a:endParaRPr lang="en-US" sz="1600" u="none"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rtl="1">
                        <a:lnSpc>
                          <a:spcPct val="150000"/>
                        </a:lnSpc>
                        <a:spcAft>
                          <a:spcPts val="0"/>
                        </a:spcAft>
                      </a:pPr>
                      <a:r>
                        <a:rPr lang="en-US" sz="1600" u="none">
                          <a:effectLst/>
                        </a:rPr>
                        <a:t>40.2</a:t>
                      </a:r>
                      <a:endParaRPr lang="en-US" sz="1600" u="none">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027523723"/>
                  </a:ext>
                </a:extLst>
              </a:tr>
              <a:tr h="360040">
                <a:tc>
                  <a:txBody>
                    <a:bodyPr/>
                    <a:lstStyle/>
                    <a:p>
                      <a:pPr algn="ctr" rtl="1">
                        <a:lnSpc>
                          <a:spcPct val="150000"/>
                        </a:lnSpc>
                        <a:spcAft>
                          <a:spcPts val="0"/>
                        </a:spcAft>
                      </a:pPr>
                      <a:r>
                        <a:rPr lang="he-IL" sz="1600" u="none" dirty="0">
                          <a:effectLst/>
                        </a:rPr>
                        <a:t>תעשייה, כרייה וחציבה</a:t>
                      </a:r>
                      <a:endParaRPr lang="en-US" sz="1600" u="none"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rtl="1">
                        <a:lnSpc>
                          <a:spcPct val="150000"/>
                        </a:lnSpc>
                        <a:spcAft>
                          <a:spcPts val="0"/>
                        </a:spcAft>
                      </a:pPr>
                      <a:r>
                        <a:rPr lang="en-US" sz="1600" u="none">
                          <a:effectLst/>
                        </a:rPr>
                        <a:t>29.0</a:t>
                      </a:r>
                      <a:endParaRPr lang="en-US" sz="1600" u="none">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rtl="1">
                        <a:lnSpc>
                          <a:spcPct val="150000"/>
                        </a:lnSpc>
                        <a:spcAft>
                          <a:spcPts val="0"/>
                        </a:spcAft>
                      </a:pPr>
                      <a:r>
                        <a:rPr lang="en-US" sz="1600" u="none" dirty="0">
                          <a:effectLst/>
                        </a:rPr>
                        <a:t>24.9</a:t>
                      </a:r>
                      <a:endParaRPr lang="en-US" sz="1600" u="none"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rtl="1">
                        <a:lnSpc>
                          <a:spcPct val="150000"/>
                        </a:lnSpc>
                        <a:spcAft>
                          <a:spcPts val="0"/>
                        </a:spcAft>
                      </a:pPr>
                      <a:r>
                        <a:rPr lang="en-US" sz="1600" u="none">
                          <a:effectLst/>
                        </a:rPr>
                        <a:t>22.0</a:t>
                      </a:r>
                      <a:endParaRPr lang="en-US" sz="1600" u="none">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304437896"/>
                  </a:ext>
                </a:extLst>
              </a:tr>
              <a:tr h="360040">
                <a:tc>
                  <a:txBody>
                    <a:bodyPr/>
                    <a:lstStyle/>
                    <a:p>
                      <a:pPr algn="ctr" rtl="1">
                        <a:lnSpc>
                          <a:spcPct val="150000"/>
                        </a:lnSpc>
                        <a:spcAft>
                          <a:spcPts val="0"/>
                        </a:spcAft>
                      </a:pPr>
                      <a:r>
                        <a:rPr lang="he-IL" sz="1600" u="none" dirty="0">
                          <a:effectLst/>
                        </a:rPr>
                        <a:t>חשמל ומים</a:t>
                      </a:r>
                      <a:endParaRPr lang="en-US" sz="1600" u="none"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rtl="1">
                        <a:lnSpc>
                          <a:spcPct val="150000"/>
                        </a:lnSpc>
                        <a:spcAft>
                          <a:spcPts val="0"/>
                        </a:spcAft>
                      </a:pPr>
                      <a:r>
                        <a:rPr lang="en-US" sz="1600" u="none" dirty="0">
                          <a:effectLst/>
                        </a:rPr>
                        <a:t>67.7</a:t>
                      </a:r>
                      <a:endParaRPr lang="en-US" sz="1600" u="none"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rtl="1">
                        <a:lnSpc>
                          <a:spcPct val="150000"/>
                        </a:lnSpc>
                        <a:spcAft>
                          <a:spcPts val="0"/>
                        </a:spcAft>
                      </a:pPr>
                      <a:r>
                        <a:rPr lang="en-US" sz="1600" u="none" dirty="0">
                          <a:effectLst/>
                        </a:rPr>
                        <a:t>50.2</a:t>
                      </a:r>
                      <a:endParaRPr lang="en-US" sz="1600" u="none"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rtl="1">
                        <a:lnSpc>
                          <a:spcPct val="150000"/>
                        </a:lnSpc>
                        <a:spcAft>
                          <a:spcPts val="0"/>
                        </a:spcAft>
                      </a:pPr>
                      <a:r>
                        <a:rPr lang="en-US" sz="1600" u="none">
                          <a:effectLst/>
                        </a:rPr>
                        <a:t>50.4</a:t>
                      </a:r>
                      <a:endParaRPr lang="en-US" sz="1600" u="none">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966643418"/>
                  </a:ext>
                </a:extLst>
              </a:tr>
              <a:tr h="360040">
                <a:tc>
                  <a:txBody>
                    <a:bodyPr/>
                    <a:lstStyle/>
                    <a:p>
                      <a:pPr algn="ctr" rtl="1">
                        <a:lnSpc>
                          <a:spcPct val="150000"/>
                        </a:lnSpc>
                        <a:spcAft>
                          <a:spcPts val="0"/>
                        </a:spcAft>
                      </a:pPr>
                      <a:r>
                        <a:rPr lang="he-IL" sz="1600" u="none">
                          <a:effectLst/>
                        </a:rPr>
                        <a:t>בינוי</a:t>
                      </a:r>
                      <a:endParaRPr lang="en-US" sz="1600" u="none">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rtl="1">
                        <a:lnSpc>
                          <a:spcPct val="150000"/>
                        </a:lnSpc>
                        <a:spcAft>
                          <a:spcPts val="0"/>
                        </a:spcAft>
                      </a:pPr>
                      <a:r>
                        <a:rPr lang="en-US" sz="1600" u="none" dirty="0">
                          <a:effectLst/>
                        </a:rPr>
                        <a:t>6.6</a:t>
                      </a:r>
                      <a:endParaRPr lang="en-US" sz="1600" u="none"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rtl="1">
                        <a:lnSpc>
                          <a:spcPct val="150000"/>
                        </a:lnSpc>
                        <a:spcAft>
                          <a:spcPts val="0"/>
                        </a:spcAft>
                      </a:pPr>
                      <a:r>
                        <a:rPr lang="en-US" sz="1600" u="none" dirty="0">
                          <a:effectLst/>
                        </a:rPr>
                        <a:t>9.2</a:t>
                      </a:r>
                      <a:endParaRPr lang="en-US" sz="1600" u="none"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rtl="1">
                        <a:lnSpc>
                          <a:spcPct val="150000"/>
                        </a:lnSpc>
                        <a:spcAft>
                          <a:spcPts val="0"/>
                        </a:spcAft>
                      </a:pPr>
                      <a:r>
                        <a:rPr lang="en-US" sz="1600" u="none">
                          <a:effectLst/>
                        </a:rPr>
                        <a:t>9.5</a:t>
                      </a:r>
                      <a:endParaRPr lang="en-US" sz="1600" u="none">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292522078"/>
                  </a:ext>
                </a:extLst>
              </a:tr>
              <a:tr h="360040">
                <a:tc>
                  <a:txBody>
                    <a:bodyPr/>
                    <a:lstStyle/>
                    <a:p>
                      <a:pPr algn="ctr" rtl="1">
                        <a:lnSpc>
                          <a:spcPct val="150000"/>
                        </a:lnSpc>
                        <a:spcAft>
                          <a:spcPts val="0"/>
                        </a:spcAft>
                      </a:pPr>
                      <a:r>
                        <a:rPr lang="he-IL" sz="1600" u="none">
                          <a:effectLst/>
                        </a:rPr>
                        <a:t>מסחר, תיקון כלי רכב ושירותי אירוח ואוכל</a:t>
                      </a:r>
                      <a:endParaRPr lang="en-US" sz="1600" u="none">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rtl="1">
                        <a:lnSpc>
                          <a:spcPct val="150000"/>
                        </a:lnSpc>
                        <a:spcAft>
                          <a:spcPts val="0"/>
                        </a:spcAft>
                      </a:pPr>
                      <a:r>
                        <a:rPr lang="en-US" sz="1600" u="none" dirty="0">
                          <a:effectLst/>
                        </a:rPr>
                        <a:t>6.6</a:t>
                      </a:r>
                      <a:endParaRPr lang="en-US" sz="1600" u="none"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rtl="1">
                        <a:lnSpc>
                          <a:spcPct val="150000"/>
                        </a:lnSpc>
                        <a:spcAft>
                          <a:spcPts val="0"/>
                        </a:spcAft>
                      </a:pPr>
                      <a:r>
                        <a:rPr lang="en-US" sz="1600" u="none" dirty="0">
                          <a:effectLst/>
                        </a:rPr>
                        <a:t>10.2</a:t>
                      </a:r>
                      <a:endParaRPr lang="en-US" sz="1600" u="none"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rtl="1">
                        <a:lnSpc>
                          <a:spcPct val="150000"/>
                        </a:lnSpc>
                        <a:spcAft>
                          <a:spcPts val="0"/>
                        </a:spcAft>
                      </a:pPr>
                      <a:r>
                        <a:rPr lang="en-US" sz="1600" u="none" dirty="0">
                          <a:effectLst/>
                        </a:rPr>
                        <a:t>10.6</a:t>
                      </a:r>
                      <a:endParaRPr lang="en-US" sz="1600" u="none"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901940221"/>
                  </a:ext>
                </a:extLst>
              </a:tr>
              <a:tr h="360040">
                <a:tc>
                  <a:txBody>
                    <a:bodyPr/>
                    <a:lstStyle/>
                    <a:p>
                      <a:pPr algn="ctr" rtl="1">
                        <a:lnSpc>
                          <a:spcPct val="150000"/>
                        </a:lnSpc>
                        <a:spcAft>
                          <a:spcPts val="0"/>
                        </a:spcAft>
                      </a:pPr>
                      <a:r>
                        <a:rPr lang="he-IL" sz="1600" u="none">
                          <a:effectLst/>
                        </a:rPr>
                        <a:t>שירותים פיננסיים</a:t>
                      </a:r>
                      <a:endParaRPr lang="en-US" sz="1600" u="none">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rtl="1">
                        <a:lnSpc>
                          <a:spcPct val="150000"/>
                        </a:lnSpc>
                        <a:spcAft>
                          <a:spcPts val="0"/>
                        </a:spcAft>
                      </a:pPr>
                      <a:r>
                        <a:rPr lang="en-US" sz="1600" u="none">
                          <a:effectLst/>
                        </a:rPr>
                        <a:t>8.1</a:t>
                      </a:r>
                      <a:endParaRPr lang="en-US" sz="1600" u="none">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rtl="1">
                        <a:lnSpc>
                          <a:spcPct val="150000"/>
                        </a:lnSpc>
                        <a:spcAft>
                          <a:spcPts val="0"/>
                        </a:spcAft>
                      </a:pPr>
                      <a:r>
                        <a:rPr lang="en-US" sz="1600" u="none" dirty="0">
                          <a:effectLst/>
                        </a:rPr>
                        <a:t>9.9</a:t>
                      </a:r>
                      <a:endParaRPr lang="en-US" sz="1600" u="none"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rtl="1">
                        <a:lnSpc>
                          <a:spcPct val="150000"/>
                        </a:lnSpc>
                        <a:spcAft>
                          <a:spcPts val="0"/>
                        </a:spcAft>
                      </a:pPr>
                      <a:r>
                        <a:rPr lang="en-US" sz="1600" u="none" dirty="0">
                          <a:effectLst/>
                        </a:rPr>
                        <a:t>11.2</a:t>
                      </a:r>
                      <a:endParaRPr lang="en-US" sz="1600" u="none"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236711695"/>
                  </a:ext>
                </a:extLst>
              </a:tr>
              <a:tr h="360040">
                <a:tc>
                  <a:txBody>
                    <a:bodyPr/>
                    <a:lstStyle/>
                    <a:p>
                      <a:pPr algn="ctr" rtl="1">
                        <a:lnSpc>
                          <a:spcPct val="150000"/>
                        </a:lnSpc>
                        <a:spcAft>
                          <a:spcPts val="0"/>
                        </a:spcAft>
                      </a:pPr>
                      <a:r>
                        <a:rPr lang="he-IL" sz="1600" u="none">
                          <a:effectLst/>
                        </a:rPr>
                        <a:t>תחבורה ואחסנה </a:t>
                      </a:r>
                      <a:endParaRPr lang="en-US" sz="1600" u="none">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rtl="1">
                        <a:lnSpc>
                          <a:spcPct val="150000"/>
                        </a:lnSpc>
                        <a:spcAft>
                          <a:spcPts val="0"/>
                        </a:spcAft>
                      </a:pPr>
                      <a:r>
                        <a:rPr lang="en-US" sz="1600" u="none">
                          <a:effectLst/>
                        </a:rPr>
                        <a:t>52.6</a:t>
                      </a:r>
                      <a:endParaRPr lang="en-US" sz="1600" u="none">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rtl="1">
                        <a:lnSpc>
                          <a:spcPct val="150000"/>
                        </a:lnSpc>
                        <a:spcAft>
                          <a:spcPts val="0"/>
                        </a:spcAft>
                      </a:pPr>
                      <a:r>
                        <a:rPr lang="en-US" sz="1600" u="none" dirty="0">
                          <a:effectLst/>
                        </a:rPr>
                        <a:t>36.5</a:t>
                      </a:r>
                      <a:endParaRPr lang="en-US" sz="1600" u="none"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rtl="1">
                        <a:lnSpc>
                          <a:spcPct val="150000"/>
                        </a:lnSpc>
                        <a:spcAft>
                          <a:spcPts val="0"/>
                        </a:spcAft>
                      </a:pPr>
                      <a:r>
                        <a:rPr lang="en-US" sz="1600" u="none" dirty="0">
                          <a:effectLst/>
                        </a:rPr>
                        <a:t>53.0</a:t>
                      </a:r>
                      <a:endParaRPr lang="en-US" sz="1600" u="none"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052470862"/>
                  </a:ext>
                </a:extLst>
              </a:tr>
              <a:tr h="360040">
                <a:tc>
                  <a:txBody>
                    <a:bodyPr/>
                    <a:lstStyle/>
                    <a:p>
                      <a:pPr algn="ctr" rtl="1">
                        <a:lnSpc>
                          <a:spcPct val="150000"/>
                        </a:lnSpc>
                        <a:spcAft>
                          <a:spcPts val="0"/>
                        </a:spcAft>
                      </a:pPr>
                      <a:r>
                        <a:rPr lang="he-IL" sz="1600" u="none">
                          <a:effectLst/>
                        </a:rPr>
                        <a:t>מידע ותקשורת</a:t>
                      </a:r>
                      <a:endParaRPr lang="en-US" sz="1600" u="none">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rtl="1">
                        <a:lnSpc>
                          <a:spcPct val="150000"/>
                        </a:lnSpc>
                        <a:spcAft>
                          <a:spcPts val="0"/>
                        </a:spcAft>
                      </a:pPr>
                      <a:r>
                        <a:rPr lang="en-US" sz="1600" u="none">
                          <a:effectLst/>
                        </a:rPr>
                        <a:t>16.3</a:t>
                      </a:r>
                      <a:endParaRPr lang="en-US" sz="1600" u="none">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rtl="1">
                        <a:lnSpc>
                          <a:spcPct val="150000"/>
                        </a:lnSpc>
                        <a:spcAft>
                          <a:spcPts val="0"/>
                        </a:spcAft>
                      </a:pPr>
                      <a:r>
                        <a:rPr lang="en-US" sz="1600" u="none">
                          <a:effectLst/>
                        </a:rPr>
                        <a:t>25.9</a:t>
                      </a:r>
                      <a:endParaRPr lang="en-US" sz="1600" u="none">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rtl="1">
                        <a:lnSpc>
                          <a:spcPct val="150000"/>
                        </a:lnSpc>
                        <a:spcAft>
                          <a:spcPts val="0"/>
                        </a:spcAft>
                      </a:pPr>
                      <a:r>
                        <a:rPr lang="en-US" sz="1600" u="none" dirty="0">
                          <a:effectLst/>
                        </a:rPr>
                        <a:t>25.9</a:t>
                      </a:r>
                      <a:endParaRPr lang="en-US" sz="1600" u="none"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594271080"/>
                  </a:ext>
                </a:extLst>
              </a:tr>
              <a:tr h="360040">
                <a:tc>
                  <a:txBody>
                    <a:bodyPr/>
                    <a:lstStyle/>
                    <a:p>
                      <a:pPr algn="ctr" rtl="1">
                        <a:lnSpc>
                          <a:spcPct val="150000"/>
                        </a:lnSpc>
                        <a:spcAft>
                          <a:spcPts val="0"/>
                        </a:spcAft>
                      </a:pPr>
                      <a:r>
                        <a:rPr lang="he-IL" sz="1600" u="none">
                          <a:effectLst/>
                        </a:rPr>
                        <a:t>שירותים אישיים וחברתיים</a:t>
                      </a:r>
                      <a:endParaRPr lang="en-US" sz="1600" u="none">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rtl="1">
                        <a:lnSpc>
                          <a:spcPct val="150000"/>
                        </a:lnSpc>
                        <a:spcAft>
                          <a:spcPts val="0"/>
                        </a:spcAft>
                      </a:pPr>
                      <a:r>
                        <a:rPr lang="en-US" sz="1600" u="none">
                          <a:effectLst/>
                        </a:rPr>
                        <a:t>12.4</a:t>
                      </a:r>
                      <a:endParaRPr lang="en-US" sz="1600" u="none">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rtl="1">
                        <a:lnSpc>
                          <a:spcPct val="150000"/>
                        </a:lnSpc>
                        <a:spcAft>
                          <a:spcPts val="0"/>
                        </a:spcAft>
                      </a:pPr>
                      <a:r>
                        <a:rPr lang="en-US" sz="1600" u="none">
                          <a:effectLst/>
                        </a:rPr>
                        <a:t>19.8</a:t>
                      </a:r>
                      <a:endParaRPr lang="en-US" sz="1600" u="none">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rtl="1">
                        <a:lnSpc>
                          <a:spcPct val="150000"/>
                        </a:lnSpc>
                        <a:spcAft>
                          <a:spcPts val="0"/>
                        </a:spcAft>
                      </a:pPr>
                      <a:r>
                        <a:rPr lang="en-US" sz="1600" u="none" dirty="0">
                          <a:effectLst/>
                        </a:rPr>
                        <a:t>15.5</a:t>
                      </a:r>
                      <a:endParaRPr lang="en-US" sz="1600" u="none"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498749240"/>
                  </a:ext>
                </a:extLst>
              </a:tr>
            </a:tbl>
          </a:graphicData>
        </a:graphic>
      </p:graphicFrame>
    </p:spTree>
    <p:extLst>
      <p:ext uri="{BB962C8B-B14F-4D97-AF65-F5344CB8AC3E}">
        <p14:creationId xmlns:p14="http://schemas.microsoft.com/office/powerpoint/2010/main" val="6440932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כותרת 1"/>
          <p:cNvSpPr txBox="1">
            <a:spLocks/>
          </p:cNvSpPr>
          <p:nvPr/>
        </p:nvSpPr>
        <p:spPr>
          <a:xfrm>
            <a:off x="1187624" y="-4946"/>
            <a:ext cx="794503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algn="r" rtl="1" eaLnBrk="0" hangingPunct="0">
              <a:defRPr sz="2800" b="1">
                <a:solidFill>
                  <a:schemeClr val="tx1">
                    <a:lumMod val="95000"/>
                    <a:lumOff val="5000"/>
                  </a:schemeClr>
                </a:solidFill>
                <a:latin typeface="David" pitchFamily="34" charset="-79"/>
                <a:cs typeface="David" pitchFamily="34" charset="-79"/>
              </a:defRPr>
            </a:lvl1pPr>
            <a:lvl2pPr rtl="1" eaLnBrk="0" hangingPunct="0">
              <a:defRPr sz="4400">
                <a:latin typeface="Arial" pitchFamily="34" charset="0"/>
                <a:cs typeface="Arial" pitchFamily="34" charset="0"/>
              </a:defRPr>
            </a:lvl2pPr>
            <a:lvl3pPr rtl="1" eaLnBrk="0" hangingPunct="0">
              <a:defRPr sz="4400">
                <a:latin typeface="Arial" pitchFamily="34" charset="0"/>
                <a:cs typeface="Arial" pitchFamily="34" charset="0"/>
              </a:defRPr>
            </a:lvl3pPr>
            <a:lvl4pPr rtl="1" eaLnBrk="0" hangingPunct="0">
              <a:defRPr sz="4400">
                <a:latin typeface="Arial" pitchFamily="34" charset="0"/>
                <a:cs typeface="Arial" pitchFamily="34" charset="0"/>
              </a:defRPr>
            </a:lvl4pPr>
            <a:lvl5pPr rtl="1" eaLnBrk="0" hangingPunct="0">
              <a:defRPr sz="4400">
                <a:latin typeface="Arial" pitchFamily="34" charset="0"/>
                <a:cs typeface="Arial" pitchFamily="34" charset="0"/>
              </a:defRPr>
            </a:lvl5pPr>
            <a:lvl6pPr marL="457200" rtl="1" fontAlgn="base">
              <a:spcBef>
                <a:spcPct val="0"/>
              </a:spcBef>
              <a:spcAft>
                <a:spcPct val="0"/>
              </a:spcAft>
              <a:defRPr sz="4400">
                <a:latin typeface="Arial" pitchFamily="34" charset="0"/>
                <a:cs typeface="Arial" pitchFamily="34" charset="0"/>
              </a:defRPr>
            </a:lvl6pPr>
            <a:lvl7pPr marL="914400" rtl="1" fontAlgn="base">
              <a:spcBef>
                <a:spcPct val="0"/>
              </a:spcBef>
              <a:spcAft>
                <a:spcPct val="0"/>
              </a:spcAft>
              <a:defRPr sz="4400">
                <a:latin typeface="Arial" pitchFamily="34" charset="0"/>
                <a:cs typeface="Arial" pitchFamily="34" charset="0"/>
              </a:defRPr>
            </a:lvl7pPr>
            <a:lvl8pPr marL="1371600" rtl="1" fontAlgn="base">
              <a:spcBef>
                <a:spcPct val="0"/>
              </a:spcBef>
              <a:spcAft>
                <a:spcPct val="0"/>
              </a:spcAft>
              <a:defRPr sz="4400">
                <a:latin typeface="Arial" pitchFamily="34" charset="0"/>
                <a:cs typeface="Arial" pitchFamily="34" charset="0"/>
              </a:defRPr>
            </a:lvl8pPr>
            <a:lvl9pPr marL="1828800" rtl="1" fontAlgn="base">
              <a:spcBef>
                <a:spcPct val="0"/>
              </a:spcBef>
              <a:spcAft>
                <a:spcPct val="0"/>
              </a:spcAft>
              <a:defRPr sz="4400">
                <a:latin typeface="Arial" pitchFamily="34" charset="0"/>
                <a:cs typeface="Arial" pitchFamily="34" charset="0"/>
              </a:defRPr>
            </a:lvl9pPr>
          </a:lstStyle>
          <a:p>
            <a:r>
              <a:rPr lang="he-IL" dirty="0"/>
              <a:t>שיעור ההשקעה של ישראל בתשתיות תחבורה דומה ל-</a:t>
            </a:r>
            <a:r>
              <a:rPr lang="en-US" dirty="0"/>
              <a:t>OECD</a:t>
            </a:r>
            <a:r>
              <a:rPr lang="he-IL" dirty="0"/>
              <a:t>, לא מספיק בשביל לצמצם פערים במלאי התשתיות</a:t>
            </a:r>
            <a:endParaRPr lang="en-US" dirty="0"/>
          </a:p>
        </p:txBody>
      </p:sp>
      <p:sp>
        <p:nvSpPr>
          <p:cNvPr id="9" name="מציין מיקום של מספר שקופית 2"/>
          <p:cNvSpPr>
            <a:spLocks noGrp="1"/>
          </p:cNvSpPr>
          <p:nvPr>
            <p:ph type="sldNum" sz="quarter" idx="4294967295"/>
          </p:nvPr>
        </p:nvSpPr>
        <p:spPr>
          <a:xfrm>
            <a:off x="35496" y="6453336"/>
            <a:ext cx="693440" cy="457200"/>
          </a:xfrm>
          <a:prstGeom prst="rect">
            <a:avLst/>
          </a:prstGeom>
          <a:noFill/>
        </p:spPr>
        <p:txBody>
          <a:bodyPr anchor="ctr"/>
          <a:lstStyle>
            <a:lvl1pPr algn="r" rtl="1"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algn="r" rtl="1"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algn="r" rtl="1"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algn="r" rtl="1"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algn="r" rtl="1"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algn="ctr" rtl="0" eaLnBrk="1" hangingPunct="1">
              <a:spcBef>
                <a:spcPct val="0"/>
              </a:spcBef>
              <a:buClrTx/>
              <a:buSzTx/>
              <a:buFontTx/>
              <a:buNone/>
            </a:pPr>
            <a:fld id="{7AB1362C-BAB0-45D4-BB24-84FB2EA42CAA}" type="slidenum">
              <a:rPr lang="he-IL" altLang="en-US" sz="1200" b="1" smtClean="0">
                <a:latin typeface="Arial" charset="0"/>
                <a:cs typeface="Arial" charset="0"/>
              </a:rPr>
              <a:pPr algn="ctr" rtl="0" eaLnBrk="1" hangingPunct="1">
                <a:spcBef>
                  <a:spcPct val="0"/>
                </a:spcBef>
                <a:buClrTx/>
                <a:buSzTx/>
                <a:buFontTx/>
                <a:buNone/>
              </a:pPr>
              <a:t>32</a:t>
            </a:fld>
            <a:endParaRPr lang="en-US" altLang="en-US" sz="1200" b="1" dirty="0">
              <a:latin typeface="Arial" charset="0"/>
              <a:cs typeface="Arial" charset="0"/>
            </a:endParaRPr>
          </a:p>
        </p:txBody>
      </p:sp>
      <p:pic>
        <p:nvPicPr>
          <p:cNvPr id="5" name="תמונה 4">
            <a:extLst>
              <a:ext uri="{FF2B5EF4-FFF2-40B4-BE49-F238E27FC236}">
                <a16:creationId xmlns:a16="http://schemas.microsoft.com/office/drawing/2014/main" id="{10A16BB5-7FF7-45EA-8287-97C5E8B6AEB9}"/>
              </a:ext>
            </a:extLst>
          </p:cNvPr>
          <p:cNvPicPr/>
          <p:nvPr/>
        </p:nvPicPr>
        <p:blipFill>
          <a:blip r:embed="rId2" cstate="print">
            <a:extLst>
              <a:ext uri="{28A0092B-C50C-407E-A947-70E740481C1C}">
                <a14:useLocalDpi xmlns:a14="http://schemas.microsoft.com/office/drawing/2010/main"/>
              </a:ext>
            </a:extLst>
          </a:blip>
          <a:srcRect/>
          <a:stretch>
            <a:fillRect/>
          </a:stretch>
        </p:blipFill>
        <p:spPr bwMode="auto">
          <a:xfrm>
            <a:off x="1547664" y="1628800"/>
            <a:ext cx="6696743" cy="4248472"/>
          </a:xfrm>
          <a:prstGeom prst="rect">
            <a:avLst/>
          </a:prstGeom>
          <a:noFill/>
        </p:spPr>
      </p:pic>
    </p:spTree>
    <p:extLst>
      <p:ext uri="{BB962C8B-B14F-4D97-AF65-F5344CB8AC3E}">
        <p14:creationId xmlns:p14="http://schemas.microsoft.com/office/powerpoint/2010/main" val="34409116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2051720" y="26621"/>
            <a:ext cx="7128792" cy="954107"/>
          </a:xfrm>
          <a:prstGeom prst="rect">
            <a:avLst/>
          </a:prstGeom>
          <a:noFill/>
        </p:spPr>
        <p:txBody>
          <a:bodyPr wrap="square" rtlCol="1">
            <a:spAutoFit/>
          </a:bodyPr>
          <a:lstStyle/>
          <a:p>
            <a:pPr algn="r" rtl="1"/>
            <a:r>
              <a:rPr lang="he-IL" sz="2800" b="1" dirty="0">
                <a:latin typeface="David" panose="020E0502060401010101" pitchFamily="34" charset="-79"/>
                <a:ea typeface="+mj-ea"/>
                <a:cs typeface="David" panose="020E0502060401010101" pitchFamily="34" charset="-79"/>
              </a:rPr>
              <a:t>ישראל ממוקמת במקום ה-22 במדינות ה-</a:t>
            </a:r>
            <a:r>
              <a:rPr lang="en-US" sz="2800" b="1" dirty="0">
                <a:latin typeface="David" panose="020E0502060401010101" pitchFamily="34" charset="-79"/>
                <a:ea typeface="+mj-ea"/>
                <a:cs typeface="David" panose="020E0502060401010101" pitchFamily="34" charset="-79"/>
              </a:rPr>
              <a:t>OECD </a:t>
            </a:r>
            <a:r>
              <a:rPr lang="he-IL" sz="2800" b="1" dirty="0">
                <a:latin typeface="David" panose="020E0502060401010101" pitchFamily="34" charset="-79"/>
                <a:ea typeface="+mj-ea"/>
                <a:cs typeface="David" panose="020E0502060401010101" pitchFamily="34" charset="-79"/>
              </a:rPr>
              <a:t>במדד התוצר לנפש</a:t>
            </a:r>
          </a:p>
        </p:txBody>
      </p:sp>
      <p:sp>
        <p:nvSpPr>
          <p:cNvPr id="7" name="מציין מיקום של מספר שקופית 2"/>
          <p:cNvSpPr>
            <a:spLocks noGrp="1"/>
          </p:cNvSpPr>
          <p:nvPr>
            <p:ph type="sldNum" sz="quarter" idx="4294967295"/>
          </p:nvPr>
        </p:nvSpPr>
        <p:spPr>
          <a:xfrm>
            <a:off x="35496" y="6453336"/>
            <a:ext cx="693440" cy="457200"/>
          </a:xfrm>
          <a:prstGeom prst="rect">
            <a:avLst/>
          </a:prstGeom>
          <a:noFill/>
        </p:spPr>
        <p:txBody>
          <a:bodyPr anchor="ctr"/>
          <a:lstStyle>
            <a:lvl1pPr algn="r" rtl="1"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algn="r" rtl="1"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algn="r" rtl="1"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algn="r" rtl="1"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algn="r" rtl="1"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algn="ctr" rtl="0" eaLnBrk="1" hangingPunct="1">
              <a:spcBef>
                <a:spcPct val="0"/>
              </a:spcBef>
              <a:buClrTx/>
              <a:buSzTx/>
              <a:buFontTx/>
              <a:buNone/>
            </a:pPr>
            <a:fld id="{7AB1362C-BAB0-45D4-BB24-84FB2EA42CAA}" type="slidenum">
              <a:rPr lang="he-IL" altLang="en-US" sz="1200" b="1" smtClean="0">
                <a:latin typeface="Arial" charset="0"/>
                <a:cs typeface="Arial" charset="0"/>
              </a:rPr>
              <a:pPr algn="ctr" rtl="0" eaLnBrk="1" hangingPunct="1">
                <a:spcBef>
                  <a:spcPct val="0"/>
                </a:spcBef>
                <a:buClrTx/>
                <a:buSzTx/>
                <a:buFontTx/>
                <a:buNone/>
              </a:pPr>
              <a:t>33</a:t>
            </a:fld>
            <a:endParaRPr lang="en-US" altLang="en-US" sz="1200" b="1" dirty="0">
              <a:latin typeface="Arial" charset="0"/>
              <a:cs typeface="Arial" charset="0"/>
            </a:endParaRPr>
          </a:p>
        </p:txBody>
      </p:sp>
      <p:pic>
        <p:nvPicPr>
          <p:cNvPr id="4" name="תמונה 3">
            <a:extLst>
              <a:ext uri="{FF2B5EF4-FFF2-40B4-BE49-F238E27FC236}">
                <a16:creationId xmlns:a16="http://schemas.microsoft.com/office/drawing/2014/main" id="{CD7CCF7B-539A-43C3-9CDC-5F1F0B846D26}"/>
              </a:ext>
            </a:extLst>
          </p:cNvPr>
          <p:cNvPicPr>
            <a:picLocks noChangeAspect="1"/>
          </p:cNvPicPr>
          <p:nvPr/>
        </p:nvPicPr>
        <p:blipFill>
          <a:blip r:embed="rId3"/>
          <a:stretch>
            <a:fillRect/>
          </a:stretch>
        </p:blipFill>
        <p:spPr>
          <a:xfrm>
            <a:off x="611560" y="1484784"/>
            <a:ext cx="8246192" cy="4824536"/>
          </a:xfrm>
          <a:prstGeom prst="rect">
            <a:avLst/>
          </a:prstGeom>
        </p:spPr>
      </p:pic>
    </p:spTree>
    <p:extLst>
      <p:ext uri="{BB962C8B-B14F-4D97-AF65-F5344CB8AC3E}">
        <p14:creationId xmlns:p14="http://schemas.microsoft.com/office/powerpoint/2010/main" val="30922505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2051720" y="26621"/>
            <a:ext cx="7128792" cy="523220"/>
          </a:xfrm>
          <a:prstGeom prst="rect">
            <a:avLst/>
          </a:prstGeom>
          <a:noFill/>
        </p:spPr>
        <p:txBody>
          <a:bodyPr wrap="square" rtlCol="1">
            <a:spAutoFit/>
          </a:bodyPr>
          <a:lstStyle/>
          <a:p>
            <a:pPr algn="r" rtl="1"/>
            <a:r>
              <a:rPr lang="he-IL" sz="2800" b="1" dirty="0">
                <a:latin typeface="David" panose="020E0502060401010101" pitchFamily="34" charset="-79"/>
                <a:ea typeface="+mj-ea"/>
                <a:cs typeface="David" panose="020E0502060401010101" pitchFamily="34" charset="-79"/>
              </a:rPr>
              <a:t>הפיגור בתוצר לעובד דומה לזה שבתוצר לנפש</a:t>
            </a:r>
          </a:p>
        </p:txBody>
      </p:sp>
      <p:sp>
        <p:nvSpPr>
          <p:cNvPr id="7" name="מציין מיקום של מספר שקופית 2"/>
          <p:cNvSpPr>
            <a:spLocks noGrp="1"/>
          </p:cNvSpPr>
          <p:nvPr>
            <p:ph type="sldNum" sz="quarter" idx="4294967295"/>
          </p:nvPr>
        </p:nvSpPr>
        <p:spPr>
          <a:xfrm>
            <a:off x="35496" y="6453336"/>
            <a:ext cx="693440" cy="457200"/>
          </a:xfrm>
          <a:prstGeom prst="rect">
            <a:avLst/>
          </a:prstGeom>
          <a:noFill/>
        </p:spPr>
        <p:txBody>
          <a:bodyPr anchor="ctr"/>
          <a:lstStyle>
            <a:lvl1pPr algn="r" rtl="1"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algn="r" rtl="1"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algn="r" rtl="1"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algn="r" rtl="1"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algn="r" rtl="1"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algn="ctr" rtl="0" eaLnBrk="1" hangingPunct="1">
              <a:spcBef>
                <a:spcPct val="0"/>
              </a:spcBef>
              <a:buClrTx/>
              <a:buSzTx/>
              <a:buFontTx/>
              <a:buNone/>
            </a:pPr>
            <a:fld id="{7AB1362C-BAB0-45D4-BB24-84FB2EA42CAA}" type="slidenum">
              <a:rPr lang="he-IL" altLang="en-US" sz="1200" b="1" smtClean="0">
                <a:latin typeface="Arial" charset="0"/>
                <a:cs typeface="Arial" charset="0"/>
              </a:rPr>
              <a:pPr algn="ctr" rtl="0" eaLnBrk="1" hangingPunct="1">
                <a:spcBef>
                  <a:spcPct val="0"/>
                </a:spcBef>
                <a:buClrTx/>
                <a:buSzTx/>
                <a:buFontTx/>
                <a:buNone/>
              </a:pPr>
              <a:t>34</a:t>
            </a:fld>
            <a:endParaRPr lang="en-US" altLang="en-US" sz="1200" b="1" dirty="0">
              <a:latin typeface="Arial" charset="0"/>
              <a:cs typeface="Arial" charset="0"/>
            </a:endParaRPr>
          </a:p>
        </p:txBody>
      </p:sp>
      <p:pic>
        <p:nvPicPr>
          <p:cNvPr id="2" name="תמונה 1">
            <a:extLst>
              <a:ext uri="{FF2B5EF4-FFF2-40B4-BE49-F238E27FC236}">
                <a16:creationId xmlns:a16="http://schemas.microsoft.com/office/drawing/2014/main" id="{AC2E5208-0D55-4B3A-8593-C03FB3593BAE}"/>
              </a:ext>
            </a:extLst>
          </p:cNvPr>
          <p:cNvPicPr>
            <a:picLocks noChangeAspect="1"/>
          </p:cNvPicPr>
          <p:nvPr/>
        </p:nvPicPr>
        <p:blipFill>
          <a:blip r:embed="rId3"/>
          <a:stretch>
            <a:fillRect/>
          </a:stretch>
        </p:blipFill>
        <p:spPr>
          <a:xfrm>
            <a:off x="683568" y="1499487"/>
            <a:ext cx="8239983" cy="4937151"/>
          </a:xfrm>
          <a:prstGeom prst="rect">
            <a:avLst/>
          </a:prstGeom>
        </p:spPr>
      </p:pic>
    </p:spTree>
    <p:extLst>
      <p:ext uri="{BB962C8B-B14F-4D97-AF65-F5344CB8AC3E}">
        <p14:creationId xmlns:p14="http://schemas.microsoft.com/office/powerpoint/2010/main" val="32991188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כותרת 1"/>
          <p:cNvSpPr txBox="1">
            <a:spLocks/>
          </p:cNvSpPr>
          <p:nvPr/>
        </p:nvSpPr>
        <p:spPr>
          <a:xfrm>
            <a:off x="1403648" y="210497"/>
            <a:ext cx="77290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algn="r" rtl="1" eaLnBrk="0" hangingPunct="0">
              <a:defRPr sz="2800" b="1">
                <a:solidFill>
                  <a:schemeClr val="tx1">
                    <a:lumMod val="95000"/>
                    <a:lumOff val="5000"/>
                  </a:schemeClr>
                </a:solidFill>
                <a:latin typeface="David" pitchFamily="34" charset="-79"/>
                <a:cs typeface="David" pitchFamily="34" charset="-79"/>
              </a:defRPr>
            </a:lvl1pPr>
            <a:lvl2pPr rtl="1" eaLnBrk="0" hangingPunct="0">
              <a:defRPr sz="4400">
                <a:latin typeface="Arial" pitchFamily="34" charset="0"/>
                <a:cs typeface="Arial" pitchFamily="34" charset="0"/>
              </a:defRPr>
            </a:lvl2pPr>
            <a:lvl3pPr rtl="1" eaLnBrk="0" hangingPunct="0">
              <a:defRPr sz="4400">
                <a:latin typeface="Arial" pitchFamily="34" charset="0"/>
                <a:cs typeface="Arial" pitchFamily="34" charset="0"/>
              </a:defRPr>
            </a:lvl3pPr>
            <a:lvl4pPr rtl="1" eaLnBrk="0" hangingPunct="0">
              <a:defRPr sz="4400">
                <a:latin typeface="Arial" pitchFamily="34" charset="0"/>
                <a:cs typeface="Arial" pitchFamily="34" charset="0"/>
              </a:defRPr>
            </a:lvl4pPr>
            <a:lvl5pPr rtl="1" eaLnBrk="0" hangingPunct="0">
              <a:defRPr sz="4400">
                <a:latin typeface="Arial" pitchFamily="34" charset="0"/>
                <a:cs typeface="Arial" pitchFamily="34" charset="0"/>
              </a:defRPr>
            </a:lvl5pPr>
            <a:lvl6pPr marL="457200" rtl="1" fontAlgn="base">
              <a:spcBef>
                <a:spcPct val="0"/>
              </a:spcBef>
              <a:spcAft>
                <a:spcPct val="0"/>
              </a:spcAft>
              <a:defRPr sz="4400">
                <a:latin typeface="Arial" pitchFamily="34" charset="0"/>
                <a:cs typeface="Arial" pitchFamily="34" charset="0"/>
              </a:defRPr>
            </a:lvl6pPr>
            <a:lvl7pPr marL="914400" rtl="1" fontAlgn="base">
              <a:spcBef>
                <a:spcPct val="0"/>
              </a:spcBef>
              <a:spcAft>
                <a:spcPct val="0"/>
              </a:spcAft>
              <a:defRPr sz="4400">
                <a:latin typeface="Arial" pitchFamily="34" charset="0"/>
                <a:cs typeface="Arial" pitchFamily="34" charset="0"/>
              </a:defRPr>
            </a:lvl7pPr>
            <a:lvl8pPr marL="1371600" rtl="1" fontAlgn="base">
              <a:spcBef>
                <a:spcPct val="0"/>
              </a:spcBef>
              <a:spcAft>
                <a:spcPct val="0"/>
              </a:spcAft>
              <a:defRPr sz="4400">
                <a:latin typeface="Arial" pitchFamily="34" charset="0"/>
                <a:cs typeface="Arial" pitchFamily="34" charset="0"/>
              </a:defRPr>
            </a:lvl8pPr>
            <a:lvl9pPr marL="1828800" rtl="1" fontAlgn="base">
              <a:spcBef>
                <a:spcPct val="0"/>
              </a:spcBef>
              <a:spcAft>
                <a:spcPct val="0"/>
              </a:spcAft>
              <a:defRPr sz="4400">
                <a:latin typeface="Arial" pitchFamily="34" charset="0"/>
                <a:cs typeface="Arial" pitchFamily="34" charset="0"/>
              </a:defRPr>
            </a:lvl9pPr>
          </a:lstStyle>
          <a:p>
            <a:r>
              <a:rPr lang="he-IL" dirty="0"/>
              <a:t>ישראל מובילה בשיעור המשכילים באוכלוסייה</a:t>
            </a:r>
            <a:endParaRPr lang="en-US" dirty="0"/>
          </a:p>
        </p:txBody>
      </p:sp>
      <p:sp>
        <p:nvSpPr>
          <p:cNvPr id="9" name="מציין מיקום של מספר שקופית 2"/>
          <p:cNvSpPr>
            <a:spLocks noGrp="1"/>
          </p:cNvSpPr>
          <p:nvPr>
            <p:ph type="sldNum" sz="quarter" idx="4294967295"/>
          </p:nvPr>
        </p:nvSpPr>
        <p:spPr>
          <a:xfrm>
            <a:off x="35496" y="6453336"/>
            <a:ext cx="693440" cy="457200"/>
          </a:xfrm>
          <a:prstGeom prst="rect">
            <a:avLst/>
          </a:prstGeom>
          <a:noFill/>
        </p:spPr>
        <p:txBody>
          <a:bodyPr anchor="ctr"/>
          <a:lstStyle>
            <a:lvl1pPr algn="r" rtl="1"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algn="r" rtl="1"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algn="r" rtl="1"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algn="r" rtl="1"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algn="r" rtl="1"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algn="ctr" rtl="0" eaLnBrk="1" hangingPunct="1">
              <a:spcBef>
                <a:spcPct val="0"/>
              </a:spcBef>
              <a:buClrTx/>
              <a:buSzTx/>
              <a:buFontTx/>
              <a:buNone/>
            </a:pPr>
            <a:fld id="{7AB1362C-BAB0-45D4-BB24-84FB2EA42CAA}" type="slidenum">
              <a:rPr lang="he-IL" altLang="en-US" sz="1200" b="1" smtClean="0">
                <a:latin typeface="Arial" charset="0"/>
                <a:cs typeface="Arial" charset="0"/>
              </a:rPr>
              <a:pPr algn="ctr" rtl="0" eaLnBrk="1" hangingPunct="1">
                <a:spcBef>
                  <a:spcPct val="0"/>
                </a:spcBef>
                <a:buClrTx/>
                <a:buSzTx/>
                <a:buFontTx/>
                <a:buNone/>
              </a:pPr>
              <a:t>35</a:t>
            </a:fld>
            <a:endParaRPr lang="en-US" altLang="en-US" sz="1200" b="1" dirty="0">
              <a:latin typeface="Arial" charset="0"/>
              <a:cs typeface="Arial" charset="0"/>
            </a:endParaRPr>
          </a:p>
        </p:txBody>
      </p:sp>
      <p:pic>
        <p:nvPicPr>
          <p:cNvPr id="7" name="תמונה 6">
            <a:extLst>
              <a:ext uri="{FF2B5EF4-FFF2-40B4-BE49-F238E27FC236}">
                <a16:creationId xmlns:a16="http://schemas.microsoft.com/office/drawing/2014/main" id="{DCC95096-9483-4348-9E29-08C88A68D39A}"/>
              </a:ext>
            </a:extLst>
          </p:cNvPr>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5394" y="1772816"/>
            <a:ext cx="8112980" cy="4536504"/>
          </a:xfrm>
          <a:prstGeom prst="rect">
            <a:avLst/>
          </a:prstGeom>
          <a:noFill/>
        </p:spPr>
      </p:pic>
      <p:sp>
        <p:nvSpPr>
          <p:cNvPr id="3" name="TextBox 2">
            <a:extLst>
              <a:ext uri="{FF2B5EF4-FFF2-40B4-BE49-F238E27FC236}">
                <a16:creationId xmlns:a16="http://schemas.microsoft.com/office/drawing/2014/main" id="{A4D92445-6653-4EFB-A09F-EE309C43BA99}"/>
              </a:ext>
            </a:extLst>
          </p:cNvPr>
          <p:cNvSpPr txBox="1"/>
          <p:nvPr/>
        </p:nvSpPr>
        <p:spPr>
          <a:xfrm>
            <a:off x="1259632" y="1196752"/>
            <a:ext cx="7128792" cy="646331"/>
          </a:xfrm>
          <a:prstGeom prst="rect">
            <a:avLst/>
          </a:prstGeom>
          <a:noFill/>
        </p:spPr>
        <p:txBody>
          <a:bodyPr wrap="square" rtlCol="1">
            <a:spAutoFit/>
          </a:bodyPr>
          <a:lstStyle/>
          <a:p>
            <a:pPr algn="ctr"/>
            <a:r>
              <a:rPr lang="he-IL" b="1" dirty="0"/>
              <a:t>שיעור בעלי ההשכלה הגבוהה בקרב האוכלוסייה בגילאי העבודה העיקריים (64-25) ובקרב הגילאים הצעירים (34-30)</a:t>
            </a:r>
            <a:endParaRPr lang="he-IL" dirty="0"/>
          </a:p>
        </p:txBody>
      </p:sp>
    </p:spTree>
    <p:extLst>
      <p:ext uri="{BB962C8B-B14F-4D97-AF65-F5344CB8AC3E}">
        <p14:creationId xmlns:p14="http://schemas.microsoft.com/office/powerpoint/2010/main" val="1408231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1720" y="26621"/>
            <a:ext cx="7128792" cy="954107"/>
          </a:xfrm>
          <a:prstGeom prst="rect">
            <a:avLst/>
          </a:prstGeom>
          <a:noFill/>
        </p:spPr>
        <p:txBody>
          <a:bodyPr wrap="square" rtlCol="1">
            <a:spAutoFit/>
          </a:bodyPr>
          <a:lstStyle/>
          <a:p>
            <a:pPr algn="r" rtl="1"/>
            <a:r>
              <a:rPr lang="he-IL" sz="2800" b="1" dirty="0">
                <a:latin typeface="David" panose="020E0502060401010101" pitchFamily="34" charset="-79"/>
                <a:ea typeface="+mj-ea"/>
                <a:cs typeface="David" panose="020E0502060401010101" pitchFamily="34" charset="-79"/>
              </a:rPr>
              <a:t>רמת פריון העבודה בישראל – התוצר לשעת עבודה – נמצאת בשליש התחתון של המדינות המפותחות</a:t>
            </a:r>
          </a:p>
        </p:txBody>
      </p:sp>
      <p:sp>
        <p:nvSpPr>
          <p:cNvPr id="7" name="מציין מיקום של מספר שקופית 2"/>
          <p:cNvSpPr>
            <a:spLocks noGrp="1"/>
          </p:cNvSpPr>
          <p:nvPr>
            <p:ph type="sldNum" sz="quarter" idx="4294967295"/>
          </p:nvPr>
        </p:nvSpPr>
        <p:spPr>
          <a:xfrm>
            <a:off x="35496" y="6453336"/>
            <a:ext cx="693440" cy="457200"/>
          </a:xfrm>
          <a:prstGeom prst="rect">
            <a:avLst/>
          </a:prstGeom>
          <a:noFill/>
        </p:spPr>
        <p:txBody>
          <a:bodyPr anchor="ctr"/>
          <a:lstStyle>
            <a:lvl1pPr algn="r" rtl="1"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algn="r" rtl="1"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algn="r" rtl="1"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algn="r" rtl="1"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algn="r" rtl="1"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algn="ctr" rtl="0" eaLnBrk="1" hangingPunct="1">
              <a:spcBef>
                <a:spcPct val="0"/>
              </a:spcBef>
              <a:buClrTx/>
              <a:buSzTx/>
              <a:buFontTx/>
              <a:buNone/>
            </a:pPr>
            <a:fld id="{7AB1362C-BAB0-45D4-BB24-84FB2EA42CAA}" type="slidenum">
              <a:rPr lang="he-IL" altLang="en-US" sz="1200" b="1" smtClean="0">
                <a:latin typeface="Arial" charset="0"/>
                <a:cs typeface="Arial" charset="0"/>
              </a:rPr>
              <a:pPr algn="ctr" rtl="0" eaLnBrk="1" hangingPunct="1">
                <a:spcBef>
                  <a:spcPct val="0"/>
                </a:spcBef>
                <a:buClrTx/>
                <a:buSzTx/>
                <a:buFontTx/>
                <a:buNone/>
              </a:pPr>
              <a:t>4</a:t>
            </a:fld>
            <a:endParaRPr lang="en-US" altLang="en-US" sz="1200" b="1" dirty="0">
              <a:latin typeface="Arial" charset="0"/>
              <a:cs typeface="Arial" charset="0"/>
            </a:endParaRPr>
          </a:p>
        </p:txBody>
      </p:sp>
      <p:pic>
        <p:nvPicPr>
          <p:cNvPr id="5" name="תמונה 4">
            <a:extLst>
              <a:ext uri="{FF2B5EF4-FFF2-40B4-BE49-F238E27FC236}">
                <a16:creationId xmlns:a16="http://schemas.microsoft.com/office/drawing/2014/main" id="{A0AF0FEF-E0A0-436D-892B-1A360B091B00}"/>
              </a:ext>
            </a:extLst>
          </p:cNvPr>
          <p:cNvPicPr>
            <a:picLocks noChangeAspect="1"/>
          </p:cNvPicPr>
          <p:nvPr/>
        </p:nvPicPr>
        <p:blipFill>
          <a:blip r:embed="rId3"/>
          <a:stretch>
            <a:fillRect/>
          </a:stretch>
        </p:blipFill>
        <p:spPr>
          <a:xfrm>
            <a:off x="742396" y="1484784"/>
            <a:ext cx="8017195" cy="4918861"/>
          </a:xfrm>
          <a:prstGeom prst="rect">
            <a:avLst/>
          </a:prstGeom>
        </p:spPr>
      </p:pic>
    </p:spTree>
    <p:extLst>
      <p:ext uri="{BB962C8B-B14F-4D97-AF65-F5344CB8AC3E}">
        <p14:creationId xmlns:p14="http://schemas.microsoft.com/office/powerpoint/2010/main" val="1776344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1872208" y="44624"/>
            <a:ext cx="7271792" cy="954107"/>
          </a:xfrm>
          <a:prstGeom prst="rect">
            <a:avLst/>
          </a:prstGeom>
        </p:spPr>
        <p:txBody>
          <a:bodyPr wrap="square">
            <a:spAutoFit/>
          </a:bodyPr>
          <a:lstStyle/>
          <a:p>
            <a:pPr algn="r" rtl="1"/>
            <a:r>
              <a:rPr lang="he-IL" sz="2800" b="1" dirty="0">
                <a:latin typeface="David" panose="020E0502060401010101" pitchFamily="34" charset="-79"/>
                <a:ea typeface="+mj-ea"/>
                <a:cs typeface="David" panose="020E0502060401010101" pitchFamily="34" charset="-79"/>
              </a:rPr>
              <a:t>פריון העבודה בישראל אינו מתכנס לרמת הפריון במדינות המפותחות</a:t>
            </a:r>
          </a:p>
        </p:txBody>
      </p:sp>
      <p:sp>
        <p:nvSpPr>
          <p:cNvPr id="5" name="TextBox 4"/>
          <p:cNvSpPr txBox="1"/>
          <p:nvPr/>
        </p:nvSpPr>
        <p:spPr>
          <a:xfrm flipH="1">
            <a:off x="1872208" y="6474822"/>
            <a:ext cx="7236296" cy="338554"/>
          </a:xfrm>
          <a:prstGeom prst="rect">
            <a:avLst/>
          </a:prstGeom>
          <a:noFill/>
        </p:spPr>
        <p:txBody>
          <a:bodyPr wrap="square" rtlCol="1">
            <a:spAutoFit/>
          </a:bodyPr>
          <a:lstStyle/>
          <a:p>
            <a:pPr algn="r" rtl="1"/>
            <a:r>
              <a:rPr lang="he-IL" sz="1600" dirty="0">
                <a:latin typeface="David" pitchFamily="34" charset="-79"/>
                <a:cs typeface="David" pitchFamily="34" charset="-79"/>
              </a:rPr>
              <a:t>מקור: עדכון לדו"ח בנק ישראל, 2012</a:t>
            </a:r>
            <a:r>
              <a:rPr lang="en-US" sz="1600" dirty="0">
                <a:latin typeface="David" pitchFamily="34" charset="-79"/>
                <a:cs typeface="David" pitchFamily="34" charset="-79"/>
              </a:rPr>
              <a:t>  </a:t>
            </a:r>
            <a:endParaRPr lang="he-IL" sz="1600" dirty="0">
              <a:latin typeface="David" pitchFamily="34" charset="-79"/>
              <a:cs typeface="David" pitchFamily="34" charset="-79"/>
            </a:endParaRPr>
          </a:p>
        </p:txBody>
      </p:sp>
      <p:sp>
        <p:nvSpPr>
          <p:cNvPr id="6" name="מציין מיקום של מספר שקופית 2"/>
          <p:cNvSpPr>
            <a:spLocks noGrp="1"/>
          </p:cNvSpPr>
          <p:nvPr>
            <p:ph type="sldNum" sz="quarter" idx="4294967295"/>
          </p:nvPr>
        </p:nvSpPr>
        <p:spPr>
          <a:xfrm>
            <a:off x="35496" y="6453336"/>
            <a:ext cx="693440" cy="457200"/>
          </a:xfrm>
          <a:prstGeom prst="rect">
            <a:avLst/>
          </a:prstGeom>
          <a:noFill/>
        </p:spPr>
        <p:txBody>
          <a:bodyPr anchor="ctr"/>
          <a:lstStyle>
            <a:lvl1pPr algn="r" rtl="1"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algn="r" rtl="1"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algn="r" rtl="1"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algn="r" rtl="1"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algn="r" rtl="1"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algn="ctr" rtl="0" eaLnBrk="1" hangingPunct="1">
              <a:spcBef>
                <a:spcPct val="0"/>
              </a:spcBef>
              <a:buClrTx/>
              <a:buSzTx/>
              <a:buFontTx/>
              <a:buNone/>
            </a:pPr>
            <a:fld id="{7AB1362C-BAB0-45D4-BB24-84FB2EA42CAA}" type="slidenum">
              <a:rPr lang="he-IL" altLang="en-US" sz="1200" b="1" smtClean="0">
                <a:latin typeface="Arial" charset="0"/>
                <a:cs typeface="Arial" charset="0"/>
              </a:rPr>
              <a:pPr algn="ctr" rtl="0" eaLnBrk="1" hangingPunct="1">
                <a:spcBef>
                  <a:spcPct val="0"/>
                </a:spcBef>
                <a:buClrTx/>
                <a:buSzTx/>
                <a:buFontTx/>
                <a:buNone/>
              </a:pPr>
              <a:t>5</a:t>
            </a:fld>
            <a:endParaRPr lang="en-US" altLang="en-US" sz="1200" b="1" dirty="0">
              <a:latin typeface="Arial" charset="0"/>
              <a:cs typeface="Arial" charset="0"/>
            </a:endParaRPr>
          </a:p>
        </p:txBody>
      </p:sp>
      <p:graphicFrame>
        <p:nvGraphicFramePr>
          <p:cNvPr id="9" name="תרשים 8">
            <a:extLst>
              <a:ext uri="{FF2B5EF4-FFF2-40B4-BE49-F238E27FC236}">
                <a16:creationId xmlns:a16="http://schemas.microsoft.com/office/drawing/2014/main" id="{066E5672-F006-4112-ADB8-423EAB3FE9EE}"/>
              </a:ext>
            </a:extLst>
          </p:cNvPr>
          <p:cNvGraphicFramePr>
            <a:graphicFrameLocks/>
          </p:cNvGraphicFramePr>
          <p:nvPr>
            <p:extLst>
              <p:ext uri="{D42A27DB-BD31-4B8C-83A1-F6EECF244321}">
                <p14:modId xmlns:p14="http://schemas.microsoft.com/office/powerpoint/2010/main" val="3075096309"/>
              </p:ext>
            </p:extLst>
          </p:nvPr>
        </p:nvGraphicFramePr>
        <p:xfrm>
          <a:off x="1331640" y="1268760"/>
          <a:ext cx="6867400" cy="482453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3">
            <a:extLst>
              <a:ext uri="{FF2B5EF4-FFF2-40B4-BE49-F238E27FC236}">
                <a16:creationId xmlns:a16="http://schemas.microsoft.com/office/drawing/2014/main" id="{DED7425A-E148-4B6D-ABBE-3F145975A10A}"/>
              </a:ext>
            </a:extLst>
          </p:cNvPr>
          <p:cNvSpPr txBox="1"/>
          <p:nvPr/>
        </p:nvSpPr>
        <p:spPr>
          <a:xfrm>
            <a:off x="6444208" y="3532550"/>
            <a:ext cx="913960" cy="496096"/>
          </a:xfrm>
          <a:prstGeom prst="rect">
            <a:avLst/>
          </a:prstGeom>
          <a:noFill/>
          <a:ln w="9525" cmpd="sng">
            <a:noFill/>
          </a:ln>
          <a:effectLst/>
        </p:spPr>
        <p:txBody>
          <a:bodyPr wrap="square" rtlCol="1"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4472C4"/>
                </a:solidFill>
                <a:effectLst/>
                <a:uLnTx/>
                <a:uFillTx/>
                <a:latin typeface="Calibri" panose="020F0502020204030204"/>
                <a:ea typeface="+mn-ea"/>
                <a:cs typeface="+mn-cs"/>
              </a:rPr>
              <a:t>Israel</a:t>
            </a:r>
            <a:endParaRPr kumimoji="0" lang="he-IL" sz="1800" b="0" i="0" u="none" strike="noStrike" kern="0" cap="none" spc="0" normalizeH="0" baseline="0" noProof="0" dirty="0">
              <a:ln>
                <a:noFill/>
              </a:ln>
              <a:solidFill>
                <a:srgbClr val="4472C4"/>
              </a:solidFill>
              <a:effectLst/>
              <a:uLnTx/>
              <a:uFillTx/>
              <a:latin typeface="Calibri" panose="020F0502020204030204"/>
              <a:ea typeface="+mn-ea"/>
              <a:cs typeface="Arial" panose="020B0604020202020204" pitchFamily="34" charset="0"/>
            </a:endParaRPr>
          </a:p>
        </p:txBody>
      </p:sp>
      <p:sp>
        <p:nvSpPr>
          <p:cNvPr id="11" name="TextBox 4">
            <a:extLst>
              <a:ext uri="{FF2B5EF4-FFF2-40B4-BE49-F238E27FC236}">
                <a16:creationId xmlns:a16="http://schemas.microsoft.com/office/drawing/2014/main" id="{63656204-E929-4847-A5EF-D67BD752088F}"/>
              </a:ext>
            </a:extLst>
          </p:cNvPr>
          <p:cNvSpPr txBox="1"/>
          <p:nvPr/>
        </p:nvSpPr>
        <p:spPr>
          <a:xfrm>
            <a:off x="6182479" y="2333259"/>
            <a:ext cx="913960" cy="496096"/>
          </a:xfrm>
          <a:prstGeom prst="rect">
            <a:avLst/>
          </a:prstGeom>
          <a:noFill/>
          <a:ln w="9525" cmpd="sng">
            <a:noFill/>
          </a:ln>
          <a:effectLst/>
        </p:spPr>
        <p:txBody>
          <a:bodyPr wrap="square" rtlCol="1"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0000"/>
                </a:solidFill>
                <a:effectLst/>
                <a:uLnTx/>
                <a:uFillTx/>
                <a:latin typeface="Calibri" panose="020F0502020204030204"/>
                <a:ea typeface="+mn-ea"/>
                <a:cs typeface="+mn-cs"/>
              </a:rPr>
              <a:t>G</a:t>
            </a:r>
            <a:r>
              <a:rPr kumimoji="0" lang="he-IL" sz="1800" b="0" i="0" u="none" strike="noStrike" kern="0" cap="none" spc="0" normalizeH="0" baseline="0" noProof="0">
                <a:ln>
                  <a:noFill/>
                </a:ln>
                <a:solidFill>
                  <a:srgbClr val="FF0000"/>
                </a:solidFill>
                <a:effectLst/>
                <a:uLnTx/>
                <a:uFillTx/>
                <a:latin typeface="Calibri" panose="020F0502020204030204"/>
                <a:ea typeface="+mn-ea"/>
                <a:cs typeface="Arial" panose="020B0604020202020204" pitchFamily="34" charset="0"/>
              </a:rPr>
              <a:t>7</a:t>
            </a:r>
          </a:p>
        </p:txBody>
      </p:sp>
    </p:spTree>
    <p:extLst>
      <p:ext uri="{BB962C8B-B14F-4D97-AF65-F5344CB8AC3E}">
        <p14:creationId xmlns:p14="http://schemas.microsoft.com/office/powerpoint/2010/main" val="1349289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1872208" y="44624"/>
            <a:ext cx="7271792" cy="523220"/>
          </a:xfrm>
          <a:prstGeom prst="rect">
            <a:avLst/>
          </a:prstGeom>
        </p:spPr>
        <p:txBody>
          <a:bodyPr wrap="square">
            <a:spAutoFit/>
          </a:bodyPr>
          <a:lstStyle/>
          <a:p>
            <a:pPr algn="r" rtl="1"/>
            <a:r>
              <a:rPr lang="he-IL" sz="2800" b="1" dirty="0">
                <a:latin typeface="David" panose="020E0502060401010101" pitchFamily="34" charset="-79"/>
                <a:ea typeface="+mj-ea"/>
                <a:cs typeface="David" panose="020E0502060401010101" pitchFamily="34" charset="-79"/>
              </a:rPr>
              <a:t>מודל להערכת הצמיחה ארוכת הטווח של ישראל</a:t>
            </a:r>
          </a:p>
        </p:txBody>
      </p:sp>
      <p:sp>
        <p:nvSpPr>
          <p:cNvPr id="5" name="TextBox 4"/>
          <p:cNvSpPr txBox="1"/>
          <p:nvPr/>
        </p:nvSpPr>
        <p:spPr>
          <a:xfrm flipH="1">
            <a:off x="1872208" y="6474822"/>
            <a:ext cx="7236296" cy="338554"/>
          </a:xfrm>
          <a:prstGeom prst="rect">
            <a:avLst/>
          </a:prstGeom>
          <a:noFill/>
        </p:spPr>
        <p:txBody>
          <a:bodyPr wrap="square" rtlCol="1">
            <a:spAutoFit/>
          </a:bodyPr>
          <a:lstStyle/>
          <a:p>
            <a:pPr algn="r" rtl="1"/>
            <a:r>
              <a:rPr lang="he-IL" sz="1600" dirty="0">
                <a:latin typeface="David" pitchFamily="34" charset="-79"/>
                <a:cs typeface="David" pitchFamily="34" charset="-79"/>
              </a:rPr>
              <a:t>מקור: </a:t>
            </a:r>
            <a:r>
              <a:rPr lang="en-US" sz="1600" dirty="0">
                <a:latin typeface="David" pitchFamily="34" charset="-79"/>
                <a:cs typeface="David" pitchFamily="34" charset="-79"/>
              </a:rPr>
              <a:t>Argov and </a:t>
            </a:r>
            <a:r>
              <a:rPr lang="en-US" sz="1600" dirty="0" err="1">
                <a:latin typeface="David" pitchFamily="34" charset="-79"/>
                <a:cs typeface="David" pitchFamily="34" charset="-79"/>
              </a:rPr>
              <a:t>Tsur</a:t>
            </a:r>
            <a:r>
              <a:rPr lang="en-US" sz="1600" dirty="0">
                <a:latin typeface="David" pitchFamily="34" charset="-79"/>
                <a:cs typeface="David" pitchFamily="34" charset="-79"/>
              </a:rPr>
              <a:t> (2019)  </a:t>
            </a:r>
            <a:endParaRPr lang="he-IL" sz="1600" dirty="0">
              <a:latin typeface="David" pitchFamily="34" charset="-79"/>
              <a:cs typeface="David" pitchFamily="34" charset="-79"/>
            </a:endParaRPr>
          </a:p>
        </p:txBody>
      </p:sp>
      <p:sp>
        <p:nvSpPr>
          <p:cNvPr id="6" name="מציין מיקום של מספר שקופית 2"/>
          <p:cNvSpPr>
            <a:spLocks noGrp="1"/>
          </p:cNvSpPr>
          <p:nvPr>
            <p:ph type="sldNum" sz="quarter" idx="4294967295"/>
          </p:nvPr>
        </p:nvSpPr>
        <p:spPr>
          <a:xfrm>
            <a:off x="35496" y="6453336"/>
            <a:ext cx="693440" cy="457200"/>
          </a:xfrm>
          <a:prstGeom prst="rect">
            <a:avLst/>
          </a:prstGeom>
          <a:noFill/>
        </p:spPr>
        <p:txBody>
          <a:bodyPr anchor="ctr"/>
          <a:lstStyle>
            <a:lvl1pPr algn="r" rtl="1"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algn="r" rtl="1"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algn="r" rtl="1"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algn="r" rtl="1"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algn="r" rtl="1"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algn="ctr" rtl="0" eaLnBrk="1" hangingPunct="1">
              <a:spcBef>
                <a:spcPct val="0"/>
              </a:spcBef>
              <a:buClrTx/>
              <a:buSzTx/>
              <a:buFontTx/>
              <a:buNone/>
            </a:pPr>
            <a:fld id="{7AB1362C-BAB0-45D4-BB24-84FB2EA42CAA}" type="slidenum">
              <a:rPr lang="he-IL" altLang="en-US" sz="1200" b="1" smtClean="0">
                <a:latin typeface="Arial" charset="0"/>
                <a:cs typeface="Arial" charset="0"/>
              </a:rPr>
              <a:pPr algn="ctr" rtl="0" eaLnBrk="1" hangingPunct="1">
                <a:spcBef>
                  <a:spcPct val="0"/>
                </a:spcBef>
                <a:buClrTx/>
                <a:buSzTx/>
                <a:buFontTx/>
                <a:buNone/>
              </a:pPr>
              <a:t>6</a:t>
            </a:fld>
            <a:endParaRPr lang="en-US" altLang="en-US" sz="1200" b="1" dirty="0">
              <a:latin typeface="Arial" charset="0"/>
              <a:cs typeface="Arial" charset="0"/>
            </a:endParaRPr>
          </a:p>
        </p:txBody>
      </p:sp>
      <p:pic>
        <p:nvPicPr>
          <p:cNvPr id="9" name="תמונה 8">
            <a:extLst>
              <a:ext uri="{FF2B5EF4-FFF2-40B4-BE49-F238E27FC236}">
                <a16:creationId xmlns:a16="http://schemas.microsoft.com/office/drawing/2014/main" id="{191F5F7B-DE70-4248-BCA1-E2C6A839EA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91680" y="980728"/>
            <a:ext cx="6760081" cy="4623999"/>
          </a:xfrm>
          <a:prstGeom prst="rect">
            <a:avLst/>
          </a:prstGeom>
        </p:spPr>
      </p:pic>
      <p:sp>
        <p:nvSpPr>
          <p:cNvPr id="10" name="TextBox 9">
            <a:extLst>
              <a:ext uri="{FF2B5EF4-FFF2-40B4-BE49-F238E27FC236}">
                <a16:creationId xmlns:a16="http://schemas.microsoft.com/office/drawing/2014/main" id="{48669434-D5B4-4214-BB26-C56278BB8B16}"/>
              </a:ext>
            </a:extLst>
          </p:cNvPr>
          <p:cNvSpPr txBox="1"/>
          <p:nvPr/>
        </p:nvSpPr>
        <p:spPr>
          <a:xfrm>
            <a:off x="382216" y="5519024"/>
            <a:ext cx="8496944" cy="923330"/>
          </a:xfrm>
          <a:prstGeom prst="rect">
            <a:avLst/>
          </a:prstGeom>
          <a:noFill/>
        </p:spPr>
        <p:txBody>
          <a:bodyPr wrap="square" rtlCol="1">
            <a:spAutoFit/>
          </a:bodyPr>
          <a:lstStyle/>
          <a:p>
            <a:pPr algn="r" rtl="1"/>
            <a:r>
              <a:rPr lang="he-IL" b="1" u="sng" dirty="0">
                <a:latin typeface="David" panose="020E0502060401010101" pitchFamily="34" charset="-79"/>
                <a:cs typeface="David" panose="020E0502060401010101" pitchFamily="34" charset="-79"/>
              </a:rPr>
              <a:t>תפקידי המודל:</a:t>
            </a:r>
          </a:p>
          <a:p>
            <a:pPr marL="342900" indent="-342900" algn="r" rtl="1">
              <a:buAutoNum type="arabicParenBoth"/>
            </a:pPr>
            <a:r>
              <a:rPr lang="he-IL" dirty="0">
                <a:latin typeface="David" panose="020E0502060401010101" pitchFamily="34" charset="-79"/>
                <a:cs typeface="David" panose="020E0502060401010101" pitchFamily="34" charset="-79"/>
              </a:rPr>
              <a:t>הערכת קצב הצמיחה החזוי של ישראל באופק של חמישים שנים קדימה.</a:t>
            </a:r>
          </a:p>
          <a:p>
            <a:pPr marL="342900" indent="-342900" algn="r" rtl="1">
              <a:buAutoNum type="arabicParenBoth"/>
            </a:pPr>
            <a:r>
              <a:rPr lang="he-IL" dirty="0">
                <a:latin typeface="David" panose="020E0502060401010101" pitchFamily="34" charset="-79"/>
                <a:cs typeface="David" panose="020E0502060401010101" pitchFamily="34" charset="-79"/>
              </a:rPr>
              <a:t>הערכת השפעתם של צעדי מדיניות או התרחשויות אקסוגניות על הצמיחה בטווח הארוך.</a:t>
            </a:r>
          </a:p>
        </p:txBody>
      </p:sp>
    </p:spTree>
    <p:extLst>
      <p:ext uri="{BB962C8B-B14F-4D97-AF65-F5344CB8AC3E}">
        <p14:creationId xmlns:p14="http://schemas.microsoft.com/office/powerpoint/2010/main" val="1182673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1872208" y="44624"/>
            <a:ext cx="7271792" cy="954107"/>
          </a:xfrm>
          <a:prstGeom prst="rect">
            <a:avLst/>
          </a:prstGeom>
        </p:spPr>
        <p:txBody>
          <a:bodyPr wrap="square">
            <a:spAutoFit/>
          </a:bodyPr>
          <a:lstStyle/>
          <a:p>
            <a:pPr algn="r" rtl="1"/>
            <a:r>
              <a:rPr lang="he-IL" sz="2800" b="1" dirty="0">
                <a:latin typeface="David" panose="020E0502060401010101" pitchFamily="34" charset="-79"/>
                <a:ea typeface="+mj-ea"/>
                <a:cs typeface="David" panose="020E0502060401010101" pitchFamily="34" charset="-79"/>
              </a:rPr>
              <a:t>קצב הצמיחה ארוך הטווח של ישראל צפוי להאט בשל שינויים דמוגרפיים ומיצוי מנועי צמיחה</a:t>
            </a:r>
          </a:p>
        </p:txBody>
      </p:sp>
      <p:sp>
        <p:nvSpPr>
          <p:cNvPr id="5" name="TextBox 4"/>
          <p:cNvSpPr txBox="1"/>
          <p:nvPr/>
        </p:nvSpPr>
        <p:spPr>
          <a:xfrm flipH="1">
            <a:off x="1872208" y="6474822"/>
            <a:ext cx="7236296" cy="338554"/>
          </a:xfrm>
          <a:prstGeom prst="rect">
            <a:avLst/>
          </a:prstGeom>
          <a:noFill/>
        </p:spPr>
        <p:txBody>
          <a:bodyPr wrap="square" rtlCol="1">
            <a:spAutoFit/>
          </a:bodyPr>
          <a:lstStyle/>
          <a:p>
            <a:pPr algn="r" rtl="1"/>
            <a:r>
              <a:rPr lang="he-IL" sz="1600" dirty="0">
                <a:latin typeface="David" pitchFamily="34" charset="-79"/>
                <a:cs typeface="David" pitchFamily="34" charset="-79"/>
              </a:rPr>
              <a:t>מקור: </a:t>
            </a:r>
            <a:r>
              <a:rPr lang="en-US" sz="1600" dirty="0">
                <a:latin typeface="David" pitchFamily="34" charset="-79"/>
                <a:cs typeface="David" pitchFamily="34" charset="-79"/>
              </a:rPr>
              <a:t>Argov and </a:t>
            </a:r>
            <a:r>
              <a:rPr lang="en-US" sz="1600" dirty="0" err="1">
                <a:latin typeface="David" pitchFamily="34" charset="-79"/>
                <a:cs typeface="David" pitchFamily="34" charset="-79"/>
              </a:rPr>
              <a:t>Tsur</a:t>
            </a:r>
            <a:r>
              <a:rPr lang="en-US" sz="1600" dirty="0">
                <a:latin typeface="David" pitchFamily="34" charset="-79"/>
                <a:cs typeface="David" pitchFamily="34" charset="-79"/>
              </a:rPr>
              <a:t> (2019)  </a:t>
            </a:r>
            <a:endParaRPr lang="he-IL" sz="1600" dirty="0">
              <a:latin typeface="David" pitchFamily="34" charset="-79"/>
              <a:cs typeface="David" pitchFamily="34" charset="-79"/>
            </a:endParaRPr>
          </a:p>
        </p:txBody>
      </p:sp>
      <p:sp>
        <p:nvSpPr>
          <p:cNvPr id="6" name="מציין מיקום של מספר שקופית 2"/>
          <p:cNvSpPr>
            <a:spLocks noGrp="1"/>
          </p:cNvSpPr>
          <p:nvPr>
            <p:ph type="sldNum" sz="quarter" idx="4294967295"/>
          </p:nvPr>
        </p:nvSpPr>
        <p:spPr>
          <a:xfrm>
            <a:off x="35496" y="6453336"/>
            <a:ext cx="693440" cy="457200"/>
          </a:xfrm>
          <a:prstGeom prst="rect">
            <a:avLst/>
          </a:prstGeom>
          <a:noFill/>
        </p:spPr>
        <p:txBody>
          <a:bodyPr anchor="ctr"/>
          <a:lstStyle>
            <a:lvl1pPr algn="r" rtl="1"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algn="r" rtl="1"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algn="r" rtl="1"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algn="r" rtl="1"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algn="r" rtl="1"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algn="ctr" rtl="0" eaLnBrk="1" hangingPunct="1">
              <a:spcBef>
                <a:spcPct val="0"/>
              </a:spcBef>
              <a:buClrTx/>
              <a:buSzTx/>
              <a:buFontTx/>
              <a:buNone/>
            </a:pPr>
            <a:fld id="{7AB1362C-BAB0-45D4-BB24-84FB2EA42CAA}" type="slidenum">
              <a:rPr lang="he-IL" altLang="en-US" sz="1200" b="1" smtClean="0">
                <a:latin typeface="Arial" charset="0"/>
                <a:cs typeface="Arial" charset="0"/>
              </a:rPr>
              <a:pPr algn="ctr" rtl="0" eaLnBrk="1" hangingPunct="1">
                <a:spcBef>
                  <a:spcPct val="0"/>
                </a:spcBef>
                <a:buClrTx/>
                <a:buSzTx/>
                <a:buFontTx/>
                <a:buNone/>
              </a:pPr>
              <a:t>7</a:t>
            </a:fld>
            <a:endParaRPr lang="en-US" altLang="en-US" sz="1200" b="1" dirty="0">
              <a:latin typeface="Arial" charset="0"/>
              <a:cs typeface="Arial" charset="0"/>
            </a:endParaRPr>
          </a:p>
        </p:txBody>
      </p:sp>
      <p:pic>
        <p:nvPicPr>
          <p:cNvPr id="4" name="תמונה 3">
            <a:extLst>
              <a:ext uri="{FF2B5EF4-FFF2-40B4-BE49-F238E27FC236}">
                <a16:creationId xmlns:a16="http://schemas.microsoft.com/office/drawing/2014/main" id="{DE8B7447-39B7-4454-A066-8E234B07B7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1550" y="1628800"/>
            <a:ext cx="8837385" cy="4415689"/>
          </a:xfrm>
          <a:prstGeom prst="rect">
            <a:avLst/>
          </a:prstGeom>
        </p:spPr>
      </p:pic>
      <p:sp>
        <p:nvSpPr>
          <p:cNvPr id="2" name="מלבן: פינות מעוגלות 1">
            <a:extLst>
              <a:ext uri="{FF2B5EF4-FFF2-40B4-BE49-F238E27FC236}">
                <a16:creationId xmlns:a16="http://schemas.microsoft.com/office/drawing/2014/main" id="{85D426CD-99AF-4DF1-BB97-E5F4EF6115DA}"/>
              </a:ext>
            </a:extLst>
          </p:cNvPr>
          <p:cNvSpPr/>
          <p:nvPr/>
        </p:nvSpPr>
        <p:spPr>
          <a:xfrm>
            <a:off x="474897" y="3484418"/>
            <a:ext cx="1800200" cy="504056"/>
          </a:xfrm>
          <a:prstGeom prst="round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פינות מעוגלות 6">
            <a:extLst>
              <a:ext uri="{FF2B5EF4-FFF2-40B4-BE49-F238E27FC236}">
                <a16:creationId xmlns:a16="http://schemas.microsoft.com/office/drawing/2014/main" id="{668B51FC-6750-4FFC-B13D-C09F70E1E8B1}"/>
              </a:ext>
            </a:extLst>
          </p:cNvPr>
          <p:cNvSpPr/>
          <p:nvPr/>
        </p:nvSpPr>
        <p:spPr>
          <a:xfrm>
            <a:off x="3707904" y="3478735"/>
            <a:ext cx="576064" cy="504056"/>
          </a:xfrm>
          <a:prstGeom prst="round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פינות מעוגלות 7">
            <a:extLst>
              <a:ext uri="{FF2B5EF4-FFF2-40B4-BE49-F238E27FC236}">
                <a16:creationId xmlns:a16="http://schemas.microsoft.com/office/drawing/2014/main" id="{387B2648-1984-4DDA-870E-0B6F81A1CF6C}"/>
              </a:ext>
            </a:extLst>
          </p:cNvPr>
          <p:cNvSpPr/>
          <p:nvPr/>
        </p:nvSpPr>
        <p:spPr>
          <a:xfrm>
            <a:off x="6372200" y="3478735"/>
            <a:ext cx="576064" cy="504056"/>
          </a:xfrm>
          <a:prstGeom prst="round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755929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1"/>
          </p:nvPr>
        </p:nvSpPr>
        <p:spPr/>
        <p:txBody>
          <a:bodyPr/>
          <a:lstStyle/>
          <a:p>
            <a:pPr>
              <a:defRPr/>
            </a:pPr>
            <a:fld id="{0D331739-1D4B-4A67-BB5C-09DB3E8E1AB7}" type="slidenum">
              <a:rPr lang="he-IL" smtClean="0"/>
              <a:pPr>
                <a:defRPr/>
              </a:pPr>
              <a:t>8</a:t>
            </a:fld>
            <a:endParaRPr lang="en-US"/>
          </a:p>
        </p:txBody>
      </p:sp>
      <p:sp>
        <p:nvSpPr>
          <p:cNvPr id="6" name="TextBox 5"/>
          <p:cNvSpPr txBox="1"/>
          <p:nvPr/>
        </p:nvSpPr>
        <p:spPr>
          <a:xfrm>
            <a:off x="1331640" y="-27384"/>
            <a:ext cx="7740352" cy="954107"/>
          </a:xfrm>
          <a:prstGeom prst="rect">
            <a:avLst/>
          </a:prstGeom>
          <a:noFill/>
        </p:spPr>
        <p:txBody>
          <a:bodyPr wrap="square" rtlCol="0">
            <a:spAutoFit/>
          </a:bodyPr>
          <a:lstStyle/>
          <a:p>
            <a:pPr algn="r" rtl="1"/>
            <a:r>
              <a:rPr lang="he-IL" sz="2800" b="1" dirty="0">
                <a:latin typeface="David" panose="020E0502060401010101" pitchFamily="34" charset="-79"/>
                <a:ea typeface="+mj-ea"/>
                <a:cs typeface="David" panose="020E0502060401010101" pitchFamily="34" charset="-79"/>
              </a:rPr>
              <a:t>הפיגור בפריון העבודה של ישראל בולט בענפים בלתי סחירים המשרתים את השוק המקומי</a:t>
            </a:r>
            <a:endParaRPr lang="en-US" sz="2800" b="1" dirty="0">
              <a:latin typeface="David" panose="020E0502060401010101" pitchFamily="34" charset="-79"/>
              <a:ea typeface="+mj-ea"/>
              <a:cs typeface="David" panose="020E0502060401010101" pitchFamily="34" charset="-79"/>
            </a:endParaRPr>
          </a:p>
        </p:txBody>
      </p:sp>
      <p:pic>
        <p:nvPicPr>
          <p:cNvPr id="12" name="תמונה 11">
            <a:extLst>
              <a:ext uri="{FF2B5EF4-FFF2-40B4-BE49-F238E27FC236}">
                <a16:creationId xmlns:a16="http://schemas.microsoft.com/office/drawing/2014/main" id="{9F1BB4D1-BA0E-44DB-BD82-4848093CCE99}"/>
              </a:ext>
            </a:extLst>
          </p:cNvPr>
          <p:cNvPicPr/>
          <p:nvPr/>
        </p:nvPicPr>
        <p:blipFill>
          <a:blip r:embed="rId2">
            <a:extLst>
              <a:ext uri="{28A0092B-C50C-407E-A947-70E740481C1C}">
                <a14:useLocalDpi xmlns:a14="http://schemas.microsoft.com/office/drawing/2010/main"/>
              </a:ext>
            </a:extLst>
          </a:blip>
          <a:srcRect/>
          <a:stretch>
            <a:fillRect/>
          </a:stretch>
        </p:blipFill>
        <p:spPr bwMode="auto">
          <a:xfrm>
            <a:off x="1043608" y="1412776"/>
            <a:ext cx="7740352" cy="4680520"/>
          </a:xfrm>
          <a:prstGeom prst="rect">
            <a:avLst/>
          </a:prstGeom>
          <a:noFill/>
        </p:spPr>
      </p:pic>
    </p:spTree>
    <p:extLst>
      <p:ext uri="{BB962C8B-B14F-4D97-AF65-F5344CB8AC3E}">
        <p14:creationId xmlns:p14="http://schemas.microsoft.com/office/powerpoint/2010/main" val="3376706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1"/>
          </p:nvPr>
        </p:nvSpPr>
        <p:spPr/>
        <p:txBody>
          <a:bodyPr/>
          <a:lstStyle/>
          <a:p>
            <a:pPr>
              <a:defRPr/>
            </a:pPr>
            <a:fld id="{0D331739-1D4B-4A67-BB5C-09DB3E8E1AB7}" type="slidenum">
              <a:rPr lang="he-IL" smtClean="0"/>
              <a:pPr>
                <a:defRPr/>
              </a:pPr>
              <a:t>9</a:t>
            </a:fld>
            <a:endParaRPr lang="en-US"/>
          </a:p>
        </p:txBody>
      </p:sp>
      <p:sp>
        <p:nvSpPr>
          <p:cNvPr id="6" name="TextBox 5"/>
          <p:cNvSpPr txBox="1"/>
          <p:nvPr/>
        </p:nvSpPr>
        <p:spPr>
          <a:xfrm>
            <a:off x="1331640" y="-27384"/>
            <a:ext cx="7740352" cy="523220"/>
          </a:xfrm>
          <a:prstGeom prst="rect">
            <a:avLst/>
          </a:prstGeom>
          <a:noFill/>
        </p:spPr>
        <p:txBody>
          <a:bodyPr wrap="square" rtlCol="0">
            <a:spAutoFit/>
          </a:bodyPr>
          <a:lstStyle/>
          <a:p>
            <a:pPr algn="r" rtl="1"/>
            <a:r>
              <a:rPr lang="he-IL" sz="2800" b="1" dirty="0">
                <a:latin typeface="David" panose="020E0502060401010101" pitchFamily="34" charset="-79"/>
                <a:ea typeface="+mj-ea"/>
                <a:cs typeface="David" panose="020E0502060401010101" pitchFamily="34" charset="-79"/>
              </a:rPr>
              <a:t>הועדה הממשלתית להגברת פריון העבודה במשק </a:t>
            </a:r>
            <a:endParaRPr lang="en-US" sz="2800" b="1" dirty="0">
              <a:latin typeface="David" panose="020E0502060401010101" pitchFamily="34" charset="-79"/>
              <a:ea typeface="+mj-ea"/>
              <a:cs typeface="David" panose="020E0502060401010101" pitchFamily="34" charset="-79"/>
            </a:endParaRPr>
          </a:p>
        </p:txBody>
      </p:sp>
      <p:sp>
        <p:nvSpPr>
          <p:cNvPr id="5" name="מציין מיקום תוכן 3">
            <a:extLst>
              <a:ext uri="{FF2B5EF4-FFF2-40B4-BE49-F238E27FC236}">
                <a16:creationId xmlns:a16="http://schemas.microsoft.com/office/drawing/2014/main" id="{C3FA17D9-9629-4310-95CB-554E9DA66355}"/>
              </a:ext>
            </a:extLst>
          </p:cNvPr>
          <p:cNvSpPr txBox="1">
            <a:spLocks/>
          </p:cNvSpPr>
          <p:nvPr/>
        </p:nvSpPr>
        <p:spPr bwMode="auto">
          <a:xfrm>
            <a:off x="3059832" y="1412776"/>
            <a:ext cx="5988496" cy="4407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chemeClr val="tx1">
                  <a:lumMod val="75000"/>
                  <a:lumOff val="25000"/>
                </a:schemeClr>
              </a:buClr>
              <a:buSzPct val="75000"/>
              <a:buFont typeface="Wingdings" panose="05000000000000000000" pitchFamily="2" charset="2"/>
              <a:buChar char="§"/>
              <a:defRPr sz="3200">
                <a:solidFill>
                  <a:schemeClr val="tx2">
                    <a:lumMod val="75000"/>
                    <a:lumOff val="25000"/>
                  </a:schemeClr>
                </a:solidFill>
                <a:latin typeface="+mn-lt"/>
                <a:ea typeface="+mn-ea"/>
                <a:cs typeface="+mn-cs"/>
              </a:defRPr>
            </a:lvl1pPr>
            <a:lvl2pPr marL="742950" indent="-285750" algn="l" rtl="0" eaLnBrk="0" fontAlgn="base" hangingPunct="0">
              <a:spcBef>
                <a:spcPct val="20000"/>
              </a:spcBef>
              <a:spcAft>
                <a:spcPct val="0"/>
              </a:spcAft>
              <a:buClr>
                <a:schemeClr val="tx1">
                  <a:lumMod val="75000"/>
                  <a:lumOff val="25000"/>
                </a:schemeClr>
              </a:buClr>
              <a:buSzPct val="80000"/>
              <a:buFont typeface="Arial Black" panose="020B0A04020102020204" pitchFamily="34" charset="0"/>
              <a:buChar char="­"/>
              <a:defRPr sz="2800">
                <a:solidFill>
                  <a:schemeClr val="tx2">
                    <a:lumMod val="75000"/>
                    <a:lumOff val="25000"/>
                  </a:schemeClr>
                </a:solidFill>
                <a:latin typeface="+mn-lt"/>
                <a:cs typeface="+mn-cs"/>
              </a:defRPr>
            </a:lvl2pPr>
            <a:lvl3pPr marL="1143000" indent="-228600" algn="l" rtl="0" eaLnBrk="0" fontAlgn="base" hangingPunct="0">
              <a:spcBef>
                <a:spcPct val="20000"/>
              </a:spcBef>
              <a:spcAft>
                <a:spcPct val="0"/>
              </a:spcAft>
              <a:buClr>
                <a:schemeClr val="tx1">
                  <a:lumMod val="75000"/>
                  <a:lumOff val="25000"/>
                </a:schemeClr>
              </a:buClr>
              <a:buSzPct val="65000"/>
              <a:buFont typeface="Arial Black" panose="020B0A04020102020204" pitchFamily="34" charset="0"/>
              <a:buChar char="-"/>
              <a:defRPr sz="2400">
                <a:solidFill>
                  <a:schemeClr val="tx2">
                    <a:lumMod val="75000"/>
                    <a:lumOff val="25000"/>
                  </a:schemeClr>
                </a:solidFill>
                <a:latin typeface="+mn-lt"/>
                <a:cs typeface="+mn-cs"/>
              </a:defRPr>
            </a:lvl3pPr>
            <a:lvl4pPr marL="1600200" indent="-228600" algn="l" rtl="0" eaLnBrk="0" fontAlgn="base" hangingPunct="0">
              <a:spcBef>
                <a:spcPct val="20000"/>
              </a:spcBef>
              <a:spcAft>
                <a:spcPct val="0"/>
              </a:spcAft>
              <a:buClr>
                <a:schemeClr val="tx1">
                  <a:lumMod val="75000"/>
                  <a:lumOff val="25000"/>
                </a:schemeClr>
              </a:buClr>
              <a:buSzPct val="70000"/>
              <a:buFont typeface="Arial" panose="020B0604020202020204" pitchFamily="34" charset="0"/>
              <a:buChar char="−"/>
              <a:defRPr sz="2000">
                <a:solidFill>
                  <a:schemeClr val="tx2">
                    <a:lumMod val="75000"/>
                    <a:lumOff val="25000"/>
                  </a:schemeClr>
                </a:solidFill>
                <a:latin typeface="+mn-lt"/>
                <a:cs typeface="+mn-cs"/>
              </a:defRPr>
            </a:lvl4pPr>
            <a:lvl5pPr marL="2057400" indent="-228600" algn="l" rtl="0" eaLnBrk="0" fontAlgn="base" hangingPunct="0">
              <a:spcBef>
                <a:spcPct val="20000"/>
              </a:spcBef>
              <a:spcAft>
                <a:spcPct val="0"/>
              </a:spcAft>
              <a:buClr>
                <a:schemeClr val="tx1">
                  <a:lumMod val="75000"/>
                  <a:lumOff val="25000"/>
                </a:schemeClr>
              </a:buClr>
              <a:buFont typeface="Arial" panose="020B0604020202020204" pitchFamily="34" charset="0"/>
              <a:buChar char="−"/>
              <a:defRPr sz="2000">
                <a:solidFill>
                  <a:schemeClr val="tx2">
                    <a:lumMod val="75000"/>
                    <a:lumOff val="25000"/>
                  </a:schemeClr>
                </a:solidFill>
                <a:latin typeface="+mn-lt"/>
                <a:cs typeface="+mn-cs"/>
              </a:defRPr>
            </a:lvl5pPr>
            <a:lvl6pPr marL="25146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9pPr>
          </a:lstStyle>
          <a:p>
            <a:pPr algn="r" rtl="1"/>
            <a:r>
              <a:rPr lang="he-IL" sz="2400" b="1" kern="0" dirty="0"/>
              <a:t>ועדת הפריון החלה לעבוד בינואר 2016. </a:t>
            </a:r>
          </a:p>
          <a:p>
            <a:pPr algn="r" rtl="1"/>
            <a:r>
              <a:rPr lang="he-IL" sz="2400" b="1" kern="0" dirty="0"/>
              <a:t>חברים: מנכ"ל האוצר (יו"ר), אגף התקציבים, בנק ישראל, כלכלן ראשי, מועצה לכלכלה, משרד הכלכלה והתעשייה.</a:t>
            </a:r>
          </a:p>
          <a:p>
            <a:pPr algn="r" rtl="1"/>
            <a:r>
              <a:rPr lang="he-IL" sz="2400" kern="0" dirty="0"/>
              <a:t>הוועדה דנה לאורך זמן (אך באופן לא סדיר) בבעיות הפריון של המשק.</a:t>
            </a:r>
          </a:p>
          <a:p>
            <a:pPr algn="r" rtl="1"/>
            <a:r>
              <a:rPr lang="he-IL" sz="2400" kern="0" dirty="0"/>
              <a:t>הוועדה לא הצליחה להגיע לדו"ח מסכם.</a:t>
            </a:r>
          </a:p>
          <a:p>
            <a:pPr algn="r" rtl="1"/>
            <a:endParaRPr lang="he-IL" sz="2400" kern="0" dirty="0"/>
          </a:p>
        </p:txBody>
      </p:sp>
      <p:pic>
        <p:nvPicPr>
          <p:cNvPr id="2" name="תמונה 1">
            <a:extLst>
              <a:ext uri="{FF2B5EF4-FFF2-40B4-BE49-F238E27FC236}">
                <a16:creationId xmlns:a16="http://schemas.microsoft.com/office/drawing/2014/main" id="{B7BF3BFF-34F9-456D-8681-41B07ABE705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35647" y="1585335"/>
            <a:ext cx="2016223" cy="1817599"/>
          </a:xfrm>
          <a:prstGeom prst="rect">
            <a:avLst/>
          </a:prstGeom>
        </p:spPr>
      </p:pic>
      <p:pic>
        <p:nvPicPr>
          <p:cNvPr id="7" name="תמונה 6">
            <a:extLst>
              <a:ext uri="{FF2B5EF4-FFF2-40B4-BE49-F238E27FC236}">
                <a16:creationId xmlns:a16="http://schemas.microsoft.com/office/drawing/2014/main" id="{BAD61681-2824-4D1C-B5D8-680D46D570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13508" y="4551211"/>
            <a:ext cx="4572000" cy="1585549"/>
          </a:xfrm>
          <a:prstGeom prst="rect">
            <a:avLst/>
          </a:prstGeom>
        </p:spPr>
      </p:pic>
    </p:spTree>
    <p:extLst>
      <p:ext uri="{BB962C8B-B14F-4D97-AF65-F5344CB8AC3E}">
        <p14:creationId xmlns:p14="http://schemas.microsoft.com/office/powerpoint/2010/main" val="2500209764"/>
      </p:ext>
    </p:extLst>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ערכת נושא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Pixel</Template>
  <TotalTime>58218</TotalTime>
  <Words>2048</Words>
  <Application>Microsoft Office PowerPoint</Application>
  <PresentationFormat>‫הצגה על המסך (4:3)</PresentationFormat>
  <Paragraphs>302</Paragraphs>
  <Slides>35</Slides>
  <Notes>12</Notes>
  <HiddenSlides>10</HiddenSlides>
  <MMClips>0</MMClips>
  <ScaleCrop>false</ScaleCrop>
  <HeadingPairs>
    <vt:vector size="6" baseType="variant">
      <vt:variant>
        <vt:lpstr>גופנים בשימוש</vt:lpstr>
      </vt:variant>
      <vt:variant>
        <vt:i4>9</vt:i4>
      </vt:variant>
      <vt:variant>
        <vt:lpstr>ערכת נושא</vt:lpstr>
      </vt:variant>
      <vt:variant>
        <vt:i4>1</vt:i4>
      </vt:variant>
      <vt:variant>
        <vt:lpstr>כותרות שקופיות</vt:lpstr>
      </vt:variant>
      <vt:variant>
        <vt:i4>35</vt:i4>
      </vt:variant>
    </vt:vector>
  </HeadingPairs>
  <TitlesOfParts>
    <vt:vector size="45" baseType="lpstr">
      <vt:lpstr>Arial</vt:lpstr>
      <vt:lpstr>Arial Black</vt:lpstr>
      <vt:lpstr>Calibri</vt:lpstr>
      <vt:lpstr>Cambria</vt:lpstr>
      <vt:lpstr>David</vt:lpstr>
      <vt:lpstr>Perpetua</vt:lpstr>
      <vt:lpstr>Segoe UI</vt:lpstr>
      <vt:lpstr>Times New Roman</vt:lpstr>
      <vt:lpstr>Wingdings</vt:lpstr>
      <vt:lpstr>Pixel</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תודה  </vt:lpstr>
      <vt:lpstr>האם הפער לרעת התלמידים הערביים צפוי להסגר במסגרת "התכנית לצמצום פערים"?</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BOI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Boi</dc:creator>
  <cp:lastModifiedBy>Eyal Argov</cp:lastModifiedBy>
  <cp:revision>3660</cp:revision>
  <cp:lastPrinted>2016-05-24T09:05:58Z</cp:lastPrinted>
  <dcterms:created xsi:type="dcterms:W3CDTF">2011-11-15T17:05:18Z</dcterms:created>
  <dcterms:modified xsi:type="dcterms:W3CDTF">2019-03-11T13:51:04Z</dcterms:modified>
</cp:coreProperties>
</file>