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28"/>
  </p:handoutMasterIdLst>
  <p:sldIdLst>
    <p:sldId id="256" r:id="rId2"/>
    <p:sldId id="257" r:id="rId3"/>
    <p:sldId id="284" r:id="rId4"/>
    <p:sldId id="258" r:id="rId5"/>
    <p:sldId id="262" r:id="rId6"/>
    <p:sldId id="259" r:id="rId7"/>
    <p:sldId id="269" r:id="rId8"/>
    <p:sldId id="267" r:id="rId9"/>
    <p:sldId id="277" r:id="rId10"/>
    <p:sldId id="268" r:id="rId11"/>
    <p:sldId id="265" r:id="rId12"/>
    <p:sldId id="260" r:id="rId13"/>
    <p:sldId id="270" r:id="rId14"/>
    <p:sldId id="271" r:id="rId15"/>
    <p:sldId id="272" r:id="rId16"/>
    <p:sldId id="273" r:id="rId17"/>
    <p:sldId id="274" r:id="rId18"/>
    <p:sldId id="280" r:id="rId19"/>
    <p:sldId id="282" r:id="rId20"/>
    <p:sldId id="275" r:id="rId21"/>
    <p:sldId id="276" r:id="rId22"/>
    <p:sldId id="261" r:id="rId23"/>
    <p:sldId id="283" r:id="rId24"/>
    <p:sldId id="278" r:id="rId25"/>
    <p:sldId id="263" r:id="rId26"/>
    <p:sldId id="281" r:id="rId2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F8674E-64EA-407F-9909-E15F37F4FA2A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5F5C6A-0FB6-4C62-A0B4-4937E24F183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903424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9D984-B2B3-49DF-B349-F36C9AF82F15}" type="datetimeFigureOut">
              <a:rPr lang="he-IL" smtClean="0"/>
              <a:pPr/>
              <a:t>כ"ט/ניסן/תשע"ח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0772F2-1472-42C2-AED1-FAE2EE73BDE8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מדיניות החוץ של ישראל </a:t>
            </a:r>
            <a:br>
              <a:rPr lang="he-IL" dirty="0" smtClean="0"/>
            </a:br>
            <a:r>
              <a:rPr lang="he-IL" dirty="0" smtClean="0"/>
              <a:t>בעת הנוכחית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e-IL" dirty="0" smtClean="0"/>
          </a:p>
          <a:p>
            <a:pPr algn="ctr"/>
            <a:endParaRPr lang="he-IL" dirty="0" smtClean="0"/>
          </a:p>
          <a:p>
            <a:pPr algn="ctr"/>
            <a:r>
              <a:rPr lang="he-IL" dirty="0" smtClean="0"/>
              <a:t>הרצאה לפו"ם שב"ס</a:t>
            </a:r>
          </a:p>
          <a:p>
            <a:pPr algn="ctr"/>
            <a:r>
              <a:rPr lang="he-IL" dirty="0" smtClean="0"/>
              <a:t>6.2.18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כגוף </a:t>
            </a:r>
            <a:r>
              <a:rPr lang="he-IL" dirty="0"/>
              <a:t>אחד – הכלכלה הגדולה בעולם</a:t>
            </a:r>
            <a:endParaRPr lang="en-US" dirty="0"/>
          </a:p>
          <a:p>
            <a:r>
              <a:rPr lang="he-IL" dirty="0"/>
              <a:t>קשר </a:t>
            </a:r>
            <a:r>
              <a:rPr lang="he-IL" b="1" dirty="0" err="1"/>
              <a:t>הסטורי</a:t>
            </a:r>
            <a:r>
              <a:rPr lang="he-IL" b="1" dirty="0"/>
              <a:t> </a:t>
            </a:r>
            <a:r>
              <a:rPr lang="he-IL" dirty="0"/>
              <a:t>חזק </a:t>
            </a:r>
            <a:r>
              <a:rPr lang="he-IL" b="1" dirty="0"/>
              <a:t>ושליש מהיצוא</a:t>
            </a:r>
            <a:r>
              <a:rPr lang="he-IL" dirty="0"/>
              <a:t>, מו"פ, ים </a:t>
            </a:r>
            <a:r>
              <a:rPr lang="he-IL" dirty="0" smtClean="0"/>
              <a:t>תיכון</a:t>
            </a:r>
          </a:p>
          <a:p>
            <a:r>
              <a:rPr lang="he-IL" b="1" dirty="0"/>
              <a:t>עליית הטרור ואסלאם הקיצוני מהווה הזדמנות לשת"פ גם עם נאט"ו </a:t>
            </a:r>
            <a:r>
              <a:rPr lang="he-IL" b="1" dirty="0" smtClean="0"/>
              <a:t>חשיבות </a:t>
            </a:r>
            <a:r>
              <a:rPr lang="he-IL" b="1" dirty="0"/>
              <a:t>גרמניה</a:t>
            </a:r>
            <a:endParaRPr lang="en-US" dirty="0"/>
          </a:p>
          <a:p>
            <a:r>
              <a:rPr lang="he-IL" b="1" dirty="0" smtClean="0"/>
              <a:t>הפסגה </a:t>
            </a:r>
            <a:r>
              <a:rPr lang="he-IL" b="1" dirty="0"/>
              <a:t>המשולשת בסלוניקי </a:t>
            </a:r>
            <a:r>
              <a:rPr lang="he-IL" dirty="0"/>
              <a:t>פעם שלישית שבא נפגשים </a:t>
            </a:r>
            <a:r>
              <a:rPr lang="he-IL" dirty="0" smtClean="0"/>
              <a:t>נשיא </a:t>
            </a:r>
            <a:r>
              <a:rPr lang="he-IL" dirty="0"/>
              <a:t>קפריסין, </a:t>
            </a:r>
            <a:r>
              <a:rPr lang="he-IL" dirty="0" err="1"/>
              <a:t>ראה"מ</a:t>
            </a:r>
            <a:r>
              <a:rPr lang="he-IL" dirty="0"/>
              <a:t> יוון ונתניהו. גוש חדש שיש בו פוטנציאל </a:t>
            </a:r>
            <a:r>
              <a:rPr lang="he-IL" dirty="0" smtClean="0"/>
              <a:t>לנושאי </a:t>
            </a:r>
            <a:r>
              <a:rPr lang="he-IL" dirty="0" smtClean="0"/>
              <a:t>אנרגיה, </a:t>
            </a:r>
            <a:r>
              <a:rPr lang="he-IL" dirty="0"/>
              <a:t>איכות </a:t>
            </a:r>
            <a:r>
              <a:rPr lang="he-IL" dirty="0" smtClean="0"/>
              <a:t>סביבה, תיירות </a:t>
            </a:r>
            <a:r>
              <a:rPr lang="he-IL" dirty="0"/>
              <a:t>ועוד. חיל האוויר מתאמן ביוון והקומנדו </a:t>
            </a:r>
            <a:r>
              <a:rPr lang="he-IL" dirty="0" smtClean="0"/>
              <a:t>בקפריסין</a:t>
            </a:r>
          </a:p>
          <a:p>
            <a:r>
              <a:rPr lang="he-IL" b="1" dirty="0"/>
              <a:t>גוש </a:t>
            </a:r>
            <a:r>
              <a:rPr lang="he-IL" b="1" dirty="0" err="1"/>
              <a:t>וישיגרד</a:t>
            </a:r>
            <a:r>
              <a:rPr lang="he-IL" b="1" dirty="0"/>
              <a:t> – פולין, צ'כיה, סלובקיה והונגריה </a:t>
            </a:r>
            <a:r>
              <a:rPr lang="he-IL" dirty="0"/>
              <a:t>– קבוצת מדינות שעמדותיהן כלפי ישראל אוהדות ועם חלקן יש שיתוף פעולה במגוון תחומים </a:t>
            </a:r>
            <a:r>
              <a:rPr lang="he-IL" dirty="0" smtClean="0"/>
              <a:t>כולל ביטחוניים. יחסים טובים גם עם רומניה ובולגריה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אפריקה </a:t>
            </a:r>
            <a:r>
              <a:rPr lang="he-IL" dirty="0" err="1" smtClean="0"/>
              <a:t>ואמל"ט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חדירה משמעותית ופורצת דרך </a:t>
            </a:r>
            <a:r>
              <a:rPr lang="he-IL" b="1" dirty="0" smtClean="0"/>
              <a:t>לאפריקה:</a:t>
            </a:r>
          </a:p>
          <a:p>
            <a:r>
              <a:rPr lang="he-IL" dirty="0" smtClean="0"/>
              <a:t> </a:t>
            </a:r>
            <a:r>
              <a:rPr lang="he-IL" b="1" dirty="0"/>
              <a:t>ראש הממשלה היה הדובר הלא-אפריקני היחיד בפסגת הגוש הכלכלי של מדינות </a:t>
            </a:r>
            <a:r>
              <a:rPr lang="he-IL" b="1" dirty="0" smtClean="0"/>
              <a:t> מערב אפריקה  </a:t>
            </a:r>
            <a:r>
              <a:rPr lang="en-US" b="1" dirty="0" smtClean="0"/>
              <a:t>ECOWAS)</a:t>
            </a:r>
            <a:r>
              <a:rPr lang="he-IL" b="1" dirty="0" smtClean="0"/>
              <a:t>)</a:t>
            </a:r>
            <a:endParaRPr lang="he-IL" b="1" dirty="0" smtClean="0"/>
          </a:p>
          <a:p>
            <a:r>
              <a:rPr lang="he-IL" dirty="0" smtClean="0"/>
              <a:t> </a:t>
            </a:r>
            <a:r>
              <a:rPr lang="he-IL" b="1" dirty="0"/>
              <a:t>שנה קודם פסגה עם מנהיגי </a:t>
            </a:r>
            <a:r>
              <a:rPr lang="he-IL" b="1" dirty="0" smtClean="0"/>
              <a:t>מזרח אפריקה </a:t>
            </a:r>
            <a:r>
              <a:rPr lang="he-IL" b="1" dirty="0"/>
              <a:t>באוגנדה</a:t>
            </a:r>
            <a:r>
              <a:rPr lang="he-IL" dirty="0"/>
              <a:t>. ביקור בארץ של נשיא </a:t>
            </a:r>
            <a:r>
              <a:rPr lang="he-IL" dirty="0" smtClean="0"/>
              <a:t>אוגנדה. יחסים טובים גם עם אתיופיה, רואנדה, קניה</a:t>
            </a:r>
          </a:p>
          <a:p>
            <a:r>
              <a:rPr lang="he-IL" b="1" dirty="0" smtClean="0"/>
              <a:t>דרום </a:t>
            </a:r>
            <a:r>
              <a:rPr lang="he-IL" b="1" dirty="0"/>
              <a:t>אפריקה </a:t>
            </a:r>
            <a:r>
              <a:rPr lang="he-IL" dirty="0"/>
              <a:t>עדיין מאד עוינת אך כיום מהווה יוצא מן הכלל</a:t>
            </a:r>
            <a:r>
              <a:rPr lang="he-IL" dirty="0" smtClean="0"/>
              <a:t>.</a:t>
            </a:r>
          </a:p>
          <a:p>
            <a:r>
              <a:rPr lang="he-IL" b="1" dirty="0" smtClean="0"/>
              <a:t>ביקור ראשון מסוגו של ראש ממשלה באמריקה הלטינית – מכסיקו</a:t>
            </a:r>
            <a:r>
              <a:rPr lang="he-IL" dirty="0" smtClean="0"/>
              <a:t>, </a:t>
            </a:r>
            <a:r>
              <a:rPr lang="he-IL" b="1" dirty="0" smtClean="0"/>
              <a:t>קולומביה </a:t>
            </a:r>
            <a:r>
              <a:rPr lang="he-IL" dirty="0" smtClean="0"/>
              <a:t>(ידידה ותיקה) </a:t>
            </a:r>
            <a:r>
              <a:rPr lang="he-IL" b="1" dirty="0" smtClean="0"/>
              <a:t>וארגנטינה</a:t>
            </a:r>
            <a:r>
              <a:rPr lang="he-IL" dirty="0" smtClean="0"/>
              <a:t> (שליט אוהד שהחליף את קירשנר)</a:t>
            </a:r>
            <a:endParaRPr lang="en-US" dirty="0" smtClean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האתגרים בתחום המדיני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גם אם יש הרבה הישגים </a:t>
            </a:r>
            <a:r>
              <a:rPr lang="he-IL" b="1" dirty="0" smtClean="0"/>
              <a:t>ממש לא ניתן לנוח על זרי הדפנה</a:t>
            </a:r>
          </a:p>
          <a:p>
            <a:r>
              <a:rPr lang="he-IL" b="1" dirty="0" smtClean="0"/>
              <a:t>הסוגיה </a:t>
            </a:r>
            <a:r>
              <a:rPr lang="he-IL" b="1" dirty="0"/>
              <a:t>הפלסטינית </a:t>
            </a:r>
            <a:r>
              <a:rPr lang="he-IL" dirty="0" smtClean="0"/>
              <a:t>עצמה - עליה </a:t>
            </a:r>
            <a:r>
              <a:rPr lang="he-IL" dirty="0"/>
              <a:t>תשמעו בהרחבה אח"כ – כולל המצב בעזה וכד</a:t>
            </a:r>
            <a:r>
              <a:rPr lang="he-IL" dirty="0" smtClean="0"/>
              <a:t>'. </a:t>
            </a:r>
          </a:p>
          <a:p>
            <a:r>
              <a:rPr lang="he-IL" b="1" dirty="0" smtClean="0"/>
              <a:t>הסוגיה </a:t>
            </a:r>
            <a:r>
              <a:rPr lang="he-IL" b="1" dirty="0"/>
              <a:t>הפלסטינית </a:t>
            </a:r>
            <a:r>
              <a:rPr lang="he-IL" b="1" dirty="0" smtClean="0"/>
              <a:t> בעולם </a:t>
            </a:r>
            <a:r>
              <a:rPr lang="he-IL" dirty="0" smtClean="0"/>
              <a:t>- </a:t>
            </a:r>
            <a:r>
              <a:rPr lang="he-IL" b="1" dirty="0" smtClean="0"/>
              <a:t>באירופה</a:t>
            </a:r>
            <a:r>
              <a:rPr lang="he-IL" dirty="0" smtClean="0"/>
              <a:t> עמדות </a:t>
            </a:r>
            <a:r>
              <a:rPr lang="he-IL" dirty="0"/>
              <a:t>ישראל נתקלות בהתנגדות רחבה באירופה – בעיקר </a:t>
            </a:r>
            <a:r>
              <a:rPr lang="he-IL" dirty="0" err="1"/>
              <a:t>בא"א</a:t>
            </a:r>
            <a:r>
              <a:rPr lang="he-IL" dirty="0"/>
              <a:t> (סלובניה כמשל) כולל מידידות כגון </a:t>
            </a:r>
            <a:r>
              <a:rPr lang="he-IL" dirty="0" smtClean="0"/>
              <a:t>גרמניה. 128 מדינות הצביעו נגדנו באו"ם</a:t>
            </a:r>
            <a:endParaRPr lang="en-US" dirty="0"/>
          </a:p>
          <a:p>
            <a:r>
              <a:rPr lang="he-IL" b="1" dirty="0"/>
              <a:t>הסוגיה האיראנית </a:t>
            </a:r>
            <a:endParaRPr lang="he-IL" b="1" dirty="0" smtClean="0"/>
          </a:p>
          <a:p>
            <a:r>
              <a:rPr lang="he-IL" b="1" dirty="0"/>
              <a:t>רוסיה  ועמידתה לצד איראן</a:t>
            </a:r>
            <a:endParaRPr lang="en-US" b="1" dirty="0"/>
          </a:p>
          <a:p>
            <a:r>
              <a:rPr lang="he-IL" b="1" dirty="0" smtClean="0"/>
              <a:t>הזירה </a:t>
            </a:r>
            <a:r>
              <a:rPr lang="he-IL" b="1" dirty="0" err="1" smtClean="0"/>
              <a:t>האו"מית</a:t>
            </a:r>
            <a:r>
              <a:rPr lang="he-IL" b="1" dirty="0" smtClean="0"/>
              <a:t> </a:t>
            </a:r>
            <a:r>
              <a:rPr lang="he-IL" dirty="0" smtClean="0"/>
              <a:t>- ההחלטה באו"ם משקפת את הפער בזירה המולטילטרלית</a:t>
            </a:r>
            <a:endParaRPr lang="en-US" dirty="0"/>
          </a:p>
          <a:p>
            <a:r>
              <a:rPr lang="he-IL" dirty="0" smtClean="0"/>
              <a:t>סוגיית </a:t>
            </a:r>
            <a:r>
              <a:rPr lang="he-IL" b="1" dirty="0" smtClean="0"/>
              <a:t>הדה-</a:t>
            </a:r>
            <a:r>
              <a:rPr lang="he-IL" b="1" dirty="0" err="1" smtClean="0"/>
              <a:t>לגיטמציה</a:t>
            </a:r>
            <a:r>
              <a:rPr lang="he-IL" b="1" dirty="0" smtClean="0"/>
              <a:t> תנועות </a:t>
            </a:r>
            <a:r>
              <a:rPr lang="he-IL" b="1" dirty="0"/>
              <a:t>החרם</a:t>
            </a:r>
            <a:endParaRPr lang="en-US" b="1" dirty="0"/>
          </a:p>
          <a:p>
            <a:r>
              <a:rPr lang="he-IL" b="1" dirty="0" smtClean="0"/>
              <a:t>אפילו בארה"ב </a:t>
            </a:r>
            <a:r>
              <a:rPr lang="he-IL" dirty="0"/>
              <a:t>– התמיכה הדו-מפלגתית </a:t>
            </a:r>
            <a:r>
              <a:rPr lang="he-IL" dirty="0" smtClean="0"/>
              <a:t>נשחקת והאיום לטווח הארוך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פלסטינים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אחרי כשלום </a:t>
            </a:r>
            <a:r>
              <a:rPr lang="he-IL" b="1" dirty="0"/>
              <a:t>שליחות קרי </a:t>
            </a:r>
            <a:r>
              <a:rPr lang="he-IL" dirty="0"/>
              <a:t>-</a:t>
            </a:r>
            <a:r>
              <a:rPr lang="he-IL" b="1" dirty="0"/>
              <a:t> הפרדיגמה</a:t>
            </a:r>
            <a:r>
              <a:rPr lang="he-IL" dirty="0"/>
              <a:t> הנוכחית לא </a:t>
            </a:r>
            <a:r>
              <a:rPr lang="en-US" dirty="0"/>
              <a:t>viable</a:t>
            </a:r>
            <a:r>
              <a:rPr lang="he-IL" dirty="0"/>
              <a:t> (נושאי ליבה, שתי מדינות לשני עמים). </a:t>
            </a:r>
            <a:r>
              <a:rPr lang="he-IL" b="1" dirty="0"/>
              <a:t>סימן שאלה לגבי פרדיגמת שתי המדינות</a:t>
            </a:r>
            <a:endParaRPr lang="en-US" b="1" dirty="0"/>
          </a:p>
          <a:p>
            <a:r>
              <a:rPr lang="he-IL" b="1" dirty="0"/>
              <a:t>חולשת הנהגה פלסטינית</a:t>
            </a:r>
            <a:r>
              <a:rPr lang="he-IL" dirty="0"/>
              <a:t> ומאבקי ירושה (קואליציה ישראלית)</a:t>
            </a:r>
            <a:endParaRPr lang="en-US" dirty="0"/>
          </a:p>
          <a:p>
            <a:r>
              <a:rPr lang="he-IL" b="1" dirty="0"/>
              <a:t>אי אמון מוחלט</a:t>
            </a:r>
            <a:r>
              <a:rPr lang="he-IL" dirty="0"/>
              <a:t> בין המנהיגים</a:t>
            </a:r>
            <a:endParaRPr lang="en-US" dirty="0"/>
          </a:p>
          <a:p>
            <a:r>
              <a:rPr lang="he-IL" b="1" dirty="0"/>
              <a:t>הציבור הישראלי מפוצל – קשה לבצע מהלכים מדיניים</a:t>
            </a:r>
            <a:endParaRPr lang="en-US" dirty="0"/>
          </a:p>
          <a:p>
            <a:r>
              <a:rPr lang="he-IL" b="1" dirty="0"/>
              <a:t>פיצול עזה-גדה</a:t>
            </a:r>
            <a:endParaRPr lang="en-US" dirty="0"/>
          </a:p>
          <a:p>
            <a:r>
              <a:rPr lang="he-IL" b="1" dirty="0"/>
              <a:t>האסטרטגיה הפלסטינית</a:t>
            </a:r>
            <a:r>
              <a:rPr lang="he-IL" dirty="0"/>
              <a:t> – </a:t>
            </a:r>
            <a:r>
              <a:rPr lang="he-IL" b="1" dirty="0"/>
              <a:t>כפייה מבחוץ</a:t>
            </a:r>
            <a:r>
              <a:rPr lang="he-IL" dirty="0"/>
              <a:t> </a:t>
            </a:r>
            <a:r>
              <a:rPr lang="en-US" b="1" dirty="0"/>
              <a:t>legal diplomatic warfare</a:t>
            </a:r>
            <a:r>
              <a:rPr lang="he-IL" dirty="0"/>
              <a:t> – </a:t>
            </a:r>
            <a:r>
              <a:rPr lang="en-US" dirty="0"/>
              <a:t>ICC</a:t>
            </a:r>
            <a:r>
              <a:rPr lang="he-IL" dirty="0"/>
              <a:t>, או"ם – מערכה דיפלומטית – ראה החלטת </a:t>
            </a:r>
            <a:r>
              <a:rPr lang="he-IL" dirty="0" err="1"/>
              <a:t>מועבי"ט</a:t>
            </a:r>
            <a:r>
              <a:rPr lang="he-IL" dirty="0"/>
              <a:t> 2334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he-IL" dirty="0" smtClean="0"/>
              <a:t>איראן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נתפסת </a:t>
            </a:r>
            <a:r>
              <a:rPr lang="he-IL" b="1" dirty="0"/>
              <a:t>כאיום האסטרטגי המרכזי</a:t>
            </a:r>
            <a:endParaRPr lang="en-US" dirty="0"/>
          </a:p>
          <a:p>
            <a:r>
              <a:rPr lang="he-IL" b="1" dirty="0"/>
              <a:t>גרעין</a:t>
            </a:r>
            <a:r>
              <a:rPr lang="he-IL" b="1" dirty="0" smtClean="0"/>
              <a:t>, מצד אחד ההסכם גלגל את התוכנית אחורה</a:t>
            </a:r>
            <a:r>
              <a:rPr lang="he-IL" dirty="0" smtClean="0"/>
              <a:t>. חשש </a:t>
            </a:r>
            <a:r>
              <a:rPr lang="he-IL" b="1" dirty="0" smtClean="0"/>
              <a:t>שההסכם מ-2015 מקדם אותה כמדינת סף</a:t>
            </a:r>
            <a:r>
              <a:rPr lang="he-IL" dirty="0" smtClean="0"/>
              <a:t> – בצורה לגיטימית ועלול להצית מרוץ חימוש, מטריה לטרור, סוף ה-</a:t>
            </a:r>
            <a:r>
              <a:rPr lang="en-US" dirty="0" smtClean="0"/>
              <a:t>NPT</a:t>
            </a:r>
            <a:endParaRPr lang="he-IL" b="1" dirty="0" smtClean="0"/>
          </a:p>
          <a:p>
            <a:r>
              <a:rPr lang="he-IL" b="1" dirty="0" smtClean="0"/>
              <a:t>מנגנוני אכיפה </a:t>
            </a:r>
            <a:r>
              <a:rPr lang="he-IL" dirty="0" smtClean="0"/>
              <a:t>רופפים</a:t>
            </a:r>
            <a:endParaRPr lang="en-US" dirty="0" smtClean="0"/>
          </a:p>
          <a:p>
            <a:r>
              <a:rPr lang="he-IL" dirty="0" smtClean="0"/>
              <a:t>הסרת הגבלות על </a:t>
            </a:r>
            <a:r>
              <a:rPr lang="he-IL" b="1" dirty="0" smtClean="0"/>
              <a:t>טילים ואמברגו נשק</a:t>
            </a:r>
            <a:endParaRPr lang="en-US" dirty="0" smtClean="0"/>
          </a:p>
          <a:p>
            <a:r>
              <a:rPr lang="he-IL" b="1" dirty="0" smtClean="0"/>
              <a:t>אין פתרון ל-</a:t>
            </a:r>
            <a:r>
              <a:rPr lang="en-US" b="1" dirty="0" smtClean="0"/>
              <a:t>PMD</a:t>
            </a:r>
            <a:endParaRPr lang="en-US" dirty="0" smtClean="0"/>
          </a:p>
          <a:p>
            <a:r>
              <a:rPr lang="he-IL" dirty="0" smtClean="0"/>
              <a:t>מצב נוכחי: </a:t>
            </a:r>
            <a:r>
              <a:rPr lang="he-IL" b="1" dirty="0" smtClean="0"/>
              <a:t>לא התממשו תרחישי קיצון, עדיין החששות לטווח ארוך בעינם</a:t>
            </a:r>
            <a:endParaRPr lang="en-US" dirty="0" smtClean="0"/>
          </a:p>
          <a:p>
            <a:r>
              <a:rPr lang="he-IL" b="1" dirty="0" err="1" smtClean="0"/>
              <a:t>טק"ק</a:t>
            </a:r>
            <a:endParaRPr lang="he-IL" b="1" dirty="0" smtClean="0"/>
          </a:p>
          <a:p>
            <a:r>
              <a:rPr lang="he-IL" b="1" dirty="0" smtClean="0"/>
              <a:t> הסרת </a:t>
            </a:r>
            <a:r>
              <a:rPr lang="he-IL" b="1" dirty="0"/>
              <a:t>הס</a:t>
            </a:r>
            <a:r>
              <a:rPr lang="he-IL" dirty="0"/>
              <a:t>נקציות – מימון לטרור.</a:t>
            </a:r>
            <a:endParaRPr lang="en-US" dirty="0"/>
          </a:p>
          <a:p>
            <a:r>
              <a:rPr lang="he-IL" b="1" dirty="0"/>
              <a:t>חשש שחודרת למרחבים שבהם יש לישראל אינטרסים </a:t>
            </a:r>
            <a:r>
              <a:rPr lang="he-IL" dirty="0"/>
              <a:t>– רמת הגולן, לבנון, עזה, הים </a:t>
            </a:r>
            <a:r>
              <a:rPr lang="he-IL" dirty="0" smtClean="0"/>
              <a:t>האדום</a:t>
            </a:r>
          </a:p>
          <a:p>
            <a:r>
              <a:rPr lang="he-IL" b="1" dirty="0" smtClean="0"/>
              <a:t>תמיכה בטרור – חיזבאללה,חמאס (</a:t>
            </a:r>
            <a:r>
              <a:rPr lang="en-US" b="1" dirty="0" smtClean="0"/>
              <a:t>PIG</a:t>
            </a:r>
            <a:r>
              <a:rPr lang="he-IL" b="1" dirty="0" smtClean="0"/>
              <a:t>)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מעגל שני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/>
              <a:t>סוריה </a:t>
            </a:r>
            <a:r>
              <a:rPr lang="he-IL" b="1" dirty="0" smtClean="0"/>
              <a:t>– איראן מנסה להתבסס במרחב הסורי, שחקנים </a:t>
            </a:r>
            <a:r>
              <a:rPr lang="he-IL" b="1" dirty="0"/>
              <a:t>לא מדינתיים בגולן ומעורבות חיזבאללה</a:t>
            </a:r>
            <a:r>
              <a:rPr lang="he-IL" dirty="0"/>
              <a:t>. </a:t>
            </a:r>
            <a:r>
              <a:rPr lang="he-IL" dirty="0" smtClean="0"/>
              <a:t> ישראל</a:t>
            </a:r>
            <a:r>
              <a:rPr lang="he-IL" dirty="0"/>
              <a:t>: מעורבות זהירה, סיוע הומניטארי, מניעת התחזקות חיזבאללה בגולן, העברות נשק שובר שוויון לחיזבאללה, דה-</a:t>
            </a:r>
            <a:r>
              <a:rPr lang="he-IL" dirty="0" err="1"/>
              <a:t>קונפליקטינג</a:t>
            </a:r>
            <a:r>
              <a:rPr lang="he-IL" dirty="0"/>
              <a:t> עם רוסיה</a:t>
            </a:r>
            <a:endParaRPr lang="en-US" dirty="0"/>
          </a:p>
          <a:p>
            <a:r>
              <a:rPr lang="he-IL" b="1" dirty="0" err="1" smtClean="0"/>
              <a:t>דאעש</a:t>
            </a:r>
            <a:r>
              <a:rPr lang="he-IL" b="1" dirty="0" smtClean="0"/>
              <a:t> </a:t>
            </a:r>
            <a:r>
              <a:rPr lang="he-IL" dirty="0"/>
              <a:t>– איום ארוך טווח – בעיות </a:t>
            </a:r>
            <a:r>
              <a:rPr lang="he-IL" dirty="0" smtClean="0"/>
              <a:t>יסוד – לא הולך להעלם</a:t>
            </a:r>
            <a:endParaRPr lang="en-US" dirty="0"/>
          </a:p>
          <a:p>
            <a:r>
              <a:rPr lang="he-IL" b="1" dirty="0"/>
              <a:t>לבנון – </a:t>
            </a:r>
            <a:r>
              <a:rPr lang="he-IL" b="1" dirty="0" smtClean="0"/>
              <a:t>חיזבאללה, יציבות </a:t>
            </a:r>
            <a:r>
              <a:rPr lang="he-IL" b="1" dirty="0"/>
              <a:t>שברירית, </a:t>
            </a:r>
            <a:r>
              <a:rPr lang="en-US" b="1" dirty="0"/>
              <a:t>political </a:t>
            </a:r>
            <a:r>
              <a:rPr lang="en-US" b="1" dirty="0" err="1"/>
              <a:t>impass</a:t>
            </a:r>
            <a:r>
              <a:rPr lang="he-IL" b="1" dirty="0"/>
              <a:t>, פליטים</a:t>
            </a:r>
            <a:endParaRPr lang="en-US" b="1" dirty="0"/>
          </a:p>
          <a:p>
            <a:r>
              <a:rPr lang="he-IL" b="1" dirty="0"/>
              <a:t>ירדן </a:t>
            </a:r>
            <a:r>
              <a:rPr lang="he-IL" dirty="0"/>
              <a:t>– פליטים ואיום </a:t>
            </a:r>
            <a:r>
              <a:rPr lang="he-IL" dirty="0" err="1"/>
              <a:t>דאעש</a:t>
            </a:r>
            <a:endParaRPr lang="en-US" dirty="0"/>
          </a:p>
          <a:p>
            <a:r>
              <a:rPr lang="he-IL" b="1" dirty="0"/>
              <a:t>מצרים</a:t>
            </a:r>
            <a:r>
              <a:rPr lang="he-IL" dirty="0"/>
              <a:t> – </a:t>
            </a:r>
            <a:r>
              <a:rPr lang="he-IL" dirty="0" err="1"/>
              <a:t>דאעש</a:t>
            </a:r>
            <a:r>
              <a:rPr lang="he-IL" dirty="0"/>
              <a:t> בסיני ויציבות </a:t>
            </a:r>
            <a:r>
              <a:rPr lang="he-IL" dirty="0" smtClean="0"/>
              <a:t>כלכלית</a:t>
            </a:r>
          </a:p>
          <a:p>
            <a:r>
              <a:rPr lang="he-IL" b="1" dirty="0" smtClean="0"/>
              <a:t>תקרת הזכוכית</a:t>
            </a:r>
            <a:endParaRPr lang="en-US" b="1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עימות </a:t>
            </a:r>
            <a:r>
              <a:rPr lang="he-IL" dirty="0"/>
              <a:t>חזק בנושא </a:t>
            </a:r>
            <a:r>
              <a:rPr lang="he-IL" b="1" dirty="0"/>
              <a:t>ההתנחלויות</a:t>
            </a:r>
            <a:endParaRPr lang="en-US" dirty="0"/>
          </a:p>
          <a:p>
            <a:r>
              <a:rPr lang="he-IL" dirty="0" err="1"/>
              <a:t>הא"א</a:t>
            </a:r>
            <a:r>
              <a:rPr lang="he-IL" dirty="0"/>
              <a:t> חווה </a:t>
            </a:r>
            <a:r>
              <a:rPr lang="he-IL" b="1" dirty="0"/>
              <a:t>משבר</a:t>
            </a:r>
            <a:r>
              <a:rPr lang="he-IL" dirty="0"/>
              <a:t> – הגירה, טרור, מגמות </a:t>
            </a:r>
            <a:r>
              <a:rPr lang="he-IL" dirty="0" err="1"/>
              <a:t>דס</a:t>
            </a:r>
            <a:r>
              <a:rPr lang="he-IL" dirty="0"/>
              <a:t>-</a:t>
            </a:r>
            <a:r>
              <a:rPr lang="he-IL" dirty="0" err="1"/>
              <a:t>אינגרטיביות</a:t>
            </a:r>
            <a:r>
              <a:rPr lang="he-IL" dirty="0"/>
              <a:t>, משבר כלכלי, </a:t>
            </a:r>
            <a:r>
              <a:rPr lang="he-IL" dirty="0" err="1"/>
              <a:t>ברקזיט</a:t>
            </a:r>
            <a:r>
              <a:rPr lang="he-IL" dirty="0"/>
              <a:t>, לא שחקן חזק – </a:t>
            </a:r>
            <a:r>
              <a:rPr lang="he-IL" b="1" dirty="0"/>
              <a:t>ישראל סוג של קונצנזוס, עליית אסלאם וקהילות מוסלמיות, אין לובי ישראלי</a:t>
            </a:r>
            <a:endParaRPr lang="en-US" dirty="0"/>
          </a:p>
          <a:p>
            <a:r>
              <a:rPr lang="he-IL" b="1" dirty="0"/>
              <a:t>הסכם שת"פ (</a:t>
            </a:r>
            <a:r>
              <a:rPr lang="en-US" b="1" dirty="0"/>
              <a:t>action plan</a:t>
            </a:r>
            <a:r>
              <a:rPr lang="he-IL" b="1" dirty="0"/>
              <a:t>) מוקפא</a:t>
            </a:r>
            <a:endParaRPr lang="en-US" dirty="0"/>
          </a:p>
          <a:p>
            <a:r>
              <a:rPr lang="en-US" b="1" dirty="0"/>
              <a:t>Labeling settlement products</a:t>
            </a:r>
            <a:endParaRPr lang="en-US" dirty="0"/>
          </a:p>
          <a:p>
            <a:r>
              <a:rPr lang="en-US" b="1" dirty="0"/>
              <a:t>Area c</a:t>
            </a:r>
            <a:endParaRPr lang="en-US" dirty="0"/>
          </a:p>
          <a:p>
            <a:r>
              <a:rPr lang="en-US" b="1" dirty="0"/>
              <a:t>Recognition</a:t>
            </a:r>
            <a:r>
              <a:rPr lang="en-US" dirty="0"/>
              <a:t> of Palestinian state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he-IL" dirty="0" smtClean="0"/>
              <a:t>רוסיה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/>
              <a:t>יחסים מורכבים</a:t>
            </a:r>
            <a:r>
              <a:rPr lang="he-IL" dirty="0"/>
              <a:t> - </a:t>
            </a:r>
            <a:r>
              <a:rPr lang="he-IL" b="1" dirty="0"/>
              <a:t>ירח דבש</a:t>
            </a:r>
            <a:r>
              <a:rPr lang="he-IL" dirty="0"/>
              <a:t> (</a:t>
            </a:r>
            <a:r>
              <a:rPr lang="he-IL" b="1" dirty="0"/>
              <a:t>פוטין</a:t>
            </a:r>
            <a:r>
              <a:rPr lang="he-IL" dirty="0"/>
              <a:t>) </a:t>
            </a:r>
            <a:r>
              <a:rPr lang="he-IL" dirty="0" smtClean="0"/>
              <a:t>– </a:t>
            </a:r>
            <a:r>
              <a:rPr lang="he-IL" dirty="0" smtClean="0"/>
              <a:t>טובים עם ראש הממשלה</a:t>
            </a:r>
            <a:endParaRPr lang="he-IL" dirty="0" smtClean="0"/>
          </a:p>
          <a:p>
            <a:r>
              <a:rPr lang="he-IL" b="1" dirty="0" smtClean="0"/>
              <a:t>אינטרסים </a:t>
            </a:r>
            <a:r>
              <a:rPr lang="he-IL" b="1" dirty="0"/>
              <a:t>משותפים </a:t>
            </a:r>
            <a:r>
              <a:rPr lang="he-IL" dirty="0"/>
              <a:t>(אסלאם רדיקלי, רוסים בארץ)  </a:t>
            </a:r>
            <a:r>
              <a:rPr lang="he-IL" b="1" dirty="0" smtClean="0"/>
              <a:t>ומנוגדים </a:t>
            </a:r>
            <a:r>
              <a:rPr lang="he-IL" dirty="0" smtClean="0"/>
              <a:t> </a:t>
            </a:r>
            <a:r>
              <a:rPr lang="he-IL" dirty="0"/>
              <a:t>(מכירות נשק, איראן וסוריה, אנטי מערבי, קשר </a:t>
            </a:r>
            <a:r>
              <a:rPr lang="he-IL" dirty="0" smtClean="0"/>
              <a:t>לחמאס</a:t>
            </a:r>
            <a:r>
              <a:rPr lang="he-IL" dirty="0" smtClean="0"/>
              <a:t>).</a:t>
            </a:r>
          </a:p>
          <a:p>
            <a:r>
              <a:rPr lang="he-IL" dirty="0" smtClean="0"/>
              <a:t>חילוקי דעות לצד יחסים בילטראליים מתפתחים. דה </a:t>
            </a:r>
            <a:r>
              <a:rPr lang="he-IL" dirty="0" err="1" smtClean="0"/>
              <a:t>קונפליקטינג</a:t>
            </a:r>
            <a:r>
              <a:rPr lang="he-IL" dirty="0" smtClean="0"/>
              <a:t> ברמה הטקטית אך מה ברמה האסטרטגית?</a:t>
            </a:r>
            <a:endParaRPr lang="en-US" dirty="0" smtClean="0"/>
          </a:p>
          <a:p>
            <a:r>
              <a:rPr lang="he-IL" dirty="0" smtClean="0"/>
              <a:t> </a:t>
            </a:r>
            <a:r>
              <a:rPr lang="he-IL" b="1" dirty="0" smtClean="0"/>
              <a:t>בגדול החדירה שלהם לסוריה מחזקת את חיזבאללה ואיראן</a:t>
            </a:r>
            <a:endParaRPr lang="en-US" b="1" dirty="0"/>
          </a:p>
          <a:p>
            <a:r>
              <a:rPr lang="he-IL" dirty="0" smtClean="0"/>
              <a:t>רצון </a:t>
            </a:r>
            <a:r>
              <a:rPr lang="he-IL" dirty="0"/>
              <a:t>לחזור </a:t>
            </a:r>
            <a:r>
              <a:rPr lang="he-IL" b="1" dirty="0"/>
              <a:t>למעמד מעצמתי</a:t>
            </a:r>
            <a:r>
              <a:rPr lang="he-IL" dirty="0"/>
              <a:t> – לא חזרה ממש של המלחמה </a:t>
            </a:r>
            <a:r>
              <a:rPr lang="he-IL" dirty="0" smtClean="0"/>
              <a:t>הקרה. במציאות </a:t>
            </a:r>
            <a:r>
              <a:rPr lang="he-IL" dirty="0"/>
              <a:t>– ירידה בכוח – תלות באנרגיה, הצטמצמות אוכלוסיה, עוצמה רכה נמוכה. </a:t>
            </a:r>
            <a:endParaRPr lang="en-US" dirty="0"/>
          </a:p>
          <a:p>
            <a:r>
              <a:rPr lang="he-IL" b="1" dirty="0"/>
              <a:t>מגבירה מעורבות במזרח התיכון</a:t>
            </a:r>
            <a:r>
              <a:rPr lang="he-IL" dirty="0"/>
              <a:t>  - מנוף, הסטת קשב בבית, מלחמה ברדיקליים, המאחז החשוב במזה"ת ונכסים – נמל – </a:t>
            </a:r>
            <a:r>
              <a:rPr lang="he-IL" dirty="0" smtClean="0"/>
              <a:t>שדה תעופה</a:t>
            </a:r>
            <a:endParaRPr lang="en-US" dirty="0"/>
          </a:p>
          <a:p>
            <a:r>
              <a:rPr lang="he-IL" b="1" dirty="0" smtClean="0"/>
              <a:t>יחסים </a:t>
            </a:r>
            <a:r>
              <a:rPr lang="he-IL" b="1" dirty="0"/>
              <a:t>מורכבים עם הציר הרדיקלי אך פועלת גם מול העולם הסוני</a:t>
            </a:r>
            <a:r>
              <a:rPr lang="he-IL" dirty="0"/>
              <a:t> – מכירות נשק, גרעין אזרחי</a:t>
            </a:r>
            <a:endParaRPr lang="en-US" dirty="0"/>
          </a:p>
          <a:p>
            <a:r>
              <a:rPr lang="he-IL" dirty="0" smtClean="0"/>
              <a:t>יחסים עם רוסיה – </a:t>
            </a:r>
            <a:r>
              <a:rPr lang="he-IL" b="1" dirty="0" smtClean="0"/>
              <a:t>ראש הממשלה </a:t>
            </a:r>
            <a:r>
              <a:rPr lang="he-IL" dirty="0" smtClean="0"/>
              <a:t>– התבססות איראן בסוריה ולבנון. </a:t>
            </a:r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סין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e-IL" b="1" dirty="0"/>
              <a:t>המדינה הגדולה </a:t>
            </a:r>
            <a:r>
              <a:rPr lang="he-IL" b="1" dirty="0" smtClean="0"/>
              <a:t>היחידה </a:t>
            </a:r>
            <a:r>
              <a:rPr lang="he-IL" b="1" dirty="0"/>
              <a:t>שיש לה </a:t>
            </a:r>
            <a:r>
              <a:rPr lang="he-IL" b="1" dirty="0" smtClean="0"/>
              <a:t>אסטרטגיה </a:t>
            </a:r>
            <a:r>
              <a:rPr lang="he-IL" b="1" dirty="0"/>
              <a:t>כלכלית –גלובלית</a:t>
            </a:r>
            <a:endParaRPr lang="en-US" b="1" dirty="0"/>
          </a:p>
          <a:p>
            <a:pPr lvl="0"/>
            <a:r>
              <a:rPr lang="he-IL" dirty="0"/>
              <a:t>מרחיבה את פעולותיה </a:t>
            </a:r>
            <a:r>
              <a:rPr lang="he-IL" dirty="0" smtClean="0"/>
              <a:t>ושאיפותיה </a:t>
            </a:r>
            <a:r>
              <a:rPr lang="he-IL" dirty="0"/>
              <a:t>האסטרטגיות  ומציגה תביעות טריטוריאליות ואחרות לצד הרחבה בפועל של השפעתה הגיאו אסטרטגית.</a:t>
            </a:r>
            <a:endParaRPr lang="en-US" dirty="0"/>
          </a:p>
          <a:p>
            <a:pPr lvl="0"/>
            <a:r>
              <a:rPr lang="he-IL" dirty="0"/>
              <a:t>יוזמות כמו הבנק האסיאני, </a:t>
            </a:r>
            <a:r>
              <a:rPr lang="he-IL" dirty="0" smtClean="0"/>
              <a:t>פרויקטים </a:t>
            </a:r>
            <a:r>
              <a:rPr lang="he-IL" dirty="0"/>
              <a:t>באפריקה – חיבור לאירופה דרך החגורה</a:t>
            </a:r>
            <a:endParaRPr lang="en-US" dirty="0"/>
          </a:p>
          <a:p>
            <a:pPr lvl="0"/>
            <a:r>
              <a:rPr lang="he-IL" dirty="0" smtClean="0"/>
              <a:t>בעלת </a:t>
            </a:r>
            <a:r>
              <a:rPr lang="he-IL" dirty="0"/>
              <a:t>הצבא הגדול </a:t>
            </a:r>
            <a:r>
              <a:rPr lang="he-IL" dirty="0" smtClean="0"/>
              <a:t>בעולם, קצב </a:t>
            </a:r>
            <a:r>
              <a:rPr lang="he-IL" dirty="0"/>
              <a:t>צמיחה הגדול </a:t>
            </a:r>
            <a:r>
              <a:rPr lang="he-IL" dirty="0" smtClean="0"/>
              <a:t>בעולם, יכולות </a:t>
            </a:r>
            <a:r>
              <a:rPr lang="he-IL" dirty="0"/>
              <a:t>גרעין, סייבר וחלל</a:t>
            </a:r>
            <a:endParaRPr lang="en-US" dirty="0"/>
          </a:p>
          <a:p>
            <a:pPr lvl="0"/>
            <a:r>
              <a:rPr lang="he-IL" dirty="0"/>
              <a:t>מגבלות: </a:t>
            </a:r>
            <a:r>
              <a:rPr lang="he-IL" dirty="0" smtClean="0"/>
              <a:t>חוסר איזון </a:t>
            </a:r>
            <a:r>
              <a:rPr lang="he-IL" dirty="0"/>
              <a:t>כלכלי, תלות ביבוא טכנולוגיות, לא נראה שתוכל לעקוף </a:t>
            </a:r>
            <a:r>
              <a:rPr lang="he-IL" dirty="0" smtClean="0"/>
              <a:t>את </a:t>
            </a:r>
            <a:r>
              <a:rPr lang="he-IL" dirty="0"/>
              <a:t>ארה"ב </a:t>
            </a:r>
            <a:r>
              <a:rPr lang="he-IL" dirty="0" smtClean="0"/>
              <a:t>בממד </a:t>
            </a:r>
            <a:r>
              <a:rPr lang="he-IL" dirty="0"/>
              <a:t>עוצמה</a:t>
            </a:r>
            <a:endParaRPr lang="en-US" dirty="0"/>
          </a:p>
          <a:p>
            <a:pPr lvl="0"/>
            <a:r>
              <a:rPr lang="he-IL" dirty="0"/>
              <a:t>אינטרסים מרכזיים: ריבונות ושימור שלטון המפלגה, שלמות טריטוריאלית (</a:t>
            </a:r>
            <a:r>
              <a:rPr lang="he-IL" dirty="0" err="1"/>
              <a:t>טיוואן</a:t>
            </a:r>
            <a:r>
              <a:rPr lang="he-IL" dirty="0"/>
              <a:t>, טיבט, </a:t>
            </a:r>
            <a:r>
              <a:rPr lang="he-IL" dirty="0" err="1"/>
              <a:t>שינג'יאנג</a:t>
            </a:r>
            <a:r>
              <a:rPr lang="he-IL" dirty="0" smtClean="0"/>
              <a:t>)</a:t>
            </a:r>
          </a:p>
          <a:p>
            <a:pPr lvl="0"/>
            <a:r>
              <a:rPr lang="he-IL" b="1" dirty="0"/>
              <a:t>מבחינתנו </a:t>
            </a:r>
            <a:r>
              <a:rPr lang="he-IL" b="1" dirty="0" smtClean="0"/>
              <a:t>כלכלות </a:t>
            </a:r>
            <a:r>
              <a:rPr lang="he-IL" b="1" dirty="0"/>
              <a:t>משלימות. יעד יצוא שלישי של ישראל</a:t>
            </a:r>
            <a:endParaRPr lang="en-US" b="1" dirty="0"/>
          </a:p>
          <a:p>
            <a:pPr lvl="0"/>
            <a:r>
              <a:rPr lang="he-IL" b="1" dirty="0"/>
              <a:t>הערכה לטכנולוגיות הישראליות. חשש מהמוסלמים (חמישים מיליון)</a:t>
            </a:r>
            <a:endParaRPr lang="en-US" b="1" dirty="0"/>
          </a:p>
          <a:p>
            <a:pPr lvl="0"/>
            <a:r>
              <a:rPr lang="he-IL" b="1" dirty="0"/>
              <a:t>בעיה עם קניית חברות – בעצם חברות ממשלתיות סיניות</a:t>
            </a:r>
            <a:endParaRPr lang="en-US" b="1" dirty="0"/>
          </a:p>
          <a:p>
            <a:pPr lvl="0"/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 - אתגרים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שינויים לטווח הארוך</a:t>
            </a:r>
            <a:r>
              <a:rPr lang="he-IL" dirty="0"/>
              <a:t> – </a:t>
            </a:r>
            <a:r>
              <a:rPr lang="he-IL" b="1" dirty="0"/>
              <a:t>מיעוטים (היספנים, אסיאתים)</a:t>
            </a:r>
            <a:r>
              <a:rPr lang="he-IL" dirty="0"/>
              <a:t>, </a:t>
            </a:r>
            <a:endParaRPr lang="he-IL" dirty="0" smtClean="0"/>
          </a:p>
          <a:p>
            <a:r>
              <a:rPr lang="he-IL" b="1" dirty="0" smtClean="0"/>
              <a:t>צעירים</a:t>
            </a:r>
            <a:r>
              <a:rPr lang="he-IL" dirty="0" smtClean="0"/>
              <a:t> </a:t>
            </a:r>
            <a:r>
              <a:rPr lang="he-IL" dirty="0"/>
              <a:t>בקהילה </a:t>
            </a:r>
            <a:r>
              <a:rPr lang="he-IL" dirty="0" smtClean="0"/>
              <a:t>היהודית</a:t>
            </a:r>
          </a:p>
          <a:p>
            <a:r>
              <a:rPr lang="he-IL" b="1" dirty="0" smtClean="0"/>
              <a:t> </a:t>
            </a:r>
            <a:r>
              <a:rPr lang="he-IL" b="1" dirty="0"/>
              <a:t>סוגיות מול הקהילה היהודית – מיהו יהודי</a:t>
            </a:r>
            <a:r>
              <a:rPr lang="he-IL" dirty="0"/>
              <a:t>.</a:t>
            </a:r>
            <a:endParaRPr lang="en-US" dirty="0"/>
          </a:p>
          <a:p>
            <a:r>
              <a:rPr lang="he-IL" dirty="0"/>
              <a:t> </a:t>
            </a:r>
            <a:r>
              <a:rPr lang="he-IL" dirty="0" smtClean="0"/>
              <a:t> </a:t>
            </a:r>
            <a:r>
              <a:rPr lang="he-IL" dirty="0"/>
              <a:t>חשיבות </a:t>
            </a:r>
            <a:r>
              <a:rPr lang="he-IL" b="1" dirty="0"/>
              <a:t>התמיכה הדו-מפלגתית</a:t>
            </a:r>
            <a:r>
              <a:rPr lang="he-IL" dirty="0"/>
              <a:t>. </a:t>
            </a:r>
            <a:r>
              <a:rPr lang="he-IL" dirty="0" smtClean="0"/>
              <a:t>  </a:t>
            </a:r>
            <a:r>
              <a:rPr lang="he-IL" b="1" dirty="0" smtClean="0"/>
              <a:t>בעיה עם הדמוקרטים</a:t>
            </a:r>
          </a:p>
          <a:p>
            <a:r>
              <a:rPr lang="he-IL" dirty="0" smtClean="0"/>
              <a:t>דימוי החולשה של ארצות הברית באזור מקרין גם על ישראל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2566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מבנה ההרצאה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</a:p>
          <a:p>
            <a:pPr lvl="1"/>
            <a:r>
              <a:rPr lang="he-IL" dirty="0" smtClean="0"/>
              <a:t>הצגה עצמית</a:t>
            </a:r>
          </a:p>
          <a:p>
            <a:pPr lvl="1"/>
            <a:r>
              <a:rPr lang="he-IL" dirty="0" smtClean="0"/>
              <a:t>מבנה ההרצאה והרציונל </a:t>
            </a:r>
          </a:p>
          <a:p>
            <a:pPr lvl="1"/>
            <a:r>
              <a:rPr lang="he-IL" b="1" dirty="0" smtClean="0"/>
              <a:t>בהתאם למגבלות הזמן</a:t>
            </a:r>
          </a:p>
          <a:p>
            <a:r>
              <a:rPr lang="he-IL" dirty="0" smtClean="0"/>
              <a:t>נפגשים בתקופה מעניינת במיוחד...</a:t>
            </a:r>
          </a:p>
          <a:p>
            <a:r>
              <a:rPr lang="he-IL" dirty="0" smtClean="0"/>
              <a:t>השינויים </a:t>
            </a:r>
            <a:r>
              <a:rPr lang="he-IL" dirty="0" smtClean="0"/>
              <a:t>בסביבה  הבינ"ל והאזורית</a:t>
            </a:r>
          </a:p>
          <a:p>
            <a:r>
              <a:rPr lang="he-IL" dirty="0" smtClean="0"/>
              <a:t>ההישגים בשנים האחרונות</a:t>
            </a:r>
          </a:p>
          <a:p>
            <a:r>
              <a:rPr lang="he-IL" dirty="0" smtClean="0"/>
              <a:t>האתגרים העכשוויים</a:t>
            </a:r>
          </a:p>
          <a:p>
            <a:r>
              <a:rPr lang="he-IL" dirty="0" smtClean="0"/>
              <a:t>סיכום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דה </a:t>
            </a:r>
            <a:r>
              <a:rPr lang="he-IL" dirty="0" err="1" smtClean="0"/>
              <a:t>לגיטמציה</a:t>
            </a:r>
            <a:r>
              <a:rPr lang="he-IL" dirty="0" smtClean="0"/>
              <a:t> ו-</a:t>
            </a:r>
            <a:r>
              <a:rPr lang="en-US" dirty="0" smtClean="0"/>
              <a:t>BDS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ניסיונות </a:t>
            </a:r>
            <a:r>
              <a:rPr lang="he-IL" dirty="0"/>
              <a:t>להפוך את ישראל </a:t>
            </a:r>
            <a:r>
              <a:rPr lang="he-IL" b="1" dirty="0"/>
              <a:t>למדינת מצורעת</a:t>
            </a:r>
            <a:r>
              <a:rPr lang="he-IL" dirty="0"/>
              <a:t> ולמנוע ממנה </a:t>
            </a:r>
            <a:r>
              <a:rPr lang="he-IL" b="1" dirty="0"/>
              <a:t>לגיטימציה להגן על עצמה</a:t>
            </a:r>
            <a:endParaRPr lang="en-US" dirty="0"/>
          </a:p>
          <a:p>
            <a:r>
              <a:rPr lang="he-IL" dirty="0"/>
              <a:t>אבחנה בין </a:t>
            </a:r>
            <a:r>
              <a:rPr lang="he-IL" b="1" dirty="0"/>
              <a:t>ביקורת לגיטימית לדמוניזציה</a:t>
            </a:r>
            <a:r>
              <a:rPr lang="he-IL" dirty="0"/>
              <a:t>, </a:t>
            </a:r>
            <a:r>
              <a:rPr lang="en-US" dirty="0"/>
              <a:t>double standards</a:t>
            </a:r>
          </a:p>
          <a:p>
            <a:r>
              <a:rPr lang="he-IL" dirty="0"/>
              <a:t>רשת של יחידים </a:t>
            </a:r>
            <a:r>
              <a:rPr lang="he-IL" dirty="0" err="1"/>
              <a:t>וארל"מים</a:t>
            </a:r>
            <a:r>
              <a:rPr lang="he-IL" dirty="0"/>
              <a:t> פלסטינים ושמאל קיצוני, חלקם </a:t>
            </a:r>
            <a:r>
              <a:rPr lang="he-IL" b="1" dirty="0"/>
              <a:t>אנטישמיים </a:t>
            </a:r>
            <a:r>
              <a:rPr lang="he-IL" dirty="0"/>
              <a:t>פועלים </a:t>
            </a:r>
            <a:r>
              <a:rPr lang="he-IL" b="1" dirty="0"/>
              <a:t>בדיפלומטיה, אקדמיה, כלכלה, תרבות,  משפט.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ניזונים </a:t>
            </a:r>
            <a:r>
              <a:rPr lang="he-IL" b="1" dirty="0"/>
              <a:t>מעליית רשתות חברתיות</a:t>
            </a:r>
            <a:endParaRPr lang="en-US" dirty="0"/>
          </a:p>
          <a:p>
            <a:r>
              <a:rPr lang="he-IL" b="1" dirty="0"/>
              <a:t>בעיקר באירופה</a:t>
            </a:r>
            <a:endParaRPr lang="en-US" dirty="0"/>
          </a:p>
          <a:p>
            <a:r>
              <a:rPr lang="en-US" b="1" dirty="0" err="1"/>
              <a:t>Lawfare</a:t>
            </a:r>
            <a:r>
              <a:rPr lang="en-US" dirty="0"/>
              <a:t> -</a:t>
            </a:r>
            <a:r>
              <a:rPr lang="he-IL" dirty="0"/>
              <a:t> - שימוש </a:t>
            </a:r>
            <a:r>
              <a:rPr lang="he-IL" dirty="0" err="1"/>
              <a:t>במכניזמים</a:t>
            </a:r>
            <a:r>
              <a:rPr lang="he-IL" dirty="0"/>
              <a:t> משפטיים  (</a:t>
            </a:r>
            <a:r>
              <a:rPr lang="he-IL" dirty="0" err="1"/>
              <a:t>גולדסטון</a:t>
            </a:r>
            <a:r>
              <a:rPr lang="he-IL" dirty="0"/>
              <a:t>, סמכות אוניברסאלית)</a:t>
            </a:r>
            <a:endParaRPr lang="en-US" dirty="0"/>
          </a:p>
          <a:p>
            <a:r>
              <a:rPr lang="he-IL" b="1" dirty="0"/>
              <a:t>הישגים מוגבלים</a:t>
            </a:r>
            <a:r>
              <a:rPr lang="he-IL" dirty="0"/>
              <a:t> – גם בכלכלה, גם בתרבות, גם באקדמיה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</a:t>
            </a:r>
            <a:r>
              <a:rPr lang="he-IL" dirty="0" err="1" smtClean="0"/>
              <a:t>המולטילאטרלית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 smtClean="0"/>
              <a:t>הבעיה הידועה- </a:t>
            </a:r>
            <a:r>
              <a:rPr lang="he-IL" b="1" dirty="0"/>
              <a:t>כמות ההחלטות, המכניזמים, </a:t>
            </a:r>
            <a:r>
              <a:rPr lang="he-IL" b="1" dirty="0" smtClean="0"/>
              <a:t>הגופים</a:t>
            </a:r>
          </a:p>
          <a:p>
            <a:r>
              <a:rPr lang="he-IL" b="1" dirty="0" smtClean="0"/>
              <a:t>פער בין העולם </a:t>
            </a:r>
            <a:r>
              <a:rPr lang="he-IL" b="1" dirty="0" err="1" smtClean="0"/>
              <a:t>הבילטרלי</a:t>
            </a:r>
            <a:r>
              <a:rPr lang="he-IL" b="1" dirty="0" smtClean="0"/>
              <a:t> והעולם </a:t>
            </a:r>
            <a:r>
              <a:rPr lang="he-IL" b="1" dirty="0" err="1" smtClean="0"/>
              <a:t>המולטילטרלי</a:t>
            </a:r>
            <a:endParaRPr lang="en-US" b="1" dirty="0"/>
          </a:p>
          <a:p>
            <a:r>
              <a:rPr lang="he-IL" b="1" dirty="0"/>
              <a:t>השיטה </a:t>
            </a:r>
            <a:r>
              <a:rPr lang="he-IL" b="1" dirty="0" err="1" smtClean="0"/>
              <a:t>הפרלמנטרית</a:t>
            </a:r>
            <a:r>
              <a:rPr lang="he-IL" b="1" dirty="0" smtClean="0"/>
              <a:t> </a:t>
            </a:r>
            <a:r>
              <a:rPr lang="he-IL" dirty="0"/>
              <a:t>(22,56,118)</a:t>
            </a:r>
            <a:endParaRPr lang="en-US" dirty="0"/>
          </a:p>
          <a:p>
            <a:r>
              <a:rPr lang="he-IL" b="1" dirty="0"/>
              <a:t>עיוותים</a:t>
            </a:r>
            <a:r>
              <a:rPr lang="he-IL" dirty="0"/>
              <a:t> – הכניסה המאוחרת ל-</a:t>
            </a:r>
            <a:r>
              <a:rPr lang="en-US" dirty="0"/>
              <a:t>WEOG</a:t>
            </a:r>
            <a:r>
              <a:rPr lang="he-IL" dirty="0"/>
              <a:t>, מועצה </a:t>
            </a:r>
            <a:r>
              <a:rPr lang="he-IL" dirty="0" err="1"/>
              <a:t>לז"א</a:t>
            </a:r>
            <a:r>
              <a:rPr lang="he-IL" dirty="0"/>
              <a:t> – יותר מחצי</a:t>
            </a:r>
            <a:r>
              <a:rPr lang="he-IL" b="1" dirty="0"/>
              <a:t> וסעיף </a:t>
            </a:r>
            <a:r>
              <a:rPr lang="he-IL" dirty="0"/>
              <a:t>7</a:t>
            </a:r>
            <a:endParaRPr lang="en-US" dirty="0"/>
          </a:p>
          <a:p>
            <a:r>
              <a:rPr lang="he-IL" b="1" dirty="0" err="1"/>
              <a:t>אונר"א</a:t>
            </a:r>
            <a:endParaRPr lang="en-US" b="1" dirty="0"/>
          </a:p>
          <a:p>
            <a:r>
              <a:rPr lang="he-IL" b="1" dirty="0"/>
              <a:t>מצד שני חשוב</a:t>
            </a:r>
            <a:r>
              <a:rPr lang="he-IL" dirty="0"/>
              <a:t> - כוחות שלום והרבה עבודה חשובה</a:t>
            </a:r>
            <a:endParaRPr lang="en-US" dirty="0"/>
          </a:p>
          <a:p>
            <a:r>
              <a:rPr lang="he-IL" dirty="0"/>
              <a:t>מצד שני גם דברים חיוביים – ועדה ששית, החלטת יזמות וכד</a:t>
            </a:r>
            <a:r>
              <a:rPr lang="he-IL" dirty="0" smtClean="0"/>
              <a:t>'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הישגים אבל עוד אי אפשר לנוח... </a:t>
            </a:r>
          </a:p>
          <a:p>
            <a:r>
              <a:rPr lang="he-IL" dirty="0" smtClean="0"/>
              <a:t>הרבה מאד אתגרים חלקם בטווח הבינוני </a:t>
            </a:r>
          </a:p>
          <a:p>
            <a:r>
              <a:rPr lang="he-IL" dirty="0" smtClean="0"/>
              <a:t>הסביבה האסטרטגית לא יציבה</a:t>
            </a:r>
          </a:p>
          <a:p>
            <a:r>
              <a:rPr lang="he-IL" dirty="0" smtClean="0"/>
              <a:t>הסכסוך הישראלי –פלסטיני בעל משמעות בזירה הבינ"ל ומגביך יכולתנו לשבור תקרות זכוכית, לפחות </a:t>
            </a:r>
            <a:r>
              <a:rPr lang="he-IL" dirty="0" smtClean="0"/>
              <a:t>בינתיים</a:t>
            </a:r>
          </a:p>
          <a:p>
            <a:r>
              <a:rPr lang="he-IL" dirty="0" smtClean="0"/>
              <a:t>חיזוק משרד החוץ, מש"ב וכד'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ניתוח מוסדי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u="sng" dirty="0"/>
              <a:t>תהליך קבלת ההחלטות</a:t>
            </a:r>
            <a:endParaRPr lang="en-US" dirty="0"/>
          </a:p>
          <a:p>
            <a:r>
              <a:rPr lang="he-IL" b="1" dirty="0"/>
              <a:t>דומיננטיות לממסד הביטחוני</a:t>
            </a:r>
            <a:r>
              <a:rPr lang="he-IL" dirty="0"/>
              <a:t> – סיבות היסטוריות והמציאות בשטח – כבר מההתחלה</a:t>
            </a:r>
            <a:endParaRPr lang="en-US" dirty="0"/>
          </a:p>
          <a:p>
            <a:r>
              <a:rPr lang="he-IL" b="1" dirty="0"/>
              <a:t>משרד החוץ מאבד דומיננטיות</a:t>
            </a:r>
            <a:r>
              <a:rPr lang="he-IL" dirty="0"/>
              <a:t> – גם שחקנים אחרים בזירה  - שרותי מודיעין, שליחים מיוחדים, תקופת השחר המדומה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פוליטיים</a:t>
            </a:r>
            <a:r>
              <a:rPr lang="he-IL" dirty="0"/>
              <a:t> – </a:t>
            </a:r>
            <a:r>
              <a:rPr lang="he-IL" b="1" dirty="0"/>
              <a:t>המבנה הקואליציוני של השלטון, פוליטיקה בין-ארגונית, </a:t>
            </a:r>
            <a:r>
              <a:rPr lang="he-IL" dirty="0"/>
              <a:t>הצבא נותן </a:t>
            </a:r>
            <a:r>
              <a:rPr lang="he-IL" dirty="0" err="1"/>
              <a:t>לראה"מ</a:t>
            </a:r>
            <a:r>
              <a:rPr lang="he-IL" dirty="0"/>
              <a:t> </a:t>
            </a:r>
            <a:r>
              <a:rPr lang="he-IL" dirty="0" err="1"/>
              <a:t>לגיטמציה</a:t>
            </a:r>
            <a:endParaRPr lang="en-US" dirty="0"/>
          </a:p>
          <a:p>
            <a:r>
              <a:rPr lang="he-IL" b="1" dirty="0"/>
              <a:t>המשולש תמיד בעייתי</a:t>
            </a:r>
            <a:r>
              <a:rPr lang="he-IL" dirty="0"/>
              <a:t>. שר החוץ ממפלגה יריבה או יריב פוליטי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מוסדיים</a:t>
            </a:r>
            <a:r>
              <a:rPr lang="he-IL" dirty="0"/>
              <a:t> – עוצמה כלכלית ומשאבי ידע וכוח אדם</a:t>
            </a:r>
            <a:endParaRPr lang="en-US" dirty="0"/>
          </a:p>
          <a:p>
            <a:r>
              <a:rPr lang="he-IL" dirty="0"/>
              <a:t>גם </a:t>
            </a:r>
            <a:r>
              <a:rPr lang="he-IL" b="1" dirty="0"/>
              <a:t>במדינות אחרות</a:t>
            </a:r>
            <a:r>
              <a:rPr lang="he-IL" dirty="0"/>
              <a:t>, גם למשרד החוץ יש חלק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גורמי ומאפייני היסוד של מדיניות החוץ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dirty="0"/>
              <a:t>הזירה הבינ"ל חשובה מאד לישראל </a:t>
            </a:r>
            <a:r>
              <a:rPr lang="he-IL" b="1" dirty="0"/>
              <a:t>כבר מראשית התנועה </a:t>
            </a:r>
            <a:r>
              <a:rPr lang="he-IL" b="1" dirty="0" smtClean="0"/>
              <a:t>הציונית </a:t>
            </a:r>
            <a:endParaRPr lang="en-US" dirty="0"/>
          </a:p>
          <a:p>
            <a:pPr lvl="0"/>
            <a:r>
              <a:rPr lang="he-IL" dirty="0"/>
              <a:t>המצב </a:t>
            </a:r>
            <a:r>
              <a:rPr lang="he-IL" dirty="0" smtClean="0"/>
              <a:t>הגיאו-פוליטי הבסיסי </a:t>
            </a:r>
            <a:r>
              <a:rPr lang="he-IL" dirty="0"/>
              <a:t>- </a:t>
            </a:r>
            <a:r>
              <a:rPr lang="he-IL" b="1" dirty="0"/>
              <a:t>בידוד במרחב</a:t>
            </a:r>
            <a:r>
              <a:rPr lang="he-IL" dirty="0"/>
              <a:t> – פוליטי, כלכלי, ביטחוני, לא שייכת </a:t>
            </a:r>
            <a:r>
              <a:rPr lang="he-IL" b="1" dirty="0"/>
              <a:t>לגוש אזורי, בלי עומק אסטרטגי</a:t>
            </a:r>
            <a:endParaRPr lang="en-US" dirty="0"/>
          </a:p>
          <a:p>
            <a:pPr lvl="0"/>
            <a:r>
              <a:rPr lang="he-IL" dirty="0"/>
              <a:t>אין משאבי טבע, מדינה קטנה - כלכלה </a:t>
            </a:r>
            <a:r>
              <a:rPr lang="he-IL" b="1" dirty="0"/>
              <a:t>תלויה  ביצוא</a:t>
            </a:r>
            <a:r>
              <a:rPr lang="he-IL" dirty="0"/>
              <a:t> (40% </a:t>
            </a:r>
            <a:r>
              <a:rPr lang="he-IL" dirty="0" err="1"/>
              <a:t>מהתל"ג</a:t>
            </a:r>
            <a:r>
              <a:rPr lang="he-IL" dirty="0" smtClean="0"/>
              <a:t>)</a:t>
            </a:r>
          </a:p>
          <a:p>
            <a:pPr lvl="0"/>
            <a:r>
              <a:rPr lang="he-IL" dirty="0"/>
              <a:t>התוצאה: מדיניות חוץ </a:t>
            </a:r>
            <a:r>
              <a:rPr lang="he-IL" b="1" dirty="0"/>
              <a:t>פרגמטית- </a:t>
            </a:r>
            <a:r>
              <a:rPr lang="he-IL" b="1" dirty="0" err="1"/>
              <a:t>ריאלסטית</a:t>
            </a:r>
            <a:r>
              <a:rPr lang="he-IL" b="1" dirty="0"/>
              <a:t> -  </a:t>
            </a:r>
            <a:r>
              <a:rPr lang="en-US" dirty="0"/>
              <a:t>real </a:t>
            </a:r>
            <a:r>
              <a:rPr lang="en-US" dirty="0" err="1"/>
              <a:t>politique</a:t>
            </a:r>
            <a:r>
              <a:rPr lang="he-IL" dirty="0"/>
              <a:t> -  </a:t>
            </a:r>
            <a:r>
              <a:rPr lang="he-IL" b="1" dirty="0"/>
              <a:t>וכפופה לשיקולי ביט</a:t>
            </a:r>
            <a:r>
              <a:rPr lang="he-IL" dirty="0"/>
              <a:t>חון </a:t>
            </a:r>
            <a:r>
              <a:rPr lang="he-IL" dirty="0" smtClean="0"/>
              <a:t>לאומי</a:t>
            </a:r>
            <a:endParaRPr lang="en-US" dirty="0"/>
          </a:p>
          <a:p>
            <a:pPr lvl="0"/>
            <a:r>
              <a:rPr lang="he-IL" dirty="0"/>
              <a:t>מול הבידוד – </a:t>
            </a:r>
            <a:r>
              <a:rPr lang="he-IL" b="1" dirty="0"/>
              <a:t>ברית עם מעצמות המערב</a:t>
            </a:r>
            <a:r>
              <a:rPr lang="he-IL" dirty="0"/>
              <a:t> (צרפת, ארה"ב) ובעיקר עם ארצות הברית מאז מלחמת ששת </a:t>
            </a:r>
            <a:r>
              <a:rPr lang="he-IL" dirty="0" smtClean="0"/>
              <a:t>הימים  </a:t>
            </a:r>
            <a:r>
              <a:rPr lang="he-IL" dirty="0"/>
              <a:t>וחיפוש מתמיד אחר </a:t>
            </a:r>
            <a:r>
              <a:rPr lang="he-IL" b="1" dirty="0"/>
              <a:t>בריתות אחרות  </a:t>
            </a:r>
            <a:r>
              <a:rPr lang="he-IL" dirty="0"/>
              <a:t>(בעבר פריפריה,  היום ים תיכון)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האינטרסים העיקריים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מדיניים ( השגת תמיכה במגרש הבינ"ל)</a:t>
            </a:r>
            <a:endParaRPr lang="en-US" dirty="0" smtClean="0"/>
          </a:p>
          <a:p>
            <a:pPr lvl="0"/>
            <a:r>
              <a:rPr lang="he-IL" dirty="0" smtClean="0"/>
              <a:t>ביטחוניים - חלוקת עומסים והשגת אמצעים</a:t>
            </a:r>
            <a:endParaRPr lang="en-US" dirty="0" smtClean="0"/>
          </a:p>
          <a:p>
            <a:pPr lvl="0"/>
            <a:r>
              <a:rPr lang="he-IL" dirty="0" smtClean="0"/>
              <a:t>אינטרסים כלכליים ומסחריים – השגת שווקים, השקעות</a:t>
            </a:r>
            <a:endParaRPr lang="en-US" dirty="0" smtClean="0"/>
          </a:p>
          <a:p>
            <a:pPr lvl="0"/>
            <a:r>
              <a:rPr lang="he-IL" dirty="0" smtClean="0"/>
              <a:t>אינטרסים תרבותיים, מדעיים – להיכנס למוקדי ידע</a:t>
            </a:r>
            <a:endParaRPr lang="en-US" dirty="0" smtClean="0"/>
          </a:p>
          <a:p>
            <a:pPr lvl="0"/>
            <a:r>
              <a:rPr lang="he-IL" dirty="0" smtClean="0"/>
              <a:t>יהודים, ישראלים – מדינת העם היהודי וישראלים בנכר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6360"/>
          </a:xfrm>
        </p:spPr>
        <p:txBody>
          <a:bodyPr>
            <a:normAutofit/>
          </a:bodyPr>
          <a:lstStyle/>
          <a:p>
            <a:r>
              <a:rPr lang="he-IL" dirty="0" smtClean="0"/>
              <a:t>נפגשים בתקופה מעניינת במיוחד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המתיחות בעזה</a:t>
            </a:r>
          </a:p>
          <a:p>
            <a:r>
              <a:rPr lang="he-IL" dirty="0" smtClean="0"/>
              <a:t>המתיחות בצפון</a:t>
            </a:r>
          </a:p>
          <a:p>
            <a:r>
              <a:rPr lang="he-IL" dirty="0" smtClean="0"/>
              <a:t>המתיחות בין רוסיה לארה"ב – מספר תחומים </a:t>
            </a:r>
          </a:p>
          <a:p>
            <a:r>
              <a:rPr lang="he-IL" dirty="0" smtClean="0"/>
              <a:t>החקירה בארה"ב</a:t>
            </a:r>
          </a:p>
          <a:p>
            <a:r>
              <a:rPr lang="he-IL" dirty="0" smtClean="0"/>
              <a:t>ערב העברת השגרירות לירושלים</a:t>
            </a:r>
          </a:p>
          <a:p>
            <a:r>
              <a:rPr lang="he-IL" dirty="0" smtClean="0"/>
              <a:t>ערב ההחלה על הסכם הגרעין</a:t>
            </a:r>
          </a:p>
          <a:p>
            <a:r>
              <a:rPr lang="he-IL" dirty="0" smtClean="0"/>
              <a:t>ערב הפסגה עם שליט </a:t>
            </a:r>
            <a:r>
              <a:rPr lang="he-IL" dirty="0" err="1" smtClean="0"/>
              <a:t>צפ"ק</a:t>
            </a:r>
            <a:r>
              <a:rPr lang="he-IL" dirty="0" smtClean="0"/>
              <a:t>.</a:t>
            </a:r>
            <a:endParaRPr lang="he-I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הבינ"ל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b="1" dirty="0" smtClean="0"/>
              <a:t>שינוי במאזני העוצמה:</a:t>
            </a:r>
          </a:p>
          <a:p>
            <a:pPr lvl="1"/>
            <a:r>
              <a:rPr lang="he-IL" b="1" dirty="0" smtClean="0"/>
              <a:t>פיזור </a:t>
            </a:r>
            <a:r>
              <a:rPr lang="he-IL" b="1" dirty="0" smtClean="0"/>
              <a:t>העוצמה בין </a:t>
            </a:r>
            <a:r>
              <a:rPr lang="he-IL" b="1" dirty="0"/>
              <a:t>מדינות </a:t>
            </a:r>
            <a:r>
              <a:rPr lang="he-IL" dirty="0" smtClean="0"/>
              <a:t>– </a:t>
            </a:r>
            <a:r>
              <a:rPr lang="he-IL" b="1" dirty="0" smtClean="0"/>
              <a:t>עולם רב-קוטבי </a:t>
            </a:r>
            <a:r>
              <a:rPr lang="he-IL" dirty="0" smtClean="0"/>
              <a:t>עליית </a:t>
            </a:r>
            <a:r>
              <a:rPr lang="he-IL" dirty="0"/>
              <a:t>מדינות </a:t>
            </a:r>
            <a:r>
              <a:rPr lang="he-IL" b="1" dirty="0"/>
              <a:t>אסיה</a:t>
            </a:r>
            <a:r>
              <a:rPr lang="he-IL" dirty="0"/>
              <a:t> – בעיקר סין והודו משקל כלכלי,צבאי </a:t>
            </a:r>
            <a:r>
              <a:rPr lang="he-IL" dirty="0" smtClean="0"/>
              <a:t>ומדיני, </a:t>
            </a:r>
            <a:r>
              <a:rPr lang="he-IL" b="1" dirty="0"/>
              <a:t>החלשות </a:t>
            </a:r>
            <a:r>
              <a:rPr lang="he-IL" b="1" dirty="0" smtClean="0"/>
              <a:t>אירופה</a:t>
            </a:r>
          </a:p>
          <a:p>
            <a:pPr lvl="1"/>
            <a:r>
              <a:rPr lang="he-IL" dirty="0" smtClean="0"/>
              <a:t>שינוי </a:t>
            </a:r>
            <a:r>
              <a:rPr lang="he-IL" b="1" dirty="0" smtClean="0"/>
              <a:t>במאזני הכוח </a:t>
            </a:r>
            <a:r>
              <a:rPr lang="he-IL" dirty="0" smtClean="0"/>
              <a:t>–יחידים</a:t>
            </a:r>
            <a:r>
              <a:rPr lang="he-IL" dirty="0" smtClean="0"/>
              <a:t>, </a:t>
            </a:r>
            <a:r>
              <a:rPr lang="he-IL" dirty="0" smtClean="0"/>
              <a:t>ארגונים, קבוצות</a:t>
            </a:r>
            <a:r>
              <a:rPr lang="he-IL" dirty="0" smtClean="0"/>
              <a:t>, עסקים - ע"ח </a:t>
            </a:r>
            <a:r>
              <a:rPr lang="he-IL" dirty="0" smtClean="0"/>
              <a:t>מדינות</a:t>
            </a:r>
            <a:endParaRPr lang="he-IL" dirty="0" smtClean="0"/>
          </a:p>
          <a:p>
            <a:r>
              <a:rPr lang="he-IL" b="1" dirty="0" smtClean="0"/>
              <a:t>עלייה </a:t>
            </a:r>
            <a:r>
              <a:rPr lang="he-IL" b="1" dirty="0" smtClean="0"/>
              <a:t>במתח הבין-מעצמתי - </a:t>
            </a:r>
            <a:r>
              <a:rPr lang="he-IL" dirty="0" smtClean="0"/>
              <a:t> סין, </a:t>
            </a:r>
            <a:r>
              <a:rPr lang="he-IL" b="1" dirty="0" smtClean="0"/>
              <a:t>רוסיה </a:t>
            </a:r>
            <a:r>
              <a:rPr lang="he-IL" dirty="0" smtClean="0"/>
              <a:t>מערערת על כללי המשחק והסדר העולמי</a:t>
            </a:r>
            <a:endParaRPr lang="en-US" dirty="0" smtClean="0"/>
          </a:p>
          <a:p>
            <a:r>
              <a:rPr lang="he-IL" dirty="0" smtClean="0"/>
              <a:t>השפעות </a:t>
            </a:r>
            <a:r>
              <a:rPr lang="he-IL" b="1" dirty="0" smtClean="0"/>
              <a:t>גלובליזציה והטכנולוגיה  </a:t>
            </a:r>
            <a:r>
              <a:rPr lang="he-IL" dirty="0" smtClean="0"/>
              <a:t>- העולם הדיגיטלי - על יחסים בינ"ל ודיפלומטיה</a:t>
            </a:r>
          </a:p>
          <a:p>
            <a:r>
              <a:rPr lang="he-IL" dirty="0" smtClean="0"/>
              <a:t>השינוי </a:t>
            </a:r>
            <a:r>
              <a:rPr lang="he-IL" b="1" dirty="0"/>
              <a:t>במאפייני המלחמות</a:t>
            </a:r>
            <a:r>
              <a:rPr lang="he-IL" dirty="0"/>
              <a:t> – מלחמות א-סימטריות, </a:t>
            </a:r>
            <a:r>
              <a:rPr lang="he-IL" dirty="0" smtClean="0"/>
              <a:t>היברידיות, בין אנשים, תחת עיני התקשורת</a:t>
            </a:r>
            <a:endParaRPr lang="en-US" dirty="0"/>
          </a:p>
          <a:p>
            <a:r>
              <a:rPr lang="he-IL" dirty="0"/>
              <a:t>עליית </a:t>
            </a:r>
            <a:r>
              <a:rPr lang="he-IL" b="1" dirty="0"/>
              <a:t>זכויות אדם ומשפט </a:t>
            </a:r>
            <a:r>
              <a:rPr lang="he-IL" b="1" dirty="0" smtClean="0"/>
              <a:t>בינ"ל</a:t>
            </a:r>
          </a:p>
          <a:p>
            <a:pPr lvl="0"/>
            <a:endParaRPr lang="en-US" dirty="0"/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האזורית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 smtClean="0"/>
              <a:t>ה"אביב הערבי" והתפרקות הסדר </a:t>
            </a:r>
            <a:r>
              <a:rPr lang="he-IL" b="1" dirty="0"/>
              <a:t>המדיני </a:t>
            </a:r>
            <a:r>
              <a:rPr lang="he-IL" dirty="0"/>
              <a:t>- שבטיות ועדתיות – האם קץ מדינת הלאום</a:t>
            </a:r>
            <a:r>
              <a:rPr lang="he-IL" dirty="0" smtClean="0"/>
              <a:t>? </a:t>
            </a:r>
          </a:p>
          <a:p>
            <a:r>
              <a:rPr lang="he-IL" dirty="0" smtClean="0"/>
              <a:t>עליית </a:t>
            </a:r>
            <a:r>
              <a:rPr lang="he-IL" b="1" dirty="0" smtClean="0"/>
              <a:t>שחקנים "מעין מדינתיים" ועל מדינתיים</a:t>
            </a:r>
            <a:endParaRPr lang="he-IL" b="1" dirty="0"/>
          </a:p>
          <a:p>
            <a:pPr lvl="0"/>
            <a:r>
              <a:rPr lang="he-IL" b="1" dirty="0" smtClean="0"/>
              <a:t>עליית </a:t>
            </a:r>
            <a:r>
              <a:rPr lang="he-IL" b="1" dirty="0"/>
              <a:t>הציר השיעי כאיום מרכזי</a:t>
            </a:r>
            <a:endParaRPr lang="en-US" dirty="0"/>
          </a:p>
          <a:p>
            <a:r>
              <a:rPr lang="he-IL" b="1" dirty="0" smtClean="0"/>
              <a:t>אזורים חסרי משילות </a:t>
            </a:r>
            <a:r>
              <a:rPr lang="he-IL" dirty="0" smtClean="0"/>
              <a:t>(לוב, סיני)</a:t>
            </a:r>
          </a:p>
          <a:p>
            <a:pPr lvl="0"/>
            <a:r>
              <a:rPr lang="he-IL" b="1" dirty="0" smtClean="0"/>
              <a:t>בתוך </a:t>
            </a:r>
            <a:r>
              <a:rPr lang="he-IL" b="1" dirty="0" err="1" smtClean="0"/>
              <a:t>האיסלאם</a:t>
            </a:r>
            <a:r>
              <a:rPr lang="he-IL" b="1" dirty="0" smtClean="0"/>
              <a:t> תחרות  </a:t>
            </a:r>
            <a:r>
              <a:rPr lang="he-IL" b="1" dirty="0"/>
              <a:t>ארבעת </a:t>
            </a:r>
            <a:r>
              <a:rPr lang="he-IL" b="1" dirty="0" smtClean="0"/>
              <a:t>המחנות  </a:t>
            </a:r>
            <a:r>
              <a:rPr lang="he-IL" b="1" dirty="0"/>
              <a:t>ובעיקר המאבק </a:t>
            </a:r>
            <a:r>
              <a:rPr lang="he-IL" b="1" dirty="0" smtClean="0"/>
              <a:t>השיעי-סונה (</a:t>
            </a:r>
            <a:r>
              <a:rPr lang="he-IL" dirty="0" smtClean="0"/>
              <a:t>4 מחנות – שיעי, סוני מתון, אחים מוסלמים,  המחנה </a:t>
            </a:r>
            <a:r>
              <a:rPr lang="he-IL" dirty="0" err="1" smtClean="0"/>
              <a:t>הג'יהדיסטי</a:t>
            </a:r>
            <a:r>
              <a:rPr lang="he-IL" dirty="0" smtClean="0"/>
              <a:t>)</a:t>
            </a:r>
          </a:p>
          <a:p>
            <a:r>
              <a:rPr lang="he-IL" b="1" dirty="0" smtClean="0"/>
              <a:t>נסיגת ארצות הברית - </a:t>
            </a:r>
            <a:r>
              <a:rPr lang="he-IL" b="1" dirty="0" err="1" smtClean="0"/>
              <a:t>הפיבוט</a:t>
            </a:r>
            <a:r>
              <a:rPr lang="he-IL" b="1" dirty="0" smtClean="0"/>
              <a:t> </a:t>
            </a:r>
            <a:r>
              <a:rPr lang="he-IL" b="1" dirty="0"/>
              <a:t>האמריקאי</a:t>
            </a:r>
            <a:r>
              <a:rPr lang="he-IL" dirty="0"/>
              <a:t> לאסיה על רקע עצמאות אנרגטית ועייפות ממלחמות</a:t>
            </a:r>
            <a:endParaRPr lang="en-US" dirty="0"/>
          </a:p>
          <a:p>
            <a:pPr lvl="0"/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 על רקע השינויים - הישגים רבים בתחום המדיני...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בשנים </a:t>
            </a:r>
            <a:r>
              <a:rPr lang="he-IL" dirty="0"/>
              <a:t>האחרונות  ויש הטוענים במיוחד בשנה האחרונה </a:t>
            </a:r>
            <a:r>
              <a:rPr lang="he-IL" b="1" dirty="0"/>
              <a:t>מהפכה </a:t>
            </a:r>
            <a:r>
              <a:rPr lang="he-IL" b="1" dirty="0" smtClean="0"/>
              <a:t>חיובית </a:t>
            </a:r>
            <a:r>
              <a:rPr lang="he-IL" dirty="0" smtClean="0"/>
              <a:t>ביחסי </a:t>
            </a:r>
            <a:r>
              <a:rPr lang="he-IL" dirty="0"/>
              <a:t>החוץ של ישראל. </a:t>
            </a:r>
            <a:endParaRPr lang="en-US" dirty="0"/>
          </a:p>
          <a:p>
            <a:r>
              <a:rPr lang="he-IL" dirty="0"/>
              <a:t>בין </a:t>
            </a:r>
            <a:r>
              <a:rPr lang="he-IL" b="1" dirty="0"/>
              <a:t>הגורמים לכך:</a:t>
            </a:r>
            <a:endParaRPr lang="en-US" b="1" dirty="0"/>
          </a:p>
          <a:p>
            <a:pPr lvl="1"/>
            <a:r>
              <a:rPr lang="he-IL" b="1" dirty="0"/>
              <a:t> הערכה גוברת </a:t>
            </a:r>
            <a:r>
              <a:rPr lang="he-IL" dirty="0"/>
              <a:t>לשיתוף פעולה עם ישראל </a:t>
            </a:r>
            <a:r>
              <a:rPr lang="he-IL" dirty="0" smtClean="0"/>
              <a:t>גם </a:t>
            </a:r>
            <a:r>
              <a:rPr lang="he-IL" b="1" dirty="0" smtClean="0"/>
              <a:t>בתחום האזרחי </a:t>
            </a:r>
            <a:r>
              <a:rPr lang="he-IL" dirty="0" smtClean="0"/>
              <a:t>– טכנולוגיה, חדשנות, מים, חקלאות וגם</a:t>
            </a:r>
            <a:r>
              <a:rPr lang="he-IL" b="1" dirty="0" smtClean="0"/>
              <a:t> בביטחוני </a:t>
            </a:r>
            <a:r>
              <a:rPr lang="he-IL" dirty="0" smtClean="0"/>
              <a:t>– בעיקר לוחמה בטרור</a:t>
            </a:r>
            <a:r>
              <a:rPr lang="he-IL" dirty="0"/>
              <a:t>, הגנה נגד טילים והגנה בסייבר</a:t>
            </a:r>
            <a:endParaRPr lang="en-US" dirty="0"/>
          </a:p>
          <a:p>
            <a:pPr lvl="1"/>
            <a:r>
              <a:rPr lang="he-IL" b="1" dirty="0"/>
              <a:t>תפיסת איום משותף של </a:t>
            </a:r>
            <a:r>
              <a:rPr lang="he-IL" b="1" dirty="0" smtClean="0"/>
              <a:t>האסלאם </a:t>
            </a:r>
            <a:r>
              <a:rPr lang="he-IL" b="1" dirty="0"/>
              <a:t>הטוטליטרי </a:t>
            </a:r>
            <a:r>
              <a:rPr lang="he-IL" dirty="0"/>
              <a:t>עם מדינות רבות בעולם</a:t>
            </a:r>
            <a:endParaRPr lang="en-US" dirty="0"/>
          </a:p>
          <a:p>
            <a:pPr lvl="1"/>
            <a:r>
              <a:rPr lang="he-IL" b="1" dirty="0"/>
              <a:t>תפיסת איום משותף – איראן – עם חלק מהסוניות המתונות</a:t>
            </a:r>
            <a:r>
              <a:rPr lang="he-IL" dirty="0"/>
              <a:t>, </a:t>
            </a:r>
            <a:r>
              <a:rPr lang="he-IL" b="1" dirty="0"/>
              <a:t>בעיקר על רקע נסיגת ארה"ב </a:t>
            </a:r>
            <a:r>
              <a:rPr lang="he-IL" b="1" dirty="0" smtClean="0"/>
              <a:t>מהאזור. מי שהורג אותם זה איראנים </a:t>
            </a:r>
            <a:r>
              <a:rPr lang="he-IL" b="1" dirty="0" err="1" smtClean="0"/>
              <a:t>ודאעש</a:t>
            </a:r>
            <a:r>
              <a:rPr lang="he-IL" b="1" dirty="0" smtClean="0"/>
              <a:t> ואחים מוסלמים</a:t>
            </a:r>
          </a:p>
          <a:p>
            <a:pPr lvl="1"/>
            <a:r>
              <a:rPr lang="he-IL" b="1" dirty="0" smtClean="0"/>
              <a:t>עוד גורמים:</a:t>
            </a:r>
          </a:p>
          <a:p>
            <a:pPr lvl="2"/>
            <a:r>
              <a:rPr lang="he-IL" b="1" dirty="0" smtClean="0"/>
              <a:t>כלכלה יציבה </a:t>
            </a:r>
            <a:r>
              <a:rPr lang="he-IL" dirty="0" smtClean="0"/>
              <a:t>והתפתחויות בתחום האנרגיה</a:t>
            </a:r>
          </a:p>
          <a:p>
            <a:pPr lvl="2"/>
            <a:r>
              <a:rPr lang="he-IL" b="1" dirty="0" smtClean="0"/>
              <a:t>ירידת חשיבות הנפט</a:t>
            </a:r>
          </a:p>
          <a:p>
            <a:pPr lvl="2"/>
            <a:r>
              <a:rPr lang="he-IL" dirty="0" smtClean="0"/>
              <a:t>תודות </a:t>
            </a:r>
            <a:r>
              <a:rPr lang="he-IL" b="1" dirty="0" smtClean="0"/>
              <a:t>לניהול זהיר של הסכסוך עם הפלסטינים (לרמן</a:t>
            </a:r>
            <a:r>
              <a:rPr lang="he-IL" dirty="0" smtClean="0"/>
              <a:t>)</a:t>
            </a:r>
          </a:p>
          <a:p>
            <a:pPr lvl="2"/>
            <a:endParaRPr lang="en-US" b="1" dirty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/>
              <a:t>עדיין מעצמת העל היחידה בעולם – דומיננטית בתחומי הכלכלה, הצבא והעוצמה הרכה. גם אם כוחה היחסי ירד – עדיין אין כוח משמעותי שיכול להוות תחליף.</a:t>
            </a:r>
            <a:endParaRPr lang="en-US" dirty="0"/>
          </a:p>
          <a:p>
            <a:r>
              <a:rPr lang="he-IL" b="1" dirty="0"/>
              <a:t>עוגן בלעדי שאין שני לו.</a:t>
            </a:r>
            <a:endParaRPr lang="en-US" dirty="0"/>
          </a:p>
          <a:p>
            <a:r>
              <a:rPr lang="he-IL" b="1" dirty="0" smtClean="0"/>
              <a:t>שיקולים </a:t>
            </a:r>
            <a:r>
              <a:rPr lang="he-IL" b="1" dirty="0"/>
              <a:t>אסטרטגיים וערכים משותפים</a:t>
            </a:r>
            <a:endParaRPr lang="en-US" dirty="0"/>
          </a:p>
          <a:p>
            <a:r>
              <a:rPr lang="he-IL" b="1" dirty="0"/>
              <a:t>תמיכה מרכזית צבאית, דיפלומטית, כלכלית, </a:t>
            </a:r>
            <a:r>
              <a:rPr lang="he-IL" b="1" dirty="0" smtClean="0"/>
              <a:t>שיתוף </a:t>
            </a:r>
            <a:r>
              <a:rPr lang="he-IL" b="1" dirty="0"/>
              <a:t>פעולה מדעי, טכנולוגי, מודיעיני</a:t>
            </a:r>
            <a:endParaRPr lang="en-US" dirty="0"/>
          </a:p>
          <a:p>
            <a:r>
              <a:rPr lang="he-IL" b="1" dirty="0"/>
              <a:t>קשר חזק – בעיקר לקונגרס ולעם</a:t>
            </a:r>
            <a:endParaRPr lang="en-US" dirty="0"/>
          </a:p>
          <a:p>
            <a:r>
              <a:rPr lang="he-IL" dirty="0"/>
              <a:t> חשיבות </a:t>
            </a:r>
            <a:r>
              <a:rPr lang="he-IL" b="1" dirty="0"/>
              <a:t>הקהילה היהודית</a:t>
            </a:r>
            <a:r>
              <a:rPr lang="he-IL" dirty="0"/>
              <a:t>  - הגדולה והחזקה ביותר</a:t>
            </a:r>
            <a:endParaRPr lang="en-US" dirty="0"/>
          </a:p>
          <a:p>
            <a:r>
              <a:rPr lang="he-IL" b="1" dirty="0" smtClean="0"/>
              <a:t>נשיא </a:t>
            </a:r>
            <a:r>
              <a:rPr lang="he-IL" b="1" dirty="0"/>
              <a:t>חדש </a:t>
            </a:r>
            <a:r>
              <a:rPr lang="he-IL" b="1" dirty="0" smtClean="0"/>
              <a:t>–מאד </a:t>
            </a:r>
            <a:r>
              <a:rPr lang="he-IL" b="1" dirty="0"/>
              <a:t>חיובי </a:t>
            </a:r>
            <a:r>
              <a:rPr lang="he-IL" b="1" dirty="0" smtClean="0"/>
              <a:t>–הסכם </a:t>
            </a:r>
            <a:r>
              <a:rPr lang="he-IL" b="1" dirty="0"/>
              <a:t>הסיוע החדש</a:t>
            </a:r>
            <a:endParaRPr lang="en-US" dirty="0"/>
          </a:p>
          <a:p>
            <a:r>
              <a:rPr lang="he-IL" dirty="0" smtClean="0"/>
              <a:t>הרכיב </a:t>
            </a:r>
            <a:r>
              <a:rPr lang="he-IL" dirty="0"/>
              <a:t>האחרון </a:t>
            </a:r>
            <a:r>
              <a:rPr lang="he-IL" b="1" dirty="0"/>
              <a:t>הצהרת </a:t>
            </a:r>
            <a:r>
              <a:rPr lang="he-IL" b="1" dirty="0" err="1"/>
              <a:t>טראמפ</a:t>
            </a:r>
            <a:r>
              <a:rPr lang="he-IL" b="1" dirty="0"/>
              <a:t> על הכרת ארה"ב בירושלים כבירת </a:t>
            </a:r>
            <a:r>
              <a:rPr lang="he-IL" b="1" dirty="0" smtClean="0"/>
              <a:t>ישראל (דצמבר 17) והכוונה להעביר השגרירות.</a:t>
            </a:r>
            <a:r>
              <a:rPr lang="he-IL" dirty="0" smtClean="0"/>
              <a:t>. </a:t>
            </a:r>
            <a:r>
              <a:rPr lang="he-IL" dirty="0"/>
              <a:t>קדם לו ביקור נתניהו בוושינגטון ויותר חשוב </a:t>
            </a:r>
            <a:r>
              <a:rPr lang="he-IL" b="1" dirty="0"/>
              <a:t>ביקור </a:t>
            </a:r>
            <a:r>
              <a:rPr lang="he-IL" b="1" dirty="0" err="1"/>
              <a:t>טראמפ</a:t>
            </a:r>
            <a:r>
              <a:rPr lang="he-IL" b="1" dirty="0"/>
              <a:t> בישראל</a:t>
            </a:r>
            <a:r>
              <a:rPr lang="he-IL" dirty="0"/>
              <a:t>. ביקורת על הפלסטינים. קיצוץ </a:t>
            </a:r>
            <a:r>
              <a:rPr lang="he-IL" dirty="0" err="1"/>
              <a:t>לאונר"א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e-IL" b="1" dirty="0" smtClean="0"/>
          </a:p>
          <a:p>
            <a:r>
              <a:rPr lang="he-IL" dirty="0"/>
              <a:t>יחסים עם אסיה </a:t>
            </a:r>
            <a:r>
              <a:rPr lang="he-IL" dirty="0" smtClean="0"/>
              <a:t>והאזור </a:t>
            </a:r>
            <a:r>
              <a:rPr lang="he-IL" dirty="0" err="1" smtClean="0"/>
              <a:t>הפאסיפי</a:t>
            </a:r>
            <a:r>
              <a:rPr lang="he-IL" dirty="0" smtClean="0"/>
              <a:t> </a:t>
            </a:r>
            <a:r>
              <a:rPr lang="he-IL" dirty="0"/>
              <a:t>זוכים לפריחה של ממש.</a:t>
            </a:r>
            <a:endParaRPr lang="en-US" dirty="0"/>
          </a:p>
          <a:p>
            <a:r>
              <a:rPr lang="he-IL" b="1" dirty="0" smtClean="0"/>
              <a:t>המזרח </a:t>
            </a:r>
            <a:r>
              <a:rPr lang="he-IL" dirty="0"/>
              <a:t>– יחסים עם הודו (ממשלה חדשה)  וסין (וכן </a:t>
            </a:r>
            <a:r>
              <a:rPr lang="he-IL" dirty="0" err="1" smtClean="0"/>
              <a:t>ויאטנאם</a:t>
            </a:r>
            <a:r>
              <a:rPr lang="he-IL" dirty="0"/>
              <a:t>, קוריאה, יפן) . </a:t>
            </a:r>
            <a:endParaRPr lang="he-IL" dirty="0" smtClean="0"/>
          </a:p>
          <a:p>
            <a:r>
              <a:rPr lang="he-IL" b="1" dirty="0" smtClean="0"/>
              <a:t>הודו</a:t>
            </a:r>
            <a:r>
              <a:rPr lang="he-IL" dirty="0" smtClean="0"/>
              <a:t> </a:t>
            </a:r>
            <a:r>
              <a:rPr lang="he-IL" dirty="0"/>
              <a:t>- שת"פ בטחוני עם הודו, כלכלי, תרבותי (דני כרמון). רבע מהיצוא הביטחוני,  קשרים מדעיים וטכנולוגיים. בחירות 2014 מסמנות </a:t>
            </a:r>
            <a:r>
              <a:rPr lang="he-IL" dirty="0" smtClean="0"/>
              <a:t>מפנה. </a:t>
            </a:r>
            <a:r>
              <a:rPr lang="he-IL" b="1" dirty="0" smtClean="0"/>
              <a:t>ביקור </a:t>
            </a:r>
            <a:r>
              <a:rPr lang="he-IL" b="1" dirty="0"/>
              <a:t>מודי בישראל </a:t>
            </a:r>
            <a:r>
              <a:rPr lang="he-IL" b="1" dirty="0" smtClean="0"/>
              <a:t> יולי 2017 (ראשון </a:t>
            </a:r>
            <a:r>
              <a:rPr lang="he-IL" b="1" dirty="0"/>
              <a:t>מסוגו) </a:t>
            </a:r>
            <a:r>
              <a:rPr lang="he-IL" b="1" dirty="0" smtClean="0"/>
              <a:t>ונ</a:t>
            </a:r>
            <a:r>
              <a:rPr lang="he-IL" b="1" dirty="0" smtClean="0"/>
              <a:t>תניהו </a:t>
            </a:r>
            <a:r>
              <a:rPr lang="he-IL" b="1" dirty="0"/>
              <a:t>בהודו</a:t>
            </a:r>
            <a:r>
              <a:rPr lang="he-IL" dirty="0"/>
              <a:t>. מחקלאות ועד חלל עסקאות נשק בהיקף גדול מאד</a:t>
            </a:r>
            <a:endParaRPr lang="en-US" dirty="0"/>
          </a:p>
          <a:p>
            <a:r>
              <a:rPr lang="he-IL" b="1" dirty="0" smtClean="0"/>
              <a:t>סין </a:t>
            </a:r>
            <a:r>
              <a:rPr lang="he-IL" dirty="0"/>
              <a:t>– חשובה - נפח גדל של סחר, השקעות.  </a:t>
            </a:r>
            <a:r>
              <a:rPr lang="he-IL" dirty="0" smtClean="0"/>
              <a:t>טכנולוגיה. מה </a:t>
            </a:r>
            <a:r>
              <a:rPr lang="he-IL" dirty="0"/>
              <a:t>האסטרטגיה הסינית? משולש עם ארה"ב </a:t>
            </a:r>
            <a:endParaRPr lang="en-US" dirty="0"/>
          </a:p>
          <a:p>
            <a:r>
              <a:rPr lang="he-IL" b="1" dirty="0" smtClean="0"/>
              <a:t>סינגפור </a:t>
            </a:r>
            <a:r>
              <a:rPr lang="he-IL" b="1" dirty="0" smtClean="0"/>
              <a:t>ואוסטרליה  - ביקור ראש הממשלה ויחסים יותר על פני השטח</a:t>
            </a:r>
            <a:endParaRPr lang="he-IL" b="1" dirty="0" smtClean="0"/>
          </a:p>
          <a:p>
            <a:r>
              <a:rPr lang="he-IL" b="1" dirty="0" smtClean="0"/>
              <a:t>מרכז אסיה – אזרבייג'אן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המחנה הסוני המתון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חיזוק היחסים עם מצרים וירדן והעולם הסוני בכלל</a:t>
            </a:r>
            <a:r>
              <a:rPr lang="he-IL" dirty="0"/>
              <a:t> – </a:t>
            </a:r>
            <a:r>
              <a:rPr lang="he-IL" b="1" dirty="0"/>
              <a:t>חשש מאיראן, אתגר האסלאם הרדיקלי, יציאת ארה"ב</a:t>
            </a:r>
            <a:endParaRPr lang="en-US" dirty="0"/>
          </a:p>
          <a:p>
            <a:r>
              <a:rPr lang="he-IL" b="1" dirty="0" smtClean="0"/>
              <a:t>יחסים </a:t>
            </a:r>
            <a:r>
              <a:rPr lang="he-IL" b="1" dirty="0"/>
              <a:t>אינטימיים מאד עם ירדן (היסטוריים). מצרים חזרת השגריר והשת"פ המיוחד בסיני (הסכם השלום</a:t>
            </a:r>
            <a:r>
              <a:rPr lang="he-IL" b="1" dirty="0" smtClean="0"/>
              <a:t>). מפגש עם א-סיסי בעצרת בניו יורק</a:t>
            </a:r>
            <a:endParaRPr lang="en-US" dirty="0"/>
          </a:p>
          <a:p>
            <a:r>
              <a:rPr lang="he-IL" b="1" dirty="0"/>
              <a:t>אנרגיה – עם מצרים ירדן (ישראל יכולה להיות ספק האנרגיה המרכזי של ירדן</a:t>
            </a:r>
            <a:r>
              <a:rPr lang="he-IL" b="1" dirty="0" smtClean="0"/>
              <a:t>)</a:t>
            </a:r>
          </a:p>
          <a:p>
            <a:r>
              <a:rPr lang="he-IL" b="1" dirty="0" smtClean="0"/>
              <a:t>יחסים מתחת לשולחן עם </a:t>
            </a:r>
            <a:r>
              <a:rPr lang="he-IL" b="1" dirty="0" err="1" smtClean="0"/>
              <a:t>המפרציות</a:t>
            </a:r>
            <a:r>
              <a:rPr lang="he-IL" b="1" dirty="0" smtClean="0"/>
              <a:t>. אייר </a:t>
            </a:r>
            <a:r>
              <a:rPr lang="he-IL" b="1" dirty="0" err="1" smtClean="0"/>
              <a:t>אינדיה</a:t>
            </a:r>
            <a:r>
              <a:rPr lang="he-IL" b="1" dirty="0" smtClean="0"/>
              <a:t> </a:t>
            </a:r>
            <a:r>
              <a:rPr lang="he-IL" b="1" smtClean="0"/>
              <a:t>מעל סעודיה</a:t>
            </a:r>
            <a:endParaRPr lang="he-IL" b="1" dirty="0" smtClean="0"/>
          </a:p>
          <a:p>
            <a:r>
              <a:rPr lang="he-IL" dirty="0"/>
              <a:t>השאלה: עד כמה יוכלו ללכת בלי פתרון לפלסטינים. מה עתיד היוזמה הערבית?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387</TotalTime>
  <Words>1907</Words>
  <Application>Microsoft Office PowerPoint</Application>
  <PresentationFormat>‫הצגה על המסך (4:3)</PresentationFormat>
  <Paragraphs>193</Paragraphs>
  <Slides>26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27" baseType="lpstr">
      <vt:lpstr>זרימה</vt:lpstr>
      <vt:lpstr>מדיניות החוץ של ישראל  בעת הנוכחית</vt:lpstr>
      <vt:lpstr>מבנה ההרצאה</vt:lpstr>
      <vt:lpstr>נפגשים בתקופה מעניינת במיוחד</vt:lpstr>
      <vt:lpstr>השינויים בזירה הבינ"ל</vt:lpstr>
      <vt:lpstr>השינויים בזירה האזורית</vt:lpstr>
      <vt:lpstr> על רקע השינויים - הישגים רבים בתחום המדיני...</vt:lpstr>
      <vt:lpstr>ארצות הברית</vt:lpstr>
      <vt:lpstr>אסיה</vt:lpstr>
      <vt:lpstr>המחנה הסוני המתון</vt:lpstr>
      <vt:lpstr>אירופה</vt:lpstr>
      <vt:lpstr>אפריקה ואמל"ט</vt:lpstr>
      <vt:lpstr>האתגרים בתחום המדיני</vt:lpstr>
      <vt:lpstr>פלסטינים</vt:lpstr>
      <vt:lpstr>איראן</vt:lpstr>
      <vt:lpstr>מעגל שני</vt:lpstr>
      <vt:lpstr>אירופה</vt:lpstr>
      <vt:lpstr>רוסיה</vt:lpstr>
      <vt:lpstr>סין</vt:lpstr>
      <vt:lpstr>ארצות הברית - אתגרים</vt:lpstr>
      <vt:lpstr>דה לגיטמציה ו-BDS</vt:lpstr>
      <vt:lpstr>הזירה המולטילאטרלית</vt:lpstr>
      <vt:lpstr>סיכום</vt:lpstr>
      <vt:lpstr>סוף</vt:lpstr>
      <vt:lpstr>ניתוח מוסדי</vt:lpstr>
      <vt:lpstr>גורמי ומאפייני היסוד של מדיניות החוץ של ישראל</vt:lpstr>
      <vt:lpstr>האינטרסים העיקריים של ישראל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אתגרי מדיניות החוץ של ישראל</dc:title>
  <dc:creator>haimwaxman</dc:creator>
  <cp:lastModifiedBy>haimwaxman</cp:lastModifiedBy>
  <cp:revision>20</cp:revision>
  <cp:lastPrinted>2018-02-05T14:45:58Z</cp:lastPrinted>
  <dcterms:created xsi:type="dcterms:W3CDTF">2018-02-02T09:17:10Z</dcterms:created>
  <dcterms:modified xsi:type="dcterms:W3CDTF">2018-04-14T06:24:45Z</dcterms:modified>
</cp:coreProperties>
</file>