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drawings/drawing1.xml" ContentType="application/vnd.openxmlformats-officedocument.drawingml.chartshapes+xml"/>
  <Override PartName="/ppt/charts/chart9.xml" ContentType="application/vnd.openxmlformats-officedocument.drawingml.chart+xml"/>
  <Override PartName="/ppt/theme/themeOverride9.xml" ContentType="application/vnd.openxmlformats-officedocument.themeOverride+xml"/>
  <Override PartName="/ppt/drawings/drawing2.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drawings/drawing3.xml" ContentType="application/vnd.openxmlformats-officedocument.drawingml.chartshapes+xml"/>
  <Override PartName="/ppt/charts/chart11.xml" ContentType="application/vnd.openxmlformats-officedocument.drawingml.chart+xml"/>
  <Override PartName="/ppt/theme/themeOverride11.xml" ContentType="application/vnd.openxmlformats-officedocument.themeOverride+xml"/>
  <Override PartName="/ppt/drawings/drawing4.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drawings/drawing5.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1"/>
  </p:notesMasterIdLst>
  <p:handoutMasterIdLst>
    <p:handoutMasterId r:id="rId42"/>
  </p:handoutMasterIdLst>
  <p:sldIdLst>
    <p:sldId id="681" r:id="rId2"/>
    <p:sldId id="762" r:id="rId3"/>
    <p:sldId id="727" r:id="rId4"/>
    <p:sldId id="769" r:id="rId5"/>
    <p:sldId id="765" r:id="rId6"/>
    <p:sldId id="730" r:id="rId7"/>
    <p:sldId id="731" r:id="rId8"/>
    <p:sldId id="766" r:id="rId9"/>
    <p:sldId id="733" r:id="rId10"/>
    <p:sldId id="734" r:id="rId11"/>
    <p:sldId id="735" r:id="rId12"/>
    <p:sldId id="736" r:id="rId13"/>
    <p:sldId id="737" r:id="rId14"/>
    <p:sldId id="738" r:id="rId15"/>
    <p:sldId id="739" r:id="rId16"/>
    <p:sldId id="740" r:id="rId17"/>
    <p:sldId id="741" r:id="rId18"/>
    <p:sldId id="742" r:id="rId19"/>
    <p:sldId id="743" r:id="rId20"/>
    <p:sldId id="744" r:id="rId21"/>
    <p:sldId id="745" r:id="rId22"/>
    <p:sldId id="768" r:id="rId23"/>
    <p:sldId id="746" r:id="rId24"/>
    <p:sldId id="747" r:id="rId25"/>
    <p:sldId id="748" r:id="rId26"/>
    <p:sldId id="750" r:id="rId27"/>
    <p:sldId id="751" r:id="rId28"/>
    <p:sldId id="752" r:id="rId29"/>
    <p:sldId id="753" r:id="rId30"/>
    <p:sldId id="760" r:id="rId31"/>
    <p:sldId id="755" r:id="rId32"/>
    <p:sldId id="759" r:id="rId33"/>
    <p:sldId id="772" r:id="rId34"/>
    <p:sldId id="767" r:id="rId35"/>
    <p:sldId id="773" r:id="rId36"/>
    <p:sldId id="774" r:id="rId37"/>
    <p:sldId id="775" r:id="rId38"/>
    <p:sldId id="776" r:id="rId39"/>
    <p:sldId id="725" r:id="rId40"/>
  </p:sldIdLst>
  <p:sldSz cx="9144000" cy="6858000" type="screen4x3"/>
  <p:notesSz cx="6889750" cy="10021888"/>
  <p:defaultTextStyle>
    <a:defPPr>
      <a:defRPr lang="he-IL"/>
    </a:defPPr>
    <a:lvl1pPr algn="ctr" rtl="1" fontAlgn="base">
      <a:spcBef>
        <a:spcPct val="50000"/>
      </a:spcBef>
      <a:spcAft>
        <a:spcPct val="0"/>
      </a:spcAft>
      <a:defRPr kern="1200">
        <a:solidFill>
          <a:schemeClr val="tx1"/>
        </a:solidFill>
        <a:latin typeface="Arial" charset="0"/>
        <a:ea typeface="+mn-ea"/>
        <a:cs typeface="Arial" charset="0"/>
      </a:defRPr>
    </a:lvl1pPr>
    <a:lvl2pPr marL="457200" algn="ctr" rtl="1" fontAlgn="base">
      <a:spcBef>
        <a:spcPct val="50000"/>
      </a:spcBef>
      <a:spcAft>
        <a:spcPct val="0"/>
      </a:spcAft>
      <a:defRPr kern="1200">
        <a:solidFill>
          <a:schemeClr val="tx1"/>
        </a:solidFill>
        <a:latin typeface="Arial" charset="0"/>
        <a:ea typeface="+mn-ea"/>
        <a:cs typeface="Arial" charset="0"/>
      </a:defRPr>
    </a:lvl2pPr>
    <a:lvl3pPr marL="914400" algn="ctr" rtl="1" fontAlgn="base">
      <a:spcBef>
        <a:spcPct val="50000"/>
      </a:spcBef>
      <a:spcAft>
        <a:spcPct val="0"/>
      </a:spcAft>
      <a:defRPr kern="1200">
        <a:solidFill>
          <a:schemeClr val="tx1"/>
        </a:solidFill>
        <a:latin typeface="Arial" charset="0"/>
        <a:ea typeface="+mn-ea"/>
        <a:cs typeface="Arial" charset="0"/>
      </a:defRPr>
    </a:lvl3pPr>
    <a:lvl4pPr marL="1371600" algn="ctr" rtl="1" fontAlgn="base">
      <a:spcBef>
        <a:spcPct val="50000"/>
      </a:spcBef>
      <a:spcAft>
        <a:spcPct val="0"/>
      </a:spcAft>
      <a:defRPr kern="1200">
        <a:solidFill>
          <a:schemeClr val="tx1"/>
        </a:solidFill>
        <a:latin typeface="Arial" charset="0"/>
        <a:ea typeface="+mn-ea"/>
        <a:cs typeface="Arial" charset="0"/>
      </a:defRPr>
    </a:lvl4pPr>
    <a:lvl5pPr marL="1828800" algn="ctr" rtl="1" fontAlgn="base">
      <a:spcBef>
        <a:spcPct val="5000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7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or Avidor" initials="DA"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A52"/>
    <a:srgbClr val="000C52"/>
    <a:srgbClr val="002A52"/>
    <a:srgbClr val="FF6600"/>
    <a:srgbClr val="FF9900"/>
    <a:srgbClr val="008000"/>
    <a:srgbClr val="003399"/>
    <a:srgbClr val="0000FF"/>
    <a:srgbClr val="339933"/>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314" autoAdjust="0"/>
    <p:restoredTop sz="84151" autoAdjust="0"/>
  </p:normalViewPr>
  <p:slideViewPr>
    <p:cSldViewPr>
      <p:cViewPr varScale="1">
        <p:scale>
          <a:sx n="93" d="100"/>
          <a:sy n="93" d="100"/>
        </p:scale>
        <p:origin x="1986" y="66"/>
      </p:cViewPr>
      <p:guideLst>
        <p:guide orient="horz" pos="2160"/>
        <p:guide pos="2880"/>
      </p:guideLst>
    </p:cSldViewPr>
  </p:slideViewPr>
  <p:notesTextViewPr>
    <p:cViewPr>
      <p:scale>
        <a:sx n="125" d="100"/>
        <a:sy n="125" d="100"/>
      </p:scale>
      <p:origin x="0" y="0"/>
    </p:cViewPr>
  </p:notesTextViewPr>
  <p:sorterViewPr>
    <p:cViewPr varScale="1">
      <p:scale>
        <a:sx n="1" d="1"/>
        <a:sy n="1" d="1"/>
      </p:scale>
      <p:origin x="0" y="0"/>
    </p:cViewPr>
  </p:sorterViewPr>
  <p:notesViewPr>
    <p:cSldViewPr>
      <p:cViewPr varScale="1">
        <p:scale>
          <a:sx n="68" d="100"/>
          <a:sy n="68" d="100"/>
        </p:scale>
        <p:origin x="-3354" y="-114"/>
      </p:cViewPr>
      <p:guideLst>
        <p:guide orient="horz" pos="3157"/>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5.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6.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7.xlsx"/><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1488;&#1500;&#1497;\Downloads\figures%20for%20Falk%20chapter.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1488;&#1500;&#1497;\Downloads\figures%20for%20Falk%20chapter.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1488;&#1500;&#1497;\Downloads\figures%20for%20Falk%20chapter.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1488;&#1500;&#1497;\Downloads\figures%20for%20Falk%20chapter.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3.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4.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'emp annual all countries by age'!$B$19</c:f>
              <c:strCache>
                <c:ptCount val="1"/>
                <c:pt idx="0">
                  <c:v>ישראל</c:v>
                </c:pt>
              </c:strCache>
            </c:strRef>
          </c:tx>
          <c:spPr>
            <a:ln w="38100">
              <a:solidFill>
                <a:srgbClr val="002060"/>
              </a:solidFill>
              <a:prstDash val="solid"/>
            </a:ln>
          </c:spPr>
          <c:marker>
            <c:symbol val="none"/>
          </c:marker>
          <c:dLbls>
            <c:dLbl>
              <c:idx val="22"/>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FE-4C29-8E71-369554F7AFD8}"/>
                </c:ext>
              </c:extLst>
            </c:dLbl>
            <c:dLbl>
              <c:idx val="23"/>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FE-4C29-8E71-369554F7AFD8}"/>
                </c:ext>
              </c:extLst>
            </c:dLbl>
            <c:numFmt formatCode="#,##0.0" sourceLinked="0"/>
            <c:spPr>
              <a:noFill/>
              <a:ln>
                <a:noFill/>
              </a:ln>
              <a:effectLst/>
            </c:spPr>
            <c:txPr>
              <a:bodyPr/>
              <a:lstStyle/>
              <a:p>
                <a:pPr>
                  <a:defRPr sz="1200" b="1"/>
                </a:pPr>
                <a:endParaRPr lang="he-IL"/>
              </a:p>
            </c:txPr>
            <c:dLblPos val="r"/>
            <c:showLegendKey val="0"/>
            <c:showVal val="0"/>
            <c:showCatName val="0"/>
            <c:showSerName val="0"/>
            <c:showPercent val="0"/>
            <c:showBubbleSize val="0"/>
            <c:extLst>
              <c:ext xmlns:c15="http://schemas.microsoft.com/office/drawing/2012/chart" uri="{CE6537A1-D6FC-4f65-9D91-7224C49458BB}">
                <c15:showLeaderLines val="0"/>
              </c:ext>
            </c:extLst>
          </c:dLbls>
          <c:cat>
            <c:numRef>
              <c:f>'emp annual all countries by age'!$DJ$1:$EF$1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'emp annual all countries by age'!$DJ$19:$EF$19</c:f>
              <c:numCache>
                <c:formatCode>#,##0.0_ ;\-#,##0.0\ </c:formatCode>
                <c:ptCount val="23"/>
                <c:pt idx="0">
                  <c:v>68.325471991329096</c:v>
                </c:pt>
                <c:pt idx="1">
                  <c:v>67.971227852965583</c:v>
                </c:pt>
                <c:pt idx="2">
                  <c:v>67.182475739989655</c:v>
                </c:pt>
                <c:pt idx="3">
                  <c:v>66.865175635167702</c:v>
                </c:pt>
                <c:pt idx="4">
                  <c:v>67.060139218490832</c:v>
                </c:pt>
                <c:pt idx="5">
                  <c:v>67.566576832176978</c:v>
                </c:pt>
                <c:pt idx="6">
                  <c:v>67.263293519439628</c:v>
                </c:pt>
                <c:pt idx="7">
                  <c:v>66.759224581695008</c:v>
                </c:pt>
                <c:pt idx="8">
                  <c:v>66.965936960378997</c:v>
                </c:pt>
                <c:pt idx="9">
                  <c:v>67.445393245203135</c:v>
                </c:pt>
                <c:pt idx="10">
                  <c:v>68.269454099171071</c:v>
                </c:pt>
                <c:pt idx="11">
                  <c:v>69.328012294271275</c:v>
                </c:pt>
                <c:pt idx="12">
                  <c:v>70.857285880869867</c:v>
                </c:pt>
                <c:pt idx="13">
                  <c:v>71.775193549461292</c:v>
                </c:pt>
                <c:pt idx="14">
                  <c:v>70.82432822398188</c:v>
                </c:pt>
                <c:pt idx="15">
                  <c:v>71.87121844264432</c:v>
                </c:pt>
                <c:pt idx="16">
                  <c:v>72.861601233791262</c:v>
                </c:pt>
                <c:pt idx="17">
                  <c:v>74.03659255601977</c:v>
                </c:pt>
                <c:pt idx="18">
                  <c:v>74.518321849438678</c:v>
                </c:pt>
                <c:pt idx="19">
                  <c:v>75.524948466488411</c:v>
                </c:pt>
                <c:pt idx="20">
                  <c:v>76.201613174029433</c:v>
                </c:pt>
                <c:pt idx="21">
                  <c:v>76.610882644463558</c:v>
                </c:pt>
                <c:pt idx="22">
                  <c:v>77.066286538214186</c:v>
                </c:pt>
              </c:numCache>
            </c:numRef>
          </c:val>
          <c:smooth val="0"/>
          <c:extLst>
            <c:ext xmlns:c16="http://schemas.microsoft.com/office/drawing/2014/chart" uri="{C3380CC4-5D6E-409C-BE32-E72D297353CC}">
              <c16:uniqueId val="{00000003-07FE-4C29-8E71-369554F7AFD8}"/>
            </c:ext>
          </c:extLst>
        </c:ser>
        <c:ser>
          <c:idx val="2"/>
          <c:order val="1"/>
          <c:tx>
            <c:strRef>
              <c:f>'emp annual all countries by age'!$B$39</c:f>
              <c:strCache>
                <c:ptCount val="1"/>
                <c:pt idx="0">
                  <c:v>ארה"ב</c:v>
                </c:pt>
              </c:strCache>
            </c:strRef>
          </c:tx>
          <c:spPr>
            <a:ln w="38100">
              <a:solidFill>
                <a:srgbClr val="006600"/>
              </a:solidFill>
              <a:prstDash val="lgDash"/>
            </a:ln>
          </c:spPr>
          <c:marker>
            <c:symbol val="none"/>
          </c:marker>
          <c:dLbls>
            <c:dLbl>
              <c:idx val="22"/>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FE-4C29-8E71-369554F7AFD8}"/>
                </c:ext>
              </c:extLst>
            </c:dLbl>
            <c:dLbl>
              <c:idx val="23"/>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7FE-4C29-8E71-369554F7AFD8}"/>
                </c:ext>
              </c:extLst>
            </c:dLbl>
            <c:numFmt formatCode="#,##0.0" sourceLinked="0"/>
            <c:spPr>
              <a:noFill/>
              <a:ln>
                <a:noFill/>
              </a:ln>
              <a:effectLst/>
            </c:spPr>
            <c:txPr>
              <a:bodyPr/>
              <a:lstStyle/>
              <a:p>
                <a:pPr algn="ctr">
                  <a:defRPr lang="en-US" sz="1200" b="1" i="0" u="none" strike="noStrike" kern="1200" baseline="0">
                    <a:solidFill>
                      <a:sysClr val="windowText" lastClr="000000"/>
                    </a:solidFill>
                    <a:latin typeface="+mn-lt"/>
                    <a:ea typeface="+mn-ea"/>
                    <a:cs typeface="+mn-cs"/>
                  </a:defRPr>
                </a:pPr>
                <a:endParaRPr lang="he-IL"/>
              </a:p>
            </c:txPr>
            <c:dLblPos val="r"/>
            <c:showLegendKey val="0"/>
            <c:showVal val="0"/>
            <c:showCatName val="0"/>
            <c:showSerName val="0"/>
            <c:showPercent val="0"/>
            <c:showBubbleSize val="0"/>
            <c:extLst>
              <c:ext xmlns:c15="http://schemas.microsoft.com/office/drawing/2012/chart" uri="{CE6537A1-D6FC-4f65-9D91-7224C49458BB}">
                <c15:showLeaderLines val="0"/>
              </c:ext>
            </c:extLst>
          </c:dLbls>
          <c:cat>
            <c:numRef>
              <c:f>'emp annual all countries by age'!$DJ$1:$EF$1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'emp annual all countries by age'!$DJ$39:$EF$39</c:f>
              <c:numCache>
                <c:formatCode>#,##0.0_ ;\-#,##0.0\ </c:formatCode>
                <c:ptCount val="23"/>
                <c:pt idx="0">
                  <c:v>75.963550555794654</c:v>
                </c:pt>
                <c:pt idx="1">
                  <c:v>76.470157290529599</c:v>
                </c:pt>
                <c:pt idx="2">
                  <c:v>77.171131576284168</c:v>
                </c:pt>
                <c:pt idx="3">
                  <c:v>77.378243384426028</c:v>
                </c:pt>
                <c:pt idx="4">
                  <c:v>77.547943169027548</c:v>
                </c:pt>
                <c:pt idx="5">
                  <c:v>77.504538019283999</c:v>
                </c:pt>
                <c:pt idx="6">
                  <c:v>76.794325273675952</c:v>
                </c:pt>
                <c:pt idx="7">
                  <c:v>75.7963886268697</c:v>
                </c:pt>
                <c:pt idx="8">
                  <c:v>75.339363519580445</c:v>
                </c:pt>
                <c:pt idx="9">
                  <c:v>75.364507086634845</c:v>
                </c:pt>
                <c:pt idx="10">
                  <c:v>75.718543475443823</c:v>
                </c:pt>
                <c:pt idx="11">
                  <c:v>76.194651188091569</c:v>
                </c:pt>
                <c:pt idx="12">
                  <c:v>76.190987802565886</c:v>
                </c:pt>
                <c:pt idx="13">
                  <c:v>75.517462392077519</c:v>
                </c:pt>
                <c:pt idx="14">
                  <c:v>72.49477330171311</c:v>
                </c:pt>
                <c:pt idx="15">
                  <c:v>71.795603591083093</c:v>
                </c:pt>
                <c:pt idx="16">
                  <c:v>71.653514088513973</c:v>
                </c:pt>
                <c:pt idx="17">
                  <c:v>72.180922690966781</c:v>
                </c:pt>
                <c:pt idx="18">
                  <c:v>72.319139432284757</c:v>
                </c:pt>
                <c:pt idx="19">
                  <c:v>72.983107593973514</c:v>
                </c:pt>
                <c:pt idx="20">
                  <c:v>73.391549941763273</c:v>
                </c:pt>
                <c:pt idx="21">
                  <c:v>73.939510022804939</c:v>
                </c:pt>
                <c:pt idx="22">
                  <c:v>74.615862546897034</c:v>
                </c:pt>
              </c:numCache>
            </c:numRef>
          </c:val>
          <c:smooth val="0"/>
          <c:extLst>
            <c:ext xmlns:c16="http://schemas.microsoft.com/office/drawing/2014/chart" uri="{C3380CC4-5D6E-409C-BE32-E72D297353CC}">
              <c16:uniqueId val="{00000007-07FE-4C29-8E71-369554F7AFD8}"/>
            </c:ext>
          </c:extLst>
        </c:ser>
        <c:ser>
          <c:idx val="8"/>
          <c:order val="2"/>
          <c:tx>
            <c:strRef>
              <c:f>'emp annual all countries by age'!$B$42</c:f>
              <c:strCache>
                <c:ptCount val="1"/>
                <c:pt idx="0">
                  <c:v>Top 10</c:v>
                </c:pt>
              </c:strCache>
            </c:strRef>
          </c:tx>
          <c:spPr>
            <a:ln w="50800" cmpd="dbl">
              <a:solidFill>
                <a:schemeClr val="accent6">
                  <a:lumMod val="75000"/>
                </a:schemeClr>
              </a:solidFill>
            </a:ln>
          </c:spPr>
          <c:marker>
            <c:symbol val="none"/>
          </c:marker>
          <c:dLbls>
            <c:dLbl>
              <c:idx val="22"/>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7FE-4C29-8E71-369554F7AFD8}"/>
                </c:ext>
              </c:extLst>
            </c:dLbl>
            <c:dLbl>
              <c:idx val="23"/>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7FE-4C29-8E71-369554F7AFD8}"/>
                </c:ext>
              </c:extLst>
            </c:dLbl>
            <c:numFmt formatCode="#,##0.0" sourceLinked="0"/>
            <c:spPr>
              <a:noFill/>
              <a:ln>
                <a:noFill/>
              </a:ln>
              <a:effectLst/>
            </c:spPr>
            <c:txPr>
              <a:bodyPr/>
              <a:lstStyle/>
              <a:p>
                <a:pPr algn="ctr">
                  <a:defRPr lang="en-US" sz="1200" b="1" i="0" u="none" strike="noStrike" kern="1200" baseline="0">
                    <a:solidFill>
                      <a:sysClr val="windowText" lastClr="000000"/>
                    </a:solidFill>
                    <a:latin typeface="+mn-lt"/>
                    <a:ea typeface="+mn-ea"/>
                    <a:cs typeface="+mn-cs"/>
                  </a:defRPr>
                </a:pPr>
                <a:endParaRPr lang="he-IL"/>
              </a:p>
            </c:txPr>
            <c:dLblPos val="r"/>
            <c:showLegendKey val="0"/>
            <c:showVal val="0"/>
            <c:showCatName val="0"/>
            <c:showSerName val="0"/>
            <c:showPercent val="0"/>
            <c:showBubbleSize val="0"/>
            <c:extLst>
              <c:ext xmlns:c15="http://schemas.microsoft.com/office/drawing/2012/chart" uri="{CE6537A1-D6FC-4f65-9D91-7224C49458BB}">
                <c15:showLeaderLines val="0"/>
              </c:ext>
            </c:extLst>
          </c:dLbls>
          <c:cat>
            <c:numRef>
              <c:f>'emp annual all countries by age'!$DJ$1:$EF$1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'emp annual all countries by age'!$DJ$42:$EF$42</c:f>
              <c:numCache>
                <c:formatCode>0.0</c:formatCode>
                <c:ptCount val="23"/>
                <c:pt idx="0">
                  <c:v>72.109993011496471</c:v>
                </c:pt>
                <c:pt idx="1">
                  <c:v>72.485543511963542</c:v>
                </c:pt>
                <c:pt idx="2">
                  <c:v>73.087844748967839</c:v>
                </c:pt>
                <c:pt idx="3">
                  <c:v>73.935215102984017</c:v>
                </c:pt>
                <c:pt idx="4">
                  <c:v>74.79640554059867</c:v>
                </c:pt>
                <c:pt idx="5">
                  <c:v>75.377832303516627</c:v>
                </c:pt>
                <c:pt idx="6">
                  <c:v>75.67335633915414</c:v>
                </c:pt>
                <c:pt idx="7">
                  <c:v>75.649301444832034</c:v>
                </c:pt>
                <c:pt idx="8">
                  <c:v>75.26901855256942</c:v>
                </c:pt>
                <c:pt idx="9">
                  <c:v>75.157203661899786</c:v>
                </c:pt>
                <c:pt idx="10">
                  <c:v>75.812595116893021</c:v>
                </c:pt>
                <c:pt idx="11">
                  <c:v>76.564965387465833</c:v>
                </c:pt>
                <c:pt idx="12">
                  <c:v>77.343840261117322</c:v>
                </c:pt>
                <c:pt idx="13">
                  <c:v>77.700469100993274</c:v>
                </c:pt>
                <c:pt idx="14">
                  <c:v>76.49955008980757</c:v>
                </c:pt>
                <c:pt idx="15">
                  <c:v>75.937261253321637</c:v>
                </c:pt>
                <c:pt idx="16">
                  <c:v>76.096407347368228</c:v>
                </c:pt>
                <c:pt idx="17">
                  <c:v>76.389200142462855</c:v>
                </c:pt>
                <c:pt idx="18">
                  <c:v>76.448747920809723</c:v>
                </c:pt>
                <c:pt idx="19">
                  <c:v>76.811304969487907</c:v>
                </c:pt>
                <c:pt idx="20">
                  <c:v>77.04242384504434</c:v>
                </c:pt>
                <c:pt idx="21">
                  <c:v>77.555940001914493</c:v>
                </c:pt>
                <c:pt idx="22">
                  <c:v>78.067795194309468</c:v>
                </c:pt>
              </c:numCache>
            </c:numRef>
          </c:val>
          <c:smooth val="0"/>
          <c:extLst>
            <c:ext xmlns:c16="http://schemas.microsoft.com/office/drawing/2014/chart" uri="{C3380CC4-5D6E-409C-BE32-E72D297353CC}">
              <c16:uniqueId val="{0000000B-07FE-4C29-8E71-369554F7AFD8}"/>
            </c:ext>
          </c:extLst>
        </c:ser>
        <c:ser>
          <c:idx val="10"/>
          <c:order val="3"/>
          <c:tx>
            <c:strRef>
              <c:f>'emp annual all countries by age'!$B$45</c:f>
              <c:strCache>
                <c:ptCount val="1"/>
                <c:pt idx="0">
                  <c:v>OECD</c:v>
                </c:pt>
              </c:strCache>
            </c:strRef>
          </c:tx>
          <c:spPr>
            <a:ln w="38100">
              <a:solidFill>
                <a:srgbClr val="FF0000"/>
              </a:solidFill>
              <a:prstDash val="sysDash"/>
            </a:ln>
          </c:spPr>
          <c:marker>
            <c:symbol val="none"/>
          </c:marker>
          <c:dLbls>
            <c:dLbl>
              <c:idx val="16"/>
              <c:delete val="1"/>
              <c:extLst>
                <c:ext xmlns:c15="http://schemas.microsoft.com/office/drawing/2012/chart" uri="{CE6537A1-D6FC-4f65-9D91-7224C49458BB}"/>
                <c:ext xmlns:c16="http://schemas.microsoft.com/office/drawing/2014/chart" uri="{C3380CC4-5D6E-409C-BE32-E72D297353CC}">
                  <c16:uniqueId val="{0000000C-07FE-4C29-8E71-369554F7AFD8}"/>
                </c:ext>
              </c:extLst>
            </c:dLbl>
            <c:dLbl>
              <c:idx val="22"/>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7FE-4C29-8E71-369554F7AFD8}"/>
                </c:ext>
              </c:extLst>
            </c:dLbl>
            <c:dLbl>
              <c:idx val="2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7FE-4C29-8E71-369554F7AFD8}"/>
                </c:ext>
              </c:extLst>
            </c:dLbl>
            <c:numFmt formatCode="#,##0.0" sourceLinked="0"/>
            <c:spPr>
              <a:noFill/>
              <a:ln>
                <a:noFill/>
              </a:ln>
              <a:effectLst/>
            </c:spPr>
            <c:txPr>
              <a:bodyPr/>
              <a:lstStyle/>
              <a:p>
                <a:pPr algn="ctr">
                  <a:defRPr lang="en-US" sz="1200" b="1" i="0" u="none" strike="noStrike" kern="1200" baseline="0">
                    <a:solidFill>
                      <a:sysClr val="windowText" lastClr="000000"/>
                    </a:solidFill>
                    <a:latin typeface="+mn-lt"/>
                    <a:ea typeface="+mn-ea"/>
                    <a:cs typeface="+mn-cs"/>
                  </a:defRPr>
                </a:pPr>
                <a:endParaRPr lang="he-IL"/>
              </a:p>
            </c:txPr>
            <c:dLblPos val="b"/>
            <c:showLegendKey val="0"/>
            <c:showVal val="0"/>
            <c:showCatName val="0"/>
            <c:showSerName val="0"/>
            <c:showPercent val="0"/>
            <c:showBubbleSize val="0"/>
            <c:extLst>
              <c:ext xmlns:c15="http://schemas.microsoft.com/office/drawing/2012/chart" uri="{CE6537A1-D6FC-4f65-9D91-7224C49458BB}">
                <c15:showLeaderLines val="1"/>
              </c:ext>
            </c:extLst>
          </c:dLbls>
          <c:cat>
            <c:numRef>
              <c:f>'emp annual all countries by age'!$DJ$1:$EF$1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'emp annual all countries by age'!$DJ$45:$EF$45</c:f>
              <c:numCache>
                <c:formatCode>#,##0.0_ ;\-#,##0.0\ </c:formatCode>
                <c:ptCount val="23"/>
                <c:pt idx="0">
                  <c:v>69.585774428446328</c:v>
                </c:pt>
                <c:pt idx="1">
                  <c:v>69.847362095076079</c:v>
                </c:pt>
                <c:pt idx="2">
                  <c:v>70.320029856574351</c:v>
                </c:pt>
                <c:pt idx="3">
                  <c:v>70.359582246084756</c:v>
                </c:pt>
                <c:pt idx="4">
                  <c:v>70.476481643347938</c:v>
                </c:pt>
                <c:pt idx="5">
                  <c:v>70.704757350172386</c:v>
                </c:pt>
                <c:pt idx="6">
                  <c:v>70.607243600759475</c:v>
                </c:pt>
                <c:pt idx="7">
                  <c:v>70.383114468358499</c:v>
                </c:pt>
                <c:pt idx="8">
                  <c:v>70.340319292904496</c:v>
                </c:pt>
                <c:pt idx="9">
                  <c:v>70.618568796965235</c:v>
                </c:pt>
                <c:pt idx="10">
                  <c:v>71.005078421448687</c:v>
                </c:pt>
                <c:pt idx="11">
                  <c:v>71.668703054983027</c:v>
                </c:pt>
                <c:pt idx="12">
                  <c:v>72.152032831650615</c:v>
                </c:pt>
                <c:pt idx="13">
                  <c:v>72.188658957005728</c:v>
                </c:pt>
                <c:pt idx="14">
                  <c:v>70.694854283843824</c:v>
                </c:pt>
                <c:pt idx="15">
                  <c:v>70.562447096722963</c:v>
                </c:pt>
                <c:pt idx="16">
                  <c:v>70.800849045687301</c:v>
                </c:pt>
                <c:pt idx="17">
                  <c:v>71.09065531646192</c:v>
                </c:pt>
                <c:pt idx="18">
                  <c:v>71.274397623948289</c:v>
                </c:pt>
                <c:pt idx="19">
                  <c:v>71.785478959179684</c:v>
                </c:pt>
                <c:pt idx="20">
                  <c:v>72.31582266106264</c:v>
                </c:pt>
                <c:pt idx="21">
                  <c:v>73.01068108148317</c:v>
                </c:pt>
                <c:pt idx="22">
                  <c:v>73.736963829405582</c:v>
                </c:pt>
              </c:numCache>
            </c:numRef>
          </c:val>
          <c:smooth val="0"/>
          <c:extLst>
            <c:ext xmlns:c16="http://schemas.microsoft.com/office/drawing/2014/chart" uri="{C3380CC4-5D6E-409C-BE32-E72D297353CC}">
              <c16:uniqueId val="{0000000F-07FE-4C29-8E71-369554F7AFD8}"/>
            </c:ext>
          </c:extLst>
        </c:ser>
        <c:dLbls>
          <c:showLegendKey val="0"/>
          <c:showVal val="0"/>
          <c:showCatName val="0"/>
          <c:showSerName val="0"/>
          <c:showPercent val="0"/>
          <c:showBubbleSize val="0"/>
        </c:dLbls>
        <c:smooth val="0"/>
        <c:axId val="247795712"/>
        <c:axId val="247797248"/>
      </c:lineChart>
      <c:catAx>
        <c:axId val="247795712"/>
        <c:scaling>
          <c:orientation val="minMax"/>
        </c:scaling>
        <c:delete val="0"/>
        <c:axPos val="b"/>
        <c:numFmt formatCode="General" sourceLinked="1"/>
        <c:majorTickMark val="out"/>
        <c:minorTickMark val="none"/>
        <c:tickLblPos val="nextTo"/>
        <c:txPr>
          <a:bodyPr/>
          <a:lstStyle/>
          <a:p>
            <a:pPr>
              <a:defRPr sz="1200" b="1"/>
            </a:pPr>
            <a:endParaRPr lang="he-IL"/>
          </a:p>
        </c:txPr>
        <c:crossAx val="247797248"/>
        <c:crosses val="autoZero"/>
        <c:auto val="1"/>
        <c:lblAlgn val="ctr"/>
        <c:lblOffset val="100"/>
        <c:tickLblSkip val="1"/>
        <c:noMultiLvlLbl val="0"/>
      </c:catAx>
      <c:valAx>
        <c:axId val="247797248"/>
        <c:scaling>
          <c:orientation val="minMax"/>
          <c:max val="82"/>
          <c:min val="64"/>
        </c:scaling>
        <c:delete val="0"/>
        <c:axPos val="l"/>
        <c:majorGridlines/>
        <c:numFmt formatCode="#,##0" sourceLinked="0"/>
        <c:majorTickMark val="out"/>
        <c:minorTickMark val="none"/>
        <c:tickLblPos val="nextTo"/>
        <c:txPr>
          <a:bodyPr/>
          <a:lstStyle/>
          <a:p>
            <a:pPr>
              <a:defRPr sz="1200" b="1"/>
            </a:pPr>
            <a:endParaRPr lang="he-IL"/>
          </a:p>
        </c:txPr>
        <c:crossAx val="247795712"/>
        <c:crosses val="autoZero"/>
        <c:crossBetween val="between"/>
      </c:valAx>
    </c:plotArea>
    <c:plotVisOnly val="1"/>
    <c:dispBlanksAs val="span"/>
    <c:showDLblsOverMax val="0"/>
  </c:chart>
  <c:spPr>
    <a:solidFill>
      <a:schemeClr val="bg1"/>
    </a:solidFill>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834628190899003E-2"/>
          <c:y val="3.9887080867850089E-2"/>
          <c:w val="0.89769166666666667"/>
          <c:h val="0.89275641025641039"/>
        </c:manualLayout>
      </c:layout>
      <c:lineChart>
        <c:grouping val="standard"/>
        <c:varyColors val="0"/>
        <c:ser>
          <c:idx val="2"/>
          <c:order val="0"/>
          <c:tx>
            <c:strRef>
              <c:f>'figure 10 - return to education'!$B$2</c:f>
              <c:strCache>
                <c:ptCount val="1"/>
                <c:pt idx="0">
                  <c:v>בגרות</c:v>
                </c:pt>
              </c:strCache>
            </c:strRef>
          </c:tx>
          <c:spPr>
            <a:ln w="38100">
              <a:solidFill>
                <a:srgbClr val="008000"/>
              </a:solidFill>
            </a:ln>
          </c:spPr>
          <c:marker>
            <c:symbol val="square"/>
            <c:size val="5"/>
            <c:spPr>
              <a:solidFill>
                <a:srgbClr val="008000"/>
              </a:solidFill>
              <a:ln>
                <a:solidFill>
                  <a:srgbClr val="008000"/>
                </a:solidFill>
              </a:ln>
            </c:spPr>
          </c:marker>
          <c:cat>
            <c:numRef>
              <c:f>'figure 10 - return to education'!$A$3:$A$12</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'figure 10 - return to education'!$B$3:$B$12</c:f>
              <c:numCache>
                <c:formatCode>General</c:formatCode>
                <c:ptCount val="10"/>
                <c:pt idx="0">
                  <c:v>0.1051532</c:v>
                </c:pt>
                <c:pt idx="1">
                  <c:v>0.1189595</c:v>
                </c:pt>
                <c:pt idx="2">
                  <c:v>0.13907900000000001</c:v>
                </c:pt>
                <c:pt idx="3">
                  <c:v>0.1380306</c:v>
                </c:pt>
                <c:pt idx="4">
                  <c:v>9.6733799999999995E-2</c:v>
                </c:pt>
                <c:pt idx="5">
                  <c:v>0.14529839999999999</c:v>
                </c:pt>
                <c:pt idx="6">
                  <c:v>0.15643209999999999</c:v>
                </c:pt>
                <c:pt idx="7">
                  <c:v>0.1092366</c:v>
                </c:pt>
                <c:pt idx="8">
                  <c:v>8.1117800000000004E-2</c:v>
                </c:pt>
                <c:pt idx="9">
                  <c:v>0.14394129999999999</c:v>
                </c:pt>
              </c:numCache>
            </c:numRef>
          </c:val>
          <c:smooth val="0"/>
          <c:extLst>
            <c:ext xmlns:c16="http://schemas.microsoft.com/office/drawing/2014/chart" uri="{C3380CC4-5D6E-409C-BE32-E72D297353CC}">
              <c16:uniqueId val="{00000000-ED44-4699-8E8E-C1EBF978B3ED}"/>
            </c:ext>
          </c:extLst>
        </c:ser>
        <c:ser>
          <c:idx val="3"/>
          <c:order val="1"/>
          <c:tx>
            <c:strRef>
              <c:f>'figure 10 - return to education'!$C$2</c:f>
              <c:strCache>
                <c:ptCount val="1"/>
                <c:pt idx="0">
                  <c:v>אקדמאית חלקית</c:v>
                </c:pt>
              </c:strCache>
            </c:strRef>
          </c:tx>
          <c:spPr>
            <a:ln w="38100"/>
          </c:spPr>
          <c:marker>
            <c:symbol val="x"/>
            <c:size val="5"/>
          </c:marker>
          <c:cat>
            <c:numRef>
              <c:f>'figure 10 - return to education'!$A$3:$A$12</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'figure 10 - return to education'!$C$3:$C$12</c:f>
              <c:numCache>
                <c:formatCode>General</c:formatCode>
                <c:ptCount val="10"/>
                <c:pt idx="0">
                  <c:v>0.16670180000000001</c:v>
                </c:pt>
                <c:pt idx="1">
                  <c:v>0.15318689999999999</c:v>
                </c:pt>
                <c:pt idx="2">
                  <c:v>0.2375969</c:v>
                </c:pt>
                <c:pt idx="3">
                  <c:v>0.24658099999999999</c:v>
                </c:pt>
                <c:pt idx="4">
                  <c:v>0.1735786</c:v>
                </c:pt>
                <c:pt idx="5">
                  <c:v>0.1885849</c:v>
                </c:pt>
                <c:pt idx="6">
                  <c:v>0.2400602</c:v>
                </c:pt>
                <c:pt idx="7">
                  <c:v>0.19695090000000001</c:v>
                </c:pt>
                <c:pt idx="8">
                  <c:v>0.1472416</c:v>
                </c:pt>
                <c:pt idx="9">
                  <c:v>0.21199489999999999</c:v>
                </c:pt>
              </c:numCache>
            </c:numRef>
          </c:val>
          <c:smooth val="0"/>
          <c:extLst>
            <c:ext xmlns:c16="http://schemas.microsoft.com/office/drawing/2014/chart" uri="{C3380CC4-5D6E-409C-BE32-E72D297353CC}">
              <c16:uniqueId val="{00000001-ED44-4699-8E8E-C1EBF978B3ED}"/>
            </c:ext>
          </c:extLst>
        </c:ser>
        <c:ser>
          <c:idx val="4"/>
          <c:order val="2"/>
          <c:tx>
            <c:strRef>
              <c:f>'figure 10 - return to education'!$D$2</c:f>
              <c:strCache>
                <c:ptCount val="1"/>
                <c:pt idx="0">
                  <c:v>תואר ראשון</c:v>
                </c:pt>
              </c:strCache>
            </c:strRef>
          </c:tx>
          <c:spPr>
            <a:ln w="38100">
              <a:solidFill>
                <a:srgbClr val="FF0000"/>
              </a:solidFill>
            </a:ln>
          </c:spPr>
          <c:marker>
            <c:symbol val="none"/>
          </c:marker>
          <c:cat>
            <c:numRef>
              <c:f>'figure 10 - return to education'!$A$3:$A$12</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'figure 10 - return to education'!$D$3:$D$12</c:f>
              <c:numCache>
                <c:formatCode>General</c:formatCode>
                <c:ptCount val="10"/>
                <c:pt idx="0">
                  <c:v>0.51732409999999995</c:v>
                </c:pt>
                <c:pt idx="1">
                  <c:v>0.52570519999999998</c:v>
                </c:pt>
                <c:pt idx="2">
                  <c:v>0.51711459999999998</c:v>
                </c:pt>
                <c:pt idx="3">
                  <c:v>0.53669100000000003</c:v>
                </c:pt>
                <c:pt idx="4">
                  <c:v>0.50106499999999998</c:v>
                </c:pt>
                <c:pt idx="5">
                  <c:v>0.51097429999999999</c:v>
                </c:pt>
                <c:pt idx="6">
                  <c:v>0.54044740000000002</c:v>
                </c:pt>
                <c:pt idx="7">
                  <c:v>0.53229130000000002</c:v>
                </c:pt>
                <c:pt idx="8">
                  <c:v>0.49227179999999998</c:v>
                </c:pt>
                <c:pt idx="9">
                  <c:v>0.55587580000000003</c:v>
                </c:pt>
              </c:numCache>
            </c:numRef>
          </c:val>
          <c:smooth val="0"/>
          <c:extLst>
            <c:ext xmlns:c16="http://schemas.microsoft.com/office/drawing/2014/chart" uri="{C3380CC4-5D6E-409C-BE32-E72D297353CC}">
              <c16:uniqueId val="{00000002-ED44-4699-8E8E-C1EBF978B3ED}"/>
            </c:ext>
          </c:extLst>
        </c:ser>
        <c:ser>
          <c:idx val="1"/>
          <c:order val="3"/>
          <c:tx>
            <c:strRef>
              <c:f>'figure 10 - return to education'!$E$2</c:f>
              <c:strCache>
                <c:ptCount val="1"/>
                <c:pt idx="0">
                  <c:v>תואר שני ומעלה</c:v>
                </c:pt>
              </c:strCache>
            </c:strRef>
          </c:tx>
          <c:spPr>
            <a:ln w="50800" cmpd="dbl">
              <a:solidFill>
                <a:srgbClr val="002060"/>
              </a:solidFill>
            </a:ln>
          </c:spPr>
          <c:marker>
            <c:symbol val="none"/>
          </c:marker>
          <c:cat>
            <c:numRef>
              <c:f>'figure 10 - return to education'!$A$3:$A$12</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'figure 10 - return to education'!$E$3:$E$12</c:f>
              <c:numCache>
                <c:formatCode>General</c:formatCode>
                <c:ptCount val="10"/>
                <c:pt idx="0">
                  <c:v>0.5669535</c:v>
                </c:pt>
                <c:pt idx="1">
                  <c:v>0.58369090000000001</c:v>
                </c:pt>
                <c:pt idx="2">
                  <c:v>0.6213786</c:v>
                </c:pt>
                <c:pt idx="3">
                  <c:v>0.57287399999999999</c:v>
                </c:pt>
                <c:pt idx="4">
                  <c:v>0.60962810000000001</c:v>
                </c:pt>
                <c:pt idx="5">
                  <c:v>0.65262969999999998</c:v>
                </c:pt>
                <c:pt idx="6">
                  <c:v>0.67213789999999995</c:v>
                </c:pt>
                <c:pt idx="7">
                  <c:v>0.68730930000000001</c:v>
                </c:pt>
                <c:pt idx="8">
                  <c:v>0.61541369999999995</c:v>
                </c:pt>
                <c:pt idx="9">
                  <c:v>0.70864899999999997</c:v>
                </c:pt>
              </c:numCache>
            </c:numRef>
          </c:val>
          <c:smooth val="0"/>
          <c:extLst>
            <c:ext xmlns:c16="http://schemas.microsoft.com/office/drawing/2014/chart" uri="{C3380CC4-5D6E-409C-BE32-E72D297353CC}">
              <c16:uniqueId val="{00000003-ED44-4699-8E8E-C1EBF978B3ED}"/>
            </c:ext>
          </c:extLst>
        </c:ser>
        <c:dLbls>
          <c:showLegendKey val="0"/>
          <c:showVal val="0"/>
          <c:showCatName val="0"/>
          <c:showSerName val="0"/>
          <c:showPercent val="0"/>
          <c:showBubbleSize val="0"/>
        </c:dLbls>
        <c:marker val="1"/>
        <c:smooth val="0"/>
        <c:axId val="50726400"/>
        <c:axId val="50728320"/>
      </c:lineChart>
      <c:catAx>
        <c:axId val="5072640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mn-lt"/>
                <a:ea typeface="Arial"/>
                <a:cs typeface="Arial"/>
              </a:defRPr>
            </a:pPr>
            <a:endParaRPr lang="he-IL"/>
          </a:p>
        </c:txPr>
        <c:crossAx val="50728320"/>
        <c:crosses val="autoZero"/>
        <c:auto val="1"/>
        <c:lblAlgn val="ctr"/>
        <c:lblOffset val="100"/>
        <c:tickLblSkip val="1"/>
        <c:tickMarkSkip val="1"/>
        <c:noMultiLvlLbl val="0"/>
      </c:catAx>
      <c:valAx>
        <c:axId val="50728320"/>
        <c:scaling>
          <c:orientation val="minMax"/>
          <c:max val="1.1000000000000001"/>
          <c:min val="0"/>
        </c:scaling>
        <c:delete val="0"/>
        <c:axPos val="l"/>
        <c:majorGridlines>
          <c:spPr>
            <a:ln w="3175">
              <a:solidFill>
                <a:srgbClr val="000000"/>
              </a:solidFill>
              <a:prstDash val="solid"/>
            </a:ln>
          </c:spPr>
        </c:majorGridlines>
        <c:numFmt formatCode="#,##0.0" sourceLinked="0"/>
        <c:majorTickMark val="out"/>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mn-lt"/>
                <a:ea typeface="Arial"/>
                <a:cs typeface="Arial"/>
              </a:defRPr>
            </a:pPr>
            <a:endParaRPr lang="he-IL"/>
          </a:p>
        </c:txPr>
        <c:crossAx val="50726400"/>
        <c:crosses val="autoZero"/>
        <c:crossBetween val="midCat"/>
        <c:majorUnit val="0.1"/>
      </c:valAx>
      <c:spPr>
        <a:noFill/>
        <a:ln w="3175">
          <a:solidFill>
            <a:srgbClr val="000000"/>
          </a:solidFill>
          <a:prstDash val="solid"/>
        </a:ln>
      </c:spPr>
    </c:plotArea>
    <c:plotVisOnly val="1"/>
    <c:dispBlanksAs val="gap"/>
    <c:showDLblsOverMax val="0"/>
  </c:chart>
  <c:spPr>
    <a:solidFill>
      <a:sysClr val="window" lastClr="FFFFFF"/>
    </a:solidFill>
    <a:ln w="9525">
      <a:noFill/>
    </a:ln>
  </c:spPr>
  <c:txPr>
    <a:bodyPr/>
    <a:lstStyle/>
    <a:p>
      <a:pPr>
        <a:defRPr sz="1475" b="0" i="0" u="none" strike="noStrike" baseline="0">
          <a:solidFill>
            <a:srgbClr val="000000"/>
          </a:solidFill>
          <a:latin typeface="Arial"/>
          <a:ea typeface="Arial"/>
          <a:cs typeface="Arial"/>
        </a:defRPr>
      </a:pPr>
      <a:endParaRPr lang="he-IL"/>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834628190899003E-2"/>
          <c:y val="4.1974523339907949E-2"/>
          <c:w val="0.90397939814814809"/>
          <c:h val="0.88858152531229473"/>
        </c:manualLayout>
      </c:layout>
      <c:lineChart>
        <c:grouping val="standard"/>
        <c:varyColors val="0"/>
        <c:ser>
          <c:idx val="2"/>
          <c:order val="0"/>
          <c:tx>
            <c:strRef>
              <c:f>'figure 10 - return to education'!$F$2</c:f>
              <c:strCache>
                <c:ptCount val="1"/>
                <c:pt idx="0">
                  <c:v>בגרות</c:v>
                </c:pt>
              </c:strCache>
            </c:strRef>
          </c:tx>
          <c:spPr>
            <a:ln w="38100">
              <a:solidFill>
                <a:srgbClr val="008000"/>
              </a:solidFill>
            </a:ln>
          </c:spPr>
          <c:marker>
            <c:symbol val="square"/>
            <c:size val="5"/>
            <c:spPr>
              <a:solidFill>
                <a:srgbClr val="008000"/>
              </a:solidFill>
              <a:ln>
                <a:solidFill>
                  <a:srgbClr val="008000"/>
                </a:solidFill>
              </a:ln>
            </c:spPr>
          </c:marker>
          <c:cat>
            <c:numRef>
              <c:f>'figure 10 - return to education'!$A$3:$A$12</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'figure 10 - return to education'!$F$3:$F$12</c:f>
              <c:numCache>
                <c:formatCode>General</c:formatCode>
                <c:ptCount val="10"/>
                <c:pt idx="0">
                  <c:v>0.32780500000000001</c:v>
                </c:pt>
                <c:pt idx="1">
                  <c:v>0.26023980000000002</c:v>
                </c:pt>
                <c:pt idx="2">
                  <c:v>0.28418939999999998</c:v>
                </c:pt>
                <c:pt idx="3">
                  <c:v>0.32035849999999999</c:v>
                </c:pt>
                <c:pt idx="4">
                  <c:v>0.26135389999999997</c:v>
                </c:pt>
                <c:pt idx="5">
                  <c:v>0.28023140000000002</c:v>
                </c:pt>
                <c:pt idx="6">
                  <c:v>0.27666180000000001</c:v>
                </c:pt>
                <c:pt idx="7">
                  <c:v>0.28572799999999998</c:v>
                </c:pt>
                <c:pt idx="8">
                  <c:v>0.26407540000000002</c:v>
                </c:pt>
                <c:pt idx="9">
                  <c:v>0.2320401</c:v>
                </c:pt>
              </c:numCache>
            </c:numRef>
          </c:val>
          <c:smooth val="0"/>
          <c:extLst>
            <c:ext xmlns:c16="http://schemas.microsoft.com/office/drawing/2014/chart" uri="{C3380CC4-5D6E-409C-BE32-E72D297353CC}">
              <c16:uniqueId val="{00000000-3E85-4E76-A89E-CFEFF4717B6A}"/>
            </c:ext>
          </c:extLst>
        </c:ser>
        <c:ser>
          <c:idx val="3"/>
          <c:order val="1"/>
          <c:tx>
            <c:strRef>
              <c:f>'figure 10 - return to education'!$G$2</c:f>
              <c:strCache>
                <c:ptCount val="1"/>
                <c:pt idx="0">
                  <c:v>אקדמאית חלקית</c:v>
                </c:pt>
              </c:strCache>
            </c:strRef>
          </c:tx>
          <c:spPr>
            <a:ln w="38100"/>
          </c:spPr>
          <c:marker>
            <c:symbol val="x"/>
            <c:size val="5"/>
          </c:marker>
          <c:cat>
            <c:numRef>
              <c:f>'figure 10 - return to education'!$A$3:$A$12</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'figure 10 - return to education'!$G$3:$G$12</c:f>
              <c:numCache>
                <c:formatCode>General</c:formatCode>
                <c:ptCount val="10"/>
                <c:pt idx="0">
                  <c:v>0.42374079999999997</c:v>
                </c:pt>
                <c:pt idx="1">
                  <c:v>0.3664539</c:v>
                </c:pt>
                <c:pt idx="2">
                  <c:v>0.36185980000000001</c:v>
                </c:pt>
                <c:pt idx="3">
                  <c:v>0.41419549999999999</c:v>
                </c:pt>
                <c:pt idx="4">
                  <c:v>0.37954329999999997</c:v>
                </c:pt>
                <c:pt idx="5">
                  <c:v>0.35531499999999999</c:v>
                </c:pt>
                <c:pt idx="6">
                  <c:v>0.35406840000000001</c:v>
                </c:pt>
                <c:pt idx="7">
                  <c:v>0.32842929999999998</c:v>
                </c:pt>
                <c:pt idx="8">
                  <c:v>0.33390530000000002</c:v>
                </c:pt>
                <c:pt idx="9">
                  <c:v>0.27390619999999999</c:v>
                </c:pt>
              </c:numCache>
            </c:numRef>
          </c:val>
          <c:smooth val="0"/>
          <c:extLst>
            <c:ext xmlns:c16="http://schemas.microsoft.com/office/drawing/2014/chart" uri="{C3380CC4-5D6E-409C-BE32-E72D297353CC}">
              <c16:uniqueId val="{00000001-3E85-4E76-A89E-CFEFF4717B6A}"/>
            </c:ext>
          </c:extLst>
        </c:ser>
        <c:ser>
          <c:idx val="4"/>
          <c:order val="2"/>
          <c:tx>
            <c:strRef>
              <c:f>'figure 10 - return to education'!$H$2</c:f>
              <c:strCache>
                <c:ptCount val="1"/>
                <c:pt idx="0">
                  <c:v>תואר ראשון</c:v>
                </c:pt>
              </c:strCache>
            </c:strRef>
          </c:tx>
          <c:spPr>
            <a:ln w="38100">
              <a:solidFill>
                <a:srgbClr val="FF0000"/>
              </a:solidFill>
            </a:ln>
          </c:spPr>
          <c:marker>
            <c:symbol val="none"/>
          </c:marker>
          <c:cat>
            <c:numRef>
              <c:f>'figure 10 - return to education'!$A$3:$A$12</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'figure 10 - return to education'!$H$3:$H$12</c:f>
              <c:numCache>
                <c:formatCode>General</c:formatCode>
                <c:ptCount val="10"/>
                <c:pt idx="0">
                  <c:v>0.76647659999999995</c:v>
                </c:pt>
                <c:pt idx="1">
                  <c:v>0.70398550000000004</c:v>
                </c:pt>
                <c:pt idx="2">
                  <c:v>0.68677809999999995</c:v>
                </c:pt>
                <c:pt idx="3">
                  <c:v>0.75386109999999995</c:v>
                </c:pt>
                <c:pt idx="4">
                  <c:v>0.71279360000000003</c:v>
                </c:pt>
                <c:pt idx="5">
                  <c:v>0.69347329999999996</c:v>
                </c:pt>
                <c:pt idx="6">
                  <c:v>0.69121869999999996</c:v>
                </c:pt>
                <c:pt idx="7">
                  <c:v>0.65935580000000005</c:v>
                </c:pt>
                <c:pt idx="8">
                  <c:v>0.66385539999999998</c:v>
                </c:pt>
                <c:pt idx="9">
                  <c:v>0.69132289999999996</c:v>
                </c:pt>
              </c:numCache>
            </c:numRef>
          </c:val>
          <c:smooth val="0"/>
          <c:extLst>
            <c:ext xmlns:c16="http://schemas.microsoft.com/office/drawing/2014/chart" uri="{C3380CC4-5D6E-409C-BE32-E72D297353CC}">
              <c16:uniqueId val="{00000002-3E85-4E76-A89E-CFEFF4717B6A}"/>
            </c:ext>
          </c:extLst>
        </c:ser>
        <c:ser>
          <c:idx val="1"/>
          <c:order val="3"/>
          <c:tx>
            <c:strRef>
              <c:f>'figure 10 - return to education'!$I$2</c:f>
              <c:strCache>
                <c:ptCount val="1"/>
                <c:pt idx="0">
                  <c:v>תואר שני ומעלה</c:v>
                </c:pt>
              </c:strCache>
            </c:strRef>
          </c:tx>
          <c:spPr>
            <a:ln w="50800" cmpd="dbl">
              <a:solidFill>
                <a:srgbClr val="002060"/>
              </a:solidFill>
            </a:ln>
          </c:spPr>
          <c:marker>
            <c:symbol val="none"/>
          </c:marker>
          <c:cat>
            <c:numRef>
              <c:f>'figure 10 - return to education'!$A$3:$A$12</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'figure 10 - return to education'!$I$3:$I$12</c:f>
              <c:numCache>
                <c:formatCode>General</c:formatCode>
                <c:ptCount val="10"/>
                <c:pt idx="0">
                  <c:v>0.88570959999999999</c:v>
                </c:pt>
                <c:pt idx="1">
                  <c:v>0.78651459999999995</c:v>
                </c:pt>
                <c:pt idx="2">
                  <c:v>0.79210440000000004</c:v>
                </c:pt>
                <c:pt idx="3">
                  <c:v>0.87714650000000005</c:v>
                </c:pt>
                <c:pt idx="4">
                  <c:v>0.89053640000000001</c:v>
                </c:pt>
                <c:pt idx="5">
                  <c:v>0.86811859999999996</c:v>
                </c:pt>
                <c:pt idx="6">
                  <c:v>0.9157554</c:v>
                </c:pt>
                <c:pt idx="7">
                  <c:v>0.90275539999999999</c:v>
                </c:pt>
                <c:pt idx="8">
                  <c:v>0.88931289999999996</c:v>
                </c:pt>
                <c:pt idx="9">
                  <c:v>0.89876489999999998</c:v>
                </c:pt>
              </c:numCache>
            </c:numRef>
          </c:val>
          <c:smooth val="0"/>
          <c:extLst>
            <c:ext xmlns:c16="http://schemas.microsoft.com/office/drawing/2014/chart" uri="{C3380CC4-5D6E-409C-BE32-E72D297353CC}">
              <c16:uniqueId val="{00000003-3E85-4E76-A89E-CFEFF4717B6A}"/>
            </c:ext>
          </c:extLst>
        </c:ser>
        <c:dLbls>
          <c:showLegendKey val="0"/>
          <c:showVal val="0"/>
          <c:showCatName val="0"/>
          <c:showSerName val="0"/>
          <c:showPercent val="0"/>
          <c:showBubbleSize val="0"/>
        </c:dLbls>
        <c:marker val="1"/>
        <c:smooth val="0"/>
        <c:axId val="156114944"/>
        <c:axId val="156117248"/>
      </c:lineChart>
      <c:catAx>
        <c:axId val="15611494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mn-lt"/>
                <a:ea typeface="Arial"/>
                <a:cs typeface="Arial"/>
              </a:defRPr>
            </a:pPr>
            <a:endParaRPr lang="he-IL"/>
          </a:p>
        </c:txPr>
        <c:crossAx val="156117248"/>
        <c:crosses val="autoZero"/>
        <c:auto val="1"/>
        <c:lblAlgn val="ctr"/>
        <c:lblOffset val="100"/>
        <c:tickLblSkip val="1"/>
        <c:tickMarkSkip val="1"/>
        <c:noMultiLvlLbl val="0"/>
      </c:catAx>
      <c:valAx>
        <c:axId val="156117248"/>
        <c:scaling>
          <c:orientation val="minMax"/>
          <c:max val="1.1000000000000001"/>
          <c:min val="0"/>
        </c:scaling>
        <c:delete val="0"/>
        <c:axPos val="l"/>
        <c:majorGridlines>
          <c:spPr>
            <a:ln w="3175">
              <a:solidFill>
                <a:srgbClr val="000000"/>
              </a:solidFill>
              <a:prstDash val="solid"/>
            </a:ln>
          </c:spPr>
        </c:majorGridlines>
        <c:numFmt formatCode="#,##0.0" sourceLinked="0"/>
        <c:majorTickMark val="out"/>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mn-lt"/>
                <a:ea typeface="Arial"/>
                <a:cs typeface="Arial"/>
              </a:defRPr>
            </a:pPr>
            <a:endParaRPr lang="he-IL"/>
          </a:p>
        </c:txPr>
        <c:crossAx val="156114944"/>
        <c:crosses val="autoZero"/>
        <c:crossBetween val="midCat"/>
        <c:majorUnit val="0.1"/>
      </c:valAx>
      <c:spPr>
        <a:noFill/>
        <a:ln w="3175">
          <a:solidFill>
            <a:srgbClr val="000000"/>
          </a:solidFill>
          <a:prstDash val="solid"/>
        </a:ln>
      </c:spPr>
    </c:plotArea>
    <c:plotVisOnly val="1"/>
    <c:dispBlanksAs val="gap"/>
    <c:showDLblsOverMax val="0"/>
  </c:chart>
  <c:spPr>
    <a:solidFill>
      <a:sysClr val="window" lastClr="FFFFFF"/>
    </a:solidFill>
    <a:ln w="9525">
      <a:noFill/>
    </a:ln>
  </c:spPr>
  <c:txPr>
    <a:bodyPr/>
    <a:lstStyle/>
    <a:p>
      <a:pPr>
        <a:defRPr sz="1475" b="0" i="0" u="none" strike="noStrike" baseline="0">
          <a:solidFill>
            <a:srgbClr val="000000"/>
          </a:solidFill>
          <a:latin typeface="Arial"/>
          <a:ea typeface="Arial"/>
          <a:cs typeface="Arial"/>
        </a:defRPr>
      </a:pPr>
      <a:endParaRPr lang="he-IL"/>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834628190899003E-2"/>
          <c:y val="3.9887080867850089E-2"/>
          <c:w val="0.89769166666666667"/>
          <c:h val="0.89275641025641039"/>
        </c:manualLayout>
      </c:layout>
      <c:lineChart>
        <c:grouping val="standard"/>
        <c:varyColors val="0"/>
        <c:ser>
          <c:idx val="0"/>
          <c:order val="0"/>
          <c:tx>
            <c:strRef>
              <c:f>'figure 20 - transfers &amp; taxes'!$B$1</c:f>
              <c:strCache>
                <c:ptCount val="1"/>
                <c:pt idx="0">
                  <c:v>הבטחת הכנסה</c:v>
                </c:pt>
              </c:strCache>
            </c:strRef>
          </c:tx>
          <c:spPr>
            <a:ln w="38100">
              <a:solidFill>
                <a:srgbClr val="002060"/>
              </a:solidFill>
              <a:prstDash val="sysDash"/>
            </a:ln>
          </c:spPr>
          <c:marker>
            <c:symbol val="square"/>
            <c:size val="5"/>
            <c:spPr>
              <a:solidFill>
                <a:srgbClr val="002060"/>
              </a:solidFill>
              <a:ln>
                <a:solidFill>
                  <a:srgbClr val="002060"/>
                </a:solidFill>
              </a:ln>
            </c:spPr>
          </c:marker>
          <c:cat>
            <c:numRef>
              <c:f>'figure 20 - transfers &amp; taxes'!$A$2:$A$16</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'figure 20 - transfers &amp; taxes'!$B$2:$B$16</c:f>
              <c:numCache>
                <c:formatCode>General</c:formatCode>
                <c:ptCount val="15"/>
                <c:pt idx="0">
                  <c:v>2807.759</c:v>
                </c:pt>
                <c:pt idx="1">
                  <c:v>2626.87</c:v>
                </c:pt>
                <c:pt idx="2">
                  <c:v>2317.0709999999999</c:v>
                </c:pt>
                <c:pt idx="3">
                  <c:v>2054.8519999999999</c:v>
                </c:pt>
                <c:pt idx="4">
                  <c:v>2141.98</c:v>
                </c:pt>
                <c:pt idx="5">
                  <c:v>2033.12</c:v>
                </c:pt>
                <c:pt idx="6">
                  <c:v>1991.5920000000001</c:v>
                </c:pt>
                <c:pt idx="7">
                  <c:v>1898.2919999999999</c:v>
                </c:pt>
                <c:pt idx="8">
                  <c:v>2008.904</c:v>
                </c:pt>
                <c:pt idx="9">
                  <c:v>1981.316</c:v>
                </c:pt>
                <c:pt idx="10">
                  <c:v>2016.6859999999999</c:v>
                </c:pt>
                <c:pt idx="11">
                  <c:v>2099.366</c:v>
                </c:pt>
                <c:pt idx="12">
                  <c:v>2041.713</c:v>
                </c:pt>
                <c:pt idx="13">
                  <c:v>2073.9079999999999</c:v>
                </c:pt>
                <c:pt idx="14">
                  <c:v>2142.4279999999999</c:v>
                </c:pt>
              </c:numCache>
            </c:numRef>
          </c:val>
          <c:smooth val="0"/>
          <c:extLst>
            <c:ext xmlns:c16="http://schemas.microsoft.com/office/drawing/2014/chart" uri="{C3380CC4-5D6E-409C-BE32-E72D297353CC}">
              <c16:uniqueId val="{00000000-AAFD-413F-BCFF-26F39C7B1088}"/>
            </c:ext>
          </c:extLst>
        </c:ser>
        <c:ser>
          <c:idx val="2"/>
          <c:order val="1"/>
          <c:tx>
            <c:strRef>
              <c:f>'figure 20 - transfers &amp; taxes'!$C$1</c:f>
              <c:strCache>
                <c:ptCount val="1"/>
                <c:pt idx="0">
                  <c:v>קצבת ילדים</c:v>
                </c:pt>
              </c:strCache>
            </c:strRef>
          </c:tx>
          <c:spPr>
            <a:ln w="38100">
              <a:solidFill>
                <a:srgbClr val="006600"/>
              </a:solidFill>
            </a:ln>
          </c:spPr>
          <c:marker>
            <c:symbol val="square"/>
            <c:size val="5"/>
            <c:spPr>
              <a:solidFill>
                <a:srgbClr val="008000"/>
              </a:solidFill>
              <a:ln>
                <a:solidFill>
                  <a:srgbClr val="008000"/>
                </a:solidFill>
              </a:ln>
            </c:spPr>
          </c:marker>
          <c:cat>
            <c:numRef>
              <c:f>'figure 20 - transfers &amp; taxes'!$A$2:$A$16</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'figure 20 - transfers &amp; taxes'!$C$2:$C$16</c:f>
              <c:numCache>
                <c:formatCode>General</c:formatCode>
                <c:ptCount val="15"/>
                <c:pt idx="0">
                  <c:v>832.89800000000002</c:v>
                </c:pt>
                <c:pt idx="1">
                  <c:v>714.66079999999999</c:v>
                </c:pt>
                <c:pt idx="2">
                  <c:v>663.44839999999999</c:v>
                </c:pt>
                <c:pt idx="3">
                  <c:v>500.4402</c:v>
                </c:pt>
                <c:pt idx="4">
                  <c:v>444.96129999999999</c:v>
                </c:pt>
                <c:pt idx="5">
                  <c:v>485.63040000000001</c:v>
                </c:pt>
                <c:pt idx="6">
                  <c:v>482.20060000000001</c:v>
                </c:pt>
                <c:pt idx="7">
                  <c:v>465.25540000000001</c:v>
                </c:pt>
                <c:pt idx="8">
                  <c:v>477.9907</c:v>
                </c:pt>
                <c:pt idx="9">
                  <c:v>501.77910000000003</c:v>
                </c:pt>
                <c:pt idx="10">
                  <c:v>539.09190000000001</c:v>
                </c:pt>
                <c:pt idx="11">
                  <c:v>543.22829999999999</c:v>
                </c:pt>
                <c:pt idx="12">
                  <c:v>470.77480000000003</c:v>
                </c:pt>
                <c:pt idx="13">
                  <c:v>341.73520000000002</c:v>
                </c:pt>
                <c:pt idx="14">
                  <c:v>381.26249999999999</c:v>
                </c:pt>
              </c:numCache>
            </c:numRef>
          </c:val>
          <c:smooth val="0"/>
          <c:extLst>
            <c:ext xmlns:c16="http://schemas.microsoft.com/office/drawing/2014/chart" uri="{C3380CC4-5D6E-409C-BE32-E72D297353CC}">
              <c16:uniqueId val="{00000001-AAFD-413F-BCFF-26F39C7B1088}"/>
            </c:ext>
          </c:extLst>
        </c:ser>
        <c:dLbls>
          <c:showLegendKey val="0"/>
          <c:showVal val="0"/>
          <c:showCatName val="0"/>
          <c:showSerName val="0"/>
          <c:showPercent val="0"/>
          <c:showBubbleSize val="0"/>
        </c:dLbls>
        <c:marker val="1"/>
        <c:smooth val="0"/>
        <c:axId val="50726400"/>
        <c:axId val="50728320"/>
      </c:lineChart>
      <c:lineChart>
        <c:grouping val="standard"/>
        <c:varyColors val="0"/>
        <c:ser>
          <c:idx val="4"/>
          <c:order val="2"/>
          <c:tx>
            <c:strRef>
              <c:f>'figure 20 - transfers &amp; taxes'!$D$1</c:f>
              <c:strCache>
                <c:ptCount val="1"/>
                <c:pt idx="0">
                  <c:v>שיעור משקי בית המקבלים הבטחת הכנסה (ציר ימני)</c:v>
                </c:pt>
              </c:strCache>
            </c:strRef>
          </c:tx>
          <c:spPr>
            <a:ln w="38100">
              <a:solidFill>
                <a:srgbClr val="FFC000"/>
              </a:solidFill>
            </a:ln>
          </c:spPr>
          <c:marker>
            <c:symbol val="x"/>
            <c:size val="5"/>
            <c:spPr>
              <a:ln>
                <a:solidFill>
                  <a:srgbClr val="FFC000"/>
                </a:solidFill>
              </a:ln>
            </c:spPr>
          </c:marker>
          <c:cat>
            <c:numRef>
              <c:f>'figure 20 - transfers &amp; taxes'!$A$2:$A$16</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'figure 20 - transfers &amp; taxes'!$D$2:$D$16</c:f>
              <c:numCache>
                <c:formatCode>General</c:formatCode>
                <c:ptCount val="15"/>
                <c:pt idx="0">
                  <c:v>6.9470299999999999E-2</c:v>
                </c:pt>
                <c:pt idx="1">
                  <c:v>7.1576899999999999E-2</c:v>
                </c:pt>
                <c:pt idx="2">
                  <c:v>6.9815600000000005E-2</c:v>
                </c:pt>
                <c:pt idx="3">
                  <c:v>6.6256999999999996E-2</c:v>
                </c:pt>
                <c:pt idx="4">
                  <c:v>6.4222899999999999E-2</c:v>
                </c:pt>
                <c:pt idx="5">
                  <c:v>5.9923200000000003E-2</c:v>
                </c:pt>
                <c:pt idx="6">
                  <c:v>5.4960799999999997E-2</c:v>
                </c:pt>
                <c:pt idx="7">
                  <c:v>4.9257500000000003E-2</c:v>
                </c:pt>
                <c:pt idx="8">
                  <c:v>4.7840800000000003E-2</c:v>
                </c:pt>
                <c:pt idx="9">
                  <c:v>4.3014700000000003E-2</c:v>
                </c:pt>
                <c:pt idx="10">
                  <c:v>4.2734099999999997E-2</c:v>
                </c:pt>
                <c:pt idx="11">
                  <c:v>3.6610200000000002E-2</c:v>
                </c:pt>
                <c:pt idx="12">
                  <c:v>3.10864E-2</c:v>
                </c:pt>
                <c:pt idx="13">
                  <c:v>2.7467700000000001E-2</c:v>
                </c:pt>
                <c:pt idx="14">
                  <c:v>2.6624399999999999E-2</c:v>
                </c:pt>
              </c:numCache>
            </c:numRef>
          </c:val>
          <c:smooth val="0"/>
          <c:extLst>
            <c:ext xmlns:c16="http://schemas.microsoft.com/office/drawing/2014/chart" uri="{C3380CC4-5D6E-409C-BE32-E72D297353CC}">
              <c16:uniqueId val="{00000002-AAFD-413F-BCFF-26F39C7B1088}"/>
            </c:ext>
          </c:extLst>
        </c:ser>
        <c:dLbls>
          <c:showLegendKey val="0"/>
          <c:showVal val="0"/>
          <c:showCatName val="0"/>
          <c:showSerName val="0"/>
          <c:showPercent val="0"/>
          <c:showBubbleSize val="0"/>
        </c:dLbls>
        <c:marker val="1"/>
        <c:smooth val="0"/>
        <c:axId val="345719864"/>
        <c:axId val="345721176"/>
      </c:lineChart>
      <c:catAx>
        <c:axId val="5072640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mn-lt"/>
                <a:ea typeface="Arial"/>
                <a:cs typeface="Arial"/>
              </a:defRPr>
            </a:pPr>
            <a:endParaRPr lang="he-IL"/>
          </a:p>
        </c:txPr>
        <c:crossAx val="50728320"/>
        <c:crosses val="autoZero"/>
        <c:auto val="1"/>
        <c:lblAlgn val="ctr"/>
        <c:lblOffset val="100"/>
        <c:tickLblSkip val="1"/>
        <c:tickMarkSkip val="1"/>
        <c:noMultiLvlLbl val="0"/>
      </c:catAx>
      <c:valAx>
        <c:axId val="50728320"/>
        <c:scaling>
          <c:orientation val="minMax"/>
        </c:scaling>
        <c:delete val="0"/>
        <c:axPos val="l"/>
        <c:majorGridlines>
          <c:spPr>
            <a:ln w="3175">
              <a:solidFill>
                <a:srgbClr val="000000"/>
              </a:solidFill>
              <a:prstDash val="solid"/>
            </a:ln>
          </c:spPr>
        </c:majorGridlines>
        <c:numFmt formatCode="#,##0" sourceLinked="0"/>
        <c:majorTickMark val="out"/>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mn-lt"/>
                <a:ea typeface="Arial"/>
                <a:cs typeface="Arial"/>
              </a:defRPr>
            </a:pPr>
            <a:endParaRPr lang="he-IL"/>
          </a:p>
        </c:txPr>
        <c:crossAx val="50726400"/>
        <c:crosses val="autoZero"/>
        <c:crossBetween val="midCat"/>
      </c:valAx>
      <c:valAx>
        <c:axId val="345721176"/>
        <c:scaling>
          <c:orientation val="minMax"/>
          <c:max val="0.12000000000000001"/>
        </c:scaling>
        <c:delete val="0"/>
        <c:axPos val="r"/>
        <c:numFmt formatCode="0%" sourceLinked="0"/>
        <c:majorTickMark val="out"/>
        <c:minorTickMark val="none"/>
        <c:tickLblPos val="nextTo"/>
        <c:txPr>
          <a:bodyPr/>
          <a:lstStyle/>
          <a:p>
            <a:pPr>
              <a:defRPr sz="1100" b="1">
                <a:latin typeface="+mn-lt"/>
              </a:defRPr>
            </a:pPr>
            <a:endParaRPr lang="he-IL"/>
          </a:p>
        </c:txPr>
        <c:crossAx val="345719864"/>
        <c:crosses val="max"/>
        <c:crossBetween val="between"/>
      </c:valAx>
      <c:catAx>
        <c:axId val="345719864"/>
        <c:scaling>
          <c:orientation val="minMax"/>
        </c:scaling>
        <c:delete val="1"/>
        <c:axPos val="b"/>
        <c:numFmt formatCode="General" sourceLinked="1"/>
        <c:majorTickMark val="out"/>
        <c:minorTickMark val="none"/>
        <c:tickLblPos val="nextTo"/>
        <c:crossAx val="345721176"/>
        <c:crosses val="autoZero"/>
        <c:auto val="1"/>
        <c:lblAlgn val="ctr"/>
        <c:lblOffset val="100"/>
        <c:noMultiLvlLbl val="0"/>
      </c:catAx>
      <c:spPr>
        <a:noFill/>
        <a:ln w="3175">
          <a:solidFill>
            <a:srgbClr val="000000"/>
          </a:solidFill>
          <a:prstDash val="solid"/>
        </a:ln>
      </c:spPr>
    </c:plotArea>
    <c:plotVisOnly val="1"/>
    <c:dispBlanksAs val="gap"/>
    <c:showDLblsOverMax val="0"/>
  </c:chart>
  <c:spPr>
    <a:solidFill>
      <a:sysClr val="window" lastClr="FFFFFF"/>
    </a:solidFill>
    <a:ln w="9525">
      <a:noFill/>
    </a:ln>
  </c:spPr>
  <c:txPr>
    <a:bodyPr/>
    <a:lstStyle/>
    <a:p>
      <a:pPr>
        <a:defRPr sz="1475" b="0" i="0" u="none" strike="noStrike" baseline="0">
          <a:solidFill>
            <a:srgbClr val="000000"/>
          </a:solidFill>
          <a:latin typeface="Arial"/>
          <a:ea typeface="Arial"/>
          <a:cs typeface="Arial"/>
        </a:defRPr>
      </a:pPr>
      <a:endParaRPr lang="he-IL"/>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'emp annual all countries by age'!$B$19</c:f>
              <c:strCache>
                <c:ptCount val="1"/>
                <c:pt idx="0">
                  <c:v>ישראל</c:v>
                </c:pt>
              </c:strCache>
            </c:strRef>
          </c:tx>
          <c:spPr>
            <a:ln w="38100">
              <a:solidFill>
                <a:srgbClr val="002060"/>
              </a:solidFill>
              <a:prstDash val="solid"/>
            </a:ln>
          </c:spPr>
          <c:marker>
            <c:symbol val="none"/>
          </c:marker>
          <c:cat>
            <c:numRef>
              <c:f>'emp annual all countries by age'!$AV$1:$BR$1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'emp annual all countries by age'!$AV$19:$BR$19</c:f>
              <c:numCache>
                <c:formatCode>#,##0.0_ ;\-#,##0.0\ </c:formatCode>
                <c:ptCount val="23"/>
                <c:pt idx="0">
                  <c:v>80.659035347790791</c:v>
                </c:pt>
                <c:pt idx="1">
                  <c:v>79.48609787506183</c:v>
                </c:pt>
                <c:pt idx="2">
                  <c:v>78.101091928540583</c:v>
                </c:pt>
                <c:pt idx="3">
                  <c:v>76.928730785581365</c:v>
                </c:pt>
                <c:pt idx="4">
                  <c:v>76.096638979435681</c:v>
                </c:pt>
                <c:pt idx="5">
                  <c:v>76.142445122470974</c:v>
                </c:pt>
                <c:pt idx="6">
                  <c:v>75.534485227864522</c:v>
                </c:pt>
                <c:pt idx="7">
                  <c:v>74.325402808715509</c:v>
                </c:pt>
                <c:pt idx="8">
                  <c:v>74.31125578231341</c:v>
                </c:pt>
                <c:pt idx="9">
                  <c:v>75.00720705161541</c:v>
                </c:pt>
                <c:pt idx="10">
                  <c:v>75.125384627240294</c:v>
                </c:pt>
                <c:pt idx="11">
                  <c:v>76.191227155072795</c:v>
                </c:pt>
                <c:pt idx="12">
                  <c:v>77.673182276744683</c:v>
                </c:pt>
                <c:pt idx="13">
                  <c:v>78.423261259917766</c:v>
                </c:pt>
                <c:pt idx="14">
                  <c:v>76.448565377942714</c:v>
                </c:pt>
                <c:pt idx="15">
                  <c:v>77.392648933900276</c:v>
                </c:pt>
                <c:pt idx="16">
                  <c:v>78.492148263616741</c:v>
                </c:pt>
                <c:pt idx="17">
                  <c:v>79.611703039487764</c:v>
                </c:pt>
                <c:pt idx="18">
                  <c:v>79.949433393125858</c:v>
                </c:pt>
                <c:pt idx="19">
                  <c:v>80.343114317460703</c:v>
                </c:pt>
                <c:pt idx="20">
                  <c:v>81.326848860451094</c:v>
                </c:pt>
                <c:pt idx="21">
                  <c:v>81.390396883255974</c:v>
                </c:pt>
                <c:pt idx="22">
                  <c:v>81.904834623021912</c:v>
                </c:pt>
              </c:numCache>
            </c:numRef>
          </c:val>
          <c:smooth val="0"/>
          <c:extLst>
            <c:ext xmlns:c16="http://schemas.microsoft.com/office/drawing/2014/chart" uri="{C3380CC4-5D6E-409C-BE32-E72D297353CC}">
              <c16:uniqueId val="{00000004-1E54-483B-9411-7B1BB41A5B5B}"/>
            </c:ext>
          </c:extLst>
        </c:ser>
        <c:ser>
          <c:idx val="2"/>
          <c:order val="1"/>
          <c:tx>
            <c:strRef>
              <c:f>'emp annual all countries by age'!$B$39</c:f>
              <c:strCache>
                <c:ptCount val="1"/>
                <c:pt idx="0">
                  <c:v>ארה"ב</c:v>
                </c:pt>
              </c:strCache>
            </c:strRef>
          </c:tx>
          <c:spPr>
            <a:ln w="38100">
              <a:solidFill>
                <a:srgbClr val="006600"/>
              </a:solidFill>
              <a:prstDash val="lgDash"/>
            </a:ln>
          </c:spPr>
          <c:marker>
            <c:symbol val="none"/>
          </c:marker>
          <c:cat>
            <c:numRef>
              <c:f>'emp annual all countries by age'!$AV$1:$BR$1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'emp annual all countries by age'!$AV$39:$BR$39</c:f>
              <c:numCache>
                <c:formatCode>#,##0.0_ ;\-#,##0.0\ </c:formatCode>
                <c:ptCount val="23"/>
                <c:pt idx="0">
                  <c:v>84.000789709478028</c:v>
                </c:pt>
                <c:pt idx="1">
                  <c:v>84.442544510942113</c:v>
                </c:pt>
                <c:pt idx="2">
                  <c:v>84.937596927848759</c:v>
                </c:pt>
                <c:pt idx="3">
                  <c:v>85.307280545236495</c:v>
                </c:pt>
                <c:pt idx="4">
                  <c:v>85.327467804927622</c:v>
                </c:pt>
                <c:pt idx="5">
                  <c:v>85.180525318781989</c:v>
                </c:pt>
                <c:pt idx="6">
                  <c:v>84.269725641240328</c:v>
                </c:pt>
                <c:pt idx="7">
                  <c:v>83.082116285478094</c:v>
                </c:pt>
                <c:pt idx="8">
                  <c:v>82.227093736045148</c:v>
                </c:pt>
                <c:pt idx="9">
                  <c:v>82.55611506937376</c:v>
                </c:pt>
                <c:pt idx="10">
                  <c:v>83.101084415327108</c:v>
                </c:pt>
                <c:pt idx="11">
                  <c:v>83.41586738949124</c:v>
                </c:pt>
                <c:pt idx="12">
                  <c:v>83.462612073733894</c:v>
                </c:pt>
                <c:pt idx="13">
                  <c:v>82.252145113233837</c:v>
                </c:pt>
                <c:pt idx="14">
                  <c:v>78.018630860217783</c:v>
                </c:pt>
                <c:pt idx="15">
                  <c:v>77.354373218295109</c:v>
                </c:pt>
                <c:pt idx="16">
                  <c:v>77.594782105037837</c:v>
                </c:pt>
                <c:pt idx="17">
                  <c:v>78.585736422389346</c:v>
                </c:pt>
                <c:pt idx="18">
                  <c:v>78.839188359297651</c:v>
                </c:pt>
                <c:pt idx="19">
                  <c:v>79.621000697697596</c:v>
                </c:pt>
                <c:pt idx="20">
                  <c:v>80.233003471578769</c:v>
                </c:pt>
                <c:pt idx="21">
                  <c:v>80.713288768089328</c:v>
                </c:pt>
                <c:pt idx="22">
                  <c:v>81.224589463402722</c:v>
                </c:pt>
              </c:numCache>
            </c:numRef>
          </c:val>
          <c:smooth val="0"/>
          <c:extLst>
            <c:ext xmlns:c16="http://schemas.microsoft.com/office/drawing/2014/chart" uri="{C3380CC4-5D6E-409C-BE32-E72D297353CC}">
              <c16:uniqueId val="{00000008-1E54-483B-9411-7B1BB41A5B5B}"/>
            </c:ext>
          </c:extLst>
        </c:ser>
        <c:ser>
          <c:idx val="8"/>
          <c:order val="2"/>
          <c:tx>
            <c:strRef>
              <c:f>'emp annual all countries by age'!$B$42</c:f>
              <c:strCache>
                <c:ptCount val="1"/>
                <c:pt idx="0">
                  <c:v>Top 10</c:v>
                </c:pt>
              </c:strCache>
            </c:strRef>
          </c:tx>
          <c:spPr>
            <a:ln w="50800" cmpd="dbl">
              <a:solidFill>
                <a:schemeClr val="accent6">
                  <a:lumMod val="75000"/>
                </a:schemeClr>
              </a:solidFill>
            </a:ln>
          </c:spPr>
          <c:marker>
            <c:symbol val="none"/>
          </c:marker>
          <c:dLbls>
            <c:dLbl>
              <c:idx val="23"/>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E54-483B-9411-7B1BB41A5B5B}"/>
                </c:ext>
              </c:extLst>
            </c:dLbl>
            <c:numFmt formatCode="#,##0.0" sourceLinked="0"/>
            <c:spPr>
              <a:noFill/>
              <a:ln>
                <a:noFill/>
              </a:ln>
              <a:effectLst/>
            </c:spPr>
            <c:txPr>
              <a:bodyPr/>
              <a:lstStyle/>
              <a:p>
                <a:pPr algn="ctr">
                  <a:defRPr lang="en-US" sz="1200" b="1" i="0" u="none" strike="noStrike" kern="1200" baseline="0">
                    <a:solidFill>
                      <a:sysClr val="windowText" lastClr="000000"/>
                    </a:solidFill>
                    <a:latin typeface="+mn-lt"/>
                    <a:ea typeface="+mn-ea"/>
                    <a:cs typeface="+mn-cs"/>
                  </a:defRPr>
                </a:pPr>
                <a:endParaRPr lang="he-IL"/>
              </a:p>
            </c:txPr>
            <c:dLblPos val="r"/>
            <c:showLegendKey val="0"/>
            <c:showVal val="0"/>
            <c:showCatName val="0"/>
            <c:showSerName val="0"/>
            <c:showPercent val="0"/>
            <c:showBubbleSize val="0"/>
            <c:extLst>
              <c:ext xmlns:c15="http://schemas.microsoft.com/office/drawing/2012/chart" uri="{CE6537A1-D6FC-4f65-9D91-7224C49458BB}">
                <c15:showLeaderLines val="0"/>
              </c:ext>
            </c:extLst>
          </c:dLbls>
          <c:cat>
            <c:numRef>
              <c:f>'emp annual all countries by age'!$AV$1:$BR$1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'emp annual all countries by age'!$AV$42:$BR$42</c:f>
              <c:numCache>
                <c:formatCode>0.0</c:formatCode>
                <c:ptCount val="23"/>
                <c:pt idx="0">
                  <c:v>82.686510926721255</c:v>
                </c:pt>
                <c:pt idx="1">
                  <c:v>82.703266694620126</c:v>
                </c:pt>
                <c:pt idx="2">
                  <c:v>82.795934236399461</c:v>
                </c:pt>
                <c:pt idx="3">
                  <c:v>83.549675448906342</c:v>
                </c:pt>
                <c:pt idx="4">
                  <c:v>83.915409398863474</c:v>
                </c:pt>
                <c:pt idx="5">
                  <c:v>84.158339385285586</c:v>
                </c:pt>
                <c:pt idx="6">
                  <c:v>84.148640846757601</c:v>
                </c:pt>
                <c:pt idx="7">
                  <c:v>83.619409944103225</c:v>
                </c:pt>
                <c:pt idx="8">
                  <c:v>82.971956433433789</c:v>
                </c:pt>
                <c:pt idx="9">
                  <c:v>82.656744146751464</c:v>
                </c:pt>
                <c:pt idx="10">
                  <c:v>83.076145663330792</c:v>
                </c:pt>
                <c:pt idx="11">
                  <c:v>83.703875900484391</c:v>
                </c:pt>
                <c:pt idx="12">
                  <c:v>84.233873307707569</c:v>
                </c:pt>
                <c:pt idx="13">
                  <c:v>84.218580601736576</c:v>
                </c:pt>
                <c:pt idx="14">
                  <c:v>82.191245310503888</c:v>
                </c:pt>
                <c:pt idx="15">
                  <c:v>81.554494775117902</c:v>
                </c:pt>
                <c:pt idx="16">
                  <c:v>81.591933029045848</c:v>
                </c:pt>
                <c:pt idx="17">
                  <c:v>81.671280808992066</c:v>
                </c:pt>
                <c:pt idx="18">
                  <c:v>81.668209206911726</c:v>
                </c:pt>
                <c:pt idx="19">
                  <c:v>82.014889948894421</c:v>
                </c:pt>
                <c:pt idx="20">
                  <c:v>82.259568721127039</c:v>
                </c:pt>
                <c:pt idx="21">
                  <c:v>82.56611590506806</c:v>
                </c:pt>
                <c:pt idx="22">
                  <c:v>82.818183901250364</c:v>
                </c:pt>
              </c:numCache>
            </c:numRef>
          </c:val>
          <c:smooth val="0"/>
          <c:extLst>
            <c:ext xmlns:c16="http://schemas.microsoft.com/office/drawing/2014/chart" uri="{C3380CC4-5D6E-409C-BE32-E72D297353CC}">
              <c16:uniqueId val="{0000000C-1E54-483B-9411-7B1BB41A5B5B}"/>
            </c:ext>
          </c:extLst>
        </c:ser>
        <c:ser>
          <c:idx val="10"/>
          <c:order val="3"/>
          <c:tx>
            <c:strRef>
              <c:f>'emp annual all countries by age'!$B$45</c:f>
              <c:strCache>
                <c:ptCount val="1"/>
                <c:pt idx="0">
                  <c:v>OECD</c:v>
                </c:pt>
              </c:strCache>
            </c:strRef>
          </c:tx>
          <c:spPr>
            <a:ln w="38100">
              <a:solidFill>
                <a:srgbClr val="FF0000"/>
              </a:solidFill>
              <a:prstDash val="sysDash"/>
            </a:ln>
          </c:spPr>
          <c:marker>
            <c:symbol val="none"/>
          </c:marker>
          <c:cat>
            <c:numRef>
              <c:f>'emp annual all countries by age'!$AV$1:$BR$1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'emp annual all countries by age'!$AV$45:$BR$45</c:f>
              <c:numCache>
                <c:formatCode>#,##0.0_ ;\-#,##0.0\ </c:formatCode>
                <c:ptCount val="23"/>
                <c:pt idx="0">
                  <c:v>82.597925599249223</c:v>
                </c:pt>
                <c:pt idx="1">
                  <c:v>82.806733960692171</c:v>
                </c:pt>
                <c:pt idx="2">
                  <c:v>83.105212766783026</c:v>
                </c:pt>
                <c:pt idx="3">
                  <c:v>83.072848480409945</c:v>
                </c:pt>
                <c:pt idx="4">
                  <c:v>82.872414814661894</c:v>
                </c:pt>
                <c:pt idx="5">
                  <c:v>82.967653181578626</c:v>
                </c:pt>
                <c:pt idx="6">
                  <c:v>82.577740736698786</c:v>
                </c:pt>
                <c:pt idx="7">
                  <c:v>81.976027557226089</c:v>
                </c:pt>
                <c:pt idx="8">
                  <c:v>81.694545431609342</c:v>
                </c:pt>
                <c:pt idx="9">
                  <c:v>81.807280612988976</c:v>
                </c:pt>
                <c:pt idx="10">
                  <c:v>82.181504715250995</c:v>
                </c:pt>
                <c:pt idx="11">
                  <c:v>82.612626077107194</c:v>
                </c:pt>
                <c:pt idx="12">
                  <c:v>83.008683360507959</c:v>
                </c:pt>
                <c:pt idx="13">
                  <c:v>82.68936119529674</c:v>
                </c:pt>
                <c:pt idx="14">
                  <c:v>80.278150139048037</c:v>
                </c:pt>
                <c:pt idx="15">
                  <c:v>80.008158569238688</c:v>
                </c:pt>
                <c:pt idx="16">
                  <c:v>80.295733543359972</c:v>
                </c:pt>
                <c:pt idx="17">
                  <c:v>80.520494990719527</c:v>
                </c:pt>
                <c:pt idx="18">
                  <c:v>80.495459034416271</c:v>
                </c:pt>
                <c:pt idx="19">
                  <c:v>81.022604872990073</c:v>
                </c:pt>
                <c:pt idx="20">
                  <c:v>81.508781960630373</c:v>
                </c:pt>
                <c:pt idx="21">
                  <c:v>82.1038269291641</c:v>
                </c:pt>
                <c:pt idx="22">
                  <c:v>82.754344268062653</c:v>
                </c:pt>
              </c:numCache>
            </c:numRef>
          </c:val>
          <c:smooth val="0"/>
          <c:extLst>
            <c:ext xmlns:c16="http://schemas.microsoft.com/office/drawing/2014/chart" uri="{C3380CC4-5D6E-409C-BE32-E72D297353CC}">
              <c16:uniqueId val="{00000011-1E54-483B-9411-7B1BB41A5B5B}"/>
            </c:ext>
          </c:extLst>
        </c:ser>
        <c:dLbls>
          <c:showLegendKey val="0"/>
          <c:showVal val="0"/>
          <c:showCatName val="0"/>
          <c:showSerName val="0"/>
          <c:showPercent val="0"/>
          <c:showBubbleSize val="0"/>
        </c:dLbls>
        <c:smooth val="0"/>
        <c:axId val="247795712"/>
        <c:axId val="247797248"/>
      </c:lineChart>
      <c:catAx>
        <c:axId val="247795712"/>
        <c:scaling>
          <c:orientation val="minMax"/>
        </c:scaling>
        <c:delete val="0"/>
        <c:axPos val="b"/>
        <c:numFmt formatCode="General" sourceLinked="1"/>
        <c:majorTickMark val="out"/>
        <c:minorTickMark val="none"/>
        <c:tickLblPos val="nextTo"/>
        <c:txPr>
          <a:bodyPr/>
          <a:lstStyle/>
          <a:p>
            <a:pPr>
              <a:defRPr sz="1200" b="1"/>
            </a:pPr>
            <a:endParaRPr lang="he-IL"/>
          </a:p>
        </c:txPr>
        <c:crossAx val="247797248"/>
        <c:crosses val="autoZero"/>
        <c:auto val="1"/>
        <c:lblAlgn val="ctr"/>
        <c:lblOffset val="100"/>
        <c:tickLblSkip val="1"/>
        <c:noMultiLvlLbl val="0"/>
      </c:catAx>
      <c:valAx>
        <c:axId val="247797248"/>
        <c:scaling>
          <c:orientation val="minMax"/>
          <c:max val="89"/>
          <c:min val="71"/>
        </c:scaling>
        <c:delete val="0"/>
        <c:axPos val="l"/>
        <c:majorGridlines/>
        <c:numFmt formatCode="#,##0" sourceLinked="0"/>
        <c:majorTickMark val="out"/>
        <c:minorTickMark val="none"/>
        <c:tickLblPos val="nextTo"/>
        <c:txPr>
          <a:bodyPr/>
          <a:lstStyle/>
          <a:p>
            <a:pPr>
              <a:defRPr sz="1200" b="1"/>
            </a:pPr>
            <a:endParaRPr lang="he-IL"/>
          </a:p>
        </c:txPr>
        <c:crossAx val="247795712"/>
        <c:crosses val="autoZero"/>
        <c:crossBetween val="between"/>
      </c:valAx>
    </c:plotArea>
    <c:plotVisOnly val="1"/>
    <c:dispBlanksAs val="span"/>
    <c:showDLblsOverMax val="0"/>
  </c:chart>
  <c:spPr>
    <a:solidFill>
      <a:schemeClr val="bg1"/>
    </a:solidFill>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'emp annual all countries by age'!$B$19</c:f>
              <c:strCache>
                <c:ptCount val="1"/>
                <c:pt idx="0">
                  <c:v>ישראל</c:v>
                </c:pt>
              </c:strCache>
            </c:strRef>
          </c:tx>
          <c:spPr>
            <a:ln w="38100">
              <a:solidFill>
                <a:srgbClr val="002060"/>
              </a:solidFill>
              <a:prstDash val="solid"/>
            </a:ln>
          </c:spPr>
          <c:marker>
            <c:symbol val="none"/>
          </c:marker>
          <c:cat>
            <c:numRef>
              <c:f>'emp annual all countries by age'!$CC$1:$CY$1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'emp annual all countries by age'!$CC$19:$CY$19</c:f>
              <c:numCache>
                <c:formatCode>#,##0.0_ ;\-#,##0.0\ </c:formatCode>
                <c:ptCount val="23"/>
                <c:pt idx="0">
                  <c:v>56.470145213483157</c:v>
                </c:pt>
                <c:pt idx="1">
                  <c:v>56.899903036139563</c:v>
                </c:pt>
                <c:pt idx="2">
                  <c:v>56.681370457655333</c:v>
                </c:pt>
                <c:pt idx="3">
                  <c:v>57.330882257315899</c:v>
                </c:pt>
                <c:pt idx="4">
                  <c:v>58.476435048598397</c:v>
                </c:pt>
                <c:pt idx="5">
                  <c:v>59.407304147144927</c:v>
                </c:pt>
                <c:pt idx="6">
                  <c:v>59.375679245390756</c:v>
                </c:pt>
                <c:pt idx="7">
                  <c:v>59.528346769429177</c:v>
                </c:pt>
                <c:pt idx="8">
                  <c:v>59.923550892949187</c:v>
                </c:pt>
                <c:pt idx="9">
                  <c:v>60.180319771397272</c:v>
                </c:pt>
                <c:pt idx="10">
                  <c:v>61.672309312663408</c:v>
                </c:pt>
                <c:pt idx="11">
                  <c:v>62.716475819310581</c:v>
                </c:pt>
                <c:pt idx="12">
                  <c:v>64.285204436087454</c:v>
                </c:pt>
                <c:pt idx="13">
                  <c:v>65.364088422251214</c:v>
                </c:pt>
                <c:pt idx="14">
                  <c:v>65.395092456922555</c:v>
                </c:pt>
                <c:pt idx="15">
                  <c:v>66.535710426257012</c:v>
                </c:pt>
                <c:pt idx="16">
                  <c:v>67.414756637638021</c:v>
                </c:pt>
                <c:pt idx="17">
                  <c:v>68.644749648857811</c:v>
                </c:pt>
                <c:pt idx="18">
                  <c:v>69.280109198701567</c:v>
                </c:pt>
                <c:pt idx="19">
                  <c:v>70.865643433498889</c:v>
                </c:pt>
                <c:pt idx="20">
                  <c:v>71.250177101401917</c:v>
                </c:pt>
                <c:pt idx="21">
                  <c:v>71.986321539480642</c:v>
                </c:pt>
                <c:pt idx="22">
                  <c:v>72.386915321190045</c:v>
                </c:pt>
              </c:numCache>
            </c:numRef>
          </c:val>
          <c:smooth val="0"/>
          <c:extLst>
            <c:ext xmlns:c16="http://schemas.microsoft.com/office/drawing/2014/chart" uri="{C3380CC4-5D6E-409C-BE32-E72D297353CC}">
              <c16:uniqueId val="{00000003-B978-4F05-AC99-F3DC12B87A3D}"/>
            </c:ext>
          </c:extLst>
        </c:ser>
        <c:ser>
          <c:idx val="2"/>
          <c:order val="1"/>
          <c:tx>
            <c:strRef>
              <c:f>'emp annual all countries by age'!$B$39</c:f>
              <c:strCache>
                <c:ptCount val="1"/>
                <c:pt idx="0">
                  <c:v>ארה"ב</c:v>
                </c:pt>
              </c:strCache>
            </c:strRef>
          </c:tx>
          <c:spPr>
            <a:ln w="38100">
              <a:solidFill>
                <a:srgbClr val="006600"/>
              </a:solidFill>
              <a:prstDash val="lgDash"/>
            </a:ln>
          </c:spPr>
          <c:marker>
            <c:symbol val="none"/>
          </c:marker>
          <c:cat>
            <c:numRef>
              <c:f>'emp annual all countries by age'!$CC$1:$CY$1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'emp annual all countries by age'!$CC$39:$CY$39</c:f>
              <c:numCache>
                <c:formatCode>#,##0.0_ ;\-#,##0.0\ </c:formatCode>
                <c:ptCount val="23"/>
                <c:pt idx="0">
                  <c:v>68.284118116520347</c:v>
                </c:pt>
                <c:pt idx="1">
                  <c:v>68.858656737791776</c:v>
                </c:pt>
                <c:pt idx="2">
                  <c:v>69.726615038296544</c:v>
                </c:pt>
                <c:pt idx="3">
                  <c:v>69.782267555904269</c:v>
                </c:pt>
                <c:pt idx="4">
                  <c:v>70.145335985853237</c:v>
                </c:pt>
                <c:pt idx="5">
                  <c:v>70.181661249645984</c:v>
                </c:pt>
                <c:pt idx="6">
                  <c:v>69.647931480715613</c:v>
                </c:pt>
                <c:pt idx="7">
                  <c:v>68.823839662447256</c:v>
                </c:pt>
                <c:pt idx="8">
                  <c:v>68.739221203594454</c:v>
                </c:pt>
                <c:pt idx="9">
                  <c:v>68.450058587965643</c:v>
                </c:pt>
                <c:pt idx="10">
                  <c:v>68.610344520608919</c:v>
                </c:pt>
                <c:pt idx="11">
                  <c:v>69.226513084264923</c:v>
                </c:pt>
                <c:pt idx="12">
                  <c:v>69.167981513461129</c:v>
                </c:pt>
                <c:pt idx="13">
                  <c:v>69.010760924624108</c:v>
                </c:pt>
                <c:pt idx="14">
                  <c:v>67.150452474797703</c:v>
                </c:pt>
                <c:pt idx="15">
                  <c:v>66.414730338587773</c:v>
                </c:pt>
                <c:pt idx="16">
                  <c:v>65.918345022060691</c:v>
                </c:pt>
                <c:pt idx="17">
                  <c:v>66.074517151916979</c:v>
                </c:pt>
                <c:pt idx="18">
                  <c:v>66.099141538535108</c:v>
                </c:pt>
                <c:pt idx="19">
                  <c:v>66.641273166609139</c:v>
                </c:pt>
                <c:pt idx="20">
                  <c:v>66.858187824445494</c:v>
                </c:pt>
                <c:pt idx="21">
                  <c:v>67.46027098874589</c:v>
                </c:pt>
                <c:pt idx="22">
                  <c:v>68.283752325023698</c:v>
                </c:pt>
              </c:numCache>
            </c:numRef>
          </c:val>
          <c:smooth val="0"/>
          <c:extLst>
            <c:ext xmlns:c16="http://schemas.microsoft.com/office/drawing/2014/chart" uri="{C3380CC4-5D6E-409C-BE32-E72D297353CC}">
              <c16:uniqueId val="{00000007-B978-4F05-AC99-F3DC12B87A3D}"/>
            </c:ext>
          </c:extLst>
        </c:ser>
        <c:ser>
          <c:idx val="8"/>
          <c:order val="2"/>
          <c:tx>
            <c:strRef>
              <c:f>'emp annual all countries by age'!$B$42</c:f>
              <c:strCache>
                <c:ptCount val="1"/>
                <c:pt idx="0">
                  <c:v>Top 10</c:v>
                </c:pt>
              </c:strCache>
            </c:strRef>
          </c:tx>
          <c:spPr>
            <a:ln w="50800" cmpd="dbl">
              <a:solidFill>
                <a:schemeClr val="accent6">
                  <a:lumMod val="75000"/>
                </a:schemeClr>
              </a:solidFill>
            </a:ln>
          </c:spPr>
          <c:marker>
            <c:symbol val="none"/>
          </c:marker>
          <c:cat>
            <c:numRef>
              <c:f>'emp annual all countries by age'!$CC$1:$CY$1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'emp annual all countries by age'!$CC$42:$CY$42</c:f>
              <c:numCache>
                <c:formatCode>0.0</c:formatCode>
                <c:ptCount val="23"/>
                <c:pt idx="0">
                  <c:v>61.432186422532844</c:v>
                </c:pt>
                <c:pt idx="1">
                  <c:v>62.220154401279011</c:v>
                </c:pt>
                <c:pt idx="2">
                  <c:v>63.342608564226325</c:v>
                </c:pt>
                <c:pt idx="3">
                  <c:v>64.267207616551929</c:v>
                </c:pt>
                <c:pt idx="4">
                  <c:v>65.634009587572876</c:v>
                </c:pt>
                <c:pt idx="5">
                  <c:v>66.558010660284253</c:v>
                </c:pt>
                <c:pt idx="6">
                  <c:v>67.161668868385647</c:v>
                </c:pt>
                <c:pt idx="7">
                  <c:v>67.650167425908833</c:v>
                </c:pt>
                <c:pt idx="8">
                  <c:v>67.534979939346528</c:v>
                </c:pt>
                <c:pt idx="9">
                  <c:v>67.631700088411989</c:v>
                </c:pt>
                <c:pt idx="10">
                  <c:v>68.519917701886158</c:v>
                </c:pt>
                <c:pt idx="11">
                  <c:v>69.421871072586143</c:v>
                </c:pt>
                <c:pt idx="12">
                  <c:v>70.451406697537124</c:v>
                </c:pt>
                <c:pt idx="13">
                  <c:v>71.144811959553721</c:v>
                </c:pt>
                <c:pt idx="14">
                  <c:v>70.779251040497059</c:v>
                </c:pt>
                <c:pt idx="15">
                  <c:v>70.304711091785776</c:v>
                </c:pt>
                <c:pt idx="16">
                  <c:v>70.590340407605254</c:v>
                </c:pt>
                <c:pt idx="17">
                  <c:v>71.108800118958811</c:v>
                </c:pt>
                <c:pt idx="18">
                  <c:v>71.234465239408451</c:v>
                </c:pt>
                <c:pt idx="19">
                  <c:v>71.62356225426015</c:v>
                </c:pt>
                <c:pt idx="20">
                  <c:v>71.847089993581662</c:v>
                </c:pt>
                <c:pt idx="21">
                  <c:v>72.562234306574922</c:v>
                </c:pt>
                <c:pt idx="22">
                  <c:v>73.339367180675779</c:v>
                </c:pt>
              </c:numCache>
            </c:numRef>
          </c:val>
          <c:smooth val="0"/>
          <c:extLst>
            <c:ext xmlns:c16="http://schemas.microsoft.com/office/drawing/2014/chart" uri="{C3380CC4-5D6E-409C-BE32-E72D297353CC}">
              <c16:uniqueId val="{0000000B-B978-4F05-AC99-F3DC12B87A3D}"/>
            </c:ext>
          </c:extLst>
        </c:ser>
        <c:ser>
          <c:idx val="10"/>
          <c:order val="3"/>
          <c:tx>
            <c:strRef>
              <c:f>'emp annual all countries by age'!$B$45</c:f>
              <c:strCache>
                <c:ptCount val="1"/>
                <c:pt idx="0">
                  <c:v>OECD</c:v>
                </c:pt>
              </c:strCache>
            </c:strRef>
          </c:tx>
          <c:spPr>
            <a:ln w="38100">
              <a:solidFill>
                <a:srgbClr val="FF0000"/>
              </a:solidFill>
              <a:prstDash val="sysDash"/>
            </a:ln>
          </c:spPr>
          <c:marker>
            <c:symbol val="none"/>
          </c:marker>
          <c:cat>
            <c:numRef>
              <c:f>'emp annual all countries by age'!$CC$1:$CY$1</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'emp annual all countries by age'!$CC$45:$CY$45</c:f>
              <c:numCache>
                <c:formatCode>#,##0.0_ ;\-#,##0.0\ </c:formatCode>
                <c:ptCount val="23"/>
                <c:pt idx="0">
                  <c:v>56.860445213789987</c:v>
                </c:pt>
                <c:pt idx="1">
                  <c:v>57.185934406944952</c:v>
                </c:pt>
                <c:pt idx="2">
                  <c:v>57.811421226844793</c:v>
                </c:pt>
                <c:pt idx="3">
                  <c:v>57.920732506973863</c:v>
                </c:pt>
                <c:pt idx="4">
                  <c:v>58.367423970578471</c:v>
                </c:pt>
                <c:pt idx="5">
                  <c:v>58.736574388557528</c:v>
                </c:pt>
                <c:pt idx="6">
                  <c:v>58.923222709160392</c:v>
                </c:pt>
                <c:pt idx="7">
                  <c:v>59.062342141465898</c:v>
                </c:pt>
                <c:pt idx="8">
                  <c:v>59.252767706930172</c:v>
                </c:pt>
                <c:pt idx="9">
                  <c:v>59.704466933208963</c:v>
                </c:pt>
                <c:pt idx="10">
                  <c:v>60.120090754489112</c:v>
                </c:pt>
                <c:pt idx="11">
                  <c:v>60.997272337232268</c:v>
                </c:pt>
                <c:pt idx="12">
                  <c:v>61.567554839884743</c:v>
                </c:pt>
                <c:pt idx="13">
                  <c:v>61.940069733026753</c:v>
                </c:pt>
                <c:pt idx="14">
                  <c:v>61.335383641534783</c:v>
                </c:pt>
                <c:pt idx="15">
                  <c:v>61.330418529230549</c:v>
                </c:pt>
                <c:pt idx="16">
                  <c:v>61.535480930764713</c:v>
                </c:pt>
                <c:pt idx="17">
                  <c:v>61.921757901706783</c:v>
                </c:pt>
                <c:pt idx="18">
                  <c:v>62.304294522825607</c:v>
                </c:pt>
                <c:pt idx="19">
                  <c:v>62.797696822922219</c:v>
                </c:pt>
                <c:pt idx="20">
                  <c:v>63.367639990130783</c:v>
                </c:pt>
                <c:pt idx="21">
                  <c:v>64.147700745203224</c:v>
                </c:pt>
                <c:pt idx="22">
                  <c:v>64.94204513190931</c:v>
                </c:pt>
              </c:numCache>
            </c:numRef>
          </c:val>
          <c:smooth val="0"/>
          <c:extLst>
            <c:ext xmlns:c16="http://schemas.microsoft.com/office/drawing/2014/chart" uri="{C3380CC4-5D6E-409C-BE32-E72D297353CC}">
              <c16:uniqueId val="{0000000F-B978-4F05-AC99-F3DC12B87A3D}"/>
            </c:ext>
          </c:extLst>
        </c:ser>
        <c:dLbls>
          <c:showLegendKey val="0"/>
          <c:showVal val="0"/>
          <c:showCatName val="0"/>
          <c:showSerName val="0"/>
          <c:showPercent val="0"/>
          <c:showBubbleSize val="0"/>
        </c:dLbls>
        <c:smooth val="0"/>
        <c:axId val="247795712"/>
        <c:axId val="247797248"/>
      </c:lineChart>
      <c:catAx>
        <c:axId val="247795712"/>
        <c:scaling>
          <c:orientation val="minMax"/>
        </c:scaling>
        <c:delete val="0"/>
        <c:axPos val="b"/>
        <c:numFmt formatCode="General" sourceLinked="1"/>
        <c:majorTickMark val="out"/>
        <c:minorTickMark val="none"/>
        <c:tickLblPos val="nextTo"/>
        <c:txPr>
          <a:bodyPr/>
          <a:lstStyle/>
          <a:p>
            <a:pPr>
              <a:defRPr sz="1200" b="1"/>
            </a:pPr>
            <a:endParaRPr lang="he-IL"/>
          </a:p>
        </c:txPr>
        <c:crossAx val="247797248"/>
        <c:crosses val="autoZero"/>
        <c:auto val="1"/>
        <c:lblAlgn val="ctr"/>
        <c:lblOffset val="100"/>
        <c:tickLblSkip val="1"/>
        <c:noMultiLvlLbl val="0"/>
      </c:catAx>
      <c:valAx>
        <c:axId val="247797248"/>
        <c:scaling>
          <c:orientation val="minMax"/>
          <c:max val="76"/>
          <c:min val="56"/>
        </c:scaling>
        <c:delete val="0"/>
        <c:axPos val="l"/>
        <c:majorGridlines/>
        <c:numFmt formatCode="#,##0" sourceLinked="0"/>
        <c:majorTickMark val="out"/>
        <c:minorTickMark val="none"/>
        <c:tickLblPos val="nextTo"/>
        <c:txPr>
          <a:bodyPr/>
          <a:lstStyle/>
          <a:p>
            <a:pPr>
              <a:defRPr sz="1200" b="1"/>
            </a:pPr>
            <a:endParaRPr lang="he-IL"/>
          </a:p>
        </c:txPr>
        <c:crossAx val="247795712"/>
        <c:crosses val="autoZero"/>
        <c:crossBetween val="between"/>
      </c:valAx>
    </c:plotArea>
    <c:plotVisOnly val="1"/>
    <c:dispBlanksAs val="span"/>
    <c:showDLblsOverMax val="0"/>
  </c:chart>
  <c:spPr>
    <a:solidFill>
      <a:schemeClr val="bg1"/>
    </a:solidFill>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'figure 6 - emp, par &amp; unemp'!$B$2</c:f>
              <c:strCache>
                <c:ptCount val="1"/>
                <c:pt idx="0">
                  <c:v>תעסוקה</c:v>
                </c:pt>
              </c:strCache>
            </c:strRef>
          </c:tx>
          <c:spPr>
            <a:ln w="38100">
              <a:noFill/>
            </a:ln>
          </c:spPr>
          <c:marker>
            <c:symbol val="none"/>
          </c:marker>
          <c:dLbls>
            <c:dLbl>
              <c:idx val="19"/>
              <c:delete val="1"/>
              <c:extLst>
                <c:ext xmlns:c15="http://schemas.microsoft.com/office/drawing/2012/chart" uri="{CE6537A1-D6FC-4f65-9D91-7224C49458BB}"/>
                <c:ext xmlns:c16="http://schemas.microsoft.com/office/drawing/2014/chart" uri="{C3380CC4-5D6E-409C-BE32-E72D297353CC}">
                  <c16:uniqueId val="{00000000-A6E5-47D1-B8DD-F6B8057A03E7}"/>
                </c:ext>
              </c:extLst>
            </c:dLbl>
            <c:dLbl>
              <c:idx val="2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E5-47D1-B8DD-F6B8057A03E7}"/>
                </c:ext>
              </c:extLst>
            </c:dLbl>
            <c:numFmt formatCode="#,##0.0" sourceLinked="0"/>
            <c:spPr>
              <a:noFill/>
              <a:ln>
                <a:noFill/>
              </a:ln>
              <a:effectLst/>
            </c:spPr>
            <c:txPr>
              <a:bodyPr wrap="square" lIns="38100" tIns="19050" rIns="38100" bIns="19050" anchor="ctr">
                <a:spAutoFit/>
              </a:bodyPr>
              <a:lstStyle/>
              <a:p>
                <a:pPr>
                  <a:defRPr sz="1100" b="1">
                    <a:solidFill>
                      <a:schemeClr val="bg1"/>
                    </a:solidFill>
                  </a:defRPr>
                </a:pPr>
                <a:endParaRPr lang="he-IL"/>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'figure 6 - emp, par &amp; unemp'!$A$3:$A$24</c:f>
              <c:numCache>
                <c:formatCode>General</c:formatCode>
                <c:ptCount val="22"/>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numCache>
            </c:numRef>
          </c:cat>
          <c:val>
            <c:numRef>
              <c:f>'figure 6 - emp, par &amp; unemp'!$B$3:$B$24</c:f>
              <c:numCache>
                <c:formatCode>General</c:formatCode>
                <c:ptCount val="22"/>
                <c:pt idx="0">
                  <c:v>80.659035347790791</c:v>
                </c:pt>
                <c:pt idx="1">
                  <c:v>79.486097875061802</c:v>
                </c:pt>
                <c:pt idx="2">
                  <c:v>78.101091928540583</c:v>
                </c:pt>
                <c:pt idx="3">
                  <c:v>76.928730785581365</c:v>
                </c:pt>
                <c:pt idx="4">
                  <c:v>76.096638979435681</c:v>
                </c:pt>
                <c:pt idx="5">
                  <c:v>76.142445122470974</c:v>
                </c:pt>
                <c:pt idx="6">
                  <c:v>75.534485227864522</c:v>
                </c:pt>
                <c:pt idx="7">
                  <c:v>74.325402808715509</c:v>
                </c:pt>
                <c:pt idx="8">
                  <c:v>74.31125578231341</c:v>
                </c:pt>
                <c:pt idx="9">
                  <c:v>75.00720705161541</c:v>
                </c:pt>
                <c:pt idx="10">
                  <c:v>75.125384627240294</c:v>
                </c:pt>
                <c:pt idx="11">
                  <c:v>76.191227155072795</c:v>
                </c:pt>
                <c:pt idx="12">
                  <c:v>77.673182276744683</c:v>
                </c:pt>
                <c:pt idx="13">
                  <c:v>78.423261259917766</c:v>
                </c:pt>
                <c:pt idx="14">
                  <c:v>76.448565377942714</c:v>
                </c:pt>
                <c:pt idx="15">
                  <c:v>77.392648933900276</c:v>
                </c:pt>
                <c:pt idx="16">
                  <c:v>78.492148263616741</c:v>
                </c:pt>
                <c:pt idx="17">
                  <c:v>79.611703039487764</c:v>
                </c:pt>
                <c:pt idx="18">
                  <c:v>79.949433393125858</c:v>
                </c:pt>
                <c:pt idx="19">
                  <c:v>80.343114317460703</c:v>
                </c:pt>
                <c:pt idx="20">
                  <c:v>81.326848860451094</c:v>
                </c:pt>
                <c:pt idx="21">
                  <c:v>81.390396883255974</c:v>
                </c:pt>
              </c:numCache>
            </c:numRef>
          </c:val>
          <c:smooth val="0"/>
          <c:extLst>
            <c:ext xmlns:c16="http://schemas.microsoft.com/office/drawing/2014/chart" uri="{C3380CC4-5D6E-409C-BE32-E72D297353CC}">
              <c16:uniqueId val="{00000002-A6E5-47D1-B8DD-F6B8057A03E7}"/>
            </c:ext>
          </c:extLst>
        </c:ser>
        <c:ser>
          <c:idx val="10"/>
          <c:order val="2"/>
          <c:tx>
            <c:strRef>
              <c:f>'figure 6 - emp, par &amp; unemp'!$D$2</c:f>
              <c:strCache>
                <c:ptCount val="1"/>
                <c:pt idx="0">
                  <c:v>השתתפות</c:v>
                </c:pt>
              </c:strCache>
            </c:strRef>
          </c:tx>
          <c:spPr>
            <a:ln w="38100">
              <a:noFill/>
              <a:prstDash val="sysDash"/>
            </a:ln>
          </c:spPr>
          <c:marker>
            <c:symbol val="none"/>
          </c:marker>
          <c:dLbls>
            <c:dLbl>
              <c:idx val="19"/>
              <c:delete val="1"/>
              <c:extLst>
                <c:ext xmlns:c15="http://schemas.microsoft.com/office/drawing/2012/chart" uri="{CE6537A1-D6FC-4f65-9D91-7224C49458BB}"/>
                <c:ext xmlns:c16="http://schemas.microsoft.com/office/drawing/2014/chart" uri="{C3380CC4-5D6E-409C-BE32-E72D297353CC}">
                  <c16:uniqueId val="{00000003-A6E5-47D1-B8DD-F6B8057A03E7}"/>
                </c:ext>
              </c:extLst>
            </c:dLbl>
            <c:dLbl>
              <c:idx val="21"/>
              <c:numFmt formatCode="#,##0.0" sourceLinked="0"/>
              <c:spPr>
                <a:noFill/>
                <a:ln>
                  <a:noFill/>
                </a:ln>
                <a:effectLst/>
              </c:spPr>
              <c:txPr>
                <a:bodyPr wrap="square" lIns="38100" tIns="19050" rIns="38100" bIns="19050" anchor="ctr">
                  <a:spAutoFit/>
                </a:bodyPr>
                <a:lstStyle/>
                <a:p>
                  <a:pPr>
                    <a:defRPr sz="1100" b="1">
                      <a:solidFill>
                        <a:schemeClr val="bg1"/>
                      </a:solidFill>
                    </a:defRPr>
                  </a:pPr>
                  <a:endParaRPr lang="he-IL"/>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6E5-47D1-B8DD-F6B8057A03E7}"/>
                </c:ext>
              </c:extLst>
            </c:dLbl>
            <c:numFmt formatCode="#,##0.0" sourceLinked="0"/>
            <c:spPr>
              <a:noFill/>
              <a:ln>
                <a:noFill/>
              </a:ln>
              <a:effectLst/>
            </c:spPr>
            <c:txPr>
              <a:bodyPr wrap="square" lIns="38100" tIns="19050" rIns="38100" bIns="19050" anchor="ctr">
                <a:spAutoFit/>
              </a:bodyPr>
              <a:lstStyle/>
              <a:p>
                <a:pPr>
                  <a:defRPr sz="1200" b="1">
                    <a:solidFill>
                      <a:schemeClr val="bg1"/>
                    </a:solidFill>
                  </a:defRPr>
                </a:pPr>
                <a:endParaRPr lang="he-IL"/>
              </a:p>
            </c:txPr>
            <c:dLblPos val="r"/>
            <c:showLegendKey val="0"/>
            <c:showVal val="0"/>
            <c:showCatName val="0"/>
            <c:showSerName val="0"/>
            <c:showPercent val="0"/>
            <c:showBubbleSize val="0"/>
            <c:extLst>
              <c:ext xmlns:c15="http://schemas.microsoft.com/office/drawing/2012/chart" uri="{CE6537A1-D6FC-4f65-9D91-7224C49458BB}">
                <c15:showLeaderLines val="0"/>
              </c:ext>
            </c:extLst>
          </c:dLbls>
          <c:cat>
            <c:numRef>
              <c:f>'figure 6 - emp, par &amp; unemp'!$A$3:$A$24</c:f>
              <c:numCache>
                <c:formatCode>General</c:formatCode>
                <c:ptCount val="22"/>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numCache>
            </c:numRef>
          </c:cat>
          <c:val>
            <c:numRef>
              <c:f>'figure 6 - emp, par &amp; unemp'!$D$3:$D$24</c:f>
              <c:numCache>
                <c:formatCode>General</c:formatCode>
                <c:ptCount val="22"/>
                <c:pt idx="0">
                  <c:v>85.486892174660269</c:v>
                </c:pt>
                <c:pt idx="1">
                  <c:v>84.771090070903583</c:v>
                </c:pt>
                <c:pt idx="2">
                  <c:v>84.318134696798339</c:v>
                </c:pt>
                <c:pt idx="3">
                  <c:v>84.160716728808708</c:v>
                </c:pt>
                <c:pt idx="4">
                  <c:v>84.075245426721295</c:v>
                </c:pt>
                <c:pt idx="5">
                  <c:v>83.871583424253103</c:v>
                </c:pt>
                <c:pt idx="6">
                  <c:v>83.72520974960041</c:v>
                </c:pt>
                <c:pt idx="7">
                  <c:v>83.546493833591086</c:v>
                </c:pt>
                <c:pt idx="8">
                  <c:v>83.594510913189765</c:v>
                </c:pt>
                <c:pt idx="9">
                  <c:v>83.828192297294947</c:v>
                </c:pt>
                <c:pt idx="10">
                  <c:v>83.153503331184126</c:v>
                </c:pt>
                <c:pt idx="11">
                  <c:v>83.414840050417254</c:v>
                </c:pt>
                <c:pt idx="12">
                  <c:v>83.862996106599169</c:v>
                </c:pt>
                <c:pt idx="13">
                  <c:v>83.920443076915731</c:v>
                </c:pt>
                <c:pt idx="14">
                  <c:v>83.665519125529997</c:v>
                </c:pt>
                <c:pt idx="15">
                  <c:v>83.879518714587547</c:v>
                </c:pt>
                <c:pt idx="16">
                  <c:v>83.849248939512037</c:v>
                </c:pt>
                <c:pt idx="17">
                  <c:v>84.590563656953464</c:v>
                </c:pt>
                <c:pt idx="18">
                  <c:v>84.538858429016173</c:v>
                </c:pt>
                <c:pt idx="19">
                  <c:v>84.678284017837058</c:v>
                </c:pt>
                <c:pt idx="20">
                  <c:v>85.131554932632</c:v>
                </c:pt>
                <c:pt idx="21">
                  <c:v>84.861522036074007</c:v>
                </c:pt>
              </c:numCache>
            </c:numRef>
          </c:val>
          <c:smooth val="0"/>
          <c:extLst>
            <c:ext xmlns:c16="http://schemas.microsoft.com/office/drawing/2014/chart" uri="{C3380CC4-5D6E-409C-BE32-E72D297353CC}">
              <c16:uniqueId val="{00000005-A6E5-47D1-B8DD-F6B8057A03E7}"/>
            </c:ext>
          </c:extLst>
        </c:ser>
        <c:dLbls>
          <c:showLegendKey val="0"/>
          <c:showVal val="0"/>
          <c:showCatName val="0"/>
          <c:showSerName val="0"/>
          <c:showPercent val="0"/>
          <c:showBubbleSize val="0"/>
        </c:dLbls>
        <c:marker val="1"/>
        <c:smooth val="0"/>
        <c:axId val="247795712"/>
        <c:axId val="247797248"/>
      </c:lineChart>
      <c:lineChart>
        <c:grouping val="standard"/>
        <c:varyColors val="0"/>
        <c:ser>
          <c:idx val="2"/>
          <c:order val="1"/>
          <c:tx>
            <c:strRef>
              <c:f>'figure 6 - emp, par &amp; unemp'!$C$2</c:f>
              <c:strCache>
                <c:ptCount val="1"/>
                <c:pt idx="0">
                  <c:v>אבטלה</c:v>
                </c:pt>
              </c:strCache>
            </c:strRef>
          </c:tx>
          <c:spPr>
            <a:ln w="38100">
              <a:solidFill>
                <a:srgbClr val="008000"/>
              </a:solidFill>
              <a:prstDash val="lgDash"/>
            </a:ln>
          </c:spPr>
          <c:marker>
            <c:symbol val="none"/>
          </c:marker>
          <c:dLbls>
            <c:dLbl>
              <c:idx val="19"/>
              <c:delete val="1"/>
              <c:extLst>
                <c:ext xmlns:c15="http://schemas.microsoft.com/office/drawing/2012/chart" uri="{CE6537A1-D6FC-4f65-9D91-7224C49458BB}"/>
                <c:ext xmlns:c16="http://schemas.microsoft.com/office/drawing/2014/chart" uri="{C3380CC4-5D6E-409C-BE32-E72D297353CC}">
                  <c16:uniqueId val="{00000006-A6E5-47D1-B8DD-F6B8057A03E7}"/>
                </c:ext>
              </c:extLst>
            </c:dLbl>
            <c:dLbl>
              <c:idx val="2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6E5-47D1-B8DD-F6B8057A03E7}"/>
                </c:ext>
              </c:extLst>
            </c:dLbl>
            <c:numFmt formatCode="#,##0.0" sourceLinked="0"/>
            <c:spPr>
              <a:noFill/>
              <a:ln>
                <a:noFill/>
              </a:ln>
              <a:effectLst/>
            </c:spPr>
            <c:txPr>
              <a:bodyPr wrap="square" lIns="38100" tIns="19050" rIns="38100" bIns="19050" anchor="ctr">
                <a:spAutoFit/>
              </a:bodyPr>
              <a:lstStyle/>
              <a:p>
                <a:pPr>
                  <a:defRPr sz="1100" b="1"/>
                </a:pPr>
                <a:endParaRPr lang="he-IL"/>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'figure 6 - emp, par &amp; unemp'!$A$3:$A$24</c:f>
              <c:numCache>
                <c:formatCode>General</c:formatCode>
                <c:ptCount val="22"/>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numCache>
            </c:numRef>
          </c:cat>
          <c:val>
            <c:numRef>
              <c:f>'figure 6 - emp, par &amp; unemp'!$C$3:$C$24</c:f>
              <c:numCache>
                <c:formatCode>General</c:formatCode>
                <c:ptCount val="22"/>
                <c:pt idx="0">
                  <c:v>5.6474819753718011</c:v>
                </c:pt>
                <c:pt idx="1">
                  <c:v>6.2344275523900006</c:v>
                </c:pt>
                <c:pt idx="2">
                  <c:v>7.3733162985800877</c:v>
                </c:pt>
                <c:pt idx="3">
                  <c:v>8.5930660102752974</c:v>
                </c:pt>
                <c:pt idx="4">
                  <c:v>9.4898402101480013</c:v>
                </c:pt>
                <c:pt idx="5">
                  <c:v>9.2154434031432633</c:v>
                </c:pt>
                <c:pt idx="6">
                  <c:v>9.7828653355806807</c:v>
                </c:pt>
                <c:pt idx="7">
                  <c:v>11.037077203074791</c:v>
                </c:pt>
                <c:pt idx="8">
                  <c:v>11.105101315224781</c:v>
                </c:pt>
                <c:pt idx="9">
                  <c:v>10.522695293721821</c:v>
                </c:pt>
                <c:pt idx="10">
                  <c:v>9.6545766351772304</c:v>
                </c:pt>
                <c:pt idx="11">
                  <c:v>8.6598654279962659</c:v>
                </c:pt>
                <c:pt idx="12">
                  <c:v>7.3808641680134377</c:v>
                </c:pt>
                <c:pt idx="13">
                  <c:v>6.5504680569424876</c:v>
                </c:pt>
                <c:pt idx="14">
                  <c:v>8.625959443052178</c:v>
                </c:pt>
                <c:pt idx="15">
                  <c:v>7.7335562722525912</c:v>
                </c:pt>
                <c:pt idx="16">
                  <c:v>6.3889667989272763</c:v>
                </c:pt>
                <c:pt idx="17">
                  <c:v>5.8858345449225924</c:v>
                </c:pt>
                <c:pt idx="18">
                  <c:v>5.428775738371094</c:v>
                </c:pt>
                <c:pt idx="19">
                  <c:v>5.1195767021721492</c:v>
                </c:pt>
                <c:pt idx="20">
                  <c:v>4.4692077751801031</c:v>
                </c:pt>
                <c:pt idx="21">
                  <c:v>4.0903404387944811</c:v>
                </c:pt>
              </c:numCache>
            </c:numRef>
          </c:val>
          <c:smooth val="0"/>
          <c:extLst>
            <c:ext xmlns:c16="http://schemas.microsoft.com/office/drawing/2014/chart" uri="{C3380CC4-5D6E-409C-BE32-E72D297353CC}">
              <c16:uniqueId val="{00000008-A6E5-47D1-B8DD-F6B8057A03E7}"/>
            </c:ext>
          </c:extLst>
        </c:ser>
        <c:dLbls>
          <c:showLegendKey val="0"/>
          <c:showVal val="0"/>
          <c:showCatName val="0"/>
          <c:showSerName val="0"/>
          <c:showPercent val="0"/>
          <c:showBubbleSize val="0"/>
        </c:dLbls>
        <c:marker val="1"/>
        <c:smooth val="0"/>
        <c:axId val="806476352"/>
        <c:axId val="806452408"/>
      </c:lineChart>
      <c:catAx>
        <c:axId val="247795712"/>
        <c:scaling>
          <c:orientation val="minMax"/>
        </c:scaling>
        <c:delete val="0"/>
        <c:axPos val="b"/>
        <c:numFmt formatCode="General" sourceLinked="1"/>
        <c:majorTickMark val="out"/>
        <c:minorTickMark val="none"/>
        <c:tickLblPos val="nextTo"/>
        <c:txPr>
          <a:bodyPr/>
          <a:lstStyle/>
          <a:p>
            <a:pPr>
              <a:defRPr sz="1000" b="1"/>
            </a:pPr>
            <a:endParaRPr lang="he-IL"/>
          </a:p>
        </c:txPr>
        <c:crossAx val="247797248"/>
        <c:crosses val="autoZero"/>
        <c:auto val="1"/>
        <c:lblAlgn val="ctr"/>
        <c:lblOffset val="100"/>
        <c:tickLblSkip val="1"/>
        <c:noMultiLvlLbl val="0"/>
      </c:catAx>
      <c:valAx>
        <c:axId val="247797248"/>
        <c:scaling>
          <c:orientation val="minMax"/>
          <c:max val="86"/>
          <c:min val="72"/>
        </c:scaling>
        <c:delete val="0"/>
        <c:axPos val="l"/>
        <c:majorGridlines/>
        <c:numFmt formatCode="#,##0" sourceLinked="0"/>
        <c:majorTickMark val="out"/>
        <c:minorTickMark val="none"/>
        <c:tickLblPos val="nextTo"/>
        <c:txPr>
          <a:bodyPr/>
          <a:lstStyle/>
          <a:p>
            <a:pPr>
              <a:defRPr sz="1100" b="1"/>
            </a:pPr>
            <a:endParaRPr lang="he-IL"/>
          </a:p>
        </c:txPr>
        <c:crossAx val="247795712"/>
        <c:crosses val="autoZero"/>
        <c:crossBetween val="between"/>
      </c:valAx>
      <c:valAx>
        <c:axId val="806452408"/>
        <c:scaling>
          <c:orientation val="minMax"/>
          <c:max val="14"/>
        </c:scaling>
        <c:delete val="0"/>
        <c:axPos val="r"/>
        <c:numFmt formatCode="General" sourceLinked="1"/>
        <c:majorTickMark val="out"/>
        <c:minorTickMark val="none"/>
        <c:tickLblPos val="nextTo"/>
        <c:txPr>
          <a:bodyPr/>
          <a:lstStyle/>
          <a:p>
            <a:pPr>
              <a:defRPr sz="1100" b="1"/>
            </a:pPr>
            <a:endParaRPr lang="he-IL"/>
          </a:p>
        </c:txPr>
        <c:crossAx val="806476352"/>
        <c:crosses val="max"/>
        <c:crossBetween val="between"/>
      </c:valAx>
      <c:catAx>
        <c:axId val="806476352"/>
        <c:scaling>
          <c:orientation val="minMax"/>
        </c:scaling>
        <c:delete val="1"/>
        <c:axPos val="b"/>
        <c:numFmt formatCode="General" sourceLinked="1"/>
        <c:majorTickMark val="out"/>
        <c:minorTickMark val="none"/>
        <c:tickLblPos val="nextTo"/>
        <c:crossAx val="806452408"/>
        <c:crosses val="autoZero"/>
        <c:auto val="1"/>
        <c:lblAlgn val="ctr"/>
        <c:lblOffset val="100"/>
        <c:noMultiLvlLbl val="0"/>
      </c:catAx>
    </c:plotArea>
    <c:plotVisOnly val="1"/>
    <c:dispBlanksAs val="span"/>
    <c:showDLblsOverMax val="0"/>
  </c:chart>
  <c:spPr>
    <a:solidFill>
      <a:schemeClr val="bg1"/>
    </a:solidFill>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'figure 6 - emp, par &amp; unemp'!$E$2</c:f>
              <c:strCache>
                <c:ptCount val="1"/>
                <c:pt idx="0">
                  <c:v>תעסוקה</c:v>
                </c:pt>
              </c:strCache>
            </c:strRef>
          </c:tx>
          <c:spPr>
            <a:ln w="38100">
              <a:noFill/>
            </a:ln>
          </c:spPr>
          <c:marker>
            <c:symbol val="none"/>
          </c:marker>
          <c:dLbls>
            <c:dLbl>
              <c:idx val="2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33-4932-AD95-F0FFBEB1785A}"/>
                </c:ext>
              </c:extLst>
            </c:dLbl>
            <c:numFmt formatCode="#,##0.0" sourceLinked="0"/>
            <c:spPr>
              <a:noFill/>
              <a:ln>
                <a:noFill/>
              </a:ln>
              <a:effectLst/>
            </c:spPr>
            <c:txPr>
              <a:bodyPr wrap="square" lIns="38100" tIns="19050" rIns="38100" bIns="19050" anchor="ctr">
                <a:spAutoFit/>
              </a:bodyPr>
              <a:lstStyle/>
              <a:p>
                <a:pPr>
                  <a:defRPr sz="1100" b="1">
                    <a:solidFill>
                      <a:schemeClr val="bg1"/>
                    </a:solidFill>
                  </a:defRPr>
                </a:pPr>
                <a:endParaRPr lang="he-IL"/>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'figure 6 - emp, par &amp; unemp'!$A$3:$A$24</c:f>
              <c:numCache>
                <c:formatCode>General</c:formatCode>
                <c:ptCount val="22"/>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numCache>
            </c:numRef>
          </c:cat>
          <c:val>
            <c:numRef>
              <c:f>'figure 6 - emp, par &amp; unemp'!$E$3:$E$24</c:f>
              <c:numCache>
                <c:formatCode>General</c:formatCode>
                <c:ptCount val="22"/>
                <c:pt idx="0">
                  <c:v>56.470145213483157</c:v>
                </c:pt>
                <c:pt idx="1">
                  <c:v>56.899903036139563</c:v>
                </c:pt>
                <c:pt idx="2">
                  <c:v>56.681370457655333</c:v>
                </c:pt>
                <c:pt idx="3">
                  <c:v>57.330882257315899</c:v>
                </c:pt>
                <c:pt idx="4">
                  <c:v>58.476435048598397</c:v>
                </c:pt>
                <c:pt idx="5">
                  <c:v>59.407304147144927</c:v>
                </c:pt>
                <c:pt idx="6">
                  <c:v>59.375679245390756</c:v>
                </c:pt>
                <c:pt idx="7">
                  <c:v>59.528346769429177</c:v>
                </c:pt>
                <c:pt idx="8">
                  <c:v>59.923550892949187</c:v>
                </c:pt>
                <c:pt idx="9">
                  <c:v>60.180319771397272</c:v>
                </c:pt>
                <c:pt idx="10">
                  <c:v>61.672309312663408</c:v>
                </c:pt>
                <c:pt idx="11">
                  <c:v>62.716475819310581</c:v>
                </c:pt>
                <c:pt idx="12">
                  <c:v>64.285204436087454</c:v>
                </c:pt>
                <c:pt idx="13">
                  <c:v>65.364088422251214</c:v>
                </c:pt>
                <c:pt idx="14">
                  <c:v>65.395092456922555</c:v>
                </c:pt>
                <c:pt idx="15">
                  <c:v>66.535710426257012</c:v>
                </c:pt>
                <c:pt idx="16">
                  <c:v>67.414756637638021</c:v>
                </c:pt>
                <c:pt idx="17">
                  <c:v>68.644749648857811</c:v>
                </c:pt>
                <c:pt idx="18">
                  <c:v>69.280109198701567</c:v>
                </c:pt>
                <c:pt idx="19">
                  <c:v>70.865643433498889</c:v>
                </c:pt>
                <c:pt idx="20">
                  <c:v>71.250177101401917</c:v>
                </c:pt>
                <c:pt idx="21">
                  <c:v>71.986321539480642</c:v>
                </c:pt>
              </c:numCache>
            </c:numRef>
          </c:val>
          <c:smooth val="0"/>
          <c:extLst>
            <c:ext xmlns:c16="http://schemas.microsoft.com/office/drawing/2014/chart" uri="{C3380CC4-5D6E-409C-BE32-E72D297353CC}">
              <c16:uniqueId val="{00000002-D933-4932-AD95-F0FFBEB1785A}"/>
            </c:ext>
          </c:extLst>
        </c:ser>
        <c:ser>
          <c:idx val="10"/>
          <c:order val="2"/>
          <c:tx>
            <c:strRef>
              <c:f>'figure 6 - emp, par &amp; unemp'!$G$2</c:f>
              <c:strCache>
                <c:ptCount val="1"/>
                <c:pt idx="0">
                  <c:v>השתתפות</c:v>
                </c:pt>
              </c:strCache>
            </c:strRef>
          </c:tx>
          <c:spPr>
            <a:ln w="38100">
              <a:noFill/>
              <a:prstDash val="sysDash"/>
            </a:ln>
          </c:spPr>
          <c:marker>
            <c:symbol val="none"/>
          </c:marker>
          <c:dLbls>
            <c:dLbl>
              <c:idx val="19"/>
              <c:delete val="1"/>
              <c:extLst>
                <c:ext xmlns:c15="http://schemas.microsoft.com/office/drawing/2012/chart" uri="{CE6537A1-D6FC-4f65-9D91-7224C49458BB}"/>
                <c:ext xmlns:c16="http://schemas.microsoft.com/office/drawing/2014/chart" uri="{C3380CC4-5D6E-409C-BE32-E72D297353CC}">
                  <c16:uniqueId val="{00000003-D933-4932-AD95-F0FFBEB1785A}"/>
                </c:ext>
              </c:extLst>
            </c:dLbl>
            <c:dLbl>
              <c:idx val="2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933-4932-AD95-F0FFBEB1785A}"/>
                </c:ext>
              </c:extLst>
            </c:dLbl>
            <c:numFmt formatCode="#,##0.0" sourceLinked="0"/>
            <c:spPr>
              <a:noFill/>
              <a:ln>
                <a:noFill/>
              </a:ln>
              <a:effectLst/>
            </c:spPr>
            <c:txPr>
              <a:bodyPr wrap="square" lIns="38100" tIns="19050" rIns="38100" bIns="19050" anchor="ctr">
                <a:spAutoFit/>
              </a:bodyPr>
              <a:lstStyle/>
              <a:p>
                <a:pPr>
                  <a:defRPr sz="1100" b="1">
                    <a:solidFill>
                      <a:schemeClr val="bg1"/>
                    </a:solidFill>
                  </a:defRPr>
                </a:pPr>
                <a:endParaRPr lang="he-IL"/>
              </a:p>
            </c:txPr>
            <c:dLblPos val="r"/>
            <c:showLegendKey val="0"/>
            <c:showVal val="0"/>
            <c:showCatName val="0"/>
            <c:showSerName val="0"/>
            <c:showPercent val="0"/>
            <c:showBubbleSize val="0"/>
            <c:extLst>
              <c:ext xmlns:c15="http://schemas.microsoft.com/office/drawing/2012/chart" uri="{CE6537A1-D6FC-4f65-9D91-7224C49458BB}">
                <c15:showLeaderLines val="0"/>
              </c:ext>
            </c:extLst>
          </c:dLbls>
          <c:cat>
            <c:numRef>
              <c:f>'figure 6 - emp, par &amp; unemp'!$A$3:$A$24</c:f>
              <c:numCache>
                <c:formatCode>General</c:formatCode>
                <c:ptCount val="22"/>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numCache>
            </c:numRef>
          </c:cat>
          <c:val>
            <c:numRef>
              <c:f>'figure 6 - emp, par &amp; unemp'!$G$3:$G$24</c:f>
              <c:numCache>
                <c:formatCode>General</c:formatCode>
                <c:ptCount val="22"/>
                <c:pt idx="0">
                  <c:v>61.73974963040105</c:v>
                </c:pt>
                <c:pt idx="1">
                  <c:v>61.75748999945754</c:v>
                </c:pt>
                <c:pt idx="2">
                  <c:v>62.416636085981757</c:v>
                </c:pt>
                <c:pt idx="3">
                  <c:v>63.265427524213813</c:v>
                </c:pt>
                <c:pt idx="4">
                  <c:v>64.804903216203925</c:v>
                </c:pt>
                <c:pt idx="5">
                  <c:v>65.541709929669025</c:v>
                </c:pt>
                <c:pt idx="6">
                  <c:v>66.072608443937895</c:v>
                </c:pt>
                <c:pt idx="7">
                  <c:v>66.655102094820649</c:v>
                </c:pt>
                <c:pt idx="8">
                  <c:v>67.7187951264399</c:v>
                </c:pt>
                <c:pt idx="9">
                  <c:v>68.162261127963191</c:v>
                </c:pt>
                <c:pt idx="10">
                  <c:v>68.418794102536992</c:v>
                </c:pt>
                <c:pt idx="11">
                  <c:v>68.83905186352267</c:v>
                </c:pt>
                <c:pt idx="12">
                  <c:v>69.904049146832222</c:v>
                </c:pt>
                <c:pt idx="13">
                  <c:v>70.081855947986824</c:v>
                </c:pt>
                <c:pt idx="14">
                  <c:v>71.287694239920256</c:v>
                </c:pt>
                <c:pt idx="15">
                  <c:v>71.435352169342551</c:v>
                </c:pt>
                <c:pt idx="16">
                  <c:v>71.798055876774725</c:v>
                </c:pt>
                <c:pt idx="17">
                  <c:v>72.943452914733598</c:v>
                </c:pt>
                <c:pt idx="18">
                  <c:v>73.277140541608219</c:v>
                </c:pt>
                <c:pt idx="19">
                  <c:v>74.571511413386204</c:v>
                </c:pt>
                <c:pt idx="20">
                  <c:v>74.702613270656414</c:v>
                </c:pt>
                <c:pt idx="21">
                  <c:v>75.142193316015565</c:v>
                </c:pt>
              </c:numCache>
            </c:numRef>
          </c:val>
          <c:smooth val="0"/>
          <c:extLst>
            <c:ext xmlns:c16="http://schemas.microsoft.com/office/drawing/2014/chart" uri="{C3380CC4-5D6E-409C-BE32-E72D297353CC}">
              <c16:uniqueId val="{00000005-D933-4932-AD95-F0FFBEB1785A}"/>
            </c:ext>
          </c:extLst>
        </c:ser>
        <c:dLbls>
          <c:showLegendKey val="0"/>
          <c:showVal val="0"/>
          <c:showCatName val="0"/>
          <c:showSerName val="0"/>
          <c:showPercent val="0"/>
          <c:showBubbleSize val="0"/>
        </c:dLbls>
        <c:marker val="1"/>
        <c:smooth val="0"/>
        <c:axId val="247795712"/>
        <c:axId val="247797248"/>
      </c:lineChart>
      <c:lineChart>
        <c:grouping val="standard"/>
        <c:varyColors val="0"/>
        <c:ser>
          <c:idx val="2"/>
          <c:order val="1"/>
          <c:tx>
            <c:strRef>
              <c:f>'figure 6 - emp, par &amp; unemp'!$F$2</c:f>
              <c:strCache>
                <c:ptCount val="1"/>
                <c:pt idx="0">
                  <c:v>אבטלה</c:v>
                </c:pt>
              </c:strCache>
            </c:strRef>
          </c:tx>
          <c:spPr>
            <a:ln w="38100">
              <a:solidFill>
                <a:srgbClr val="008000"/>
              </a:solidFill>
              <a:prstDash val="lgDash"/>
            </a:ln>
          </c:spPr>
          <c:marker>
            <c:symbol val="none"/>
          </c:marker>
          <c:dLbls>
            <c:dLbl>
              <c:idx val="19"/>
              <c:delete val="1"/>
              <c:extLst>
                <c:ext xmlns:c15="http://schemas.microsoft.com/office/drawing/2012/chart" uri="{CE6537A1-D6FC-4f65-9D91-7224C49458BB}"/>
                <c:ext xmlns:c16="http://schemas.microsoft.com/office/drawing/2014/chart" uri="{C3380CC4-5D6E-409C-BE32-E72D297353CC}">
                  <c16:uniqueId val="{00000006-D933-4932-AD95-F0FFBEB1785A}"/>
                </c:ext>
              </c:extLst>
            </c:dLbl>
            <c:dLbl>
              <c:idx val="2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933-4932-AD95-F0FFBEB1785A}"/>
                </c:ext>
              </c:extLst>
            </c:dLbl>
            <c:numFmt formatCode="#,##0.0" sourceLinked="0"/>
            <c:spPr>
              <a:noFill/>
              <a:ln>
                <a:noFill/>
              </a:ln>
              <a:effectLst/>
            </c:spPr>
            <c:txPr>
              <a:bodyPr wrap="square" lIns="38100" tIns="19050" rIns="38100" bIns="19050" anchor="ctr">
                <a:spAutoFit/>
              </a:bodyPr>
              <a:lstStyle/>
              <a:p>
                <a:pPr>
                  <a:defRPr sz="1100" b="1"/>
                </a:pPr>
                <a:endParaRPr lang="he-IL"/>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'figure 6 - emp, par &amp; unemp'!$A$3:$A$24</c:f>
              <c:numCache>
                <c:formatCode>General</c:formatCode>
                <c:ptCount val="22"/>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numCache>
            </c:numRef>
          </c:cat>
          <c:val>
            <c:numRef>
              <c:f>'figure 6 - emp, par &amp; unemp'!$F$3:$F$24</c:f>
              <c:numCache>
                <c:formatCode>General</c:formatCode>
                <c:ptCount val="22"/>
                <c:pt idx="0">
                  <c:v>8.5351891584657515</c:v>
                </c:pt>
                <c:pt idx="1">
                  <c:v>7.8655835322333276</c:v>
                </c:pt>
                <c:pt idx="2">
                  <c:v>9.1886810760288906</c:v>
                </c:pt>
                <c:pt idx="3">
                  <c:v>9.3803922602539203</c:v>
                </c:pt>
                <c:pt idx="4">
                  <c:v>9.7654156607445479</c:v>
                </c:pt>
                <c:pt idx="5">
                  <c:v>9.3595449204892081</c:v>
                </c:pt>
                <c:pt idx="6">
                  <c:v>10.13571184226733</c:v>
                </c:pt>
                <c:pt idx="7">
                  <c:v>10.691987711988279</c:v>
                </c:pt>
                <c:pt idx="8">
                  <c:v>11.51119747322139</c:v>
                </c:pt>
                <c:pt idx="9">
                  <c:v>11.710206240930271</c:v>
                </c:pt>
                <c:pt idx="10">
                  <c:v>9.8605724908902292</c:v>
                </c:pt>
                <c:pt idx="11">
                  <c:v>8.8940447006016932</c:v>
                </c:pt>
                <c:pt idx="12">
                  <c:v>8.0379388309001865</c:v>
                </c:pt>
                <c:pt idx="13">
                  <c:v>6.7317959290875899</c:v>
                </c:pt>
                <c:pt idx="14">
                  <c:v>8.2659452600136234</c:v>
                </c:pt>
                <c:pt idx="15">
                  <c:v>6.8588473273997312</c:v>
                </c:pt>
                <c:pt idx="16">
                  <c:v>6.1050388977936221</c:v>
                </c:pt>
                <c:pt idx="17">
                  <c:v>5.8931995869467579</c:v>
                </c:pt>
                <c:pt idx="18">
                  <c:v>5.4546770157291551</c:v>
                </c:pt>
                <c:pt idx="19">
                  <c:v>4.9695492415915883</c:v>
                </c:pt>
                <c:pt idx="20">
                  <c:v>4.6215734873235448</c:v>
                </c:pt>
                <c:pt idx="21">
                  <c:v>4.1998664628575577</c:v>
                </c:pt>
              </c:numCache>
            </c:numRef>
          </c:val>
          <c:smooth val="0"/>
          <c:extLst>
            <c:ext xmlns:c16="http://schemas.microsoft.com/office/drawing/2014/chart" uri="{C3380CC4-5D6E-409C-BE32-E72D297353CC}">
              <c16:uniqueId val="{00000008-D933-4932-AD95-F0FFBEB1785A}"/>
            </c:ext>
          </c:extLst>
        </c:ser>
        <c:dLbls>
          <c:showLegendKey val="0"/>
          <c:showVal val="0"/>
          <c:showCatName val="0"/>
          <c:showSerName val="0"/>
          <c:showPercent val="0"/>
          <c:showBubbleSize val="0"/>
        </c:dLbls>
        <c:marker val="1"/>
        <c:smooth val="0"/>
        <c:axId val="545055368"/>
        <c:axId val="545049792"/>
      </c:lineChart>
      <c:catAx>
        <c:axId val="247795712"/>
        <c:scaling>
          <c:orientation val="minMax"/>
        </c:scaling>
        <c:delete val="0"/>
        <c:axPos val="b"/>
        <c:numFmt formatCode="General" sourceLinked="1"/>
        <c:majorTickMark val="out"/>
        <c:minorTickMark val="none"/>
        <c:tickLblPos val="nextTo"/>
        <c:txPr>
          <a:bodyPr/>
          <a:lstStyle/>
          <a:p>
            <a:pPr>
              <a:defRPr sz="1000" b="1"/>
            </a:pPr>
            <a:endParaRPr lang="he-IL"/>
          </a:p>
        </c:txPr>
        <c:crossAx val="247797248"/>
        <c:crosses val="autoZero"/>
        <c:auto val="1"/>
        <c:lblAlgn val="ctr"/>
        <c:lblOffset val="100"/>
        <c:tickLblSkip val="1"/>
        <c:noMultiLvlLbl val="0"/>
      </c:catAx>
      <c:valAx>
        <c:axId val="247797248"/>
        <c:scaling>
          <c:orientation val="minMax"/>
          <c:max val="77"/>
          <c:min val="56"/>
        </c:scaling>
        <c:delete val="0"/>
        <c:axPos val="l"/>
        <c:majorGridlines/>
        <c:numFmt formatCode="#,##0" sourceLinked="0"/>
        <c:majorTickMark val="out"/>
        <c:minorTickMark val="none"/>
        <c:tickLblPos val="nextTo"/>
        <c:txPr>
          <a:bodyPr/>
          <a:lstStyle/>
          <a:p>
            <a:pPr>
              <a:defRPr sz="1100" b="1"/>
            </a:pPr>
            <a:endParaRPr lang="he-IL"/>
          </a:p>
        </c:txPr>
        <c:crossAx val="247795712"/>
        <c:crosses val="autoZero"/>
        <c:crossBetween val="between"/>
        <c:majorUnit val="3"/>
      </c:valAx>
      <c:valAx>
        <c:axId val="545049792"/>
        <c:scaling>
          <c:orientation val="minMax"/>
        </c:scaling>
        <c:delete val="0"/>
        <c:axPos val="r"/>
        <c:numFmt formatCode="General" sourceLinked="1"/>
        <c:majorTickMark val="out"/>
        <c:minorTickMark val="none"/>
        <c:tickLblPos val="nextTo"/>
        <c:txPr>
          <a:bodyPr/>
          <a:lstStyle/>
          <a:p>
            <a:pPr>
              <a:defRPr sz="1100" b="1"/>
            </a:pPr>
            <a:endParaRPr lang="he-IL"/>
          </a:p>
        </c:txPr>
        <c:crossAx val="545055368"/>
        <c:crosses val="max"/>
        <c:crossBetween val="between"/>
      </c:valAx>
      <c:catAx>
        <c:axId val="545055368"/>
        <c:scaling>
          <c:orientation val="minMax"/>
        </c:scaling>
        <c:delete val="1"/>
        <c:axPos val="b"/>
        <c:numFmt formatCode="General" sourceLinked="1"/>
        <c:majorTickMark val="out"/>
        <c:minorTickMark val="none"/>
        <c:tickLblPos val="nextTo"/>
        <c:crossAx val="545049792"/>
        <c:crosses val="autoZero"/>
        <c:auto val="1"/>
        <c:lblAlgn val="ctr"/>
        <c:lblOffset val="100"/>
        <c:noMultiLvlLbl val="0"/>
      </c:catAx>
    </c:plotArea>
    <c:plotVisOnly val="1"/>
    <c:dispBlanksAs val="span"/>
    <c:showDLblsOverMax val="0"/>
  </c:chart>
  <c:spPr>
    <a:solidFill>
      <a:schemeClr val="bg1"/>
    </a:solidFill>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'figure 6 - emp, par &amp; unemp'!$B$2</c:f>
              <c:strCache>
                <c:ptCount val="1"/>
                <c:pt idx="0">
                  <c:v>תעסוקה</c:v>
                </c:pt>
              </c:strCache>
            </c:strRef>
          </c:tx>
          <c:spPr>
            <a:ln w="38100">
              <a:solidFill>
                <a:srgbClr val="002060"/>
              </a:solidFill>
            </a:ln>
          </c:spPr>
          <c:marker>
            <c:symbol val="none"/>
          </c:marker>
          <c:dLbls>
            <c:dLbl>
              <c:idx val="19"/>
              <c:delete val="1"/>
              <c:extLst>
                <c:ext xmlns:c15="http://schemas.microsoft.com/office/drawing/2012/chart" uri="{CE6537A1-D6FC-4f65-9D91-7224C49458BB}"/>
                <c:ext xmlns:c16="http://schemas.microsoft.com/office/drawing/2014/chart" uri="{C3380CC4-5D6E-409C-BE32-E72D297353CC}">
                  <c16:uniqueId val="{00000000-10FE-4CAD-8354-E0119ECD3743}"/>
                </c:ext>
              </c:extLst>
            </c:dLbl>
            <c:dLbl>
              <c:idx val="2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FE-4CAD-8354-E0119ECD3743}"/>
                </c:ext>
              </c:extLst>
            </c:dLbl>
            <c:numFmt formatCode="#,##0.0" sourceLinked="0"/>
            <c:spPr>
              <a:noFill/>
              <a:ln>
                <a:noFill/>
              </a:ln>
              <a:effectLst/>
            </c:spPr>
            <c:txPr>
              <a:bodyPr wrap="square" lIns="38100" tIns="19050" rIns="38100" bIns="19050" anchor="ctr">
                <a:spAutoFit/>
              </a:bodyPr>
              <a:lstStyle/>
              <a:p>
                <a:pPr>
                  <a:defRPr sz="1100" b="1"/>
                </a:pPr>
                <a:endParaRPr lang="he-IL"/>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'figure 6 - emp, par &amp; unemp'!$A$3:$A$24</c:f>
              <c:numCache>
                <c:formatCode>General</c:formatCode>
                <c:ptCount val="22"/>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numCache>
            </c:numRef>
          </c:cat>
          <c:val>
            <c:numRef>
              <c:f>'figure 6 - emp, par &amp; unemp'!$B$3:$B$24</c:f>
              <c:numCache>
                <c:formatCode>General</c:formatCode>
                <c:ptCount val="22"/>
                <c:pt idx="0">
                  <c:v>80.659035347790791</c:v>
                </c:pt>
                <c:pt idx="1">
                  <c:v>79.486097875061802</c:v>
                </c:pt>
                <c:pt idx="2">
                  <c:v>78.101091928540583</c:v>
                </c:pt>
                <c:pt idx="3">
                  <c:v>76.928730785581365</c:v>
                </c:pt>
                <c:pt idx="4">
                  <c:v>76.096638979435681</c:v>
                </c:pt>
                <c:pt idx="5">
                  <c:v>76.142445122470974</c:v>
                </c:pt>
                <c:pt idx="6">
                  <c:v>75.534485227864522</c:v>
                </c:pt>
                <c:pt idx="7">
                  <c:v>74.325402808715509</c:v>
                </c:pt>
                <c:pt idx="8">
                  <c:v>74.31125578231341</c:v>
                </c:pt>
                <c:pt idx="9">
                  <c:v>75.00720705161541</c:v>
                </c:pt>
                <c:pt idx="10">
                  <c:v>75.125384627240294</c:v>
                </c:pt>
                <c:pt idx="11">
                  <c:v>76.191227155072795</c:v>
                </c:pt>
                <c:pt idx="12">
                  <c:v>77.673182276744683</c:v>
                </c:pt>
                <c:pt idx="13">
                  <c:v>78.423261259917766</c:v>
                </c:pt>
                <c:pt idx="14">
                  <c:v>76.448565377942714</c:v>
                </c:pt>
                <c:pt idx="15">
                  <c:v>77.392648933900276</c:v>
                </c:pt>
                <c:pt idx="16">
                  <c:v>78.492148263616741</c:v>
                </c:pt>
                <c:pt idx="17">
                  <c:v>79.611703039487764</c:v>
                </c:pt>
                <c:pt idx="18">
                  <c:v>79.949433393125858</c:v>
                </c:pt>
                <c:pt idx="19">
                  <c:v>80.343114317460703</c:v>
                </c:pt>
                <c:pt idx="20">
                  <c:v>81.326848860451094</c:v>
                </c:pt>
                <c:pt idx="21">
                  <c:v>81.390396883255974</c:v>
                </c:pt>
              </c:numCache>
            </c:numRef>
          </c:val>
          <c:smooth val="0"/>
          <c:extLst>
            <c:ext xmlns:c16="http://schemas.microsoft.com/office/drawing/2014/chart" uri="{C3380CC4-5D6E-409C-BE32-E72D297353CC}">
              <c16:uniqueId val="{00000002-10FE-4CAD-8354-E0119ECD3743}"/>
            </c:ext>
          </c:extLst>
        </c:ser>
        <c:ser>
          <c:idx val="10"/>
          <c:order val="2"/>
          <c:tx>
            <c:strRef>
              <c:f>'figure 6 - emp, par &amp; unemp'!$D$2</c:f>
              <c:strCache>
                <c:ptCount val="1"/>
                <c:pt idx="0">
                  <c:v>השתתפות</c:v>
                </c:pt>
              </c:strCache>
            </c:strRef>
          </c:tx>
          <c:spPr>
            <a:ln w="38100">
              <a:solidFill>
                <a:srgbClr val="FF0000"/>
              </a:solidFill>
              <a:prstDash val="sysDash"/>
            </a:ln>
          </c:spPr>
          <c:marker>
            <c:symbol val="none"/>
          </c:marker>
          <c:dLbls>
            <c:dLbl>
              <c:idx val="19"/>
              <c:delete val="1"/>
              <c:extLst>
                <c:ext xmlns:c15="http://schemas.microsoft.com/office/drawing/2012/chart" uri="{CE6537A1-D6FC-4f65-9D91-7224C49458BB}"/>
                <c:ext xmlns:c16="http://schemas.microsoft.com/office/drawing/2014/chart" uri="{C3380CC4-5D6E-409C-BE32-E72D297353CC}">
                  <c16:uniqueId val="{00000003-10FE-4CAD-8354-E0119ECD3743}"/>
                </c:ext>
              </c:extLst>
            </c:dLbl>
            <c:dLbl>
              <c:idx val="21"/>
              <c:numFmt formatCode="#,##0.0" sourceLinked="0"/>
              <c:spPr>
                <a:noFill/>
                <a:ln>
                  <a:noFill/>
                </a:ln>
                <a:effectLst/>
              </c:spPr>
              <c:txPr>
                <a:bodyPr wrap="square" lIns="38100" tIns="19050" rIns="38100" bIns="19050" anchor="ctr">
                  <a:spAutoFit/>
                </a:bodyPr>
                <a:lstStyle/>
                <a:p>
                  <a:pPr>
                    <a:defRPr sz="1100" b="1"/>
                  </a:pPr>
                  <a:endParaRPr lang="he-IL"/>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0FE-4CAD-8354-E0119ECD3743}"/>
                </c:ext>
              </c:extLst>
            </c:dLbl>
            <c:numFmt formatCode="#,##0.0" sourceLinked="0"/>
            <c:spPr>
              <a:noFill/>
              <a:ln>
                <a:noFill/>
              </a:ln>
              <a:effectLst/>
            </c:spPr>
            <c:txPr>
              <a:bodyPr wrap="square" lIns="38100" tIns="19050" rIns="38100" bIns="19050" anchor="ctr">
                <a:spAutoFit/>
              </a:bodyPr>
              <a:lstStyle/>
              <a:p>
                <a:pPr>
                  <a:defRPr sz="1200" b="1"/>
                </a:pPr>
                <a:endParaRPr lang="he-IL"/>
              </a:p>
            </c:txPr>
            <c:dLblPos val="r"/>
            <c:showLegendKey val="0"/>
            <c:showVal val="0"/>
            <c:showCatName val="0"/>
            <c:showSerName val="0"/>
            <c:showPercent val="0"/>
            <c:showBubbleSize val="0"/>
            <c:extLst>
              <c:ext xmlns:c15="http://schemas.microsoft.com/office/drawing/2012/chart" uri="{CE6537A1-D6FC-4f65-9D91-7224C49458BB}">
                <c15:showLeaderLines val="0"/>
              </c:ext>
            </c:extLst>
          </c:dLbls>
          <c:cat>
            <c:numRef>
              <c:f>'figure 6 - emp, par &amp; unemp'!$A$3:$A$24</c:f>
              <c:numCache>
                <c:formatCode>General</c:formatCode>
                <c:ptCount val="22"/>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numCache>
            </c:numRef>
          </c:cat>
          <c:val>
            <c:numRef>
              <c:f>'figure 6 - emp, par &amp; unemp'!$D$3:$D$24</c:f>
              <c:numCache>
                <c:formatCode>General</c:formatCode>
                <c:ptCount val="22"/>
                <c:pt idx="0">
                  <c:v>85.486892174660269</c:v>
                </c:pt>
                <c:pt idx="1">
                  <c:v>84.771090070903583</c:v>
                </c:pt>
                <c:pt idx="2">
                  <c:v>84.318134696798339</c:v>
                </c:pt>
                <c:pt idx="3">
                  <c:v>84.160716728808708</c:v>
                </c:pt>
                <c:pt idx="4">
                  <c:v>84.075245426721295</c:v>
                </c:pt>
                <c:pt idx="5">
                  <c:v>83.871583424253103</c:v>
                </c:pt>
                <c:pt idx="6">
                  <c:v>83.72520974960041</c:v>
                </c:pt>
                <c:pt idx="7">
                  <c:v>83.546493833591086</c:v>
                </c:pt>
                <c:pt idx="8">
                  <c:v>83.594510913189765</c:v>
                </c:pt>
                <c:pt idx="9">
                  <c:v>83.828192297294947</c:v>
                </c:pt>
                <c:pt idx="10">
                  <c:v>83.153503331184126</c:v>
                </c:pt>
                <c:pt idx="11">
                  <c:v>83.414840050417254</c:v>
                </c:pt>
                <c:pt idx="12">
                  <c:v>83.862996106599169</c:v>
                </c:pt>
                <c:pt idx="13">
                  <c:v>83.920443076915731</c:v>
                </c:pt>
                <c:pt idx="14">
                  <c:v>83.665519125529997</c:v>
                </c:pt>
                <c:pt idx="15">
                  <c:v>83.879518714587547</c:v>
                </c:pt>
                <c:pt idx="16">
                  <c:v>83.849248939512037</c:v>
                </c:pt>
                <c:pt idx="17">
                  <c:v>84.590563656953464</c:v>
                </c:pt>
                <c:pt idx="18">
                  <c:v>84.538858429016173</c:v>
                </c:pt>
                <c:pt idx="19">
                  <c:v>84.678284017837058</c:v>
                </c:pt>
                <c:pt idx="20">
                  <c:v>85.131554932632</c:v>
                </c:pt>
                <c:pt idx="21">
                  <c:v>84.861522036074007</c:v>
                </c:pt>
              </c:numCache>
            </c:numRef>
          </c:val>
          <c:smooth val="0"/>
          <c:extLst>
            <c:ext xmlns:c16="http://schemas.microsoft.com/office/drawing/2014/chart" uri="{C3380CC4-5D6E-409C-BE32-E72D297353CC}">
              <c16:uniqueId val="{00000005-10FE-4CAD-8354-E0119ECD3743}"/>
            </c:ext>
          </c:extLst>
        </c:ser>
        <c:dLbls>
          <c:showLegendKey val="0"/>
          <c:showVal val="0"/>
          <c:showCatName val="0"/>
          <c:showSerName val="0"/>
          <c:showPercent val="0"/>
          <c:showBubbleSize val="0"/>
        </c:dLbls>
        <c:marker val="1"/>
        <c:smooth val="0"/>
        <c:axId val="247795712"/>
        <c:axId val="247797248"/>
      </c:lineChart>
      <c:lineChart>
        <c:grouping val="standard"/>
        <c:varyColors val="0"/>
        <c:ser>
          <c:idx val="2"/>
          <c:order val="1"/>
          <c:tx>
            <c:strRef>
              <c:f>'figure 6 - emp, par &amp; unemp'!$C$2</c:f>
              <c:strCache>
                <c:ptCount val="1"/>
                <c:pt idx="0">
                  <c:v>אבטלה</c:v>
                </c:pt>
              </c:strCache>
            </c:strRef>
          </c:tx>
          <c:spPr>
            <a:ln w="38100">
              <a:solidFill>
                <a:srgbClr val="008000"/>
              </a:solidFill>
              <a:prstDash val="lgDash"/>
            </a:ln>
          </c:spPr>
          <c:marker>
            <c:symbol val="none"/>
          </c:marker>
          <c:dLbls>
            <c:dLbl>
              <c:idx val="19"/>
              <c:delete val="1"/>
              <c:extLst>
                <c:ext xmlns:c15="http://schemas.microsoft.com/office/drawing/2012/chart" uri="{CE6537A1-D6FC-4f65-9D91-7224C49458BB}"/>
                <c:ext xmlns:c16="http://schemas.microsoft.com/office/drawing/2014/chart" uri="{C3380CC4-5D6E-409C-BE32-E72D297353CC}">
                  <c16:uniqueId val="{00000006-10FE-4CAD-8354-E0119ECD3743}"/>
                </c:ext>
              </c:extLst>
            </c:dLbl>
            <c:dLbl>
              <c:idx val="2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0FE-4CAD-8354-E0119ECD3743}"/>
                </c:ext>
              </c:extLst>
            </c:dLbl>
            <c:numFmt formatCode="#,##0.0" sourceLinked="0"/>
            <c:spPr>
              <a:noFill/>
              <a:ln>
                <a:noFill/>
              </a:ln>
              <a:effectLst/>
            </c:spPr>
            <c:txPr>
              <a:bodyPr wrap="square" lIns="38100" tIns="19050" rIns="38100" bIns="19050" anchor="ctr">
                <a:spAutoFit/>
              </a:bodyPr>
              <a:lstStyle/>
              <a:p>
                <a:pPr>
                  <a:defRPr sz="1100" b="1"/>
                </a:pPr>
                <a:endParaRPr lang="he-IL"/>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'figure 6 - emp, par &amp; unemp'!$A$3:$A$24</c:f>
              <c:numCache>
                <c:formatCode>General</c:formatCode>
                <c:ptCount val="22"/>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numCache>
            </c:numRef>
          </c:cat>
          <c:val>
            <c:numRef>
              <c:f>'figure 6 - emp, par &amp; unemp'!$C$3:$C$24</c:f>
              <c:numCache>
                <c:formatCode>General</c:formatCode>
                <c:ptCount val="22"/>
                <c:pt idx="0">
                  <c:v>5.6474819753718011</c:v>
                </c:pt>
                <c:pt idx="1">
                  <c:v>6.2344275523900006</c:v>
                </c:pt>
                <c:pt idx="2">
                  <c:v>7.3733162985800877</c:v>
                </c:pt>
                <c:pt idx="3">
                  <c:v>8.5930660102752974</c:v>
                </c:pt>
                <c:pt idx="4">
                  <c:v>9.4898402101480013</c:v>
                </c:pt>
                <c:pt idx="5">
                  <c:v>9.2154434031432633</c:v>
                </c:pt>
                <c:pt idx="6">
                  <c:v>9.7828653355806807</c:v>
                </c:pt>
                <c:pt idx="7">
                  <c:v>11.037077203074791</c:v>
                </c:pt>
                <c:pt idx="8">
                  <c:v>11.105101315224781</c:v>
                </c:pt>
                <c:pt idx="9">
                  <c:v>10.522695293721821</c:v>
                </c:pt>
                <c:pt idx="10">
                  <c:v>9.6545766351772304</c:v>
                </c:pt>
                <c:pt idx="11">
                  <c:v>8.6598654279962659</c:v>
                </c:pt>
                <c:pt idx="12">
                  <c:v>7.3808641680134377</c:v>
                </c:pt>
                <c:pt idx="13">
                  <c:v>6.5504680569424876</c:v>
                </c:pt>
                <c:pt idx="14">
                  <c:v>8.625959443052178</c:v>
                </c:pt>
                <c:pt idx="15">
                  <c:v>7.7335562722525912</c:v>
                </c:pt>
                <c:pt idx="16">
                  <c:v>6.3889667989272763</c:v>
                </c:pt>
                <c:pt idx="17">
                  <c:v>5.8858345449225924</c:v>
                </c:pt>
                <c:pt idx="18">
                  <c:v>5.428775738371094</c:v>
                </c:pt>
                <c:pt idx="19">
                  <c:v>5.1195767021721492</c:v>
                </c:pt>
                <c:pt idx="20">
                  <c:v>4.4692077751801031</c:v>
                </c:pt>
                <c:pt idx="21">
                  <c:v>4.0903404387944811</c:v>
                </c:pt>
              </c:numCache>
            </c:numRef>
          </c:val>
          <c:smooth val="0"/>
          <c:extLst>
            <c:ext xmlns:c16="http://schemas.microsoft.com/office/drawing/2014/chart" uri="{C3380CC4-5D6E-409C-BE32-E72D297353CC}">
              <c16:uniqueId val="{00000008-10FE-4CAD-8354-E0119ECD3743}"/>
            </c:ext>
          </c:extLst>
        </c:ser>
        <c:dLbls>
          <c:showLegendKey val="0"/>
          <c:showVal val="0"/>
          <c:showCatName val="0"/>
          <c:showSerName val="0"/>
          <c:showPercent val="0"/>
          <c:showBubbleSize val="0"/>
        </c:dLbls>
        <c:marker val="1"/>
        <c:smooth val="0"/>
        <c:axId val="806476352"/>
        <c:axId val="806452408"/>
      </c:lineChart>
      <c:catAx>
        <c:axId val="247795712"/>
        <c:scaling>
          <c:orientation val="minMax"/>
        </c:scaling>
        <c:delete val="0"/>
        <c:axPos val="b"/>
        <c:numFmt formatCode="General" sourceLinked="1"/>
        <c:majorTickMark val="out"/>
        <c:minorTickMark val="none"/>
        <c:tickLblPos val="nextTo"/>
        <c:txPr>
          <a:bodyPr/>
          <a:lstStyle/>
          <a:p>
            <a:pPr>
              <a:defRPr sz="1000" b="1"/>
            </a:pPr>
            <a:endParaRPr lang="he-IL"/>
          </a:p>
        </c:txPr>
        <c:crossAx val="247797248"/>
        <c:crosses val="autoZero"/>
        <c:auto val="1"/>
        <c:lblAlgn val="ctr"/>
        <c:lblOffset val="100"/>
        <c:tickLblSkip val="1"/>
        <c:noMultiLvlLbl val="0"/>
      </c:catAx>
      <c:valAx>
        <c:axId val="247797248"/>
        <c:scaling>
          <c:orientation val="minMax"/>
          <c:max val="86"/>
          <c:min val="72"/>
        </c:scaling>
        <c:delete val="0"/>
        <c:axPos val="l"/>
        <c:majorGridlines/>
        <c:numFmt formatCode="#,##0" sourceLinked="0"/>
        <c:majorTickMark val="out"/>
        <c:minorTickMark val="none"/>
        <c:tickLblPos val="nextTo"/>
        <c:txPr>
          <a:bodyPr/>
          <a:lstStyle/>
          <a:p>
            <a:pPr>
              <a:defRPr sz="1100" b="1"/>
            </a:pPr>
            <a:endParaRPr lang="he-IL"/>
          </a:p>
        </c:txPr>
        <c:crossAx val="247795712"/>
        <c:crosses val="autoZero"/>
        <c:crossBetween val="between"/>
      </c:valAx>
      <c:valAx>
        <c:axId val="806452408"/>
        <c:scaling>
          <c:orientation val="minMax"/>
          <c:max val="14"/>
        </c:scaling>
        <c:delete val="0"/>
        <c:axPos val="r"/>
        <c:numFmt formatCode="General" sourceLinked="1"/>
        <c:majorTickMark val="out"/>
        <c:minorTickMark val="none"/>
        <c:tickLblPos val="nextTo"/>
        <c:txPr>
          <a:bodyPr/>
          <a:lstStyle/>
          <a:p>
            <a:pPr>
              <a:defRPr sz="1100" b="1"/>
            </a:pPr>
            <a:endParaRPr lang="he-IL"/>
          </a:p>
        </c:txPr>
        <c:crossAx val="806476352"/>
        <c:crosses val="max"/>
        <c:crossBetween val="between"/>
      </c:valAx>
      <c:catAx>
        <c:axId val="806476352"/>
        <c:scaling>
          <c:orientation val="minMax"/>
        </c:scaling>
        <c:delete val="1"/>
        <c:axPos val="b"/>
        <c:numFmt formatCode="General" sourceLinked="1"/>
        <c:majorTickMark val="out"/>
        <c:minorTickMark val="none"/>
        <c:tickLblPos val="nextTo"/>
        <c:crossAx val="806452408"/>
        <c:crosses val="autoZero"/>
        <c:auto val="1"/>
        <c:lblAlgn val="ctr"/>
        <c:lblOffset val="100"/>
        <c:noMultiLvlLbl val="0"/>
      </c:catAx>
    </c:plotArea>
    <c:plotVisOnly val="1"/>
    <c:dispBlanksAs val="span"/>
    <c:showDLblsOverMax val="0"/>
  </c:chart>
  <c:spPr>
    <a:solidFill>
      <a:schemeClr val="bg1"/>
    </a:solidFill>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'figure 6 - emp, par &amp; unemp'!$E$2</c:f>
              <c:strCache>
                <c:ptCount val="1"/>
                <c:pt idx="0">
                  <c:v>תעסוקה</c:v>
                </c:pt>
              </c:strCache>
            </c:strRef>
          </c:tx>
          <c:spPr>
            <a:ln w="38100">
              <a:solidFill>
                <a:srgbClr val="002060"/>
              </a:solidFill>
            </a:ln>
          </c:spPr>
          <c:marker>
            <c:symbol val="none"/>
          </c:marker>
          <c:dLbls>
            <c:dLbl>
              <c:idx val="2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9B-47E8-811F-EC7C4E6B26E0}"/>
                </c:ext>
              </c:extLst>
            </c:dLbl>
            <c:numFmt formatCode="#,##0.0" sourceLinked="0"/>
            <c:spPr>
              <a:noFill/>
              <a:ln>
                <a:noFill/>
              </a:ln>
              <a:effectLst/>
            </c:spPr>
            <c:txPr>
              <a:bodyPr wrap="square" lIns="38100" tIns="19050" rIns="38100" bIns="19050" anchor="ctr">
                <a:spAutoFit/>
              </a:bodyPr>
              <a:lstStyle/>
              <a:p>
                <a:pPr>
                  <a:defRPr sz="1100" b="1"/>
                </a:pPr>
                <a:endParaRPr lang="he-IL"/>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'figure 6 - emp, par &amp; unemp'!$A$3:$A$24</c:f>
              <c:numCache>
                <c:formatCode>General</c:formatCode>
                <c:ptCount val="22"/>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numCache>
            </c:numRef>
          </c:cat>
          <c:val>
            <c:numRef>
              <c:f>'figure 6 - emp, par &amp; unemp'!$E$3:$E$24</c:f>
              <c:numCache>
                <c:formatCode>General</c:formatCode>
                <c:ptCount val="22"/>
                <c:pt idx="0">
                  <c:v>56.470145213483157</c:v>
                </c:pt>
                <c:pt idx="1">
                  <c:v>56.899903036139563</c:v>
                </c:pt>
                <c:pt idx="2">
                  <c:v>56.681370457655333</c:v>
                </c:pt>
                <c:pt idx="3">
                  <c:v>57.330882257315899</c:v>
                </c:pt>
                <c:pt idx="4">
                  <c:v>58.476435048598397</c:v>
                </c:pt>
                <c:pt idx="5">
                  <c:v>59.407304147144927</c:v>
                </c:pt>
                <c:pt idx="6">
                  <c:v>59.375679245390756</c:v>
                </c:pt>
                <c:pt idx="7">
                  <c:v>59.528346769429177</c:v>
                </c:pt>
                <c:pt idx="8">
                  <c:v>59.923550892949187</c:v>
                </c:pt>
                <c:pt idx="9">
                  <c:v>60.180319771397272</c:v>
                </c:pt>
                <c:pt idx="10">
                  <c:v>61.672309312663408</c:v>
                </c:pt>
                <c:pt idx="11">
                  <c:v>62.716475819310581</c:v>
                </c:pt>
                <c:pt idx="12">
                  <c:v>64.285204436087454</c:v>
                </c:pt>
                <c:pt idx="13">
                  <c:v>65.364088422251214</c:v>
                </c:pt>
                <c:pt idx="14">
                  <c:v>65.395092456922555</c:v>
                </c:pt>
                <c:pt idx="15">
                  <c:v>66.535710426257012</c:v>
                </c:pt>
                <c:pt idx="16">
                  <c:v>67.414756637638021</c:v>
                </c:pt>
                <c:pt idx="17">
                  <c:v>68.644749648857811</c:v>
                </c:pt>
                <c:pt idx="18">
                  <c:v>69.280109198701567</c:v>
                </c:pt>
                <c:pt idx="19">
                  <c:v>70.865643433498889</c:v>
                </c:pt>
                <c:pt idx="20">
                  <c:v>71.250177101401917</c:v>
                </c:pt>
                <c:pt idx="21">
                  <c:v>71.986321539480642</c:v>
                </c:pt>
              </c:numCache>
            </c:numRef>
          </c:val>
          <c:smooth val="0"/>
          <c:extLst>
            <c:ext xmlns:c16="http://schemas.microsoft.com/office/drawing/2014/chart" uri="{C3380CC4-5D6E-409C-BE32-E72D297353CC}">
              <c16:uniqueId val="{00000001-419B-47E8-811F-EC7C4E6B26E0}"/>
            </c:ext>
          </c:extLst>
        </c:ser>
        <c:ser>
          <c:idx val="10"/>
          <c:order val="2"/>
          <c:tx>
            <c:strRef>
              <c:f>'figure 6 - emp, par &amp; unemp'!$G$2</c:f>
              <c:strCache>
                <c:ptCount val="1"/>
                <c:pt idx="0">
                  <c:v>השתתפות</c:v>
                </c:pt>
              </c:strCache>
            </c:strRef>
          </c:tx>
          <c:spPr>
            <a:ln w="38100">
              <a:solidFill>
                <a:srgbClr val="FF0000"/>
              </a:solidFill>
              <a:prstDash val="sysDash"/>
            </a:ln>
          </c:spPr>
          <c:marker>
            <c:symbol val="none"/>
          </c:marker>
          <c:dLbls>
            <c:dLbl>
              <c:idx val="19"/>
              <c:delete val="1"/>
              <c:extLst>
                <c:ext xmlns:c15="http://schemas.microsoft.com/office/drawing/2012/chart" uri="{CE6537A1-D6FC-4f65-9D91-7224C49458BB}"/>
                <c:ext xmlns:c16="http://schemas.microsoft.com/office/drawing/2014/chart" uri="{C3380CC4-5D6E-409C-BE32-E72D297353CC}">
                  <c16:uniqueId val="{00000002-419B-47E8-811F-EC7C4E6B26E0}"/>
                </c:ext>
              </c:extLst>
            </c:dLbl>
            <c:dLbl>
              <c:idx val="2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19B-47E8-811F-EC7C4E6B26E0}"/>
                </c:ext>
              </c:extLst>
            </c:dLbl>
            <c:numFmt formatCode="#,##0.0" sourceLinked="0"/>
            <c:spPr>
              <a:noFill/>
              <a:ln>
                <a:noFill/>
              </a:ln>
              <a:effectLst/>
            </c:spPr>
            <c:txPr>
              <a:bodyPr wrap="square" lIns="38100" tIns="19050" rIns="38100" bIns="19050" anchor="ctr">
                <a:spAutoFit/>
              </a:bodyPr>
              <a:lstStyle/>
              <a:p>
                <a:pPr>
                  <a:defRPr sz="1100" b="1"/>
                </a:pPr>
                <a:endParaRPr lang="he-IL"/>
              </a:p>
            </c:txPr>
            <c:dLblPos val="r"/>
            <c:showLegendKey val="0"/>
            <c:showVal val="0"/>
            <c:showCatName val="0"/>
            <c:showSerName val="0"/>
            <c:showPercent val="0"/>
            <c:showBubbleSize val="0"/>
            <c:extLst>
              <c:ext xmlns:c15="http://schemas.microsoft.com/office/drawing/2012/chart" uri="{CE6537A1-D6FC-4f65-9D91-7224C49458BB}">
                <c15:showLeaderLines val="0"/>
              </c:ext>
            </c:extLst>
          </c:dLbls>
          <c:cat>
            <c:numRef>
              <c:f>'figure 6 - emp, par &amp; unemp'!$A$3:$A$24</c:f>
              <c:numCache>
                <c:formatCode>General</c:formatCode>
                <c:ptCount val="22"/>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numCache>
            </c:numRef>
          </c:cat>
          <c:val>
            <c:numRef>
              <c:f>'figure 6 - emp, par &amp; unemp'!$G$3:$G$24</c:f>
              <c:numCache>
                <c:formatCode>General</c:formatCode>
                <c:ptCount val="22"/>
                <c:pt idx="0">
                  <c:v>61.73974963040105</c:v>
                </c:pt>
                <c:pt idx="1">
                  <c:v>61.75748999945754</c:v>
                </c:pt>
                <c:pt idx="2">
                  <c:v>62.416636085981757</c:v>
                </c:pt>
                <c:pt idx="3">
                  <c:v>63.265427524213813</c:v>
                </c:pt>
                <c:pt idx="4">
                  <c:v>64.804903216203925</c:v>
                </c:pt>
                <c:pt idx="5">
                  <c:v>65.541709929669025</c:v>
                </c:pt>
                <c:pt idx="6">
                  <c:v>66.072608443937895</c:v>
                </c:pt>
                <c:pt idx="7">
                  <c:v>66.655102094820649</c:v>
                </c:pt>
                <c:pt idx="8">
                  <c:v>67.7187951264399</c:v>
                </c:pt>
                <c:pt idx="9">
                  <c:v>68.162261127963191</c:v>
                </c:pt>
                <c:pt idx="10">
                  <c:v>68.418794102536992</c:v>
                </c:pt>
                <c:pt idx="11">
                  <c:v>68.83905186352267</c:v>
                </c:pt>
                <c:pt idx="12">
                  <c:v>69.904049146832222</c:v>
                </c:pt>
                <c:pt idx="13">
                  <c:v>70.081855947986824</c:v>
                </c:pt>
                <c:pt idx="14">
                  <c:v>71.287694239920256</c:v>
                </c:pt>
                <c:pt idx="15">
                  <c:v>71.435352169342551</c:v>
                </c:pt>
                <c:pt idx="16">
                  <c:v>71.798055876774725</c:v>
                </c:pt>
                <c:pt idx="17">
                  <c:v>72.943452914733598</c:v>
                </c:pt>
                <c:pt idx="18">
                  <c:v>73.277140541608219</c:v>
                </c:pt>
                <c:pt idx="19">
                  <c:v>74.571511413386204</c:v>
                </c:pt>
                <c:pt idx="20">
                  <c:v>74.702613270656414</c:v>
                </c:pt>
                <c:pt idx="21">
                  <c:v>75.142193316015565</c:v>
                </c:pt>
              </c:numCache>
            </c:numRef>
          </c:val>
          <c:smooth val="0"/>
          <c:extLst>
            <c:ext xmlns:c16="http://schemas.microsoft.com/office/drawing/2014/chart" uri="{C3380CC4-5D6E-409C-BE32-E72D297353CC}">
              <c16:uniqueId val="{00000004-419B-47E8-811F-EC7C4E6B26E0}"/>
            </c:ext>
          </c:extLst>
        </c:ser>
        <c:dLbls>
          <c:showLegendKey val="0"/>
          <c:showVal val="0"/>
          <c:showCatName val="0"/>
          <c:showSerName val="0"/>
          <c:showPercent val="0"/>
          <c:showBubbleSize val="0"/>
        </c:dLbls>
        <c:marker val="1"/>
        <c:smooth val="0"/>
        <c:axId val="247795712"/>
        <c:axId val="247797248"/>
      </c:lineChart>
      <c:lineChart>
        <c:grouping val="standard"/>
        <c:varyColors val="0"/>
        <c:ser>
          <c:idx val="2"/>
          <c:order val="1"/>
          <c:tx>
            <c:strRef>
              <c:f>'figure 6 - emp, par &amp; unemp'!$F$2</c:f>
              <c:strCache>
                <c:ptCount val="1"/>
                <c:pt idx="0">
                  <c:v>אבטלה</c:v>
                </c:pt>
              </c:strCache>
            </c:strRef>
          </c:tx>
          <c:spPr>
            <a:ln w="38100">
              <a:solidFill>
                <a:srgbClr val="008000"/>
              </a:solidFill>
              <a:prstDash val="lgDash"/>
            </a:ln>
          </c:spPr>
          <c:marker>
            <c:symbol val="none"/>
          </c:marker>
          <c:dLbls>
            <c:dLbl>
              <c:idx val="19"/>
              <c:delete val="1"/>
              <c:extLst>
                <c:ext xmlns:c15="http://schemas.microsoft.com/office/drawing/2012/chart" uri="{CE6537A1-D6FC-4f65-9D91-7224C49458BB}"/>
                <c:ext xmlns:c16="http://schemas.microsoft.com/office/drawing/2014/chart" uri="{C3380CC4-5D6E-409C-BE32-E72D297353CC}">
                  <c16:uniqueId val="{00000005-419B-47E8-811F-EC7C4E6B26E0}"/>
                </c:ext>
              </c:extLst>
            </c:dLbl>
            <c:dLbl>
              <c:idx val="2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19B-47E8-811F-EC7C4E6B26E0}"/>
                </c:ext>
              </c:extLst>
            </c:dLbl>
            <c:numFmt formatCode="#,##0.0" sourceLinked="0"/>
            <c:spPr>
              <a:noFill/>
              <a:ln>
                <a:noFill/>
              </a:ln>
              <a:effectLst/>
            </c:spPr>
            <c:txPr>
              <a:bodyPr wrap="square" lIns="38100" tIns="19050" rIns="38100" bIns="19050" anchor="ctr">
                <a:spAutoFit/>
              </a:bodyPr>
              <a:lstStyle/>
              <a:p>
                <a:pPr>
                  <a:defRPr sz="1100" b="1"/>
                </a:pPr>
                <a:endParaRPr lang="he-IL"/>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'figure 6 - emp, par &amp; unemp'!$A$3:$A$24</c:f>
              <c:numCache>
                <c:formatCode>General</c:formatCode>
                <c:ptCount val="22"/>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numCache>
            </c:numRef>
          </c:cat>
          <c:val>
            <c:numRef>
              <c:f>'figure 6 - emp, par &amp; unemp'!$F$3:$F$24</c:f>
              <c:numCache>
                <c:formatCode>General</c:formatCode>
                <c:ptCount val="22"/>
                <c:pt idx="0">
                  <c:v>8.5351891584657515</c:v>
                </c:pt>
                <c:pt idx="1">
                  <c:v>7.8655835322333276</c:v>
                </c:pt>
                <c:pt idx="2">
                  <c:v>9.1886810760288906</c:v>
                </c:pt>
                <c:pt idx="3">
                  <c:v>9.3803922602539203</c:v>
                </c:pt>
                <c:pt idx="4">
                  <c:v>9.7654156607445479</c:v>
                </c:pt>
                <c:pt idx="5">
                  <c:v>9.3595449204892081</c:v>
                </c:pt>
                <c:pt idx="6">
                  <c:v>10.13571184226733</c:v>
                </c:pt>
                <c:pt idx="7">
                  <c:v>10.691987711988279</c:v>
                </c:pt>
                <c:pt idx="8">
                  <c:v>11.51119747322139</c:v>
                </c:pt>
                <c:pt idx="9">
                  <c:v>11.710206240930271</c:v>
                </c:pt>
                <c:pt idx="10">
                  <c:v>9.8605724908902292</c:v>
                </c:pt>
                <c:pt idx="11">
                  <c:v>8.8940447006016932</c:v>
                </c:pt>
                <c:pt idx="12">
                  <c:v>8.0379388309001865</c:v>
                </c:pt>
                <c:pt idx="13">
                  <c:v>6.7317959290875899</c:v>
                </c:pt>
                <c:pt idx="14">
                  <c:v>8.2659452600136234</c:v>
                </c:pt>
                <c:pt idx="15">
                  <c:v>6.8588473273997312</c:v>
                </c:pt>
                <c:pt idx="16">
                  <c:v>6.1050388977936221</c:v>
                </c:pt>
                <c:pt idx="17">
                  <c:v>5.8931995869467579</c:v>
                </c:pt>
                <c:pt idx="18">
                  <c:v>5.4546770157291551</c:v>
                </c:pt>
                <c:pt idx="19">
                  <c:v>4.9695492415915883</c:v>
                </c:pt>
                <c:pt idx="20">
                  <c:v>4.6215734873235448</c:v>
                </c:pt>
                <c:pt idx="21">
                  <c:v>4.1998664628575577</c:v>
                </c:pt>
              </c:numCache>
            </c:numRef>
          </c:val>
          <c:smooth val="0"/>
          <c:extLst>
            <c:ext xmlns:c16="http://schemas.microsoft.com/office/drawing/2014/chart" uri="{C3380CC4-5D6E-409C-BE32-E72D297353CC}">
              <c16:uniqueId val="{00000007-419B-47E8-811F-EC7C4E6B26E0}"/>
            </c:ext>
          </c:extLst>
        </c:ser>
        <c:dLbls>
          <c:showLegendKey val="0"/>
          <c:showVal val="0"/>
          <c:showCatName val="0"/>
          <c:showSerName val="0"/>
          <c:showPercent val="0"/>
          <c:showBubbleSize val="0"/>
        </c:dLbls>
        <c:marker val="1"/>
        <c:smooth val="0"/>
        <c:axId val="545055368"/>
        <c:axId val="545049792"/>
      </c:lineChart>
      <c:catAx>
        <c:axId val="247795712"/>
        <c:scaling>
          <c:orientation val="minMax"/>
        </c:scaling>
        <c:delete val="0"/>
        <c:axPos val="b"/>
        <c:numFmt formatCode="General" sourceLinked="1"/>
        <c:majorTickMark val="out"/>
        <c:minorTickMark val="none"/>
        <c:tickLblPos val="nextTo"/>
        <c:txPr>
          <a:bodyPr/>
          <a:lstStyle/>
          <a:p>
            <a:pPr>
              <a:defRPr sz="1000" b="1"/>
            </a:pPr>
            <a:endParaRPr lang="he-IL"/>
          </a:p>
        </c:txPr>
        <c:crossAx val="247797248"/>
        <c:crosses val="autoZero"/>
        <c:auto val="1"/>
        <c:lblAlgn val="ctr"/>
        <c:lblOffset val="100"/>
        <c:tickLblSkip val="1"/>
        <c:noMultiLvlLbl val="0"/>
      </c:catAx>
      <c:valAx>
        <c:axId val="247797248"/>
        <c:scaling>
          <c:orientation val="minMax"/>
          <c:max val="77"/>
          <c:min val="56"/>
        </c:scaling>
        <c:delete val="0"/>
        <c:axPos val="l"/>
        <c:majorGridlines/>
        <c:numFmt formatCode="#,##0" sourceLinked="0"/>
        <c:majorTickMark val="out"/>
        <c:minorTickMark val="none"/>
        <c:tickLblPos val="nextTo"/>
        <c:txPr>
          <a:bodyPr/>
          <a:lstStyle/>
          <a:p>
            <a:pPr>
              <a:defRPr sz="1100" b="1"/>
            </a:pPr>
            <a:endParaRPr lang="he-IL"/>
          </a:p>
        </c:txPr>
        <c:crossAx val="247795712"/>
        <c:crosses val="autoZero"/>
        <c:crossBetween val="between"/>
        <c:majorUnit val="3"/>
      </c:valAx>
      <c:valAx>
        <c:axId val="545049792"/>
        <c:scaling>
          <c:orientation val="minMax"/>
        </c:scaling>
        <c:delete val="0"/>
        <c:axPos val="r"/>
        <c:numFmt formatCode="General" sourceLinked="1"/>
        <c:majorTickMark val="out"/>
        <c:minorTickMark val="none"/>
        <c:tickLblPos val="nextTo"/>
        <c:txPr>
          <a:bodyPr/>
          <a:lstStyle/>
          <a:p>
            <a:pPr>
              <a:defRPr sz="1100" b="1"/>
            </a:pPr>
            <a:endParaRPr lang="he-IL"/>
          </a:p>
        </c:txPr>
        <c:crossAx val="545055368"/>
        <c:crosses val="max"/>
        <c:crossBetween val="between"/>
      </c:valAx>
      <c:catAx>
        <c:axId val="545055368"/>
        <c:scaling>
          <c:orientation val="minMax"/>
        </c:scaling>
        <c:delete val="1"/>
        <c:axPos val="b"/>
        <c:numFmt formatCode="General" sourceLinked="1"/>
        <c:majorTickMark val="out"/>
        <c:minorTickMark val="none"/>
        <c:tickLblPos val="nextTo"/>
        <c:crossAx val="545049792"/>
        <c:crosses val="autoZero"/>
        <c:auto val="1"/>
        <c:lblAlgn val="ctr"/>
        <c:lblOffset val="100"/>
        <c:noMultiLvlLbl val="0"/>
      </c:catAx>
    </c:plotArea>
    <c:plotVisOnly val="1"/>
    <c:dispBlanksAs val="span"/>
    <c:showDLblsOverMax val="0"/>
  </c:chart>
  <c:spPr>
    <a:solidFill>
      <a:schemeClr val="bg1"/>
    </a:solidFill>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834628190899003E-2"/>
          <c:y val="3.9887080867850089E-2"/>
          <c:w val="0.89769166666666667"/>
          <c:h val="0.89275641025641039"/>
        </c:manualLayout>
      </c:layout>
      <c:lineChart>
        <c:grouping val="standard"/>
        <c:varyColors val="0"/>
        <c:ser>
          <c:idx val="0"/>
          <c:order val="0"/>
          <c:tx>
            <c:strRef>
              <c:f>'figure 9 - emp by education'!$B$2</c:f>
              <c:strCache>
                <c:ptCount val="1"/>
                <c:pt idx="0">
                  <c:v>עד תיכונית</c:v>
                </c:pt>
              </c:strCache>
            </c:strRef>
          </c:tx>
          <c:spPr>
            <a:ln w="38100" cmpd="sng">
              <a:solidFill>
                <a:srgbClr val="002060"/>
              </a:solidFill>
              <a:prstDash val="sysDash"/>
            </a:ln>
          </c:spPr>
          <c:marker>
            <c:symbol val="square"/>
            <c:size val="5"/>
            <c:spPr>
              <a:solidFill>
                <a:srgbClr val="002060"/>
              </a:solidFill>
              <a:ln>
                <a:solidFill>
                  <a:srgbClr val="002060"/>
                </a:solidFill>
              </a:ln>
            </c:spPr>
          </c:marker>
          <c:cat>
            <c:numRef>
              <c:f>'figure 9 - emp by education'!$A$3:$A$17</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'figure 9 - emp by education'!$B$3:$B$17</c:f>
              <c:numCache>
                <c:formatCode>General</c:formatCode>
                <c:ptCount val="15"/>
                <c:pt idx="0">
                  <c:v>66.823650000000001</c:v>
                </c:pt>
                <c:pt idx="1">
                  <c:v>65.461939999999998</c:v>
                </c:pt>
                <c:pt idx="2">
                  <c:v>64.70496</c:v>
                </c:pt>
                <c:pt idx="3">
                  <c:v>64.586519999999993</c:v>
                </c:pt>
                <c:pt idx="4">
                  <c:v>64.378579999999999</c:v>
                </c:pt>
                <c:pt idx="5">
                  <c:v>65.578749999999999</c:v>
                </c:pt>
                <c:pt idx="6">
                  <c:v>66.732489999999999</c:v>
                </c:pt>
                <c:pt idx="7">
                  <c:v>68.425060000000002</c:v>
                </c:pt>
                <c:pt idx="8">
                  <c:v>66.588040000000007</c:v>
                </c:pt>
                <c:pt idx="9">
                  <c:v>67.406390000000002</c:v>
                </c:pt>
                <c:pt idx="10">
                  <c:v>69.093990000000005</c:v>
                </c:pt>
                <c:pt idx="11">
                  <c:v>70.603039999999993</c:v>
                </c:pt>
                <c:pt idx="12">
                  <c:v>70.690969999999993</c:v>
                </c:pt>
                <c:pt idx="13">
                  <c:v>71.117170000000002</c:v>
                </c:pt>
                <c:pt idx="14">
                  <c:v>71.558710000000005</c:v>
                </c:pt>
              </c:numCache>
            </c:numRef>
          </c:val>
          <c:smooth val="0"/>
          <c:extLst>
            <c:ext xmlns:c16="http://schemas.microsoft.com/office/drawing/2014/chart" uri="{C3380CC4-5D6E-409C-BE32-E72D297353CC}">
              <c16:uniqueId val="{00000000-977F-49E9-B6EA-CECB8339A7FB}"/>
            </c:ext>
          </c:extLst>
        </c:ser>
        <c:ser>
          <c:idx val="2"/>
          <c:order val="1"/>
          <c:tx>
            <c:strRef>
              <c:f>'figure 9 - emp by education'!$C$2</c:f>
              <c:strCache>
                <c:ptCount val="1"/>
                <c:pt idx="0">
                  <c:v>בגרות</c:v>
                </c:pt>
              </c:strCache>
            </c:strRef>
          </c:tx>
          <c:spPr>
            <a:ln w="38100">
              <a:solidFill>
                <a:srgbClr val="008000"/>
              </a:solidFill>
            </a:ln>
          </c:spPr>
          <c:marker>
            <c:symbol val="square"/>
            <c:size val="5"/>
            <c:spPr>
              <a:solidFill>
                <a:srgbClr val="008000"/>
              </a:solidFill>
              <a:ln>
                <a:solidFill>
                  <a:srgbClr val="008000"/>
                </a:solidFill>
              </a:ln>
            </c:spPr>
          </c:marker>
          <c:cat>
            <c:numRef>
              <c:f>'figure 9 - emp by education'!$A$3:$A$17</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'figure 9 - emp by education'!$C$3:$C$17</c:f>
              <c:numCache>
                <c:formatCode>General</c:formatCode>
                <c:ptCount val="15"/>
                <c:pt idx="0">
                  <c:v>75.487840000000006</c:v>
                </c:pt>
                <c:pt idx="1">
                  <c:v>74.797979999999995</c:v>
                </c:pt>
                <c:pt idx="2">
                  <c:v>74.843549999999993</c:v>
                </c:pt>
                <c:pt idx="3">
                  <c:v>75.450289999999995</c:v>
                </c:pt>
                <c:pt idx="4">
                  <c:v>75.58605</c:v>
                </c:pt>
                <c:pt idx="5">
                  <c:v>77.096199999999996</c:v>
                </c:pt>
                <c:pt idx="6">
                  <c:v>78.737639999999999</c:v>
                </c:pt>
                <c:pt idx="7">
                  <c:v>78.636129999999994</c:v>
                </c:pt>
                <c:pt idx="8">
                  <c:v>76.573939999999993</c:v>
                </c:pt>
                <c:pt idx="9">
                  <c:v>76.627459999999999</c:v>
                </c:pt>
                <c:pt idx="10">
                  <c:v>77.379300000000001</c:v>
                </c:pt>
                <c:pt idx="11">
                  <c:v>81.274280000000005</c:v>
                </c:pt>
                <c:pt idx="12">
                  <c:v>81.441149999999993</c:v>
                </c:pt>
                <c:pt idx="13">
                  <c:v>81.708560000000006</c:v>
                </c:pt>
                <c:pt idx="14">
                  <c:v>83.051829999999995</c:v>
                </c:pt>
              </c:numCache>
            </c:numRef>
          </c:val>
          <c:smooth val="0"/>
          <c:extLst>
            <c:ext xmlns:c16="http://schemas.microsoft.com/office/drawing/2014/chart" uri="{C3380CC4-5D6E-409C-BE32-E72D297353CC}">
              <c16:uniqueId val="{00000001-977F-49E9-B6EA-CECB8339A7FB}"/>
            </c:ext>
          </c:extLst>
        </c:ser>
        <c:ser>
          <c:idx val="3"/>
          <c:order val="2"/>
          <c:tx>
            <c:strRef>
              <c:f>'figure 9 - emp by education'!$D$2</c:f>
              <c:strCache>
                <c:ptCount val="1"/>
                <c:pt idx="0">
                  <c:v>אקדמאית חלקית</c:v>
                </c:pt>
              </c:strCache>
            </c:strRef>
          </c:tx>
          <c:spPr>
            <a:ln w="38100"/>
          </c:spPr>
          <c:marker>
            <c:symbol val="x"/>
            <c:size val="5"/>
          </c:marker>
          <c:cat>
            <c:numRef>
              <c:f>'figure 9 - emp by education'!$A$3:$A$17</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'figure 9 - emp by education'!$D$3:$D$17</c:f>
              <c:numCache>
                <c:formatCode>General</c:formatCode>
                <c:ptCount val="15"/>
                <c:pt idx="0">
                  <c:v>81.144620000000003</c:v>
                </c:pt>
                <c:pt idx="1">
                  <c:v>80.139070000000004</c:v>
                </c:pt>
                <c:pt idx="2">
                  <c:v>81.038759999999996</c:v>
                </c:pt>
                <c:pt idx="3">
                  <c:v>82.483630000000005</c:v>
                </c:pt>
                <c:pt idx="4">
                  <c:v>80.857249999999993</c:v>
                </c:pt>
                <c:pt idx="5">
                  <c:v>83.096900000000005</c:v>
                </c:pt>
                <c:pt idx="6">
                  <c:v>85.690029999999993</c:v>
                </c:pt>
                <c:pt idx="7">
                  <c:v>84.753590000000003</c:v>
                </c:pt>
                <c:pt idx="8">
                  <c:v>83.259370000000004</c:v>
                </c:pt>
                <c:pt idx="9">
                  <c:v>83.698880000000003</c:v>
                </c:pt>
                <c:pt idx="10">
                  <c:v>82.488960000000006</c:v>
                </c:pt>
                <c:pt idx="11">
                  <c:v>87.203860000000006</c:v>
                </c:pt>
                <c:pt idx="12">
                  <c:v>87.871160000000003</c:v>
                </c:pt>
                <c:pt idx="13">
                  <c:v>87.243520000000004</c:v>
                </c:pt>
                <c:pt idx="14">
                  <c:v>87.567260000000005</c:v>
                </c:pt>
              </c:numCache>
            </c:numRef>
          </c:val>
          <c:smooth val="0"/>
          <c:extLst>
            <c:ext xmlns:c16="http://schemas.microsoft.com/office/drawing/2014/chart" uri="{C3380CC4-5D6E-409C-BE32-E72D297353CC}">
              <c16:uniqueId val="{00000002-977F-49E9-B6EA-CECB8339A7FB}"/>
            </c:ext>
          </c:extLst>
        </c:ser>
        <c:ser>
          <c:idx val="4"/>
          <c:order val="3"/>
          <c:tx>
            <c:strRef>
              <c:f>'figure 9 - emp by education'!$E$2</c:f>
              <c:strCache>
                <c:ptCount val="1"/>
                <c:pt idx="0">
                  <c:v>תואר ראשון</c:v>
                </c:pt>
              </c:strCache>
            </c:strRef>
          </c:tx>
          <c:spPr>
            <a:ln w="38100">
              <a:solidFill>
                <a:srgbClr val="FF0000"/>
              </a:solidFill>
            </a:ln>
          </c:spPr>
          <c:marker>
            <c:symbol val="none"/>
          </c:marker>
          <c:cat>
            <c:numRef>
              <c:f>'figure 9 - emp by education'!$A$3:$A$17</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'figure 9 - emp by education'!$E$3:$E$17</c:f>
              <c:numCache>
                <c:formatCode>General</c:formatCode>
                <c:ptCount val="15"/>
                <c:pt idx="0">
                  <c:v>84.950419999999994</c:v>
                </c:pt>
                <c:pt idx="1">
                  <c:v>83.053079999999994</c:v>
                </c:pt>
                <c:pt idx="2">
                  <c:v>83.858990000000006</c:v>
                </c:pt>
                <c:pt idx="3">
                  <c:v>85.210239999999999</c:v>
                </c:pt>
                <c:pt idx="4">
                  <c:v>86.33426</c:v>
                </c:pt>
                <c:pt idx="5">
                  <c:v>85.781819999999996</c:v>
                </c:pt>
                <c:pt idx="6">
                  <c:v>86.630070000000003</c:v>
                </c:pt>
                <c:pt idx="7">
                  <c:v>86.527699999999996</c:v>
                </c:pt>
                <c:pt idx="8">
                  <c:v>84.797690000000003</c:v>
                </c:pt>
                <c:pt idx="9">
                  <c:v>85.745260000000002</c:v>
                </c:pt>
                <c:pt idx="10">
                  <c:v>86.736080000000001</c:v>
                </c:pt>
                <c:pt idx="11">
                  <c:v>89.422190000000001</c:v>
                </c:pt>
                <c:pt idx="12">
                  <c:v>89.670209999999997</c:v>
                </c:pt>
                <c:pt idx="13">
                  <c:v>89.400880000000001</c:v>
                </c:pt>
                <c:pt idx="14">
                  <c:v>90.471810000000005</c:v>
                </c:pt>
              </c:numCache>
            </c:numRef>
          </c:val>
          <c:smooth val="0"/>
          <c:extLst>
            <c:ext xmlns:c16="http://schemas.microsoft.com/office/drawing/2014/chart" uri="{C3380CC4-5D6E-409C-BE32-E72D297353CC}">
              <c16:uniqueId val="{00000003-977F-49E9-B6EA-CECB8339A7FB}"/>
            </c:ext>
          </c:extLst>
        </c:ser>
        <c:ser>
          <c:idx val="1"/>
          <c:order val="4"/>
          <c:tx>
            <c:strRef>
              <c:f>'figure 9 - emp by education'!$F$2</c:f>
              <c:strCache>
                <c:ptCount val="1"/>
                <c:pt idx="0">
                  <c:v>תואר שני ומעלה</c:v>
                </c:pt>
              </c:strCache>
            </c:strRef>
          </c:tx>
          <c:spPr>
            <a:ln w="50800" cmpd="dbl">
              <a:solidFill>
                <a:srgbClr val="002060"/>
              </a:solidFill>
            </a:ln>
          </c:spPr>
          <c:marker>
            <c:symbol val="none"/>
          </c:marker>
          <c:cat>
            <c:numRef>
              <c:f>'figure 9 - emp by education'!$A$3:$A$17</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'figure 9 - emp by education'!$F$3:$F$17</c:f>
              <c:numCache>
                <c:formatCode>General</c:formatCode>
                <c:ptCount val="15"/>
                <c:pt idx="0">
                  <c:v>85.098140000000001</c:v>
                </c:pt>
                <c:pt idx="1">
                  <c:v>85.083460000000002</c:v>
                </c:pt>
                <c:pt idx="2">
                  <c:v>84.881389999999996</c:v>
                </c:pt>
                <c:pt idx="3">
                  <c:v>86.442869999999999</c:v>
                </c:pt>
                <c:pt idx="4">
                  <c:v>88.096199999999996</c:v>
                </c:pt>
                <c:pt idx="5">
                  <c:v>88.438810000000004</c:v>
                </c:pt>
                <c:pt idx="6">
                  <c:v>88.856560000000002</c:v>
                </c:pt>
                <c:pt idx="7">
                  <c:v>89.270910000000001</c:v>
                </c:pt>
                <c:pt idx="8">
                  <c:v>86.1768</c:v>
                </c:pt>
                <c:pt idx="9">
                  <c:v>88.990219999999994</c:v>
                </c:pt>
                <c:pt idx="10">
                  <c:v>89.219350000000006</c:v>
                </c:pt>
                <c:pt idx="11">
                  <c:v>90.245750000000001</c:v>
                </c:pt>
                <c:pt idx="12">
                  <c:v>90.596209999999999</c:v>
                </c:pt>
                <c:pt idx="13">
                  <c:v>92.274420000000006</c:v>
                </c:pt>
                <c:pt idx="14">
                  <c:v>93.099559999999997</c:v>
                </c:pt>
              </c:numCache>
            </c:numRef>
          </c:val>
          <c:smooth val="0"/>
          <c:extLst>
            <c:ext xmlns:c16="http://schemas.microsoft.com/office/drawing/2014/chart" uri="{C3380CC4-5D6E-409C-BE32-E72D297353CC}">
              <c16:uniqueId val="{00000004-977F-49E9-B6EA-CECB8339A7FB}"/>
            </c:ext>
          </c:extLst>
        </c:ser>
        <c:dLbls>
          <c:showLegendKey val="0"/>
          <c:showVal val="0"/>
          <c:showCatName val="0"/>
          <c:showSerName val="0"/>
          <c:showPercent val="0"/>
          <c:showBubbleSize val="0"/>
        </c:dLbls>
        <c:marker val="1"/>
        <c:smooth val="0"/>
        <c:axId val="50726400"/>
        <c:axId val="50728320"/>
      </c:lineChart>
      <c:catAx>
        <c:axId val="5072640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900" b="1" i="0" u="none" strike="noStrike" baseline="0">
                <a:solidFill>
                  <a:srgbClr val="000000"/>
                </a:solidFill>
                <a:latin typeface="+mn-lt"/>
                <a:ea typeface="Arial"/>
                <a:cs typeface="Arial"/>
              </a:defRPr>
            </a:pPr>
            <a:endParaRPr lang="he-IL"/>
          </a:p>
        </c:txPr>
        <c:crossAx val="50728320"/>
        <c:crosses val="autoZero"/>
        <c:auto val="1"/>
        <c:lblAlgn val="ctr"/>
        <c:lblOffset val="100"/>
        <c:tickLblSkip val="1"/>
        <c:tickMarkSkip val="1"/>
        <c:noMultiLvlLbl val="0"/>
      </c:catAx>
      <c:valAx>
        <c:axId val="50728320"/>
        <c:scaling>
          <c:orientation val="minMax"/>
          <c:min val="30"/>
        </c:scaling>
        <c:delete val="0"/>
        <c:axPos val="l"/>
        <c:majorGridlines>
          <c:spPr>
            <a:ln w="3175">
              <a:solidFill>
                <a:srgbClr val="000000"/>
              </a:solidFill>
              <a:prstDash val="solid"/>
            </a:ln>
          </c:spPr>
        </c:majorGridlines>
        <c:numFmt formatCode="#,##0" sourceLinked="0"/>
        <c:majorTickMark val="out"/>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mn-lt"/>
                <a:ea typeface="Arial"/>
                <a:cs typeface="Arial"/>
              </a:defRPr>
            </a:pPr>
            <a:endParaRPr lang="he-IL"/>
          </a:p>
        </c:txPr>
        <c:crossAx val="50726400"/>
        <c:crosses val="autoZero"/>
        <c:crossBetween val="midCat"/>
      </c:valAx>
      <c:spPr>
        <a:noFill/>
        <a:ln w="3175">
          <a:solidFill>
            <a:srgbClr val="000000"/>
          </a:solidFill>
          <a:prstDash val="solid"/>
        </a:ln>
      </c:spPr>
    </c:plotArea>
    <c:plotVisOnly val="1"/>
    <c:dispBlanksAs val="gap"/>
    <c:showDLblsOverMax val="0"/>
  </c:chart>
  <c:spPr>
    <a:solidFill>
      <a:sysClr val="window" lastClr="FFFFFF"/>
    </a:solidFill>
    <a:ln w="9525">
      <a:noFill/>
    </a:ln>
  </c:spPr>
  <c:txPr>
    <a:bodyPr/>
    <a:lstStyle/>
    <a:p>
      <a:pPr>
        <a:defRPr sz="1475" b="0" i="0" u="none" strike="noStrike" baseline="0">
          <a:solidFill>
            <a:srgbClr val="000000"/>
          </a:solidFill>
          <a:latin typeface="Arial"/>
          <a:ea typeface="Arial"/>
          <a:cs typeface="Arial"/>
        </a:defRPr>
      </a:pPr>
      <a:endParaRPr lang="he-IL"/>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834628190899003E-2"/>
          <c:y val="4.1974523339907949E-2"/>
          <c:w val="0.90397939814814809"/>
          <c:h val="0.88858152531229473"/>
        </c:manualLayout>
      </c:layout>
      <c:lineChart>
        <c:grouping val="standard"/>
        <c:varyColors val="0"/>
        <c:ser>
          <c:idx val="0"/>
          <c:order val="0"/>
          <c:tx>
            <c:strRef>
              <c:f>'figure 9 - emp by education'!$G$2</c:f>
              <c:strCache>
                <c:ptCount val="1"/>
                <c:pt idx="0">
                  <c:v>עד תיכונית</c:v>
                </c:pt>
              </c:strCache>
            </c:strRef>
          </c:tx>
          <c:spPr>
            <a:ln w="38100">
              <a:solidFill>
                <a:srgbClr val="002060"/>
              </a:solidFill>
              <a:prstDash val="sysDash"/>
            </a:ln>
          </c:spPr>
          <c:marker>
            <c:symbol val="square"/>
            <c:size val="5"/>
            <c:spPr>
              <a:solidFill>
                <a:srgbClr val="002060"/>
              </a:solidFill>
              <a:ln>
                <a:solidFill>
                  <a:srgbClr val="002060"/>
                </a:solidFill>
              </a:ln>
            </c:spPr>
          </c:marker>
          <c:cat>
            <c:numRef>
              <c:f>'figure 9 - emp by education'!$A$3:$A$17</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'figure 9 - emp by education'!$G$3:$G$17</c:f>
              <c:numCache>
                <c:formatCode>General</c:formatCode>
                <c:ptCount val="15"/>
                <c:pt idx="0">
                  <c:v>39.114379999999997</c:v>
                </c:pt>
                <c:pt idx="1">
                  <c:v>39.489199999999997</c:v>
                </c:pt>
                <c:pt idx="2">
                  <c:v>38.785179999999997</c:v>
                </c:pt>
                <c:pt idx="3">
                  <c:v>37.979170000000003</c:v>
                </c:pt>
                <c:pt idx="4">
                  <c:v>39.59883</c:v>
                </c:pt>
                <c:pt idx="5">
                  <c:v>39.982999999999997</c:v>
                </c:pt>
                <c:pt idx="6">
                  <c:v>41.438499999999998</c:v>
                </c:pt>
                <c:pt idx="7">
                  <c:v>43.13682</c:v>
                </c:pt>
                <c:pt idx="8">
                  <c:v>42.107990000000001</c:v>
                </c:pt>
                <c:pt idx="9">
                  <c:v>43.447539999999996</c:v>
                </c:pt>
                <c:pt idx="10">
                  <c:v>44.791800000000002</c:v>
                </c:pt>
                <c:pt idx="11">
                  <c:v>46.668579999999999</c:v>
                </c:pt>
                <c:pt idx="12">
                  <c:v>48.380710000000001</c:v>
                </c:pt>
                <c:pt idx="13">
                  <c:v>48.798450000000003</c:v>
                </c:pt>
                <c:pt idx="14">
                  <c:v>49.356110000000001</c:v>
                </c:pt>
              </c:numCache>
            </c:numRef>
          </c:val>
          <c:smooth val="0"/>
          <c:extLst>
            <c:ext xmlns:c16="http://schemas.microsoft.com/office/drawing/2014/chart" uri="{C3380CC4-5D6E-409C-BE32-E72D297353CC}">
              <c16:uniqueId val="{00000000-5B19-492D-8240-8E9048B4C6CA}"/>
            </c:ext>
          </c:extLst>
        </c:ser>
        <c:ser>
          <c:idx val="2"/>
          <c:order val="1"/>
          <c:tx>
            <c:strRef>
              <c:f>'figure 9 - emp by education'!$H$2</c:f>
              <c:strCache>
                <c:ptCount val="1"/>
                <c:pt idx="0">
                  <c:v>בגרות</c:v>
                </c:pt>
              </c:strCache>
            </c:strRef>
          </c:tx>
          <c:spPr>
            <a:ln w="38100">
              <a:solidFill>
                <a:srgbClr val="008000"/>
              </a:solidFill>
            </a:ln>
          </c:spPr>
          <c:marker>
            <c:symbol val="square"/>
            <c:size val="5"/>
            <c:spPr>
              <a:solidFill>
                <a:srgbClr val="008000"/>
              </a:solidFill>
              <a:ln>
                <a:solidFill>
                  <a:srgbClr val="008000"/>
                </a:solidFill>
              </a:ln>
            </c:spPr>
          </c:marker>
          <c:cat>
            <c:numRef>
              <c:f>'figure 9 - emp by education'!$A$3:$A$17</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'figure 9 - emp by education'!$H$3:$H$17</c:f>
              <c:numCache>
                <c:formatCode>General</c:formatCode>
                <c:ptCount val="15"/>
                <c:pt idx="0">
                  <c:v>62.977490000000003</c:v>
                </c:pt>
                <c:pt idx="1">
                  <c:v>61.988320000000002</c:v>
                </c:pt>
                <c:pt idx="2">
                  <c:v>63.273569999999999</c:v>
                </c:pt>
                <c:pt idx="3">
                  <c:v>62.551630000000003</c:v>
                </c:pt>
                <c:pt idx="4">
                  <c:v>62.65137</c:v>
                </c:pt>
                <c:pt idx="5">
                  <c:v>62.354059999999997</c:v>
                </c:pt>
                <c:pt idx="6">
                  <c:v>64.117540000000005</c:v>
                </c:pt>
                <c:pt idx="7">
                  <c:v>65.906679999999994</c:v>
                </c:pt>
                <c:pt idx="8">
                  <c:v>66.593770000000006</c:v>
                </c:pt>
                <c:pt idx="9">
                  <c:v>67.849620000000002</c:v>
                </c:pt>
                <c:pt idx="10">
                  <c:v>67.699190000000002</c:v>
                </c:pt>
                <c:pt idx="11">
                  <c:v>69.539940000000001</c:v>
                </c:pt>
                <c:pt idx="12">
                  <c:v>68.776880000000006</c:v>
                </c:pt>
                <c:pt idx="13">
                  <c:v>70.403819999999996</c:v>
                </c:pt>
                <c:pt idx="14">
                  <c:v>69.76876</c:v>
                </c:pt>
              </c:numCache>
            </c:numRef>
          </c:val>
          <c:smooth val="0"/>
          <c:extLst>
            <c:ext xmlns:c16="http://schemas.microsoft.com/office/drawing/2014/chart" uri="{C3380CC4-5D6E-409C-BE32-E72D297353CC}">
              <c16:uniqueId val="{00000001-5B19-492D-8240-8E9048B4C6CA}"/>
            </c:ext>
          </c:extLst>
        </c:ser>
        <c:ser>
          <c:idx val="3"/>
          <c:order val="2"/>
          <c:tx>
            <c:strRef>
              <c:f>'figure 9 - emp by education'!$I$2</c:f>
              <c:strCache>
                <c:ptCount val="1"/>
                <c:pt idx="0">
                  <c:v>אקדמאית חלקית</c:v>
                </c:pt>
              </c:strCache>
            </c:strRef>
          </c:tx>
          <c:spPr>
            <a:ln w="38100"/>
          </c:spPr>
          <c:marker>
            <c:symbol val="x"/>
            <c:size val="5"/>
          </c:marker>
          <c:cat>
            <c:numRef>
              <c:f>'figure 9 - emp by education'!$A$3:$A$17</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'figure 9 - emp by education'!$I$3:$I$17</c:f>
              <c:numCache>
                <c:formatCode>General</c:formatCode>
                <c:ptCount val="15"/>
                <c:pt idx="0">
                  <c:v>70.609899999999996</c:v>
                </c:pt>
                <c:pt idx="1">
                  <c:v>70.168949999999995</c:v>
                </c:pt>
                <c:pt idx="2">
                  <c:v>69.431439999999995</c:v>
                </c:pt>
                <c:pt idx="3">
                  <c:v>70.147800000000004</c:v>
                </c:pt>
                <c:pt idx="4">
                  <c:v>72.10848</c:v>
                </c:pt>
                <c:pt idx="5">
                  <c:v>72.709779999999995</c:v>
                </c:pt>
                <c:pt idx="6">
                  <c:v>73.066019999999995</c:v>
                </c:pt>
                <c:pt idx="7">
                  <c:v>73.11139</c:v>
                </c:pt>
                <c:pt idx="8">
                  <c:v>73.081050000000005</c:v>
                </c:pt>
                <c:pt idx="9">
                  <c:v>73.868210000000005</c:v>
                </c:pt>
                <c:pt idx="10">
                  <c:v>73.896600000000007</c:v>
                </c:pt>
                <c:pt idx="11">
                  <c:v>75.06747</c:v>
                </c:pt>
                <c:pt idx="12">
                  <c:v>75.173739999999995</c:v>
                </c:pt>
                <c:pt idx="13">
                  <c:v>77.533709999999999</c:v>
                </c:pt>
                <c:pt idx="14">
                  <c:v>77.993409999999997</c:v>
                </c:pt>
              </c:numCache>
            </c:numRef>
          </c:val>
          <c:smooth val="0"/>
          <c:extLst>
            <c:ext xmlns:c16="http://schemas.microsoft.com/office/drawing/2014/chart" uri="{C3380CC4-5D6E-409C-BE32-E72D297353CC}">
              <c16:uniqueId val="{00000002-5B19-492D-8240-8E9048B4C6CA}"/>
            </c:ext>
          </c:extLst>
        </c:ser>
        <c:ser>
          <c:idx val="4"/>
          <c:order val="3"/>
          <c:tx>
            <c:strRef>
              <c:f>'figure 9 - emp by education'!$J$2</c:f>
              <c:strCache>
                <c:ptCount val="1"/>
                <c:pt idx="0">
                  <c:v>תואר ראשון</c:v>
                </c:pt>
              </c:strCache>
            </c:strRef>
          </c:tx>
          <c:spPr>
            <a:ln w="38100">
              <a:solidFill>
                <a:srgbClr val="FF0000"/>
              </a:solidFill>
            </a:ln>
          </c:spPr>
          <c:marker>
            <c:symbol val="none"/>
          </c:marker>
          <c:cat>
            <c:numRef>
              <c:f>'figure 9 - emp by education'!$A$3:$A$17</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'figure 9 - emp by education'!$J$3:$J$17</c:f>
              <c:numCache>
                <c:formatCode>General</c:formatCode>
                <c:ptCount val="15"/>
                <c:pt idx="0">
                  <c:v>78.806100000000001</c:v>
                </c:pt>
                <c:pt idx="1">
                  <c:v>80.242620000000002</c:v>
                </c:pt>
                <c:pt idx="2">
                  <c:v>78.587389999999999</c:v>
                </c:pt>
                <c:pt idx="3">
                  <c:v>79.147480000000002</c:v>
                </c:pt>
                <c:pt idx="4">
                  <c:v>80.246480000000005</c:v>
                </c:pt>
                <c:pt idx="5">
                  <c:v>82.437259999999995</c:v>
                </c:pt>
                <c:pt idx="6">
                  <c:v>82.467200000000005</c:v>
                </c:pt>
                <c:pt idx="7">
                  <c:v>81.415369999999996</c:v>
                </c:pt>
                <c:pt idx="8">
                  <c:v>81.346270000000004</c:v>
                </c:pt>
                <c:pt idx="9">
                  <c:v>80.851870000000005</c:v>
                </c:pt>
                <c:pt idx="10">
                  <c:v>81.986239999999995</c:v>
                </c:pt>
                <c:pt idx="11">
                  <c:v>83.36918</c:v>
                </c:pt>
                <c:pt idx="12">
                  <c:v>83.241489999999999</c:v>
                </c:pt>
                <c:pt idx="13">
                  <c:v>84.422179999999997</c:v>
                </c:pt>
                <c:pt idx="14">
                  <c:v>83.885120000000001</c:v>
                </c:pt>
              </c:numCache>
            </c:numRef>
          </c:val>
          <c:smooth val="0"/>
          <c:extLst>
            <c:ext xmlns:c16="http://schemas.microsoft.com/office/drawing/2014/chart" uri="{C3380CC4-5D6E-409C-BE32-E72D297353CC}">
              <c16:uniqueId val="{00000003-5B19-492D-8240-8E9048B4C6CA}"/>
            </c:ext>
          </c:extLst>
        </c:ser>
        <c:ser>
          <c:idx val="1"/>
          <c:order val="4"/>
          <c:tx>
            <c:strRef>
              <c:f>'figure 9 - emp by education'!$K$2</c:f>
              <c:strCache>
                <c:ptCount val="1"/>
                <c:pt idx="0">
                  <c:v>תואר שני ומעלה</c:v>
                </c:pt>
              </c:strCache>
            </c:strRef>
          </c:tx>
          <c:spPr>
            <a:ln w="50800" cmpd="dbl">
              <a:solidFill>
                <a:srgbClr val="002060"/>
              </a:solidFill>
            </a:ln>
          </c:spPr>
          <c:marker>
            <c:symbol val="none"/>
          </c:marker>
          <c:cat>
            <c:numRef>
              <c:f>'figure 9 - emp by education'!$A$3:$A$17</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'figure 9 - emp by education'!$K$3:$K$17</c:f>
              <c:numCache>
                <c:formatCode>General</c:formatCode>
                <c:ptCount val="15"/>
                <c:pt idx="0">
                  <c:v>78.994399999999999</c:v>
                </c:pt>
                <c:pt idx="1">
                  <c:v>79.099620000000002</c:v>
                </c:pt>
                <c:pt idx="2">
                  <c:v>82.400310000000005</c:v>
                </c:pt>
                <c:pt idx="3">
                  <c:v>82.031840000000003</c:v>
                </c:pt>
                <c:pt idx="4">
                  <c:v>82.715389999999999</c:v>
                </c:pt>
                <c:pt idx="5">
                  <c:v>83.47139</c:v>
                </c:pt>
                <c:pt idx="6">
                  <c:v>84.630709999999993</c:v>
                </c:pt>
                <c:pt idx="7">
                  <c:v>85.859020000000001</c:v>
                </c:pt>
                <c:pt idx="8">
                  <c:v>84.136489999999995</c:v>
                </c:pt>
                <c:pt idx="9">
                  <c:v>84.862009999999998</c:v>
                </c:pt>
                <c:pt idx="10">
                  <c:v>84.907539999999997</c:v>
                </c:pt>
                <c:pt idx="11">
                  <c:v>86.375399999999999</c:v>
                </c:pt>
                <c:pt idx="12">
                  <c:v>87.368840000000006</c:v>
                </c:pt>
                <c:pt idx="13">
                  <c:v>88.524569999999997</c:v>
                </c:pt>
                <c:pt idx="14">
                  <c:v>89.185209999999998</c:v>
                </c:pt>
              </c:numCache>
            </c:numRef>
          </c:val>
          <c:smooth val="0"/>
          <c:extLst>
            <c:ext xmlns:c16="http://schemas.microsoft.com/office/drawing/2014/chart" uri="{C3380CC4-5D6E-409C-BE32-E72D297353CC}">
              <c16:uniqueId val="{00000004-5B19-492D-8240-8E9048B4C6CA}"/>
            </c:ext>
          </c:extLst>
        </c:ser>
        <c:dLbls>
          <c:showLegendKey val="0"/>
          <c:showVal val="0"/>
          <c:showCatName val="0"/>
          <c:showSerName val="0"/>
          <c:showPercent val="0"/>
          <c:showBubbleSize val="0"/>
        </c:dLbls>
        <c:marker val="1"/>
        <c:smooth val="0"/>
        <c:axId val="156114944"/>
        <c:axId val="156117248"/>
      </c:lineChart>
      <c:catAx>
        <c:axId val="15611494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900" b="1" i="0" u="none" strike="noStrike" baseline="0">
                <a:solidFill>
                  <a:srgbClr val="000000"/>
                </a:solidFill>
                <a:latin typeface="+mn-lt"/>
                <a:ea typeface="Arial"/>
                <a:cs typeface="Arial"/>
              </a:defRPr>
            </a:pPr>
            <a:endParaRPr lang="he-IL"/>
          </a:p>
        </c:txPr>
        <c:crossAx val="156117248"/>
        <c:crosses val="autoZero"/>
        <c:auto val="1"/>
        <c:lblAlgn val="ctr"/>
        <c:lblOffset val="100"/>
        <c:tickLblSkip val="1"/>
        <c:tickMarkSkip val="1"/>
        <c:noMultiLvlLbl val="0"/>
      </c:catAx>
      <c:valAx>
        <c:axId val="156117248"/>
        <c:scaling>
          <c:orientation val="minMax"/>
          <c:min val="30"/>
        </c:scaling>
        <c:delete val="0"/>
        <c:axPos val="l"/>
        <c:majorGridlines>
          <c:spPr>
            <a:ln w="3175">
              <a:solidFill>
                <a:srgbClr val="000000"/>
              </a:solidFill>
              <a:prstDash val="solid"/>
            </a:ln>
          </c:spPr>
        </c:majorGridlines>
        <c:numFmt formatCode="#,##0" sourceLinked="0"/>
        <c:majorTickMark val="out"/>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mn-lt"/>
                <a:ea typeface="Arial"/>
                <a:cs typeface="Arial"/>
              </a:defRPr>
            </a:pPr>
            <a:endParaRPr lang="he-IL"/>
          </a:p>
        </c:txPr>
        <c:crossAx val="156114944"/>
        <c:crosses val="autoZero"/>
        <c:crossBetween val="midCat"/>
      </c:valAx>
      <c:spPr>
        <a:noFill/>
        <a:ln w="3175">
          <a:solidFill>
            <a:srgbClr val="000000"/>
          </a:solidFill>
          <a:prstDash val="solid"/>
        </a:ln>
      </c:spPr>
    </c:plotArea>
    <c:plotVisOnly val="1"/>
    <c:dispBlanksAs val="gap"/>
    <c:showDLblsOverMax val="0"/>
  </c:chart>
  <c:spPr>
    <a:solidFill>
      <a:sysClr val="window" lastClr="FFFFFF"/>
    </a:solidFill>
    <a:ln w="9525">
      <a:noFill/>
    </a:ln>
  </c:spPr>
  <c:txPr>
    <a:bodyPr/>
    <a:lstStyle/>
    <a:p>
      <a:pPr>
        <a:defRPr sz="1475" b="0" i="0" u="none" strike="noStrike" baseline="0">
          <a:solidFill>
            <a:srgbClr val="000000"/>
          </a:solidFill>
          <a:latin typeface="Arial"/>
          <a:ea typeface="Arial"/>
          <a:cs typeface="Arial"/>
        </a:defRPr>
      </a:pPr>
      <a:endParaRPr lang="he-IL"/>
    </a:p>
  </c:tx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drawing1.xml><?xml version="1.0" encoding="utf-8"?>
<c:userShapes xmlns:c="http://schemas.openxmlformats.org/drawingml/2006/chart">
  <cdr:relSizeAnchor xmlns:cdr="http://schemas.openxmlformats.org/drawingml/2006/chartDrawing">
    <cdr:from>
      <cdr:x>0</cdr:x>
      <cdr:y>0.965</cdr:y>
    </cdr:from>
    <cdr:to>
      <cdr:x>0.333</cdr:x>
      <cdr:y>1</cdr:y>
    </cdr:to>
    <cdr:sp macro="" textlink="">
      <cdr:nvSpPr>
        <cdr:cNvPr id="88065" name="Text Box 1">
          <a:extLst xmlns:a="http://schemas.openxmlformats.org/drawingml/2006/main">
            <a:ext uri="{FF2B5EF4-FFF2-40B4-BE49-F238E27FC236}">
              <a16:creationId xmlns:a16="http://schemas.microsoft.com/office/drawing/2014/main" id="{F11C0C95-E876-4082-8E6F-1A861C47A87F}"/>
            </a:ext>
          </a:extLst>
        </cdr:cNvPr>
        <cdr:cNvSpPr txBox="1">
          <a:spLocks xmlns:a="http://schemas.openxmlformats.org/drawingml/2006/main" noChangeArrowheads="1"/>
        </cdr:cNvSpPr>
      </cdr:nvSpPr>
      <cdr:spPr bwMode="auto">
        <a:xfrm xmlns:a="http://schemas.openxmlformats.org/drawingml/2006/main">
          <a:off x="0" y="5634466"/>
          <a:ext cx="2857814" cy="20435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a:lstStyle xmlns:a="http://schemas.openxmlformats.org/drawingml/2006/main"/>
        <a:p xmlns:a="http://schemas.openxmlformats.org/drawingml/2006/main">
          <a:endParaRPr lang="he-IL"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0.965</cdr:y>
    </cdr:from>
    <cdr:to>
      <cdr:x>0.333</cdr:x>
      <cdr:y>1</cdr:y>
    </cdr:to>
    <cdr:sp macro="" textlink="">
      <cdr:nvSpPr>
        <cdr:cNvPr id="88065" name="Text Box 1">
          <a:extLst xmlns:a="http://schemas.openxmlformats.org/drawingml/2006/main">
            <a:ext uri="{FF2B5EF4-FFF2-40B4-BE49-F238E27FC236}">
              <a16:creationId xmlns:a16="http://schemas.microsoft.com/office/drawing/2014/main" id="{342EC4DB-5044-48E1-BE18-E549F1B841F9}"/>
            </a:ext>
          </a:extLst>
        </cdr:cNvPr>
        <cdr:cNvSpPr txBox="1">
          <a:spLocks xmlns:a="http://schemas.openxmlformats.org/drawingml/2006/main" noChangeArrowheads="1"/>
        </cdr:cNvSpPr>
      </cdr:nvSpPr>
      <cdr:spPr bwMode="auto">
        <a:xfrm xmlns:a="http://schemas.openxmlformats.org/drawingml/2006/main">
          <a:off x="0" y="5634466"/>
          <a:ext cx="2857814" cy="20435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a:lstStyle xmlns:a="http://schemas.openxmlformats.org/drawingml/2006/main"/>
        <a:p xmlns:a="http://schemas.openxmlformats.org/drawingml/2006/main">
          <a:endParaRPr lang="he-IL" dirty="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0.965</cdr:y>
    </cdr:from>
    <cdr:to>
      <cdr:x>0.333</cdr:x>
      <cdr:y>1</cdr:y>
    </cdr:to>
    <cdr:sp macro="" textlink="">
      <cdr:nvSpPr>
        <cdr:cNvPr id="88065" name="Text Box 1">
          <a:extLst xmlns:a="http://schemas.openxmlformats.org/drawingml/2006/main">
            <a:ext uri="{FF2B5EF4-FFF2-40B4-BE49-F238E27FC236}">
              <a16:creationId xmlns:a16="http://schemas.microsoft.com/office/drawing/2014/main" id="{F11C0C95-E876-4082-8E6F-1A861C47A87F}"/>
            </a:ext>
          </a:extLst>
        </cdr:cNvPr>
        <cdr:cNvSpPr txBox="1">
          <a:spLocks xmlns:a="http://schemas.openxmlformats.org/drawingml/2006/main" noChangeArrowheads="1"/>
        </cdr:cNvSpPr>
      </cdr:nvSpPr>
      <cdr:spPr bwMode="auto">
        <a:xfrm xmlns:a="http://schemas.openxmlformats.org/drawingml/2006/main">
          <a:off x="0" y="5634466"/>
          <a:ext cx="2857814" cy="20435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a:lstStyle xmlns:a="http://schemas.openxmlformats.org/drawingml/2006/main"/>
        <a:p xmlns:a="http://schemas.openxmlformats.org/drawingml/2006/main">
          <a:endParaRPr lang="he-IL" dirty="0"/>
        </a:p>
      </cdr:txBody>
    </cdr:sp>
  </cdr:relSizeAnchor>
</c:userShapes>
</file>

<file path=ppt/drawings/drawing4.xml><?xml version="1.0" encoding="utf-8"?>
<c:userShapes xmlns:c="http://schemas.openxmlformats.org/drawingml/2006/chart">
  <cdr:relSizeAnchor xmlns:cdr="http://schemas.openxmlformats.org/drawingml/2006/chartDrawing">
    <cdr:from>
      <cdr:x>0</cdr:x>
      <cdr:y>0.965</cdr:y>
    </cdr:from>
    <cdr:to>
      <cdr:x>0.333</cdr:x>
      <cdr:y>1</cdr:y>
    </cdr:to>
    <cdr:sp macro="" textlink="">
      <cdr:nvSpPr>
        <cdr:cNvPr id="88065" name="Text Box 1">
          <a:extLst xmlns:a="http://schemas.openxmlformats.org/drawingml/2006/main">
            <a:ext uri="{FF2B5EF4-FFF2-40B4-BE49-F238E27FC236}">
              <a16:creationId xmlns:a16="http://schemas.microsoft.com/office/drawing/2014/main" id="{342EC4DB-5044-48E1-BE18-E549F1B841F9}"/>
            </a:ext>
          </a:extLst>
        </cdr:cNvPr>
        <cdr:cNvSpPr txBox="1">
          <a:spLocks xmlns:a="http://schemas.openxmlformats.org/drawingml/2006/main" noChangeArrowheads="1"/>
        </cdr:cNvSpPr>
      </cdr:nvSpPr>
      <cdr:spPr bwMode="auto">
        <a:xfrm xmlns:a="http://schemas.openxmlformats.org/drawingml/2006/main">
          <a:off x="0" y="5634466"/>
          <a:ext cx="2857814" cy="20435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a:lstStyle xmlns:a="http://schemas.openxmlformats.org/drawingml/2006/main"/>
        <a:p xmlns:a="http://schemas.openxmlformats.org/drawingml/2006/main">
          <a:endParaRPr lang="he-IL" dirty="0"/>
        </a:p>
      </cdr:txBody>
    </cdr:sp>
  </cdr:relSizeAnchor>
</c:userShapes>
</file>

<file path=ppt/drawings/drawing5.xml><?xml version="1.0" encoding="utf-8"?>
<c:userShapes xmlns:c="http://schemas.openxmlformats.org/drawingml/2006/chart">
  <cdr:relSizeAnchor xmlns:cdr="http://schemas.openxmlformats.org/drawingml/2006/chartDrawing">
    <cdr:from>
      <cdr:x>0</cdr:x>
      <cdr:y>0.965</cdr:y>
    </cdr:from>
    <cdr:to>
      <cdr:x>0.333</cdr:x>
      <cdr:y>1</cdr:y>
    </cdr:to>
    <cdr:sp macro="" textlink="">
      <cdr:nvSpPr>
        <cdr:cNvPr id="88065" name="Text Box 1">
          <a:extLst xmlns:a="http://schemas.openxmlformats.org/drawingml/2006/main">
            <a:ext uri="{FF2B5EF4-FFF2-40B4-BE49-F238E27FC236}">
              <a16:creationId xmlns:a16="http://schemas.microsoft.com/office/drawing/2014/main" id="{F11C0C95-E876-4082-8E6F-1A861C47A87F}"/>
            </a:ext>
          </a:extLst>
        </cdr:cNvPr>
        <cdr:cNvSpPr txBox="1">
          <a:spLocks xmlns:a="http://schemas.openxmlformats.org/drawingml/2006/main" noChangeArrowheads="1"/>
        </cdr:cNvSpPr>
      </cdr:nvSpPr>
      <cdr:spPr bwMode="auto">
        <a:xfrm xmlns:a="http://schemas.openxmlformats.org/drawingml/2006/main">
          <a:off x="0" y="5634466"/>
          <a:ext cx="2857814" cy="20435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a:lstStyle xmlns:a="http://schemas.openxmlformats.org/drawingml/2006/main"/>
        <a:p xmlns:a="http://schemas.openxmlformats.org/drawingml/2006/main">
          <a:endParaRPr lang="he-IL"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3903441" y="0"/>
            <a:ext cx="2986309" cy="501095"/>
          </a:xfrm>
          <a:prstGeom prst="rect">
            <a:avLst/>
          </a:prstGeom>
          <a:noFill/>
          <a:ln w="9525">
            <a:noFill/>
            <a:miter lim="800000"/>
            <a:headEnd/>
            <a:tailEnd/>
          </a:ln>
          <a:effectLst/>
        </p:spPr>
        <p:txBody>
          <a:bodyPr vert="horz" wrap="square" lIns="92748" tIns="46374" rIns="92748" bIns="46374" numCol="1" anchor="t" anchorCtr="0" compatLnSpc="1">
            <a:prstTxWarp prst="textNoShape">
              <a:avLst/>
            </a:prstTxWarp>
          </a:bodyPr>
          <a:lstStyle>
            <a:lvl1pPr algn="r">
              <a:spcBef>
                <a:spcPct val="0"/>
              </a:spcBef>
              <a:defRPr sz="1200">
                <a:latin typeface="Arial" charset="0"/>
                <a:cs typeface="Arial" charset="0"/>
              </a:defRPr>
            </a:lvl1pPr>
          </a:lstStyle>
          <a:p>
            <a:pPr>
              <a:defRPr/>
            </a:pPr>
            <a:endParaRPr lang="en-US" dirty="0"/>
          </a:p>
        </p:txBody>
      </p:sp>
      <p:sp>
        <p:nvSpPr>
          <p:cNvPr id="91139" name="Rectangle 3"/>
          <p:cNvSpPr>
            <a:spLocks noGrp="1" noChangeArrowheads="1"/>
          </p:cNvSpPr>
          <p:nvPr>
            <p:ph type="dt" sz="quarter" idx="1"/>
          </p:nvPr>
        </p:nvSpPr>
        <p:spPr bwMode="auto">
          <a:xfrm>
            <a:off x="1610" y="0"/>
            <a:ext cx="2986309" cy="501095"/>
          </a:xfrm>
          <a:prstGeom prst="rect">
            <a:avLst/>
          </a:prstGeom>
          <a:noFill/>
          <a:ln w="9525">
            <a:noFill/>
            <a:miter lim="800000"/>
            <a:headEnd/>
            <a:tailEnd/>
          </a:ln>
          <a:effectLst/>
        </p:spPr>
        <p:txBody>
          <a:bodyPr vert="horz" wrap="square" lIns="92748" tIns="46374" rIns="92748" bIns="46374" numCol="1" anchor="t" anchorCtr="0" compatLnSpc="1">
            <a:prstTxWarp prst="textNoShape">
              <a:avLst/>
            </a:prstTxWarp>
          </a:bodyPr>
          <a:lstStyle>
            <a:lvl1pPr algn="l">
              <a:spcBef>
                <a:spcPct val="0"/>
              </a:spcBef>
              <a:defRPr sz="1200">
                <a:latin typeface="Arial" charset="0"/>
                <a:cs typeface="Arial" charset="0"/>
              </a:defRPr>
            </a:lvl1pPr>
          </a:lstStyle>
          <a:p>
            <a:pPr>
              <a:defRPr/>
            </a:pPr>
            <a:endParaRPr lang="en-US" dirty="0"/>
          </a:p>
        </p:txBody>
      </p:sp>
      <p:sp>
        <p:nvSpPr>
          <p:cNvPr id="91140" name="Rectangle 4"/>
          <p:cNvSpPr>
            <a:spLocks noGrp="1" noChangeArrowheads="1"/>
          </p:cNvSpPr>
          <p:nvPr>
            <p:ph type="ftr" sz="quarter" idx="2"/>
          </p:nvPr>
        </p:nvSpPr>
        <p:spPr bwMode="auto">
          <a:xfrm>
            <a:off x="3903441" y="9519183"/>
            <a:ext cx="2986309" cy="501095"/>
          </a:xfrm>
          <a:prstGeom prst="rect">
            <a:avLst/>
          </a:prstGeom>
          <a:noFill/>
          <a:ln w="9525">
            <a:noFill/>
            <a:miter lim="800000"/>
            <a:headEnd/>
            <a:tailEnd/>
          </a:ln>
          <a:effectLst/>
        </p:spPr>
        <p:txBody>
          <a:bodyPr vert="horz" wrap="square" lIns="92748" tIns="46374" rIns="92748" bIns="46374" numCol="1" anchor="b" anchorCtr="0" compatLnSpc="1">
            <a:prstTxWarp prst="textNoShape">
              <a:avLst/>
            </a:prstTxWarp>
          </a:bodyPr>
          <a:lstStyle>
            <a:lvl1pPr algn="r">
              <a:spcBef>
                <a:spcPct val="0"/>
              </a:spcBef>
              <a:defRPr sz="1200">
                <a:latin typeface="Arial" charset="0"/>
                <a:cs typeface="Arial" charset="0"/>
              </a:defRPr>
            </a:lvl1pPr>
          </a:lstStyle>
          <a:p>
            <a:pPr>
              <a:defRPr/>
            </a:pPr>
            <a:endParaRPr lang="en-US" dirty="0"/>
          </a:p>
        </p:txBody>
      </p:sp>
      <p:sp>
        <p:nvSpPr>
          <p:cNvPr id="91141" name="Rectangle 5"/>
          <p:cNvSpPr>
            <a:spLocks noGrp="1" noChangeArrowheads="1"/>
          </p:cNvSpPr>
          <p:nvPr>
            <p:ph type="sldNum" sz="quarter" idx="3"/>
          </p:nvPr>
        </p:nvSpPr>
        <p:spPr bwMode="auto">
          <a:xfrm>
            <a:off x="1610" y="9519183"/>
            <a:ext cx="2986309" cy="501095"/>
          </a:xfrm>
          <a:prstGeom prst="rect">
            <a:avLst/>
          </a:prstGeom>
          <a:noFill/>
          <a:ln w="9525">
            <a:noFill/>
            <a:miter lim="800000"/>
            <a:headEnd/>
            <a:tailEnd/>
          </a:ln>
          <a:effectLst/>
        </p:spPr>
        <p:txBody>
          <a:bodyPr vert="horz" wrap="square" lIns="92748" tIns="46374" rIns="92748" bIns="46374" numCol="1" anchor="b" anchorCtr="0" compatLnSpc="1">
            <a:prstTxWarp prst="textNoShape">
              <a:avLst/>
            </a:prstTxWarp>
          </a:bodyPr>
          <a:lstStyle>
            <a:lvl1pPr algn="l">
              <a:spcBef>
                <a:spcPct val="0"/>
              </a:spcBef>
              <a:defRPr sz="1200">
                <a:latin typeface="Arial" charset="0"/>
                <a:cs typeface="Arial" charset="0"/>
              </a:defRPr>
            </a:lvl1pPr>
          </a:lstStyle>
          <a:p>
            <a:pPr>
              <a:defRPr/>
            </a:pPr>
            <a:fld id="{22199152-E0E1-4309-BB53-736E53B9448C}" type="slidenum">
              <a:rPr lang="he-IL"/>
              <a:pPr>
                <a:defRPr/>
              </a:pPr>
              <a:t>‹#›</a:t>
            </a:fld>
            <a:endParaRPr lang="en-US" dirty="0"/>
          </a:p>
        </p:txBody>
      </p:sp>
    </p:spTree>
    <p:extLst>
      <p:ext uri="{BB962C8B-B14F-4D97-AF65-F5344CB8AC3E}">
        <p14:creationId xmlns:p14="http://schemas.microsoft.com/office/powerpoint/2010/main" val="2820166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903441" y="0"/>
            <a:ext cx="2986309" cy="501095"/>
          </a:xfrm>
          <a:prstGeom prst="rect">
            <a:avLst/>
          </a:prstGeom>
          <a:noFill/>
          <a:ln w="9525">
            <a:noFill/>
            <a:miter lim="800000"/>
            <a:headEnd/>
            <a:tailEnd/>
          </a:ln>
          <a:effectLst/>
        </p:spPr>
        <p:txBody>
          <a:bodyPr vert="horz" wrap="square" lIns="92748" tIns="46374" rIns="92748" bIns="46374" numCol="1" anchor="t" anchorCtr="0" compatLnSpc="1">
            <a:prstTxWarp prst="textNoShape">
              <a:avLst/>
            </a:prstTxWarp>
          </a:bodyPr>
          <a:lstStyle>
            <a:lvl1pPr algn="r">
              <a:spcBef>
                <a:spcPct val="0"/>
              </a:spcBef>
              <a:defRPr sz="1200">
                <a:latin typeface="Arial" charset="0"/>
                <a:cs typeface="Arial" charset="0"/>
              </a:defRPr>
            </a:lvl1pPr>
          </a:lstStyle>
          <a:p>
            <a:pPr>
              <a:defRPr/>
            </a:pPr>
            <a:endParaRPr lang="en-US" dirty="0"/>
          </a:p>
        </p:txBody>
      </p:sp>
      <p:sp>
        <p:nvSpPr>
          <p:cNvPr id="4099" name="Rectangle 3"/>
          <p:cNvSpPr>
            <a:spLocks noGrp="1" noChangeArrowheads="1"/>
          </p:cNvSpPr>
          <p:nvPr>
            <p:ph type="dt" idx="1"/>
          </p:nvPr>
        </p:nvSpPr>
        <p:spPr bwMode="auto">
          <a:xfrm>
            <a:off x="1610" y="0"/>
            <a:ext cx="2986309" cy="501095"/>
          </a:xfrm>
          <a:prstGeom prst="rect">
            <a:avLst/>
          </a:prstGeom>
          <a:noFill/>
          <a:ln w="9525">
            <a:noFill/>
            <a:miter lim="800000"/>
            <a:headEnd/>
            <a:tailEnd/>
          </a:ln>
          <a:effectLst/>
        </p:spPr>
        <p:txBody>
          <a:bodyPr vert="horz" wrap="square" lIns="92748" tIns="46374" rIns="92748" bIns="46374" numCol="1" anchor="t" anchorCtr="0" compatLnSpc="1">
            <a:prstTxWarp prst="textNoShape">
              <a:avLst/>
            </a:prstTxWarp>
          </a:bodyPr>
          <a:lstStyle>
            <a:lvl1pPr algn="l">
              <a:spcBef>
                <a:spcPct val="0"/>
              </a:spcBef>
              <a:defRPr sz="1200">
                <a:latin typeface="Arial" charset="0"/>
                <a:cs typeface="Arial" charset="0"/>
              </a:defRPr>
            </a:lvl1pPr>
          </a:lstStyle>
          <a:p>
            <a:pPr>
              <a:defRPr/>
            </a:pPr>
            <a:endParaRPr lang="en-US" dirty="0"/>
          </a:p>
        </p:txBody>
      </p:sp>
      <p:sp>
        <p:nvSpPr>
          <p:cNvPr id="46084" name="Rectangle 4"/>
          <p:cNvSpPr>
            <a:spLocks noGrp="1" noRot="1" noChangeAspect="1" noChangeArrowheads="1" noTextEdit="1"/>
          </p:cNvSpPr>
          <p:nvPr>
            <p:ph type="sldImg" idx="2"/>
          </p:nvPr>
        </p:nvSpPr>
        <p:spPr bwMode="auto">
          <a:xfrm>
            <a:off x="941388" y="752475"/>
            <a:ext cx="5008562" cy="37576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8654" y="4759592"/>
            <a:ext cx="5512444" cy="4509850"/>
          </a:xfrm>
          <a:prstGeom prst="rect">
            <a:avLst/>
          </a:prstGeom>
          <a:noFill/>
          <a:ln w="9525">
            <a:noFill/>
            <a:miter lim="800000"/>
            <a:headEnd/>
            <a:tailEnd/>
          </a:ln>
          <a:effectLst/>
        </p:spPr>
        <p:txBody>
          <a:bodyPr vert="horz" wrap="square" lIns="92748" tIns="46374" rIns="92748" bIns="46374" numCol="1" anchor="t" anchorCtr="0" compatLnSpc="1">
            <a:prstTxWarp prst="textNoShape">
              <a:avLst/>
            </a:prstTxWarp>
          </a:bodyPr>
          <a:lstStyle/>
          <a:p>
            <a:pPr lvl="0"/>
            <a:r>
              <a:rPr lang="he-IL" noProof="0"/>
              <a:t>לחץ כדי לערוך סגנונות טקסט של תבנית בסיס</a:t>
            </a:r>
          </a:p>
          <a:p>
            <a:pPr lvl="1"/>
            <a:r>
              <a:rPr lang="he-IL" noProof="0"/>
              <a:t>רמה שנייה</a:t>
            </a:r>
          </a:p>
          <a:p>
            <a:pPr lvl="2"/>
            <a:r>
              <a:rPr lang="he-IL" noProof="0"/>
              <a:t>רמה שלישית</a:t>
            </a:r>
          </a:p>
          <a:p>
            <a:pPr lvl="3"/>
            <a:r>
              <a:rPr lang="he-IL" noProof="0"/>
              <a:t>רמה רביעית</a:t>
            </a:r>
          </a:p>
          <a:p>
            <a:pPr lvl="4"/>
            <a:r>
              <a:rPr lang="he-IL" noProof="0"/>
              <a:t>רמה חמישית</a:t>
            </a:r>
          </a:p>
        </p:txBody>
      </p:sp>
      <p:sp>
        <p:nvSpPr>
          <p:cNvPr id="4102" name="Rectangle 6"/>
          <p:cNvSpPr>
            <a:spLocks noGrp="1" noChangeArrowheads="1"/>
          </p:cNvSpPr>
          <p:nvPr>
            <p:ph type="ftr" sz="quarter" idx="4"/>
          </p:nvPr>
        </p:nvSpPr>
        <p:spPr bwMode="auto">
          <a:xfrm>
            <a:off x="3903441" y="9519183"/>
            <a:ext cx="2986309" cy="501095"/>
          </a:xfrm>
          <a:prstGeom prst="rect">
            <a:avLst/>
          </a:prstGeom>
          <a:noFill/>
          <a:ln w="9525">
            <a:noFill/>
            <a:miter lim="800000"/>
            <a:headEnd/>
            <a:tailEnd/>
          </a:ln>
          <a:effectLst/>
        </p:spPr>
        <p:txBody>
          <a:bodyPr vert="horz" wrap="square" lIns="92748" tIns="46374" rIns="92748" bIns="46374" numCol="1" anchor="b" anchorCtr="0" compatLnSpc="1">
            <a:prstTxWarp prst="textNoShape">
              <a:avLst/>
            </a:prstTxWarp>
          </a:bodyPr>
          <a:lstStyle>
            <a:lvl1pPr algn="r">
              <a:spcBef>
                <a:spcPct val="0"/>
              </a:spcBef>
              <a:defRPr sz="1200">
                <a:latin typeface="Arial" charset="0"/>
                <a:cs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1610" y="9519183"/>
            <a:ext cx="2986309" cy="501095"/>
          </a:xfrm>
          <a:prstGeom prst="rect">
            <a:avLst/>
          </a:prstGeom>
          <a:noFill/>
          <a:ln w="9525">
            <a:noFill/>
            <a:miter lim="800000"/>
            <a:headEnd/>
            <a:tailEnd/>
          </a:ln>
          <a:effectLst/>
        </p:spPr>
        <p:txBody>
          <a:bodyPr vert="horz" wrap="square" lIns="92748" tIns="46374" rIns="92748" bIns="46374" numCol="1" anchor="b" anchorCtr="0" compatLnSpc="1">
            <a:prstTxWarp prst="textNoShape">
              <a:avLst/>
            </a:prstTxWarp>
          </a:bodyPr>
          <a:lstStyle>
            <a:lvl1pPr algn="l">
              <a:spcBef>
                <a:spcPct val="0"/>
              </a:spcBef>
              <a:defRPr sz="1200">
                <a:latin typeface="Arial" charset="0"/>
                <a:cs typeface="Arial" charset="0"/>
              </a:defRPr>
            </a:lvl1pPr>
          </a:lstStyle>
          <a:p>
            <a:pPr>
              <a:defRPr/>
            </a:pPr>
            <a:fld id="{A08224EA-037D-477C-9EC7-D77A638C6281}" type="slidenum">
              <a:rPr lang="he-IL"/>
              <a:pPr>
                <a:defRPr/>
              </a:pPr>
              <a:t>‹#›</a:t>
            </a:fld>
            <a:endParaRPr lang="en-US" dirty="0"/>
          </a:p>
        </p:txBody>
      </p:sp>
    </p:spTree>
    <p:extLst>
      <p:ext uri="{BB962C8B-B14F-4D97-AF65-F5344CB8AC3E}">
        <p14:creationId xmlns:p14="http://schemas.microsoft.com/office/powerpoint/2010/main" val="3461989367"/>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1</a:t>
            </a:fld>
            <a:endParaRPr lang="en-US" dirty="0"/>
          </a:p>
        </p:txBody>
      </p:sp>
    </p:spTree>
    <p:extLst>
      <p:ext uri="{BB962C8B-B14F-4D97-AF65-F5344CB8AC3E}">
        <p14:creationId xmlns:p14="http://schemas.microsoft.com/office/powerpoint/2010/main" val="1655163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endParaRPr lang="he-IL" sz="1200" b="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10</a:t>
            </a:fld>
            <a:endParaRPr lang="en-US" dirty="0"/>
          </a:p>
        </p:txBody>
      </p:sp>
    </p:spTree>
    <p:extLst>
      <p:ext uri="{BB962C8B-B14F-4D97-AF65-F5344CB8AC3E}">
        <p14:creationId xmlns:p14="http://schemas.microsoft.com/office/powerpoint/2010/main" val="2098924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476">
              <a:defRPr/>
            </a:pPr>
            <a:endParaRPr lang="he-IL" b="0"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11</a:t>
            </a:fld>
            <a:endParaRPr lang="en-US" dirty="0"/>
          </a:p>
        </p:txBody>
      </p:sp>
    </p:spTree>
    <p:extLst>
      <p:ext uri="{BB962C8B-B14F-4D97-AF65-F5344CB8AC3E}">
        <p14:creationId xmlns:p14="http://schemas.microsoft.com/office/powerpoint/2010/main" val="3278363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27476" rtl="1"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12</a:t>
            </a:fld>
            <a:endParaRPr lang="en-US" dirty="0"/>
          </a:p>
        </p:txBody>
      </p:sp>
    </p:spTree>
    <p:extLst>
      <p:ext uri="{BB962C8B-B14F-4D97-AF65-F5344CB8AC3E}">
        <p14:creationId xmlns:p14="http://schemas.microsoft.com/office/powerpoint/2010/main" val="3914726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27476" rtl="1" eaLnBrk="0" fontAlgn="base" latinLnBrk="0" hangingPunct="0">
              <a:lnSpc>
                <a:spcPct val="100000"/>
              </a:lnSpc>
              <a:spcBef>
                <a:spcPct val="30000"/>
              </a:spcBef>
              <a:spcAft>
                <a:spcPct val="0"/>
              </a:spcAft>
              <a:buClrTx/>
              <a:buSzTx/>
              <a:buFontTx/>
              <a:buNone/>
              <a:tabLst/>
              <a:defRPr/>
            </a:pPr>
            <a:endParaRPr lang="he-IL" b="0"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13</a:t>
            </a:fld>
            <a:endParaRPr lang="en-US" dirty="0"/>
          </a:p>
        </p:txBody>
      </p:sp>
    </p:spTree>
    <p:extLst>
      <p:ext uri="{BB962C8B-B14F-4D97-AF65-F5344CB8AC3E}">
        <p14:creationId xmlns:p14="http://schemas.microsoft.com/office/powerpoint/2010/main" val="2481416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27476" rtl="1"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14</a:t>
            </a:fld>
            <a:endParaRPr lang="en-US" dirty="0"/>
          </a:p>
        </p:txBody>
      </p:sp>
    </p:spTree>
    <p:extLst>
      <p:ext uri="{BB962C8B-B14F-4D97-AF65-F5344CB8AC3E}">
        <p14:creationId xmlns:p14="http://schemas.microsoft.com/office/powerpoint/2010/main" val="3008906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15</a:t>
            </a:fld>
            <a:endParaRPr lang="en-US" dirty="0"/>
          </a:p>
        </p:txBody>
      </p:sp>
    </p:spTree>
    <p:extLst>
      <p:ext uri="{BB962C8B-B14F-4D97-AF65-F5344CB8AC3E}">
        <p14:creationId xmlns:p14="http://schemas.microsoft.com/office/powerpoint/2010/main" val="3962269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27476" rtl="1"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16</a:t>
            </a:fld>
            <a:endParaRPr lang="en-US" dirty="0"/>
          </a:p>
        </p:txBody>
      </p:sp>
    </p:spTree>
    <p:extLst>
      <p:ext uri="{BB962C8B-B14F-4D97-AF65-F5344CB8AC3E}">
        <p14:creationId xmlns:p14="http://schemas.microsoft.com/office/powerpoint/2010/main" val="244258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27476" rtl="1"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17</a:t>
            </a:fld>
            <a:endParaRPr lang="en-US" dirty="0"/>
          </a:p>
        </p:txBody>
      </p:sp>
    </p:spTree>
    <p:extLst>
      <p:ext uri="{BB962C8B-B14F-4D97-AF65-F5344CB8AC3E}">
        <p14:creationId xmlns:p14="http://schemas.microsoft.com/office/powerpoint/2010/main" val="3515418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27476" rtl="1" eaLnBrk="0" fontAlgn="base" latinLnBrk="0" hangingPunct="0">
              <a:lnSpc>
                <a:spcPct val="100000"/>
              </a:lnSpc>
              <a:spcBef>
                <a:spcPct val="30000"/>
              </a:spcBef>
              <a:spcAft>
                <a:spcPct val="0"/>
              </a:spcAft>
              <a:buClrTx/>
              <a:buSzTx/>
              <a:buFontTx/>
              <a:buNone/>
              <a:tabLst/>
              <a:defRPr/>
            </a:pPr>
            <a:endParaRPr lang="he-IL" b="0"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18</a:t>
            </a:fld>
            <a:endParaRPr lang="en-US" dirty="0"/>
          </a:p>
        </p:txBody>
      </p:sp>
    </p:spTree>
    <p:extLst>
      <p:ext uri="{BB962C8B-B14F-4D97-AF65-F5344CB8AC3E}">
        <p14:creationId xmlns:p14="http://schemas.microsoft.com/office/powerpoint/2010/main" val="1299473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19</a:t>
            </a:fld>
            <a:endParaRPr lang="en-US" dirty="0"/>
          </a:p>
        </p:txBody>
      </p:sp>
    </p:spTree>
    <p:extLst>
      <p:ext uri="{BB962C8B-B14F-4D97-AF65-F5344CB8AC3E}">
        <p14:creationId xmlns:p14="http://schemas.microsoft.com/office/powerpoint/2010/main" val="3735815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2</a:t>
            </a:fld>
            <a:endParaRPr lang="en-US" dirty="0"/>
          </a:p>
        </p:txBody>
      </p:sp>
    </p:spTree>
    <p:extLst>
      <p:ext uri="{BB962C8B-B14F-4D97-AF65-F5344CB8AC3E}">
        <p14:creationId xmlns:p14="http://schemas.microsoft.com/office/powerpoint/2010/main" val="1155878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27476" rtl="1" eaLnBrk="0" fontAlgn="base" latinLnBrk="0" hangingPunct="0">
              <a:lnSpc>
                <a:spcPct val="100000"/>
              </a:lnSpc>
              <a:spcBef>
                <a:spcPct val="30000"/>
              </a:spcBef>
              <a:spcAft>
                <a:spcPct val="0"/>
              </a:spcAft>
              <a:buClrTx/>
              <a:buSzTx/>
              <a:buFontTx/>
              <a:buNone/>
              <a:tabLst/>
              <a:defRPr/>
            </a:pPr>
            <a:endParaRPr lang="he-IL" sz="1200"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20</a:t>
            </a:fld>
            <a:endParaRPr lang="en-US" dirty="0"/>
          </a:p>
        </p:txBody>
      </p:sp>
    </p:spTree>
    <p:extLst>
      <p:ext uri="{BB962C8B-B14F-4D97-AF65-F5344CB8AC3E}">
        <p14:creationId xmlns:p14="http://schemas.microsoft.com/office/powerpoint/2010/main" val="1248868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27476" rtl="1"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21</a:t>
            </a:fld>
            <a:endParaRPr lang="en-US" dirty="0"/>
          </a:p>
        </p:txBody>
      </p:sp>
    </p:spTree>
    <p:extLst>
      <p:ext uri="{BB962C8B-B14F-4D97-AF65-F5344CB8AC3E}">
        <p14:creationId xmlns:p14="http://schemas.microsoft.com/office/powerpoint/2010/main" val="3335903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27476" rtl="1"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22</a:t>
            </a:fld>
            <a:endParaRPr lang="en-US" dirty="0"/>
          </a:p>
        </p:txBody>
      </p:sp>
    </p:spTree>
    <p:extLst>
      <p:ext uri="{BB962C8B-B14F-4D97-AF65-F5344CB8AC3E}">
        <p14:creationId xmlns:p14="http://schemas.microsoft.com/office/powerpoint/2010/main" val="1127347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27476" rtl="1"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23</a:t>
            </a:fld>
            <a:endParaRPr lang="en-US" dirty="0"/>
          </a:p>
        </p:txBody>
      </p:sp>
    </p:spTree>
    <p:extLst>
      <p:ext uri="{BB962C8B-B14F-4D97-AF65-F5344CB8AC3E}">
        <p14:creationId xmlns:p14="http://schemas.microsoft.com/office/powerpoint/2010/main" val="1644787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476">
              <a:defRPr/>
            </a:pPr>
            <a:endParaRPr lang="en-US"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24</a:t>
            </a:fld>
            <a:endParaRPr lang="en-US" dirty="0"/>
          </a:p>
        </p:txBody>
      </p:sp>
    </p:spTree>
    <p:extLst>
      <p:ext uri="{BB962C8B-B14F-4D97-AF65-F5344CB8AC3E}">
        <p14:creationId xmlns:p14="http://schemas.microsoft.com/office/powerpoint/2010/main" val="3324703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27476" rtl="1"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25</a:t>
            </a:fld>
            <a:endParaRPr lang="en-US" dirty="0"/>
          </a:p>
        </p:txBody>
      </p:sp>
    </p:spTree>
    <p:extLst>
      <p:ext uri="{BB962C8B-B14F-4D97-AF65-F5344CB8AC3E}">
        <p14:creationId xmlns:p14="http://schemas.microsoft.com/office/powerpoint/2010/main" val="3778475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27476" rtl="1"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26</a:t>
            </a:fld>
            <a:endParaRPr lang="en-US" dirty="0"/>
          </a:p>
        </p:txBody>
      </p:sp>
    </p:spTree>
    <p:extLst>
      <p:ext uri="{BB962C8B-B14F-4D97-AF65-F5344CB8AC3E}">
        <p14:creationId xmlns:p14="http://schemas.microsoft.com/office/powerpoint/2010/main" val="776269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27476" rtl="1"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27</a:t>
            </a:fld>
            <a:endParaRPr lang="en-US" dirty="0"/>
          </a:p>
        </p:txBody>
      </p:sp>
    </p:spTree>
    <p:extLst>
      <p:ext uri="{BB962C8B-B14F-4D97-AF65-F5344CB8AC3E}">
        <p14:creationId xmlns:p14="http://schemas.microsoft.com/office/powerpoint/2010/main" val="48272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27476" rtl="1"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28</a:t>
            </a:fld>
            <a:endParaRPr lang="en-US" dirty="0"/>
          </a:p>
        </p:txBody>
      </p:sp>
    </p:spTree>
    <p:extLst>
      <p:ext uri="{BB962C8B-B14F-4D97-AF65-F5344CB8AC3E}">
        <p14:creationId xmlns:p14="http://schemas.microsoft.com/office/powerpoint/2010/main" val="1570532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476">
              <a:defRPr/>
            </a:pPr>
            <a:endParaRPr lang="en-US"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29</a:t>
            </a:fld>
            <a:endParaRPr lang="en-US" dirty="0"/>
          </a:p>
        </p:txBody>
      </p:sp>
    </p:spTree>
    <p:extLst>
      <p:ext uri="{BB962C8B-B14F-4D97-AF65-F5344CB8AC3E}">
        <p14:creationId xmlns:p14="http://schemas.microsoft.com/office/powerpoint/2010/main" val="2944730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0" fontAlgn="base" latinLnBrk="0" hangingPunct="0">
              <a:lnSpc>
                <a:spcPct val="100000"/>
              </a:lnSpc>
              <a:spcBef>
                <a:spcPct val="30000"/>
              </a:spcBef>
              <a:spcAft>
                <a:spcPct val="0"/>
              </a:spcAft>
              <a:buClrTx/>
              <a:buSzTx/>
              <a:buFontTx/>
              <a:buNone/>
              <a:tabLst/>
              <a:defRPr/>
            </a:pPr>
            <a:endParaRPr lang="he-IL" sz="16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3</a:t>
            </a:fld>
            <a:endParaRPr lang="en-US" dirty="0"/>
          </a:p>
        </p:txBody>
      </p:sp>
    </p:spTree>
    <p:extLst>
      <p:ext uri="{BB962C8B-B14F-4D97-AF65-F5344CB8AC3E}">
        <p14:creationId xmlns:p14="http://schemas.microsoft.com/office/powerpoint/2010/main" val="26170659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31</a:t>
            </a:fld>
            <a:endParaRPr lang="en-US" dirty="0"/>
          </a:p>
        </p:txBody>
      </p:sp>
    </p:spTree>
    <p:extLst>
      <p:ext uri="{BB962C8B-B14F-4D97-AF65-F5344CB8AC3E}">
        <p14:creationId xmlns:p14="http://schemas.microsoft.com/office/powerpoint/2010/main" val="24330816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32</a:t>
            </a:fld>
            <a:endParaRPr lang="en-US" dirty="0"/>
          </a:p>
        </p:txBody>
      </p:sp>
    </p:spTree>
    <p:extLst>
      <p:ext uri="{BB962C8B-B14F-4D97-AF65-F5344CB8AC3E}">
        <p14:creationId xmlns:p14="http://schemas.microsoft.com/office/powerpoint/2010/main" val="27743545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33</a:t>
            </a:fld>
            <a:endParaRPr lang="en-US" dirty="0"/>
          </a:p>
        </p:txBody>
      </p:sp>
    </p:spTree>
    <p:extLst>
      <p:ext uri="{BB962C8B-B14F-4D97-AF65-F5344CB8AC3E}">
        <p14:creationId xmlns:p14="http://schemas.microsoft.com/office/powerpoint/2010/main" val="28285009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17"/>
              </a:spcBef>
            </a:pPr>
            <a:endParaRPr lang="en-US"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39</a:t>
            </a:fld>
            <a:endParaRPr lang="en-US" dirty="0"/>
          </a:p>
        </p:txBody>
      </p:sp>
    </p:spTree>
    <p:extLst>
      <p:ext uri="{BB962C8B-B14F-4D97-AF65-F5344CB8AC3E}">
        <p14:creationId xmlns:p14="http://schemas.microsoft.com/office/powerpoint/2010/main" val="587232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0" fontAlgn="base" latinLnBrk="0" hangingPunct="0">
              <a:lnSpc>
                <a:spcPct val="100000"/>
              </a:lnSpc>
              <a:spcBef>
                <a:spcPct val="30000"/>
              </a:spcBef>
              <a:spcAft>
                <a:spcPct val="0"/>
              </a:spcAft>
              <a:buClrTx/>
              <a:buSzTx/>
              <a:buFontTx/>
              <a:buNone/>
              <a:tabLst/>
              <a:defRPr/>
            </a:pPr>
            <a:endParaRPr lang="he-IL"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4</a:t>
            </a:fld>
            <a:endParaRPr lang="en-US" dirty="0"/>
          </a:p>
        </p:txBody>
      </p:sp>
    </p:spTree>
    <p:extLst>
      <p:ext uri="{BB962C8B-B14F-4D97-AF65-F5344CB8AC3E}">
        <p14:creationId xmlns:p14="http://schemas.microsoft.com/office/powerpoint/2010/main" val="1338767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476">
              <a:defRPr/>
            </a:pPr>
            <a:endParaRPr lang="en-US"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5</a:t>
            </a:fld>
            <a:endParaRPr lang="en-US" dirty="0"/>
          </a:p>
        </p:txBody>
      </p:sp>
    </p:spTree>
    <p:extLst>
      <p:ext uri="{BB962C8B-B14F-4D97-AF65-F5344CB8AC3E}">
        <p14:creationId xmlns:p14="http://schemas.microsoft.com/office/powerpoint/2010/main" val="2791781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476">
              <a:defRPr/>
            </a:pPr>
            <a:endParaRPr lang="en-US"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6</a:t>
            </a:fld>
            <a:endParaRPr lang="en-US" dirty="0"/>
          </a:p>
        </p:txBody>
      </p:sp>
    </p:spTree>
    <p:extLst>
      <p:ext uri="{BB962C8B-B14F-4D97-AF65-F5344CB8AC3E}">
        <p14:creationId xmlns:p14="http://schemas.microsoft.com/office/powerpoint/2010/main" val="3277410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476">
              <a:defRPr/>
            </a:pPr>
            <a:endParaRPr lang="he-IL"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7</a:t>
            </a:fld>
            <a:endParaRPr lang="en-US" dirty="0"/>
          </a:p>
        </p:txBody>
      </p:sp>
    </p:spTree>
    <p:extLst>
      <p:ext uri="{BB962C8B-B14F-4D97-AF65-F5344CB8AC3E}">
        <p14:creationId xmlns:p14="http://schemas.microsoft.com/office/powerpoint/2010/main" val="1732070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476">
              <a:defRPr/>
            </a:pPr>
            <a:endParaRPr lang="en-US"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8</a:t>
            </a:fld>
            <a:endParaRPr lang="en-US" dirty="0"/>
          </a:p>
        </p:txBody>
      </p:sp>
    </p:spTree>
    <p:extLst>
      <p:ext uri="{BB962C8B-B14F-4D97-AF65-F5344CB8AC3E}">
        <p14:creationId xmlns:p14="http://schemas.microsoft.com/office/powerpoint/2010/main" val="4202242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476">
              <a:defRPr/>
            </a:pPr>
            <a:endParaRPr lang="he-IL" b="0" dirty="0"/>
          </a:p>
        </p:txBody>
      </p:sp>
      <p:sp>
        <p:nvSpPr>
          <p:cNvPr id="4" name="Slide Number Placeholder 3"/>
          <p:cNvSpPr>
            <a:spLocks noGrp="1"/>
          </p:cNvSpPr>
          <p:nvPr>
            <p:ph type="sldNum" sz="quarter" idx="10"/>
          </p:nvPr>
        </p:nvSpPr>
        <p:spPr/>
        <p:txBody>
          <a:bodyPr/>
          <a:lstStyle/>
          <a:p>
            <a:pPr>
              <a:defRPr/>
            </a:pPr>
            <a:fld id="{A08224EA-037D-477C-9EC7-D77A638C6281}" type="slidenum">
              <a:rPr lang="he-IL" smtClean="0"/>
              <a:pPr>
                <a:defRPr/>
              </a:pPr>
              <a:t>9</a:t>
            </a:fld>
            <a:endParaRPr lang="en-US" dirty="0"/>
          </a:p>
        </p:txBody>
      </p:sp>
    </p:spTree>
    <p:extLst>
      <p:ext uri="{BB962C8B-B14F-4D97-AF65-F5344CB8AC3E}">
        <p14:creationId xmlns:p14="http://schemas.microsoft.com/office/powerpoint/2010/main" val="2662423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368690"/>
      </p:ext>
    </p:extLst>
  </p:cSld>
  <p:clrMapOvr>
    <a:masterClrMapping/>
  </p:clrMapOvr>
  <p:transition advTm="1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he-IL" dirty="0"/>
              <a:t>07 פברואר 13</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EAF582D-976B-45F5-A101-7733D1442A59}" type="slidenum">
              <a:rPr lang="he-IL"/>
              <a:pPr>
                <a:defRPr/>
              </a:pPr>
              <a:t>‹#›</a:t>
            </a:fld>
            <a:endParaRPr lang="en-US" dirty="0"/>
          </a:p>
        </p:txBody>
      </p:sp>
    </p:spTree>
    <p:extLst>
      <p:ext uri="{BB962C8B-B14F-4D97-AF65-F5344CB8AC3E}">
        <p14:creationId xmlns:p14="http://schemas.microsoft.com/office/powerpoint/2010/main" val="40672606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DBCEE49-9DF0-465B-B6F2-9EF52351CCCC}"/>
              </a:ext>
            </a:extLst>
          </p:cNvPr>
          <p:cNvGrpSpPr>
            <a:grpSpLocks noChangeAspect="1"/>
          </p:cNvGrpSpPr>
          <p:nvPr userDrawn="1"/>
        </p:nvGrpSpPr>
        <p:grpSpPr>
          <a:xfrm>
            <a:off x="2" y="6036852"/>
            <a:ext cx="2504687" cy="821148"/>
            <a:chOff x="-36512" y="4762976"/>
            <a:chExt cx="2880118" cy="826264"/>
          </a:xfrm>
        </p:grpSpPr>
        <p:sp>
          <p:nvSpPr>
            <p:cNvPr id="6" name="Right Triangle 5">
              <a:extLst>
                <a:ext uri="{FF2B5EF4-FFF2-40B4-BE49-F238E27FC236}">
                  <a16:creationId xmlns:a16="http://schemas.microsoft.com/office/drawing/2014/main" id="{F4566579-F56F-4DCD-8AF1-7D5E2B73D4F3}"/>
                </a:ext>
              </a:extLst>
            </p:cNvPr>
            <p:cNvSpPr/>
            <p:nvPr userDrawn="1"/>
          </p:nvSpPr>
          <p:spPr bwMode="auto">
            <a:xfrm>
              <a:off x="-36512" y="4762976"/>
              <a:ext cx="2880118" cy="826264"/>
            </a:xfrm>
            <a:prstGeom prst="rtTriangle">
              <a:avLst/>
            </a:prstGeom>
            <a:solidFill>
              <a:srgbClr val="002A52"/>
            </a:solidFill>
            <a:ln w="952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1"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Arial" charset="0"/>
              </a:endParaRPr>
            </a:p>
          </p:txBody>
        </p:sp>
        <p:pic>
          <p:nvPicPr>
            <p:cNvPr id="7" name="Picture 6">
              <a:extLst>
                <a:ext uri="{FF2B5EF4-FFF2-40B4-BE49-F238E27FC236}">
                  <a16:creationId xmlns:a16="http://schemas.microsoft.com/office/drawing/2014/main" id="{1A3FAF85-62D7-40A0-B5F3-95D7C980773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1380" t="31259" r="20789" b="44889"/>
            <a:stretch/>
          </p:blipFill>
          <p:spPr>
            <a:xfrm>
              <a:off x="-36512" y="5085184"/>
              <a:ext cx="1728192" cy="504056"/>
            </a:xfrm>
            <a:prstGeom prst="rect">
              <a:avLst/>
            </a:prstGeom>
            <a:noFill/>
          </p:spPr>
        </p:pic>
      </p:grpSp>
      <p:sp>
        <p:nvSpPr>
          <p:cNvPr id="9" name="TextBox 8">
            <a:extLst>
              <a:ext uri="{FF2B5EF4-FFF2-40B4-BE49-F238E27FC236}">
                <a16:creationId xmlns:a16="http://schemas.microsoft.com/office/drawing/2014/main" id="{1A8633D7-83EC-4A34-A68E-9837DFB27B9A}"/>
              </a:ext>
            </a:extLst>
          </p:cNvPr>
          <p:cNvSpPr txBox="1"/>
          <p:nvPr userDrawn="1"/>
        </p:nvSpPr>
        <p:spPr>
          <a:xfrm>
            <a:off x="1619672" y="6669360"/>
            <a:ext cx="360040" cy="184666"/>
          </a:xfrm>
          <a:prstGeom prst="rect">
            <a:avLst/>
          </a:prstGeom>
          <a:noFill/>
        </p:spPr>
        <p:txBody>
          <a:bodyPr wrap="square" lIns="0" tIns="0" rIns="0" bIns="0" rtlCol="0" anchor="ctr" anchorCtr="0">
            <a:spAutoFit/>
          </a:bodyPr>
          <a:lstStyle/>
          <a:p>
            <a:fld id="{F3975508-7808-46CA-A9F7-D26EAE41C36B}" type="slidenum">
              <a:rPr lang="he-IL" sz="1200" smtClean="0">
                <a:solidFill>
                  <a:schemeClr val="bg1"/>
                </a:solidFill>
              </a:rPr>
              <a:t>‹#›</a:t>
            </a:fld>
            <a:endParaRPr lang="en-US" sz="12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Lst>
  <p:transition advTm="10000"/>
  <p:hf hdr="0" ftr="0" dt="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189" algn="ctr" rtl="1" fontAlgn="base">
        <a:spcBef>
          <a:spcPct val="0"/>
        </a:spcBef>
        <a:spcAft>
          <a:spcPct val="0"/>
        </a:spcAft>
        <a:defRPr sz="4400">
          <a:solidFill>
            <a:schemeClr val="tx2"/>
          </a:solidFill>
          <a:latin typeface="Arial" charset="0"/>
          <a:cs typeface="Arial" charset="0"/>
        </a:defRPr>
      </a:lvl6pPr>
      <a:lvl7pPr marL="914377" algn="ctr" rtl="1" fontAlgn="base">
        <a:spcBef>
          <a:spcPct val="0"/>
        </a:spcBef>
        <a:spcAft>
          <a:spcPct val="0"/>
        </a:spcAft>
        <a:defRPr sz="4400">
          <a:solidFill>
            <a:schemeClr val="tx2"/>
          </a:solidFill>
          <a:latin typeface="Arial" charset="0"/>
          <a:cs typeface="Arial" charset="0"/>
        </a:defRPr>
      </a:lvl7pPr>
      <a:lvl8pPr marL="1371566" algn="ctr" rtl="1" fontAlgn="base">
        <a:spcBef>
          <a:spcPct val="0"/>
        </a:spcBef>
        <a:spcAft>
          <a:spcPct val="0"/>
        </a:spcAft>
        <a:defRPr sz="4400">
          <a:solidFill>
            <a:schemeClr val="tx2"/>
          </a:solidFill>
          <a:latin typeface="Arial" charset="0"/>
          <a:cs typeface="Arial" charset="0"/>
        </a:defRPr>
      </a:lvl8pPr>
      <a:lvl9pPr marL="1828754" algn="ctr" rtl="1" fontAlgn="base">
        <a:spcBef>
          <a:spcPct val="0"/>
        </a:spcBef>
        <a:spcAft>
          <a:spcPct val="0"/>
        </a:spcAft>
        <a:defRPr sz="4400">
          <a:solidFill>
            <a:schemeClr val="tx2"/>
          </a:solidFill>
          <a:latin typeface="Arial" charset="0"/>
          <a:cs typeface="Arial" charset="0"/>
        </a:defRPr>
      </a:lvl9pPr>
    </p:titleStyle>
    <p:bodyStyle>
      <a:lvl1pPr marL="342891" indent="-342891" algn="r" rtl="1" eaLnBrk="0" fontAlgn="base" hangingPunct="0">
        <a:spcBef>
          <a:spcPct val="20000"/>
        </a:spcBef>
        <a:spcAft>
          <a:spcPct val="0"/>
        </a:spcAft>
        <a:buChar char="•"/>
        <a:defRPr sz="3200">
          <a:solidFill>
            <a:schemeClr val="tx1"/>
          </a:solidFill>
          <a:latin typeface="+mn-lt"/>
          <a:ea typeface="+mn-ea"/>
          <a:cs typeface="+mn-cs"/>
        </a:defRPr>
      </a:lvl1pPr>
      <a:lvl2pPr marL="742932" indent="-285744" algn="r" rtl="1" eaLnBrk="0" fontAlgn="base" hangingPunct="0">
        <a:spcBef>
          <a:spcPct val="20000"/>
        </a:spcBef>
        <a:spcAft>
          <a:spcPct val="0"/>
        </a:spcAft>
        <a:buChar char="–"/>
        <a:defRPr sz="2800">
          <a:solidFill>
            <a:schemeClr val="tx1"/>
          </a:solidFill>
          <a:latin typeface="+mn-lt"/>
          <a:cs typeface="+mn-cs"/>
        </a:defRPr>
      </a:lvl2pPr>
      <a:lvl3pPr marL="1142971" indent="-228594" algn="r" rtl="1" eaLnBrk="0" fontAlgn="base" hangingPunct="0">
        <a:spcBef>
          <a:spcPct val="20000"/>
        </a:spcBef>
        <a:spcAft>
          <a:spcPct val="0"/>
        </a:spcAft>
        <a:buChar char="•"/>
        <a:defRPr sz="2400">
          <a:solidFill>
            <a:schemeClr val="tx1"/>
          </a:solidFill>
          <a:latin typeface="+mn-lt"/>
          <a:cs typeface="+mn-cs"/>
        </a:defRPr>
      </a:lvl3pPr>
      <a:lvl4pPr marL="1600160" indent="-228594" algn="r" rtl="1" eaLnBrk="0" fontAlgn="base" hangingPunct="0">
        <a:spcBef>
          <a:spcPct val="20000"/>
        </a:spcBef>
        <a:spcAft>
          <a:spcPct val="0"/>
        </a:spcAft>
        <a:buChar char="–"/>
        <a:defRPr sz="2000">
          <a:solidFill>
            <a:schemeClr val="tx1"/>
          </a:solidFill>
          <a:latin typeface="+mn-lt"/>
          <a:cs typeface="+mn-cs"/>
        </a:defRPr>
      </a:lvl4pPr>
      <a:lvl5pPr marL="2057349" indent="-228594" algn="r" rtl="1" eaLnBrk="0" fontAlgn="base" hangingPunct="0">
        <a:spcBef>
          <a:spcPct val="20000"/>
        </a:spcBef>
        <a:spcAft>
          <a:spcPct val="0"/>
        </a:spcAft>
        <a:buChar char="»"/>
        <a:defRPr sz="2000">
          <a:solidFill>
            <a:schemeClr val="tx1"/>
          </a:solidFill>
          <a:latin typeface="+mn-lt"/>
          <a:cs typeface="+mn-cs"/>
        </a:defRPr>
      </a:lvl5pPr>
      <a:lvl6pPr marL="2514537" indent="-228594" algn="r" rtl="1" fontAlgn="base">
        <a:spcBef>
          <a:spcPct val="20000"/>
        </a:spcBef>
        <a:spcAft>
          <a:spcPct val="0"/>
        </a:spcAft>
        <a:buChar char="»"/>
        <a:defRPr sz="2000">
          <a:solidFill>
            <a:schemeClr val="tx1"/>
          </a:solidFill>
          <a:latin typeface="+mn-lt"/>
          <a:cs typeface="+mn-cs"/>
        </a:defRPr>
      </a:lvl6pPr>
      <a:lvl7pPr marL="2971726" indent="-228594" algn="r" rtl="1" fontAlgn="base">
        <a:spcBef>
          <a:spcPct val="20000"/>
        </a:spcBef>
        <a:spcAft>
          <a:spcPct val="0"/>
        </a:spcAft>
        <a:buChar char="»"/>
        <a:defRPr sz="2000">
          <a:solidFill>
            <a:schemeClr val="tx1"/>
          </a:solidFill>
          <a:latin typeface="+mn-lt"/>
          <a:cs typeface="+mn-cs"/>
        </a:defRPr>
      </a:lvl7pPr>
      <a:lvl8pPr marL="3428914" indent="-228594" algn="r" rtl="1" fontAlgn="base">
        <a:spcBef>
          <a:spcPct val="20000"/>
        </a:spcBef>
        <a:spcAft>
          <a:spcPct val="0"/>
        </a:spcAft>
        <a:buChar char="»"/>
        <a:defRPr sz="2000">
          <a:solidFill>
            <a:schemeClr val="tx1"/>
          </a:solidFill>
          <a:latin typeface="+mn-lt"/>
          <a:cs typeface="+mn-cs"/>
        </a:defRPr>
      </a:lvl8pPr>
      <a:lvl9pPr marL="3886103" indent="-228594"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4.png"/><Relationship Id="rId5" Type="http://schemas.openxmlformats.org/officeDocument/2006/relationships/image" Target="../media/image13.w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597458"/>
            <a:ext cx="9144000" cy="5663089"/>
          </a:xfrm>
          <a:prstGeom prst="rect">
            <a:avLst/>
          </a:prstGeom>
          <a:noFill/>
          <a:ln w="9525">
            <a:noFill/>
            <a:miter lim="800000"/>
            <a:headEnd/>
            <a:tailEnd/>
          </a:ln>
          <a:effectLst/>
        </p:spPr>
        <p:txBody>
          <a:bodyPr anchor="ctr">
            <a:spAutoFit/>
          </a:bodyPr>
          <a:lstStyle/>
          <a:p>
            <a:pPr>
              <a:spcBef>
                <a:spcPct val="0"/>
              </a:spcBef>
              <a:defRPr/>
            </a:pPr>
            <a:r>
              <a:rPr lang="he-IL" sz="5400" b="1" dirty="0">
                <a:solidFill>
                  <a:srgbClr val="002A52"/>
                </a:solidFill>
                <a:effectLst>
                  <a:outerShdw blurRad="38100" dist="38100" dir="2700000" algn="tl">
                    <a:srgbClr val="C0C0C0"/>
                  </a:outerShdw>
                </a:effectLst>
                <a:latin typeface="+mj-lt"/>
                <a:cs typeface="Arial" pitchFamily="34" charset="0"/>
              </a:rPr>
              <a:t>שוק העבודה בישראל:</a:t>
            </a:r>
          </a:p>
          <a:p>
            <a:pPr>
              <a:spcBef>
                <a:spcPct val="0"/>
              </a:spcBef>
              <a:defRPr/>
            </a:pPr>
            <a:r>
              <a:rPr lang="he-IL" sz="5400" b="1" dirty="0">
                <a:solidFill>
                  <a:srgbClr val="002A52"/>
                </a:solidFill>
                <a:effectLst>
                  <a:outerShdw blurRad="38100" dist="38100" dir="2700000" algn="tl">
                    <a:srgbClr val="C0C0C0"/>
                  </a:outerShdw>
                </a:effectLst>
                <a:latin typeface="+mj-lt"/>
                <a:cs typeface="Arial" pitchFamily="34" charset="0"/>
              </a:rPr>
              <a:t>מגמות, אתגרים ומדיניות</a:t>
            </a:r>
            <a:endParaRPr lang="en-US" sz="5400" b="1" dirty="0">
              <a:solidFill>
                <a:srgbClr val="002A52"/>
              </a:solidFill>
              <a:effectLst>
                <a:outerShdw blurRad="38100" dist="38100" dir="2700000" algn="tl">
                  <a:srgbClr val="C0C0C0"/>
                </a:outerShdw>
              </a:effectLst>
              <a:latin typeface="+mj-lt"/>
              <a:cs typeface="Arial" pitchFamily="34" charset="0"/>
            </a:endParaRPr>
          </a:p>
          <a:p>
            <a:pPr>
              <a:spcBef>
                <a:spcPct val="0"/>
              </a:spcBef>
              <a:defRPr/>
            </a:pPr>
            <a:endParaRPr lang="he-IL" sz="5400" b="1" dirty="0">
              <a:solidFill>
                <a:srgbClr val="002A52"/>
              </a:solidFill>
              <a:effectLst>
                <a:outerShdw blurRad="38100" dist="38100" dir="2700000" algn="tl">
                  <a:srgbClr val="C0C0C0"/>
                </a:outerShdw>
              </a:effectLst>
              <a:latin typeface="+mj-lt"/>
              <a:cs typeface="Arial" pitchFamily="34" charset="0"/>
            </a:endParaRPr>
          </a:p>
          <a:p>
            <a:pPr>
              <a:spcBef>
                <a:spcPct val="0"/>
              </a:spcBef>
              <a:defRPr/>
            </a:pPr>
            <a:endParaRPr lang="en-US" sz="3600" b="1" dirty="0">
              <a:solidFill>
                <a:srgbClr val="002A52"/>
              </a:solidFill>
              <a:effectLst>
                <a:outerShdw blurRad="38100" dist="38100" dir="2700000" algn="tl">
                  <a:srgbClr val="C0C0C0"/>
                </a:outerShdw>
              </a:effectLst>
              <a:latin typeface="+mj-lt"/>
              <a:cs typeface="Arial" pitchFamily="34" charset="0"/>
            </a:endParaRPr>
          </a:p>
          <a:p>
            <a:pPr>
              <a:spcBef>
                <a:spcPct val="0"/>
              </a:spcBef>
              <a:defRPr/>
            </a:pPr>
            <a:r>
              <a:rPr lang="he-IL" sz="3200" b="1" dirty="0">
                <a:solidFill>
                  <a:srgbClr val="002A52"/>
                </a:solidFill>
                <a:effectLst>
                  <a:outerShdw blurRad="38100" dist="38100" dir="2700000" algn="tl">
                    <a:srgbClr val="C0C0C0"/>
                  </a:outerShdw>
                </a:effectLst>
                <a:cs typeface="Arial" pitchFamily="34" charset="0"/>
              </a:rPr>
              <a:t>פרופ' צבי אקשטיין</a:t>
            </a:r>
            <a:endParaRPr lang="en-US" sz="3200" b="1" dirty="0">
              <a:solidFill>
                <a:srgbClr val="002A52"/>
              </a:solidFill>
              <a:effectLst>
                <a:outerShdw blurRad="38100" dist="38100" dir="2700000" algn="tl">
                  <a:srgbClr val="C0C0C0"/>
                </a:outerShdw>
              </a:effectLst>
              <a:cs typeface="Arial" pitchFamily="34" charset="0"/>
            </a:endParaRPr>
          </a:p>
          <a:p>
            <a:pPr>
              <a:spcBef>
                <a:spcPct val="0"/>
              </a:spcBef>
              <a:defRPr/>
            </a:pPr>
            <a:r>
              <a:rPr lang="he-IL" sz="2400" b="1" dirty="0">
                <a:solidFill>
                  <a:srgbClr val="002A52"/>
                </a:solidFill>
                <a:effectLst>
                  <a:outerShdw blurRad="38100" dist="38100" dir="2700000" algn="tl">
                    <a:srgbClr val="C0C0C0"/>
                  </a:outerShdw>
                </a:effectLst>
                <a:cs typeface="Arial" pitchFamily="34" charset="0"/>
              </a:rPr>
              <a:t>ראש מכון אהרן למדיניות כלכלית</a:t>
            </a:r>
          </a:p>
          <a:p>
            <a:pPr>
              <a:spcBef>
                <a:spcPct val="0"/>
              </a:spcBef>
              <a:defRPr/>
            </a:pPr>
            <a:r>
              <a:rPr lang="he-IL" sz="2400" b="1" dirty="0">
                <a:solidFill>
                  <a:srgbClr val="002A52"/>
                </a:solidFill>
                <a:effectLst>
                  <a:outerShdw blurRad="38100" dist="38100" dir="2700000" algn="tl">
                    <a:srgbClr val="C0C0C0"/>
                  </a:outerShdw>
                </a:effectLst>
                <a:cs typeface="Arial" pitchFamily="34" charset="0"/>
              </a:rPr>
              <a:t>דיקן בית ספר טיומקין לכלכלה</a:t>
            </a:r>
          </a:p>
          <a:p>
            <a:pPr>
              <a:spcBef>
                <a:spcPct val="0"/>
              </a:spcBef>
              <a:defRPr/>
            </a:pPr>
            <a:r>
              <a:rPr lang="he-IL" sz="2400" b="1" dirty="0">
                <a:solidFill>
                  <a:srgbClr val="002A52"/>
                </a:solidFill>
                <a:effectLst>
                  <a:outerShdw blurRad="38100" dist="38100" dir="2700000" algn="tl">
                    <a:srgbClr val="C0C0C0"/>
                  </a:outerShdw>
                </a:effectLst>
                <a:cs typeface="Arial" pitchFamily="34" charset="0"/>
              </a:rPr>
              <a:t>המרכז הבינתחומי הרצליה</a:t>
            </a:r>
            <a:endParaRPr lang="he-IL" sz="3200" b="1" dirty="0">
              <a:solidFill>
                <a:srgbClr val="002A52"/>
              </a:solidFill>
              <a:effectLst>
                <a:outerShdw blurRad="38100" dist="38100" dir="2700000" algn="tl">
                  <a:srgbClr val="C0C0C0"/>
                </a:outerShdw>
              </a:effectLst>
              <a:latin typeface="+mj-lt"/>
              <a:cs typeface="Arial" pitchFamily="34" charset="0"/>
            </a:endParaRPr>
          </a:p>
          <a:p>
            <a:pPr>
              <a:spcBef>
                <a:spcPct val="0"/>
              </a:spcBef>
              <a:defRPr/>
            </a:pPr>
            <a:endParaRPr lang="he-IL" sz="3600" b="1" dirty="0">
              <a:solidFill>
                <a:srgbClr val="002A52"/>
              </a:solidFill>
              <a:effectLst>
                <a:outerShdw blurRad="38100" dist="38100" dir="2700000" algn="tl">
                  <a:srgbClr val="C0C0C0"/>
                </a:outerShdw>
              </a:effectLst>
              <a:latin typeface="+mj-lt"/>
              <a:cs typeface="Arial" pitchFamily="34" charset="0"/>
            </a:endParaRPr>
          </a:p>
          <a:p>
            <a:pPr>
              <a:spcBef>
                <a:spcPct val="0"/>
              </a:spcBef>
              <a:defRPr/>
            </a:pPr>
            <a:r>
              <a:rPr lang="he-IL" sz="2400" b="1" dirty="0">
                <a:solidFill>
                  <a:srgbClr val="002A52"/>
                </a:solidFill>
                <a:effectLst>
                  <a:outerShdw blurRad="38100" dist="38100" dir="2700000" algn="tl">
                    <a:srgbClr val="C0C0C0"/>
                  </a:outerShdw>
                </a:effectLst>
                <a:latin typeface="+mj-lt"/>
                <a:cs typeface="Arial" pitchFamily="34" charset="0"/>
              </a:rPr>
              <a:t>יום עיון למב"ל, 11 ביוני 2019</a:t>
            </a:r>
          </a:p>
        </p:txBody>
      </p:sp>
    </p:spTree>
    <p:extLst>
      <p:ext uri="{BB962C8B-B14F-4D97-AF65-F5344CB8AC3E}">
        <p14:creationId xmlns:p14="http://schemas.microsoft.com/office/powerpoint/2010/main" val="34331012"/>
      </p:ext>
    </p:extLst>
  </p:cSld>
  <p:clrMapOvr>
    <a:masterClrMapping/>
  </p:clrMapOvr>
  <p:transition advTm="10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57359FD4-2CBF-4518-B375-01CFC4A938B5}"/>
              </a:ext>
            </a:extLst>
          </p:cNvPr>
          <p:cNvSpPr>
            <a:spLocks noChangeArrowheads="1"/>
          </p:cNvSpPr>
          <p:nvPr/>
        </p:nvSpPr>
        <p:spPr bwMode="auto">
          <a:xfrm>
            <a:off x="0" y="236548"/>
            <a:ext cx="9144000" cy="600164"/>
          </a:xfrm>
          <a:prstGeom prst="rect">
            <a:avLst/>
          </a:prstGeom>
          <a:noFill/>
          <a:ln w="9525">
            <a:noFill/>
            <a:miter lim="800000"/>
            <a:headEnd/>
            <a:tailEnd/>
          </a:ln>
          <a:effectLst/>
        </p:spPr>
        <p:txBody>
          <a:bodyPr anchor="ctr">
            <a:spAutoFit/>
          </a:bodyPr>
          <a:lstStyle/>
          <a:p>
            <a:pPr rtl="0">
              <a:spcBef>
                <a:spcPts val="1200"/>
              </a:spcBef>
            </a:pPr>
            <a:r>
              <a:rPr lang="he-IL" sz="3300" b="1" dirty="0">
                <a:solidFill>
                  <a:srgbClr val="002060"/>
                </a:solidFill>
                <a:latin typeface="+mj-lt"/>
                <a:cs typeface="Arial" pitchFamily="34" charset="0"/>
              </a:rPr>
              <a:t>תעסוקה וגודל משק בית</a:t>
            </a:r>
            <a:endParaRPr lang="he-IL" sz="3300" b="1" dirty="0">
              <a:solidFill>
                <a:srgbClr val="002A52"/>
              </a:solidFill>
              <a:latin typeface="+mj-lt"/>
              <a:ea typeface="Tahoma" panose="020B0604030504040204" pitchFamily="34" charset="0"/>
              <a:cs typeface="Tahoma" panose="020B0604030504040204" pitchFamily="34" charset="0"/>
            </a:endParaRPr>
          </a:p>
        </p:txBody>
      </p:sp>
      <p:sp>
        <p:nvSpPr>
          <p:cNvPr id="14" name="Rectangle 13">
            <a:extLst>
              <a:ext uri="{FF2B5EF4-FFF2-40B4-BE49-F238E27FC236}">
                <a16:creationId xmlns:a16="http://schemas.microsoft.com/office/drawing/2014/main" id="{16D89E2F-4C64-4D1A-8E51-171B0B7F7C03}"/>
              </a:ext>
            </a:extLst>
          </p:cNvPr>
          <p:cNvSpPr>
            <a:spLocks noChangeArrowheads="1"/>
          </p:cNvSpPr>
          <p:nvPr/>
        </p:nvSpPr>
        <p:spPr bwMode="auto">
          <a:xfrm>
            <a:off x="0" y="4752077"/>
            <a:ext cx="9144000" cy="923330"/>
          </a:xfrm>
          <a:prstGeom prst="rect">
            <a:avLst/>
          </a:prstGeom>
          <a:noFill/>
          <a:ln w="9525">
            <a:noFill/>
            <a:miter lim="800000"/>
            <a:headEnd/>
            <a:tailEnd/>
          </a:ln>
          <a:effectLst/>
        </p:spPr>
        <p:txBody>
          <a:bodyPr wrap="square" anchor="ctr">
            <a:spAutoFit/>
          </a:bodyPr>
          <a:lstStyle/>
          <a:p>
            <a:pPr algn="r">
              <a:spcBef>
                <a:spcPts val="1200"/>
              </a:spcBef>
            </a:pPr>
            <a:r>
              <a:rPr lang="he-IL" sz="2200" dirty="0">
                <a:solidFill>
                  <a:srgbClr val="002A52"/>
                </a:solidFill>
              </a:rPr>
              <a:t>עלייה בכל הקבוצות, </a:t>
            </a:r>
            <a:r>
              <a:rPr lang="he-IL" sz="2200" dirty="0">
                <a:solidFill>
                  <a:srgbClr val="FF0000"/>
                </a:solidFill>
              </a:rPr>
              <a:t>משמעותית יותר למשקי בית עם שלושה ילדים ויותר</a:t>
            </a:r>
          </a:p>
          <a:p>
            <a:pPr algn="r">
              <a:spcBef>
                <a:spcPts val="1200"/>
              </a:spcBef>
            </a:pPr>
            <a:r>
              <a:rPr lang="he-IL" sz="2200" dirty="0">
                <a:solidFill>
                  <a:srgbClr val="002A52"/>
                </a:solidFill>
              </a:rPr>
              <a:t>מעבר ממפרנס יחיד לשני מפרנסים</a:t>
            </a:r>
            <a:endParaRPr lang="en-US" sz="2200" dirty="0">
              <a:solidFill>
                <a:srgbClr val="002A52"/>
              </a:solidFill>
            </a:endParaRPr>
          </a:p>
        </p:txBody>
      </p:sp>
      <p:pic>
        <p:nvPicPr>
          <p:cNvPr id="3" name="Picture 2">
            <a:extLst>
              <a:ext uri="{FF2B5EF4-FFF2-40B4-BE49-F238E27FC236}">
                <a16:creationId xmlns:a16="http://schemas.microsoft.com/office/drawing/2014/main" id="{7AECFE92-ED95-4769-A74D-32CCCD599856}"/>
              </a:ext>
            </a:extLst>
          </p:cNvPr>
          <p:cNvPicPr>
            <a:picLocks noChangeAspect="1"/>
          </p:cNvPicPr>
          <p:nvPr/>
        </p:nvPicPr>
        <p:blipFill>
          <a:blip r:embed="rId3"/>
          <a:stretch>
            <a:fillRect/>
          </a:stretch>
        </p:blipFill>
        <p:spPr>
          <a:xfrm>
            <a:off x="1762415" y="1044000"/>
            <a:ext cx="5186926" cy="3650601"/>
          </a:xfrm>
          <a:prstGeom prst="rect">
            <a:avLst/>
          </a:prstGeom>
        </p:spPr>
      </p:pic>
      <p:sp>
        <p:nvSpPr>
          <p:cNvPr id="6" name="Rectangle 5">
            <a:extLst>
              <a:ext uri="{FF2B5EF4-FFF2-40B4-BE49-F238E27FC236}">
                <a16:creationId xmlns:a16="http://schemas.microsoft.com/office/drawing/2014/main" id="{F527D03F-B87E-4BFB-A43C-627D387D02DB}"/>
              </a:ext>
            </a:extLst>
          </p:cNvPr>
          <p:cNvSpPr/>
          <p:nvPr/>
        </p:nvSpPr>
        <p:spPr>
          <a:xfrm>
            <a:off x="1367136" y="6088559"/>
            <a:ext cx="7776864" cy="769441"/>
          </a:xfrm>
          <a:prstGeom prst="rect">
            <a:avLst/>
          </a:prstGeom>
        </p:spPr>
        <p:txBody>
          <a:bodyPr wrap="square">
            <a:spAutoFit/>
          </a:bodyPr>
          <a:lstStyle/>
          <a:p>
            <a:pPr algn="just">
              <a:spcBef>
                <a:spcPts val="0"/>
              </a:spcBef>
              <a:spcAft>
                <a:spcPts val="0"/>
              </a:spcAft>
            </a:pPr>
            <a:r>
              <a:rPr lang="he-IL" sz="1100" dirty="0">
                <a:solidFill>
                  <a:srgbClr val="002A52"/>
                </a:solidFill>
                <a:latin typeface="+mn-lt"/>
              </a:rPr>
              <a:t>גילאי 25-64 (ראש משק הבית). זיהוי זוגות על פי קשר כלכלי. מספר הילדים מתחת לגיל 18 במשק הבית. מתייחס רק לתעסוקה של ראש משק הבית ושל בן/בת הזוג. במשק בית של יחיד, 0 אם הוא אינו עובד ו-1 אם הוא עובד; במשק בית של זוג, 0 אם שניהם אינם עובדים, 0.5 אם אחד מהם עובד ו-1 אם שניהם עובדים.</a:t>
            </a:r>
          </a:p>
          <a:p>
            <a:pPr algn="just">
              <a:spcBef>
                <a:spcPts val="0"/>
              </a:spcBef>
              <a:spcAft>
                <a:spcPts val="0"/>
              </a:spcAft>
            </a:pPr>
            <a:r>
              <a:rPr lang="he-IL" sz="1100" dirty="0">
                <a:solidFill>
                  <a:srgbClr val="002A52"/>
                </a:solidFill>
                <a:latin typeface="+mn-lt"/>
              </a:rPr>
              <a:t>מקור: עיבודי המחברים מתוך סקרי כח אדם.</a:t>
            </a:r>
            <a:endParaRPr lang="en-US" sz="1100" dirty="0">
              <a:solidFill>
                <a:srgbClr val="002A52"/>
              </a:solidFill>
              <a:latin typeface="+mn-lt"/>
            </a:endParaRPr>
          </a:p>
        </p:txBody>
      </p:sp>
    </p:spTree>
    <p:extLst>
      <p:ext uri="{BB962C8B-B14F-4D97-AF65-F5344CB8AC3E}">
        <p14:creationId xmlns:p14="http://schemas.microsoft.com/office/powerpoint/2010/main" val="2220471596"/>
      </p:ext>
    </p:extLst>
  </p:cSld>
  <p:clrMapOvr>
    <a:masterClrMapping/>
  </p:clrMapOvr>
  <p:transition advTm="10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57359FD4-2CBF-4518-B375-01CFC4A938B5}"/>
              </a:ext>
            </a:extLst>
          </p:cNvPr>
          <p:cNvSpPr>
            <a:spLocks noChangeArrowheads="1"/>
          </p:cNvSpPr>
          <p:nvPr/>
        </p:nvSpPr>
        <p:spPr bwMode="auto">
          <a:xfrm>
            <a:off x="0" y="253916"/>
            <a:ext cx="9144000" cy="600164"/>
          </a:xfrm>
          <a:prstGeom prst="rect">
            <a:avLst/>
          </a:prstGeom>
          <a:noFill/>
          <a:ln w="9525">
            <a:noFill/>
            <a:miter lim="800000"/>
            <a:headEnd/>
            <a:tailEnd/>
          </a:ln>
          <a:effectLst/>
        </p:spPr>
        <p:txBody>
          <a:bodyPr anchor="ctr">
            <a:spAutoFit/>
          </a:bodyPr>
          <a:lstStyle/>
          <a:p>
            <a:pPr rtl="0">
              <a:spcBef>
                <a:spcPts val="1200"/>
              </a:spcBef>
            </a:pPr>
            <a:r>
              <a:rPr lang="he-IL" sz="3300" b="1" dirty="0">
                <a:solidFill>
                  <a:srgbClr val="002060"/>
                </a:solidFill>
                <a:cs typeface="Arial" pitchFamily="34" charset="0"/>
              </a:rPr>
              <a:t>מהם מקורות הגידול בתעסוקה?</a:t>
            </a:r>
            <a:endParaRPr lang="he-IL" sz="3300" b="1" dirty="0">
              <a:solidFill>
                <a:srgbClr val="002A52"/>
              </a:solidFill>
              <a:latin typeface="+mj-lt"/>
              <a:ea typeface="Tahoma" panose="020B0604030504040204" pitchFamily="34" charset="0"/>
              <a:cs typeface="Tahoma" panose="020B0604030504040204" pitchFamily="34" charset="0"/>
            </a:endParaRPr>
          </a:p>
        </p:txBody>
      </p:sp>
      <p:sp>
        <p:nvSpPr>
          <p:cNvPr id="7" name="TextBox 6"/>
          <p:cNvSpPr txBox="1"/>
          <p:nvPr/>
        </p:nvSpPr>
        <p:spPr>
          <a:xfrm>
            <a:off x="755577" y="1412776"/>
            <a:ext cx="7632847" cy="1508105"/>
          </a:xfrm>
          <a:prstGeom prst="rect">
            <a:avLst/>
          </a:prstGeom>
          <a:noFill/>
        </p:spPr>
        <p:txBody>
          <a:bodyPr wrap="square" rtlCol="0">
            <a:spAutoFit/>
          </a:bodyPr>
          <a:lstStyle/>
          <a:p>
            <a:pPr marL="342900" indent="-342900" algn="just">
              <a:spcBef>
                <a:spcPts val="1200"/>
              </a:spcBef>
              <a:buFont typeface="Arial" panose="020B0604020202020204" pitchFamily="34" charset="0"/>
              <a:buChar char="•"/>
            </a:pPr>
            <a:r>
              <a:rPr lang="he-IL" sz="2400" dirty="0">
                <a:solidFill>
                  <a:srgbClr val="002060"/>
                </a:solidFill>
                <a:latin typeface="Arial" panose="020B0604020202020204" pitchFamily="34" charset="0"/>
                <a:cs typeface="Arial" panose="020B0604020202020204" pitchFamily="34" charset="0"/>
              </a:rPr>
              <a:t>שינויים דמוגרפיים? כן להשכלה, לא לאחרים</a:t>
            </a:r>
          </a:p>
          <a:p>
            <a:pPr marL="342900" indent="-342900" algn="just">
              <a:spcBef>
                <a:spcPts val="1200"/>
              </a:spcBef>
              <a:buFont typeface="Arial" panose="020B0604020202020204" pitchFamily="34" charset="0"/>
              <a:buChar char="•"/>
            </a:pPr>
            <a:r>
              <a:rPr lang="he-IL" sz="2400" dirty="0">
                <a:solidFill>
                  <a:srgbClr val="002060"/>
                </a:solidFill>
                <a:latin typeface="Arial" panose="020B0604020202020204" pitchFamily="34" charset="0"/>
                <a:cs typeface="Arial" panose="020B0604020202020204" pitchFamily="34" charset="0"/>
              </a:rPr>
              <a:t>תשואה להשכלה? לא</a:t>
            </a:r>
          </a:p>
          <a:p>
            <a:pPr marL="342900" indent="-342900" algn="just">
              <a:spcBef>
                <a:spcPts val="1200"/>
              </a:spcBef>
              <a:buFont typeface="Arial" panose="020B0604020202020204" pitchFamily="34" charset="0"/>
              <a:buChar char="•"/>
            </a:pPr>
            <a:r>
              <a:rPr lang="he-IL" sz="2400" dirty="0">
                <a:solidFill>
                  <a:srgbClr val="002060"/>
                </a:solidFill>
                <a:latin typeface="Arial" panose="020B0604020202020204" pitchFamily="34" charset="0"/>
                <a:cs typeface="Arial" panose="020B0604020202020204" pitchFamily="34" charset="0"/>
              </a:rPr>
              <a:t>מדיניות? כן</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8431845"/>
      </p:ext>
    </p:extLst>
  </p:cSld>
  <p:clrMapOvr>
    <a:masterClrMapping/>
  </p:clrMapOvr>
  <p:transition advTm="10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57359FD4-2CBF-4518-B375-01CFC4A938B5}"/>
              </a:ext>
            </a:extLst>
          </p:cNvPr>
          <p:cNvSpPr>
            <a:spLocks noChangeArrowheads="1"/>
          </p:cNvSpPr>
          <p:nvPr/>
        </p:nvSpPr>
        <p:spPr bwMode="auto">
          <a:xfrm>
            <a:off x="0" y="255600"/>
            <a:ext cx="9144000" cy="600164"/>
          </a:xfrm>
          <a:prstGeom prst="rect">
            <a:avLst/>
          </a:prstGeom>
          <a:noFill/>
          <a:ln w="9525">
            <a:noFill/>
            <a:miter lim="800000"/>
            <a:headEnd/>
            <a:tailEnd/>
          </a:ln>
          <a:effectLst/>
        </p:spPr>
        <p:txBody>
          <a:bodyPr anchor="ctr">
            <a:spAutoFit/>
          </a:bodyPr>
          <a:lstStyle/>
          <a:p>
            <a:pPr>
              <a:spcBef>
                <a:spcPts val="1200"/>
              </a:spcBef>
            </a:pPr>
            <a:r>
              <a:rPr lang="he-IL" sz="3300" b="1" dirty="0">
                <a:solidFill>
                  <a:srgbClr val="002060"/>
                </a:solidFill>
                <a:cs typeface="Arial" pitchFamily="34" charset="0"/>
              </a:rPr>
              <a:t>האם התפלגות ההשכלה הביאה לגידול בתעסוקה?</a:t>
            </a:r>
            <a:endParaRPr lang="he-IL" sz="3300" b="1" dirty="0">
              <a:solidFill>
                <a:srgbClr val="002060"/>
              </a:solidFill>
              <a:latin typeface="+mj-lt"/>
              <a:ea typeface="Tahoma" panose="020B0604030504040204" pitchFamily="34" charset="0"/>
              <a:cs typeface="Tahoma" panose="020B0604030504040204" pitchFamily="34" charset="0"/>
            </a:endParaRPr>
          </a:p>
        </p:txBody>
      </p:sp>
      <p:sp>
        <p:nvSpPr>
          <p:cNvPr id="14" name="Rectangle 13">
            <a:extLst>
              <a:ext uri="{FF2B5EF4-FFF2-40B4-BE49-F238E27FC236}">
                <a16:creationId xmlns:a16="http://schemas.microsoft.com/office/drawing/2014/main" id="{16D89E2F-4C64-4D1A-8E51-171B0B7F7C03}"/>
              </a:ext>
            </a:extLst>
          </p:cNvPr>
          <p:cNvSpPr>
            <a:spLocks noChangeArrowheads="1"/>
          </p:cNvSpPr>
          <p:nvPr/>
        </p:nvSpPr>
        <p:spPr bwMode="auto">
          <a:xfrm>
            <a:off x="9785" y="4725144"/>
            <a:ext cx="9144000" cy="1754326"/>
          </a:xfrm>
          <a:prstGeom prst="rect">
            <a:avLst/>
          </a:prstGeom>
          <a:noFill/>
          <a:ln w="9525">
            <a:noFill/>
            <a:miter lim="800000"/>
            <a:headEnd/>
            <a:tailEnd/>
          </a:ln>
          <a:effectLst/>
        </p:spPr>
        <p:txBody>
          <a:bodyPr wrap="square" anchor="ctr">
            <a:spAutoFit/>
          </a:bodyPr>
          <a:lstStyle/>
          <a:p>
            <a:pPr algn="r">
              <a:spcBef>
                <a:spcPts val="1200"/>
              </a:spcBef>
            </a:pPr>
            <a:r>
              <a:rPr lang="he-IL" sz="2200" dirty="0">
                <a:solidFill>
                  <a:srgbClr val="002A52"/>
                </a:solidFill>
              </a:rPr>
              <a:t>עלייה בשיעור בעלי השכלה אקדמית 2002-2015 (נשים: מ-</a:t>
            </a:r>
            <a:r>
              <a:rPr lang="en-US" sz="2200" dirty="0">
                <a:solidFill>
                  <a:srgbClr val="002A52"/>
                </a:solidFill>
              </a:rPr>
              <a:t>26%</a:t>
            </a:r>
            <a:r>
              <a:rPr lang="he-IL" sz="2200" dirty="0">
                <a:solidFill>
                  <a:srgbClr val="002A52"/>
                </a:solidFill>
              </a:rPr>
              <a:t> ל-</a:t>
            </a:r>
            <a:r>
              <a:rPr lang="en-US" sz="2200" dirty="0">
                <a:solidFill>
                  <a:srgbClr val="002A52"/>
                </a:solidFill>
              </a:rPr>
              <a:t>39%</a:t>
            </a:r>
            <a:r>
              <a:rPr lang="he-IL" sz="2200" dirty="0">
                <a:solidFill>
                  <a:srgbClr val="002A52"/>
                </a:solidFill>
              </a:rPr>
              <a:t>; גברים: מ-</a:t>
            </a:r>
            <a:r>
              <a:rPr lang="en-US" sz="2200" dirty="0">
                <a:solidFill>
                  <a:srgbClr val="002A52"/>
                </a:solidFill>
              </a:rPr>
              <a:t>24%</a:t>
            </a:r>
            <a:r>
              <a:rPr lang="he-IL" sz="2200" dirty="0">
                <a:solidFill>
                  <a:srgbClr val="002A52"/>
                </a:solidFill>
              </a:rPr>
              <a:t> ל-</a:t>
            </a:r>
            <a:r>
              <a:rPr lang="en-US" sz="2200" dirty="0">
                <a:solidFill>
                  <a:srgbClr val="002A52"/>
                </a:solidFill>
              </a:rPr>
              <a:t>32%</a:t>
            </a:r>
            <a:r>
              <a:rPr lang="he-IL" sz="2200" dirty="0">
                <a:solidFill>
                  <a:srgbClr val="002A52"/>
                </a:solidFill>
              </a:rPr>
              <a:t>) קשורה ל(כאשר התעסוקה בכל השכלה נשמרת ברמתה מ-2002):</a:t>
            </a:r>
            <a:endParaRPr lang="en-US" sz="2200" dirty="0">
              <a:solidFill>
                <a:schemeClr val="bg1"/>
              </a:solidFill>
            </a:endParaRPr>
          </a:p>
          <a:p>
            <a:pPr marL="342900" indent="-342900" algn="r">
              <a:spcBef>
                <a:spcPts val="1200"/>
              </a:spcBef>
              <a:buFont typeface="Arial" panose="020B0604020202020204" pitchFamily="34" charset="0"/>
              <a:buChar char="•"/>
            </a:pPr>
            <a:r>
              <a:rPr lang="en-US" sz="2200" dirty="0">
                <a:solidFill>
                  <a:srgbClr val="002A52"/>
                </a:solidFill>
              </a:rPr>
              <a:t>40%</a:t>
            </a:r>
            <a:r>
              <a:rPr lang="he-IL" sz="2200" dirty="0">
                <a:solidFill>
                  <a:srgbClr val="002A52"/>
                </a:solidFill>
              </a:rPr>
              <a:t> מהגידול בתעסוקת נשים</a:t>
            </a:r>
            <a:endParaRPr lang="en-US" sz="2200" dirty="0">
              <a:solidFill>
                <a:srgbClr val="002A52"/>
              </a:solidFill>
            </a:endParaRPr>
          </a:p>
          <a:p>
            <a:pPr marL="342900" indent="-342900" algn="r">
              <a:spcBef>
                <a:spcPts val="1200"/>
              </a:spcBef>
              <a:buFont typeface="Arial" panose="020B0604020202020204" pitchFamily="34" charset="0"/>
              <a:buChar char="•"/>
            </a:pPr>
            <a:r>
              <a:rPr lang="en-US" sz="2200" dirty="0">
                <a:solidFill>
                  <a:srgbClr val="002A52"/>
                </a:solidFill>
              </a:rPr>
              <a:t>20%</a:t>
            </a:r>
            <a:r>
              <a:rPr lang="he-IL" sz="2200" dirty="0">
                <a:solidFill>
                  <a:srgbClr val="002A52"/>
                </a:solidFill>
              </a:rPr>
              <a:t> מהגידול בתעסוקת גברים</a:t>
            </a:r>
            <a:endParaRPr lang="en-US" sz="2200" dirty="0">
              <a:solidFill>
                <a:srgbClr val="002A52"/>
              </a:solidFill>
            </a:endParaRPr>
          </a:p>
        </p:txBody>
      </p:sp>
      <p:pic>
        <p:nvPicPr>
          <p:cNvPr id="2" name="Picture 1">
            <a:extLst>
              <a:ext uri="{FF2B5EF4-FFF2-40B4-BE49-F238E27FC236}">
                <a16:creationId xmlns:a16="http://schemas.microsoft.com/office/drawing/2014/main" id="{CE01E83D-9C3A-4A25-9CA4-28D3825CFFD4}"/>
              </a:ext>
            </a:extLst>
          </p:cNvPr>
          <p:cNvPicPr>
            <a:picLocks noChangeAspect="1"/>
          </p:cNvPicPr>
          <p:nvPr/>
        </p:nvPicPr>
        <p:blipFill>
          <a:blip r:embed="rId3"/>
          <a:stretch>
            <a:fillRect/>
          </a:stretch>
        </p:blipFill>
        <p:spPr>
          <a:xfrm>
            <a:off x="0" y="1400400"/>
            <a:ext cx="4581785" cy="3224698"/>
          </a:xfrm>
          <a:prstGeom prst="rect">
            <a:avLst/>
          </a:prstGeom>
        </p:spPr>
      </p:pic>
      <p:pic>
        <p:nvPicPr>
          <p:cNvPr id="4" name="Picture 3">
            <a:extLst>
              <a:ext uri="{FF2B5EF4-FFF2-40B4-BE49-F238E27FC236}">
                <a16:creationId xmlns:a16="http://schemas.microsoft.com/office/drawing/2014/main" id="{E85D3949-373A-49DD-BBE4-7F7B80393924}"/>
              </a:ext>
            </a:extLst>
          </p:cNvPr>
          <p:cNvPicPr>
            <a:picLocks noChangeAspect="1"/>
          </p:cNvPicPr>
          <p:nvPr/>
        </p:nvPicPr>
        <p:blipFill>
          <a:blip r:embed="rId4"/>
          <a:stretch>
            <a:fillRect/>
          </a:stretch>
        </p:blipFill>
        <p:spPr>
          <a:xfrm>
            <a:off x="4562215" y="1400400"/>
            <a:ext cx="4581785" cy="3224698"/>
          </a:xfrm>
          <a:prstGeom prst="rect">
            <a:avLst/>
          </a:prstGeom>
        </p:spPr>
      </p:pic>
      <p:sp>
        <p:nvSpPr>
          <p:cNvPr id="7" name="Rectangle 6"/>
          <p:cNvSpPr>
            <a:spLocks noChangeArrowheads="1"/>
          </p:cNvSpPr>
          <p:nvPr/>
        </p:nvSpPr>
        <p:spPr bwMode="auto">
          <a:xfrm>
            <a:off x="0" y="979200"/>
            <a:ext cx="9144000" cy="461665"/>
          </a:xfrm>
          <a:prstGeom prst="rect">
            <a:avLst/>
          </a:prstGeom>
          <a:noFill/>
          <a:ln w="9525">
            <a:noFill/>
            <a:miter lim="800000"/>
            <a:headEnd/>
            <a:tailEnd/>
          </a:ln>
          <a:effectLst/>
        </p:spPr>
        <p:txBody>
          <a:bodyPr wrap="square" anchor="ctr">
            <a:spAutoFit/>
          </a:bodyPr>
          <a:lstStyle/>
          <a:p>
            <a:pPr>
              <a:spcBef>
                <a:spcPts val="1200"/>
              </a:spcBef>
            </a:pPr>
            <a:r>
              <a:rPr lang="he-IL" sz="2400" dirty="0">
                <a:solidFill>
                  <a:srgbClr val="002A52"/>
                </a:solidFill>
                <a:latin typeface="+mj-lt"/>
                <a:cs typeface="Arial" pitchFamily="34" charset="0"/>
              </a:rPr>
              <a:t>גברים					נשים</a:t>
            </a:r>
          </a:p>
        </p:txBody>
      </p:sp>
      <p:sp>
        <p:nvSpPr>
          <p:cNvPr id="8" name="Rectangle 7">
            <a:extLst>
              <a:ext uri="{FF2B5EF4-FFF2-40B4-BE49-F238E27FC236}">
                <a16:creationId xmlns:a16="http://schemas.microsoft.com/office/drawing/2014/main" id="{F527D03F-B87E-4BFB-A43C-627D387D02DB}"/>
              </a:ext>
            </a:extLst>
          </p:cNvPr>
          <p:cNvSpPr/>
          <p:nvPr/>
        </p:nvSpPr>
        <p:spPr>
          <a:xfrm>
            <a:off x="1367136" y="6427113"/>
            <a:ext cx="7776864" cy="430887"/>
          </a:xfrm>
          <a:prstGeom prst="rect">
            <a:avLst/>
          </a:prstGeom>
        </p:spPr>
        <p:txBody>
          <a:bodyPr wrap="square">
            <a:spAutoFit/>
          </a:bodyPr>
          <a:lstStyle/>
          <a:p>
            <a:pPr algn="just">
              <a:spcBef>
                <a:spcPts val="0"/>
              </a:spcBef>
              <a:spcAft>
                <a:spcPts val="0"/>
              </a:spcAft>
            </a:pPr>
            <a:r>
              <a:rPr lang="he-IL" sz="1100" dirty="0">
                <a:solidFill>
                  <a:srgbClr val="002A52"/>
                </a:solidFill>
                <a:latin typeface="+mn-lt"/>
              </a:rPr>
              <a:t>גילאי 25-64. עד תיכונית כולל ללא תעודה ותעודה לא ידועה; על-תיכונית כולל השכלה טכנולוגית או מקצועית שאינה אקדמית.</a:t>
            </a:r>
          </a:p>
          <a:p>
            <a:pPr algn="just">
              <a:spcBef>
                <a:spcPts val="0"/>
              </a:spcBef>
              <a:spcAft>
                <a:spcPts val="0"/>
              </a:spcAft>
            </a:pPr>
            <a:r>
              <a:rPr lang="he-IL" sz="1100" dirty="0">
                <a:solidFill>
                  <a:srgbClr val="002A52"/>
                </a:solidFill>
                <a:latin typeface="+mn-lt"/>
              </a:rPr>
              <a:t>מקור: עיבודי המחברים מתוך סקרי כח אדם.</a:t>
            </a:r>
            <a:endParaRPr lang="en-US" sz="1100" dirty="0">
              <a:solidFill>
                <a:srgbClr val="002A52"/>
              </a:solidFill>
              <a:latin typeface="+mn-lt"/>
            </a:endParaRPr>
          </a:p>
        </p:txBody>
      </p:sp>
    </p:spTree>
    <p:extLst>
      <p:ext uri="{BB962C8B-B14F-4D97-AF65-F5344CB8AC3E}">
        <p14:creationId xmlns:p14="http://schemas.microsoft.com/office/powerpoint/2010/main" val="3440358703"/>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6D89E2F-4C64-4D1A-8E51-171B0B7F7C03}"/>
              </a:ext>
            </a:extLst>
          </p:cNvPr>
          <p:cNvSpPr>
            <a:spLocks noChangeArrowheads="1"/>
          </p:cNvSpPr>
          <p:nvPr/>
        </p:nvSpPr>
        <p:spPr bwMode="auto">
          <a:xfrm>
            <a:off x="183867" y="4910355"/>
            <a:ext cx="8496944" cy="1261884"/>
          </a:xfrm>
          <a:prstGeom prst="rect">
            <a:avLst/>
          </a:prstGeom>
          <a:noFill/>
          <a:ln w="9525">
            <a:noFill/>
            <a:miter lim="800000"/>
            <a:headEnd/>
            <a:tailEnd/>
          </a:ln>
          <a:effectLst/>
        </p:spPr>
        <p:txBody>
          <a:bodyPr wrap="square" anchor="ctr">
            <a:spAutoFit/>
          </a:bodyPr>
          <a:lstStyle/>
          <a:p>
            <a:pPr algn="r">
              <a:spcBef>
                <a:spcPts val="1200"/>
              </a:spcBef>
            </a:pPr>
            <a:r>
              <a:rPr lang="he-IL" sz="2200" dirty="0">
                <a:solidFill>
                  <a:srgbClr val="002A52"/>
                </a:solidFill>
              </a:rPr>
              <a:t>עלייה בשיעור הערבים (מ-17% ל-18%) והחרדים (מ-4% ל-7%) - מביאה </a:t>
            </a:r>
            <a:r>
              <a:rPr lang="he-IL" sz="2200" dirty="0">
                <a:solidFill>
                  <a:srgbClr val="FF0000"/>
                </a:solidFill>
              </a:rPr>
              <a:t>לירידה בתעסוקה</a:t>
            </a:r>
            <a:endParaRPr lang="en-US" sz="2200" b="1" dirty="0">
              <a:solidFill>
                <a:srgbClr val="FF0000"/>
              </a:solidFill>
            </a:endParaRPr>
          </a:p>
          <a:p>
            <a:pPr algn="r">
              <a:spcBef>
                <a:spcPts val="1200"/>
              </a:spcBef>
            </a:pPr>
            <a:r>
              <a:rPr lang="he-IL" sz="2200" dirty="0">
                <a:solidFill>
                  <a:srgbClr val="002A52"/>
                </a:solidFill>
              </a:rPr>
              <a:t>זהו אחד האתגרים המשמעותיים בטווח הארוך</a:t>
            </a:r>
            <a:endParaRPr lang="en-US" sz="2200" dirty="0">
              <a:solidFill>
                <a:srgbClr val="002A52"/>
              </a:solidFill>
            </a:endParaRPr>
          </a:p>
        </p:txBody>
      </p:sp>
      <p:pic>
        <p:nvPicPr>
          <p:cNvPr id="2" name="Picture 1">
            <a:extLst>
              <a:ext uri="{FF2B5EF4-FFF2-40B4-BE49-F238E27FC236}">
                <a16:creationId xmlns:a16="http://schemas.microsoft.com/office/drawing/2014/main" id="{C0B02726-2865-4C67-B5D5-EAFDF2EFC4C4}"/>
              </a:ext>
            </a:extLst>
          </p:cNvPr>
          <p:cNvPicPr>
            <a:picLocks noChangeAspect="1"/>
          </p:cNvPicPr>
          <p:nvPr/>
        </p:nvPicPr>
        <p:blipFill>
          <a:blip r:embed="rId3"/>
          <a:stretch>
            <a:fillRect/>
          </a:stretch>
        </p:blipFill>
        <p:spPr>
          <a:xfrm>
            <a:off x="1838876" y="1259754"/>
            <a:ext cx="5186926" cy="3650601"/>
          </a:xfrm>
          <a:prstGeom prst="rect">
            <a:avLst/>
          </a:prstGeom>
        </p:spPr>
      </p:pic>
      <p:sp>
        <p:nvSpPr>
          <p:cNvPr id="6" name="TextBox 1">
            <a:extLst>
              <a:ext uri="{FF2B5EF4-FFF2-40B4-BE49-F238E27FC236}">
                <a16:creationId xmlns:a16="http://schemas.microsoft.com/office/drawing/2014/main" id="{661714F6-4410-466E-8351-827325CB298E}"/>
              </a:ext>
            </a:extLst>
          </p:cNvPr>
          <p:cNvSpPr txBox="1"/>
          <p:nvPr/>
        </p:nvSpPr>
        <p:spPr>
          <a:xfrm>
            <a:off x="3297977" y="1467745"/>
            <a:ext cx="2016693"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sz="1400" b="1" dirty="0">
                <a:solidFill>
                  <a:srgbClr val="002060"/>
                </a:solidFill>
                <a:latin typeface="Arial" charset="0"/>
                <a:cs typeface="Arial" charset="0"/>
              </a:rPr>
              <a:t>non-Orthodox Jews</a:t>
            </a:r>
          </a:p>
        </p:txBody>
      </p:sp>
      <p:sp>
        <p:nvSpPr>
          <p:cNvPr id="7" name="TextBox 2">
            <a:extLst>
              <a:ext uri="{FF2B5EF4-FFF2-40B4-BE49-F238E27FC236}">
                <a16:creationId xmlns:a16="http://schemas.microsoft.com/office/drawing/2014/main" id="{65F6D1AD-8D4F-4742-A75C-A7A787E1118E}"/>
              </a:ext>
            </a:extLst>
          </p:cNvPr>
          <p:cNvSpPr txBox="1"/>
          <p:nvPr/>
        </p:nvSpPr>
        <p:spPr>
          <a:xfrm>
            <a:off x="3356575" y="4077072"/>
            <a:ext cx="2151529"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FF9900"/>
                </a:solidFill>
              </a:rPr>
              <a:t>ultra-Orthodox</a:t>
            </a:r>
            <a:endParaRPr lang="en-US" sz="1400" b="1" dirty="0">
              <a:solidFill>
                <a:srgbClr val="FF9900"/>
              </a:solidFill>
              <a:latin typeface="Arial" charset="0"/>
              <a:cs typeface="Arial" charset="0"/>
            </a:endParaRPr>
          </a:p>
        </p:txBody>
      </p:sp>
      <p:sp>
        <p:nvSpPr>
          <p:cNvPr id="8" name="TextBox 13">
            <a:extLst>
              <a:ext uri="{FF2B5EF4-FFF2-40B4-BE49-F238E27FC236}">
                <a16:creationId xmlns:a16="http://schemas.microsoft.com/office/drawing/2014/main" id="{D4A4063B-C6E9-465D-ABBE-38D93DF5B8E8}"/>
              </a:ext>
            </a:extLst>
          </p:cNvPr>
          <p:cNvSpPr txBox="1"/>
          <p:nvPr/>
        </p:nvSpPr>
        <p:spPr>
          <a:xfrm>
            <a:off x="3347864" y="3501008"/>
            <a:ext cx="1723099"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008000"/>
                </a:solidFill>
                <a:latin typeface="Arial" charset="0"/>
                <a:cs typeface="Arial" charset="0"/>
              </a:rPr>
              <a:t>Arabs</a:t>
            </a:r>
          </a:p>
        </p:txBody>
      </p:sp>
      <p:sp>
        <p:nvSpPr>
          <p:cNvPr id="11" name="Rectangle 3">
            <a:extLst>
              <a:ext uri="{FF2B5EF4-FFF2-40B4-BE49-F238E27FC236}">
                <a16:creationId xmlns:a16="http://schemas.microsoft.com/office/drawing/2014/main" id="{57359FD4-2CBF-4518-B375-01CFC4A938B5}"/>
              </a:ext>
            </a:extLst>
          </p:cNvPr>
          <p:cNvSpPr>
            <a:spLocks noChangeArrowheads="1"/>
          </p:cNvSpPr>
          <p:nvPr/>
        </p:nvSpPr>
        <p:spPr bwMode="auto">
          <a:xfrm>
            <a:off x="0" y="255600"/>
            <a:ext cx="9144000" cy="600164"/>
          </a:xfrm>
          <a:prstGeom prst="rect">
            <a:avLst/>
          </a:prstGeom>
          <a:noFill/>
          <a:ln w="9525">
            <a:noFill/>
            <a:miter lim="800000"/>
            <a:headEnd/>
            <a:tailEnd/>
          </a:ln>
          <a:effectLst/>
        </p:spPr>
        <p:txBody>
          <a:bodyPr anchor="ctr">
            <a:spAutoFit/>
          </a:bodyPr>
          <a:lstStyle/>
          <a:p>
            <a:pPr>
              <a:spcBef>
                <a:spcPts val="1200"/>
              </a:spcBef>
            </a:pPr>
            <a:r>
              <a:rPr lang="he-IL" sz="3300" b="1" dirty="0">
                <a:solidFill>
                  <a:srgbClr val="002060"/>
                </a:solidFill>
                <a:cs typeface="Arial" pitchFamily="34" charset="0"/>
              </a:rPr>
              <a:t>האם התפלגות האוכלוסייה הביאה לגידול בתעסוקה?</a:t>
            </a:r>
            <a:endParaRPr lang="he-IL" sz="3300" b="1" dirty="0">
              <a:solidFill>
                <a:srgbClr val="002060"/>
              </a:solidFill>
              <a:latin typeface="+mj-lt"/>
              <a:ea typeface="Tahoma" panose="020B0604030504040204" pitchFamily="34" charset="0"/>
              <a:cs typeface="Tahoma" panose="020B0604030504040204" pitchFamily="34" charset="0"/>
            </a:endParaRPr>
          </a:p>
        </p:txBody>
      </p:sp>
      <p:sp>
        <p:nvSpPr>
          <p:cNvPr id="12" name="Rectangle 11">
            <a:extLst>
              <a:ext uri="{FF2B5EF4-FFF2-40B4-BE49-F238E27FC236}">
                <a16:creationId xmlns:a16="http://schemas.microsoft.com/office/drawing/2014/main" id="{F527D03F-B87E-4BFB-A43C-627D387D02DB}"/>
              </a:ext>
            </a:extLst>
          </p:cNvPr>
          <p:cNvSpPr/>
          <p:nvPr/>
        </p:nvSpPr>
        <p:spPr>
          <a:xfrm>
            <a:off x="1367136" y="6427113"/>
            <a:ext cx="7776864" cy="430887"/>
          </a:xfrm>
          <a:prstGeom prst="rect">
            <a:avLst/>
          </a:prstGeom>
        </p:spPr>
        <p:txBody>
          <a:bodyPr wrap="square">
            <a:spAutoFit/>
          </a:bodyPr>
          <a:lstStyle/>
          <a:p>
            <a:pPr algn="just">
              <a:spcBef>
                <a:spcPts val="0"/>
              </a:spcBef>
              <a:spcAft>
                <a:spcPts val="0"/>
              </a:spcAft>
            </a:pPr>
            <a:r>
              <a:rPr lang="he-IL" sz="1100" dirty="0">
                <a:solidFill>
                  <a:srgbClr val="002A52"/>
                </a:solidFill>
                <a:latin typeface="+mn-lt"/>
              </a:rPr>
              <a:t>גילאי 25-64. עד 2000 ערבים כולל גם לא יהודים אחרים. זיהוי חרדים על פי גישת בית הספר האחרון.</a:t>
            </a:r>
          </a:p>
          <a:p>
            <a:pPr algn="just">
              <a:spcBef>
                <a:spcPts val="0"/>
              </a:spcBef>
              <a:spcAft>
                <a:spcPts val="0"/>
              </a:spcAft>
            </a:pPr>
            <a:r>
              <a:rPr lang="he-IL" sz="1100" dirty="0">
                <a:solidFill>
                  <a:srgbClr val="002A52"/>
                </a:solidFill>
                <a:latin typeface="+mn-lt"/>
              </a:rPr>
              <a:t>מקור: עיבודי המחברים מתוך סקרי כח אדם.</a:t>
            </a:r>
            <a:endParaRPr lang="en-US" sz="1100" dirty="0">
              <a:solidFill>
                <a:srgbClr val="002A52"/>
              </a:solidFill>
              <a:latin typeface="+mn-lt"/>
            </a:endParaRPr>
          </a:p>
        </p:txBody>
      </p:sp>
    </p:spTree>
    <p:extLst>
      <p:ext uri="{BB962C8B-B14F-4D97-AF65-F5344CB8AC3E}">
        <p14:creationId xmlns:p14="http://schemas.microsoft.com/office/powerpoint/2010/main" val="2270919"/>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6D89E2F-4C64-4D1A-8E51-171B0B7F7C03}"/>
              </a:ext>
            </a:extLst>
          </p:cNvPr>
          <p:cNvSpPr>
            <a:spLocks noChangeArrowheads="1"/>
          </p:cNvSpPr>
          <p:nvPr/>
        </p:nvSpPr>
        <p:spPr bwMode="auto">
          <a:xfrm>
            <a:off x="467543" y="4913557"/>
            <a:ext cx="8280921" cy="430887"/>
          </a:xfrm>
          <a:prstGeom prst="rect">
            <a:avLst/>
          </a:prstGeom>
          <a:noFill/>
          <a:ln w="9525">
            <a:noFill/>
            <a:miter lim="800000"/>
            <a:headEnd/>
            <a:tailEnd/>
          </a:ln>
          <a:effectLst/>
        </p:spPr>
        <p:txBody>
          <a:bodyPr wrap="square" anchor="ctr">
            <a:spAutoFit/>
          </a:bodyPr>
          <a:lstStyle/>
          <a:p>
            <a:pPr algn="r">
              <a:spcBef>
                <a:spcPts val="1200"/>
              </a:spcBef>
            </a:pPr>
            <a:r>
              <a:rPr lang="he-IL" sz="2200" dirty="0">
                <a:solidFill>
                  <a:srgbClr val="002A52"/>
                </a:solidFill>
              </a:rPr>
              <a:t>עלייה בשיעור בני 55-64 - מביאה </a:t>
            </a:r>
            <a:r>
              <a:rPr lang="he-IL" sz="2200" dirty="0">
                <a:solidFill>
                  <a:srgbClr val="FF0000"/>
                </a:solidFill>
              </a:rPr>
              <a:t>לירידה בתעסוקה</a:t>
            </a:r>
            <a:endParaRPr lang="en-US" sz="2200" b="1" dirty="0">
              <a:solidFill>
                <a:srgbClr val="FF0000"/>
              </a:solidFill>
            </a:endParaRPr>
          </a:p>
        </p:txBody>
      </p:sp>
      <p:pic>
        <p:nvPicPr>
          <p:cNvPr id="2" name="Picture 1">
            <a:extLst>
              <a:ext uri="{FF2B5EF4-FFF2-40B4-BE49-F238E27FC236}">
                <a16:creationId xmlns:a16="http://schemas.microsoft.com/office/drawing/2014/main" id="{03546229-7758-4853-8B21-BEEA9D587684}"/>
              </a:ext>
            </a:extLst>
          </p:cNvPr>
          <p:cNvPicPr>
            <a:picLocks noChangeAspect="1"/>
          </p:cNvPicPr>
          <p:nvPr/>
        </p:nvPicPr>
        <p:blipFill>
          <a:blip r:embed="rId3"/>
          <a:stretch>
            <a:fillRect/>
          </a:stretch>
        </p:blipFill>
        <p:spPr>
          <a:xfrm>
            <a:off x="0" y="1400400"/>
            <a:ext cx="4581785" cy="3224698"/>
          </a:xfrm>
          <a:prstGeom prst="rect">
            <a:avLst/>
          </a:prstGeom>
        </p:spPr>
      </p:pic>
      <p:pic>
        <p:nvPicPr>
          <p:cNvPr id="3" name="Picture 2">
            <a:extLst>
              <a:ext uri="{FF2B5EF4-FFF2-40B4-BE49-F238E27FC236}">
                <a16:creationId xmlns:a16="http://schemas.microsoft.com/office/drawing/2014/main" id="{D23FA32D-9C23-4264-B3A5-62FD06F80FC1}"/>
              </a:ext>
            </a:extLst>
          </p:cNvPr>
          <p:cNvPicPr>
            <a:picLocks noChangeAspect="1"/>
          </p:cNvPicPr>
          <p:nvPr/>
        </p:nvPicPr>
        <p:blipFill>
          <a:blip r:embed="rId4"/>
          <a:stretch>
            <a:fillRect/>
          </a:stretch>
        </p:blipFill>
        <p:spPr>
          <a:xfrm>
            <a:off x="4562215" y="1400400"/>
            <a:ext cx="4581785" cy="3224698"/>
          </a:xfrm>
          <a:prstGeom prst="rect">
            <a:avLst/>
          </a:prstGeom>
        </p:spPr>
      </p:pic>
      <p:sp>
        <p:nvSpPr>
          <p:cNvPr id="8" name="Rectangle 7"/>
          <p:cNvSpPr>
            <a:spLocks noChangeArrowheads="1"/>
          </p:cNvSpPr>
          <p:nvPr/>
        </p:nvSpPr>
        <p:spPr bwMode="auto">
          <a:xfrm>
            <a:off x="0" y="979200"/>
            <a:ext cx="9144000" cy="461665"/>
          </a:xfrm>
          <a:prstGeom prst="rect">
            <a:avLst/>
          </a:prstGeom>
          <a:noFill/>
          <a:ln w="9525">
            <a:noFill/>
            <a:miter lim="800000"/>
            <a:headEnd/>
            <a:tailEnd/>
          </a:ln>
          <a:effectLst/>
        </p:spPr>
        <p:txBody>
          <a:bodyPr wrap="square" anchor="ctr">
            <a:spAutoFit/>
          </a:bodyPr>
          <a:lstStyle/>
          <a:p>
            <a:pPr>
              <a:spcBef>
                <a:spcPts val="1200"/>
              </a:spcBef>
            </a:pPr>
            <a:r>
              <a:rPr lang="he-IL" sz="2400" dirty="0">
                <a:solidFill>
                  <a:srgbClr val="002A52"/>
                </a:solidFill>
                <a:latin typeface="+mj-lt"/>
                <a:cs typeface="Arial" pitchFamily="34" charset="0"/>
              </a:rPr>
              <a:t>גברים					נשים</a:t>
            </a:r>
          </a:p>
        </p:txBody>
      </p:sp>
      <p:sp>
        <p:nvSpPr>
          <p:cNvPr id="11" name="Rectangle 3">
            <a:extLst>
              <a:ext uri="{FF2B5EF4-FFF2-40B4-BE49-F238E27FC236}">
                <a16:creationId xmlns:a16="http://schemas.microsoft.com/office/drawing/2014/main" id="{57359FD4-2CBF-4518-B375-01CFC4A938B5}"/>
              </a:ext>
            </a:extLst>
          </p:cNvPr>
          <p:cNvSpPr>
            <a:spLocks noChangeArrowheads="1"/>
          </p:cNvSpPr>
          <p:nvPr/>
        </p:nvSpPr>
        <p:spPr bwMode="auto">
          <a:xfrm>
            <a:off x="0" y="255600"/>
            <a:ext cx="9144000" cy="600164"/>
          </a:xfrm>
          <a:prstGeom prst="rect">
            <a:avLst/>
          </a:prstGeom>
          <a:noFill/>
          <a:ln w="9525">
            <a:noFill/>
            <a:miter lim="800000"/>
            <a:headEnd/>
            <a:tailEnd/>
          </a:ln>
          <a:effectLst/>
        </p:spPr>
        <p:txBody>
          <a:bodyPr anchor="ctr">
            <a:spAutoFit/>
          </a:bodyPr>
          <a:lstStyle/>
          <a:p>
            <a:pPr>
              <a:spcBef>
                <a:spcPts val="1200"/>
              </a:spcBef>
            </a:pPr>
            <a:r>
              <a:rPr lang="he-IL" sz="3300" b="1" dirty="0">
                <a:solidFill>
                  <a:srgbClr val="002060"/>
                </a:solidFill>
                <a:cs typeface="Arial" pitchFamily="34" charset="0"/>
              </a:rPr>
              <a:t>האם התפלגות הגילאים הביאה לגידול בתעסוקה?</a:t>
            </a:r>
            <a:endParaRPr lang="he-IL" sz="3300" b="1" dirty="0">
              <a:solidFill>
                <a:srgbClr val="002060"/>
              </a:solidFill>
              <a:latin typeface="+mj-lt"/>
              <a:ea typeface="Tahoma" panose="020B0604030504040204" pitchFamily="34" charset="0"/>
              <a:cs typeface="Tahoma" panose="020B0604030504040204" pitchFamily="34" charset="0"/>
            </a:endParaRPr>
          </a:p>
        </p:txBody>
      </p:sp>
      <p:sp>
        <p:nvSpPr>
          <p:cNvPr id="12" name="Rectangle 11">
            <a:extLst>
              <a:ext uri="{FF2B5EF4-FFF2-40B4-BE49-F238E27FC236}">
                <a16:creationId xmlns:a16="http://schemas.microsoft.com/office/drawing/2014/main" id="{F527D03F-B87E-4BFB-A43C-627D387D02DB}"/>
              </a:ext>
            </a:extLst>
          </p:cNvPr>
          <p:cNvSpPr/>
          <p:nvPr/>
        </p:nvSpPr>
        <p:spPr>
          <a:xfrm>
            <a:off x="1367136" y="6427113"/>
            <a:ext cx="7776864" cy="430887"/>
          </a:xfrm>
          <a:prstGeom prst="rect">
            <a:avLst/>
          </a:prstGeom>
        </p:spPr>
        <p:txBody>
          <a:bodyPr wrap="square">
            <a:spAutoFit/>
          </a:bodyPr>
          <a:lstStyle/>
          <a:p>
            <a:pPr algn="just">
              <a:spcBef>
                <a:spcPts val="0"/>
              </a:spcBef>
              <a:spcAft>
                <a:spcPts val="0"/>
              </a:spcAft>
            </a:pPr>
            <a:r>
              <a:rPr lang="he-IL" sz="1100" dirty="0">
                <a:solidFill>
                  <a:srgbClr val="002A52"/>
                </a:solidFill>
                <a:latin typeface="+mn-lt"/>
              </a:rPr>
              <a:t> </a:t>
            </a:r>
          </a:p>
          <a:p>
            <a:pPr algn="just">
              <a:spcBef>
                <a:spcPts val="0"/>
              </a:spcBef>
              <a:spcAft>
                <a:spcPts val="0"/>
              </a:spcAft>
            </a:pPr>
            <a:r>
              <a:rPr lang="he-IL" sz="1100" dirty="0">
                <a:solidFill>
                  <a:srgbClr val="002A52"/>
                </a:solidFill>
                <a:latin typeface="+mn-lt"/>
              </a:rPr>
              <a:t>מקור: עיבודי המחברים מתוך סקרי כח אדם.</a:t>
            </a:r>
            <a:endParaRPr lang="en-US" sz="1100" dirty="0">
              <a:solidFill>
                <a:srgbClr val="002A52"/>
              </a:solidFill>
              <a:latin typeface="+mn-lt"/>
            </a:endParaRPr>
          </a:p>
        </p:txBody>
      </p:sp>
    </p:spTree>
    <p:extLst>
      <p:ext uri="{BB962C8B-B14F-4D97-AF65-F5344CB8AC3E}">
        <p14:creationId xmlns:p14="http://schemas.microsoft.com/office/powerpoint/2010/main" val="3987904763"/>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6D89E2F-4C64-4D1A-8E51-171B0B7F7C03}"/>
              </a:ext>
            </a:extLst>
          </p:cNvPr>
          <p:cNvSpPr>
            <a:spLocks noChangeArrowheads="1"/>
          </p:cNvSpPr>
          <p:nvPr/>
        </p:nvSpPr>
        <p:spPr bwMode="auto">
          <a:xfrm>
            <a:off x="611560" y="1513815"/>
            <a:ext cx="8136904" cy="3139321"/>
          </a:xfrm>
          <a:prstGeom prst="rect">
            <a:avLst/>
          </a:prstGeom>
          <a:noFill/>
          <a:ln w="9525">
            <a:noFill/>
            <a:miter lim="800000"/>
            <a:headEnd/>
            <a:tailEnd/>
          </a:ln>
          <a:effectLst/>
        </p:spPr>
        <p:txBody>
          <a:bodyPr wrap="square" anchor="ctr">
            <a:spAutoFit/>
          </a:bodyPr>
          <a:lstStyle/>
          <a:p>
            <a:pPr marL="342900" indent="-342900" algn="r">
              <a:spcBef>
                <a:spcPts val="1200"/>
              </a:spcBef>
              <a:buFont typeface="Arial" panose="020B0604020202020204" pitchFamily="34" charset="0"/>
              <a:buChar char="•"/>
            </a:pPr>
            <a:r>
              <a:rPr lang="he-IL" sz="2400" dirty="0">
                <a:solidFill>
                  <a:srgbClr val="002A52"/>
                </a:solidFill>
              </a:rPr>
              <a:t>עלייה בשיעור זוגות עם שלושה ילדים ויותר - מביאה </a:t>
            </a:r>
            <a:r>
              <a:rPr lang="he-IL" sz="2400" dirty="0">
                <a:solidFill>
                  <a:srgbClr val="FF0000"/>
                </a:solidFill>
              </a:rPr>
              <a:t>לירידה בתעסוקה</a:t>
            </a:r>
          </a:p>
          <a:p>
            <a:pPr marL="342900" indent="-342900" algn="r">
              <a:spcBef>
                <a:spcPts val="1200"/>
              </a:spcBef>
              <a:buFont typeface="Arial" panose="020B0604020202020204" pitchFamily="34" charset="0"/>
              <a:buChar char="•"/>
            </a:pPr>
            <a:r>
              <a:rPr lang="he-IL" sz="2400" dirty="0">
                <a:solidFill>
                  <a:srgbClr val="002A52"/>
                </a:solidFill>
              </a:rPr>
              <a:t>נשים ערביות - עלייה בתעסוקה וירידה בפריון (שיעור הזוגות עם שלושה ילדים ויותר 45% ב-2002, 37% ב-2015)</a:t>
            </a:r>
          </a:p>
          <a:p>
            <a:pPr marL="342900" indent="-342900" algn="r">
              <a:spcBef>
                <a:spcPts val="1200"/>
              </a:spcBef>
              <a:buFont typeface="Arial" panose="020B0604020202020204" pitchFamily="34" charset="0"/>
              <a:buChar char="•"/>
            </a:pPr>
            <a:r>
              <a:rPr lang="he-IL" sz="2400" dirty="0">
                <a:solidFill>
                  <a:srgbClr val="002A52"/>
                </a:solidFill>
              </a:rPr>
              <a:t>נשים חרדיות - עלייה בתעסוקה כמעט ללא שינוי בפריון (שיעור הזוגות עם שלושה ילדים ויותר 57%)</a:t>
            </a:r>
          </a:p>
          <a:p>
            <a:pPr marL="342900" indent="-342900" algn="r">
              <a:spcBef>
                <a:spcPts val="1200"/>
              </a:spcBef>
              <a:buFont typeface="Arial" panose="020B0604020202020204" pitchFamily="34" charset="0"/>
              <a:buChar char="•"/>
            </a:pPr>
            <a:r>
              <a:rPr lang="he-IL" sz="2400" dirty="0">
                <a:solidFill>
                  <a:srgbClr val="002A52"/>
                </a:solidFill>
              </a:rPr>
              <a:t>הפריון הוא אנדוגני (לא במאמר זה)</a:t>
            </a:r>
            <a:endParaRPr lang="en-US" sz="2400" dirty="0">
              <a:solidFill>
                <a:srgbClr val="002A52"/>
              </a:solidFill>
            </a:endParaRPr>
          </a:p>
        </p:txBody>
      </p:sp>
      <p:sp>
        <p:nvSpPr>
          <p:cNvPr id="5" name="Rectangle 3">
            <a:extLst>
              <a:ext uri="{FF2B5EF4-FFF2-40B4-BE49-F238E27FC236}">
                <a16:creationId xmlns:a16="http://schemas.microsoft.com/office/drawing/2014/main" id="{57359FD4-2CBF-4518-B375-01CFC4A938B5}"/>
              </a:ext>
            </a:extLst>
          </p:cNvPr>
          <p:cNvSpPr>
            <a:spLocks noChangeArrowheads="1"/>
          </p:cNvSpPr>
          <p:nvPr/>
        </p:nvSpPr>
        <p:spPr bwMode="auto">
          <a:xfrm>
            <a:off x="0" y="255600"/>
            <a:ext cx="9144000" cy="600164"/>
          </a:xfrm>
          <a:prstGeom prst="rect">
            <a:avLst/>
          </a:prstGeom>
          <a:noFill/>
          <a:ln w="9525">
            <a:noFill/>
            <a:miter lim="800000"/>
            <a:headEnd/>
            <a:tailEnd/>
          </a:ln>
          <a:effectLst/>
        </p:spPr>
        <p:txBody>
          <a:bodyPr anchor="ctr">
            <a:spAutoFit/>
          </a:bodyPr>
          <a:lstStyle/>
          <a:p>
            <a:pPr>
              <a:spcBef>
                <a:spcPts val="1200"/>
              </a:spcBef>
            </a:pPr>
            <a:r>
              <a:rPr lang="he-IL" sz="3300" b="1" dirty="0">
                <a:solidFill>
                  <a:srgbClr val="002060"/>
                </a:solidFill>
                <a:cs typeface="Arial" pitchFamily="34" charset="0"/>
              </a:rPr>
              <a:t>האם התפלגות הפריון הביאה לגידול בתעסוקה?</a:t>
            </a:r>
            <a:endParaRPr lang="he-IL" sz="3300" b="1" dirty="0">
              <a:solidFill>
                <a:srgbClr val="002060"/>
              </a:solidFill>
              <a:latin typeface="+mj-lt"/>
              <a:ea typeface="Tahoma" panose="020B0604030504040204" pitchFamily="34" charset="0"/>
              <a:cs typeface="Tahoma" panose="020B0604030504040204" pitchFamily="34" charset="0"/>
            </a:endParaRPr>
          </a:p>
        </p:txBody>
      </p:sp>
      <p:sp>
        <p:nvSpPr>
          <p:cNvPr id="6" name="Rectangle 5">
            <a:extLst>
              <a:ext uri="{FF2B5EF4-FFF2-40B4-BE49-F238E27FC236}">
                <a16:creationId xmlns:a16="http://schemas.microsoft.com/office/drawing/2014/main" id="{F527D03F-B87E-4BFB-A43C-627D387D02DB}"/>
              </a:ext>
            </a:extLst>
          </p:cNvPr>
          <p:cNvSpPr/>
          <p:nvPr/>
        </p:nvSpPr>
        <p:spPr>
          <a:xfrm>
            <a:off x="1367136" y="6427113"/>
            <a:ext cx="7776864" cy="430887"/>
          </a:xfrm>
          <a:prstGeom prst="rect">
            <a:avLst/>
          </a:prstGeom>
        </p:spPr>
        <p:txBody>
          <a:bodyPr wrap="square">
            <a:spAutoFit/>
          </a:bodyPr>
          <a:lstStyle/>
          <a:p>
            <a:pPr algn="just">
              <a:spcBef>
                <a:spcPts val="0"/>
              </a:spcBef>
              <a:spcAft>
                <a:spcPts val="0"/>
              </a:spcAft>
            </a:pPr>
            <a:r>
              <a:rPr lang="he-IL" sz="1100" dirty="0">
                <a:solidFill>
                  <a:srgbClr val="002A52"/>
                </a:solidFill>
                <a:latin typeface="+mn-lt"/>
              </a:rPr>
              <a:t>גילאי 25-64 (ראש משק הבית). זיהוי זוגות על פי קשר כלכלי. מספר הילדים מתחת לגיל 18 במשק הבית.</a:t>
            </a:r>
          </a:p>
          <a:p>
            <a:pPr algn="just">
              <a:spcBef>
                <a:spcPts val="0"/>
              </a:spcBef>
              <a:spcAft>
                <a:spcPts val="0"/>
              </a:spcAft>
            </a:pPr>
            <a:r>
              <a:rPr lang="he-IL" sz="1100" dirty="0">
                <a:solidFill>
                  <a:srgbClr val="002A52"/>
                </a:solidFill>
                <a:latin typeface="+mn-lt"/>
              </a:rPr>
              <a:t>מקור: עיבודי המחברים מתוך סקרי כח אדם.</a:t>
            </a:r>
            <a:endParaRPr lang="en-US" sz="1100" dirty="0">
              <a:solidFill>
                <a:srgbClr val="002A52"/>
              </a:solidFill>
              <a:latin typeface="+mn-lt"/>
            </a:endParaRPr>
          </a:p>
        </p:txBody>
      </p:sp>
    </p:spTree>
    <p:extLst>
      <p:ext uri="{BB962C8B-B14F-4D97-AF65-F5344CB8AC3E}">
        <p14:creationId xmlns:p14="http://schemas.microsoft.com/office/powerpoint/2010/main" val="2689554753"/>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E12AC937-9048-49CD-8C1E-E3660B5E2AD4}"/>
              </a:ext>
            </a:extLst>
          </p:cNvPr>
          <p:cNvGraphicFramePr>
            <a:graphicFrameLocks noChangeAspect="1"/>
          </p:cNvGraphicFramePr>
          <p:nvPr>
            <p:extLst>
              <p:ext uri="{D42A27DB-BD31-4B8C-83A1-F6EECF244321}">
                <p14:modId xmlns:p14="http://schemas.microsoft.com/office/powerpoint/2010/main" val="3254524027"/>
              </p:ext>
            </p:extLst>
          </p:nvPr>
        </p:nvGraphicFramePr>
        <p:xfrm>
          <a:off x="322776" y="1628800"/>
          <a:ext cx="8498448" cy="497448"/>
        </p:xfrm>
        <a:graphic>
          <a:graphicData uri="http://schemas.openxmlformats.org/presentationml/2006/ole">
            <mc:AlternateContent xmlns:mc="http://schemas.openxmlformats.org/markup-compatibility/2006">
              <mc:Choice xmlns:v="urn:schemas-microsoft-com:vml" Requires="v">
                <p:oleObj spid="_x0000_s1026" name="Equation" r:id="rId4" imgW="6070320" imgH="355320" progId="Equation.DSMT4">
                  <p:embed/>
                </p:oleObj>
              </mc:Choice>
              <mc:Fallback>
                <p:oleObj name="Equation" r:id="rId4" imgW="6070320" imgH="355320" progId="Equation.DSMT4">
                  <p:embed/>
                  <p:pic>
                    <p:nvPicPr>
                      <p:cNvPr id="5" name="Object 4">
                        <a:extLst>
                          <a:ext uri="{FF2B5EF4-FFF2-40B4-BE49-F238E27FC236}">
                            <a16:creationId xmlns:a16="http://schemas.microsoft.com/office/drawing/2014/main" id="{E12AC937-9048-49CD-8C1E-E3660B5E2AD4}"/>
                          </a:ext>
                        </a:extLst>
                      </p:cNvPr>
                      <p:cNvPicPr/>
                      <p:nvPr/>
                    </p:nvPicPr>
                    <p:blipFill>
                      <a:blip r:embed="rId5"/>
                      <a:stretch>
                        <a:fillRect/>
                      </a:stretch>
                    </p:blipFill>
                    <p:spPr>
                      <a:xfrm>
                        <a:off x="322776" y="1628800"/>
                        <a:ext cx="8498448" cy="497448"/>
                      </a:xfrm>
                      <a:prstGeom prst="rect">
                        <a:avLst/>
                      </a:prstGeom>
                    </p:spPr>
                  </p:pic>
                </p:oleObj>
              </mc:Fallback>
            </mc:AlternateContent>
          </a:graphicData>
        </a:graphic>
      </p:graphicFrame>
      <p:graphicFrame>
        <p:nvGraphicFramePr>
          <p:cNvPr id="9" name="Table 8">
            <a:extLst>
              <a:ext uri="{FF2B5EF4-FFF2-40B4-BE49-F238E27FC236}">
                <a16:creationId xmlns:a16="http://schemas.microsoft.com/office/drawing/2014/main" id="{F3DE8B89-6832-4574-9F02-17688212A47D}"/>
              </a:ext>
            </a:extLst>
          </p:cNvPr>
          <p:cNvGraphicFramePr>
            <a:graphicFrameLocks noGrp="1"/>
          </p:cNvGraphicFramePr>
          <p:nvPr>
            <p:extLst>
              <p:ext uri="{D42A27DB-BD31-4B8C-83A1-F6EECF244321}">
                <p14:modId xmlns:p14="http://schemas.microsoft.com/office/powerpoint/2010/main" val="2011276459"/>
              </p:ext>
            </p:extLst>
          </p:nvPr>
        </p:nvGraphicFramePr>
        <p:xfrm>
          <a:off x="1872000" y="2276872"/>
          <a:ext cx="5400000" cy="3048000"/>
        </p:xfrm>
        <a:graphic>
          <a:graphicData uri="http://schemas.openxmlformats.org/drawingml/2006/table">
            <a:tbl>
              <a:tblPr firstRow="1" firstCol="1" bandRow="1">
                <a:tableStyleId>{5C22544A-7EE6-4342-B048-85BDC9FD1C3A}</a:tableStyleId>
              </a:tblPr>
              <a:tblGrid>
                <a:gridCol w="2520000">
                  <a:extLst>
                    <a:ext uri="{9D8B030D-6E8A-4147-A177-3AD203B41FA5}">
                      <a16:colId xmlns:a16="http://schemas.microsoft.com/office/drawing/2014/main" val="1174229410"/>
                    </a:ext>
                  </a:extLst>
                </a:gridCol>
                <a:gridCol w="1440000">
                  <a:extLst>
                    <a:ext uri="{9D8B030D-6E8A-4147-A177-3AD203B41FA5}">
                      <a16:colId xmlns:a16="http://schemas.microsoft.com/office/drawing/2014/main" val="2668055511"/>
                    </a:ext>
                  </a:extLst>
                </a:gridCol>
                <a:gridCol w="1440000">
                  <a:extLst>
                    <a:ext uri="{9D8B030D-6E8A-4147-A177-3AD203B41FA5}">
                      <a16:colId xmlns:a16="http://schemas.microsoft.com/office/drawing/2014/main" val="2209974230"/>
                    </a:ext>
                  </a:extLst>
                </a:gridCol>
              </a:tblGrid>
              <a:tr h="252000">
                <a:tc>
                  <a:txBody>
                    <a:bodyPr/>
                    <a:lstStyle/>
                    <a:p>
                      <a:pPr indent="0" algn="l" rtl="0">
                        <a:lnSpc>
                          <a:spcPts val="2000"/>
                        </a:lnSpc>
                        <a:spcBef>
                          <a:spcPts val="300"/>
                        </a:spcBef>
                        <a:spcAft>
                          <a:spcPts val="0"/>
                        </a:spcAft>
                      </a:pPr>
                      <a:endParaRPr lang="en-US" sz="1500" b="0" kern="1200" dirty="0">
                        <a:solidFill>
                          <a:srgbClr val="002A52"/>
                        </a:solidFill>
                        <a:latin typeface="+mn-lt"/>
                        <a:ea typeface="+mn-ea"/>
                        <a:cs typeface="Arial" pitchFamily="34" charset="0"/>
                      </a:endParaRPr>
                    </a:p>
                  </a:txBody>
                  <a:tcPr marL="51431" marR="51431"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Aft>
                          <a:spcPts val="0"/>
                        </a:spcAft>
                      </a:pPr>
                      <a:r>
                        <a:rPr lang="en-US" sz="1500" b="0" kern="1200" dirty="0">
                          <a:solidFill>
                            <a:srgbClr val="002A52"/>
                          </a:solidFill>
                          <a:latin typeface="+mn-lt"/>
                          <a:ea typeface="+mn-ea"/>
                          <a:cs typeface="Arial" pitchFamily="34" charset="0"/>
                        </a:rPr>
                        <a:t>Men</a:t>
                      </a:r>
                    </a:p>
                  </a:txBody>
                  <a:tcPr marL="51431" marR="51431"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Aft>
                          <a:spcPts val="0"/>
                        </a:spcAft>
                      </a:pPr>
                      <a:r>
                        <a:rPr lang="en-US" sz="1500" b="0" kern="1200" dirty="0">
                          <a:solidFill>
                            <a:srgbClr val="002A52"/>
                          </a:solidFill>
                          <a:latin typeface="+mn-lt"/>
                          <a:ea typeface="+mn-ea"/>
                          <a:cs typeface="Arial" pitchFamily="34" charset="0"/>
                        </a:rPr>
                        <a:t>Women</a:t>
                      </a:r>
                    </a:p>
                  </a:txBody>
                  <a:tcPr marL="51431" marR="514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6660592"/>
                  </a:ext>
                </a:extLst>
              </a:tr>
              <a:tr h="252000">
                <a:tc>
                  <a:txBody>
                    <a:bodyPr/>
                    <a:lstStyle/>
                    <a:p>
                      <a:pPr algn="l" fontAlgn="b"/>
                      <a:endParaRPr lang="en-US" sz="1500" b="0" i="0" u="none" strike="noStrike" dirty="0">
                        <a:solidFill>
                          <a:srgbClr val="002A52"/>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Aft>
                          <a:spcPts val="0"/>
                        </a:spcAft>
                      </a:pPr>
                      <a:r>
                        <a:rPr lang="en-US" sz="1500" b="0" kern="1200" dirty="0">
                          <a:solidFill>
                            <a:srgbClr val="002A52"/>
                          </a:solidFill>
                          <a:latin typeface="+mn-lt"/>
                          <a:ea typeface="+mn-ea"/>
                          <a:cs typeface="Arial" pitchFamily="34" charset="0"/>
                        </a:rPr>
                        <a:t>2006-2015</a:t>
                      </a:r>
                    </a:p>
                  </a:txBody>
                  <a:tcPr marL="51431" marR="51431"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Bef>
                          <a:spcPts val="300"/>
                        </a:spcBef>
                        <a:spcAft>
                          <a:spcPts val="0"/>
                        </a:spcAft>
                      </a:pPr>
                      <a:r>
                        <a:rPr lang="en-US" sz="1500" b="0" dirty="0">
                          <a:solidFill>
                            <a:srgbClr val="002A52"/>
                          </a:solidFill>
                          <a:effectLst/>
                          <a:latin typeface="+mn-lt"/>
                          <a:ea typeface="Calibri" panose="020F0502020204030204" pitchFamily="34" charset="0"/>
                          <a:cs typeface="David" panose="020E0502060401010101" pitchFamily="34" charset="-79"/>
                        </a:rPr>
                        <a:t>2006-2015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9759488"/>
                  </a:ext>
                </a:extLst>
              </a:tr>
              <a:tr h="252000">
                <a:tc>
                  <a:txBody>
                    <a:bodyPr/>
                    <a:lstStyle/>
                    <a:p>
                      <a:pPr algn="l" fontAlgn="b"/>
                      <a:r>
                        <a:rPr lang="en-US" sz="1500" b="0" i="0" u="none" strike="noStrike" dirty="0">
                          <a:solidFill>
                            <a:srgbClr val="002A52"/>
                          </a:solidFill>
                          <a:effectLst/>
                          <a:latin typeface="+mn-lt"/>
                        </a:rPr>
                        <a:t>Matriculation</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Aft>
                          <a:spcPts val="0"/>
                        </a:spcAft>
                      </a:pPr>
                      <a:r>
                        <a:rPr lang="en-US" sz="1500" b="0" kern="1200" dirty="0">
                          <a:solidFill>
                            <a:srgbClr val="002A52"/>
                          </a:solidFill>
                          <a:latin typeface="+mn-lt"/>
                          <a:ea typeface="+mn-ea"/>
                          <a:cs typeface="Arial" pitchFamily="34" charset="0"/>
                        </a:rPr>
                        <a:t>0.123</a:t>
                      </a:r>
                    </a:p>
                  </a:txBody>
                  <a:tcPr marL="51431" marR="51431"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Bef>
                          <a:spcPts val="300"/>
                        </a:spcBef>
                        <a:spcAft>
                          <a:spcPts val="0"/>
                        </a:spcAft>
                      </a:pPr>
                      <a:r>
                        <a:rPr lang="en-US" sz="1500" b="0" dirty="0">
                          <a:solidFill>
                            <a:srgbClr val="002A52"/>
                          </a:solidFill>
                          <a:effectLst/>
                          <a:latin typeface="+mn-lt"/>
                          <a:ea typeface="Calibri" panose="020F0502020204030204" pitchFamily="34" charset="0"/>
                          <a:cs typeface="David" panose="020E0502060401010101" pitchFamily="34" charset="-79"/>
                        </a:rPr>
                        <a:t>0.281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9062434"/>
                  </a:ext>
                </a:extLst>
              </a:tr>
              <a:tr h="252000">
                <a:tc>
                  <a:txBody>
                    <a:bodyPr/>
                    <a:lstStyle/>
                    <a:p>
                      <a:pPr indent="0" algn="l" rtl="0">
                        <a:lnSpc>
                          <a:spcPts val="2000"/>
                        </a:lnSpc>
                        <a:spcAft>
                          <a:spcPts val="0"/>
                        </a:spcAft>
                      </a:pPr>
                      <a:r>
                        <a:rPr lang="en-US" sz="1500" b="0" kern="1200" dirty="0">
                          <a:solidFill>
                            <a:srgbClr val="002A52"/>
                          </a:solidFill>
                          <a:latin typeface="+mn-lt"/>
                          <a:ea typeface="+mn-ea"/>
                          <a:cs typeface="Arial" pitchFamily="34" charset="0"/>
                        </a:rPr>
                        <a:t>Post-secondary</a:t>
                      </a:r>
                    </a:p>
                  </a:txBody>
                  <a:tcPr marL="51431" marR="51431"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Aft>
                          <a:spcPts val="0"/>
                        </a:spcAft>
                      </a:pPr>
                      <a:r>
                        <a:rPr lang="en-US" sz="1500" b="0" kern="1200" dirty="0">
                          <a:solidFill>
                            <a:srgbClr val="002A52"/>
                          </a:solidFill>
                          <a:latin typeface="+mn-lt"/>
                          <a:ea typeface="+mn-ea"/>
                          <a:cs typeface="Arial" pitchFamily="34" charset="0"/>
                        </a:rPr>
                        <a:t>0.195</a:t>
                      </a:r>
                    </a:p>
                  </a:txBody>
                  <a:tcPr marL="51431" marR="51431"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Aft>
                          <a:spcPts val="0"/>
                        </a:spcAft>
                      </a:pPr>
                      <a:r>
                        <a:rPr lang="en-US" sz="1500" b="0" dirty="0">
                          <a:solidFill>
                            <a:srgbClr val="002A52"/>
                          </a:solidFill>
                          <a:effectLst/>
                          <a:latin typeface="+mn-lt"/>
                          <a:ea typeface="Calibri" panose="020F0502020204030204" pitchFamily="34" charset="0"/>
                          <a:cs typeface="David" panose="020E0502060401010101" pitchFamily="34" charset="-79"/>
                        </a:rPr>
                        <a:t>0.356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9231289"/>
                  </a:ext>
                </a:extLst>
              </a:tr>
              <a:tr h="252000">
                <a:tc>
                  <a:txBody>
                    <a:bodyPr/>
                    <a:lstStyle/>
                    <a:p>
                      <a:pPr indent="0" algn="l" rtl="0">
                        <a:lnSpc>
                          <a:spcPts val="2000"/>
                        </a:lnSpc>
                        <a:spcAft>
                          <a:spcPts val="0"/>
                        </a:spcAft>
                      </a:pPr>
                      <a:r>
                        <a:rPr lang="en-US" sz="1500" b="0" kern="1200" dirty="0">
                          <a:solidFill>
                            <a:srgbClr val="002A52"/>
                          </a:solidFill>
                          <a:latin typeface="+mn-lt"/>
                          <a:ea typeface="+mn-ea"/>
                          <a:cs typeface="Arial" pitchFamily="34" charset="0"/>
                        </a:rPr>
                        <a:t>BA</a:t>
                      </a:r>
                    </a:p>
                  </a:txBody>
                  <a:tcPr marL="51431" marR="51431"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Aft>
                          <a:spcPts val="0"/>
                        </a:spcAft>
                      </a:pPr>
                      <a:r>
                        <a:rPr lang="en-US" sz="1500" b="0" kern="1200" dirty="0">
                          <a:solidFill>
                            <a:srgbClr val="002A52"/>
                          </a:solidFill>
                          <a:latin typeface="+mn-lt"/>
                          <a:ea typeface="+mn-ea"/>
                          <a:cs typeface="Arial" pitchFamily="34" charset="0"/>
                        </a:rPr>
                        <a:t>0.523</a:t>
                      </a:r>
                    </a:p>
                  </a:txBody>
                  <a:tcPr marL="51431" marR="51431"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Aft>
                          <a:spcPts val="0"/>
                        </a:spcAft>
                      </a:pPr>
                      <a:r>
                        <a:rPr lang="en-US" sz="1500" b="0" dirty="0">
                          <a:solidFill>
                            <a:srgbClr val="002A52"/>
                          </a:solidFill>
                          <a:effectLst/>
                          <a:latin typeface="+mn-lt"/>
                          <a:ea typeface="Calibri" panose="020F0502020204030204" pitchFamily="34" charset="0"/>
                          <a:cs typeface="David" panose="020E0502060401010101" pitchFamily="34" charset="-79"/>
                        </a:rPr>
                        <a:t>0.704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054611"/>
                  </a:ext>
                </a:extLst>
              </a:tr>
              <a:tr h="252000">
                <a:tc>
                  <a:txBody>
                    <a:bodyPr/>
                    <a:lstStyle/>
                    <a:p>
                      <a:pPr indent="0" algn="l" rtl="0">
                        <a:lnSpc>
                          <a:spcPts val="2000"/>
                        </a:lnSpc>
                        <a:spcAft>
                          <a:spcPts val="0"/>
                        </a:spcAft>
                      </a:pPr>
                      <a:r>
                        <a:rPr lang="en-US" sz="1500" b="0" kern="1200" dirty="0">
                          <a:solidFill>
                            <a:srgbClr val="002A52"/>
                          </a:solidFill>
                          <a:latin typeface="+mn-lt"/>
                          <a:ea typeface="+mn-ea"/>
                          <a:cs typeface="Arial" pitchFamily="34" charset="0"/>
                        </a:rPr>
                        <a:t>MA and up</a:t>
                      </a:r>
                    </a:p>
                  </a:txBody>
                  <a:tcPr marL="51431" marR="51431"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Aft>
                          <a:spcPts val="0"/>
                        </a:spcAft>
                      </a:pPr>
                      <a:r>
                        <a:rPr lang="en-US" sz="1500" b="0" kern="1200" dirty="0">
                          <a:solidFill>
                            <a:srgbClr val="002A52"/>
                          </a:solidFill>
                          <a:latin typeface="+mn-lt"/>
                          <a:ea typeface="+mn-ea"/>
                          <a:cs typeface="Arial" pitchFamily="34" charset="0"/>
                        </a:rPr>
                        <a:t>0.629</a:t>
                      </a:r>
                    </a:p>
                  </a:txBody>
                  <a:tcPr marL="51431" marR="51431"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Aft>
                          <a:spcPts val="0"/>
                        </a:spcAft>
                      </a:pPr>
                      <a:r>
                        <a:rPr lang="en-US" sz="1500" b="0" dirty="0">
                          <a:solidFill>
                            <a:srgbClr val="002A52"/>
                          </a:solidFill>
                          <a:effectLst/>
                          <a:latin typeface="+mn-lt"/>
                          <a:ea typeface="Calibri" panose="020F0502020204030204" pitchFamily="34" charset="0"/>
                          <a:cs typeface="David" panose="020E0502060401010101" pitchFamily="34" charset="-79"/>
                        </a:rPr>
                        <a:t>0.879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5905637"/>
                  </a:ext>
                </a:extLst>
              </a:tr>
              <a:tr h="252000">
                <a:tc>
                  <a:txBody>
                    <a:bodyPr/>
                    <a:lstStyle/>
                    <a:p>
                      <a:pPr indent="0" algn="l" rtl="0">
                        <a:lnSpc>
                          <a:spcPts val="2000"/>
                        </a:lnSpc>
                        <a:spcAft>
                          <a:spcPts val="0"/>
                        </a:spcAft>
                      </a:pPr>
                      <a:r>
                        <a:rPr lang="en-US" sz="1500" b="0" kern="1200" dirty="0">
                          <a:solidFill>
                            <a:srgbClr val="002A52"/>
                          </a:solidFill>
                          <a:latin typeface="+mn-lt"/>
                          <a:ea typeface="+mn-ea"/>
                          <a:cs typeface="Arial" pitchFamily="34" charset="0"/>
                        </a:rPr>
                        <a:t>Ages </a:t>
                      </a:r>
                      <a:r>
                        <a:rPr lang="he-IL" sz="1500" b="0" kern="1200" dirty="0">
                          <a:solidFill>
                            <a:srgbClr val="002A52"/>
                          </a:solidFill>
                          <a:latin typeface="+mn-lt"/>
                          <a:ea typeface="+mn-ea"/>
                          <a:cs typeface="Arial" pitchFamily="34" charset="0"/>
                        </a:rPr>
                        <a:t>35-44</a:t>
                      </a:r>
                      <a:endParaRPr lang="en-US" sz="1500" b="0" kern="1200" dirty="0">
                        <a:solidFill>
                          <a:srgbClr val="002A52"/>
                        </a:solidFill>
                        <a:latin typeface="+mn-lt"/>
                        <a:ea typeface="+mn-ea"/>
                        <a:cs typeface="Arial" pitchFamily="34" charset="0"/>
                      </a:endParaRPr>
                    </a:p>
                  </a:txBody>
                  <a:tcPr marL="51431" marR="51431"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Aft>
                          <a:spcPts val="0"/>
                        </a:spcAft>
                      </a:pPr>
                      <a:r>
                        <a:rPr lang="en-US" sz="1500" b="0" kern="1200" dirty="0">
                          <a:solidFill>
                            <a:srgbClr val="002A52"/>
                          </a:solidFill>
                          <a:latin typeface="+mn-lt"/>
                          <a:ea typeface="+mn-ea"/>
                          <a:cs typeface="Arial" pitchFamily="34" charset="0"/>
                        </a:rPr>
                        <a:t>0.200</a:t>
                      </a:r>
                    </a:p>
                  </a:txBody>
                  <a:tcPr marL="51431" marR="51431"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Aft>
                          <a:spcPts val="0"/>
                        </a:spcAft>
                      </a:pPr>
                      <a:r>
                        <a:rPr lang="en-US" sz="1500" b="0" dirty="0">
                          <a:solidFill>
                            <a:srgbClr val="002A52"/>
                          </a:solidFill>
                          <a:effectLst/>
                          <a:latin typeface="+mn-lt"/>
                          <a:ea typeface="Calibri" panose="020F0502020204030204" pitchFamily="34" charset="0"/>
                          <a:cs typeface="David" panose="020E0502060401010101" pitchFamily="34" charset="-79"/>
                        </a:rPr>
                        <a:t>0.180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2777435"/>
                  </a:ext>
                </a:extLst>
              </a:tr>
              <a:tr h="252000">
                <a:tc>
                  <a:txBody>
                    <a:bodyPr/>
                    <a:lstStyle/>
                    <a:p>
                      <a:pPr indent="0" algn="l" rtl="0">
                        <a:lnSpc>
                          <a:spcPts val="2000"/>
                        </a:lnSpc>
                        <a:spcAft>
                          <a:spcPts val="0"/>
                        </a:spcAft>
                      </a:pPr>
                      <a:r>
                        <a:rPr lang="en-US" sz="1500" b="0" kern="1200" dirty="0">
                          <a:solidFill>
                            <a:srgbClr val="002A52"/>
                          </a:solidFill>
                          <a:latin typeface="+mn-lt"/>
                          <a:ea typeface="+mn-ea"/>
                          <a:cs typeface="Arial" pitchFamily="34" charset="0"/>
                        </a:rPr>
                        <a:t>Ages </a:t>
                      </a:r>
                      <a:r>
                        <a:rPr lang="he-IL" sz="1500" b="0" kern="1200" dirty="0">
                          <a:solidFill>
                            <a:srgbClr val="002A52"/>
                          </a:solidFill>
                          <a:latin typeface="+mn-lt"/>
                          <a:ea typeface="+mn-ea"/>
                          <a:cs typeface="Arial" pitchFamily="34" charset="0"/>
                        </a:rPr>
                        <a:t>45-54</a:t>
                      </a:r>
                      <a:endParaRPr lang="en-US" sz="1500" b="0" kern="1200" dirty="0">
                        <a:solidFill>
                          <a:srgbClr val="002A52"/>
                        </a:solidFill>
                        <a:latin typeface="+mn-lt"/>
                        <a:ea typeface="+mn-ea"/>
                        <a:cs typeface="Arial" pitchFamily="34" charset="0"/>
                      </a:endParaRPr>
                    </a:p>
                  </a:txBody>
                  <a:tcPr marL="51431" marR="51431"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Aft>
                          <a:spcPts val="0"/>
                        </a:spcAft>
                      </a:pPr>
                      <a:r>
                        <a:rPr lang="en-US" sz="1500" b="0" kern="1200" dirty="0">
                          <a:solidFill>
                            <a:srgbClr val="002A52"/>
                          </a:solidFill>
                          <a:latin typeface="+mn-lt"/>
                          <a:ea typeface="+mn-ea"/>
                          <a:cs typeface="Arial" pitchFamily="34" charset="0"/>
                        </a:rPr>
                        <a:t>0.257</a:t>
                      </a:r>
                    </a:p>
                  </a:txBody>
                  <a:tcPr marL="51431" marR="51431"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Aft>
                          <a:spcPts val="0"/>
                        </a:spcAft>
                      </a:pPr>
                      <a:r>
                        <a:rPr lang="en-US" sz="1500" b="0" dirty="0">
                          <a:solidFill>
                            <a:srgbClr val="002A52"/>
                          </a:solidFill>
                          <a:effectLst/>
                          <a:latin typeface="+mn-lt"/>
                          <a:ea typeface="Calibri" panose="020F0502020204030204" pitchFamily="34" charset="0"/>
                          <a:cs typeface="David" panose="020E0502060401010101" pitchFamily="34" charset="-79"/>
                        </a:rPr>
                        <a:t>0.207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516062"/>
                  </a:ext>
                </a:extLst>
              </a:tr>
              <a:tr h="252000">
                <a:tc>
                  <a:txBody>
                    <a:bodyPr/>
                    <a:lstStyle/>
                    <a:p>
                      <a:pPr indent="0" algn="l" rtl="0">
                        <a:lnSpc>
                          <a:spcPts val="2000"/>
                        </a:lnSpc>
                        <a:spcAft>
                          <a:spcPts val="0"/>
                        </a:spcAft>
                      </a:pPr>
                      <a:r>
                        <a:rPr lang="en-US" sz="1500" b="0" kern="1200" dirty="0">
                          <a:solidFill>
                            <a:srgbClr val="002A52"/>
                          </a:solidFill>
                          <a:latin typeface="+mn-lt"/>
                          <a:ea typeface="+mn-ea"/>
                          <a:cs typeface="Arial" pitchFamily="34" charset="0"/>
                        </a:rPr>
                        <a:t>Ages </a:t>
                      </a:r>
                      <a:r>
                        <a:rPr lang="he-IL" sz="1500" b="0" kern="1200" dirty="0">
                          <a:solidFill>
                            <a:srgbClr val="002A52"/>
                          </a:solidFill>
                          <a:latin typeface="+mn-lt"/>
                          <a:ea typeface="+mn-ea"/>
                          <a:cs typeface="Arial" pitchFamily="34" charset="0"/>
                        </a:rPr>
                        <a:t>55-64</a:t>
                      </a:r>
                      <a:endParaRPr lang="en-US" sz="1500" b="0" kern="1200" dirty="0">
                        <a:solidFill>
                          <a:srgbClr val="002A52"/>
                        </a:solidFill>
                        <a:latin typeface="+mn-lt"/>
                        <a:ea typeface="+mn-ea"/>
                        <a:cs typeface="Arial" pitchFamily="34" charset="0"/>
                      </a:endParaRPr>
                    </a:p>
                  </a:txBody>
                  <a:tcPr marL="51431" marR="51431"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Aft>
                          <a:spcPts val="0"/>
                        </a:spcAft>
                      </a:pPr>
                      <a:r>
                        <a:rPr lang="en-US" sz="1500" b="0" kern="1200" dirty="0">
                          <a:solidFill>
                            <a:srgbClr val="002A52"/>
                          </a:solidFill>
                          <a:latin typeface="+mn-lt"/>
                          <a:ea typeface="+mn-ea"/>
                          <a:cs typeface="Arial" pitchFamily="34" charset="0"/>
                        </a:rPr>
                        <a:t>0.319</a:t>
                      </a:r>
                    </a:p>
                  </a:txBody>
                  <a:tcPr marL="51431" marR="51431"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Aft>
                          <a:spcPts val="0"/>
                        </a:spcAft>
                      </a:pPr>
                      <a:r>
                        <a:rPr lang="en-US" sz="1500" b="0" dirty="0">
                          <a:solidFill>
                            <a:srgbClr val="002A52"/>
                          </a:solidFill>
                          <a:effectLst/>
                          <a:latin typeface="+mn-lt"/>
                          <a:ea typeface="Calibri" panose="020F0502020204030204" pitchFamily="34" charset="0"/>
                          <a:cs typeface="David" panose="020E0502060401010101" pitchFamily="34" charset="-79"/>
                        </a:rPr>
                        <a:t>0.109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1872837"/>
                  </a:ext>
                </a:extLst>
              </a:tr>
              <a:tr h="252000">
                <a:tc>
                  <a:txBody>
                    <a:bodyPr/>
                    <a:lstStyle/>
                    <a:p>
                      <a:pPr indent="0" algn="l" rtl="0">
                        <a:lnSpc>
                          <a:spcPts val="2000"/>
                        </a:lnSpc>
                        <a:spcAft>
                          <a:spcPts val="0"/>
                        </a:spcAft>
                      </a:pPr>
                      <a:r>
                        <a:rPr lang="en-US" sz="1500" b="0" kern="1200" dirty="0">
                          <a:solidFill>
                            <a:srgbClr val="002A52"/>
                          </a:solidFill>
                          <a:latin typeface="+mn-lt"/>
                          <a:ea typeface="+mn-ea"/>
                          <a:cs typeface="Arial" pitchFamily="34" charset="0"/>
                        </a:rPr>
                        <a:t>Arabs</a:t>
                      </a:r>
                    </a:p>
                  </a:txBody>
                  <a:tcPr marL="51431" marR="51431"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Aft>
                          <a:spcPts val="0"/>
                        </a:spcAft>
                      </a:pPr>
                      <a:r>
                        <a:rPr lang="en-US" sz="1500" b="0" kern="1200" dirty="0">
                          <a:solidFill>
                            <a:srgbClr val="002A52"/>
                          </a:solidFill>
                          <a:latin typeface="+mn-lt"/>
                          <a:ea typeface="+mn-ea"/>
                          <a:cs typeface="Arial" pitchFamily="34" charset="0"/>
                        </a:rPr>
                        <a:t>-0.225</a:t>
                      </a:r>
                    </a:p>
                  </a:txBody>
                  <a:tcPr marL="51431" marR="51431"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Aft>
                          <a:spcPts val="0"/>
                        </a:spcAft>
                      </a:pPr>
                      <a:r>
                        <a:rPr lang="en-US" sz="1500" b="0" dirty="0">
                          <a:solidFill>
                            <a:srgbClr val="002A52"/>
                          </a:solidFill>
                          <a:effectLst/>
                          <a:latin typeface="+mn-lt"/>
                          <a:ea typeface="Calibri" panose="020F0502020204030204" pitchFamily="34" charset="0"/>
                          <a:cs typeface="David" panose="020E0502060401010101" pitchFamily="34" charset="-79"/>
                        </a:rPr>
                        <a:t>-0.391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920528"/>
                  </a:ext>
                </a:extLst>
              </a:tr>
              <a:tr h="252000">
                <a:tc>
                  <a:txBody>
                    <a:bodyPr/>
                    <a:lstStyle/>
                    <a:p>
                      <a:pPr indent="0" algn="l" rtl="0">
                        <a:lnSpc>
                          <a:spcPts val="2000"/>
                        </a:lnSpc>
                        <a:spcAft>
                          <a:spcPts val="0"/>
                        </a:spcAft>
                      </a:pPr>
                      <a:r>
                        <a:rPr lang="en-US" sz="1500" b="0" kern="1200" dirty="0">
                          <a:solidFill>
                            <a:srgbClr val="002A52"/>
                          </a:solidFill>
                          <a:latin typeface="+mn-lt"/>
                          <a:ea typeface="+mn-ea"/>
                          <a:cs typeface="Arial" pitchFamily="34" charset="0"/>
                        </a:rPr>
                        <a:t>Ultra-Orthodox</a:t>
                      </a:r>
                    </a:p>
                  </a:txBody>
                  <a:tcPr marL="51431" marR="51431"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Aft>
                          <a:spcPts val="0"/>
                        </a:spcAft>
                      </a:pPr>
                      <a:r>
                        <a:rPr lang="en-US" sz="1500" b="0" kern="1200" dirty="0">
                          <a:solidFill>
                            <a:srgbClr val="002A52"/>
                          </a:solidFill>
                          <a:latin typeface="+mn-lt"/>
                          <a:ea typeface="+mn-ea"/>
                          <a:cs typeface="Arial" pitchFamily="34" charset="0"/>
                        </a:rPr>
                        <a:t>0.147</a:t>
                      </a:r>
                    </a:p>
                  </a:txBody>
                  <a:tcPr marL="51431" marR="51431"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Aft>
                          <a:spcPts val="0"/>
                        </a:spcAft>
                      </a:pPr>
                      <a:r>
                        <a:rPr lang="en-US" sz="1500" b="0" dirty="0">
                          <a:solidFill>
                            <a:srgbClr val="002A52"/>
                          </a:solidFill>
                          <a:effectLst/>
                          <a:latin typeface="+mn-lt"/>
                          <a:ea typeface="Calibri" panose="020F0502020204030204" pitchFamily="34" charset="0"/>
                          <a:cs typeface="David" panose="020E0502060401010101" pitchFamily="34" charset="-79"/>
                        </a:rPr>
                        <a:t>0.000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1469150"/>
                  </a:ext>
                </a:extLst>
              </a:tr>
              <a:tr h="252000">
                <a:tc>
                  <a:txBody>
                    <a:bodyPr/>
                    <a:lstStyle/>
                    <a:p>
                      <a:pPr indent="0" algn="l" rtl="0">
                        <a:lnSpc>
                          <a:spcPts val="2000"/>
                        </a:lnSpc>
                        <a:spcAft>
                          <a:spcPts val="0"/>
                        </a:spcAft>
                      </a:pPr>
                      <a:r>
                        <a:rPr lang="en-US" sz="1500" b="0" dirty="0">
                          <a:solidFill>
                            <a:srgbClr val="002A52"/>
                          </a:solidFill>
                          <a:effectLst/>
                          <a:latin typeface="+mn-lt"/>
                        </a:rPr>
                        <a:t>Constant</a:t>
                      </a:r>
                      <a:endParaRPr lang="en-US" sz="1500" b="0" dirty="0">
                        <a:solidFill>
                          <a:srgbClr val="002A52"/>
                        </a:solidFill>
                        <a:effectLst/>
                        <a:latin typeface="+mn-lt"/>
                        <a:ea typeface="Calibri" panose="020F0502020204030204" pitchFamily="34" charset="0"/>
                        <a:cs typeface="David" panose="020E0502060401010101" pitchFamily="34" charset="-79"/>
                      </a:endParaRPr>
                    </a:p>
                  </a:txBody>
                  <a:tcPr marL="51431" marR="51431"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Aft>
                          <a:spcPts val="0"/>
                        </a:spcAft>
                      </a:pPr>
                      <a:r>
                        <a:rPr lang="en-US" sz="1500" b="0" dirty="0">
                          <a:solidFill>
                            <a:srgbClr val="002A52"/>
                          </a:solidFill>
                          <a:effectLst/>
                          <a:latin typeface="+mn-lt"/>
                        </a:rPr>
                        <a:t>3.602</a:t>
                      </a:r>
                      <a:endParaRPr lang="en-US" sz="1500" b="0" dirty="0">
                        <a:solidFill>
                          <a:srgbClr val="002A52"/>
                        </a:solidFill>
                        <a:effectLst/>
                        <a:latin typeface="+mn-lt"/>
                        <a:ea typeface="Calibri" panose="020F0502020204030204" pitchFamily="34" charset="0"/>
                        <a:cs typeface="David" panose="020E0502060401010101" pitchFamily="34" charset="-79"/>
                      </a:endParaRPr>
                    </a:p>
                  </a:txBody>
                  <a:tcPr marL="51431" marR="51431"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gn="ctr" rtl="0">
                        <a:lnSpc>
                          <a:spcPts val="2000"/>
                        </a:lnSpc>
                        <a:spcAft>
                          <a:spcPts val="0"/>
                        </a:spcAft>
                      </a:pPr>
                      <a:r>
                        <a:rPr lang="en-US" sz="1500" b="0" dirty="0">
                          <a:solidFill>
                            <a:srgbClr val="002A52"/>
                          </a:solidFill>
                          <a:effectLst/>
                          <a:latin typeface="+mn-lt"/>
                          <a:ea typeface="Calibri" panose="020F0502020204030204" pitchFamily="34" charset="0"/>
                          <a:cs typeface="David" panose="020E0502060401010101" pitchFamily="34" charset="-79"/>
                        </a:rPr>
                        <a:t>3.069</a:t>
                      </a: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9803377"/>
                  </a:ext>
                </a:extLst>
              </a:tr>
            </a:tbl>
          </a:graphicData>
        </a:graphic>
      </p:graphicFrame>
      <p:sp>
        <p:nvSpPr>
          <p:cNvPr id="6" name="Rectangle 3">
            <a:extLst>
              <a:ext uri="{FF2B5EF4-FFF2-40B4-BE49-F238E27FC236}">
                <a16:creationId xmlns:a16="http://schemas.microsoft.com/office/drawing/2014/main" id="{57359FD4-2CBF-4518-B375-01CFC4A938B5}"/>
              </a:ext>
            </a:extLst>
          </p:cNvPr>
          <p:cNvSpPr>
            <a:spLocks noChangeArrowheads="1"/>
          </p:cNvSpPr>
          <p:nvPr/>
        </p:nvSpPr>
        <p:spPr bwMode="auto">
          <a:xfrm>
            <a:off x="0" y="255600"/>
            <a:ext cx="9144000" cy="1107996"/>
          </a:xfrm>
          <a:prstGeom prst="rect">
            <a:avLst/>
          </a:prstGeom>
          <a:noFill/>
          <a:ln w="9525">
            <a:noFill/>
            <a:miter lim="800000"/>
            <a:headEnd/>
            <a:tailEnd/>
          </a:ln>
          <a:effectLst/>
        </p:spPr>
        <p:txBody>
          <a:bodyPr anchor="ctr">
            <a:spAutoFit/>
          </a:bodyPr>
          <a:lstStyle/>
          <a:p>
            <a:pPr>
              <a:spcBef>
                <a:spcPts val="1200"/>
              </a:spcBef>
            </a:pPr>
            <a:r>
              <a:rPr lang="he-IL" sz="3300" b="1" dirty="0">
                <a:solidFill>
                  <a:srgbClr val="002060"/>
                </a:solidFill>
                <a:cs typeface="Arial" pitchFamily="34" charset="0"/>
              </a:rPr>
              <a:t>האם התשואה להשכלה עלתה מ-2006 ל-2015?</a:t>
            </a:r>
            <a:br>
              <a:rPr lang="en-US" sz="3300" b="1" dirty="0">
                <a:solidFill>
                  <a:srgbClr val="002060"/>
                </a:solidFill>
                <a:cs typeface="Arial" pitchFamily="34" charset="0"/>
              </a:rPr>
            </a:br>
            <a:r>
              <a:rPr lang="he-IL" sz="3300" b="1" dirty="0">
                <a:solidFill>
                  <a:srgbClr val="002060"/>
                </a:solidFill>
                <a:cs typeface="Arial" pitchFamily="34" charset="0"/>
              </a:rPr>
              <a:t>משוואת שכר (עם תיקון הקמן לסלקציה)</a:t>
            </a:r>
          </a:p>
        </p:txBody>
      </p:sp>
      <p:sp>
        <p:nvSpPr>
          <p:cNvPr id="7" name="Rectangle 6">
            <a:extLst>
              <a:ext uri="{FF2B5EF4-FFF2-40B4-BE49-F238E27FC236}">
                <a16:creationId xmlns:a16="http://schemas.microsoft.com/office/drawing/2014/main" id="{F527D03F-B87E-4BFB-A43C-627D387D02DB}"/>
              </a:ext>
            </a:extLst>
          </p:cNvPr>
          <p:cNvSpPr/>
          <p:nvPr/>
        </p:nvSpPr>
        <p:spPr>
          <a:xfrm>
            <a:off x="1367136" y="6257836"/>
            <a:ext cx="7776864" cy="600164"/>
          </a:xfrm>
          <a:prstGeom prst="rect">
            <a:avLst/>
          </a:prstGeom>
        </p:spPr>
        <p:txBody>
          <a:bodyPr wrap="square">
            <a:spAutoFit/>
          </a:bodyPr>
          <a:lstStyle/>
          <a:p>
            <a:pPr algn="just">
              <a:spcBef>
                <a:spcPts val="0"/>
              </a:spcBef>
              <a:spcAft>
                <a:spcPts val="0"/>
              </a:spcAft>
            </a:pPr>
            <a:r>
              <a:rPr lang="he-IL" sz="1100" dirty="0">
                <a:solidFill>
                  <a:srgbClr val="002A52"/>
                </a:solidFill>
                <a:latin typeface="+mn-lt"/>
              </a:rPr>
              <a:t>המשתנה המוסבר - לוג השכר לשעה של עובדים שכירים, במחירי 2015. הקבוצה המושמטת - השכלה עד תיכונית, גילאי 25-34, יהודים לא-חרדים.</a:t>
            </a:r>
          </a:p>
          <a:p>
            <a:pPr algn="just">
              <a:spcBef>
                <a:spcPts val="0"/>
              </a:spcBef>
              <a:spcAft>
                <a:spcPts val="0"/>
              </a:spcAft>
            </a:pPr>
            <a:r>
              <a:rPr lang="he-IL" sz="1100" dirty="0">
                <a:solidFill>
                  <a:srgbClr val="002A52"/>
                </a:solidFill>
                <a:latin typeface="+mn-lt"/>
              </a:rPr>
              <a:t>מקור: עיבודי המחברים מתוך סקרי הכנסות והוצאות.</a:t>
            </a:r>
          </a:p>
        </p:txBody>
      </p:sp>
    </p:spTree>
    <p:extLst>
      <p:ext uri="{BB962C8B-B14F-4D97-AF65-F5344CB8AC3E}">
        <p14:creationId xmlns:p14="http://schemas.microsoft.com/office/powerpoint/2010/main" val="4146722238"/>
      </p:ext>
    </p:extLst>
  </p:cSld>
  <p:clrMapOvr>
    <a:masterClrMapping/>
  </p:clrMapOvr>
  <p:transition advTm="10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57359FD4-2CBF-4518-B375-01CFC4A938B5}"/>
              </a:ext>
            </a:extLst>
          </p:cNvPr>
          <p:cNvSpPr>
            <a:spLocks noChangeArrowheads="1"/>
          </p:cNvSpPr>
          <p:nvPr/>
        </p:nvSpPr>
        <p:spPr bwMode="auto">
          <a:xfrm>
            <a:off x="0" y="255600"/>
            <a:ext cx="9144000" cy="600164"/>
          </a:xfrm>
          <a:prstGeom prst="rect">
            <a:avLst/>
          </a:prstGeom>
          <a:noFill/>
          <a:ln w="9525">
            <a:noFill/>
            <a:miter lim="800000"/>
            <a:headEnd/>
            <a:tailEnd/>
          </a:ln>
          <a:effectLst/>
        </p:spPr>
        <p:txBody>
          <a:bodyPr anchor="ctr">
            <a:spAutoFit/>
          </a:bodyPr>
          <a:lstStyle/>
          <a:p>
            <a:pPr rtl="0">
              <a:spcBef>
                <a:spcPts val="1200"/>
              </a:spcBef>
            </a:pPr>
            <a:r>
              <a:rPr lang="he-IL" sz="3300" b="1" dirty="0">
                <a:solidFill>
                  <a:srgbClr val="002060"/>
                </a:solidFill>
                <a:cs typeface="Arial" pitchFamily="34" charset="0"/>
              </a:rPr>
              <a:t>האם התשואה להשכלה עלתה מ-2006 ל-2015?</a:t>
            </a:r>
            <a:endParaRPr lang="en-US" sz="3300" b="1" dirty="0">
              <a:solidFill>
                <a:srgbClr val="002060"/>
              </a:solidFill>
              <a:cs typeface="Arial" pitchFamily="34" charset="0"/>
            </a:endParaRPr>
          </a:p>
        </p:txBody>
      </p:sp>
      <p:sp>
        <p:nvSpPr>
          <p:cNvPr id="5" name="Rectangle 4">
            <a:extLst>
              <a:ext uri="{FF2B5EF4-FFF2-40B4-BE49-F238E27FC236}">
                <a16:creationId xmlns:a16="http://schemas.microsoft.com/office/drawing/2014/main" id="{BBE617C4-76CD-4A95-A733-5BF1979C9CEB}"/>
              </a:ext>
            </a:extLst>
          </p:cNvPr>
          <p:cNvSpPr>
            <a:spLocks noChangeArrowheads="1"/>
          </p:cNvSpPr>
          <p:nvPr/>
        </p:nvSpPr>
        <p:spPr bwMode="auto">
          <a:xfrm>
            <a:off x="179512" y="4794375"/>
            <a:ext cx="8568952" cy="1600438"/>
          </a:xfrm>
          <a:prstGeom prst="rect">
            <a:avLst/>
          </a:prstGeom>
          <a:noFill/>
          <a:ln w="9525">
            <a:noFill/>
            <a:miter lim="800000"/>
            <a:headEnd/>
            <a:tailEnd/>
          </a:ln>
          <a:effectLst/>
        </p:spPr>
        <p:txBody>
          <a:bodyPr wrap="square" anchor="ctr">
            <a:spAutoFit/>
          </a:bodyPr>
          <a:lstStyle/>
          <a:p>
            <a:pPr algn="r">
              <a:spcBef>
                <a:spcPts val="1200"/>
              </a:spcBef>
            </a:pPr>
            <a:r>
              <a:rPr lang="he-IL" sz="2200" dirty="0">
                <a:solidFill>
                  <a:srgbClr val="002A52"/>
                </a:solidFill>
              </a:rPr>
              <a:t>התשואה להשכלה כמעט ללא שינוי; עלייה בתשואה לתואר שני ומעלה; עלייה קלה בתשואה לניסיון (גיל) - </a:t>
            </a:r>
            <a:r>
              <a:rPr lang="he-IL" sz="2200" dirty="0">
                <a:solidFill>
                  <a:srgbClr val="FF0000"/>
                </a:solidFill>
              </a:rPr>
              <a:t>לא יכולים להסביר</a:t>
            </a:r>
            <a:r>
              <a:rPr lang="he-IL" sz="2200" dirty="0">
                <a:solidFill>
                  <a:srgbClr val="002A52"/>
                </a:solidFill>
              </a:rPr>
              <a:t> את הגידול בתעסוקה המוטה כלפי קבוצות עם פוטנציאל השתכרות נמוך</a:t>
            </a:r>
            <a:endParaRPr lang="en-US" sz="2200" dirty="0">
              <a:solidFill>
                <a:srgbClr val="002A52"/>
              </a:solidFill>
            </a:endParaRPr>
          </a:p>
          <a:p>
            <a:pPr algn="r">
              <a:spcBef>
                <a:spcPts val="1200"/>
              </a:spcBef>
            </a:pPr>
            <a:r>
              <a:rPr lang="he-IL" sz="2200" dirty="0">
                <a:solidFill>
                  <a:srgbClr val="002A52"/>
                </a:solidFill>
              </a:rPr>
              <a:t>הקבוע והמקדמים לקבוצות אוכלוסייה ללא שינוי משמעותי לאורך התקופה</a:t>
            </a:r>
            <a:endParaRPr lang="en-US" sz="2200" dirty="0">
              <a:solidFill>
                <a:srgbClr val="002A52"/>
              </a:solidFill>
            </a:endParaRPr>
          </a:p>
        </p:txBody>
      </p:sp>
      <p:graphicFrame>
        <p:nvGraphicFramePr>
          <p:cNvPr id="11" name="Chart 10">
            <a:extLst>
              <a:ext uri="{FF2B5EF4-FFF2-40B4-BE49-F238E27FC236}">
                <a16:creationId xmlns:a16="http://schemas.microsoft.com/office/drawing/2014/main" id="{E3E79198-59A8-4B9D-95F8-9939F7FF1407}"/>
              </a:ext>
            </a:extLst>
          </p:cNvPr>
          <p:cNvGraphicFramePr>
            <a:graphicFrameLocks noGrp="1"/>
          </p:cNvGraphicFramePr>
          <p:nvPr>
            <p:extLst>
              <p:ext uri="{D42A27DB-BD31-4B8C-83A1-F6EECF244321}">
                <p14:modId xmlns:p14="http://schemas.microsoft.com/office/powerpoint/2010/main" val="3956654970"/>
              </p:ext>
            </p:extLst>
          </p:nvPr>
        </p:nvGraphicFramePr>
        <p:xfrm>
          <a:off x="4603992" y="1429182"/>
          <a:ext cx="4525200" cy="320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5CF42A39-C608-4B2F-B937-B18DD48EE707}"/>
              </a:ext>
            </a:extLst>
          </p:cNvPr>
          <p:cNvGraphicFramePr>
            <a:graphicFrameLocks noGrp="1"/>
          </p:cNvGraphicFramePr>
          <p:nvPr>
            <p:extLst>
              <p:ext uri="{D42A27DB-BD31-4B8C-83A1-F6EECF244321}">
                <p14:modId xmlns:p14="http://schemas.microsoft.com/office/powerpoint/2010/main" val="1386499532"/>
              </p:ext>
            </p:extLst>
          </p:nvPr>
        </p:nvGraphicFramePr>
        <p:xfrm>
          <a:off x="78792" y="1429182"/>
          <a:ext cx="4525200" cy="320760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
            <a:extLst>
              <a:ext uri="{FF2B5EF4-FFF2-40B4-BE49-F238E27FC236}">
                <a16:creationId xmlns:a16="http://schemas.microsoft.com/office/drawing/2014/main" id="{5E39EC1F-9C9F-435B-B347-8226E8CF3AEC}"/>
              </a:ext>
            </a:extLst>
          </p:cNvPr>
          <p:cNvSpPr txBox="1"/>
          <p:nvPr/>
        </p:nvSpPr>
        <p:spPr>
          <a:xfrm>
            <a:off x="467544" y="3007985"/>
            <a:ext cx="1647477"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FF9900"/>
                </a:solidFill>
              </a:rPr>
              <a:t>Post-secondary</a:t>
            </a:r>
            <a:endParaRPr lang="en-US" sz="1200" b="1" dirty="0">
              <a:solidFill>
                <a:srgbClr val="FF9900"/>
              </a:solidFill>
              <a:latin typeface="Arial" charset="0"/>
              <a:cs typeface="Arial" charset="0"/>
            </a:endParaRPr>
          </a:p>
        </p:txBody>
      </p:sp>
      <p:sp>
        <p:nvSpPr>
          <p:cNvPr id="14" name="TextBox 13">
            <a:extLst>
              <a:ext uri="{FF2B5EF4-FFF2-40B4-BE49-F238E27FC236}">
                <a16:creationId xmlns:a16="http://schemas.microsoft.com/office/drawing/2014/main" id="{22392DA5-F5AF-492C-B882-21419986242F}"/>
              </a:ext>
            </a:extLst>
          </p:cNvPr>
          <p:cNvSpPr txBox="1"/>
          <p:nvPr/>
        </p:nvSpPr>
        <p:spPr>
          <a:xfrm>
            <a:off x="467544" y="3800073"/>
            <a:ext cx="172307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008000"/>
                </a:solidFill>
                <a:latin typeface="Arial" charset="0"/>
                <a:cs typeface="Arial" charset="0"/>
              </a:rPr>
              <a:t>Matriculation</a:t>
            </a:r>
          </a:p>
        </p:txBody>
      </p:sp>
      <p:sp>
        <p:nvSpPr>
          <p:cNvPr id="15" name="TextBox 14">
            <a:extLst>
              <a:ext uri="{FF2B5EF4-FFF2-40B4-BE49-F238E27FC236}">
                <a16:creationId xmlns:a16="http://schemas.microsoft.com/office/drawing/2014/main" id="{D287F7F4-E4BE-4FC0-8371-EDBEE6818F39}"/>
              </a:ext>
            </a:extLst>
          </p:cNvPr>
          <p:cNvSpPr txBox="1"/>
          <p:nvPr/>
        </p:nvSpPr>
        <p:spPr>
          <a:xfrm>
            <a:off x="467544" y="2564904"/>
            <a:ext cx="172307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FF0000"/>
                </a:solidFill>
                <a:latin typeface="Arial" charset="0"/>
                <a:cs typeface="Arial" charset="0"/>
              </a:rPr>
              <a:t>BA</a:t>
            </a:r>
          </a:p>
        </p:txBody>
      </p:sp>
      <p:sp>
        <p:nvSpPr>
          <p:cNvPr id="16" name="TextBox 1">
            <a:extLst>
              <a:ext uri="{FF2B5EF4-FFF2-40B4-BE49-F238E27FC236}">
                <a16:creationId xmlns:a16="http://schemas.microsoft.com/office/drawing/2014/main" id="{C198A91D-0357-4A7E-A66C-4307E10C0032}"/>
              </a:ext>
            </a:extLst>
          </p:cNvPr>
          <p:cNvSpPr txBox="1"/>
          <p:nvPr/>
        </p:nvSpPr>
        <p:spPr>
          <a:xfrm>
            <a:off x="467544" y="1855857"/>
            <a:ext cx="1723076"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002060"/>
                </a:solidFill>
                <a:latin typeface="Arial" charset="0"/>
                <a:cs typeface="Arial" charset="0"/>
              </a:rPr>
              <a:t>MA and up</a:t>
            </a:r>
          </a:p>
        </p:txBody>
      </p:sp>
      <p:sp>
        <p:nvSpPr>
          <p:cNvPr id="17" name="TextBox 1">
            <a:extLst>
              <a:ext uri="{FF2B5EF4-FFF2-40B4-BE49-F238E27FC236}">
                <a16:creationId xmlns:a16="http://schemas.microsoft.com/office/drawing/2014/main" id="{5E39EC1F-9C9F-435B-B347-8226E8CF3AEC}"/>
              </a:ext>
            </a:extLst>
          </p:cNvPr>
          <p:cNvSpPr txBox="1"/>
          <p:nvPr/>
        </p:nvSpPr>
        <p:spPr>
          <a:xfrm>
            <a:off x="6233300" y="3512041"/>
            <a:ext cx="1647477"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FF9900"/>
                </a:solidFill>
              </a:rPr>
              <a:t>Post-secondary</a:t>
            </a:r>
            <a:endParaRPr lang="en-US" sz="1200" b="1" dirty="0">
              <a:solidFill>
                <a:srgbClr val="FF9900"/>
              </a:solidFill>
              <a:latin typeface="Arial" charset="0"/>
              <a:cs typeface="Arial" charset="0"/>
            </a:endParaRPr>
          </a:p>
        </p:txBody>
      </p:sp>
      <p:sp>
        <p:nvSpPr>
          <p:cNvPr id="18" name="TextBox 17">
            <a:extLst>
              <a:ext uri="{FF2B5EF4-FFF2-40B4-BE49-F238E27FC236}">
                <a16:creationId xmlns:a16="http://schemas.microsoft.com/office/drawing/2014/main" id="{22392DA5-F5AF-492C-B882-21419986242F}"/>
              </a:ext>
            </a:extLst>
          </p:cNvPr>
          <p:cNvSpPr txBox="1"/>
          <p:nvPr/>
        </p:nvSpPr>
        <p:spPr>
          <a:xfrm>
            <a:off x="6233300" y="4088105"/>
            <a:ext cx="172307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008000"/>
                </a:solidFill>
                <a:latin typeface="Arial" charset="0"/>
                <a:cs typeface="Arial" charset="0"/>
              </a:rPr>
              <a:t>Matriculation</a:t>
            </a:r>
          </a:p>
        </p:txBody>
      </p:sp>
      <p:sp>
        <p:nvSpPr>
          <p:cNvPr id="19" name="TextBox 18">
            <a:extLst>
              <a:ext uri="{FF2B5EF4-FFF2-40B4-BE49-F238E27FC236}">
                <a16:creationId xmlns:a16="http://schemas.microsoft.com/office/drawing/2014/main" id="{D287F7F4-E4BE-4FC0-8371-EDBEE6818F39}"/>
              </a:ext>
            </a:extLst>
          </p:cNvPr>
          <p:cNvSpPr txBox="1"/>
          <p:nvPr/>
        </p:nvSpPr>
        <p:spPr>
          <a:xfrm>
            <a:off x="6233300" y="3068960"/>
            <a:ext cx="172307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FF0000"/>
                </a:solidFill>
                <a:latin typeface="Arial" charset="0"/>
                <a:cs typeface="Arial" charset="0"/>
              </a:rPr>
              <a:t>BA</a:t>
            </a:r>
          </a:p>
        </p:txBody>
      </p:sp>
      <p:sp>
        <p:nvSpPr>
          <p:cNvPr id="20" name="TextBox 1">
            <a:extLst>
              <a:ext uri="{FF2B5EF4-FFF2-40B4-BE49-F238E27FC236}">
                <a16:creationId xmlns:a16="http://schemas.microsoft.com/office/drawing/2014/main" id="{C198A91D-0357-4A7E-A66C-4307E10C0032}"/>
              </a:ext>
            </a:extLst>
          </p:cNvPr>
          <p:cNvSpPr txBox="1"/>
          <p:nvPr/>
        </p:nvSpPr>
        <p:spPr>
          <a:xfrm>
            <a:off x="6233300" y="2431921"/>
            <a:ext cx="1723076"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002060"/>
                </a:solidFill>
                <a:latin typeface="Arial" charset="0"/>
                <a:cs typeface="Arial" charset="0"/>
              </a:rPr>
              <a:t>MA and up</a:t>
            </a:r>
          </a:p>
        </p:txBody>
      </p:sp>
      <p:sp>
        <p:nvSpPr>
          <p:cNvPr id="21" name="Rectangle 20"/>
          <p:cNvSpPr>
            <a:spLocks noChangeArrowheads="1"/>
          </p:cNvSpPr>
          <p:nvPr/>
        </p:nvSpPr>
        <p:spPr bwMode="auto">
          <a:xfrm>
            <a:off x="0" y="979200"/>
            <a:ext cx="9144000" cy="461665"/>
          </a:xfrm>
          <a:prstGeom prst="rect">
            <a:avLst/>
          </a:prstGeom>
          <a:noFill/>
          <a:ln w="9525">
            <a:noFill/>
            <a:miter lim="800000"/>
            <a:headEnd/>
            <a:tailEnd/>
          </a:ln>
          <a:effectLst/>
        </p:spPr>
        <p:txBody>
          <a:bodyPr wrap="square" anchor="ctr">
            <a:spAutoFit/>
          </a:bodyPr>
          <a:lstStyle/>
          <a:p>
            <a:pPr>
              <a:spcBef>
                <a:spcPts val="1200"/>
              </a:spcBef>
            </a:pPr>
            <a:r>
              <a:rPr lang="he-IL" sz="2400" dirty="0">
                <a:solidFill>
                  <a:srgbClr val="002A52"/>
                </a:solidFill>
                <a:latin typeface="+mj-lt"/>
                <a:cs typeface="Arial" pitchFamily="34" charset="0"/>
              </a:rPr>
              <a:t>גברים					נשים</a:t>
            </a:r>
          </a:p>
        </p:txBody>
      </p:sp>
      <p:sp>
        <p:nvSpPr>
          <p:cNvPr id="22" name="Rectangle 21">
            <a:extLst>
              <a:ext uri="{FF2B5EF4-FFF2-40B4-BE49-F238E27FC236}">
                <a16:creationId xmlns:a16="http://schemas.microsoft.com/office/drawing/2014/main" id="{F527D03F-B87E-4BFB-A43C-627D387D02DB}"/>
              </a:ext>
            </a:extLst>
          </p:cNvPr>
          <p:cNvSpPr/>
          <p:nvPr/>
        </p:nvSpPr>
        <p:spPr>
          <a:xfrm>
            <a:off x="1367136" y="6596390"/>
            <a:ext cx="7776864" cy="261610"/>
          </a:xfrm>
          <a:prstGeom prst="rect">
            <a:avLst/>
          </a:prstGeom>
        </p:spPr>
        <p:txBody>
          <a:bodyPr wrap="square">
            <a:spAutoFit/>
          </a:bodyPr>
          <a:lstStyle/>
          <a:p>
            <a:pPr algn="just">
              <a:spcBef>
                <a:spcPts val="0"/>
              </a:spcBef>
              <a:spcAft>
                <a:spcPts val="0"/>
              </a:spcAft>
            </a:pPr>
            <a:r>
              <a:rPr lang="he-IL" sz="1100" dirty="0">
                <a:solidFill>
                  <a:srgbClr val="002A52"/>
                </a:solidFill>
                <a:latin typeface="+mn-lt"/>
              </a:rPr>
              <a:t>מקדמים מרגרסיות שכר עם תיקון הקמן, לכל שנה בנפרד.</a:t>
            </a:r>
          </a:p>
        </p:txBody>
      </p:sp>
    </p:spTree>
    <p:extLst>
      <p:ext uri="{BB962C8B-B14F-4D97-AF65-F5344CB8AC3E}">
        <p14:creationId xmlns:p14="http://schemas.microsoft.com/office/powerpoint/2010/main" val="3959352725"/>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graphicEl>
                                              <a:chart seriesIdx="0" categoryIdx="-4" bldStep="series"/>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graphicEl>
                                              <a:chart seriesIdx="1" categoryIdx="-4" bldStep="series"/>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graphicEl>
                                              <a:chart seriesIdx="0"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graphicEl>
                                              <a:chart seriesIdx="1"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graphicEl>
                                              <a:chart seriesIdx="2" categoryIdx="-4" bldStep="series"/>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graphicEl>
                                              <a:chart seriesIdx="3" categoryIdx="-4" bldStep="series"/>
                                            </p:graphic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1">
                                            <p:graphicEl>
                                              <a:chart seriesIdx="2" categoryIdx="-4" bldStep="series"/>
                                            </p:graphic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1">
                                            <p:graphicEl>
                                              <a:chart seriesIdx="3" categoryIdx="-4" bldStep="series"/>
                                            </p:graphic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 calcmode="lin" valueType="num">
                                      <p:cBhvr additive="base">
                                        <p:cTn id="3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 calcmode="lin" valueType="num">
                                      <p:cBhvr additive="base">
                                        <p:cTn id="4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Chart bld="series" animBg="0"/>
        </p:bldSub>
      </p:bldGraphic>
      <p:bldGraphic spid="12" grpId="0" uiExpand="1">
        <p:bldSub>
          <a:bldChart bld="series" animBg="0"/>
        </p:bldSub>
      </p:bldGraphic>
      <p:bldP spid="15" grpId="0"/>
      <p:bldP spid="16"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57359FD4-2CBF-4518-B375-01CFC4A938B5}"/>
              </a:ext>
            </a:extLst>
          </p:cNvPr>
          <p:cNvSpPr>
            <a:spLocks noChangeArrowheads="1"/>
          </p:cNvSpPr>
          <p:nvPr/>
        </p:nvSpPr>
        <p:spPr bwMode="auto">
          <a:xfrm>
            <a:off x="7793" y="0"/>
            <a:ext cx="9144000" cy="600164"/>
          </a:xfrm>
          <a:prstGeom prst="rect">
            <a:avLst/>
          </a:prstGeom>
          <a:noFill/>
          <a:ln w="9525">
            <a:noFill/>
            <a:miter lim="800000"/>
            <a:headEnd/>
            <a:tailEnd/>
          </a:ln>
          <a:effectLst/>
        </p:spPr>
        <p:txBody>
          <a:bodyPr anchor="ctr">
            <a:spAutoFit/>
          </a:bodyPr>
          <a:lstStyle/>
          <a:p>
            <a:pPr>
              <a:spcBef>
                <a:spcPts val="1200"/>
              </a:spcBef>
            </a:pPr>
            <a:r>
              <a:rPr lang="he-IL" sz="3300" b="1" dirty="0">
                <a:solidFill>
                  <a:srgbClr val="002060"/>
                </a:solidFill>
                <a:cs typeface="Arial" pitchFamily="34" charset="0"/>
              </a:rPr>
              <a:t>משוואת התעסוקה (</a:t>
            </a:r>
            <a:r>
              <a:rPr lang="en-US" sz="3300" b="1" dirty="0">
                <a:solidFill>
                  <a:srgbClr val="002060"/>
                </a:solidFill>
                <a:cs typeface="Arial" pitchFamily="34" charset="0"/>
              </a:rPr>
              <a:t>LPM</a:t>
            </a:r>
            <a:r>
              <a:rPr lang="he-IL" sz="3300" b="1" dirty="0">
                <a:solidFill>
                  <a:srgbClr val="002060"/>
                </a:solidFill>
                <a:cs typeface="Arial" pitchFamily="34" charset="0"/>
              </a:rPr>
              <a:t>), 2001-2015</a:t>
            </a:r>
            <a:endParaRPr lang="he-IL" sz="3300" b="1" dirty="0">
              <a:solidFill>
                <a:srgbClr val="002A52"/>
              </a:solidFill>
              <a:latin typeface="+mj-lt"/>
              <a:ea typeface="Tahoma" panose="020B0604030504040204" pitchFamily="34" charset="0"/>
              <a:cs typeface="Tahoma" panose="020B0604030504040204" pitchFamily="34" charset="0"/>
            </a:endParaRPr>
          </a:p>
        </p:txBody>
      </p:sp>
      <p:graphicFrame>
        <p:nvGraphicFramePr>
          <p:cNvPr id="5" name="Object 4">
            <a:extLst>
              <a:ext uri="{FF2B5EF4-FFF2-40B4-BE49-F238E27FC236}">
                <a16:creationId xmlns:a16="http://schemas.microsoft.com/office/drawing/2014/main" id="{E12AC937-9048-49CD-8C1E-E3660B5E2AD4}"/>
              </a:ext>
            </a:extLst>
          </p:cNvPr>
          <p:cNvGraphicFramePr>
            <a:graphicFrameLocks noChangeAspect="1"/>
          </p:cNvGraphicFramePr>
          <p:nvPr>
            <p:extLst>
              <p:ext uri="{D42A27DB-BD31-4B8C-83A1-F6EECF244321}">
                <p14:modId xmlns:p14="http://schemas.microsoft.com/office/powerpoint/2010/main" val="3301819770"/>
              </p:ext>
            </p:extLst>
          </p:nvPr>
        </p:nvGraphicFramePr>
        <p:xfrm>
          <a:off x="76701" y="620688"/>
          <a:ext cx="9006185" cy="419278"/>
        </p:xfrm>
        <a:graphic>
          <a:graphicData uri="http://schemas.openxmlformats.org/presentationml/2006/ole">
            <mc:AlternateContent xmlns:mc="http://schemas.openxmlformats.org/markup-compatibility/2006">
              <mc:Choice xmlns:v="urn:schemas-microsoft-com:vml" Requires="v">
                <p:oleObj spid="_x0000_s2050" name="Equation" r:id="rId4" imgW="7632360" imgH="355320" progId="Equation.DSMT4">
                  <p:embed/>
                </p:oleObj>
              </mc:Choice>
              <mc:Fallback>
                <p:oleObj name="Equation" r:id="rId4" imgW="7632360" imgH="355320" progId="Equation.DSMT4">
                  <p:embed/>
                  <p:pic>
                    <p:nvPicPr>
                      <p:cNvPr id="5" name="Object 4">
                        <a:extLst>
                          <a:ext uri="{FF2B5EF4-FFF2-40B4-BE49-F238E27FC236}">
                            <a16:creationId xmlns:a16="http://schemas.microsoft.com/office/drawing/2014/main" id="{E12AC937-9048-49CD-8C1E-E3660B5E2AD4}"/>
                          </a:ext>
                        </a:extLst>
                      </p:cNvPr>
                      <p:cNvPicPr/>
                      <p:nvPr/>
                    </p:nvPicPr>
                    <p:blipFill>
                      <a:blip r:embed="rId5"/>
                      <a:stretch>
                        <a:fillRect/>
                      </a:stretch>
                    </p:blipFill>
                    <p:spPr>
                      <a:xfrm>
                        <a:off x="76701" y="620688"/>
                        <a:ext cx="9006185" cy="419278"/>
                      </a:xfrm>
                      <a:prstGeom prst="rect">
                        <a:avLst/>
                      </a:prstGeom>
                    </p:spPr>
                  </p:pic>
                </p:oleObj>
              </mc:Fallback>
            </mc:AlternateContent>
          </a:graphicData>
        </a:graphic>
      </p:graphicFrame>
      <p:pic>
        <p:nvPicPr>
          <p:cNvPr id="4" name="Picture 3"/>
          <p:cNvPicPr>
            <a:picLocks noChangeAspect="1"/>
          </p:cNvPicPr>
          <p:nvPr/>
        </p:nvPicPr>
        <p:blipFill>
          <a:blip r:embed="rId6"/>
          <a:stretch>
            <a:fillRect/>
          </a:stretch>
        </p:blipFill>
        <p:spPr>
          <a:xfrm>
            <a:off x="904757" y="1052736"/>
            <a:ext cx="7334487" cy="5112568"/>
          </a:xfrm>
          <a:prstGeom prst="rect">
            <a:avLst/>
          </a:prstGeom>
        </p:spPr>
      </p:pic>
      <p:sp>
        <p:nvSpPr>
          <p:cNvPr id="6" name="Rectangle 5">
            <a:extLst>
              <a:ext uri="{FF2B5EF4-FFF2-40B4-BE49-F238E27FC236}">
                <a16:creationId xmlns:a16="http://schemas.microsoft.com/office/drawing/2014/main" id="{BBE617C4-76CD-4A95-A733-5BF1979C9CEB}"/>
              </a:ext>
            </a:extLst>
          </p:cNvPr>
          <p:cNvSpPr>
            <a:spLocks noChangeArrowheads="1"/>
          </p:cNvSpPr>
          <p:nvPr/>
        </p:nvSpPr>
        <p:spPr bwMode="auto">
          <a:xfrm>
            <a:off x="683568" y="6021288"/>
            <a:ext cx="7532121" cy="830997"/>
          </a:xfrm>
          <a:prstGeom prst="rect">
            <a:avLst/>
          </a:prstGeom>
          <a:noFill/>
          <a:ln w="9525">
            <a:noFill/>
            <a:miter lim="800000"/>
            <a:headEnd/>
            <a:tailEnd/>
          </a:ln>
          <a:effectLst/>
        </p:spPr>
        <p:txBody>
          <a:bodyPr wrap="square" anchor="ctr">
            <a:spAutoFit/>
          </a:bodyPr>
          <a:lstStyle/>
          <a:p>
            <a:pPr algn="r">
              <a:spcBef>
                <a:spcPts val="1200"/>
              </a:spcBef>
            </a:pPr>
            <a:r>
              <a:rPr lang="he-IL" sz="2400" dirty="0">
                <a:solidFill>
                  <a:srgbClr val="002A52"/>
                </a:solidFill>
              </a:rPr>
              <a:t>השינוי בקבוע ב-</a:t>
            </a:r>
            <a:r>
              <a:rPr lang="en-US" sz="2400" dirty="0">
                <a:solidFill>
                  <a:srgbClr val="002A52"/>
                </a:solidFill>
              </a:rPr>
              <a:t>LPM</a:t>
            </a:r>
            <a:r>
              <a:rPr lang="he-IL" sz="2400" dirty="0">
                <a:solidFill>
                  <a:srgbClr val="002A52"/>
                </a:solidFill>
              </a:rPr>
              <a:t> הוא השינוי בתעסוקה שאינו תלוי במשתנים המסבירים</a:t>
            </a:r>
            <a:endParaRPr lang="en-US" sz="2400" dirty="0">
              <a:solidFill>
                <a:srgbClr val="002A52"/>
              </a:solidFill>
            </a:endParaRPr>
          </a:p>
        </p:txBody>
      </p:sp>
      <p:sp>
        <p:nvSpPr>
          <p:cNvPr id="3" name="Rectangle 2"/>
          <p:cNvSpPr/>
          <p:nvPr/>
        </p:nvSpPr>
        <p:spPr bwMode="auto">
          <a:xfrm>
            <a:off x="755576" y="5805264"/>
            <a:ext cx="7411660" cy="28803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1"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657423541"/>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57359FD4-2CBF-4518-B375-01CFC4A938B5}"/>
              </a:ext>
            </a:extLst>
          </p:cNvPr>
          <p:cNvSpPr>
            <a:spLocks noChangeArrowheads="1"/>
          </p:cNvSpPr>
          <p:nvPr/>
        </p:nvSpPr>
        <p:spPr bwMode="auto">
          <a:xfrm>
            <a:off x="0" y="255600"/>
            <a:ext cx="9144000" cy="600164"/>
          </a:xfrm>
          <a:prstGeom prst="rect">
            <a:avLst/>
          </a:prstGeom>
          <a:noFill/>
          <a:ln w="9525">
            <a:noFill/>
            <a:miter lim="800000"/>
            <a:headEnd/>
            <a:tailEnd/>
          </a:ln>
          <a:effectLst/>
        </p:spPr>
        <p:txBody>
          <a:bodyPr anchor="ctr">
            <a:spAutoFit/>
          </a:bodyPr>
          <a:lstStyle/>
          <a:p>
            <a:pPr>
              <a:spcBef>
                <a:spcPts val="1200"/>
              </a:spcBef>
            </a:pPr>
            <a:r>
              <a:rPr lang="he-IL" sz="3300" b="1" dirty="0">
                <a:solidFill>
                  <a:srgbClr val="002060"/>
                </a:solidFill>
                <a:latin typeface="+mj-lt"/>
                <a:ea typeface="Tahoma" panose="020B0604030504040204" pitchFamily="34" charset="0"/>
                <a:cs typeface="Arial" pitchFamily="34" charset="0"/>
              </a:rPr>
              <a:t>השינוי בקבוע ("מדיניות"), 2001-2015</a:t>
            </a:r>
            <a:endParaRPr lang="he-IL" sz="3300" b="1" dirty="0">
              <a:solidFill>
                <a:srgbClr val="002A52"/>
              </a:solidFill>
              <a:latin typeface="+mj-lt"/>
              <a:ea typeface="Tahoma" panose="020B0604030504040204" pitchFamily="34" charset="0"/>
              <a:cs typeface="Tahoma" panose="020B0604030504040204" pitchFamily="34" charset="0"/>
            </a:endParaRPr>
          </a:p>
        </p:txBody>
      </p:sp>
      <p:sp>
        <p:nvSpPr>
          <p:cNvPr id="5" name="Rectangle 4">
            <a:extLst>
              <a:ext uri="{FF2B5EF4-FFF2-40B4-BE49-F238E27FC236}">
                <a16:creationId xmlns:a16="http://schemas.microsoft.com/office/drawing/2014/main" id="{BBE617C4-76CD-4A95-A733-5BF1979C9CEB}"/>
              </a:ext>
            </a:extLst>
          </p:cNvPr>
          <p:cNvSpPr>
            <a:spLocks noChangeArrowheads="1"/>
          </p:cNvSpPr>
          <p:nvPr/>
        </p:nvSpPr>
        <p:spPr bwMode="auto">
          <a:xfrm>
            <a:off x="0" y="4998298"/>
            <a:ext cx="9144000" cy="769441"/>
          </a:xfrm>
          <a:prstGeom prst="rect">
            <a:avLst/>
          </a:prstGeom>
          <a:noFill/>
          <a:ln w="9525">
            <a:noFill/>
            <a:miter lim="800000"/>
            <a:headEnd/>
            <a:tailEnd/>
          </a:ln>
          <a:effectLst/>
        </p:spPr>
        <p:txBody>
          <a:bodyPr wrap="square" anchor="ctr">
            <a:spAutoFit/>
          </a:bodyPr>
          <a:lstStyle/>
          <a:p>
            <a:pPr algn="r">
              <a:spcBef>
                <a:spcPts val="1200"/>
              </a:spcBef>
            </a:pPr>
            <a:r>
              <a:rPr lang="he-IL" sz="2200" dirty="0">
                <a:solidFill>
                  <a:srgbClr val="002A52"/>
                </a:solidFill>
              </a:rPr>
              <a:t>מגמות מקבילות, שינוי זהה - </a:t>
            </a:r>
            <a:r>
              <a:rPr lang="he-IL" sz="2200" dirty="0">
                <a:solidFill>
                  <a:srgbClr val="FF0000"/>
                </a:solidFill>
              </a:rPr>
              <a:t>מרבית הגידול בתעסוקה נובע מגורמים אקסוגניים (שינויי מדיניות)</a:t>
            </a:r>
            <a:endParaRPr lang="en-US" sz="2200" dirty="0">
              <a:solidFill>
                <a:srgbClr val="FF0000"/>
              </a:solidFill>
            </a:endParaRPr>
          </a:p>
        </p:txBody>
      </p:sp>
      <p:pic>
        <p:nvPicPr>
          <p:cNvPr id="4" name="Picture 3">
            <a:extLst>
              <a:ext uri="{FF2B5EF4-FFF2-40B4-BE49-F238E27FC236}">
                <a16:creationId xmlns:a16="http://schemas.microsoft.com/office/drawing/2014/main" id="{BE49A07B-CDEE-4A88-A6D5-FE6EE9F4B148}"/>
              </a:ext>
            </a:extLst>
          </p:cNvPr>
          <p:cNvPicPr>
            <a:picLocks noChangeAspect="1"/>
          </p:cNvPicPr>
          <p:nvPr/>
        </p:nvPicPr>
        <p:blipFill>
          <a:blip r:embed="rId3"/>
          <a:stretch>
            <a:fillRect/>
          </a:stretch>
        </p:blipFill>
        <p:spPr>
          <a:xfrm>
            <a:off x="0" y="1400400"/>
            <a:ext cx="4578554" cy="3224698"/>
          </a:xfrm>
          <a:prstGeom prst="rect">
            <a:avLst/>
          </a:prstGeom>
        </p:spPr>
      </p:pic>
      <p:pic>
        <p:nvPicPr>
          <p:cNvPr id="7" name="Picture 6">
            <a:extLst>
              <a:ext uri="{FF2B5EF4-FFF2-40B4-BE49-F238E27FC236}">
                <a16:creationId xmlns:a16="http://schemas.microsoft.com/office/drawing/2014/main" id="{8F6D47B3-36A0-460F-8398-754547B6C7F9}"/>
              </a:ext>
            </a:extLst>
          </p:cNvPr>
          <p:cNvPicPr>
            <a:picLocks noChangeAspect="1"/>
          </p:cNvPicPr>
          <p:nvPr/>
        </p:nvPicPr>
        <p:blipFill>
          <a:blip r:embed="rId4"/>
          <a:stretch>
            <a:fillRect/>
          </a:stretch>
        </p:blipFill>
        <p:spPr>
          <a:xfrm>
            <a:off x="4565446" y="1400400"/>
            <a:ext cx="4578554" cy="3224698"/>
          </a:xfrm>
          <a:prstGeom prst="rect">
            <a:avLst/>
          </a:prstGeom>
        </p:spPr>
      </p:pic>
      <p:sp>
        <p:nvSpPr>
          <p:cNvPr id="11" name="TextBox 1">
            <a:extLst>
              <a:ext uri="{FF2B5EF4-FFF2-40B4-BE49-F238E27FC236}">
                <a16:creationId xmlns:a16="http://schemas.microsoft.com/office/drawing/2014/main" id="{BA0EE7BF-CEBB-4C8C-AC2F-9FFDC48CDF62}"/>
              </a:ext>
            </a:extLst>
          </p:cNvPr>
          <p:cNvSpPr txBox="1"/>
          <p:nvPr/>
        </p:nvSpPr>
        <p:spPr>
          <a:xfrm>
            <a:off x="323528" y="2780928"/>
            <a:ext cx="1723099"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002060"/>
                </a:solidFill>
                <a:latin typeface="Arial" charset="0"/>
                <a:cs typeface="Arial" charset="0"/>
              </a:rPr>
              <a:t>Employment rate</a:t>
            </a:r>
          </a:p>
        </p:txBody>
      </p:sp>
      <p:sp>
        <p:nvSpPr>
          <p:cNvPr id="12" name="TextBox 13">
            <a:extLst>
              <a:ext uri="{FF2B5EF4-FFF2-40B4-BE49-F238E27FC236}">
                <a16:creationId xmlns:a16="http://schemas.microsoft.com/office/drawing/2014/main" id="{386E1CD3-34F1-4FA5-8380-16608E538CF5}"/>
              </a:ext>
            </a:extLst>
          </p:cNvPr>
          <p:cNvSpPr txBox="1"/>
          <p:nvPr/>
        </p:nvSpPr>
        <p:spPr>
          <a:xfrm>
            <a:off x="323528" y="3481263"/>
            <a:ext cx="1723099"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008000"/>
                </a:solidFill>
                <a:latin typeface="Arial" charset="0"/>
                <a:cs typeface="Arial" charset="0"/>
              </a:rPr>
              <a:t>Constant (right)</a:t>
            </a:r>
          </a:p>
        </p:txBody>
      </p:sp>
      <p:sp>
        <p:nvSpPr>
          <p:cNvPr id="13" name="TextBox 1">
            <a:extLst>
              <a:ext uri="{FF2B5EF4-FFF2-40B4-BE49-F238E27FC236}">
                <a16:creationId xmlns:a16="http://schemas.microsoft.com/office/drawing/2014/main" id="{1182A3DD-1964-4050-8C22-25EA175AF9EE}"/>
              </a:ext>
            </a:extLst>
          </p:cNvPr>
          <p:cNvSpPr txBox="1"/>
          <p:nvPr/>
        </p:nvSpPr>
        <p:spPr>
          <a:xfrm>
            <a:off x="4860032" y="2060848"/>
            <a:ext cx="1723099"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002060"/>
                </a:solidFill>
                <a:latin typeface="Arial" charset="0"/>
                <a:cs typeface="Arial" charset="0"/>
              </a:rPr>
              <a:t>Employment rate</a:t>
            </a:r>
          </a:p>
        </p:txBody>
      </p:sp>
      <p:sp>
        <p:nvSpPr>
          <p:cNvPr id="14" name="TextBox 13">
            <a:extLst>
              <a:ext uri="{FF2B5EF4-FFF2-40B4-BE49-F238E27FC236}">
                <a16:creationId xmlns:a16="http://schemas.microsoft.com/office/drawing/2014/main" id="{73816D66-4B85-4996-9FDE-7879D0D6D07C}"/>
              </a:ext>
            </a:extLst>
          </p:cNvPr>
          <p:cNvSpPr txBox="1"/>
          <p:nvPr/>
        </p:nvSpPr>
        <p:spPr>
          <a:xfrm>
            <a:off x="4860032" y="3193231"/>
            <a:ext cx="1723099"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008000"/>
                </a:solidFill>
                <a:latin typeface="Arial" charset="0"/>
                <a:cs typeface="Arial" charset="0"/>
              </a:rPr>
              <a:t>Constant (right)</a:t>
            </a:r>
          </a:p>
        </p:txBody>
      </p:sp>
      <p:sp>
        <p:nvSpPr>
          <p:cNvPr id="15" name="Rectangle 14"/>
          <p:cNvSpPr>
            <a:spLocks noChangeArrowheads="1"/>
          </p:cNvSpPr>
          <p:nvPr/>
        </p:nvSpPr>
        <p:spPr bwMode="auto">
          <a:xfrm>
            <a:off x="0" y="979200"/>
            <a:ext cx="9144000" cy="461665"/>
          </a:xfrm>
          <a:prstGeom prst="rect">
            <a:avLst/>
          </a:prstGeom>
          <a:noFill/>
          <a:ln w="9525">
            <a:noFill/>
            <a:miter lim="800000"/>
            <a:headEnd/>
            <a:tailEnd/>
          </a:ln>
          <a:effectLst/>
        </p:spPr>
        <p:txBody>
          <a:bodyPr wrap="square" anchor="ctr">
            <a:spAutoFit/>
          </a:bodyPr>
          <a:lstStyle/>
          <a:p>
            <a:pPr>
              <a:spcBef>
                <a:spcPts val="1200"/>
              </a:spcBef>
            </a:pPr>
            <a:r>
              <a:rPr lang="he-IL" sz="2400" dirty="0">
                <a:solidFill>
                  <a:srgbClr val="002A52"/>
                </a:solidFill>
                <a:latin typeface="+mj-lt"/>
                <a:cs typeface="Arial" pitchFamily="34" charset="0"/>
              </a:rPr>
              <a:t>גברים					נשים</a:t>
            </a:r>
          </a:p>
        </p:txBody>
      </p:sp>
      <p:sp>
        <p:nvSpPr>
          <p:cNvPr id="16" name="Rectangle 15">
            <a:extLst>
              <a:ext uri="{FF2B5EF4-FFF2-40B4-BE49-F238E27FC236}">
                <a16:creationId xmlns:a16="http://schemas.microsoft.com/office/drawing/2014/main" id="{F527D03F-B87E-4BFB-A43C-627D387D02DB}"/>
              </a:ext>
            </a:extLst>
          </p:cNvPr>
          <p:cNvSpPr/>
          <p:nvPr/>
        </p:nvSpPr>
        <p:spPr>
          <a:xfrm>
            <a:off x="1367136" y="6596390"/>
            <a:ext cx="7776864" cy="261610"/>
          </a:xfrm>
          <a:prstGeom prst="rect">
            <a:avLst/>
          </a:prstGeom>
        </p:spPr>
        <p:txBody>
          <a:bodyPr wrap="square">
            <a:spAutoFit/>
          </a:bodyPr>
          <a:lstStyle/>
          <a:p>
            <a:pPr algn="just">
              <a:spcBef>
                <a:spcPts val="0"/>
              </a:spcBef>
              <a:spcAft>
                <a:spcPts val="0"/>
              </a:spcAft>
            </a:pPr>
            <a:r>
              <a:rPr lang="he-IL" sz="1100" dirty="0">
                <a:solidFill>
                  <a:srgbClr val="002A52"/>
                </a:solidFill>
                <a:latin typeface="+mn-lt"/>
              </a:rPr>
              <a:t>הקבוע מרגרסיות </a:t>
            </a:r>
            <a:r>
              <a:rPr lang="en-US" sz="1100" dirty="0">
                <a:solidFill>
                  <a:srgbClr val="002A52"/>
                </a:solidFill>
                <a:latin typeface="+mn-lt"/>
              </a:rPr>
              <a:t>LPM</a:t>
            </a:r>
            <a:r>
              <a:rPr lang="he-IL" sz="1100" dirty="0">
                <a:solidFill>
                  <a:srgbClr val="002A52"/>
                </a:solidFill>
                <a:latin typeface="+mn-lt"/>
              </a:rPr>
              <a:t> לתעסוקה, לכל שנה בנפרד.</a:t>
            </a:r>
          </a:p>
        </p:txBody>
      </p:sp>
    </p:spTree>
    <p:extLst>
      <p:ext uri="{BB962C8B-B14F-4D97-AF65-F5344CB8AC3E}">
        <p14:creationId xmlns:p14="http://schemas.microsoft.com/office/powerpoint/2010/main" val="2214599740"/>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55577" y="1412776"/>
            <a:ext cx="7632847" cy="2031325"/>
          </a:xfrm>
          <a:prstGeom prst="rect">
            <a:avLst/>
          </a:prstGeom>
          <a:noFill/>
        </p:spPr>
        <p:txBody>
          <a:bodyPr wrap="square" rtlCol="0">
            <a:spAutoFit/>
          </a:bodyPr>
          <a:lstStyle/>
          <a:p>
            <a:pPr marL="342900" indent="-342900" algn="just">
              <a:spcBef>
                <a:spcPts val="1200"/>
              </a:spcBef>
              <a:buFont typeface="Arial" panose="020B0604020202020204" pitchFamily="34" charset="0"/>
              <a:buChar char="•"/>
            </a:pPr>
            <a:r>
              <a:rPr lang="he-IL" sz="2400" dirty="0">
                <a:solidFill>
                  <a:srgbClr val="002060"/>
                </a:solidFill>
                <a:latin typeface="Arial" panose="020B0604020202020204" pitchFamily="34" charset="0"/>
                <a:cs typeface="Arial" panose="020B0604020202020204" pitchFamily="34" charset="0"/>
              </a:rPr>
              <a:t>מגמות בתעסוקה בישראל</a:t>
            </a:r>
          </a:p>
          <a:p>
            <a:pPr marL="342900" indent="-342900" algn="just">
              <a:spcBef>
                <a:spcPts val="1200"/>
              </a:spcBef>
              <a:buFont typeface="Arial" panose="020B0604020202020204" pitchFamily="34" charset="0"/>
              <a:buChar char="•"/>
            </a:pPr>
            <a:r>
              <a:rPr lang="he-IL" sz="2400" dirty="0">
                <a:solidFill>
                  <a:srgbClr val="002060"/>
                </a:solidFill>
                <a:latin typeface="Arial" panose="020B0604020202020204" pitchFamily="34" charset="0"/>
                <a:cs typeface="Arial" panose="020B0604020202020204" pitchFamily="34" charset="0"/>
              </a:rPr>
              <a:t>מקורות השינוי בתעסוקה ובהכנסות משקי הבית</a:t>
            </a:r>
          </a:p>
          <a:p>
            <a:pPr marL="342900" indent="-342900" algn="just">
              <a:spcBef>
                <a:spcPts val="1200"/>
              </a:spcBef>
              <a:buFont typeface="Arial" panose="020B0604020202020204" pitchFamily="34" charset="0"/>
              <a:buChar char="•"/>
            </a:pPr>
            <a:r>
              <a:rPr lang="he-IL" sz="2400" dirty="0">
                <a:solidFill>
                  <a:srgbClr val="002060"/>
                </a:solidFill>
                <a:latin typeface="Arial" panose="020B0604020202020204" pitchFamily="34" charset="0"/>
                <a:cs typeface="Arial" panose="020B0604020202020204" pitchFamily="34" charset="0"/>
              </a:rPr>
              <a:t>עוני - </a:t>
            </a:r>
            <a:r>
              <a:rPr lang="en-US" sz="2400" dirty="0">
                <a:solidFill>
                  <a:srgbClr val="002060"/>
                </a:solidFill>
                <a:latin typeface="Arial" panose="020B0604020202020204" pitchFamily="34" charset="0"/>
                <a:cs typeface="Arial" panose="020B0604020202020204" pitchFamily="34" charset="0"/>
              </a:rPr>
              <a:t>tradeoffs</a:t>
            </a:r>
            <a:r>
              <a:rPr lang="he-IL" sz="2400" dirty="0">
                <a:solidFill>
                  <a:srgbClr val="002060"/>
                </a:solidFill>
                <a:latin typeface="Arial" panose="020B0604020202020204" pitchFamily="34" charset="0"/>
                <a:cs typeface="Arial" panose="020B0604020202020204" pitchFamily="34" charset="0"/>
              </a:rPr>
              <a:t> ומדיניות</a:t>
            </a:r>
          </a:p>
          <a:p>
            <a:pPr marL="342900" indent="-342900" algn="just">
              <a:spcBef>
                <a:spcPts val="1200"/>
              </a:spcBef>
              <a:buFont typeface="Arial" panose="020B0604020202020204" pitchFamily="34" charset="0"/>
              <a:buChar char="•"/>
            </a:pPr>
            <a:r>
              <a:rPr lang="he-IL" sz="2400" dirty="0">
                <a:solidFill>
                  <a:srgbClr val="002060"/>
                </a:solidFill>
                <a:latin typeface="Arial" panose="020B0604020202020204" pitchFamily="34" charset="0"/>
                <a:cs typeface="Arial" panose="020B0604020202020204" pitchFamily="34" charset="0"/>
              </a:rPr>
              <a:t>המלצות וועדת תעסוקה 2030</a:t>
            </a:r>
            <a:endParaRPr lang="en-US" sz="2400" dirty="0">
              <a:latin typeface="Arial" panose="020B0604020202020204" pitchFamily="34" charset="0"/>
              <a:cs typeface="Arial" panose="020B0604020202020204" pitchFamily="34" charset="0"/>
            </a:endParaRPr>
          </a:p>
        </p:txBody>
      </p:sp>
      <p:sp>
        <p:nvSpPr>
          <p:cNvPr id="5" name="Rectangle 3">
            <a:extLst>
              <a:ext uri="{FF2B5EF4-FFF2-40B4-BE49-F238E27FC236}">
                <a16:creationId xmlns:a16="http://schemas.microsoft.com/office/drawing/2014/main" id="{57359FD4-2CBF-4518-B375-01CFC4A938B5}"/>
              </a:ext>
            </a:extLst>
          </p:cNvPr>
          <p:cNvSpPr>
            <a:spLocks noChangeArrowheads="1"/>
          </p:cNvSpPr>
          <p:nvPr/>
        </p:nvSpPr>
        <p:spPr bwMode="auto">
          <a:xfrm>
            <a:off x="0" y="253916"/>
            <a:ext cx="9144000" cy="600164"/>
          </a:xfrm>
          <a:prstGeom prst="rect">
            <a:avLst/>
          </a:prstGeom>
          <a:noFill/>
          <a:ln w="9525">
            <a:noFill/>
            <a:miter lim="800000"/>
            <a:headEnd/>
            <a:tailEnd/>
          </a:ln>
          <a:effectLst/>
        </p:spPr>
        <p:txBody>
          <a:bodyPr anchor="ctr">
            <a:spAutoFit/>
          </a:bodyPr>
          <a:lstStyle/>
          <a:p>
            <a:pPr rtl="0">
              <a:spcBef>
                <a:spcPts val="1200"/>
              </a:spcBef>
            </a:pPr>
            <a:r>
              <a:rPr lang="he-IL" sz="3300" b="1" dirty="0">
                <a:solidFill>
                  <a:srgbClr val="002060"/>
                </a:solidFill>
                <a:cs typeface="Arial" pitchFamily="34" charset="0"/>
              </a:rPr>
              <a:t>נושאים</a:t>
            </a:r>
            <a:endParaRPr lang="he-IL" sz="3300" b="1" dirty="0">
              <a:solidFill>
                <a:srgbClr val="002A52"/>
              </a:solidFill>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99753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57359FD4-2CBF-4518-B375-01CFC4A938B5}"/>
              </a:ext>
            </a:extLst>
          </p:cNvPr>
          <p:cNvSpPr>
            <a:spLocks noChangeArrowheads="1"/>
          </p:cNvSpPr>
          <p:nvPr/>
        </p:nvSpPr>
        <p:spPr bwMode="auto">
          <a:xfrm>
            <a:off x="0" y="255600"/>
            <a:ext cx="9144000" cy="600164"/>
          </a:xfrm>
          <a:prstGeom prst="rect">
            <a:avLst/>
          </a:prstGeom>
          <a:noFill/>
          <a:ln w="9525">
            <a:noFill/>
            <a:miter lim="800000"/>
            <a:headEnd/>
            <a:tailEnd/>
          </a:ln>
          <a:effectLst/>
        </p:spPr>
        <p:txBody>
          <a:bodyPr anchor="ctr">
            <a:spAutoFit/>
          </a:bodyPr>
          <a:lstStyle/>
          <a:p>
            <a:pPr>
              <a:spcBef>
                <a:spcPts val="1200"/>
              </a:spcBef>
            </a:pPr>
            <a:r>
              <a:rPr lang="he-IL" sz="3300" b="1" dirty="0">
                <a:solidFill>
                  <a:srgbClr val="002060"/>
                </a:solidFill>
                <a:cs typeface="Arial" pitchFamily="34" charset="0"/>
              </a:rPr>
              <a:t>מדיניות להגדלת התמריצים לעבודה 2003-2015</a:t>
            </a:r>
            <a:endParaRPr lang="he-IL" sz="3300" b="1" dirty="0">
              <a:solidFill>
                <a:srgbClr val="002A52"/>
              </a:solidFill>
              <a:latin typeface="+mj-lt"/>
              <a:ea typeface="Tahoma" panose="020B0604030504040204" pitchFamily="34" charset="0"/>
              <a:cs typeface="Tahoma" panose="020B0604030504040204" pitchFamily="34" charset="0"/>
            </a:endParaRPr>
          </a:p>
        </p:txBody>
      </p:sp>
      <p:sp>
        <p:nvSpPr>
          <p:cNvPr id="14" name="Rectangle 13">
            <a:extLst>
              <a:ext uri="{FF2B5EF4-FFF2-40B4-BE49-F238E27FC236}">
                <a16:creationId xmlns:a16="http://schemas.microsoft.com/office/drawing/2014/main" id="{16D89E2F-4C64-4D1A-8E51-171B0B7F7C03}"/>
              </a:ext>
            </a:extLst>
          </p:cNvPr>
          <p:cNvSpPr>
            <a:spLocks noChangeArrowheads="1"/>
          </p:cNvSpPr>
          <p:nvPr/>
        </p:nvSpPr>
        <p:spPr bwMode="auto">
          <a:xfrm>
            <a:off x="0" y="1372121"/>
            <a:ext cx="9144000" cy="4124206"/>
          </a:xfrm>
          <a:prstGeom prst="rect">
            <a:avLst/>
          </a:prstGeom>
          <a:noFill/>
          <a:ln w="9525">
            <a:noFill/>
            <a:miter lim="800000"/>
            <a:headEnd/>
            <a:tailEnd/>
          </a:ln>
          <a:effectLst/>
        </p:spPr>
        <p:txBody>
          <a:bodyPr wrap="square" anchor="ctr">
            <a:spAutoFit/>
          </a:bodyPr>
          <a:lstStyle/>
          <a:p>
            <a:pPr algn="r">
              <a:spcBef>
                <a:spcPts val="1200"/>
              </a:spcBef>
            </a:pPr>
            <a:r>
              <a:rPr lang="he-IL" sz="2400" dirty="0">
                <a:solidFill>
                  <a:srgbClr val="002A52"/>
                </a:solidFill>
              </a:rPr>
              <a:t>מדיניות ממוקדת בבעלי הכנסות נמוכות ובמשפחות מרובות ילדים:</a:t>
            </a:r>
          </a:p>
          <a:p>
            <a:pPr marL="342900" lvl="2" indent="-342900" algn="r">
              <a:spcBef>
                <a:spcPts val="1200"/>
              </a:spcBef>
              <a:buFont typeface="Arial" panose="020B0604020202020204" pitchFamily="34" charset="0"/>
              <a:buChar char="•"/>
            </a:pPr>
            <a:r>
              <a:rPr lang="he-IL" sz="2400" dirty="0">
                <a:solidFill>
                  <a:srgbClr val="002A52"/>
                </a:solidFill>
              </a:rPr>
              <a:t>קיצוץ קצבאות הבטחת הכנסה והקשחת התנאים (2003)</a:t>
            </a:r>
          </a:p>
          <a:p>
            <a:pPr marL="342900" lvl="2" indent="-342900" algn="r">
              <a:spcBef>
                <a:spcPts val="1200"/>
              </a:spcBef>
              <a:buFont typeface="Arial" panose="020B0604020202020204" pitchFamily="34" charset="0"/>
              <a:buChar char="•"/>
            </a:pPr>
            <a:r>
              <a:rPr lang="he-IL" sz="2400" dirty="0">
                <a:solidFill>
                  <a:srgbClr val="002A52"/>
                </a:solidFill>
              </a:rPr>
              <a:t> קיצוץ קצבאות ילדים (מהילד השלישי ואילך) (2003)</a:t>
            </a:r>
          </a:p>
          <a:p>
            <a:pPr marL="342900" lvl="2" indent="-342900" algn="r">
              <a:spcBef>
                <a:spcPts val="1200"/>
              </a:spcBef>
              <a:buFont typeface="Arial" panose="020B0604020202020204" pitchFamily="34" charset="0"/>
              <a:buChar char="•"/>
            </a:pPr>
            <a:r>
              <a:rPr lang="he-IL" sz="2400" dirty="0">
                <a:solidFill>
                  <a:srgbClr val="002A52"/>
                </a:solidFill>
              </a:rPr>
              <a:t>קיצוץ דמי אבטלה, הקשחת התנאים וקיצור משך הזכאות (2002-3)</a:t>
            </a:r>
          </a:p>
          <a:p>
            <a:pPr marL="342900" lvl="2" indent="-342900" algn="r">
              <a:spcBef>
                <a:spcPts val="1200"/>
              </a:spcBef>
              <a:buFont typeface="Arial" panose="020B0604020202020204" pitchFamily="34" charset="0"/>
              <a:buChar char="•"/>
            </a:pPr>
            <a:r>
              <a:rPr lang="he-IL" sz="2400" dirty="0">
                <a:solidFill>
                  <a:srgbClr val="002A52"/>
                </a:solidFill>
              </a:rPr>
              <a:t>הורדת שיעור מס הכנסה, בעיקר לבעלי הכנסות נמוכות (2002, 2004)</a:t>
            </a:r>
          </a:p>
          <a:p>
            <a:pPr marL="342900" lvl="2" indent="-342900" algn="r">
              <a:spcBef>
                <a:spcPts val="1200"/>
              </a:spcBef>
              <a:buFont typeface="Arial" panose="020B0604020202020204" pitchFamily="34" charset="0"/>
              <a:buChar char="•"/>
            </a:pPr>
            <a:r>
              <a:rPr lang="he-IL" sz="2400" dirty="0">
                <a:solidFill>
                  <a:srgbClr val="002A52"/>
                </a:solidFill>
              </a:rPr>
              <a:t>העלאת גיל הפרישה לפנסיה (2004)</a:t>
            </a:r>
          </a:p>
          <a:p>
            <a:pPr marL="342900" lvl="2" indent="-342900" algn="r">
              <a:spcBef>
                <a:spcPts val="1200"/>
              </a:spcBef>
              <a:buFont typeface="Arial" panose="020B0604020202020204" pitchFamily="34" charset="0"/>
              <a:buChar char="•"/>
            </a:pPr>
            <a:r>
              <a:rPr lang="he-IL" sz="2400" dirty="0">
                <a:solidFill>
                  <a:srgbClr val="002A52"/>
                </a:solidFill>
              </a:rPr>
              <a:t>תכניות מרווחה לעבודה ומרכזי הכוון (2005, 2007, 2014)</a:t>
            </a:r>
          </a:p>
          <a:p>
            <a:pPr marL="342900" lvl="2" indent="-342900" algn="r">
              <a:spcBef>
                <a:spcPts val="1200"/>
              </a:spcBef>
              <a:buFont typeface="Arial" panose="020B0604020202020204" pitchFamily="34" charset="0"/>
              <a:buChar char="•"/>
            </a:pPr>
            <a:r>
              <a:rPr lang="he-IL" sz="2400" dirty="0">
                <a:solidFill>
                  <a:srgbClr val="002A52"/>
                </a:solidFill>
              </a:rPr>
              <a:t>מענק עבודה ("מס הכנסה שלילי") (2008, 2012)</a:t>
            </a:r>
            <a:endParaRPr lang="en-US" sz="2400" dirty="0">
              <a:solidFill>
                <a:srgbClr val="002A52"/>
              </a:solidFill>
            </a:endParaRPr>
          </a:p>
        </p:txBody>
      </p:sp>
    </p:spTree>
    <p:extLst>
      <p:ext uri="{BB962C8B-B14F-4D97-AF65-F5344CB8AC3E}">
        <p14:creationId xmlns:p14="http://schemas.microsoft.com/office/powerpoint/2010/main" val="3717314547"/>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anim calcmode="lin" valueType="num">
                                      <p:cBhvr additive="base">
                                        <p:cTn id="31"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 calcmode="lin" valueType="num">
                                      <p:cBhvr additive="base">
                                        <p:cTn id="37"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xEl>
                                              <p:pRg st="7" end="7"/>
                                            </p:txEl>
                                          </p:spTgt>
                                        </p:tgtEl>
                                        <p:attrNameLst>
                                          <p:attrName>style.visibility</p:attrName>
                                        </p:attrNameLst>
                                      </p:cBhvr>
                                      <p:to>
                                        <p:strVal val="visible"/>
                                      </p:to>
                                    </p:set>
                                    <p:anim calcmode="lin" valueType="num">
                                      <p:cBhvr additive="base">
                                        <p:cTn id="43"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57359FD4-2CBF-4518-B375-01CFC4A938B5}"/>
              </a:ext>
            </a:extLst>
          </p:cNvPr>
          <p:cNvSpPr>
            <a:spLocks noChangeArrowheads="1"/>
          </p:cNvSpPr>
          <p:nvPr/>
        </p:nvSpPr>
        <p:spPr bwMode="auto">
          <a:xfrm>
            <a:off x="0" y="255600"/>
            <a:ext cx="9144000" cy="600164"/>
          </a:xfrm>
          <a:prstGeom prst="rect">
            <a:avLst/>
          </a:prstGeom>
          <a:noFill/>
          <a:ln w="9525">
            <a:noFill/>
            <a:miter lim="800000"/>
            <a:headEnd/>
            <a:tailEnd/>
          </a:ln>
          <a:effectLst/>
        </p:spPr>
        <p:txBody>
          <a:bodyPr anchor="ctr">
            <a:spAutoFit/>
          </a:bodyPr>
          <a:lstStyle/>
          <a:p>
            <a:pPr rtl="0">
              <a:spcBef>
                <a:spcPts val="1200"/>
              </a:spcBef>
            </a:pPr>
            <a:r>
              <a:rPr lang="he-IL" sz="3300" b="1" dirty="0">
                <a:solidFill>
                  <a:srgbClr val="002060"/>
                </a:solidFill>
                <a:cs typeface="Arial" pitchFamily="34" charset="0"/>
              </a:rPr>
              <a:t>עלייה בשכר המינימום, אבל אין אכיפה מלאה</a:t>
            </a:r>
            <a:endParaRPr lang="he-IL" sz="3300" b="1" dirty="0">
              <a:solidFill>
                <a:srgbClr val="002A52"/>
              </a:solidFill>
              <a:latin typeface="+mj-lt"/>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29D9D82F-830F-4F16-9BFE-20BC78FA4000}"/>
              </a:ext>
            </a:extLst>
          </p:cNvPr>
          <p:cNvPicPr>
            <a:picLocks noChangeAspect="1"/>
          </p:cNvPicPr>
          <p:nvPr/>
        </p:nvPicPr>
        <p:blipFill>
          <a:blip r:embed="rId3"/>
          <a:stretch>
            <a:fillRect/>
          </a:stretch>
        </p:blipFill>
        <p:spPr>
          <a:xfrm>
            <a:off x="1598647" y="1412776"/>
            <a:ext cx="5946706" cy="4188294"/>
          </a:xfrm>
          <a:prstGeom prst="rect">
            <a:avLst/>
          </a:prstGeom>
        </p:spPr>
      </p:pic>
      <p:sp>
        <p:nvSpPr>
          <p:cNvPr id="9" name="TextBox 1">
            <a:extLst>
              <a:ext uri="{FF2B5EF4-FFF2-40B4-BE49-F238E27FC236}">
                <a16:creationId xmlns:a16="http://schemas.microsoft.com/office/drawing/2014/main" id="{3D1C095D-580D-421F-8703-EC070C7B687F}"/>
              </a:ext>
            </a:extLst>
          </p:cNvPr>
          <p:cNvSpPr txBox="1"/>
          <p:nvPr/>
        </p:nvSpPr>
        <p:spPr>
          <a:xfrm>
            <a:off x="3347864" y="3481263"/>
            <a:ext cx="2736304"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002060"/>
                </a:solidFill>
                <a:latin typeface="Arial" charset="0"/>
                <a:cs typeface="Arial" charset="0"/>
              </a:rPr>
              <a:t>Minimum/median wage ratio</a:t>
            </a:r>
          </a:p>
        </p:txBody>
      </p:sp>
      <p:sp>
        <p:nvSpPr>
          <p:cNvPr id="11" name="TextBox 13">
            <a:extLst>
              <a:ext uri="{FF2B5EF4-FFF2-40B4-BE49-F238E27FC236}">
                <a16:creationId xmlns:a16="http://schemas.microsoft.com/office/drawing/2014/main" id="{483D597B-9288-4E84-B940-7D66B87FA185}"/>
              </a:ext>
            </a:extLst>
          </p:cNvPr>
          <p:cNvSpPr txBox="1"/>
          <p:nvPr/>
        </p:nvSpPr>
        <p:spPr>
          <a:xfrm>
            <a:off x="1979712" y="1628800"/>
            <a:ext cx="4981255"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008000"/>
                </a:solidFill>
                <a:latin typeface="Arial" charset="0"/>
                <a:cs typeface="Arial" charset="0"/>
              </a:rPr>
              <a:t>Share of employees under hourly minimum wage (right)</a:t>
            </a:r>
          </a:p>
        </p:txBody>
      </p:sp>
      <p:sp>
        <p:nvSpPr>
          <p:cNvPr id="7" name="Rectangle 6">
            <a:extLst>
              <a:ext uri="{FF2B5EF4-FFF2-40B4-BE49-F238E27FC236}">
                <a16:creationId xmlns:a16="http://schemas.microsoft.com/office/drawing/2014/main" id="{F527D03F-B87E-4BFB-A43C-627D387D02DB}"/>
              </a:ext>
            </a:extLst>
          </p:cNvPr>
          <p:cNvSpPr/>
          <p:nvPr/>
        </p:nvSpPr>
        <p:spPr>
          <a:xfrm>
            <a:off x="1367136" y="6427113"/>
            <a:ext cx="7776864" cy="430887"/>
          </a:xfrm>
          <a:prstGeom prst="rect">
            <a:avLst/>
          </a:prstGeom>
        </p:spPr>
        <p:txBody>
          <a:bodyPr wrap="square">
            <a:spAutoFit/>
          </a:bodyPr>
          <a:lstStyle/>
          <a:p>
            <a:pPr algn="just">
              <a:spcBef>
                <a:spcPts val="0"/>
              </a:spcBef>
              <a:spcAft>
                <a:spcPts val="0"/>
              </a:spcAft>
            </a:pPr>
            <a:r>
              <a:rPr lang="he-IL" sz="1100" dirty="0">
                <a:solidFill>
                  <a:srgbClr val="002A52"/>
                </a:solidFill>
                <a:latin typeface="+mn-lt"/>
              </a:rPr>
              <a:t>שכר המינימום לשעה, השכר החציוני לשעה לכלל העובדים השכירים. המשתכרים מתחת לשכר המינימום לעובדים שכירים בגילאי 25-64.</a:t>
            </a:r>
          </a:p>
          <a:p>
            <a:pPr algn="just">
              <a:spcBef>
                <a:spcPts val="0"/>
              </a:spcBef>
              <a:spcAft>
                <a:spcPts val="0"/>
              </a:spcAft>
            </a:pPr>
            <a:r>
              <a:rPr lang="he-IL" sz="1100" dirty="0">
                <a:solidFill>
                  <a:srgbClr val="002A52"/>
                </a:solidFill>
                <a:latin typeface="+mn-lt"/>
              </a:rPr>
              <a:t>מקור: המוסד לביטוח לאומי עיבודי המחברים מתוך סקרי הכנסות והוצאות.</a:t>
            </a:r>
            <a:endParaRPr lang="en-US" sz="1100" dirty="0">
              <a:solidFill>
                <a:srgbClr val="002A52"/>
              </a:solidFill>
              <a:latin typeface="+mn-lt"/>
            </a:endParaRPr>
          </a:p>
        </p:txBody>
      </p:sp>
    </p:spTree>
    <p:extLst>
      <p:ext uri="{BB962C8B-B14F-4D97-AF65-F5344CB8AC3E}">
        <p14:creationId xmlns:p14="http://schemas.microsoft.com/office/powerpoint/2010/main" val="1532273722"/>
      </p:ext>
    </p:extLst>
  </p:cSld>
  <p:clrMapOvr>
    <a:masterClrMapping/>
  </p:clrMapOvr>
  <p:transition advTm="10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57359FD4-2CBF-4518-B375-01CFC4A938B5}"/>
              </a:ext>
            </a:extLst>
          </p:cNvPr>
          <p:cNvSpPr>
            <a:spLocks noChangeArrowheads="1"/>
          </p:cNvSpPr>
          <p:nvPr/>
        </p:nvSpPr>
        <p:spPr bwMode="auto">
          <a:xfrm>
            <a:off x="0" y="253916"/>
            <a:ext cx="9144000" cy="600164"/>
          </a:xfrm>
          <a:prstGeom prst="rect">
            <a:avLst/>
          </a:prstGeom>
          <a:noFill/>
          <a:ln w="9525">
            <a:noFill/>
            <a:miter lim="800000"/>
            <a:headEnd/>
            <a:tailEnd/>
          </a:ln>
          <a:effectLst/>
        </p:spPr>
        <p:txBody>
          <a:bodyPr anchor="ctr">
            <a:spAutoFit/>
          </a:bodyPr>
          <a:lstStyle/>
          <a:p>
            <a:pPr rtl="0">
              <a:spcBef>
                <a:spcPts val="1200"/>
              </a:spcBef>
            </a:pPr>
            <a:r>
              <a:rPr lang="he-IL" sz="3300" b="1" dirty="0">
                <a:solidFill>
                  <a:srgbClr val="002060"/>
                </a:solidFill>
                <a:cs typeface="Arial" pitchFamily="34" charset="0"/>
              </a:rPr>
              <a:t>ירידה בשיעור העובדים הזרים (חוקיים ולא חוקיים)</a:t>
            </a:r>
            <a:endParaRPr lang="he-IL" sz="3300" b="1" dirty="0">
              <a:solidFill>
                <a:srgbClr val="002A52"/>
              </a:solidFill>
              <a:latin typeface="+mj-lt"/>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5CC3FCBC-C46A-4C75-9D74-D24FD3F64C78}"/>
              </a:ext>
            </a:extLst>
          </p:cNvPr>
          <p:cNvPicPr>
            <a:picLocks/>
          </p:cNvPicPr>
          <p:nvPr/>
        </p:nvPicPr>
        <p:blipFill>
          <a:blip r:embed="rId3"/>
          <a:stretch>
            <a:fillRect/>
          </a:stretch>
        </p:blipFill>
        <p:spPr>
          <a:xfrm>
            <a:off x="1597610" y="1400400"/>
            <a:ext cx="5948780" cy="4186800"/>
          </a:xfrm>
          <a:prstGeom prst="rect">
            <a:avLst/>
          </a:prstGeom>
        </p:spPr>
      </p:pic>
      <p:sp>
        <p:nvSpPr>
          <p:cNvPr id="6" name="TextBox 1">
            <a:extLst>
              <a:ext uri="{FF2B5EF4-FFF2-40B4-BE49-F238E27FC236}">
                <a16:creationId xmlns:a16="http://schemas.microsoft.com/office/drawing/2014/main" id="{9DCF7BB6-C1E3-420F-B5EC-DDEABBFEFCF9}"/>
              </a:ext>
            </a:extLst>
          </p:cNvPr>
          <p:cNvSpPr txBox="1"/>
          <p:nvPr/>
        </p:nvSpPr>
        <p:spPr>
          <a:xfrm>
            <a:off x="1835696" y="2420888"/>
            <a:ext cx="4608512"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002060"/>
                </a:solidFill>
                <a:latin typeface="Arial" charset="0"/>
                <a:cs typeface="Arial" charset="0"/>
              </a:rPr>
              <a:t>Share of non-Israeli workers in the business sector</a:t>
            </a:r>
          </a:p>
        </p:txBody>
      </p:sp>
      <p:sp>
        <p:nvSpPr>
          <p:cNvPr id="7" name="TextBox 13">
            <a:extLst>
              <a:ext uri="{FF2B5EF4-FFF2-40B4-BE49-F238E27FC236}">
                <a16:creationId xmlns:a16="http://schemas.microsoft.com/office/drawing/2014/main" id="{C06529C8-4829-4FCF-97E8-8E1A555C4207}"/>
              </a:ext>
            </a:extLst>
          </p:cNvPr>
          <p:cNvSpPr txBox="1"/>
          <p:nvPr/>
        </p:nvSpPr>
        <p:spPr>
          <a:xfrm>
            <a:off x="2411760" y="4797152"/>
            <a:ext cx="2664296"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008000"/>
                </a:solidFill>
                <a:latin typeface="Arial" charset="0"/>
                <a:cs typeface="Arial" charset="0"/>
              </a:rPr>
              <a:t>Employment rate, men(right)</a:t>
            </a:r>
          </a:p>
        </p:txBody>
      </p:sp>
      <p:sp>
        <p:nvSpPr>
          <p:cNvPr id="9" name="Rectangle 8">
            <a:extLst>
              <a:ext uri="{FF2B5EF4-FFF2-40B4-BE49-F238E27FC236}">
                <a16:creationId xmlns:a16="http://schemas.microsoft.com/office/drawing/2014/main" id="{F527D03F-B87E-4BFB-A43C-627D387D02DB}"/>
              </a:ext>
            </a:extLst>
          </p:cNvPr>
          <p:cNvSpPr/>
          <p:nvPr/>
        </p:nvSpPr>
        <p:spPr>
          <a:xfrm>
            <a:off x="1367136" y="6427113"/>
            <a:ext cx="7776864" cy="430887"/>
          </a:xfrm>
          <a:prstGeom prst="rect">
            <a:avLst/>
          </a:prstGeom>
        </p:spPr>
        <p:txBody>
          <a:bodyPr wrap="square">
            <a:spAutoFit/>
          </a:bodyPr>
          <a:lstStyle/>
          <a:p>
            <a:pPr algn="just">
              <a:spcBef>
                <a:spcPts val="0"/>
              </a:spcBef>
              <a:spcAft>
                <a:spcPts val="0"/>
              </a:spcAft>
            </a:pPr>
            <a:endParaRPr lang="he-IL" sz="1100" dirty="0">
              <a:solidFill>
                <a:srgbClr val="002A52"/>
              </a:solidFill>
              <a:latin typeface="+mn-lt"/>
            </a:endParaRPr>
          </a:p>
          <a:p>
            <a:pPr algn="just">
              <a:spcBef>
                <a:spcPts val="0"/>
              </a:spcBef>
              <a:spcAft>
                <a:spcPts val="0"/>
              </a:spcAft>
            </a:pPr>
            <a:r>
              <a:rPr lang="he-IL" sz="1100" dirty="0">
                <a:solidFill>
                  <a:srgbClr val="002A52"/>
                </a:solidFill>
                <a:latin typeface="+mn-lt"/>
              </a:rPr>
              <a:t>מקור: בנק ישראל ועיבודי המחברים מתוך סקרי כח אדם.</a:t>
            </a:r>
            <a:endParaRPr lang="en-US" sz="1100" dirty="0">
              <a:solidFill>
                <a:srgbClr val="002A52"/>
              </a:solidFill>
              <a:latin typeface="+mn-lt"/>
            </a:endParaRPr>
          </a:p>
        </p:txBody>
      </p:sp>
    </p:spTree>
    <p:extLst>
      <p:ext uri="{BB962C8B-B14F-4D97-AF65-F5344CB8AC3E}">
        <p14:creationId xmlns:p14="http://schemas.microsoft.com/office/powerpoint/2010/main" val="1610326945"/>
      </p:ext>
    </p:extLst>
  </p:cSld>
  <p:clrMapOvr>
    <a:masterClrMapping/>
  </p:clrMapOvr>
  <p:transition advTm="10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57359FD4-2CBF-4518-B375-01CFC4A938B5}"/>
              </a:ext>
            </a:extLst>
          </p:cNvPr>
          <p:cNvSpPr>
            <a:spLocks noChangeArrowheads="1"/>
          </p:cNvSpPr>
          <p:nvPr/>
        </p:nvSpPr>
        <p:spPr bwMode="auto">
          <a:xfrm>
            <a:off x="0" y="255600"/>
            <a:ext cx="9144000" cy="600164"/>
          </a:xfrm>
          <a:prstGeom prst="rect">
            <a:avLst/>
          </a:prstGeom>
          <a:noFill/>
          <a:ln w="9525">
            <a:noFill/>
            <a:miter lim="800000"/>
            <a:headEnd/>
            <a:tailEnd/>
          </a:ln>
          <a:effectLst/>
        </p:spPr>
        <p:txBody>
          <a:bodyPr anchor="ctr">
            <a:spAutoFit/>
          </a:bodyPr>
          <a:lstStyle/>
          <a:p>
            <a:pPr>
              <a:spcBef>
                <a:spcPts val="1200"/>
              </a:spcBef>
            </a:pPr>
            <a:r>
              <a:rPr lang="he-IL" sz="3300" b="1" dirty="0">
                <a:solidFill>
                  <a:srgbClr val="002060"/>
                </a:solidFill>
                <a:cs typeface="Arial" pitchFamily="34" charset="0"/>
              </a:rPr>
              <a:t>קצבאות הבטחת הכנסה וילדים - תשלום בפועל</a:t>
            </a:r>
          </a:p>
        </p:txBody>
      </p:sp>
      <p:sp>
        <p:nvSpPr>
          <p:cNvPr id="9" name="Rectangle 8">
            <a:extLst>
              <a:ext uri="{FF2B5EF4-FFF2-40B4-BE49-F238E27FC236}">
                <a16:creationId xmlns:a16="http://schemas.microsoft.com/office/drawing/2014/main" id="{E15C99B9-79F8-41BD-93B2-3A31EDCB7D85}"/>
              </a:ext>
            </a:extLst>
          </p:cNvPr>
          <p:cNvSpPr>
            <a:spLocks noChangeArrowheads="1"/>
          </p:cNvSpPr>
          <p:nvPr/>
        </p:nvSpPr>
        <p:spPr bwMode="auto">
          <a:xfrm>
            <a:off x="0" y="4582800"/>
            <a:ext cx="9144000" cy="1600438"/>
          </a:xfrm>
          <a:prstGeom prst="rect">
            <a:avLst/>
          </a:prstGeom>
          <a:noFill/>
          <a:ln w="9525">
            <a:noFill/>
            <a:miter lim="800000"/>
            <a:headEnd/>
            <a:tailEnd/>
          </a:ln>
          <a:effectLst/>
        </p:spPr>
        <p:txBody>
          <a:bodyPr wrap="square" anchor="ctr">
            <a:spAutoFit/>
          </a:bodyPr>
          <a:lstStyle/>
          <a:p>
            <a:pPr algn="r">
              <a:spcBef>
                <a:spcPts val="1200"/>
              </a:spcBef>
            </a:pPr>
            <a:r>
              <a:rPr lang="he-IL" sz="2200" dirty="0">
                <a:solidFill>
                  <a:srgbClr val="002A52"/>
                </a:solidFill>
              </a:rPr>
              <a:t>ירידה בשיעור משקי הבית המקבלים הבטחת הכנסה ובסכום בפועל - סיבה ותוצאה של העלייה בתעסוקה</a:t>
            </a:r>
          </a:p>
          <a:p>
            <a:pPr algn="r">
              <a:spcBef>
                <a:spcPts val="1200"/>
              </a:spcBef>
            </a:pPr>
            <a:r>
              <a:rPr lang="he-IL" sz="2200" dirty="0">
                <a:solidFill>
                  <a:srgbClr val="002A52"/>
                </a:solidFill>
              </a:rPr>
              <a:t>מתאם חיובי בין שיעורי הירידה בקצבאות והעלייה בתעסוקה (על פני קבוצות אוכלוסייה ומבני משק בית)</a:t>
            </a:r>
            <a:endParaRPr lang="en-US" sz="2200" dirty="0">
              <a:solidFill>
                <a:srgbClr val="002A52"/>
              </a:solidFill>
            </a:endParaRPr>
          </a:p>
        </p:txBody>
      </p:sp>
      <p:graphicFrame>
        <p:nvGraphicFramePr>
          <p:cNvPr id="12" name="Chart 11">
            <a:extLst>
              <a:ext uri="{FF2B5EF4-FFF2-40B4-BE49-F238E27FC236}">
                <a16:creationId xmlns:a16="http://schemas.microsoft.com/office/drawing/2014/main" id="{AEA5851B-B6E8-4B66-8525-AC00B9FD138D}"/>
              </a:ext>
            </a:extLst>
          </p:cNvPr>
          <p:cNvGraphicFramePr>
            <a:graphicFrameLocks noGrp="1"/>
          </p:cNvGraphicFramePr>
          <p:nvPr>
            <p:extLst>
              <p:ext uri="{D42A27DB-BD31-4B8C-83A1-F6EECF244321}">
                <p14:modId xmlns:p14="http://schemas.microsoft.com/office/powerpoint/2010/main" val="355497595"/>
              </p:ext>
            </p:extLst>
          </p:nvPr>
        </p:nvGraphicFramePr>
        <p:xfrm>
          <a:off x="1475776" y="980728"/>
          <a:ext cx="6192448" cy="360207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C2AED6D4-C7A4-4137-9053-AB28BC3D185A}"/>
              </a:ext>
            </a:extLst>
          </p:cNvPr>
          <p:cNvSpPr txBox="1"/>
          <p:nvPr/>
        </p:nvSpPr>
        <p:spPr>
          <a:xfrm>
            <a:off x="2195736" y="1196752"/>
            <a:ext cx="3523299"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002060"/>
                </a:solidFill>
                <a:latin typeface="Arial" charset="0"/>
                <a:cs typeface="Arial" charset="0"/>
              </a:rPr>
              <a:t>Welfare payment per households (NIS)</a:t>
            </a:r>
          </a:p>
        </p:txBody>
      </p:sp>
      <p:sp>
        <p:nvSpPr>
          <p:cNvPr id="6" name="TextBox 13">
            <a:extLst>
              <a:ext uri="{FF2B5EF4-FFF2-40B4-BE49-F238E27FC236}">
                <a16:creationId xmlns:a16="http://schemas.microsoft.com/office/drawing/2014/main" id="{09143420-6F0A-46C7-A977-AAFE9C6707D1}"/>
              </a:ext>
            </a:extLst>
          </p:cNvPr>
          <p:cNvSpPr txBox="1"/>
          <p:nvPr/>
        </p:nvSpPr>
        <p:spPr>
          <a:xfrm>
            <a:off x="2195736" y="3841303"/>
            <a:ext cx="3384376"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008000"/>
                </a:solidFill>
                <a:latin typeface="Arial" charset="0"/>
                <a:cs typeface="Arial" charset="0"/>
              </a:rPr>
              <a:t>Child allowance per household (NIS)</a:t>
            </a:r>
          </a:p>
        </p:txBody>
      </p:sp>
      <p:sp>
        <p:nvSpPr>
          <p:cNvPr id="8" name="TextBox 2">
            <a:extLst>
              <a:ext uri="{FF2B5EF4-FFF2-40B4-BE49-F238E27FC236}">
                <a16:creationId xmlns:a16="http://schemas.microsoft.com/office/drawing/2014/main" id="{052EFA18-4D1A-41D8-AE83-1563E490D76B}"/>
              </a:ext>
            </a:extLst>
          </p:cNvPr>
          <p:cNvSpPr txBox="1"/>
          <p:nvPr/>
        </p:nvSpPr>
        <p:spPr>
          <a:xfrm>
            <a:off x="2195736" y="2185119"/>
            <a:ext cx="396044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FF9900"/>
                </a:solidFill>
              </a:rPr>
              <a:t>% households under welfare support (right)</a:t>
            </a:r>
            <a:endParaRPr lang="en-US" sz="1400" b="1" dirty="0">
              <a:solidFill>
                <a:srgbClr val="FF9900"/>
              </a:solidFill>
              <a:latin typeface="Arial" charset="0"/>
              <a:cs typeface="Arial" charset="0"/>
            </a:endParaRPr>
          </a:p>
        </p:txBody>
      </p:sp>
      <p:sp>
        <p:nvSpPr>
          <p:cNvPr id="13" name="Rectangle 12">
            <a:extLst>
              <a:ext uri="{FF2B5EF4-FFF2-40B4-BE49-F238E27FC236}">
                <a16:creationId xmlns:a16="http://schemas.microsoft.com/office/drawing/2014/main" id="{F527D03F-B87E-4BFB-A43C-627D387D02DB}"/>
              </a:ext>
            </a:extLst>
          </p:cNvPr>
          <p:cNvSpPr/>
          <p:nvPr/>
        </p:nvSpPr>
        <p:spPr>
          <a:xfrm>
            <a:off x="1367136" y="6427113"/>
            <a:ext cx="7776864" cy="430887"/>
          </a:xfrm>
          <a:prstGeom prst="rect">
            <a:avLst/>
          </a:prstGeom>
        </p:spPr>
        <p:txBody>
          <a:bodyPr wrap="square">
            <a:spAutoFit/>
          </a:bodyPr>
          <a:lstStyle/>
          <a:p>
            <a:pPr algn="just">
              <a:spcBef>
                <a:spcPts val="0"/>
              </a:spcBef>
              <a:spcAft>
                <a:spcPts val="0"/>
              </a:spcAft>
            </a:pPr>
            <a:r>
              <a:rPr lang="he-IL" sz="1100" dirty="0">
                <a:solidFill>
                  <a:srgbClr val="002A52"/>
                </a:solidFill>
                <a:latin typeface="+mn-lt"/>
              </a:rPr>
              <a:t>גילאי 25-64 (ראש משק הבית). סכום ממוצע למשק בית רק למשקי בית המקבלים את הקצבה, במחירי 2015.</a:t>
            </a:r>
          </a:p>
          <a:p>
            <a:pPr algn="just">
              <a:spcBef>
                <a:spcPts val="0"/>
              </a:spcBef>
              <a:spcAft>
                <a:spcPts val="0"/>
              </a:spcAft>
            </a:pPr>
            <a:r>
              <a:rPr lang="he-IL" sz="1100" dirty="0">
                <a:solidFill>
                  <a:srgbClr val="002A52"/>
                </a:solidFill>
                <a:latin typeface="+mn-lt"/>
              </a:rPr>
              <a:t>מקור: עיבודי המחברים מתוך סקרי הכנסות והוצאות.</a:t>
            </a:r>
          </a:p>
        </p:txBody>
      </p:sp>
    </p:spTree>
    <p:extLst>
      <p:ext uri="{BB962C8B-B14F-4D97-AF65-F5344CB8AC3E}">
        <p14:creationId xmlns:p14="http://schemas.microsoft.com/office/powerpoint/2010/main" val="2066487280"/>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chart seriesIdx="1"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graphicEl>
                                              <a:chart seriesIdx="2" categoryIdx="-4" bldStep="series"/>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 calcmode="lin" valueType="num">
                                      <p:cBhvr additive="base">
                                        <p:cTn id="2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Chart bld="series" animBg="0"/>
        </p:bldSub>
      </p:bldGraphic>
      <p:bldP spid="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57359FD4-2CBF-4518-B375-01CFC4A938B5}"/>
              </a:ext>
            </a:extLst>
          </p:cNvPr>
          <p:cNvSpPr>
            <a:spLocks noChangeArrowheads="1"/>
          </p:cNvSpPr>
          <p:nvPr/>
        </p:nvSpPr>
        <p:spPr bwMode="auto">
          <a:xfrm>
            <a:off x="0" y="253916"/>
            <a:ext cx="9144000" cy="600164"/>
          </a:xfrm>
          <a:prstGeom prst="rect">
            <a:avLst/>
          </a:prstGeom>
          <a:noFill/>
          <a:ln w="9525">
            <a:noFill/>
            <a:miter lim="800000"/>
            <a:headEnd/>
            <a:tailEnd/>
          </a:ln>
          <a:effectLst/>
        </p:spPr>
        <p:txBody>
          <a:bodyPr anchor="ctr">
            <a:spAutoFit/>
          </a:bodyPr>
          <a:lstStyle/>
          <a:p>
            <a:pPr>
              <a:spcBef>
                <a:spcPts val="1200"/>
              </a:spcBef>
            </a:pPr>
            <a:r>
              <a:rPr lang="he-IL" sz="3300" b="1" dirty="0">
                <a:solidFill>
                  <a:srgbClr val="002060"/>
                </a:solidFill>
                <a:cs typeface="Arial" pitchFamily="34" charset="0"/>
              </a:rPr>
              <a:t>מה השפעת המדיניות על:</a:t>
            </a:r>
            <a:endParaRPr lang="he-IL" sz="3300" b="1" dirty="0">
              <a:solidFill>
                <a:srgbClr val="002A52"/>
              </a:solidFill>
              <a:latin typeface="+mj-lt"/>
              <a:ea typeface="Tahoma" panose="020B0604030504040204" pitchFamily="34" charset="0"/>
              <a:cs typeface="Tahoma" panose="020B0604030504040204" pitchFamily="34" charset="0"/>
            </a:endParaRPr>
          </a:p>
        </p:txBody>
      </p:sp>
      <p:sp>
        <p:nvSpPr>
          <p:cNvPr id="6" name="TextBox 5"/>
          <p:cNvSpPr txBox="1"/>
          <p:nvPr/>
        </p:nvSpPr>
        <p:spPr>
          <a:xfrm>
            <a:off x="755577" y="1412776"/>
            <a:ext cx="7632847" cy="1508105"/>
          </a:xfrm>
          <a:prstGeom prst="rect">
            <a:avLst/>
          </a:prstGeom>
          <a:noFill/>
        </p:spPr>
        <p:txBody>
          <a:bodyPr wrap="square" rtlCol="0">
            <a:spAutoFit/>
          </a:bodyPr>
          <a:lstStyle/>
          <a:p>
            <a:pPr marL="342900" indent="-342900" algn="just">
              <a:spcBef>
                <a:spcPts val="1200"/>
              </a:spcBef>
              <a:buFont typeface="Arial" panose="020B0604020202020204" pitchFamily="34" charset="0"/>
              <a:buChar char="•"/>
            </a:pPr>
            <a:r>
              <a:rPr lang="he-IL" sz="2400" dirty="0">
                <a:solidFill>
                  <a:srgbClr val="002060"/>
                </a:solidFill>
                <a:latin typeface="Arial" panose="020B0604020202020204" pitchFamily="34" charset="0"/>
                <a:cs typeface="Arial" panose="020B0604020202020204" pitchFamily="34" charset="0"/>
              </a:rPr>
              <a:t>שכר</a:t>
            </a:r>
          </a:p>
          <a:p>
            <a:pPr marL="342900" indent="-342900" algn="just">
              <a:spcBef>
                <a:spcPts val="1200"/>
              </a:spcBef>
              <a:buFont typeface="Arial" panose="020B0604020202020204" pitchFamily="34" charset="0"/>
              <a:buChar char="•"/>
            </a:pPr>
            <a:r>
              <a:rPr lang="he-IL" sz="2400" dirty="0">
                <a:solidFill>
                  <a:srgbClr val="002060"/>
                </a:solidFill>
                <a:latin typeface="Arial" panose="020B0604020202020204" pitchFamily="34" charset="0"/>
                <a:cs typeface="Arial" panose="020B0604020202020204" pitchFamily="34" charset="0"/>
              </a:rPr>
              <a:t>הכנסות משקי הבית</a:t>
            </a:r>
          </a:p>
          <a:p>
            <a:pPr marL="342900" indent="-342900" algn="just">
              <a:spcBef>
                <a:spcPts val="1200"/>
              </a:spcBef>
              <a:buFont typeface="Arial" panose="020B0604020202020204" pitchFamily="34" charset="0"/>
              <a:buChar char="•"/>
            </a:pPr>
            <a:r>
              <a:rPr lang="he-IL" sz="2400" dirty="0">
                <a:solidFill>
                  <a:srgbClr val="002060"/>
                </a:solidFill>
                <a:latin typeface="Arial" panose="020B0604020202020204" pitchFamily="34" charset="0"/>
                <a:cs typeface="Arial" panose="020B0604020202020204" pitchFamily="34" charset="0"/>
              </a:rPr>
              <a:t>עוני ואי שוויון</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16274"/>
      </p:ext>
    </p:extLst>
  </p:cSld>
  <p:clrMapOvr>
    <a:masterClrMapping/>
  </p:clrMapOvr>
  <p:transition advTm="10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57359FD4-2CBF-4518-B375-01CFC4A938B5}"/>
              </a:ext>
            </a:extLst>
          </p:cNvPr>
          <p:cNvSpPr>
            <a:spLocks noChangeArrowheads="1"/>
          </p:cNvSpPr>
          <p:nvPr/>
        </p:nvSpPr>
        <p:spPr bwMode="auto">
          <a:xfrm>
            <a:off x="0" y="255600"/>
            <a:ext cx="9144000" cy="600164"/>
          </a:xfrm>
          <a:prstGeom prst="rect">
            <a:avLst/>
          </a:prstGeom>
          <a:noFill/>
          <a:ln w="9525">
            <a:noFill/>
            <a:miter lim="800000"/>
            <a:headEnd/>
            <a:tailEnd/>
          </a:ln>
          <a:effectLst/>
        </p:spPr>
        <p:txBody>
          <a:bodyPr anchor="ctr">
            <a:spAutoFit/>
          </a:bodyPr>
          <a:lstStyle/>
          <a:p>
            <a:pPr rtl="0">
              <a:spcBef>
                <a:spcPts val="1200"/>
              </a:spcBef>
            </a:pPr>
            <a:r>
              <a:rPr lang="he-IL" sz="3300" b="1" dirty="0">
                <a:solidFill>
                  <a:srgbClr val="002060"/>
                </a:solidFill>
                <a:cs typeface="Arial" pitchFamily="34" charset="0"/>
              </a:rPr>
              <a:t>שכר לשעה לפי קבוצת אוכלוסייה</a:t>
            </a:r>
            <a:endParaRPr lang="he-IL" sz="3300" b="1" dirty="0">
              <a:solidFill>
                <a:srgbClr val="002A52"/>
              </a:solidFill>
              <a:latin typeface="+mj-lt"/>
              <a:ea typeface="Tahoma" panose="020B0604030504040204" pitchFamily="34" charset="0"/>
              <a:cs typeface="Tahoma" panose="020B0604030504040204" pitchFamily="34" charset="0"/>
            </a:endParaRPr>
          </a:p>
        </p:txBody>
      </p:sp>
      <p:sp>
        <p:nvSpPr>
          <p:cNvPr id="12" name="Rectangle 11">
            <a:extLst>
              <a:ext uri="{FF2B5EF4-FFF2-40B4-BE49-F238E27FC236}">
                <a16:creationId xmlns:a16="http://schemas.microsoft.com/office/drawing/2014/main" id="{AF6A21CB-607C-497D-B753-CBFC346DBE0B}"/>
              </a:ext>
            </a:extLst>
          </p:cNvPr>
          <p:cNvSpPr>
            <a:spLocks noChangeArrowheads="1"/>
          </p:cNvSpPr>
          <p:nvPr/>
        </p:nvSpPr>
        <p:spPr bwMode="auto">
          <a:xfrm>
            <a:off x="179512" y="4826893"/>
            <a:ext cx="8559772" cy="1415772"/>
          </a:xfrm>
          <a:prstGeom prst="rect">
            <a:avLst/>
          </a:prstGeom>
          <a:noFill/>
          <a:ln w="9525">
            <a:noFill/>
            <a:miter lim="800000"/>
            <a:headEnd/>
            <a:tailEnd/>
          </a:ln>
          <a:effectLst/>
        </p:spPr>
        <p:txBody>
          <a:bodyPr wrap="square" anchor="ctr">
            <a:spAutoFit/>
          </a:bodyPr>
          <a:lstStyle/>
          <a:p>
            <a:pPr algn="r">
              <a:spcBef>
                <a:spcPts val="1200"/>
              </a:spcBef>
            </a:pPr>
            <a:r>
              <a:rPr lang="he-IL" sz="2200" dirty="0">
                <a:solidFill>
                  <a:srgbClr val="002A52"/>
                </a:solidFill>
              </a:rPr>
              <a:t>השכר לא ירד, למרות כניסתם של בעלי פוטנציאל השתכרות נמוך</a:t>
            </a:r>
            <a:endParaRPr lang="en-US" sz="2200" dirty="0">
              <a:solidFill>
                <a:srgbClr val="002A52"/>
              </a:solidFill>
            </a:endParaRPr>
          </a:p>
          <a:p>
            <a:pPr algn="r">
              <a:spcBef>
                <a:spcPts val="1200"/>
              </a:spcBef>
            </a:pPr>
            <a:r>
              <a:rPr lang="he-IL" sz="2200" dirty="0">
                <a:solidFill>
                  <a:srgbClr val="002A52"/>
                </a:solidFill>
              </a:rPr>
              <a:t>עלייה קלה רק ליהודים לא-חרדים, בעיקר בעלי השכלה אקדמית</a:t>
            </a:r>
            <a:endParaRPr lang="en-US" sz="2200" dirty="0">
              <a:solidFill>
                <a:srgbClr val="002A52"/>
              </a:solidFill>
            </a:endParaRPr>
          </a:p>
          <a:p>
            <a:pPr algn="r">
              <a:spcBef>
                <a:spcPts val="1200"/>
              </a:spcBef>
            </a:pPr>
            <a:r>
              <a:rPr lang="he-IL" sz="2200" dirty="0">
                <a:solidFill>
                  <a:srgbClr val="002A52"/>
                </a:solidFill>
              </a:rPr>
              <a:t>פערי השכר לשעה כמעט לא השתנו, גם לא לפי עשירונים</a:t>
            </a:r>
            <a:endParaRPr lang="en-US" sz="2200" dirty="0">
              <a:solidFill>
                <a:srgbClr val="002A52"/>
              </a:solidFill>
            </a:endParaRPr>
          </a:p>
        </p:txBody>
      </p:sp>
      <p:pic>
        <p:nvPicPr>
          <p:cNvPr id="3" name="Picture 2">
            <a:extLst>
              <a:ext uri="{FF2B5EF4-FFF2-40B4-BE49-F238E27FC236}">
                <a16:creationId xmlns:a16="http://schemas.microsoft.com/office/drawing/2014/main" id="{27FF57DC-CEB9-450D-A9E0-FFA589051640}"/>
              </a:ext>
            </a:extLst>
          </p:cNvPr>
          <p:cNvPicPr>
            <a:picLocks noChangeAspect="1"/>
          </p:cNvPicPr>
          <p:nvPr/>
        </p:nvPicPr>
        <p:blipFill>
          <a:blip r:embed="rId3"/>
          <a:stretch>
            <a:fillRect/>
          </a:stretch>
        </p:blipFill>
        <p:spPr>
          <a:xfrm>
            <a:off x="0" y="1400400"/>
            <a:ext cx="4578554" cy="3224698"/>
          </a:xfrm>
          <a:prstGeom prst="rect">
            <a:avLst/>
          </a:prstGeom>
        </p:spPr>
      </p:pic>
      <p:pic>
        <p:nvPicPr>
          <p:cNvPr id="4" name="Picture 3">
            <a:extLst>
              <a:ext uri="{FF2B5EF4-FFF2-40B4-BE49-F238E27FC236}">
                <a16:creationId xmlns:a16="http://schemas.microsoft.com/office/drawing/2014/main" id="{0ED53D53-9F9E-401A-AD49-976A9D41E4A1}"/>
              </a:ext>
            </a:extLst>
          </p:cNvPr>
          <p:cNvPicPr>
            <a:picLocks noChangeAspect="1"/>
          </p:cNvPicPr>
          <p:nvPr/>
        </p:nvPicPr>
        <p:blipFill>
          <a:blip r:embed="rId4"/>
          <a:stretch>
            <a:fillRect/>
          </a:stretch>
        </p:blipFill>
        <p:spPr>
          <a:xfrm>
            <a:off x="4565446" y="1400400"/>
            <a:ext cx="4578554" cy="3224698"/>
          </a:xfrm>
          <a:prstGeom prst="rect">
            <a:avLst/>
          </a:prstGeom>
        </p:spPr>
      </p:pic>
      <p:sp>
        <p:nvSpPr>
          <p:cNvPr id="14" name="TextBox 1">
            <a:extLst>
              <a:ext uri="{FF2B5EF4-FFF2-40B4-BE49-F238E27FC236}">
                <a16:creationId xmlns:a16="http://schemas.microsoft.com/office/drawing/2014/main" id="{A36C22C3-5A65-49ED-B930-14D362A1C8C2}"/>
              </a:ext>
            </a:extLst>
          </p:cNvPr>
          <p:cNvSpPr txBox="1"/>
          <p:nvPr/>
        </p:nvSpPr>
        <p:spPr>
          <a:xfrm>
            <a:off x="6587755" y="2132856"/>
            <a:ext cx="2016693"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sz="1400" b="1" dirty="0">
                <a:solidFill>
                  <a:srgbClr val="002060"/>
                </a:solidFill>
                <a:latin typeface="Arial" charset="0"/>
                <a:cs typeface="Arial" charset="0"/>
              </a:rPr>
              <a:t>non-Orthodox Jews</a:t>
            </a:r>
          </a:p>
        </p:txBody>
      </p:sp>
      <p:sp>
        <p:nvSpPr>
          <p:cNvPr id="15" name="TextBox 2">
            <a:extLst>
              <a:ext uri="{FF2B5EF4-FFF2-40B4-BE49-F238E27FC236}">
                <a16:creationId xmlns:a16="http://schemas.microsoft.com/office/drawing/2014/main" id="{61B7933B-A6DA-49C7-B9A7-F92F2E9B53AB}"/>
              </a:ext>
            </a:extLst>
          </p:cNvPr>
          <p:cNvSpPr txBox="1"/>
          <p:nvPr/>
        </p:nvSpPr>
        <p:spPr>
          <a:xfrm>
            <a:off x="6587755" y="3501008"/>
            <a:ext cx="2151529"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FF9900"/>
                </a:solidFill>
              </a:rPr>
              <a:t>ultra-Orthodox</a:t>
            </a:r>
            <a:endParaRPr lang="en-US" sz="1400" b="1" dirty="0">
              <a:solidFill>
                <a:srgbClr val="FF9900"/>
              </a:solidFill>
              <a:latin typeface="Arial" charset="0"/>
              <a:cs typeface="Arial" charset="0"/>
            </a:endParaRPr>
          </a:p>
        </p:txBody>
      </p:sp>
      <p:sp>
        <p:nvSpPr>
          <p:cNvPr id="16" name="TextBox 13">
            <a:extLst>
              <a:ext uri="{FF2B5EF4-FFF2-40B4-BE49-F238E27FC236}">
                <a16:creationId xmlns:a16="http://schemas.microsoft.com/office/drawing/2014/main" id="{2EC96D94-C6EE-4C9D-85B3-B804E4152321}"/>
              </a:ext>
            </a:extLst>
          </p:cNvPr>
          <p:cNvSpPr txBox="1"/>
          <p:nvPr/>
        </p:nvSpPr>
        <p:spPr>
          <a:xfrm>
            <a:off x="6587755" y="4057327"/>
            <a:ext cx="1723099"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008000"/>
                </a:solidFill>
                <a:latin typeface="Arial" charset="0"/>
                <a:cs typeface="Arial" charset="0"/>
              </a:rPr>
              <a:t>Arabs</a:t>
            </a:r>
          </a:p>
        </p:txBody>
      </p:sp>
      <p:sp>
        <p:nvSpPr>
          <p:cNvPr id="17" name="TextBox 1">
            <a:extLst>
              <a:ext uri="{FF2B5EF4-FFF2-40B4-BE49-F238E27FC236}">
                <a16:creationId xmlns:a16="http://schemas.microsoft.com/office/drawing/2014/main" id="{C2AA8F88-C0C1-4936-A2BD-FC6DA8095499}"/>
              </a:ext>
            </a:extLst>
          </p:cNvPr>
          <p:cNvSpPr txBox="1"/>
          <p:nvPr/>
        </p:nvSpPr>
        <p:spPr>
          <a:xfrm>
            <a:off x="2123259" y="2492896"/>
            <a:ext cx="2016693"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sz="1400" b="1" dirty="0">
                <a:solidFill>
                  <a:srgbClr val="002060"/>
                </a:solidFill>
                <a:latin typeface="Arial" charset="0"/>
                <a:cs typeface="Arial" charset="0"/>
              </a:rPr>
              <a:t>non-Orthodox Jews</a:t>
            </a:r>
          </a:p>
        </p:txBody>
      </p:sp>
      <p:sp>
        <p:nvSpPr>
          <p:cNvPr id="18" name="TextBox 2">
            <a:extLst>
              <a:ext uri="{FF2B5EF4-FFF2-40B4-BE49-F238E27FC236}">
                <a16:creationId xmlns:a16="http://schemas.microsoft.com/office/drawing/2014/main" id="{E01B82E8-93B9-46FC-BA09-37BD9794F313}"/>
              </a:ext>
            </a:extLst>
          </p:cNvPr>
          <p:cNvSpPr txBox="1"/>
          <p:nvPr/>
        </p:nvSpPr>
        <p:spPr>
          <a:xfrm>
            <a:off x="2123259" y="2833191"/>
            <a:ext cx="2151529"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FF9900"/>
                </a:solidFill>
              </a:rPr>
              <a:t>ultra-Orthodox</a:t>
            </a:r>
            <a:endParaRPr lang="en-US" sz="1400" b="1" dirty="0">
              <a:solidFill>
                <a:srgbClr val="FF9900"/>
              </a:solidFill>
              <a:latin typeface="Arial" charset="0"/>
              <a:cs typeface="Arial" charset="0"/>
            </a:endParaRPr>
          </a:p>
        </p:txBody>
      </p:sp>
      <p:sp>
        <p:nvSpPr>
          <p:cNvPr id="19" name="TextBox 13">
            <a:extLst>
              <a:ext uri="{FF2B5EF4-FFF2-40B4-BE49-F238E27FC236}">
                <a16:creationId xmlns:a16="http://schemas.microsoft.com/office/drawing/2014/main" id="{EE7D8688-2E3D-4AA0-AA04-6A250B8AF29B}"/>
              </a:ext>
            </a:extLst>
          </p:cNvPr>
          <p:cNvSpPr txBox="1"/>
          <p:nvPr/>
        </p:nvSpPr>
        <p:spPr>
          <a:xfrm>
            <a:off x="2123259" y="3985319"/>
            <a:ext cx="1723099"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008000"/>
                </a:solidFill>
                <a:latin typeface="Arial" charset="0"/>
                <a:cs typeface="Arial" charset="0"/>
              </a:rPr>
              <a:t>Arabs</a:t>
            </a:r>
          </a:p>
        </p:txBody>
      </p:sp>
      <p:sp>
        <p:nvSpPr>
          <p:cNvPr id="21" name="Rectangle 20">
            <a:extLst>
              <a:ext uri="{FF2B5EF4-FFF2-40B4-BE49-F238E27FC236}">
                <a16:creationId xmlns:a16="http://schemas.microsoft.com/office/drawing/2014/main" id="{8062E979-1DF4-4011-A066-4BB657D5A901}"/>
              </a:ext>
            </a:extLst>
          </p:cNvPr>
          <p:cNvSpPr/>
          <p:nvPr/>
        </p:nvSpPr>
        <p:spPr bwMode="auto">
          <a:xfrm flipH="1">
            <a:off x="1763688" y="1556792"/>
            <a:ext cx="0" cy="2844000"/>
          </a:xfrm>
          <a:prstGeom prst="rect">
            <a:avLst/>
          </a:prstGeom>
          <a:noFill/>
          <a:ln w="15875" cap="flat" cmpd="sng" algn="ctr">
            <a:solidFill>
              <a:srgbClr val="002A52"/>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algn="ctr" rtl="1" fontAlgn="base">
              <a:spcBef>
                <a:spcPct val="50000"/>
              </a:spcBef>
              <a:spcAft>
                <a:spcPct val="0"/>
              </a:spcAft>
            </a:pPr>
            <a:endParaRPr lang="en-US" dirty="0">
              <a:solidFill>
                <a:srgbClr val="000000"/>
              </a:solidFill>
              <a:latin typeface="Arial" charset="0"/>
              <a:cs typeface="Arial" charset="0"/>
            </a:endParaRPr>
          </a:p>
        </p:txBody>
      </p:sp>
      <p:sp>
        <p:nvSpPr>
          <p:cNvPr id="22" name="Rectangle 21">
            <a:extLst>
              <a:ext uri="{FF2B5EF4-FFF2-40B4-BE49-F238E27FC236}">
                <a16:creationId xmlns:a16="http://schemas.microsoft.com/office/drawing/2014/main" id="{6127E7D7-28E0-4B29-BC8F-1CC4B05DD1CA}"/>
              </a:ext>
            </a:extLst>
          </p:cNvPr>
          <p:cNvSpPr/>
          <p:nvPr/>
        </p:nvSpPr>
        <p:spPr bwMode="auto">
          <a:xfrm flipH="1">
            <a:off x="6372200" y="1556792"/>
            <a:ext cx="0" cy="2844000"/>
          </a:xfrm>
          <a:prstGeom prst="rect">
            <a:avLst/>
          </a:prstGeom>
          <a:noFill/>
          <a:ln w="15875" cap="flat" cmpd="sng" algn="ctr">
            <a:solidFill>
              <a:srgbClr val="002A52"/>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algn="ctr" rtl="1" fontAlgn="base">
              <a:spcBef>
                <a:spcPct val="50000"/>
              </a:spcBef>
              <a:spcAft>
                <a:spcPct val="0"/>
              </a:spcAft>
            </a:pPr>
            <a:endParaRPr lang="en-US" dirty="0">
              <a:solidFill>
                <a:srgbClr val="000000"/>
              </a:solidFill>
              <a:latin typeface="Arial" charset="0"/>
              <a:cs typeface="Arial" charset="0"/>
            </a:endParaRPr>
          </a:p>
        </p:txBody>
      </p:sp>
      <p:sp>
        <p:nvSpPr>
          <p:cNvPr id="20" name="Rectangle 19"/>
          <p:cNvSpPr>
            <a:spLocks noChangeArrowheads="1"/>
          </p:cNvSpPr>
          <p:nvPr/>
        </p:nvSpPr>
        <p:spPr bwMode="auto">
          <a:xfrm>
            <a:off x="0" y="979200"/>
            <a:ext cx="9144000" cy="461665"/>
          </a:xfrm>
          <a:prstGeom prst="rect">
            <a:avLst/>
          </a:prstGeom>
          <a:noFill/>
          <a:ln w="9525">
            <a:noFill/>
            <a:miter lim="800000"/>
            <a:headEnd/>
            <a:tailEnd/>
          </a:ln>
          <a:effectLst/>
        </p:spPr>
        <p:txBody>
          <a:bodyPr wrap="square" anchor="ctr">
            <a:spAutoFit/>
          </a:bodyPr>
          <a:lstStyle/>
          <a:p>
            <a:pPr>
              <a:spcBef>
                <a:spcPts val="1200"/>
              </a:spcBef>
            </a:pPr>
            <a:r>
              <a:rPr lang="he-IL" sz="2400" dirty="0">
                <a:solidFill>
                  <a:srgbClr val="002A52"/>
                </a:solidFill>
                <a:latin typeface="+mj-lt"/>
                <a:cs typeface="Arial" pitchFamily="34" charset="0"/>
              </a:rPr>
              <a:t>גברים					נשים</a:t>
            </a:r>
          </a:p>
        </p:txBody>
      </p:sp>
      <p:sp>
        <p:nvSpPr>
          <p:cNvPr id="23" name="Rectangle 22">
            <a:extLst>
              <a:ext uri="{FF2B5EF4-FFF2-40B4-BE49-F238E27FC236}">
                <a16:creationId xmlns:a16="http://schemas.microsoft.com/office/drawing/2014/main" id="{F527D03F-B87E-4BFB-A43C-627D387D02DB}"/>
              </a:ext>
            </a:extLst>
          </p:cNvPr>
          <p:cNvSpPr/>
          <p:nvPr/>
        </p:nvSpPr>
        <p:spPr>
          <a:xfrm>
            <a:off x="1367136" y="6427113"/>
            <a:ext cx="7776864" cy="430887"/>
          </a:xfrm>
          <a:prstGeom prst="rect">
            <a:avLst/>
          </a:prstGeom>
        </p:spPr>
        <p:txBody>
          <a:bodyPr wrap="square">
            <a:spAutoFit/>
          </a:bodyPr>
          <a:lstStyle/>
          <a:p>
            <a:pPr algn="just">
              <a:spcBef>
                <a:spcPts val="0"/>
              </a:spcBef>
              <a:spcAft>
                <a:spcPts val="0"/>
              </a:spcAft>
            </a:pPr>
            <a:r>
              <a:rPr lang="he-IL" sz="1100" dirty="0">
                <a:solidFill>
                  <a:srgbClr val="002A52"/>
                </a:solidFill>
                <a:latin typeface="+mn-lt"/>
              </a:rPr>
              <a:t>גילאי 25-64. שכר לשעה לעובדים שכירים, במחירי 2015.</a:t>
            </a:r>
          </a:p>
          <a:p>
            <a:pPr algn="just">
              <a:spcBef>
                <a:spcPts val="0"/>
              </a:spcBef>
              <a:spcAft>
                <a:spcPts val="0"/>
              </a:spcAft>
            </a:pPr>
            <a:r>
              <a:rPr lang="he-IL" sz="1100" dirty="0">
                <a:solidFill>
                  <a:srgbClr val="002A52"/>
                </a:solidFill>
                <a:latin typeface="+mn-lt"/>
              </a:rPr>
              <a:t>מקור: עיבודי המחברים מתוך סקרי הכנסות והוצאות.</a:t>
            </a:r>
          </a:p>
        </p:txBody>
      </p:sp>
    </p:spTree>
    <p:extLst>
      <p:ext uri="{BB962C8B-B14F-4D97-AF65-F5344CB8AC3E}">
        <p14:creationId xmlns:p14="http://schemas.microsoft.com/office/powerpoint/2010/main" val="2589691375"/>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calcmode="lin" valueType="num">
                                      <p:cBhvr additive="base">
                                        <p:cTn id="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 calcmode="lin" valueType="num">
                                      <p:cBhvr additive="base">
                                        <p:cTn id="13"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64000" y="1044000"/>
            <a:ext cx="5186926" cy="3650601"/>
          </a:xfrm>
          <a:prstGeom prst="rect">
            <a:avLst/>
          </a:prstGeom>
        </p:spPr>
      </p:pic>
      <p:sp>
        <p:nvSpPr>
          <p:cNvPr id="10" name="Rectangle 3">
            <a:extLst>
              <a:ext uri="{FF2B5EF4-FFF2-40B4-BE49-F238E27FC236}">
                <a16:creationId xmlns:a16="http://schemas.microsoft.com/office/drawing/2014/main" id="{57359FD4-2CBF-4518-B375-01CFC4A938B5}"/>
              </a:ext>
            </a:extLst>
          </p:cNvPr>
          <p:cNvSpPr>
            <a:spLocks noChangeArrowheads="1"/>
          </p:cNvSpPr>
          <p:nvPr/>
        </p:nvSpPr>
        <p:spPr bwMode="auto">
          <a:xfrm>
            <a:off x="0" y="255600"/>
            <a:ext cx="9144000" cy="600164"/>
          </a:xfrm>
          <a:prstGeom prst="rect">
            <a:avLst/>
          </a:prstGeom>
          <a:noFill/>
          <a:ln w="9525">
            <a:noFill/>
            <a:miter lim="800000"/>
            <a:headEnd/>
            <a:tailEnd/>
          </a:ln>
          <a:effectLst/>
        </p:spPr>
        <p:txBody>
          <a:bodyPr anchor="ctr">
            <a:spAutoFit/>
          </a:bodyPr>
          <a:lstStyle/>
          <a:p>
            <a:pPr rtl="0">
              <a:spcBef>
                <a:spcPts val="1200"/>
              </a:spcBef>
            </a:pPr>
            <a:r>
              <a:rPr lang="he-IL" sz="3300" b="1" dirty="0">
                <a:solidFill>
                  <a:srgbClr val="002060"/>
                </a:solidFill>
                <a:cs typeface="Arial" pitchFamily="34" charset="0"/>
              </a:rPr>
              <a:t>הכנסה מעבודה (ברוטו) של משקי הבית</a:t>
            </a:r>
            <a:endParaRPr lang="he-IL" sz="3300" b="1" dirty="0">
              <a:solidFill>
                <a:srgbClr val="002A52"/>
              </a:solidFill>
              <a:latin typeface="+mj-lt"/>
              <a:ea typeface="Tahoma" panose="020B0604030504040204" pitchFamily="34" charset="0"/>
              <a:cs typeface="Tahoma" panose="020B0604030504040204" pitchFamily="34" charset="0"/>
            </a:endParaRPr>
          </a:p>
        </p:txBody>
      </p:sp>
      <p:sp>
        <p:nvSpPr>
          <p:cNvPr id="12" name="Rectangle 11">
            <a:extLst>
              <a:ext uri="{FF2B5EF4-FFF2-40B4-BE49-F238E27FC236}">
                <a16:creationId xmlns:a16="http://schemas.microsoft.com/office/drawing/2014/main" id="{AF6A21CB-607C-497D-B753-CBFC346DBE0B}"/>
              </a:ext>
            </a:extLst>
          </p:cNvPr>
          <p:cNvSpPr>
            <a:spLocks noChangeArrowheads="1"/>
          </p:cNvSpPr>
          <p:nvPr/>
        </p:nvSpPr>
        <p:spPr bwMode="auto">
          <a:xfrm>
            <a:off x="0" y="5014928"/>
            <a:ext cx="9144000" cy="923330"/>
          </a:xfrm>
          <a:prstGeom prst="rect">
            <a:avLst/>
          </a:prstGeom>
          <a:noFill/>
          <a:ln w="9525">
            <a:noFill/>
            <a:miter lim="800000"/>
            <a:headEnd/>
            <a:tailEnd/>
          </a:ln>
          <a:effectLst/>
        </p:spPr>
        <p:txBody>
          <a:bodyPr wrap="square" anchor="ctr">
            <a:spAutoFit/>
          </a:bodyPr>
          <a:lstStyle/>
          <a:p>
            <a:pPr algn="r">
              <a:spcBef>
                <a:spcPts val="1200"/>
              </a:spcBef>
            </a:pPr>
            <a:r>
              <a:rPr lang="he-IL" sz="2200" dirty="0">
                <a:solidFill>
                  <a:srgbClr val="002A52"/>
                </a:solidFill>
              </a:rPr>
              <a:t>עלייה בכל קבוצות האוכלוסייה, בכל סוגי משקי הבית ובכל העשירונים</a:t>
            </a:r>
            <a:endParaRPr lang="en-US" sz="2200" dirty="0">
              <a:solidFill>
                <a:srgbClr val="002A52"/>
              </a:solidFill>
            </a:endParaRPr>
          </a:p>
          <a:p>
            <a:pPr algn="r">
              <a:spcBef>
                <a:spcPts val="1200"/>
              </a:spcBef>
            </a:pPr>
            <a:r>
              <a:rPr lang="he-IL" sz="2200" dirty="0">
                <a:solidFill>
                  <a:srgbClr val="002A52"/>
                </a:solidFill>
              </a:rPr>
              <a:t>עלייה גדולה יותר בהכנסה מעבודה למשקי בית עם עלייה גדולה יותר בתעסוקה</a:t>
            </a:r>
            <a:endParaRPr lang="en-US" sz="2200" dirty="0">
              <a:solidFill>
                <a:srgbClr val="002A52"/>
              </a:solidFill>
            </a:endParaRPr>
          </a:p>
        </p:txBody>
      </p:sp>
      <p:sp>
        <p:nvSpPr>
          <p:cNvPr id="14" name="TextBox 1">
            <a:extLst>
              <a:ext uri="{FF2B5EF4-FFF2-40B4-BE49-F238E27FC236}">
                <a16:creationId xmlns:a16="http://schemas.microsoft.com/office/drawing/2014/main" id="{A36C22C3-5A65-49ED-B930-14D362A1C8C2}"/>
              </a:ext>
            </a:extLst>
          </p:cNvPr>
          <p:cNvSpPr txBox="1"/>
          <p:nvPr/>
        </p:nvSpPr>
        <p:spPr>
          <a:xfrm>
            <a:off x="4067475" y="1412776"/>
            <a:ext cx="2016693"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spcBef>
                <a:spcPts val="0"/>
              </a:spcBef>
            </a:pPr>
            <a:r>
              <a:rPr lang="en-US" sz="1400" b="1" dirty="0">
                <a:solidFill>
                  <a:srgbClr val="002060"/>
                </a:solidFill>
                <a:latin typeface="Arial" charset="0"/>
                <a:cs typeface="Arial" charset="0"/>
              </a:rPr>
              <a:t>non-Orthodox Jews</a:t>
            </a:r>
          </a:p>
          <a:p>
            <a:pPr algn="l" rtl="0">
              <a:spcBef>
                <a:spcPts val="0"/>
              </a:spcBef>
            </a:pPr>
            <a:r>
              <a:rPr lang="en-US" sz="1400" b="1" dirty="0">
                <a:solidFill>
                  <a:srgbClr val="002060"/>
                </a:solidFill>
                <a:latin typeface="Arial" charset="0"/>
                <a:cs typeface="Arial" charset="0"/>
              </a:rPr>
              <a:t>Δ2002-201</a:t>
            </a:r>
            <a:r>
              <a:rPr lang="he-IL" sz="1400" b="1" dirty="0">
                <a:solidFill>
                  <a:srgbClr val="002060"/>
                </a:solidFill>
                <a:latin typeface="Arial" charset="0"/>
                <a:cs typeface="Arial" charset="0"/>
              </a:rPr>
              <a:t>7</a:t>
            </a:r>
            <a:r>
              <a:rPr lang="en-US" sz="1400" b="1" dirty="0">
                <a:solidFill>
                  <a:srgbClr val="002060"/>
                </a:solidFill>
                <a:latin typeface="Arial" charset="0"/>
                <a:cs typeface="Arial" charset="0"/>
              </a:rPr>
              <a:t>: </a:t>
            </a:r>
            <a:r>
              <a:rPr lang="he-IL" sz="1400" b="1" dirty="0">
                <a:solidFill>
                  <a:srgbClr val="002060"/>
                </a:solidFill>
                <a:latin typeface="Arial" charset="0"/>
                <a:cs typeface="Arial" charset="0"/>
              </a:rPr>
              <a:t>4</a:t>
            </a:r>
            <a:r>
              <a:rPr lang="en-US" sz="1400" b="1" dirty="0">
                <a:solidFill>
                  <a:srgbClr val="002060"/>
                </a:solidFill>
                <a:latin typeface="Arial" charset="0"/>
                <a:cs typeface="Arial" charset="0"/>
              </a:rPr>
              <a:t>6%</a:t>
            </a:r>
          </a:p>
        </p:txBody>
      </p:sp>
      <p:sp>
        <p:nvSpPr>
          <p:cNvPr id="15" name="TextBox 2">
            <a:extLst>
              <a:ext uri="{FF2B5EF4-FFF2-40B4-BE49-F238E27FC236}">
                <a16:creationId xmlns:a16="http://schemas.microsoft.com/office/drawing/2014/main" id="{61B7933B-A6DA-49C7-B9A7-F92F2E9B53AB}"/>
              </a:ext>
            </a:extLst>
          </p:cNvPr>
          <p:cNvSpPr txBox="1"/>
          <p:nvPr/>
        </p:nvSpPr>
        <p:spPr>
          <a:xfrm>
            <a:off x="4067475" y="3861048"/>
            <a:ext cx="21515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ts val="0"/>
              </a:spcBef>
              <a:spcAft>
                <a:spcPct val="0"/>
              </a:spcAft>
            </a:pPr>
            <a:r>
              <a:rPr lang="en-US" sz="1400" b="1" dirty="0">
                <a:solidFill>
                  <a:srgbClr val="FF9900"/>
                </a:solidFill>
              </a:rPr>
              <a:t>ultra-Orthodox</a:t>
            </a:r>
          </a:p>
          <a:p>
            <a:pPr algn="l" rtl="0">
              <a:spcBef>
                <a:spcPts val="0"/>
              </a:spcBef>
            </a:pPr>
            <a:r>
              <a:rPr lang="en-US" sz="1400" b="1" dirty="0">
                <a:solidFill>
                  <a:srgbClr val="FF9900"/>
                </a:solidFill>
              </a:rPr>
              <a:t>Δ2002-201</a:t>
            </a:r>
            <a:r>
              <a:rPr lang="he-IL" sz="1400" b="1" dirty="0">
                <a:solidFill>
                  <a:srgbClr val="FF9900"/>
                </a:solidFill>
              </a:rPr>
              <a:t>7</a:t>
            </a:r>
            <a:r>
              <a:rPr lang="en-US" sz="1400" b="1" dirty="0">
                <a:solidFill>
                  <a:srgbClr val="FF9900"/>
                </a:solidFill>
              </a:rPr>
              <a:t>: </a:t>
            </a:r>
            <a:r>
              <a:rPr lang="he-IL" sz="1400" b="1" dirty="0">
                <a:solidFill>
                  <a:srgbClr val="FF9900"/>
                </a:solidFill>
              </a:rPr>
              <a:t>104</a:t>
            </a:r>
            <a:r>
              <a:rPr lang="en-US" sz="1400" b="1" dirty="0">
                <a:solidFill>
                  <a:srgbClr val="FF9900"/>
                </a:solidFill>
              </a:rPr>
              <a:t>%</a:t>
            </a:r>
          </a:p>
        </p:txBody>
      </p:sp>
      <p:sp>
        <p:nvSpPr>
          <p:cNvPr id="16" name="TextBox 13">
            <a:extLst>
              <a:ext uri="{FF2B5EF4-FFF2-40B4-BE49-F238E27FC236}">
                <a16:creationId xmlns:a16="http://schemas.microsoft.com/office/drawing/2014/main" id="{2EC96D94-C6EE-4C9D-85B3-B804E4152321}"/>
              </a:ext>
            </a:extLst>
          </p:cNvPr>
          <p:cNvSpPr txBox="1"/>
          <p:nvPr/>
        </p:nvSpPr>
        <p:spPr>
          <a:xfrm>
            <a:off x="4067475" y="2996952"/>
            <a:ext cx="172309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ts val="0"/>
              </a:spcBef>
              <a:spcAft>
                <a:spcPct val="0"/>
              </a:spcAft>
            </a:pPr>
            <a:r>
              <a:rPr lang="en-US" sz="1400" b="1" dirty="0">
                <a:solidFill>
                  <a:srgbClr val="008000"/>
                </a:solidFill>
                <a:latin typeface="Arial" charset="0"/>
                <a:cs typeface="Arial" charset="0"/>
              </a:rPr>
              <a:t>Arabs</a:t>
            </a:r>
          </a:p>
          <a:p>
            <a:pPr algn="l" rtl="0">
              <a:spcBef>
                <a:spcPts val="0"/>
              </a:spcBef>
            </a:pPr>
            <a:r>
              <a:rPr lang="en-US" sz="1400" b="1" dirty="0">
                <a:solidFill>
                  <a:srgbClr val="008000"/>
                </a:solidFill>
                <a:latin typeface="Arial" charset="0"/>
                <a:cs typeface="Arial" charset="0"/>
              </a:rPr>
              <a:t>Δ2002-201</a:t>
            </a:r>
            <a:r>
              <a:rPr lang="he-IL" sz="1400" b="1" dirty="0">
                <a:solidFill>
                  <a:srgbClr val="008000"/>
                </a:solidFill>
                <a:latin typeface="Arial" charset="0"/>
                <a:cs typeface="Arial" charset="0"/>
              </a:rPr>
              <a:t>7</a:t>
            </a:r>
            <a:r>
              <a:rPr lang="en-US" sz="1400" b="1" dirty="0">
                <a:solidFill>
                  <a:srgbClr val="008000"/>
                </a:solidFill>
                <a:latin typeface="Arial" charset="0"/>
                <a:cs typeface="Arial" charset="0"/>
              </a:rPr>
              <a:t>: </a:t>
            </a:r>
            <a:r>
              <a:rPr lang="he-IL" sz="1400" b="1" dirty="0">
                <a:solidFill>
                  <a:srgbClr val="008000"/>
                </a:solidFill>
                <a:latin typeface="Arial" charset="0"/>
                <a:cs typeface="Arial" charset="0"/>
              </a:rPr>
              <a:t>77</a:t>
            </a:r>
            <a:r>
              <a:rPr lang="en-US" sz="1400" b="1" dirty="0">
                <a:solidFill>
                  <a:srgbClr val="008000"/>
                </a:solidFill>
                <a:latin typeface="Arial" charset="0"/>
                <a:cs typeface="Arial" charset="0"/>
              </a:rPr>
              <a:t>%</a:t>
            </a:r>
          </a:p>
        </p:txBody>
      </p:sp>
      <p:sp>
        <p:nvSpPr>
          <p:cNvPr id="22" name="Rectangle 21">
            <a:extLst>
              <a:ext uri="{FF2B5EF4-FFF2-40B4-BE49-F238E27FC236}">
                <a16:creationId xmlns:a16="http://schemas.microsoft.com/office/drawing/2014/main" id="{6127E7D7-28E0-4B29-BC8F-1CC4B05DD1CA}"/>
              </a:ext>
            </a:extLst>
          </p:cNvPr>
          <p:cNvSpPr/>
          <p:nvPr/>
        </p:nvSpPr>
        <p:spPr bwMode="auto">
          <a:xfrm flipH="1">
            <a:off x="3707904" y="1089120"/>
            <a:ext cx="0" cy="3420000"/>
          </a:xfrm>
          <a:prstGeom prst="rect">
            <a:avLst/>
          </a:prstGeom>
          <a:noFill/>
          <a:ln w="15875" cap="flat" cmpd="sng" algn="ctr">
            <a:solidFill>
              <a:srgbClr val="002A52"/>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algn="ctr" rtl="1" fontAlgn="base">
              <a:spcBef>
                <a:spcPct val="50000"/>
              </a:spcBef>
              <a:spcAft>
                <a:spcPct val="0"/>
              </a:spcAft>
            </a:pPr>
            <a:endParaRPr lang="en-US" dirty="0">
              <a:solidFill>
                <a:srgbClr val="000000"/>
              </a:solidFill>
              <a:latin typeface="Arial" charset="0"/>
              <a:cs typeface="Arial" charset="0"/>
            </a:endParaRPr>
          </a:p>
        </p:txBody>
      </p:sp>
      <p:sp>
        <p:nvSpPr>
          <p:cNvPr id="13" name="Rectangle 12">
            <a:extLst>
              <a:ext uri="{FF2B5EF4-FFF2-40B4-BE49-F238E27FC236}">
                <a16:creationId xmlns:a16="http://schemas.microsoft.com/office/drawing/2014/main" id="{F527D03F-B87E-4BFB-A43C-627D387D02DB}"/>
              </a:ext>
            </a:extLst>
          </p:cNvPr>
          <p:cNvSpPr/>
          <p:nvPr/>
        </p:nvSpPr>
        <p:spPr>
          <a:xfrm>
            <a:off x="1367136" y="6427113"/>
            <a:ext cx="7776864" cy="430887"/>
          </a:xfrm>
          <a:prstGeom prst="rect">
            <a:avLst/>
          </a:prstGeom>
        </p:spPr>
        <p:txBody>
          <a:bodyPr wrap="square">
            <a:spAutoFit/>
          </a:bodyPr>
          <a:lstStyle/>
          <a:p>
            <a:pPr algn="just">
              <a:spcBef>
                <a:spcPts val="0"/>
              </a:spcBef>
              <a:spcAft>
                <a:spcPts val="0"/>
              </a:spcAft>
            </a:pPr>
            <a:r>
              <a:rPr lang="he-IL" sz="1100" dirty="0">
                <a:solidFill>
                  <a:srgbClr val="002A52"/>
                </a:solidFill>
                <a:latin typeface="+mn-lt"/>
              </a:rPr>
              <a:t>גילאי 25-64 (ראש משק הבית). הכנסה מעבודה לנפש תקנית בכל משקי הבית, במחירי 2017.</a:t>
            </a:r>
          </a:p>
          <a:p>
            <a:pPr algn="just">
              <a:spcBef>
                <a:spcPts val="0"/>
              </a:spcBef>
              <a:spcAft>
                <a:spcPts val="0"/>
              </a:spcAft>
            </a:pPr>
            <a:r>
              <a:rPr lang="he-IL" sz="1100" dirty="0">
                <a:solidFill>
                  <a:srgbClr val="002A52"/>
                </a:solidFill>
                <a:latin typeface="+mn-lt"/>
              </a:rPr>
              <a:t>מקור: עיבודי המחברים מתוך סקרי הכנסות והוצאות.</a:t>
            </a:r>
          </a:p>
        </p:txBody>
      </p:sp>
    </p:spTree>
    <p:extLst>
      <p:ext uri="{BB962C8B-B14F-4D97-AF65-F5344CB8AC3E}">
        <p14:creationId xmlns:p14="http://schemas.microsoft.com/office/powerpoint/2010/main" val="4293693722"/>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calcmode="lin" valueType="num">
                                      <p:cBhvr additive="base">
                                        <p:cTn id="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764000" y="1044000"/>
            <a:ext cx="5186926" cy="3650601"/>
          </a:xfrm>
          <a:prstGeom prst="rect">
            <a:avLst/>
          </a:prstGeom>
        </p:spPr>
      </p:pic>
      <p:sp>
        <p:nvSpPr>
          <p:cNvPr id="10" name="Rectangle 3">
            <a:extLst>
              <a:ext uri="{FF2B5EF4-FFF2-40B4-BE49-F238E27FC236}">
                <a16:creationId xmlns:a16="http://schemas.microsoft.com/office/drawing/2014/main" id="{57359FD4-2CBF-4518-B375-01CFC4A938B5}"/>
              </a:ext>
            </a:extLst>
          </p:cNvPr>
          <p:cNvSpPr>
            <a:spLocks noChangeArrowheads="1"/>
          </p:cNvSpPr>
          <p:nvPr/>
        </p:nvSpPr>
        <p:spPr bwMode="auto">
          <a:xfrm>
            <a:off x="0" y="255600"/>
            <a:ext cx="9144000" cy="600164"/>
          </a:xfrm>
          <a:prstGeom prst="rect">
            <a:avLst/>
          </a:prstGeom>
          <a:noFill/>
          <a:ln w="9525">
            <a:noFill/>
            <a:miter lim="800000"/>
            <a:headEnd/>
            <a:tailEnd/>
          </a:ln>
          <a:effectLst/>
        </p:spPr>
        <p:txBody>
          <a:bodyPr anchor="ctr">
            <a:spAutoFit/>
          </a:bodyPr>
          <a:lstStyle/>
          <a:p>
            <a:pPr rtl="0">
              <a:spcBef>
                <a:spcPts val="1200"/>
              </a:spcBef>
            </a:pPr>
            <a:r>
              <a:rPr lang="he-IL" sz="3300" b="1" dirty="0">
                <a:solidFill>
                  <a:srgbClr val="002060"/>
                </a:solidFill>
                <a:cs typeface="Arial" pitchFamily="34" charset="0"/>
              </a:rPr>
              <a:t>הכנסה פנויה (נטו) של משקי הבית</a:t>
            </a:r>
            <a:endParaRPr lang="he-IL" sz="3300" b="1" dirty="0">
              <a:solidFill>
                <a:srgbClr val="002A52"/>
              </a:solidFill>
              <a:latin typeface="+mj-lt"/>
              <a:ea typeface="Tahoma" panose="020B0604030504040204" pitchFamily="34" charset="0"/>
              <a:cs typeface="Tahoma" panose="020B0604030504040204" pitchFamily="34" charset="0"/>
            </a:endParaRPr>
          </a:p>
        </p:txBody>
      </p:sp>
      <p:sp>
        <p:nvSpPr>
          <p:cNvPr id="20" name="Rectangle 19">
            <a:extLst>
              <a:ext uri="{FF2B5EF4-FFF2-40B4-BE49-F238E27FC236}">
                <a16:creationId xmlns:a16="http://schemas.microsoft.com/office/drawing/2014/main" id="{4D90CB0E-00FB-4E15-B45A-86029E2C3E16}"/>
              </a:ext>
            </a:extLst>
          </p:cNvPr>
          <p:cNvSpPr>
            <a:spLocks noChangeArrowheads="1"/>
          </p:cNvSpPr>
          <p:nvPr/>
        </p:nvSpPr>
        <p:spPr bwMode="auto">
          <a:xfrm>
            <a:off x="0" y="4752077"/>
            <a:ext cx="9144000" cy="1261884"/>
          </a:xfrm>
          <a:prstGeom prst="rect">
            <a:avLst/>
          </a:prstGeom>
          <a:noFill/>
          <a:ln w="9525">
            <a:noFill/>
            <a:miter lim="800000"/>
            <a:headEnd/>
            <a:tailEnd/>
          </a:ln>
          <a:effectLst/>
        </p:spPr>
        <p:txBody>
          <a:bodyPr wrap="square" anchor="ctr">
            <a:spAutoFit/>
          </a:bodyPr>
          <a:lstStyle/>
          <a:p>
            <a:pPr algn="r">
              <a:spcBef>
                <a:spcPts val="1200"/>
              </a:spcBef>
            </a:pPr>
            <a:r>
              <a:rPr lang="he-IL" sz="2200" dirty="0">
                <a:solidFill>
                  <a:srgbClr val="002A52"/>
                </a:solidFill>
              </a:rPr>
              <a:t>עלייה בכל קבוצות האוכלוסייה ובכל העשירונים - למרות תחלופה בין הכנסה מעבודה ותשלומי רווחה</a:t>
            </a:r>
            <a:endParaRPr lang="en-US" sz="2200" dirty="0">
              <a:solidFill>
                <a:srgbClr val="002A52"/>
              </a:solidFill>
            </a:endParaRPr>
          </a:p>
          <a:p>
            <a:pPr algn="r">
              <a:spcBef>
                <a:spcPts val="1200"/>
              </a:spcBef>
            </a:pPr>
            <a:r>
              <a:rPr lang="he-IL" sz="2200" dirty="0">
                <a:solidFill>
                  <a:srgbClr val="002A52"/>
                </a:solidFill>
              </a:rPr>
              <a:t>הפערים מצטמצמים בשנים האחרונות, אך עדיין גדולים</a:t>
            </a:r>
            <a:endParaRPr lang="en-US" sz="2200" dirty="0">
              <a:solidFill>
                <a:srgbClr val="002A52"/>
              </a:solidFill>
            </a:endParaRPr>
          </a:p>
        </p:txBody>
      </p:sp>
      <p:sp>
        <p:nvSpPr>
          <p:cNvPr id="11" name="TextBox 1">
            <a:extLst>
              <a:ext uri="{FF2B5EF4-FFF2-40B4-BE49-F238E27FC236}">
                <a16:creationId xmlns:a16="http://schemas.microsoft.com/office/drawing/2014/main" id="{A36C22C3-5A65-49ED-B930-14D362A1C8C2}"/>
              </a:ext>
            </a:extLst>
          </p:cNvPr>
          <p:cNvSpPr txBox="1"/>
          <p:nvPr/>
        </p:nvSpPr>
        <p:spPr>
          <a:xfrm>
            <a:off x="4067475" y="1484784"/>
            <a:ext cx="2016693"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spcBef>
                <a:spcPts val="0"/>
              </a:spcBef>
            </a:pPr>
            <a:r>
              <a:rPr lang="en-US" sz="1400" b="1" dirty="0">
                <a:solidFill>
                  <a:srgbClr val="002060"/>
                </a:solidFill>
                <a:latin typeface="Arial" charset="0"/>
                <a:cs typeface="Arial" charset="0"/>
              </a:rPr>
              <a:t>non-Orthodox Jews</a:t>
            </a:r>
          </a:p>
          <a:p>
            <a:pPr algn="l" rtl="0">
              <a:spcBef>
                <a:spcPts val="0"/>
              </a:spcBef>
            </a:pPr>
            <a:r>
              <a:rPr lang="en-US" sz="1400" b="1" dirty="0">
                <a:solidFill>
                  <a:srgbClr val="002060"/>
                </a:solidFill>
                <a:latin typeface="Arial" charset="0"/>
                <a:cs typeface="Arial" charset="0"/>
              </a:rPr>
              <a:t>Δ2002-201</a:t>
            </a:r>
            <a:r>
              <a:rPr lang="he-IL" sz="1400" b="1" dirty="0">
                <a:solidFill>
                  <a:srgbClr val="002060"/>
                </a:solidFill>
                <a:latin typeface="Arial" charset="0"/>
                <a:cs typeface="Arial" charset="0"/>
              </a:rPr>
              <a:t>7</a:t>
            </a:r>
            <a:r>
              <a:rPr lang="en-US" sz="1400" b="1" dirty="0">
                <a:solidFill>
                  <a:srgbClr val="002060"/>
                </a:solidFill>
                <a:latin typeface="Arial" charset="0"/>
                <a:cs typeface="Arial" charset="0"/>
              </a:rPr>
              <a:t>: </a:t>
            </a:r>
            <a:r>
              <a:rPr lang="he-IL" sz="1400" b="1" dirty="0">
                <a:solidFill>
                  <a:srgbClr val="002060"/>
                </a:solidFill>
                <a:latin typeface="Arial" charset="0"/>
                <a:cs typeface="Arial" charset="0"/>
              </a:rPr>
              <a:t>55</a:t>
            </a:r>
            <a:r>
              <a:rPr lang="en-US" sz="1400" b="1" dirty="0">
                <a:solidFill>
                  <a:srgbClr val="002060"/>
                </a:solidFill>
                <a:latin typeface="Arial" charset="0"/>
                <a:cs typeface="Arial" charset="0"/>
              </a:rPr>
              <a:t>%</a:t>
            </a:r>
          </a:p>
        </p:txBody>
      </p:sp>
      <p:sp>
        <p:nvSpPr>
          <p:cNvPr id="12" name="TextBox 2">
            <a:extLst>
              <a:ext uri="{FF2B5EF4-FFF2-40B4-BE49-F238E27FC236}">
                <a16:creationId xmlns:a16="http://schemas.microsoft.com/office/drawing/2014/main" id="{61B7933B-A6DA-49C7-B9A7-F92F2E9B53AB}"/>
              </a:ext>
            </a:extLst>
          </p:cNvPr>
          <p:cNvSpPr txBox="1"/>
          <p:nvPr/>
        </p:nvSpPr>
        <p:spPr>
          <a:xfrm>
            <a:off x="4067475" y="3645024"/>
            <a:ext cx="21515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ts val="0"/>
              </a:spcBef>
              <a:spcAft>
                <a:spcPct val="0"/>
              </a:spcAft>
            </a:pPr>
            <a:r>
              <a:rPr lang="en-US" sz="1400" b="1" dirty="0">
                <a:solidFill>
                  <a:srgbClr val="FF9900"/>
                </a:solidFill>
              </a:rPr>
              <a:t>ultra-Orthodox</a:t>
            </a:r>
          </a:p>
          <a:p>
            <a:pPr algn="l" rtl="0">
              <a:spcBef>
                <a:spcPts val="0"/>
              </a:spcBef>
            </a:pPr>
            <a:r>
              <a:rPr lang="en-US" sz="1400" b="1" dirty="0">
                <a:solidFill>
                  <a:srgbClr val="FF9900"/>
                </a:solidFill>
              </a:rPr>
              <a:t>Δ2002-201</a:t>
            </a:r>
            <a:r>
              <a:rPr lang="he-IL" sz="1400" b="1" dirty="0">
                <a:solidFill>
                  <a:srgbClr val="FF9900"/>
                </a:solidFill>
              </a:rPr>
              <a:t>7</a:t>
            </a:r>
            <a:r>
              <a:rPr lang="en-US" sz="1400" b="1" dirty="0">
                <a:solidFill>
                  <a:srgbClr val="FF9900"/>
                </a:solidFill>
              </a:rPr>
              <a:t>: </a:t>
            </a:r>
            <a:r>
              <a:rPr lang="he-IL" sz="1400" b="1" dirty="0">
                <a:solidFill>
                  <a:srgbClr val="FF9900"/>
                </a:solidFill>
              </a:rPr>
              <a:t>67</a:t>
            </a:r>
            <a:r>
              <a:rPr lang="en-US" sz="1400" b="1" dirty="0">
                <a:solidFill>
                  <a:srgbClr val="FF9900"/>
                </a:solidFill>
              </a:rPr>
              <a:t>%</a:t>
            </a:r>
          </a:p>
        </p:txBody>
      </p:sp>
      <p:sp>
        <p:nvSpPr>
          <p:cNvPr id="13" name="TextBox 13">
            <a:extLst>
              <a:ext uri="{FF2B5EF4-FFF2-40B4-BE49-F238E27FC236}">
                <a16:creationId xmlns:a16="http://schemas.microsoft.com/office/drawing/2014/main" id="{2EC96D94-C6EE-4C9D-85B3-B804E4152321}"/>
              </a:ext>
            </a:extLst>
          </p:cNvPr>
          <p:cNvSpPr txBox="1"/>
          <p:nvPr/>
        </p:nvSpPr>
        <p:spPr>
          <a:xfrm>
            <a:off x="4067475" y="2924944"/>
            <a:ext cx="172309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ts val="0"/>
              </a:spcBef>
              <a:spcAft>
                <a:spcPct val="0"/>
              </a:spcAft>
            </a:pPr>
            <a:r>
              <a:rPr lang="en-US" sz="1400" b="1" dirty="0">
                <a:solidFill>
                  <a:srgbClr val="008000"/>
                </a:solidFill>
                <a:latin typeface="Arial" charset="0"/>
                <a:cs typeface="Arial" charset="0"/>
              </a:rPr>
              <a:t>Arabs</a:t>
            </a:r>
          </a:p>
          <a:p>
            <a:pPr algn="l" rtl="0">
              <a:spcBef>
                <a:spcPts val="0"/>
              </a:spcBef>
            </a:pPr>
            <a:r>
              <a:rPr lang="en-US" sz="1400" b="1" dirty="0">
                <a:solidFill>
                  <a:srgbClr val="008000"/>
                </a:solidFill>
                <a:latin typeface="Arial" charset="0"/>
                <a:cs typeface="Arial" charset="0"/>
              </a:rPr>
              <a:t>Δ2002-201</a:t>
            </a:r>
            <a:r>
              <a:rPr lang="he-IL" sz="1400" b="1" dirty="0">
                <a:solidFill>
                  <a:srgbClr val="008000"/>
                </a:solidFill>
                <a:latin typeface="Arial" charset="0"/>
                <a:cs typeface="Arial" charset="0"/>
              </a:rPr>
              <a:t>7</a:t>
            </a:r>
            <a:r>
              <a:rPr lang="en-US" sz="1400" b="1" dirty="0">
                <a:solidFill>
                  <a:srgbClr val="008000"/>
                </a:solidFill>
                <a:latin typeface="Arial" charset="0"/>
                <a:cs typeface="Arial" charset="0"/>
              </a:rPr>
              <a:t>: </a:t>
            </a:r>
            <a:r>
              <a:rPr lang="he-IL" sz="1400" b="1" dirty="0">
                <a:solidFill>
                  <a:srgbClr val="008000"/>
                </a:solidFill>
                <a:latin typeface="Arial" charset="0"/>
                <a:cs typeface="Arial" charset="0"/>
              </a:rPr>
              <a:t>6</a:t>
            </a:r>
            <a:r>
              <a:rPr lang="en-US" sz="1400" b="1" dirty="0">
                <a:solidFill>
                  <a:srgbClr val="008000"/>
                </a:solidFill>
                <a:latin typeface="Arial" charset="0"/>
                <a:cs typeface="Arial" charset="0"/>
              </a:rPr>
              <a:t>5%</a:t>
            </a:r>
          </a:p>
        </p:txBody>
      </p:sp>
      <p:sp>
        <p:nvSpPr>
          <p:cNvPr id="14" name="Rectangle 13">
            <a:extLst>
              <a:ext uri="{FF2B5EF4-FFF2-40B4-BE49-F238E27FC236}">
                <a16:creationId xmlns:a16="http://schemas.microsoft.com/office/drawing/2014/main" id="{6127E7D7-28E0-4B29-BC8F-1CC4B05DD1CA}"/>
              </a:ext>
            </a:extLst>
          </p:cNvPr>
          <p:cNvSpPr/>
          <p:nvPr/>
        </p:nvSpPr>
        <p:spPr bwMode="auto">
          <a:xfrm flipH="1">
            <a:off x="3707904" y="1089120"/>
            <a:ext cx="0" cy="3420000"/>
          </a:xfrm>
          <a:prstGeom prst="rect">
            <a:avLst/>
          </a:prstGeom>
          <a:noFill/>
          <a:ln w="15875" cap="flat" cmpd="sng" algn="ctr">
            <a:solidFill>
              <a:srgbClr val="002A52"/>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algn="ctr" rtl="1" fontAlgn="base">
              <a:spcBef>
                <a:spcPct val="50000"/>
              </a:spcBef>
              <a:spcAft>
                <a:spcPct val="0"/>
              </a:spcAft>
            </a:pPr>
            <a:endParaRPr lang="en-US" dirty="0">
              <a:solidFill>
                <a:srgbClr val="000000"/>
              </a:solidFill>
              <a:latin typeface="Arial" charset="0"/>
              <a:cs typeface="Arial" charset="0"/>
            </a:endParaRPr>
          </a:p>
        </p:txBody>
      </p:sp>
      <p:sp>
        <p:nvSpPr>
          <p:cNvPr id="15" name="Rectangle 14">
            <a:extLst>
              <a:ext uri="{FF2B5EF4-FFF2-40B4-BE49-F238E27FC236}">
                <a16:creationId xmlns:a16="http://schemas.microsoft.com/office/drawing/2014/main" id="{F527D03F-B87E-4BFB-A43C-627D387D02DB}"/>
              </a:ext>
            </a:extLst>
          </p:cNvPr>
          <p:cNvSpPr/>
          <p:nvPr/>
        </p:nvSpPr>
        <p:spPr>
          <a:xfrm>
            <a:off x="1367136" y="6427113"/>
            <a:ext cx="7776864" cy="430887"/>
          </a:xfrm>
          <a:prstGeom prst="rect">
            <a:avLst/>
          </a:prstGeom>
        </p:spPr>
        <p:txBody>
          <a:bodyPr wrap="square">
            <a:spAutoFit/>
          </a:bodyPr>
          <a:lstStyle/>
          <a:p>
            <a:pPr algn="just">
              <a:spcBef>
                <a:spcPts val="0"/>
              </a:spcBef>
              <a:spcAft>
                <a:spcPts val="0"/>
              </a:spcAft>
            </a:pPr>
            <a:r>
              <a:rPr lang="he-IL" sz="1100" dirty="0">
                <a:solidFill>
                  <a:srgbClr val="002A52"/>
                </a:solidFill>
                <a:latin typeface="+mn-lt"/>
              </a:rPr>
              <a:t>גילאי 25-64 (ראש משק הבית). הכנסה לנפש תקנית, במחירי 2017.</a:t>
            </a:r>
          </a:p>
          <a:p>
            <a:pPr algn="just">
              <a:spcBef>
                <a:spcPts val="0"/>
              </a:spcBef>
              <a:spcAft>
                <a:spcPts val="0"/>
              </a:spcAft>
            </a:pPr>
            <a:r>
              <a:rPr lang="he-IL" sz="1100" dirty="0">
                <a:solidFill>
                  <a:srgbClr val="002A52"/>
                </a:solidFill>
                <a:latin typeface="+mn-lt"/>
              </a:rPr>
              <a:t>מקור: עיבודי המחברים מתוך סקרי הכנסות והוצאות.</a:t>
            </a:r>
          </a:p>
        </p:txBody>
      </p:sp>
    </p:spTree>
    <p:extLst>
      <p:ext uri="{BB962C8B-B14F-4D97-AF65-F5344CB8AC3E}">
        <p14:creationId xmlns:p14="http://schemas.microsoft.com/office/powerpoint/2010/main" val="51338005"/>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anim calcmode="lin" valueType="num">
                                      <p:cBhvr additive="base">
                                        <p:cTn id="7"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64000" y="1340768"/>
            <a:ext cx="5186926" cy="3650601"/>
          </a:xfrm>
          <a:prstGeom prst="rect">
            <a:avLst/>
          </a:prstGeom>
        </p:spPr>
      </p:pic>
      <p:sp>
        <p:nvSpPr>
          <p:cNvPr id="10" name="Rectangle 3">
            <a:extLst>
              <a:ext uri="{FF2B5EF4-FFF2-40B4-BE49-F238E27FC236}">
                <a16:creationId xmlns:a16="http://schemas.microsoft.com/office/drawing/2014/main" id="{57359FD4-2CBF-4518-B375-01CFC4A938B5}"/>
              </a:ext>
            </a:extLst>
          </p:cNvPr>
          <p:cNvSpPr>
            <a:spLocks noChangeArrowheads="1"/>
          </p:cNvSpPr>
          <p:nvPr/>
        </p:nvSpPr>
        <p:spPr bwMode="auto">
          <a:xfrm>
            <a:off x="0" y="255600"/>
            <a:ext cx="9144000" cy="1107996"/>
          </a:xfrm>
          <a:prstGeom prst="rect">
            <a:avLst/>
          </a:prstGeom>
          <a:noFill/>
          <a:ln w="9525">
            <a:noFill/>
            <a:miter lim="800000"/>
            <a:headEnd/>
            <a:tailEnd/>
          </a:ln>
          <a:effectLst/>
        </p:spPr>
        <p:txBody>
          <a:bodyPr anchor="ctr">
            <a:spAutoFit/>
          </a:bodyPr>
          <a:lstStyle/>
          <a:p>
            <a:pPr rtl="0">
              <a:spcBef>
                <a:spcPts val="1200"/>
              </a:spcBef>
            </a:pPr>
            <a:r>
              <a:rPr lang="he-IL" sz="3300" b="1" dirty="0">
                <a:solidFill>
                  <a:srgbClr val="002060"/>
                </a:solidFill>
                <a:cs typeface="Arial" pitchFamily="34" charset="0"/>
              </a:rPr>
              <a:t>תחולת עוני של משקי בית:</a:t>
            </a:r>
            <a:br>
              <a:rPr lang="en-US" sz="3300" b="1" dirty="0">
                <a:solidFill>
                  <a:srgbClr val="002060"/>
                </a:solidFill>
                <a:cs typeface="Arial" pitchFamily="34" charset="0"/>
              </a:rPr>
            </a:br>
            <a:r>
              <a:rPr lang="he-IL" sz="3300" b="1" dirty="0">
                <a:solidFill>
                  <a:srgbClr val="002060"/>
                </a:solidFill>
                <a:cs typeface="Arial" pitchFamily="34" charset="0"/>
              </a:rPr>
              <a:t>הכנסה מעבודה והכנסה פנויה</a:t>
            </a:r>
            <a:endParaRPr lang="he-IL" sz="3300" b="1" dirty="0">
              <a:solidFill>
                <a:srgbClr val="002A52"/>
              </a:solidFill>
              <a:latin typeface="+mj-lt"/>
              <a:ea typeface="Tahoma" panose="020B0604030504040204" pitchFamily="34" charset="0"/>
              <a:cs typeface="Tahoma" panose="020B0604030504040204" pitchFamily="34" charset="0"/>
            </a:endParaRPr>
          </a:p>
        </p:txBody>
      </p:sp>
      <p:sp>
        <p:nvSpPr>
          <p:cNvPr id="20" name="Rectangle 19">
            <a:extLst>
              <a:ext uri="{FF2B5EF4-FFF2-40B4-BE49-F238E27FC236}">
                <a16:creationId xmlns:a16="http://schemas.microsoft.com/office/drawing/2014/main" id="{4D90CB0E-00FB-4E15-B45A-86029E2C3E16}"/>
              </a:ext>
            </a:extLst>
          </p:cNvPr>
          <p:cNvSpPr>
            <a:spLocks noChangeArrowheads="1"/>
          </p:cNvSpPr>
          <p:nvPr/>
        </p:nvSpPr>
        <p:spPr bwMode="auto">
          <a:xfrm>
            <a:off x="251520" y="5047436"/>
            <a:ext cx="8712968" cy="1261884"/>
          </a:xfrm>
          <a:prstGeom prst="rect">
            <a:avLst/>
          </a:prstGeom>
          <a:noFill/>
          <a:ln w="9525">
            <a:noFill/>
            <a:miter lim="800000"/>
            <a:headEnd/>
            <a:tailEnd/>
          </a:ln>
          <a:effectLst/>
        </p:spPr>
        <p:txBody>
          <a:bodyPr wrap="square" anchor="ctr">
            <a:spAutoFit/>
          </a:bodyPr>
          <a:lstStyle/>
          <a:p>
            <a:pPr algn="r">
              <a:spcBef>
                <a:spcPts val="1200"/>
              </a:spcBef>
            </a:pPr>
            <a:r>
              <a:rPr lang="he-IL" sz="2200" dirty="0">
                <a:solidFill>
                  <a:srgbClr val="002A52"/>
                </a:solidFill>
              </a:rPr>
              <a:t>ירידה מתמשכת בעוני ובאי השוויון לפי הכנסה מעבודה</a:t>
            </a:r>
            <a:endParaRPr lang="en-US" sz="2200" dirty="0">
              <a:solidFill>
                <a:srgbClr val="002A52"/>
              </a:solidFill>
            </a:endParaRPr>
          </a:p>
          <a:p>
            <a:pPr algn="r">
              <a:spcBef>
                <a:spcPts val="1200"/>
              </a:spcBef>
            </a:pPr>
            <a:r>
              <a:rPr lang="he-IL" sz="2200" dirty="0">
                <a:solidFill>
                  <a:srgbClr val="002A52"/>
                </a:solidFill>
              </a:rPr>
              <a:t>בשנים הראשונות עלייה בעוני ובאי השוויון לפי הכנסה פנויה; הירידה מגיעה בעיכוב</a:t>
            </a:r>
            <a:endParaRPr lang="en-US" sz="2200" dirty="0">
              <a:solidFill>
                <a:srgbClr val="002A52"/>
              </a:solidFill>
            </a:endParaRPr>
          </a:p>
        </p:txBody>
      </p:sp>
      <p:sp>
        <p:nvSpPr>
          <p:cNvPr id="11" name="TextBox 1">
            <a:extLst>
              <a:ext uri="{FF2B5EF4-FFF2-40B4-BE49-F238E27FC236}">
                <a16:creationId xmlns:a16="http://schemas.microsoft.com/office/drawing/2014/main" id="{B269CC1A-8349-4AA1-A524-AB20BCA524B8}"/>
              </a:ext>
            </a:extLst>
          </p:cNvPr>
          <p:cNvSpPr txBox="1"/>
          <p:nvPr/>
        </p:nvSpPr>
        <p:spPr>
          <a:xfrm>
            <a:off x="0" y="1340768"/>
            <a:ext cx="1835696" cy="95410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sz="1400" b="1" dirty="0">
                <a:solidFill>
                  <a:srgbClr val="002060"/>
                </a:solidFill>
                <a:latin typeface="Arial" charset="0"/>
                <a:cs typeface="Arial" charset="0"/>
              </a:rPr>
              <a:t>Share of households under the gross income “poverty line”</a:t>
            </a:r>
          </a:p>
        </p:txBody>
      </p:sp>
      <p:sp>
        <p:nvSpPr>
          <p:cNvPr id="17" name="TextBox 1">
            <a:extLst>
              <a:ext uri="{FF2B5EF4-FFF2-40B4-BE49-F238E27FC236}">
                <a16:creationId xmlns:a16="http://schemas.microsoft.com/office/drawing/2014/main" id="{F3D7C53C-F904-4D76-9FF7-F22AA8F648BD}"/>
              </a:ext>
            </a:extLst>
          </p:cNvPr>
          <p:cNvSpPr txBox="1"/>
          <p:nvPr/>
        </p:nvSpPr>
        <p:spPr>
          <a:xfrm>
            <a:off x="7308305" y="1340768"/>
            <a:ext cx="1835695" cy="116955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sz="1400" b="1" dirty="0">
                <a:solidFill>
                  <a:srgbClr val="008000"/>
                </a:solidFill>
                <a:latin typeface="Arial" charset="0"/>
                <a:cs typeface="Arial" charset="0"/>
              </a:rPr>
              <a:t>Share of households under the disposable (net) income poverty line</a:t>
            </a:r>
          </a:p>
        </p:txBody>
      </p:sp>
      <p:sp>
        <p:nvSpPr>
          <p:cNvPr id="12" name="Rectangle 11">
            <a:extLst>
              <a:ext uri="{FF2B5EF4-FFF2-40B4-BE49-F238E27FC236}">
                <a16:creationId xmlns:a16="http://schemas.microsoft.com/office/drawing/2014/main" id="{6127E7D7-28E0-4B29-BC8F-1CC4B05DD1CA}"/>
              </a:ext>
            </a:extLst>
          </p:cNvPr>
          <p:cNvSpPr/>
          <p:nvPr/>
        </p:nvSpPr>
        <p:spPr bwMode="auto">
          <a:xfrm flipH="1">
            <a:off x="3563888" y="1385888"/>
            <a:ext cx="0" cy="3420000"/>
          </a:xfrm>
          <a:prstGeom prst="rect">
            <a:avLst/>
          </a:prstGeom>
          <a:noFill/>
          <a:ln w="15875" cap="flat" cmpd="sng" algn="ctr">
            <a:solidFill>
              <a:srgbClr val="002A52"/>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algn="ctr" rtl="1" fontAlgn="base">
              <a:spcBef>
                <a:spcPct val="50000"/>
              </a:spcBef>
              <a:spcAft>
                <a:spcPct val="0"/>
              </a:spcAft>
            </a:pPr>
            <a:endParaRPr lang="en-US" dirty="0">
              <a:solidFill>
                <a:srgbClr val="000000"/>
              </a:solidFill>
              <a:latin typeface="Arial" charset="0"/>
              <a:cs typeface="Arial" charset="0"/>
            </a:endParaRPr>
          </a:p>
        </p:txBody>
      </p:sp>
      <p:sp>
        <p:nvSpPr>
          <p:cNvPr id="9" name="Rectangle 8">
            <a:extLst>
              <a:ext uri="{FF2B5EF4-FFF2-40B4-BE49-F238E27FC236}">
                <a16:creationId xmlns:a16="http://schemas.microsoft.com/office/drawing/2014/main" id="{F527D03F-B87E-4BFB-A43C-627D387D02DB}"/>
              </a:ext>
            </a:extLst>
          </p:cNvPr>
          <p:cNvSpPr/>
          <p:nvPr/>
        </p:nvSpPr>
        <p:spPr>
          <a:xfrm>
            <a:off x="1367136" y="6427113"/>
            <a:ext cx="7776864" cy="430887"/>
          </a:xfrm>
          <a:prstGeom prst="rect">
            <a:avLst/>
          </a:prstGeom>
        </p:spPr>
        <p:txBody>
          <a:bodyPr wrap="square">
            <a:spAutoFit/>
          </a:bodyPr>
          <a:lstStyle/>
          <a:p>
            <a:pPr algn="just">
              <a:spcBef>
                <a:spcPts val="0"/>
              </a:spcBef>
              <a:spcAft>
                <a:spcPts val="0"/>
              </a:spcAft>
            </a:pPr>
            <a:r>
              <a:rPr lang="he-IL" sz="1100" dirty="0">
                <a:solidFill>
                  <a:srgbClr val="002A52"/>
                </a:solidFill>
                <a:latin typeface="+mn-lt"/>
              </a:rPr>
              <a:t>כל הגילאים.</a:t>
            </a:r>
          </a:p>
          <a:p>
            <a:pPr algn="just">
              <a:spcBef>
                <a:spcPts val="0"/>
              </a:spcBef>
              <a:spcAft>
                <a:spcPts val="0"/>
              </a:spcAft>
            </a:pPr>
            <a:r>
              <a:rPr lang="he-IL" sz="1100" dirty="0">
                <a:solidFill>
                  <a:srgbClr val="002A52"/>
                </a:solidFill>
                <a:latin typeface="+mn-lt"/>
              </a:rPr>
              <a:t>מקור: עיבודי המחברים מתוך סקרי הכנסות והוצאות.</a:t>
            </a:r>
          </a:p>
        </p:txBody>
      </p:sp>
    </p:spTree>
    <p:extLst>
      <p:ext uri="{BB962C8B-B14F-4D97-AF65-F5344CB8AC3E}">
        <p14:creationId xmlns:p14="http://schemas.microsoft.com/office/powerpoint/2010/main" val="3672301460"/>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anim calcmode="lin" valueType="num">
                                      <p:cBhvr additive="base">
                                        <p:cTn id="7"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359FD4-2CBF-4518-B375-01CFC4A938B5}"/>
              </a:ext>
            </a:extLst>
          </p:cNvPr>
          <p:cNvSpPr>
            <a:spLocks noChangeArrowheads="1"/>
          </p:cNvSpPr>
          <p:nvPr/>
        </p:nvSpPr>
        <p:spPr bwMode="auto">
          <a:xfrm>
            <a:off x="0" y="253916"/>
            <a:ext cx="9144000" cy="600164"/>
          </a:xfrm>
          <a:prstGeom prst="rect">
            <a:avLst/>
          </a:prstGeom>
          <a:noFill/>
          <a:ln w="9525">
            <a:noFill/>
            <a:miter lim="800000"/>
            <a:headEnd/>
            <a:tailEnd/>
          </a:ln>
          <a:effectLst/>
        </p:spPr>
        <p:txBody>
          <a:bodyPr anchor="ctr">
            <a:spAutoFit/>
          </a:bodyPr>
          <a:lstStyle/>
          <a:p>
            <a:pPr rtl="0">
              <a:spcBef>
                <a:spcPts val="1200"/>
              </a:spcBef>
            </a:pPr>
            <a:r>
              <a:rPr lang="he-IL" sz="3300" b="1" dirty="0">
                <a:solidFill>
                  <a:srgbClr val="002060"/>
                </a:solidFill>
                <a:cs typeface="Arial" pitchFamily="34" charset="0"/>
              </a:rPr>
              <a:t>סיכום</a:t>
            </a:r>
            <a:endParaRPr lang="he-IL" sz="3300" b="1" dirty="0">
              <a:solidFill>
                <a:srgbClr val="002A52"/>
              </a:solidFill>
              <a:latin typeface="+mj-lt"/>
              <a:ea typeface="Tahoma" panose="020B0604030504040204" pitchFamily="34" charset="0"/>
              <a:cs typeface="Tahoma" panose="020B0604030504040204" pitchFamily="34" charset="0"/>
            </a:endParaRPr>
          </a:p>
        </p:txBody>
      </p:sp>
      <p:sp>
        <p:nvSpPr>
          <p:cNvPr id="6" name="TextBox 5"/>
          <p:cNvSpPr txBox="1"/>
          <p:nvPr/>
        </p:nvSpPr>
        <p:spPr>
          <a:xfrm>
            <a:off x="755576" y="1412776"/>
            <a:ext cx="7632847" cy="3816429"/>
          </a:xfrm>
          <a:prstGeom prst="rect">
            <a:avLst/>
          </a:prstGeom>
          <a:noFill/>
        </p:spPr>
        <p:txBody>
          <a:bodyPr wrap="square" rtlCol="0">
            <a:spAutoFit/>
          </a:bodyPr>
          <a:lstStyle/>
          <a:p>
            <a:pPr marL="342900" indent="-342900" algn="just">
              <a:spcBef>
                <a:spcPts val="1200"/>
              </a:spcBef>
              <a:buFont typeface="Arial" panose="020B0604020202020204" pitchFamily="34" charset="0"/>
              <a:buChar char="•"/>
            </a:pPr>
            <a:r>
              <a:rPr lang="he-IL" sz="2400" dirty="0">
                <a:solidFill>
                  <a:srgbClr val="002060"/>
                </a:solidFill>
                <a:latin typeface="Arial" panose="020B0604020202020204" pitchFamily="34" charset="0"/>
                <a:cs typeface="Arial" panose="020B0604020202020204" pitchFamily="34" charset="0"/>
              </a:rPr>
              <a:t>עלייה בתעסוקה </a:t>
            </a:r>
            <a:r>
              <a:rPr lang="he-IL" sz="2400" dirty="0">
                <a:solidFill>
                  <a:srgbClr val="002060"/>
                </a:solidFill>
                <a:cs typeface="Arial" pitchFamily="34" charset="0"/>
              </a:rPr>
              <a:t>כתוצאה ממדיניות הממוקדת בתמריצים לעבודה</a:t>
            </a:r>
          </a:p>
          <a:p>
            <a:pPr marL="342900" indent="-342900" algn="just">
              <a:spcBef>
                <a:spcPts val="1200"/>
              </a:spcBef>
              <a:buFont typeface="Arial" panose="020B0604020202020204" pitchFamily="34" charset="0"/>
              <a:buChar char="•"/>
            </a:pPr>
            <a:r>
              <a:rPr lang="he-IL" sz="2400" dirty="0">
                <a:solidFill>
                  <a:srgbClr val="002060"/>
                </a:solidFill>
                <a:cs typeface="Arial" pitchFamily="34" charset="0"/>
              </a:rPr>
              <a:t>עלייה בהכנסות משקי הבית וירידה בעוני, אך הוא עדיין גבוה</a:t>
            </a:r>
          </a:p>
          <a:p>
            <a:pPr marL="342900" indent="-342900" algn="just">
              <a:spcBef>
                <a:spcPts val="1200"/>
              </a:spcBef>
              <a:buFont typeface="Arial" panose="020B0604020202020204" pitchFamily="34" charset="0"/>
              <a:buChar char="•"/>
            </a:pPr>
            <a:r>
              <a:rPr lang="he-IL" sz="2400" dirty="0">
                <a:solidFill>
                  <a:srgbClr val="002060"/>
                </a:solidFill>
                <a:cs typeface="Arial" pitchFamily="34" charset="0"/>
              </a:rPr>
              <a:t>השכר והפריון קבועים, ונמוכים לפרטים ללא השכלה אקדמית</a:t>
            </a:r>
          </a:p>
          <a:p>
            <a:pPr marL="342900" indent="-342900" algn="just">
              <a:spcBef>
                <a:spcPts val="1200"/>
              </a:spcBef>
              <a:buFont typeface="Arial" panose="020B0604020202020204" pitchFamily="34" charset="0"/>
              <a:buChar char="•"/>
            </a:pPr>
            <a:r>
              <a:rPr lang="he-IL" sz="2400" dirty="0">
                <a:solidFill>
                  <a:srgbClr val="002060"/>
                </a:solidFill>
                <a:cs typeface="Arial" pitchFamily="34" charset="0"/>
              </a:rPr>
              <a:t>האתגרים העיקריים:</a:t>
            </a:r>
          </a:p>
          <a:p>
            <a:pPr marL="800100" lvl="1" indent="-342900" algn="just">
              <a:spcBef>
                <a:spcPts val="1200"/>
              </a:spcBef>
              <a:buFont typeface="Arial" panose="020B0604020202020204" pitchFamily="34" charset="0"/>
              <a:buChar char="•"/>
            </a:pPr>
            <a:r>
              <a:rPr lang="he-IL" sz="2400" dirty="0">
                <a:solidFill>
                  <a:srgbClr val="002060"/>
                </a:solidFill>
                <a:cs typeface="Arial" pitchFamily="34" charset="0"/>
              </a:rPr>
              <a:t>העלאת התעסוקה של נשים ערביות וגברים חרדים</a:t>
            </a:r>
          </a:p>
          <a:p>
            <a:pPr marL="800100" lvl="1" indent="-342900" algn="just">
              <a:spcBef>
                <a:spcPts val="1200"/>
              </a:spcBef>
              <a:buFont typeface="Arial" panose="020B0604020202020204" pitchFamily="34" charset="0"/>
              <a:buChar char="•"/>
            </a:pPr>
            <a:r>
              <a:rPr lang="he-IL" sz="2400" dirty="0">
                <a:solidFill>
                  <a:srgbClr val="002060"/>
                </a:solidFill>
                <a:cs typeface="Arial" pitchFamily="34" charset="0"/>
              </a:rPr>
              <a:t>העלאת השכר והפריון של פרטים ללא השכלה אקדמית, ערבים וחרדים</a:t>
            </a:r>
            <a:endParaRPr lang="en-US" sz="2400" dirty="0">
              <a:solidFill>
                <a:srgbClr val="002060"/>
              </a:solidFill>
              <a:cs typeface="Arial" pitchFamily="34" charset="0"/>
            </a:endParaRPr>
          </a:p>
        </p:txBody>
      </p:sp>
    </p:spTree>
    <p:extLst>
      <p:ext uri="{BB962C8B-B14F-4D97-AF65-F5344CB8AC3E}">
        <p14:creationId xmlns:p14="http://schemas.microsoft.com/office/powerpoint/2010/main" val="577153847"/>
      </p:ext>
    </p:extLst>
  </p:cSld>
  <p:clrMapOvr>
    <a:masterClrMapping/>
  </p:clrMapOvr>
  <p:transition advTm="10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26CF3EB4-0A03-4475-BAED-44F04B75E315}"/>
              </a:ext>
            </a:extLst>
          </p:cNvPr>
          <p:cNvGraphicFramePr>
            <a:graphicFrameLocks/>
          </p:cNvGraphicFramePr>
          <p:nvPr>
            <p:extLst>
              <p:ext uri="{D42A27DB-BD31-4B8C-83A1-F6EECF244321}">
                <p14:modId xmlns:p14="http://schemas.microsoft.com/office/powerpoint/2010/main" val="3236137041"/>
              </p:ext>
            </p:extLst>
          </p:nvPr>
        </p:nvGraphicFramePr>
        <p:xfrm>
          <a:off x="252000" y="979200"/>
          <a:ext cx="8640000" cy="4320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569A91B1-751C-44AA-B35B-A2A685AFBD43}"/>
              </a:ext>
            </a:extLst>
          </p:cNvPr>
          <p:cNvSpPr>
            <a:spLocks noChangeArrowheads="1"/>
          </p:cNvSpPr>
          <p:nvPr/>
        </p:nvSpPr>
        <p:spPr bwMode="auto">
          <a:xfrm>
            <a:off x="0" y="5365338"/>
            <a:ext cx="9144000" cy="923330"/>
          </a:xfrm>
          <a:prstGeom prst="rect">
            <a:avLst/>
          </a:prstGeom>
          <a:noFill/>
          <a:ln w="9525">
            <a:noFill/>
            <a:miter lim="800000"/>
            <a:headEnd/>
            <a:tailEnd/>
          </a:ln>
          <a:effectLst/>
        </p:spPr>
        <p:txBody>
          <a:bodyPr wrap="square" anchor="ctr">
            <a:spAutoFit/>
          </a:bodyPr>
          <a:lstStyle/>
          <a:p>
            <a:pPr algn="r">
              <a:spcBef>
                <a:spcPts val="1200"/>
              </a:spcBef>
            </a:pPr>
            <a:r>
              <a:rPr lang="he-IL" sz="2200" dirty="0">
                <a:solidFill>
                  <a:srgbClr val="002A52"/>
                </a:solidFill>
              </a:rPr>
              <a:t>ישראל - עלייה של 10 נקודות אחוז בשיעור התעסוקה מ-2002 ל-2017</a:t>
            </a:r>
            <a:endParaRPr lang="en-US" sz="2200" dirty="0">
              <a:solidFill>
                <a:srgbClr val="002A52"/>
              </a:solidFill>
            </a:endParaRPr>
          </a:p>
          <a:p>
            <a:pPr algn="r">
              <a:spcBef>
                <a:spcPts val="1200"/>
              </a:spcBef>
            </a:pPr>
            <a:r>
              <a:rPr lang="he-IL" sz="2200" dirty="0">
                <a:solidFill>
                  <a:srgbClr val="002A52"/>
                </a:solidFill>
              </a:rPr>
              <a:t>ארה"ב וה-</a:t>
            </a:r>
            <a:r>
              <a:rPr lang="en-US" sz="2200" dirty="0">
                <a:solidFill>
                  <a:srgbClr val="002A52"/>
                </a:solidFill>
              </a:rPr>
              <a:t>OECD</a:t>
            </a:r>
            <a:r>
              <a:rPr lang="he-IL" sz="2200" dirty="0">
                <a:solidFill>
                  <a:srgbClr val="002A52"/>
                </a:solidFill>
              </a:rPr>
              <a:t> - התאוששות איטית ממשבר 2008</a:t>
            </a:r>
            <a:endParaRPr lang="en-US" sz="2200" dirty="0">
              <a:solidFill>
                <a:srgbClr val="002A52"/>
              </a:solidFill>
            </a:endParaRPr>
          </a:p>
        </p:txBody>
      </p:sp>
      <p:sp>
        <p:nvSpPr>
          <p:cNvPr id="9" name="Rectangle 8">
            <a:extLst>
              <a:ext uri="{FF2B5EF4-FFF2-40B4-BE49-F238E27FC236}">
                <a16:creationId xmlns:a16="http://schemas.microsoft.com/office/drawing/2014/main" id="{F527D03F-B87E-4BFB-A43C-627D387D02DB}"/>
              </a:ext>
            </a:extLst>
          </p:cNvPr>
          <p:cNvSpPr/>
          <p:nvPr/>
        </p:nvSpPr>
        <p:spPr>
          <a:xfrm>
            <a:off x="1367136" y="6257836"/>
            <a:ext cx="7776864" cy="600164"/>
          </a:xfrm>
          <a:prstGeom prst="rect">
            <a:avLst/>
          </a:prstGeom>
        </p:spPr>
        <p:txBody>
          <a:bodyPr wrap="square">
            <a:spAutoFit/>
          </a:bodyPr>
          <a:lstStyle/>
          <a:p>
            <a:pPr algn="just">
              <a:spcBef>
                <a:spcPts val="0"/>
              </a:spcBef>
              <a:spcAft>
                <a:spcPts val="0"/>
              </a:spcAft>
            </a:pPr>
            <a:r>
              <a:rPr lang="he-IL" sz="1100" dirty="0">
                <a:solidFill>
                  <a:srgbClr val="002A52"/>
                </a:solidFill>
                <a:latin typeface="+mn-lt"/>
              </a:rPr>
              <a:t>גילאי 25-64. </a:t>
            </a:r>
            <a:r>
              <a:rPr lang="en-US" sz="1100" dirty="0">
                <a:solidFill>
                  <a:srgbClr val="002A52"/>
                </a:solidFill>
                <a:latin typeface="+mn-lt"/>
              </a:rPr>
              <a:t>Top 10</a:t>
            </a:r>
            <a:r>
              <a:rPr lang="he-IL" sz="1100" dirty="0">
                <a:solidFill>
                  <a:srgbClr val="002A52"/>
                </a:solidFill>
                <a:latin typeface="+mn-lt"/>
              </a:rPr>
              <a:t> - עשר המדינות המובילות בתוצר לנפש בשנת 2017 (לוקסמבורג, אירלנד, נורווגיה, שוויץ, ארצות הברית, הולנד, אוסטרליה, דנמרק, שוודיה ואוסטריה).</a:t>
            </a:r>
          </a:p>
          <a:p>
            <a:pPr algn="just">
              <a:spcBef>
                <a:spcPts val="0"/>
              </a:spcBef>
              <a:spcAft>
                <a:spcPts val="0"/>
              </a:spcAft>
            </a:pPr>
            <a:r>
              <a:rPr lang="he-IL" sz="1100" dirty="0">
                <a:solidFill>
                  <a:srgbClr val="002A52"/>
                </a:solidFill>
                <a:latin typeface="+mn-lt"/>
              </a:rPr>
              <a:t>מקור: </a:t>
            </a:r>
            <a:r>
              <a:rPr lang="en-US" sz="1100" dirty="0">
                <a:solidFill>
                  <a:srgbClr val="002A52"/>
                </a:solidFill>
                <a:latin typeface="+mn-lt"/>
              </a:rPr>
              <a:t>OECD</a:t>
            </a:r>
            <a:r>
              <a:rPr lang="he-IL" sz="1100" dirty="0">
                <a:solidFill>
                  <a:srgbClr val="002A52"/>
                </a:solidFill>
                <a:latin typeface="+mn-lt"/>
              </a:rPr>
              <a:t>.</a:t>
            </a:r>
            <a:endParaRPr lang="en-US" sz="1100" dirty="0">
              <a:solidFill>
                <a:srgbClr val="002A52"/>
              </a:solidFill>
              <a:latin typeface="+mn-lt"/>
            </a:endParaRPr>
          </a:p>
        </p:txBody>
      </p:sp>
      <p:sp>
        <p:nvSpPr>
          <p:cNvPr id="10" name="Rectangle 9">
            <a:extLst>
              <a:ext uri="{FF2B5EF4-FFF2-40B4-BE49-F238E27FC236}">
                <a16:creationId xmlns:a16="http://schemas.microsoft.com/office/drawing/2014/main" id="{54818F31-E3D4-4E36-B56D-CF38D2E13AEA}"/>
              </a:ext>
            </a:extLst>
          </p:cNvPr>
          <p:cNvSpPr/>
          <p:nvPr/>
        </p:nvSpPr>
        <p:spPr bwMode="auto">
          <a:xfrm flipH="1">
            <a:off x="3491880" y="1125168"/>
            <a:ext cx="0" cy="3816000"/>
          </a:xfrm>
          <a:prstGeom prst="rect">
            <a:avLst/>
          </a:prstGeom>
          <a:noFill/>
          <a:ln w="19050" cap="flat" cmpd="sng" algn="ctr">
            <a:solidFill>
              <a:srgbClr val="00396C"/>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algn="ctr" rtl="1" fontAlgn="base">
              <a:spcBef>
                <a:spcPct val="50000"/>
              </a:spcBef>
              <a:spcAft>
                <a:spcPct val="0"/>
              </a:spcAft>
            </a:pPr>
            <a:endParaRPr lang="en-US" dirty="0">
              <a:solidFill>
                <a:srgbClr val="000000"/>
              </a:solidFill>
              <a:latin typeface="Arial" charset="0"/>
              <a:cs typeface="Arial" charset="0"/>
            </a:endParaRPr>
          </a:p>
        </p:txBody>
      </p:sp>
      <p:sp>
        <p:nvSpPr>
          <p:cNvPr id="7" name="TextBox 1">
            <a:extLst>
              <a:ext uri="{FF2B5EF4-FFF2-40B4-BE49-F238E27FC236}">
                <a16:creationId xmlns:a16="http://schemas.microsoft.com/office/drawing/2014/main" id="{33955008-0B09-42AC-AE88-448829BEAF6B}"/>
              </a:ext>
            </a:extLst>
          </p:cNvPr>
          <p:cNvSpPr txBox="1"/>
          <p:nvPr/>
        </p:nvSpPr>
        <p:spPr>
          <a:xfrm>
            <a:off x="6812955" y="1897107"/>
            <a:ext cx="2151533" cy="30775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FF9900"/>
                </a:solidFill>
              </a:rPr>
              <a:t>Top 10</a:t>
            </a:r>
            <a:endParaRPr lang="en-US" sz="1400" b="1" dirty="0">
              <a:solidFill>
                <a:srgbClr val="FF9900"/>
              </a:solidFill>
              <a:latin typeface="Arial" charset="0"/>
              <a:cs typeface="Arial" charset="0"/>
            </a:endParaRPr>
          </a:p>
        </p:txBody>
      </p:sp>
      <p:sp>
        <p:nvSpPr>
          <p:cNvPr id="8" name="TextBox 13">
            <a:extLst>
              <a:ext uri="{FF2B5EF4-FFF2-40B4-BE49-F238E27FC236}">
                <a16:creationId xmlns:a16="http://schemas.microsoft.com/office/drawing/2014/main" id="{734DEFAB-B91A-4D37-9729-150700779004}"/>
              </a:ext>
            </a:extLst>
          </p:cNvPr>
          <p:cNvSpPr txBox="1"/>
          <p:nvPr/>
        </p:nvSpPr>
        <p:spPr>
          <a:xfrm>
            <a:off x="6812955" y="2905219"/>
            <a:ext cx="1723075" cy="30775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008000"/>
                </a:solidFill>
                <a:latin typeface="Arial" charset="0"/>
                <a:cs typeface="Arial" charset="0"/>
              </a:rPr>
              <a:t>US</a:t>
            </a:r>
          </a:p>
        </p:txBody>
      </p:sp>
      <p:sp>
        <p:nvSpPr>
          <p:cNvPr id="11" name="TextBox 1">
            <a:extLst>
              <a:ext uri="{FF2B5EF4-FFF2-40B4-BE49-F238E27FC236}">
                <a16:creationId xmlns:a16="http://schemas.microsoft.com/office/drawing/2014/main" id="{AD25DD8F-8780-414A-A9D4-9CA70D2AA9C0}"/>
              </a:ext>
            </a:extLst>
          </p:cNvPr>
          <p:cNvSpPr txBox="1"/>
          <p:nvPr/>
        </p:nvSpPr>
        <p:spPr>
          <a:xfrm>
            <a:off x="6812955" y="2348880"/>
            <a:ext cx="1723076" cy="30775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002060"/>
                </a:solidFill>
                <a:latin typeface="Arial" charset="0"/>
                <a:cs typeface="Arial" charset="0"/>
              </a:rPr>
              <a:t>Israel</a:t>
            </a:r>
          </a:p>
        </p:txBody>
      </p:sp>
      <p:sp>
        <p:nvSpPr>
          <p:cNvPr id="13" name="TextBox 14">
            <a:extLst>
              <a:ext uri="{FF2B5EF4-FFF2-40B4-BE49-F238E27FC236}">
                <a16:creationId xmlns:a16="http://schemas.microsoft.com/office/drawing/2014/main" id="{87326E18-DF1F-4A70-9CC0-3EEF7D26185D}"/>
              </a:ext>
            </a:extLst>
          </p:cNvPr>
          <p:cNvSpPr txBox="1"/>
          <p:nvPr/>
        </p:nvSpPr>
        <p:spPr>
          <a:xfrm>
            <a:off x="6812955" y="3409275"/>
            <a:ext cx="1723075" cy="30775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FF0000"/>
                </a:solidFill>
                <a:latin typeface="Arial" charset="0"/>
                <a:cs typeface="Arial" charset="0"/>
              </a:rPr>
              <a:t>OECD</a:t>
            </a:r>
          </a:p>
        </p:txBody>
      </p:sp>
      <p:sp>
        <p:nvSpPr>
          <p:cNvPr id="15" name="Rectangle 3">
            <a:extLst>
              <a:ext uri="{FF2B5EF4-FFF2-40B4-BE49-F238E27FC236}">
                <a16:creationId xmlns:a16="http://schemas.microsoft.com/office/drawing/2014/main" id="{57359FD4-2CBF-4518-B375-01CFC4A938B5}"/>
              </a:ext>
            </a:extLst>
          </p:cNvPr>
          <p:cNvSpPr>
            <a:spLocks noChangeArrowheads="1"/>
          </p:cNvSpPr>
          <p:nvPr/>
        </p:nvSpPr>
        <p:spPr bwMode="auto">
          <a:xfrm>
            <a:off x="0" y="253916"/>
            <a:ext cx="9144000" cy="600164"/>
          </a:xfrm>
          <a:prstGeom prst="rect">
            <a:avLst/>
          </a:prstGeom>
          <a:noFill/>
          <a:ln w="9525">
            <a:noFill/>
            <a:miter lim="800000"/>
            <a:headEnd/>
            <a:tailEnd/>
          </a:ln>
          <a:effectLst/>
        </p:spPr>
        <p:txBody>
          <a:bodyPr anchor="ctr">
            <a:spAutoFit/>
          </a:bodyPr>
          <a:lstStyle/>
          <a:p>
            <a:pPr rtl="0">
              <a:spcBef>
                <a:spcPts val="1200"/>
              </a:spcBef>
            </a:pPr>
            <a:r>
              <a:rPr lang="he-IL" sz="3300" b="1" dirty="0">
                <a:solidFill>
                  <a:srgbClr val="002060"/>
                </a:solidFill>
                <a:cs typeface="Arial" pitchFamily="34" charset="0"/>
              </a:rPr>
              <a:t>גידול משמעותי בתעסוקה בישראל</a:t>
            </a:r>
            <a:endParaRPr lang="he-IL" sz="3300" b="1" dirty="0">
              <a:solidFill>
                <a:srgbClr val="002A52"/>
              </a:solidFill>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86498489"/>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graphicEl>
                                              <a:chart seriesIdx="1" categoryIdx="-4" bldStep="series"/>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2" presetClass="entr" presetSubtype="4" fill="hold" nodeType="with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 calcmode="lin" valueType="num">
                                      <p:cBhvr additive="base">
                                        <p:cTn id="2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14">
                                            <p:graphicEl>
                                              <a:chart seriesIdx="2" categoryIdx="-4" bldStep="series"/>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graphicEl>
                                              <a:chart seriesIdx="3"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Chart bld="series" animBg="0"/>
        </p:bldSub>
      </p:bldGraphic>
      <p:bldP spid="7" grpId="0"/>
      <p:bldP spid="8"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8399D01-26AD-4ADD-9BE5-35061824ED55}"/>
              </a:ext>
            </a:extLst>
          </p:cNvPr>
          <p:cNvSpPr>
            <a:spLocks noChangeArrowheads="1"/>
          </p:cNvSpPr>
          <p:nvPr/>
        </p:nvSpPr>
        <p:spPr bwMode="auto">
          <a:xfrm>
            <a:off x="0" y="255600"/>
            <a:ext cx="9144000" cy="600164"/>
          </a:xfrm>
          <a:prstGeom prst="rect">
            <a:avLst/>
          </a:prstGeom>
          <a:noFill/>
          <a:ln w="9525">
            <a:noFill/>
            <a:miter lim="800000"/>
            <a:headEnd/>
            <a:tailEnd/>
          </a:ln>
          <a:effectLst/>
        </p:spPr>
        <p:txBody>
          <a:bodyPr anchor="ctr">
            <a:spAutoFit/>
          </a:bodyPr>
          <a:lstStyle/>
          <a:p>
            <a:pPr rtl="0">
              <a:spcBef>
                <a:spcPts val="1200"/>
              </a:spcBef>
            </a:pPr>
            <a:r>
              <a:rPr lang="he-IL" sz="3300" b="1" dirty="0">
                <a:solidFill>
                  <a:srgbClr val="002A52"/>
                </a:solidFill>
                <a:latin typeface="Arial" panose="020B0604020202020204" pitchFamily="34" charset="0"/>
                <a:ea typeface="Tahoma" panose="020B0604030504040204" pitchFamily="34" charset="0"/>
                <a:cs typeface="Arial" panose="020B0604020202020204" pitchFamily="34" charset="0"/>
              </a:rPr>
              <a:t>עלייה בשיעור התעסוקה אינה מספיקה</a:t>
            </a:r>
          </a:p>
        </p:txBody>
      </p:sp>
      <p:sp>
        <p:nvSpPr>
          <p:cNvPr id="7" name="Rectangle 6">
            <a:extLst>
              <a:ext uri="{FF2B5EF4-FFF2-40B4-BE49-F238E27FC236}">
                <a16:creationId xmlns:a16="http://schemas.microsoft.com/office/drawing/2014/main" id="{5BA761BD-6EEC-41C7-A973-FDE4E1690304}"/>
              </a:ext>
            </a:extLst>
          </p:cNvPr>
          <p:cNvSpPr>
            <a:spLocks noChangeArrowheads="1"/>
          </p:cNvSpPr>
          <p:nvPr/>
        </p:nvSpPr>
        <p:spPr bwMode="auto">
          <a:xfrm>
            <a:off x="756000" y="1407600"/>
            <a:ext cx="7632000" cy="5078313"/>
          </a:xfrm>
          <a:prstGeom prst="rect">
            <a:avLst/>
          </a:prstGeom>
          <a:noFill/>
          <a:ln w="9525">
            <a:noFill/>
            <a:miter lim="800000"/>
            <a:headEnd/>
            <a:tailEnd/>
          </a:ln>
          <a:effectLst/>
        </p:spPr>
        <p:txBody>
          <a:bodyPr wrap="square" anchor="ctr">
            <a:spAutoFit/>
          </a:bodyPr>
          <a:lstStyle/>
          <a:p>
            <a:pPr marL="342900" indent="-342900" algn="just">
              <a:spcBef>
                <a:spcPts val="1200"/>
              </a:spcBef>
              <a:buFont typeface="Arial" panose="020B0604020202020204" pitchFamily="34" charset="0"/>
              <a:buChar char="•"/>
            </a:pPr>
            <a:r>
              <a:rPr lang="he-IL" sz="2400" dirty="0">
                <a:solidFill>
                  <a:srgbClr val="002060"/>
                </a:solidFill>
                <a:latin typeface="Georgia" pitchFamily="18" charset="0"/>
                <a:cs typeface="Arial" pitchFamily="34" charset="0"/>
              </a:rPr>
              <a:t>צמיחת התוצר בעשור האחרון - 3.5% לשנה</a:t>
            </a:r>
            <a:r>
              <a:rPr lang="en-US" sz="2400" dirty="0">
                <a:solidFill>
                  <a:srgbClr val="002060"/>
                </a:solidFill>
                <a:latin typeface="+mj-lt"/>
                <a:cs typeface="Arial" pitchFamily="34" charset="0"/>
              </a:rPr>
              <a:t>:</a:t>
            </a:r>
          </a:p>
          <a:p>
            <a:pPr marL="800100" lvl="1" indent="-342900" algn="just">
              <a:spcBef>
                <a:spcPts val="1200"/>
              </a:spcBef>
              <a:buFont typeface="Arial" panose="020B0604020202020204" pitchFamily="34" charset="0"/>
              <a:buChar char="•"/>
            </a:pPr>
            <a:r>
              <a:rPr lang="he-IL" sz="2400" dirty="0">
                <a:solidFill>
                  <a:srgbClr val="002060"/>
                </a:solidFill>
                <a:latin typeface="Georgia" pitchFamily="18" charset="0"/>
                <a:cs typeface="Arial" pitchFamily="34" charset="0"/>
              </a:rPr>
              <a:t>תעסוקה (סה"כ שעות עבודה) - עלייה של 2.6% לשנה, 74% מהצמיחה</a:t>
            </a:r>
          </a:p>
          <a:p>
            <a:pPr marL="800100" lvl="1" indent="-342900" algn="just">
              <a:spcBef>
                <a:spcPts val="1200"/>
              </a:spcBef>
              <a:buFont typeface="Arial" panose="020B0604020202020204" pitchFamily="34" charset="0"/>
              <a:buChar char="•"/>
            </a:pPr>
            <a:r>
              <a:rPr lang="he-IL" sz="2400" dirty="0">
                <a:solidFill>
                  <a:srgbClr val="002060"/>
                </a:solidFill>
                <a:latin typeface="Georgia" pitchFamily="18" charset="0"/>
                <a:cs typeface="Arial" pitchFamily="34" charset="0"/>
              </a:rPr>
              <a:t>פריון (תוצר לשעת עבודה) - עלייה של 0.9% לשנה, 26% מהצמיחה</a:t>
            </a:r>
            <a:endParaRPr lang="en-US" sz="2400" dirty="0">
              <a:solidFill>
                <a:srgbClr val="002060"/>
              </a:solidFill>
              <a:latin typeface="+mj-lt"/>
              <a:cs typeface="Arial" pitchFamily="34" charset="0"/>
            </a:endParaRPr>
          </a:p>
          <a:p>
            <a:pPr marL="342900" indent="-342900" algn="just">
              <a:spcBef>
                <a:spcPts val="1200"/>
              </a:spcBef>
              <a:buFont typeface="Arial" panose="020B0604020202020204" pitchFamily="34" charset="0"/>
              <a:buChar char="•"/>
            </a:pPr>
            <a:r>
              <a:rPr lang="he-IL" sz="2400" dirty="0">
                <a:solidFill>
                  <a:srgbClr val="002060"/>
                </a:solidFill>
                <a:latin typeface="+mj-lt"/>
                <a:cs typeface="Arial" pitchFamily="34" charset="0"/>
              </a:rPr>
              <a:t>תחזית מכון אהרן:</a:t>
            </a:r>
            <a:endParaRPr lang="en-US" sz="2400" dirty="0">
              <a:solidFill>
                <a:srgbClr val="002060"/>
              </a:solidFill>
              <a:latin typeface="+mj-lt"/>
              <a:cs typeface="Arial" pitchFamily="34" charset="0"/>
            </a:endParaRPr>
          </a:p>
          <a:p>
            <a:pPr marL="800100" lvl="1" indent="-342900" algn="just">
              <a:spcBef>
                <a:spcPts val="1200"/>
              </a:spcBef>
              <a:buFont typeface="Arial" panose="020B0604020202020204" pitchFamily="34" charset="0"/>
              <a:buChar char="•"/>
            </a:pPr>
            <a:r>
              <a:rPr lang="he-IL" sz="2400" dirty="0">
                <a:solidFill>
                  <a:srgbClr val="002060"/>
                </a:solidFill>
                <a:latin typeface="Georgia" pitchFamily="18" charset="0"/>
                <a:cs typeface="Arial" pitchFamily="34" charset="0"/>
              </a:rPr>
              <a:t>קצב צמיחת התעסוקה יואט משמעותית ל-1.6% (בהנחות אופטימיות על יעדי תעסוקה 2030)</a:t>
            </a:r>
          </a:p>
          <a:p>
            <a:pPr marL="800100" lvl="1" indent="-342900" algn="just">
              <a:spcBef>
                <a:spcPts val="1200"/>
              </a:spcBef>
              <a:buFont typeface="Arial" panose="020B0604020202020204" pitchFamily="34" charset="0"/>
              <a:buChar char="•"/>
            </a:pPr>
            <a:r>
              <a:rPr lang="he-IL" sz="2400" dirty="0">
                <a:solidFill>
                  <a:srgbClr val="002060"/>
                </a:solidFill>
                <a:latin typeface="Georgia" pitchFamily="18" charset="0"/>
                <a:cs typeface="Arial" pitchFamily="34" charset="0"/>
              </a:rPr>
              <a:t>ללא שיפור מואץ בפריון, צמיחת התוצר תואט ל-2.3% לשנה - צמיחה אפסית בתוצר לנפש</a:t>
            </a:r>
            <a:endParaRPr lang="en-US" sz="2400" dirty="0">
              <a:solidFill>
                <a:srgbClr val="002060"/>
              </a:solidFill>
              <a:latin typeface="+mj-lt"/>
              <a:cs typeface="Arial" pitchFamily="34" charset="0"/>
            </a:endParaRPr>
          </a:p>
          <a:p>
            <a:pPr marL="342900" indent="-342900" algn="just">
              <a:spcBef>
                <a:spcPts val="1200"/>
              </a:spcBef>
              <a:buFont typeface="Arial" panose="020B0604020202020204" pitchFamily="34" charset="0"/>
              <a:buChar char="•"/>
            </a:pPr>
            <a:r>
              <a:rPr lang="he-IL" sz="2400" dirty="0">
                <a:solidFill>
                  <a:srgbClr val="002060"/>
                </a:solidFill>
                <a:latin typeface="+mj-lt"/>
                <a:cs typeface="Arial" pitchFamily="34" charset="0"/>
              </a:rPr>
              <a:t>מקורות לשיפור הפריון: הון אנושי, הון פרטי, תשתיות</a:t>
            </a:r>
            <a:endParaRPr lang="en-US" sz="2400" dirty="0">
              <a:solidFill>
                <a:srgbClr val="002060"/>
              </a:solidFill>
              <a:latin typeface="+mj-lt"/>
              <a:cs typeface="Arial" pitchFamily="34" charset="0"/>
            </a:endParaRPr>
          </a:p>
        </p:txBody>
      </p:sp>
    </p:spTree>
    <p:extLst>
      <p:ext uri="{BB962C8B-B14F-4D97-AF65-F5344CB8AC3E}">
        <p14:creationId xmlns:p14="http://schemas.microsoft.com/office/powerpoint/2010/main" val="260970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additive="base">
                                        <p:cTn id="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anim calcmode="lin" valueType="num">
                                      <p:cBhvr additive="base">
                                        <p:cTn id="1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anim calcmode="lin" valueType="num">
                                      <p:cBhvr additive="base">
                                        <p:cTn id="1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 calcmode="lin" valueType="num">
                                      <p:cBhvr additive="base">
                                        <p:cTn id="2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A761BD-6EEC-41C7-A973-FDE4E1690304}"/>
              </a:ext>
            </a:extLst>
          </p:cNvPr>
          <p:cNvSpPr>
            <a:spLocks noChangeArrowheads="1"/>
          </p:cNvSpPr>
          <p:nvPr/>
        </p:nvSpPr>
        <p:spPr bwMode="auto">
          <a:xfrm>
            <a:off x="287524" y="1411200"/>
            <a:ext cx="8568952" cy="3508653"/>
          </a:xfrm>
          <a:prstGeom prst="rect">
            <a:avLst/>
          </a:prstGeom>
          <a:noFill/>
          <a:ln w="9525">
            <a:noFill/>
            <a:miter lim="800000"/>
            <a:headEnd/>
            <a:tailEnd/>
          </a:ln>
          <a:effectLst/>
        </p:spPr>
        <p:txBody>
          <a:bodyPr wrap="square" anchor="ctr">
            <a:spAutoFit/>
          </a:bodyPr>
          <a:lstStyle/>
          <a:p>
            <a:pPr marL="342900" indent="-342900" algn="just">
              <a:spcBef>
                <a:spcPts val="1200"/>
              </a:spcBef>
              <a:buFont typeface="Arial" panose="020B0604020202020204" pitchFamily="34" charset="0"/>
              <a:buChar char="•"/>
            </a:pPr>
            <a:r>
              <a:rPr lang="he-IL" sz="2400" dirty="0">
                <a:solidFill>
                  <a:srgbClr val="002060"/>
                </a:solidFill>
                <a:latin typeface="+mj-lt"/>
                <a:cs typeface="Arial" pitchFamily="34" charset="0"/>
              </a:rPr>
              <a:t>החזון: </a:t>
            </a:r>
            <a:r>
              <a:rPr lang="he-IL" sz="2400" dirty="0">
                <a:solidFill>
                  <a:srgbClr val="002060"/>
                </a:solidFill>
                <a:latin typeface="Georgia" pitchFamily="18" charset="0"/>
                <a:cs typeface="Arial" pitchFamily="34" charset="0"/>
              </a:rPr>
              <a:t>עידוד צמיחה תוך צמצום העוני באמצעות הגברת התעסוקה, מיצוי ושדרוג ההון האנושי של העובדים</a:t>
            </a:r>
            <a:endParaRPr lang="en-US" sz="2400" dirty="0">
              <a:solidFill>
                <a:srgbClr val="002060"/>
              </a:solidFill>
              <a:latin typeface="+mj-lt"/>
              <a:cs typeface="Arial" pitchFamily="34" charset="0"/>
            </a:endParaRPr>
          </a:p>
          <a:p>
            <a:pPr marL="342900" indent="-342900" algn="just">
              <a:spcBef>
                <a:spcPts val="1200"/>
              </a:spcBef>
              <a:buFont typeface="Arial" panose="020B0604020202020204" pitchFamily="34" charset="0"/>
              <a:buChar char="•"/>
            </a:pPr>
            <a:r>
              <a:rPr lang="he-IL" sz="2400" dirty="0">
                <a:solidFill>
                  <a:srgbClr val="002060"/>
                </a:solidFill>
                <a:latin typeface="+mj-lt"/>
                <a:cs typeface="Arial" pitchFamily="34" charset="0"/>
              </a:rPr>
              <a:t>המלצות על יעדים </a:t>
            </a:r>
            <a:r>
              <a:rPr lang="he-IL" sz="2400" dirty="0">
                <a:solidFill>
                  <a:srgbClr val="002060"/>
                </a:solidFill>
                <a:latin typeface="Georgia" pitchFamily="18" charset="0"/>
                <a:cs typeface="Arial" pitchFamily="34" charset="0"/>
              </a:rPr>
              <a:t>לשיעור ואיכות התעסוקה, ועל אמצעים ותכניות מעשיות להשגת היעדים</a:t>
            </a:r>
          </a:p>
          <a:p>
            <a:pPr marL="800100" lvl="1" indent="-342900" algn="just">
              <a:spcBef>
                <a:spcPts val="1200"/>
              </a:spcBef>
              <a:buFont typeface="Arial" panose="020B0604020202020204" pitchFamily="34" charset="0"/>
              <a:buChar char="•"/>
            </a:pPr>
            <a:r>
              <a:rPr lang="he-IL" sz="2400" dirty="0">
                <a:solidFill>
                  <a:srgbClr val="002060"/>
                </a:solidFill>
                <a:cs typeface="Arial" pitchFamily="34" charset="0"/>
              </a:rPr>
              <a:t>אימוץ יעדים כמותיים על ידי הממשלה הוכח ככלי עבודה יעיל</a:t>
            </a:r>
            <a:endParaRPr lang="en-US" sz="2400" dirty="0">
              <a:solidFill>
                <a:srgbClr val="002060"/>
              </a:solidFill>
              <a:cs typeface="Arial" pitchFamily="34" charset="0"/>
            </a:endParaRPr>
          </a:p>
          <a:p>
            <a:pPr marL="800100" lvl="1" indent="-342900" algn="just">
              <a:spcBef>
                <a:spcPts val="1200"/>
              </a:spcBef>
              <a:buFont typeface="Arial" panose="020B0604020202020204" pitchFamily="34" charset="0"/>
              <a:buChar char="•"/>
            </a:pPr>
            <a:r>
              <a:rPr lang="he-IL" sz="2400" dirty="0">
                <a:solidFill>
                  <a:srgbClr val="002060"/>
                </a:solidFill>
                <a:latin typeface="+mj-lt"/>
                <a:cs typeface="Arial" pitchFamily="34" charset="0"/>
              </a:rPr>
              <a:t>קריטריונים לקביעת היעדים החדשים: השפעה מאקרו כלכלית, פשטות וזמינות הנתונים, אופרטיביות בליבת העשייה של זרוע העבודה, הסכמה רחבה</a:t>
            </a:r>
            <a:endParaRPr lang="en-US" sz="2400" dirty="0">
              <a:solidFill>
                <a:srgbClr val="002060"/>
              </a:solidFill>
              <a:latin typeface="+mj-lt"/>
              <a:cs typeface="Arial" pitchFamily="34" charset="0"/>
            </a:endParaRPr>
          </a:p>
        </p:txBody>
      </p:sp>
      <p:sp>
        <p:nvSpPr>
          <p:cNvPr id="4" name="Rectangle 3"/>
          <p:cNvSpPr>
            <a:spLocks noChangeArrowheads="1"/>
          </p:cNvSpPr>
          <p:nvPr/>
        </p:nvSpPr>
        <p:spPr bwMode="auto">
          <a:xfrm>
            <a:off x="0" y="255600"/>
            <a:ext cx="9144000" cy="1107996"/>
          </a:xfrm>
          <a:prstGeom prst="rect">
            <a:avLst/>
          </a:prstGeom>
          <a:noFill/>
          <a:ln w="9525">
            <a:noFill/>
            <a:miter lim="800000"/>
            <a:headEnd/>
            <a:tailEnd/>
          </a:ln>
          <a:effectLst/>
        </p:spPr>
        <p:txBody>
          <a:bodyPr anchor="ctr">
            <a:spAutoFit/>
          </a:bodyPr>
          <a:lstStyle/>
          <a:p>
            <a:pPr>
              <a:spcBef>
                <a:spcPct val="0"/>
              </a:spcBef>
              <a:defRPr/>
            </a:pPr>
            <a:r>
              <a:rPr lang="he-IL" sz="3300" b="1" dirty="0">
                <a:solidFill>
                  <a:srgbClr val="002A52"/>
                </a:solidFill>
                <a:latin typeface="Georgia" pitchFamily="18" charset="0"/>
                <a:cs typeface="Arial" pitchFamily="34" charset="0"/>
              </a:rPr>
              <a:t>הוועדה לקידום תחום התעסוקה לקראת שנת 2030</a:t>
            </a:r>
          </a:p>
          <a:p>
            <a:pPr>
              <a:spcBef>
                <a:spcPct val="0"/>
              </a:spcBef>
              <a:defRPr/>
            </a:pPr>
            <a:r>
              <a:rPr lang="he-IL" sz="3300" b="1" dirty="0">
                <a:solidFill>
                  <a:srgbClr val="002A52"/>
                </a:solidFill>
                <a:latin typeface="Georgia" pitchFamily="18" charset="0"/>
                <a:cs typeface="Arial" pitchFamily="34" charset="0"/>
              </a:rPr>
              <a:t>משרד העבודה, הרווחה והשירותים החברתיים</a:t>
            </a:r>
          </a:p>
        </p:txBody>
      </p:sp>
    </p:spTree>
    <p:extLst>
      <p:ext uri="{BB962C8B-B14F-4D97-AF65-F5344CB8AC3E}">
        <p14:creationId xmlns:p14="http://schemas.microsoft.com/office/powerpoint/2010/main" val="324093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additive="base">
                                        <p:cTn id="1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8399D01-26AD-4ADD-9BE5-35061824ED55}"/>
              </a:ext>
            </a:extLst>
          </p:cNvPr>
          <p:cNvSpPr>
            <a:spLocks noChangeArrowheads="1"/>
          </p:cNvSpPr>
          <p:nvPr/>
        </p:nvSpPr>
        <p:spPr bwMode="auto">
          <a:xfrm>
            <a:off x="0" y="236548"/>
            <a:ext cx="9144000" cy="600164"/>
          </a:xfrm>
          <a:prstGeom prst="rect">
            <a:avLst/>
          </a:prstGeom>
          <a:noFill/>
          <a:ln w="9525">
            <a:noFill/>
            <a:miter lim="800000"/>
            <a:headEnd/>
            <a:tailEnd/>
          </a:ln>
          <a:effectLst/>
        </p:spPr>
        <p:txBody>
          <a:bodyPr anchor="ctr">
            <a:spAutoFit/>
          </a:bodyPr>
          <a:lstStyle/>
          <a:p>
            <a:pPr>
              <a:spcBef>
                <a:spcPts val="1200"/>
              </a:spcBef>
            </a:pPr>
            <a:r>
              <a:rPr lang="he-IL" sz="3300" b="1" dirty="0">
                <a:solidFill>
                  <a:srgbClr val="002A52"/>
                </a:solidFill>
                <a:latin typeface="Arial" panose="020B0604020202020204" pitchFamily="34" charset="0"/>
                <a:ea typeface="Tahoma" panose="020B0604030504040204" pitchFamily="34" charset="0"/>
                <a:cs typeface="Arial" panose="020B0604020202020204" pitchFamily="34" charset="0"/>
              </a:rPr>
              <a:t>ועדת תעסוקה 2030: יעדי שיעור תעסוקה</a:t>
            </a:r>
          </a:p>
        </p:txBody>
      </p:sp>
      <p:graphicFrame>
        <p:nvGraphicFramePr>
          <p:cNvPr id="4" name="Table 3">
            <a:extLst>
              <a:ext uri="{FF2B5EF4-FFF2-40B4-BE49-F238E27FC236}">
                <a16:creationId xmlns:a16="http://schemas.microsoft.com/office/drawing/2014/main" id="{F3DE8B89-6832-4574-9F02-17688212A47D}"/>
              </a:ext>
            </a:extLst>
          </p:cNvPr>
          <p:cNvGraphicFramePr>
            <a:graphicFrameLocks noGrp="1"/>
          </p:cNvGraphicFramePr>
          <p:nvPr>
            <p:extLst>
              <p:ext uri="{D42A27DB-BD31-4B8C-83A1-F6EECF244321}">
                <p14:modId xmlns:p14="http://schemas.microsoft.com/office/powerpoint/2010/main" val="565053528"/>
              </p:ext>
            </p:extLst>
          </p:nvPr>
        </p:nvGraphicFramePr>
        <p:xfrm>
          <a:off x="455712" y="980728"/>
          <a:ext cx="8232577" cy="3276000"/>
        </p:xfrm>
        <a:graphic>
          <a:graphicData uri="http://schemas.openxmlformats.org/drawingml/2006/table">
            <a:tbl>
              <a:tblPr rtl="1" firstRow="1" firstCol="1" bandRow="1">
                <a:tableStyleId>{5C22544A-7EE6-4342-B048-85BDC9FD1C3A}</a:tableStyleId>
              </a:tblPr>
              <a:tblGrid>
                <a:gridCol w="4104323">
                  <a:extLst>
                    <a:ext uri="{9D8B030D-6E8A-4147-A177-3AD203B41FA5}">
                      <a16:colId xmlns:a16="http://schemas.microsoft.com/office/drawing/2014/main" val="1174229410"/>
                    </a:ext>
                  </a:extLst>
                </a:gridCol>
                <a:gridCol w="635317">
                  <a:extLst>
                    <a:ext uri="{9D8B030D-6E8A-4147-A177-3AD203B41FA5}">
                      <a16:colId xmlns:a16="http://schemas.microsoft.com/office/drawing/2014/main" val="160957144"/>
                    </a:ext>
                  </a:extLst>
                </a:gridCol>
                <a:gridCol w="1188712">
                  <a:extLst>
                    <a:ext uri="{9D8B030D-6E8A-4147-A177-3AD203B41FA5}">
                      <a16:colId xmlns:a16="http://schemas.microsoft.com/office/drawing/2014/main" val="1236121768"/>
                    </a:ext>
                  </a:extLst>
                </a:gridCol>
                <a:gridCol w="2304225">
                  <a:extLst>
                    <a:ext uri="{9D8B030D-6E8A-4147-A177-3AD203B41FA5}">
                      <a16:colId xmlns:a16="http://schemas.microsoft.com/office/drawing/2014/main" val="2209974230"/>
                    </a:ext>
                  </a:extLst>
                </a:gridCol>
              </a:tblGrid>
              <a:tr h="468000">
                <a:tc>
                  <a:txBody>
                    <a:bodyPr/>
                    <a:lstStyle/>
                    <a:p>
                      <a:pPr marL="0" indent="0" algn="l" defTabSz="914377" rtl="0" eaLnBrk="1" latinLnBrk="0" hangingPunct="1">
                        <a:lnSpc>
                          <a:spcPts val="2000"/>
                        </a:lnSpc>
                        <a:spcBef>
                          <a:spcPts val="300"/>
                        </a:spcBef>
                        <a:spcAft>
                          <a:spcPts val="0"/>
                        </a:spcAft>
                      </a:pPr>
                      <a:endParaRPr lang="en-US" sz="1600" b="0" kern="1200" dirty="0">
                        <a:solidFill>
                          <a:srgbClr val="002A52"/>
                        </a:solidFill>
                        <a:latin typeface="+mn-lt"/>
                        <a:ea typeface="+mn-ea"/>
                        <a:cs typeface="Arial" pitchFamily="34" charset="0"/>
                      </a:endParaRPr>
                    </a:p>
                  </a:txBody>
                  <a:tcPr marL="51431" marR="514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377" rtl="0" eaLnBrk="1" latinLnBrk="0" hangingPunct="1">
                        <a:lnSpc>
                          <a:spcPts val="2000"/>
                        </a:lnSpc>
                        <a:spcAft>
                          <a:spcPts val="0"/>
                        </a:spcAft>
                      </a:pPr>
                      <a:r>
                        <a:rPr lang="en-US" sz="1600" b="0" kern="1200" dirty="0">
                          <a:solidFill>
                            <a:srgbClr val="002A52"/>
                          </a:solidFill>
                          <a:latin typeface="+mn-lt"/>
                          <a:ea typeface="+mn-ea"/>
                          <a:cs typeface="Arial" pitchFamily="34" charset="0"/>
                        </a:rPr>
                        <a:t>201</a:t>
                      </a:r>
                      <a:r>
                        <a:rPr lang="he-IL" sz="1600" b="0" kern="1200" dirty="0">
                          <a:solidFill>
                            <a:srgbClr val="002A52"/>
                          </a:solidFill>
                          <a:latin typeface="+mn-lt"/>
                          <a:ea typeface="+mn-ea"/>
                          <a:cs typeface="Arial" pitchFamily="34" charset="0"/>
                        </a:rPr>
                        <a:t>8</a:t>
                      </a:r>
                      <a:endParaRPr lang="en-US" sz="1600" b="0" kern="1200" dirty="0">
                        <a:solidFill>
                          <a:srgbClr val="002A52"/>
                        </a:solidFill>
                        <a:latin typeface="+mn-lt"/>
                        <a:ea typeface="+mn-ea"/>
                        <a:cs typeface="Arial" pitchFamily="34" charset="0"/>
                      </a:endParaRPr>
                    </a:p>
                  </a:txBody>
                  <a:tcPr marL="51431" marR="514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377" rtl="0" eaLnBrk="1" latinLnBrk="0" hangingPunct="1">
                        <a:lnSpc>
                          <a:spcPts val="2000"/>
                        </a:lnSpc>
                        <a:spcAft>
                          <a:spcPts val="0"/>
                        </a:spcAft>
                      </a:pPr>
                      <a:r>
                        <a:rPr lang="he-IL" sz="1600" b="0" kern="1200" dirty="0">
                          <a:solidFill>
                            <a:srgbClr val="002A52"/>
                          </a:solidFill>
                          <a:latin typeface="+mn-lt"/>
                          <a:ea typeface="+mn-ea"/>
                          <a:cs typeface="Arial" pitchFamily="34" charset="0"/>
                        </a:rPr>
                        <a:t>היעד</a:t>
                      </a:r>
                      <a:r>
                        <a:rPr lang="he-IL" sz="1600" b="0" kern="1200" baseline="0" dirty="0">
                          <a:solidFill>
                            <a:srgbClr val="002A52"/>
                          </a:solidFill>
                          <a:latin typeface="+mn-lt"/>
                          <a:ea typeface="+mn-ea"/>
                          <a:cs typeface="Arial" pitchFamily="34" charset="0"/>
                        </a:rPr>
                        <a:t> ל-2020</a:t>
                      </a:r>
                      <a:endParaRPr lang="en-US" sz="1600" b="0" kern="1200" dirty="0">
                        <a:solidFill>
                          <a:srgbClr val="002A52"/>
                        </a:solidFill>
                        <a:latin typeface="+mn-lt"/>
                        <a:ea typeface="+mn-ea"/>
                        <a:cs typeface="Arial" pitchFamily="34" charset="0"/>
                      </a:endParaRPr>
                    </a:p>
                  </a:txBody>
                  <a:tcPr marL="51431" marR="514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377" rtl="0" eaLnBrk="1" latinLnBrk="0" hangingPunct="1">
                        <a:lnSpc>
                          <a:spcPts val="2000"/>
                        </a:lnSpc>
                        <a:spcAft>
                          <a:spcPts val="0"/>
                        </a:spcAft>
                      </a:pPr>
                      <a:r>
                        <a:rPr lang="he-IL" sz="1600" b="0" kern="1200" dirty="0">
                          <a:solidFill>
                            <a:srgbClr val="002A52"/>
                          </a:solidFill>
                          <a:latin typeface="+mn-lt"/>
                          <a:ea typeface="+mn-ea"/>
                          <a:cs typeface="Arial" pitchFamily="34" charset="0"/>
                        </a:rPr>
                        <a:t>היעד ל-2030, גילאי 25-66</a:t>
                      </a:r>
                      <a:endParaRPr lang="en-US" sz="1600" b="0" kern="1200" dirty="0">
                        <a:solidFill>
                          <a:srgbClr val="002A52"/>
                        </a:solidFill>
                        <a:latin typeface="+mn-lt"/>
                        <a:ea typeface="+mn-ea"/>
                        <a:cs typeface="Arial" pitchFamily="34" charset="0"/>
                      </a:endParaRPr>
                    </a:p>
                  </a:txBody>
                  <a:tcPr marL="51431" marR="514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6660592"/>
                  </a:ext>
                </a:extLst>
              </a:tr>
              <a:tr h="468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lgn="r" defTabSz="914377" rtl="0" eaLnBrk="1" latinLnBrk="0" hangingPunct="1">
                        <a:lnSpc>
                          <a:spcPts val="2000"/>
                        </a:lnSpc>
                        <a:spcAft>
                          <a:spcPts val="0"/>
                        </a:spcAft>
                      </a:pPr>
                      <a:r>
                        <a:rPr lang="he-IL" sz="1600" b="1" kern="1200" dirty="0">
                          <a:solidFill>
                            <a:srgbClr val="002A52"/>
                          </a:solidFill>
                          <a:latin typeface="+mn-lt"/>
                          <a:ea typeface="+mn-ea"/>
                          <a:cs typeface="Arial" pitchFamily="34" charset="0"/>
                        </a:rPr>
                        <a:t>גברים חרדים*</a:t>
                      </a:r>
                      <a:endParaRPr lang="en-US" sz="1600" b="1" kern="1200" dirty="0">
                        <a:solidFill>
                          <a:srgbClr val="002A52"/>
                        </a:solidFill>
                        <a:latin typeface="+mn-lt"/>
                        <a:ea typeface="+mn-ea"/>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15000"/>
                        </a:lnSpc>
                        <a:spcAft>
                          <a:spcPts val="0"/>
                        </a:spcAft>
                      </a:pPr>
                      <a:r>
                        <a:rPr lang="en-US" sz="1600" b="1" kern="1200" dirty="0">
                          <a:solidFill>
                            <a:srgbClr val="002A52"/>
                          </a:solidFill>
                          <a:latin typeface="+mn-lt"/>
                          <a:ea typeface="+mn-ea"/>
                          <a:cs typeface="Arial" pitchFamily="34" charset="0"/>
                        </a:rPr>
                        <a:t>50.2</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15000"/>
                        </a:lnSpc>
                        <a:spcAft>
                          <a:spcPts val="0"/>
                        </a:spcAft>
                      </a:pPr>
                      <a:r>
                        <a:rPr lang="he-IL" sz="1600" b="1" kern="1200" dirty="0">
                          <a:solidFill>
                            <a:srgbClr val="002A52"/>
                          </a:solidFill>
                          <a:latin typeface="+mn-lt"/>
                          <a:ea typeface="+mn-ea"/>
                          <a:cs typeface="Arial" pitchFamily="34" charset="0"/>
                        </a:rPr>
                        <a:t>63.0</a:t>
                      </a:r>
                      <a:endParaRPr lang="en-US" sz="1600" b="1" kern="1200" dirty="0">
                        <a:solidFill>
                          <a:srgbClr val="002A52"/>
                        </a:solidFill>
                        <a:latin typeface="+mn-lt"/>
                        <a:ea typeface="+mn-ea"/>
                        <a:cs typeface="Arial"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a:lnSpc>
                          <a:spcPct val="115000"/>
                        </a:lnSpc>
                        <a:spcAft>
                          <a:spcPts val="0"/>
                        </a:spcAft>
                      </a:pPr>
                      <a:r>
                        <a:rPr lang="he-IL" sz="1600" b="1" kern="1200" dirty="0">
                          <a:solidFill>
                            <a:srgbClr val="002A52"/>
                          </a:solidFill>
                          <a:latin typeface="+mn-lt"/>
                          <a:ea typeface="+mn-ea"/>
                          <a:cs typeface="Arial" pitchFamily="34" charset="0"/>
                        </a:rPr>
                        <a:t>65/70</a:t>
                      </a:r>
                      <a:endParaRPr lang="en-US" sz="1600" b="1" kern="1200" dirty="0">
                        <a:solidFill>
                          <a:srgbClr val="002A52"/>
                        </a:solidFill>
                        <a:latin typeface="+mn-lt"/>
                        <a:ea typeface="+mn-ea"/>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2202539"/>
                  </a:ext>
                </a:extLst>
              </a:tr>
              <a:tr h="468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r" defTabSz="914377" rtl="0" eaLnBrk="1" fontAlgn="auto" latinLnBrk="0" hangingPunct="1">
                        <a:lnSpc>
                          <a:spcPts val="2000"/>
                        </a:lnSpc>
                        <a:spcBef>
                          <a:spcPts val="0"/>
                        </a:spcBef>
                        <a:spcAft>
                          <a:spcPts val="0"/>
                        </a:spcAft>
                        <a:buClrTx/>
                        <a:buSzTx/>
                        <a:buFontTx/>
                        <a:buNone/>
                        <a:tabLst/>
                        <a:defRPr/>
                      </a:pPr>
                      <a:r>
                        <a:rPr lang="he-IL" sz="1600" b="1" kern="1200" dirty="0">
                          <a:solidFill>
                            <a:srgbClr val="002A52"/>
                          </a:solidFill>
                          <a:latin typeface="+mn-lt"/>
                          <a:ea typeface="+mn-ea"/>
                          <a:cs typeface="Arial" pitchFamily="34" charset="0"/>
                        </a:rPr>
                        <a:t>נשים ערביות</a:t>
                      </a:r>
                      <a:endParaRPr lang="en-US" sz="1600" b="1" kern="1200" dirty="0">
                        <a:solidFill>
                          <a:srgbClr val="002A52"/>
                        </a:solidFill>
                        <a:latin typeface="+mn-lt"/>
                        <a:ea typeface="+mn-ea"/>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15000"/>
                        </a:lnSpc>
                        <a:spcAft>
                          <a:spcPts val="0"/>
                        </a:spcAft>
                      </a:pPr>
                      <a:r>
                        <a:rPr lang="en-US" sz="1600" b="1" kern="1200" dirty="0">
                          <a:solidFill>
                            <a:srgbClr val="002A52"/>
                          </a:solidFill>
                          <a:latin typeface="+mn-lt"/>
                          <a:ea typeface="+mn-ea"/>
                          <a:cs typeface="Arial" pitchFamily="34" charset="0"/>
                        </a:rPr>
                        <a:t>38.2</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15000"/>
                        </a:lnSpc>
                        <a:spcAft>
                          <a:spcPts val="0"/>
                        </a:spcAft>
                      </a:pPr>
                      <a:r>
                        <a:rPr lang="he-IL" sz="1600" b="1" kern="1200" dirty="0">
                          <a:solidFill>
                            <a:srgbClr val="002A52"/>
                          </a:solidFill>
                          <a:latin typeface="+mn-lt"/>
                          <a:ea typeface="+mn-ea"/>
                          <a:cs typeface="Arial" pitchFamily="34" charset="0"/>
                        </a:rPr>
                        <a:t>41.0</a:t>
                      </a:r>
                      <a:endParaRPr lang="en-US" sz="1600" b="1" kern="1200" dirty="0">
                        <a:solidFill>
                          <a:srgbClr val="002A52"/>
                        </a:solidFill>
                        <a:latin typeface="+mn-lt"/>
                        <a:ea typeface="+mn-ea"/>
                        <a:cs typeface="Arial"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a:lnSpc>
                          <a:spcPct val="115000"/>
                        </a:lnSpc>
                        <a:spcAft>
                          <a:spcPts val="0"/>
                        </a:spcAft>
                      </a:pPr>
                      <a:r>
                        <a:rPr lang="he-IL" sz="1600" b="1" kern="1200" dirty="0">
                          <a:solidFill>
                            <a:srgbClr val="002A52"/>
                          </a:solidFill>
                          <a:latin typeface="+mn-lt"/>
                          <a:ea typeface="+mn-ea"/>
                          <a:cs typeface="Arial" pitchFamily="34" charset="0"/>
                        </a:rPr>
                        <a:t>53</a:t>
                      </a:r>
                      <a:endParaRPr lang="en-US" sz="1600" b="1" kern="1200" dirty="0">
                        <a:solidFill>
                          <a:srgbClr val="002A52"/>
                        </a:solidFill>
                        <a:latin typeface="+mn-lt"/>
                        <a:ea typeface="+mn-ea"/>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6408648"/>
                  </a:ext>
                </a:extLst>
              </a:tr>
              <a:tr h="468000">
                <a:tc>
                  <a:txBody>
                    <a:bodyPr/>
                    <a:lstStyle/>
                    <a:p>
                      <a:pPr marL="0" indent="0" algn="r" defTabSz="914377" rtl="0" eaLnBrk="1" latinLnBrk="0" hangingPunct="1">
                        <a:lnSpc>
                          <a:spcPts val="2000"/>
                        </a:lnSpc>
                        <a:spcAft>
                          <a:spcPts val="0"/>
                        </a:spcAft>
                      </a:pPr>
                      <a:r>
                        <a:rPr lang="he-IL" sz="1600" b="1" kern="1200" dirty="0">
                          <a:solidFill>
                            <a:srgbClr val="002A52"/>
                          </a:solidFill>
                          <a:latin typeface="+mn-lt"/>
                          <a:ea typeface="+mn-ea"/>
                          <a:cs typeface="Arial" pitchFamily="34" charset="0"/>
                        </a:rPr>
                        <a:t>אנשים עם מוגבלות (מעל</a:t>
                      </a:r>
                      <a:r>
                        <a:rPr lang="he-IL" sz="1600" b="1" kern="1200" baseline="0" dirty="0">
                          <a:solidFill>
                            <a:srgbClr val="002A52"/>
                          </a:solidFill>
                          <a:latin typeface="+mn-lt"/>
                          <a:ea typeface="+mn-ea"/>
                          <a:cs typeface="Arial" pitchFamily="34" charset="0"/>
                        </a:rPr>
                        <a:t> 20%)</a:t>
                      </a:r>
                      <a:endParaRPr lang="en-US" sz="1600" b="1" kern="1200" dirty="0">
                        <a:solidFill>
                          <a:srgbClr val="002A52"/>
                        </a:solidFill>
                        <a:latin typeface="+mn-lt"/>
                        <a:ea typeface="+mn-ea"/>
                        <a:cs typeface="Arial" pitchFamily="34" charset="0"/>
                      </a:endParaRPr>
                    </a:p>
                  </a:txBody>
                  <a:tcPr marL="51431" marR="514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15000"/>
                        </a:lnSpc>
                        <a:spcAft>
                          <a:spcPts val="0"/>
                        </a:spcAft>
                      </a:pPr>
                      <a:r>
                        <a:rPr lang="en-US" sz="1600" b="1" kern="1200" dirty="0">
                          <a:solidFill>
                            <a:srgbClr val="002A52"/>
                          </a:solidFill>
                          <a:latin typeface="+mn-lt"/>
                          <a:ea typeface="+mn-ea"/>
                          <a:cs typeface="Arial" pitchFamily="34" charset="0"/>
                        </a:rPr>
                        <a:t>41.9</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377" rtl="0" eaLnBrk="1" latinLnBrk="0" hangingPunct="1">
                        <a:lnSpc>
                          <a:spcPts val="2000"/>
                        </a:lnSpc>
                        <a:spcAft>
                          <a:spcPts val="0"/>
                        </a:spcAft>
                      </a:pPr>
                      <a:r>
                        <a:rPr lang="en-US" sz="1600" b="1" kern="1200" dirty="0">
                          <a:solidFill>
                            <a:srgbClr val="002A52"/>
                          </a:solidFill>
                          <a:latin typeface="+mn-lt"/>
                          <a:ea typeface="+mn-ea"/>
                          <a:cs typeface="Arial" pitchFamily="34" charset="0"/>
                        </a:rPr>
                        <a: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he-IL" sz="1600" b="1" kern="1200" dirty="0">
                          <a:solidFill>
                            <a:srgbClr val="002A52"/>
                          </a:solidFill>
                          <a:latin typeface="+mn-lt"/>
                          <a:ea typeface="+mn-ea"/>
                          <a:cs typeface="Arial" pitchFamily="34" charset="0"/>
                        </a:rPr>
                        <a:t>51</a:t>
                      </a:r>
                      <a:endParaRPr lang="en-US" sz="1600" b="1" kern="1200" dirty="0">
                        <a:solidFill>
                          <a:srgbClr val="002A52"/>
                        </a:solidFill>
                        <a:latin typeface="+mn-lt"/>
                        <a:ea typeface="+mn-ea"/>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6789931"/>
                  </a:ext>
                </a:extLst>
              </a:tr>
              <a:tr h="468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lgn="r" defTabSz="914377" rtl="0" eaLnBrk="1" latinLnBrk="0" hangingPunct="1">
                        <a:lnSpc>
                          <a:spcPts val="2000"/>
                        </a:lnSpc>
                        <a:spcAft>
                          <a:spcPts val="0"/>
                        </a:spcAft>
                      </a:pPr>
                      <a:r>
                        <a:rPr lang="he-IL" sz="1600" b="0" kern="1200" dirty="0">
                          <a:solidFill>
                            <a:srgbClr val="002A52"/>
                          </a:solidFill>
                          <a:latin typeface="+mn-lt"/>
                          <a:ea typeface="+mn-ea"/>
                          <a:cs typeface="Arial" pitchFamily="34" charset="0"/>
                        </a:rPr>
                        <a:t>נשים חרדיות*</a:t>
                      </a:r>
                      <a:endParaRPr lang="en-US" sz="1600" b="0" kern="1200" dirty="0">
                        <a:solidFill>
                          <a:srgbClr val="002A52"/>
                        </a:solidFill>
                        <a:latin typeface="+mn-lt"/>
                        <a:ea typeface="+mn-ea"/>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15000"/>
                        </a:lnSpc>
                        <a:spcAft>
                          <a:spcPts val="0"/>
                        </a:spcAft>
                      </a:pPr>
                      <a:r>
                        <a:rPr lang="en-US" sz="1600" b="0" kern="1200" dirty="0">
                          <a:solidFill>
                            <a:srgbClr val="002A52"/>
                          </a:solidFill>
                          <a:latin typeface="+mn-lt"/>
                          <a:ea typeface="+mn-ea"/>
                          <a:cs typeface="Arial" pitchFamily="34" charset="0"/>
                        </a:rPr>
                        <a:t>76.1</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15000"/>
                        </a:lnSpc>
                        <a:spcAft>
                          <a:spcPts val="0"/>
                        </a:spcAft>
                      </a:pPr>
                      <a:r>
                        <a:rPr lang="he-IL" sz="1600" b="0" kern="1200" dirty="0">
                          <a:solidFill>
                            <a:srgbClr val="002A52"/>
                          </a:solidFill>
                          <a:latin typeface="+mn-lt"/>
                          <a:ea typeface="+mn-ea"/>
                          <a:cs typeface="Arial" pitchFamily="34" charset="0"/>
                        </a:rPr>
                        <a:t>63.0</a:t>
                      </a:r>
                      <a:endParaRPr lang="en-US" sz="1600" b="0" kern="1200" dirty="0">
                        <a:solidFill>
                          <a:srgbClr val="002A52"/>
                        </a:solidFill>
                        <a:latin typeface="+mn-lt"/>
                        <a:ea typeface="+mn-ea"/>
                        <a:cs typeface="Arial"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a:lnSpc>
                          <a:spcPct val="115000"/>
                        </a:lnSpc>
                        <a:spcAft>
                          <a:spcPts val="0"/>
                        </a:spcAft>
                      </a:pPr>
                      <a:r>
                        <a:rPr lang="he-IL" sz="1600" b="0" kern="1200" dirty="0">
                          <a:solidFill>
                            <a:srgbClr val="002A52"/>
                          </a:solidFill>
                          <a:latin typeface="+mn-lt"/>
                          <a:ea typeface="+mn-ea"/>
                          <a:cs typeface="Arial" pitchFamily="34" charset="0"/>
                        </a:rPr>
                        <a:t>81</a:t>
                      </a:r>
                      <a:endParaRPr lang="en-US" sz="1600" b="0" kern="1200" dirty="0">
                        <a:solidFill>
                          <a:srgbClr val="002A52"/>
                        </a:solidFill>
                        <a:latin typeface="+mn-lt"/>
                        <a:ea typeface="+mn-ea"/>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5614464"/>
                  </a:ext>
                </a:extLst>
              </a:tr>
              <a:tr h="468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lgn="r" defTabSz="914377" rtl="0" eaLnBrk="1" latinLnBrk="0" hangingPunct="1">
                        <a:lnSpc>
                          <a:spcPts val="2000"/>
                        </a:lnSpc>
                        <a:spcAft>
                          <a:spcPts val="0"/>
                        </a:spcAft>
                      </a:pPr>
                      <a:r>
                        <a:rPr lang="he-IL" sz="1600" b="0" kern="1200" dirty="0">
                          <a:solidFill>
                            <a:srgbClr val="002A52"/>
                          </a:solidFill>
                          <a:latin typeface="+mn-lt"/>
                          <a:ea typeface="+mn-ea"/>
                          <a:cs typeface="Arial" pitchFamily="34" charset="0"/>
                        </a:rPr>
                        <a:t>גברים ערבים</a:t>
                      </a:r>
                      <a:endParaRPr lang="en-US" sz="1600" b="0" kern="1200" dirty="0">
                        <a:solidFill>
                          <a:srgbClr val="002A52"/>
                        </a:solidFill>
                        <a:latin typeface="+mn-lt"/>
                        <a:ea typeface="+mn-ea"/>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15000"/>
                        </a:lnSpc>
                        <a:spcAft>
                          <a:spcPts val="0"/>
                        </a:spcAft>
                      </a:pPr>
                      <a:r>
                        <a:rPr lang="en-US" sz="1600" b="0" kern="1200" dirty="0">
                          <a:solidFill>
                            <a:srgbClr val="002A52"/>
                          </a:solidFill>
                          <a:latin typeface="+mn-lt"/>
                          <a:ea typeface="+mn-ea"/>
                          <a:cs typeface="Arial" pitchFamily="34" charset="0"/>
                        </a:rPr>
                        <a:t>76.3</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15000"/>
                        </a:lnSpc>
                        <a:spcAft>
                          <a:spcPts val="0"/>
                        </a:spcAft>
                      </a:pPr>
                      <a:r>
                        <a:rPr lang="he-IL" sz="1600" b="0" kern="1200" dirty="0">
                          <a:solidFill>
                            <a:srgbClr val="002A52"/>
                          </a:solidFill>
                          <a:latin typeface="+mn-lt"/>
                          <a:ea typeface="+mn-ea"/>
                          <a:cs typeface="Arial" pitchFamily="34" charset="0"/>
                        </a:rPr>
                        <a:t>78.0</a:t>
                      </a:r>
                      <a:endParaRPr lang="en-US" sz="1600" b="0" kern="1200" dirty="0">
                        <a:solidFill>
                          <a:srgbClr val="002A52"/>
                        </a:solidFill>
                        <a:latin typeface="+mn-lt"/>
                        <a:ea typeface="+mn-ea"/>
                        <a:cs typeface="Arial" pitchFamily="34"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a:lnSpc>
                          <a:spcPct val="115000"/>
                        </a:lnSpc>
                        <a:spcAft>
                          <a:spcPts val="0"/>
                        </a:spcAft>
                      </a:pPr>
                      <a:r>
                        <a:rPr lang="he-IL" sz="1600" b="0" kern="1200" dirty="0">
                          <a:solidFill>
                            <a:srgbClr val="002A52"/>
                          </a:solidFill>
                          <a:latin typeface="+mn-lt"/>
                          <a:ea typeface="+mn-ea"/>
                          <a:cs typeface="Arial" pitchFamily="34" charset="0"/>
                        </a:rPr>
                        <a:t>83</a:t>
                      </a:r>
                      <a:endParaRPr lang="en-US" sz="1600" b="0" kern="1200" dirty="0">
                        <a:solidFill>
                          <a:srgbClr val="002A52"/>
                        </a:solidFill>
                        <a:latin typeface="+mn-lt"/>
                        <a:ea typeface="+mn-ea"/>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9759488"/>
                  </a:ext>
                </a:extLst>
              </a:tr>
              <a:tr h="468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lgn="r" defTabSz="914377" rtl="0" eaLnBrk="1" latinLnBrk="0" hangingPunct="1">
                        <a:lnSpc>
                          <a:spcPts val="2000"/>
                        </a:lnSpc>
                        <a:spcAft>
                          <a:spcPts val="0"/>
                        </a:spcAft>
                      </a:pPr>
                      <a:r>
                        <a:rPr lang="he-IL" sz="1600" b="0" kern="1200" dirty="0">
                          <a:solidFill>
                            <a:srgbClr val="002A52"/>
                          </a:solidFill>
                          <a:latin typeface="+mn-lt"/>
                          <a:ea typeface="+mn-ea"/>
                          <a:cs typeface="Arial" pitchFamily="34" charset="0"/>
                        </a:rPr>
                        <a:t>יהודים לא-חרדים (גברים ונשים)</a:t>
                      </a:r>
                      <a:endParaRPr lang="en-US" sz="1600" b="0" kern="1200" dirty="0">
                        <a:solidFill>
                          <a:srgbClr val="002A52"/>
                        </a:solidFill>
                        <a:latin typeface="+mn-lt"/>
                        <a:ea typeface="+mn-ea"/>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15000"/>
                        </a:lnSpc>
                        <a:spcAft>
                          <a:spcPts val="0"/>
                        </a:spcAft>
                      </a:pPr>
                      <a:r>
                        <a:rPr lang="en-US" sz="1600" b="0" kern="1200" dirty="0">
                          <a:solidFill>
                            <a:srgbClr val="002A52"/>
                          </a:solidFill>
                          <a:latin typeface="+mn-lt"/>
                          <a:ea typeface="+mn-ea"/>
                          <a:cs typeface="Arial" pitchFamily="34" charset="0"/>
                        </a:rPr>
                        <a:t>85.0</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115000"/>
                        </a:lnSpc>
                        <a:spcAft>
                          <a:spcPts val="0"/>
                        </a:spcAft>
                      </a:pPr>
                      <a:r>
                        <a:rPr lang="he-IL" sz="1600" b="0" kern="1200" dirty="0">
                          <a:solidFill>
                            <a:srgbClr val="002A52"/>
                          </a:solidFill>
                          <a:latin typeface="+mn-lt"/>
                          <a:ea typeface="+mn-ea"/>
                          <a:cs typeface="Arial" pitchFamily="34" charset="0"/>
                        </a:rPr>
                        <a:t>83.0</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he-IL" sz="1600" b="0" kern="1200" dirty="0">
                          <a:solidFill>
                            <a:srgbClr val="002A52"/>
                          </a:solidFill>
                          <a:latin typeface="+mn-lt"/>
                          <a:ea typeface="+mn-ea"/>
                          <a:cs typeface="Arial" pitchFamily="34" charset="0"/>
                        </a:rPr>
                        <a:t>86</a:t>
                      </a:r>
                      <a:endParaRPr lang="en-US" sz="1600" b="0" kern="1200" dirty="0">
                        <a:solidFill>
                          <a:srgbClr val="002A52"/>
                        </a:solidFill>
                        <a:latin typeface="+mn-lt"/>
                        <a:ea typeface="+mn-ea"/>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136497"/>
                  </a:ext>
                </a:extLst>
              </a:tr>
            </a:tbl>
          </a:graphicData>
        </a:graphic>
      </p:graphicFrame>
      <p:sp>
        <p:nvSpPr>
          <p:cNvPr id="7" name="Rectangle 6">
            <a:extLst>
              <a:ext uri="{FF2B5EF4-FFF2-40B4-BE49-F238E27FC236}">
                <a16:creationId xmlns:a16="http://schemas.microsoft.com/office/drawing/2014/main" id="{4D90CB0E-00FB-4E15-B45A-86029E2C3E16}"/>
              </a:ext>
            </a:extLst>
          </p:cNvPr>
          <p:cNvSpPr>
            <a:spLocks noChangeArrowheads="1"/>
          </p:cNvSpPr>
          <p:nvPr/>
        </p:nvSpPr>
        <p:spPr bwMode="auto">
          <a:xfrm>
            <a:off x="0" y="4653136"/>
            <a:ext cx="9144000" cy="923330"/>
          </a:xfrm>
          <a:prstGeom prst="rect">
            <a:avLst/>
          </a:prstGeom>
          <a:noFill/>
          <a:ln w="9525">
            <a:noFill/>
            <a:miter lim="800000"/>
            <a:headEnd/>
            <a:tailEnd/>
          </a:ln>
          <a:effectLst/>
        </p:spPr>
        <p:txBody>
          <a:bodyPr wrap="square" anchor="ctr">
            <a:spAutoFit/>
          </a:bodyPr>
          <a:lstStyle/>
          <a:p>
            <a:pPr algn="r">
              <a:spcBef>
                <a:spcPts val="1200"/>
              </a:spcBef>
            </a:pPr>
            <a:r>
              <a:rPr lang="he-IL" sz="2200" dirty="0">
                <a:solidFill>
                  <a:srgbClr val="002A52"/>
                </a:solidFill>
              </a:rPr>
              <a:t>התמקדות בקבוצות בעלות שיעור תעסוקה נמוך</a:t>
            </a:r>
            <a:endParaRPr lang="en-US" sz="2200" dirty="0">
              <a:solidFill>
                <a:srgbClr val="002A52"/>
              </a:solidFill>
            </a:endParaRPr>
          </a:p>
          <a:p>
            <a:pPr algn="r">
              <a:spcBef>
                <a:spcPts val="1200"/>
              </a:spcBef>
            </a:pPr>
            <a:r>
              <a:rPr lang="he-IL" sz="2200" dirty="0">
                <a:solidFill>
                  <a:srgbClr val="002A52"/>
                </a:solidFill>
              </a:rPr>
              <a:t>סה"כ התעסוקה ב-2030 בגילאי 25-66 - 80.4%, מקום 5 ב-</a:t>
            </a:r>
            <a:r>
              <a:rPr lang="en-US" sz="2200" dirty="0">
                <a:solidFill>
                  <a:srgbClr val="002A52"/>
                </a:solidFill>
              </a:rPr>
              <a:t>OECD</a:t>
            </a:r>
            <a:r>
              <a:rPr lang="he-IL" sz="2200" dirty="0">
                <a:solidFill>
                  <a:srgbClr val="002A52"/>
                </a:solidFill>
              </a:rPr>
              <a:t> כיום</a:t>
            </a:r>
            <a:endParaRPr lang="en-US" sz="2200" dirty="0">
              <a:solidFill>
                <a:srgbClr val="002A52"/>
              </a:solidFill>
            </a:endParaRPr>
          </a:p>
        </p:txBody>
      </p:sp>
      <p:sp>
        <p:nvSpPr>
          <p:cNvPr id="8" name="Rectangle 7">
            <a:extLst>
              <a:ext uri="{FF2B5EF4-FFF2-40B4-BE49-F238E27FC236}">
                <a16:creationId xmlns:a16="http://schemas.microsoft.com/office/drawing/2014/main" id="{C300C01D-7C88-48B7-B60B-BBD2187CAA3B}"/>
              </a:ext>
            </a:extLst>
          </p:cNvPr>
          <p:cNvSpPr/>
          <p:nvPr/>
        </p:nvSpPr>
        <p:spPr>
          <a:xfrm>
            <a:off x="1010848" y="6273225"/>
            <a:ext cx="8133152" cy="584775"/>
          </a:xfrm>
          <a:prstGeom prst="rect">
            <a:avLst/>
          </a:prstGeom>
        </p:spPr>
        <p:txBody>
          <a:bodyPr wrap="square">
            <a:spAutoFit/>
          </a:bodyPr>
          <a:lstStyle/>
          <a:p>
            <a:pPr algn="r">
              <a:spcBef>
                <a:spcPts val="0"/>
              </a:spcBef>
            </a:pPr>
            <a:r>
              <a:rPr lang="he-IL" sz="1600" baseline="30000" dirty="0">
                <a:solidFill>
                  <a:srgbClr val="002060"/>
                </a:solidFill>
                <a:latin typeface="+mj-lt"/>
              </a:rPr>
              <a:t>* רבים מהחרדים והחרדיות מועסקים בהיקפים נמוכים ובמשרות חלקיות.</a:t>
            </a:r>
          </a:p>
          <a:p>
            <a:pPr algn="r">
              <a:spcBef>
                <a:spcPts val="0"/>
              </a:spcBef>
            </a:pPr>
            <a:r>
              <a:rPr lang="he-IL" sz="1600" baseline="30000" dirty="0">
                <a:solidFill>
                  <a:srgbClr val="002060"/>
                </a:solidFill>
                <a:latin typeface="+mj-lt"/>
              </a:rPr>
              <a:t>הנתון ל-2018 והיעד ל-2020 לגילאי 25-64, היעד ל-2030 לגילאי 25-66. </a:t>
            </a:r>
            <a:r>
              <a:rPr lang="he-IL" sz="1600" baseline="30000" dirty="0">
                <a:solidFill>
                  <a:srgbClr val="002060"/>
                </a:solidFill>
              </a:rPr>
              <a:t>לאנשים עם מוגבלות הנתון האחרון ל-2016.</a:t>
            </a:r>
          </a:p>
          <a:p>
            <a:pPr algn="r">
              <a:spcBef>
                <a:spcPts val="0"/>
              </a:spcBef>
            </a:pPr>
            <a:r>
              <a:rPr lang="he-IL" sz="1600" baseline="30000" dirty="0">
                <a:solidFill>
                  <a:srgbClr val="002060"/>
                </a:solidFill>
                <a:latin typeface="+mj-lt"/>
              </a:rPr>
              <a:t>חרדים על פי הגדרת המועצה הלאומית לכלכלה. אנשים עם מוגבלות על פי הגדרת המוסד לביטוח לאומי.</a:t>
            </a:r>
          </a:p>
        </p:txBody>
      </p:sp>
    </p:spTree>
    <p:extLst>
      <p:ext uri="{BB962C8B-B14F-4D97-AF65-F5344CB8AC3E}">
        <p14:creationId xmlns:p14="http://schemas.microsoft.com/office/powerpoint/2010/main" val="1057680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3DE8B89-6832-4574-9F02-17688212A47D}"/>
              </a:ext>
            </a:extLst>
          </p:cNvPr>
          <p:cNvGraphicFramePr>
            <a:graphicFrameLocks noGrp="1"/>
          </p:cNvGraphicFramePr>
          <p:nvPr>
            <p:extLst>
              <p:ext uri="{D42A27DB-BD31-4B8C-83A1-F6EECF244321}">
                <p14:modId xmlns:p14="http://schemas.microsoft.com/office/powerpoint/2010/main" val="1852159130"/>
              </p:ext>
            </p:extLst>
          </p:nvPr>
        </p:nvGraphicFramePr>
        <p:xfrm>
          <a:off x="263125" y="979200"/>
          <a:ext cx="8617750" cy="2993664"/>
        </p:xfrm>
        <a:graphic>
          <a:graphicData uri="http://schemas.openxmlformats.org/drawingml/2006/table">
            <a:tbl>
              <a:tblPr rtl="1" firstRow="1" firstCol="1" bandRow="1">
                <a:tableStyleId>{5C22544A-7EE6-4342-B048-85BDC9FD1C3A}</a:tableStyleId>
              </a:tblPr>
              <a:tblGrid>
                <a:gridCol w="2317750">
                  <a:extLst>
                    <a:ext uri="{9D8B030D-6E8A-4147-A177-3AD203B41FA5}">
                      <a16:colId xmlns:a16="http://schemas.microsoft.com/office/drawing/2014/main" val="1174229410"/>
                    </a:ext>
                  </a:extLst>
                </a:gridCol>
                <a:gridCol w="6300000">
                  <a:extLst>
                    <a:ext uri="{9D8B030D-6E8A-4147-A177-3AD203B41FA5}">
                      <a16:colId xmlns:a16="http://schemas.microsoft.com/office/drawing/2014/main" val="2209974230"/>
                    </a:ext>
                  </a:extLst>
                </a:gridCol>
              </a:tblGrid>
              <a:tr h="468000">
                <a:tc>
                  <a:txBody>
                    <a:bodyPr/>
                    <a:lstStyle/>
                    <a:p>
                      <a:pPr marL="0" indent="0" algn="l" defTabSz="914377" rtl="0" eaLnBrk="1" latinLnBrk="0" hangingPunct="1">
                        <a:lnSpc>
                          <a:spcPts val="2000"/>
                        </a:lnSpc>
                        <a:spcBef>
                          <a:spcPts val="300"/>
                        </a:spcBef>
                        <a:spcAft>
                          <a:spcPts val="0"/>
                        </a:spcAft>
                      </a:pPr>
                      <a:endParaRPr lang="en-US" sz="1600" b="0" kern="1200" dirty="0">
                        <a:solidFill>
                          <a:srgbClr val="002A52"/>
                        </a:solidFill>
                        <a:latin typeface="+mj-lt"/>
                        <a:ea typeface="+mn-ea"/>
                        <a:cs typeface="Arial" pitchFamily="34" charset="0"/>
                      </a:endParaRPr>
                    </a:p>
                  </a:txBody>
                  <a:tcPr marL="51431" marR="514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377" rtl="0" eaLnBrk="1" latinLnBrk="0" hangingPunct="1">
                        <a:lnSpc>
                          <a:spcPts val="2000"/>
                        </a:lnSpc>
                        <a:spcAft>
                          <a:spcPts val="0"/>
                        </a:spcAft>
                      </a:pPr>
                      <a:r>
                        <a:rPr lang="he-IL" sz="1600" b="0" kern="1200" dirty="0">
                          <a:solidFill>
                            <a:srgbClr val="002060"/>
                          </a:solidFill>
                          <a:latin typeface="+mn-lt"/>
                          <a:ea typeface="+mn-ea"/>
                          <a:cs typeface="Arial" pitchFamily="34" charset="0"/>
                        </a:rPr>
                        <a:t>היעד ל-2030, גילאי 25-39</a:t>
                      </a:r>
                      <a:endParaRPr lang="en-US" sz="1600" b="0" kern="1200" dirty="0">
                        <a:solidFill>
                          <a:srgbClr val="002060"/>
                        </a:solidFill>
                        <a:latin typeface="+mj-lt"/>
                        <a:ea typeface="+mn-ea"/>
                        <a:cs typeface="Arial" pitchFamily="34" charset="0"/>
                      </a:endParaRPr>
                    </a:p>
                  </a:txBody>
                  <a:tcPr marL="51431" marR="514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6660592"/>
                  </a:ext>
                </a:extLst>
              </a:tr>
              <a:tr h="468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lgn="r" defTabSz="914377" rtl="0" eaLnBrk="1" latinLnBrk="0" hangingPunct="1">
                        <a:lnSpc>
                          <a:spcPts val="2000"/>
                        </a:lnSpc>
                        <a:spcAft>
                          <a:spcPts val="0"/>
                        </a:spcAft>
                      </a:pPr>
                      <a:r>
                        <a:rPr lang="he-IL" sz="1600" b="1" kern="1200" dirty="0">
                          <a:solidFill>
                            <a:srgbClr val="002A52"/>
                          </a:solidFill>
                          <a:latin typeface="+mj-lt"/>
                          <a:ea typeface="+mn-ea"/>
                          <a:cs typeface="Arial" pitchFamily="34" charset="0"/>
                        </a:rPr>
                        <a:t>נשים חרדיות</a:t>
                      </a:r>
                      <a:endParaRPr lang="en-US" sz="1600" b="1" kern="1200" dirty="0">
                        <a:solidFill>
                          <a:srgbClr val="002A52"/>
                        </a:solidFill>
                        <a:latin typeface="+mj-lt"/>
                        <a:ea typeface="+mn-ea"/>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1">
                        <a:lnSpc>
                          <a:spcPct val="115000"/>
                        </a:lnSpc>
                        <a:spcAft>
                          <a:spcPts val="0"/>
                        </a:spcAft>
                      </a:pPr>
                      <a:r>
                        <a:rPr lang="he-IL" sz="1600" b="1" kern="1200" dirty="0">
                          <a:solidFill>
                            <a:srgbClr val="002060"/>
                          </a:solidFill>
                          <a:latin typeface="Calibri" panose="020F0502020204030204"/>
                          <a:ea typeface="+mn-ea"/>
                          <a:cs typeface="+mn-cs"/>
                        </a:rPr>
                        <a:t>עלייה של 3.3% לשנה בשכר</a:t>
                      </a:r>
                      <a:r>
                        <a:rPr lang="he-IL" sz="1600" b="1" kern="1200" baseline="0" dirty="0">
                          <a:solidFill>
                            <a:srgbClr val="002060"/>
                          </a:solidFill>
                          <a:latin typeface="Calibri" panose="020F0502020204030204"/>
                          <a:ea typeface="+mn-ea"/>
                          <a:cs typeface="+mn-cs"/>
                        </a:rPr>
                        <a:t> החודשי הנומינלי</a:t>
                      </a:r>
                      <a:endParaRPr lang="he-IL" sz="1600" b="1" kern="1200" dirty="0">
                        <a:solidFill>
                          <a:srgbClr val="002060"/>
                        </a:solidFill>
                        <a:latin typeface="Calibri" panose="020F0502020204030204"/>
                        <a:ea typeface="+mn-ea"/>
                        <a:cs typeface="+mn-cs"/>
                      </a:endParaRPr>
                    </a:p>
                    <a:p>
                      <a:pPr algn="ctr" rtl="1">
                        <a:lnSpc>
                          <a:spcPct val="115000"/>
                        </a:lnSpc>
                        <a:spcAft>
                          <a:spcPts val="0"/>
                        </a:spcAft>
                      </a:pPr>
                      <a:r>
                        <a:rPr lang="he-IL" sz="1600" b="0" kern="1200" dirty="0">
                          <a:solidFill>
                            <a:srgbClr val="002060"/>
                          </a:solidFill>
                          <a:latin typeface="Calibri" panose="020F0502020204030204"/>
                          <a:ea typeface="+mn-ea"/>
                          <a:cs typeface="+mn-cs"/>
                        </a:rPr>
                        <a:t>שיעור גבוה מהצפוי לנשים יהודיות</a:t>
                      </a:r>
                      <a:r>
                        <a:rPr lang="he-IL" sz="1600" b="0" kern="1200" baseline="0" dirty="0">
                          <a:solidFill>
                            <a:srgbClr val="002060"/>
                          </a:solidFill>
                          <a:latin typeface="Calibri" panose="020F0502020204030204"/>
                          <a:ea typeface="+mn-ea"/>
                          <a:cs typeface="+mn-cs"/>
                        </a:rPr>
                        <a:t> לא-חרדיות</a:t>
                      </a:r>
                      <a:endParaRPr lang="en-US" sz="1600" b="0" kern="1200" dirty="0">
                        <a:solidFill>
                          <a:srgbClr val="002060"/>
                        </a:solidFill>
                        <a:latin typeface="+mj-lt"/>
                        <a:ea typeface="+mn-ea"/>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2202539"/>
                  </a:ext>
                </a:extLst>
              </a:tr>
              <a:tr h="468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r" defTabSz="914377" rtl="0" eaLnBrk="1" fontAlgn="auto" latinLnBrk="0" hangingPunct="1">
                        <a:lnSpc>
                          <a:spcPts val="2000"/>
                        </a:lnSpc>
                        <a:spcBef>
                          <a:spcPts val="0"/>
                        </a:spcBef>
                        <a:spcAft>
                          <a:spcPts val="0"/>
                        </a:spcAft>
                        <a:buClrTx/>
                        <a:buSzTx/>
                        <a:buFontTx/>
                        <a:buNone/>
                        <a:tabLst/>
                        <a:defRPr/>
                      </a:pPr>
                      <a:r>
                        <a:rPr lang="he-IL" sz="1600" b="1" kern="1200" dirty="0">
                          <a:solidFill>
                            <a:srgbClr val="002A52"/>
                          </a:solidFill>
                          <a:latin typeface="+mj-lt"/>
                          <a:ea typeface="+mn-ea"/>
                          <a:cs typeface="Arial" pitchFamily="34" charset="0"/>
                        </a:rPr>
                        <a:t>גברים ערבים</a:t>
                      </a:r>
                      <a:endParaRPr lang="en-US" sz="1600" b="1" kern="1200" dirty="0">
                        <a:solidFill>
                          <a:srgbClr val="002A52"/>
                        </a:solidFill>
                        <a:latin typeface="+mj-lt"/>
                        <a:ea typeface="+mn-ea"/>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1">
                        <a:lnSpc>
                          <a:spcPct val="115000"/>
                        </a:lnSpc>
                        <a:spcAft>
                          <a:spcPts val="0"/>
                        </a:spcAft>
                      </a:pPr>
                      <a:r>
                        <a:rPr lang="he-IL" sz="1600" b="1" kern="1200" dirty="0">
                          <a:solidFill>
                            <a:srgbClr val="002060"/>
                          </a:solidFill>
                          <a:latin typeface="Calibri" panose="020F0502020204030204"/>
                          <a:ea typeface="+mn-ea"/>
                          <a:cs typeface="+mn-cs"/>
                        </a:rPr>
                        <a:t>עלייה של 3% לשנה בשכר</a:t>
                      </a:r>
                      <a:r>
                        <a:rPr lang="he-IL" sz="1600" b="1" kern="1200" baseline="0" dirty="0">
                          <a:solidFill>
                            <a:srgbClr val="002060"/>
                          </a:solidFill>
                          <a:latin typeface="Calibri" panose="020F0502020204030204"/>
                          <a:ea typeface="+mn-ea"/>
                          <a:cs typeface="+mn-cs"/>
                        </a:rPr>
                        <a:t> החודשי הנומינלי</a:t>
                      </a:r>
                      <a:endParaRPr lang="he-IL" sz="1600" b="1" kern="1200" dirty="0">
                        <a:solidFill>
                          <a:srgbClr val="002060"/>
                        </a:solidFill>
                        <a:latin typeface="Calibri" panose="020F0502020204030204"/>
                        <a:ea typeface="+mn-ea"/>
                        <a:cs typeface="+mn-cs"/>
                      </a:endParaRPr>
                    </a:p>
                    <a:p>
                      <a:pPr algn="ctr" rtl="1">
                        <a:lnSpc>
                          <a:spcPct val="115000"/>
                        </a:lnSpc>
                        <a:spcAft>
                          <a:spcPts val="0"/>
                        </a:spcAft>
                      </a:pPr>
                      <a:r>
                        <a:rPr lang="he-IL" sz="1600" b="0" kern="1200" dirty="0">
                          <a:solidFill>
                            <a:srgbClr val="002060"/>
                          </a:solidFill>
                          <a:latin typeface="Calibri" panose="020F0502020204030204"/>
                          <a:ea typeface="+mn-ea"/>
                          <a:cs typeface="+mn-cs"/>
                        </a:rPr>
                        <a:t>שיעור גבוה מהצפוי לגברים יהודים לא-חרדים</a:t>
                      </a:r>
                      <a:endParaRPr lang="en-US" sz="1600" b="1" kern="1200" dirty="0">
                        <a:solidFill>
                          <a:srgbClr val="002060"/>
                        </a:solidFill>
                        <a:latin typeface="+mj-lt"/>
                        <a:ea typeface="+mn-ea"/>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6408648"/>
                  </a:ext>
                </a:extLst>
              </a:tr>
              <a:tr h="468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lgn="r" defTabSz="914377" rtl="0" eaLnBrk="1" latinLnBrk="0" hangingPunct="1">
                        <a:lnSpc>
                          <a:spcPts val="2000"/>
                        </a:lnSpc>
                        <a:spcAft>
                          <a:spcPts val="0"/>
                        </a:spcAft>
                      </a:pPr>
                      <a:r>
                        <a:rPr lang="he-IL" sz="1600" b="0" kern="1200" dirty="0">
                          <a:solidFill>
                            <a:srgbClr val="002A52"/>
                          </a:solidFill>
                          <a:latin typeface="+mj-lt"/>
                          <a:ea typeface="+mn-ea"/>
                          <a:cs typeface="Arial" pitchFamily="34" charset="0"/>
                        </a:rPr>
                        <a:t>נשים</a:t>
                      </a:r>
                      <a:endParaRPr lang="en-US" sz="1600" b="0" kern="1200" dirty="0">
                        <a:solidFill>
                          <a:srgbClr val="002A52"/>
                        </a:solidFill>
                        <a:latin typeface="+mj-lt"/>
                        <a:ea typeface="+mn-ea"/>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a:lnSpc>
                          <a:spcPct val="115000"/>
                        </a:lnSpc>
                        <a:spcAft>
                          <a:spcPts val="0"/>
                        </a:spcAft>
                      </a:pPr>
                      <a:r>
                        <a:rPr lang="he-IL" sz="1600" b="0" kern="1200" dirty="0">
                          <a:solidFill>
                            <a:srgbClr val="002060"/>
                          </a:solidFill>
                          <a:latin typeface="Calibri" panose="020F0502020204030204"/>
                          <a:ea typeface="+mn-ea"/>
                          <a:cs typeface="+mn-cs"/>
                        </a:rPr>
                        <a:t>עלייה של 2.6% לשנה בשכר החודשי הנומינלי</a:t>
                      </a:r>
                      <a:endParaRPr lang="en-US" sz="1600" b="0" kern="1200" baseline="0" dirty="0">
                        <a:solidFill>
                          <a:srgbClr val="002060"/>
                        </a:solidFill>
                        <a:latin typeface="+mj-lt"/>
                        <a:ea typeface="+mn-ea"/>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5614464"/>
                  </a:ext>
                </a:extLst>
              </a:tr>
              <a:tr h="468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lgn="r" defTabSz="914377" rtl="0" eaLnBrk="1" latinLnBrk="0" hangingPunct="1">
                        <a:lnSpc>
                          <a:spcPts val="2000"/>
                        </a:lnSpc>
                        <a:spcAft>
                          <a:spcPts val="0"/>
                        </a:spcAft>
                      </a:pPr>
                      <a:r>
                        <a:rPr lang="he-IL" sz="1600" b="0" kern="1200" dirty="0">
                          <a:solidFill>
                            <a:srgbClr val="002A52"/>
                          </a:solidFill>
                          <a:latin typeface="+mj-lt"/>
                          <a:ea typeface="+mn-ea"/>
                          <a:cs typeface="Arial" pitchFamily="34" charset="0"/>
                        </a:rPr>
                        <a:t>גברים חרדים</a:t>
                      </a:r>
                      <a:endParaRPr lang="en-US" sz="1600" b="0" kern="1200" dirty="0">
                        <a:solidFill>
                          <a:srgbClr val="002A52"/>
                        </a:solidFill>
                        <a:latin typeface="+mj-lt"/>
                        <a:ea typeface="+mn-ea"/>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a:lnSpc>
                          <a:spcPct val="115000"/>
                        </a:lnSpc>
                        <a:spcAft>
                          <a:spcPts val="0"/>
                        </a:spcAft>
                      </a:pPr>
                      <a:r>
                        <a:rPr lang="he-IL" sz="1600" b="0" kern="1200" dirty="0">
                          <a:solidFill>
                            <a:srgbClr val="002A52"/>
                          </a:solidFill>
                          <a:latin typeface="Calibri" panose="020F0502020204030204"/>
                          <a:ea typeface="+mn-ea"/>
                          <a:cs typeface="+mn-cs"/>
                        </a:rPr>
                        <a:t>עלייה</a:t>
                      </a:r>
                      <a:r>
                        <a:rPr lang="he-IL" sz="1600" b="0" kern="1200" baseline="0" dirty="0">
                          <a:solidFill>
                            <a:srgbClr val="002A52"/>
                          </a:solidFill>
                          <a:latin typeface="Calibri" panose="020F0502020204030204"/>
                          <a:ea typeface="+mn-ea"/>
                          <a:cs typeface="+mn-cs"/>
                        </a:rPr>
                        <a:t> בשיעור זהה לגברים יהודים לא-חרדים</a:t>
                      </a:r>
                      <a:endParaRPr lang="en-US" sz="1600" b="0" kern="1200" dirty="0">
                        <a:solidFill>
                          <a:srgbClr val="002A52"/>
                        </a:solidFill>
                        <a:latin typeface="+mj-lt"/>
                        <a:ea typeface="+mn-ea"/>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9759488"/>
                  </a:ext>
                </a:extLst>
              </a:tr>
              <a:tr h="468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lgn="r" defTabSz="914377" rtl="0" eaLnBrk="1" latinLnBrk="0" hangingPunct="1">
                        <a:lnSpc>
                          <a:spcPts val="2000"/>
                        </a:lnSpc>
                        <a:spcAft>
                          <a:spcPts val="0"/>
                        </a:spcAft>
                      </a:pPr>
                      <a:r>
                        <a:rPr lang="he-IL" sz="1600" b="0" kern="1200" dirty="0">
                          <a:solidFill>
                            <a:srgbClr val="002A52"/>
                          </a:solidFill>
                          <a:latin typeface="+mj-lt"/>
                          <a:ea typeface="+mn-ea"/>
                          <a:cs typeface="Arial" pitchFamily="34" charset="0"/>
                        </a:rPr>
                        <a:t>נשים ערביות</a:t>
                      </a:r>
                      <a:endParaRPr lang="en-US" sz="1600" b="0" kern="1200" dirty="0">
                        <a:solidFill>
                          <a:srgbClr val="002A52"/>
                        </a:solidFill>
                        <a:latin typeface="+mj-lt"/>
                        <a:ea typeface="+mn-ea"/>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he-IL" sz="1600" b="0" kern="1200" dirty="0">
                          <a:solidFill>
                            <a:srgbClr val="002A52"/>
                          </a:solidFill>
                          <a:latin typeface="Calibri" panose="020F0502020204030204"/>
                          <a:ea typeface="+mn-ea"/>
                          <a:cs typeface="+mn-cs"/>
                        </a:rPr>
                        <a:t>עלייה</a:t>
                      </a:r>
                      <a:r>
                        <a:rPr lang="he-IL" sz="1600" b="0" kern="1200" baseline="0" dirty="0">
                          <a:solidFill>
                            <a:srgbClr val="002A52"/>
                          </a:solidFill>
                          <a:latin typeface="Calibri" panose="020F0502020204030204"/>
                          <a:ea typeface="+mn-ea"/>
                          <a:cs typeface="+mn-cs"/>
                        </a:rPr>
                        <a:t> בשיעור זהה לנשים יהודיות לא-חרדיות</a:t>
                      </a:r>
                      <a:endParaRPr lang="en-US" sz="1600" b="0" kern="1200" dirty="0">
                        <a:solidFill>
                          <a:srgbClr val="002A52"/>
                        </a:solidFill>
                        <a:latin typeface="+mj-lt"/>
                        <a:ea typeface="+mn-ea"/>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136497"/>
                  </a:ext>
                </a:extLst>
              </a:tr>
            </a:tbl>
          </a:graphicData>
        </a:graphic>
      </p:graphicFrame>
      <p:sp>
        <p:nvSpPr>
          <p:cNvPr id="7" name="Rectangle 6">
            <a:extLst>
              <a:ext uri="{FF2B5EF4-FFF2-40B4-BE49-F238E27FC236}">
                <a16:creationId xmlns:a16="http://schemas.microsoft.com/office/drawing/2014/main" id="{4D90CB0E-00FB-4E15-B45A-86029E2C3E16}"/>
              </a:ext>
            </a:extLst>
          </p:cNvPr>
          <p:cNvSpPr>
            <a:spLocks noChangeArrowheads="1"/>
          </p:cNvSpPr>
          <p:nvPr/>
        </p:nvSpPr>
        <p:spPr bwMode="auto">
          <a:xfrm>
            <a:off x="0" y="4077072"/>
            <a:ext cx="9144000" cy="1908215"/>
          </a:xfrm>
          <a:prstGeom prst="rect">
            <a:avLst/>
          </a:prstGeom>
          <a:noFill/>
          <a:ln w="9525">
            <a:noFill/>
            <a:miter lim="800000"/>
            <a:headEnd/>
            <a:tailEnd/>
          </a:ln>
          <a:effectLst/>
        </p:spPr>
        <p:txBody>
          <a:bodyPr wrap="square" anchor="ctr">
            <a:spAutoFit/>
          </a:bodyPr>
          <a:lstStyle/>
          <a:p>
            <a:pPr algn="r">
              <a:spcBef>
                <a:spcPts val="1200"/>
              </a:spcBef>
            </a:pPr>
            <a:r>
              <a:rPr lang="he-IL" sz="2200" dirty="0">
                <a:solidFill>
                  <a:srgbClr val="002060"/>
                </a:solidFill>
                <a:cs typeface="Arial" pitchFamily="34" charset="0"/>
              </a:rPr>
              <a:t>העלאת הפריון וההכנסות מעבודה של משקי הבית</a:t>
            </a:r>
            <a:endParaRPr lang="en-US" sz="2200" dirty="0">
              <a:solidFill>
                <a:srgbClr val="002060"/>
              </a:solidFill>
              <a:cs typeface="Arial" pitchFamily="34" charset="0"/>
            </a:endParaRPr>
          </a:p>
          <a:p>
            <a:pPr algn="r">
              <a:spcBef>
                <a:spcPts val="1200"/>
              </a:spcBef>
            </a:pPr>
            <a:r>
              <a:rPr lang="he-IL" sz="2200" dirty="0">
                <a:solidFill>
                  <a:srgbClr val="002A52"/>
                </a:solidFill>
              </a:rPr>
              <a:t>התמקדות בקבוצות בעלות שיעור תעסוקה גבוה אך שכר ומיומנויות נמוכים</a:t>
            </a:r>
            <a:endParaRPr lang="en-US" sz="2200" dirty="0">
              <a:solidFill>
                <a:srgbClr val="002A52"/>
              </a:solidFill>
            </a:endParaRPr>
          </a:p>
          <a:p>
            <a:pPr algn="r">
              <a:spcBef>
                <a:spcPts val="1200"/>
              </a:spcBef>
            </a:pPr>
            <a:r>
              <a:rPr lang="he-IL" sz="2200" dirty="0">
                <a:solidFill>
                  <a:srgbClr val="002A52"/>
                </a:solidFill>
              </a:rPr>
              <a:t>הקטנת שיעור העובדים מתחת לשכר מינימום לשעה מ-10% ל-5%</a:t>
            </a:r>
            <a:endParaRPr lang="en-US" sz="2200" dirty="0">
              <a:solidFill>
                <a:srgbClr val="002A52"/>
              </a:solidFill>
            </a:endParaRPr>
          </a:p>
          <a:p>
            <a:pPr algn="r">
              <a:spcBef>
                <a:spcPts val="1200"/>
              </a:spcBef>
            </a:pPr>
            <a:r>
              <a:rPr lang="he-IL" sz="2200" dirty="0">
                <a:solidFill>
                  <a:srgbClr val="002A52"/>
                </a:solidFill>
              </a:rPr>
              <a:t>מכלול היעדים יביא לירידה בעוני</a:t>
            </a:r>
            <a:endParaRPr lang="en-US" sz="2200" dirty="0">
              <a:solidFill>
                <a:srgbClr val="002A52"/>
              </a:solidFill>
            </a:endParaRPr>
          </a:p>
        </p:txBody>
      </p:sp>
      <p:sp>
        <p:nvSpPr>
          <p:cNvPr id="5" name="Rectangle 4">
            <a:extLst>
              <a:ext uri="{FF2B5EF4-FFF2-40B4-BE49-F238E27FC236}">
                <a16:creationId xmlns:a16="http://schemas.microsoft.com/office/drawing/2014/main" id="{F8399D01-26AD-4ADD-9BE5-35061824ED55}"/>
              </a:ext>
            </a:extLst>
          </p:cNvPr>
          <p:cNvSpPr>
            <a:spLocks noChangeArrowheads="1"/>
          </p:cNvSpPr>
          <p:nvPr/>
        </p:nvSpPr>
        <p:spPr bwMode="auto">
          <a:xfrm>
            <a:off x="0" y="255600"/>
            <a:ext cx="9144000" cy="600164"/>
          </a:xfrm>
          <a:prstGeom prst="rect">
            <a:avLst/>
          </a:prstGeom>
          <a:noFill/>
          <a:ln w="9525">
            <a:noFill/>
            <a:miter lim="800000"/>
            <a:headEnd/>
            <a:tailEnd/>
          </a:ln>
          <a:effectLst/>
        </p:spPr>
        <p:txBody>
          <a:bodyPr anchor="ctr">
            <a:spAutoFit/>
          </a:bodyPr>
          <a:lstStyle/>
          <a:p>
            <a:pPr>
              <a:spcBef>
                <a:spcPts val="1200"/>
              </a:spcBef>
            </a:pPr>
            <a:r>
              <a:rPr lang="he-IL" sz="3300" b="1" dirty="0">
                <a:solidFill>
                  <a:srgbClr val="002A52"/>
                </a:solidFill>
                <a:latin typeface="Arial" panose="020B0604020202020204" pitchFamily="34" charset="0"/>
                <a:ea typeface="Tahoma" panose="020B0604030504040204" pitchFamily="34" charset="0"/>
                <a:cs typeface="Arial" panose="020B0604020202020204" pitchFamily="34" charset="0"/>
              </a:rPr>
              <a:t>ועדת תעסוקה 2030: יעדי איכות תעסוקה</a:t>
            </a:r>
          </a:p>
        </p:txBody>
      </p:sp>
      <p:sp>
        <p:nvSpPr>
          <p:cNvPr id="8" name="Rectangle 7">
            <a:extLst>
              <a:ext uri="{FF2B5EF4-FFF2-40B4-BE49-F238E27FC236}">
                <a16:creationId xmlns:a16="http://schemas.microsoft.com/office/drawing/2014/main" id="{C300C01D-7C88-48B7-B60B-BBD2187CAA3B}"/>
              </a:ext>
            </a:extLst>
          </p:cNvPr>
          <p:cNvSpPr/>
          <p:nvPr/>
        </p:nvSpPr>
        <p:spPr>
          <a:xfrm>
            <a:off x="1010848" y="6437372"/>
            <a:ext cx="8133152" cy="420628"/>
          </a:xfrm>
          <a:prstGeom prst="rect">
            <a:avLst/>
          </a:prstGeom>
        </p:spPr>
        <p:txBody>
          <a:bodyPr wrap="square">
            <a:spAutoFit/>
          </a:bodyPr>
          <a:lstStyle/>
          <a:p>
            <a:pPr algn="r">
              <a:spcBef>
                <a:spcPts val="0"/>
              </a:spcBef>
            </a:pPr>
            <a:r>
              <a:rPr lang="he-IL" sz="1600" baseline="30000" dirty="0">
                <a:solidFill>
                  <a:srgbClr val="002060"/>
                </a:solidFill>
                <a:latin typeface="+mj-lt"/>
              </a:rPr>
              <a:t>חרדים על פי הגדרת המוסד לביטוח לאומי.</a:t>
            </a:r>
          </a:p>
          <a:p>
            <a:pPr algn="r">
              <a:spcBef>
                <a:spcPts val="0"/>
              </a:spcBef>
            </a:pPr>
            <a:r>
              <a:rPr lang="he-IL" sz="1600" baseline="30000" dirty="0">
                <a:solidFill>
                  <a:srgbClr val="002060"/>
                </a:solidFill>
                <a:latin typeface="+mj-lt"/>
              </a:rPr>
              <a:t>קצב גידול שנתי ממוצע בשכר החודשי הנומינלי (במחירים שוטפים).</a:t>
            </a:r>
            <a:endParaRPr lang="en-US" sz="1600" baseline="30000" dirty="0">
              <a:solidFill>
                <a:srgbClr val="002060"/>
              </a:solidFill>
              <a:latin typeface="+mj-lt"/>
            </a:endParaRPr>
          </a:p>
        </p:txBody>
      </p:sp>
    </p:spTree>
    <p:extLst>
      <p:ext uri="{BB962C8B-B14F-4D97-AF65-F5344CB8AC3E}">
        <p14:creationId xmlns:p14="http://schemas.microsoft.com/office/powerpoint/2010/main" val="3815839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A761BD-6EEC-41C7-A973-FDE4E1690304}"/>
              </a:ext>
            </a:extLst>
          </p:cNvPr>
          <p:cNvSpPr>
            <a:spLocks noChangeArrowheads="1"/>
          </p:cNvSpPr>
          <p:nvPr/>
        </p:nvSpPr>
        <p:spPr bwMode="auto">
          <a:xfrm>
            <a:off x="467544" y="1411200"/>
            <a:ext cx="8208912" cy="4185761"/>
          </a:xfrm>
          <a:prstGeom prst="rect">
            <a:avLst/>
          </a:prstGeom>
          <a:noFill/>
          <a:ln w="9525">
            <a:noFill/>
            <a:miter lim="800000"/>
            <a:headEnd/>
            <a:tailEnd/>
          </a:ln>
          <a:effectLst/>
        </p:spPr>
        <p:txBody>
          <a:bodyPr wrap="square" anchor="ctr">
            <a:spAutoFit/>
          </a:bodyPr>
          <a:lstStyle/>
          <a:p>
            <a:pPr marL="342900" indent="-342900" algn="just">
              <a:spcBef>
                <a:spcPts val="1200"/>
              </a:spcBef>
              <a:buFont typeface="Arial" panose="020B0604020202020204" pitchFamily="34" charset="0"/>
              <a:buChar char="•"/>
            </a:pPr>
            <a:r>
              <a:rPr lang="he-IL" sz="2400" dirty="0">
                <a:solidFill>
                  <a:srgbClr val="002060"/>
                </a:solidFill>
                <a:latin typeface="+mj-lt"/>
                <a:cs typeface="Arial" pitchFamily="34" charset="0"/>
              </a:rPr>
              <a:t>חזון: </a:t>
            </a:r>
            <a:r>
              <a:rPr lang="he-IL" sz="2400" dirty="0">
                <a:solidFill>
                  <a:srgbClr val="002060"/>
                </a:solidFill>
                <a:latin typeface="Georgia" pitchFamily="18" charset="0"/>
                <a:cs typeface="Arial" pitchFamily="34" charset="0"/>
              </a:rPr>
              <a:t>שיפור המערכת כך שהיא תספק הכשרות מקצועיות וטכנולוגיות על תיכוניות איכותיות, כמנגנון מרכזי לשיפור הפריון והשכר של המועסקים ובמיוחד אלו בחציון התחתון</a:t>
            </a:r>
          </a:p>
          <a:p>
            <a:pPr marL="342900" indent="-342900" algn="just">
              <a:spcBef>
                <a:spcPts val="1200"/>
              </a:spcBef>
              <a:buFont typeface="Arial" panose="020B0604020202020204" pitchFamily="34" charset="0"/>
              <a:buChar char="•"/>
            </a:pPr>
            <a:r>
              <a:rPr lang="he-IL" sz="2400" dirty="0">
                <a:solidFill>
                  <a:srgbClr val="002060"/>
                </a:solidFill>
                <a:latin typeface="Georgia" pitchFamily="18" charset="0"/>
                <a:cs typeface="Arial" pitchFamily="34" charset="0"/>
              </a:rPr>
              <a:t>התשואה בשכר לשנת הכשרה מקצועית איכותית אינה נמוכה מהתשואה לשנת השכלה אקדמית</a:t>
            </a:r>
            <a:endParaRPr lang="en-US" sz="2400" dirty="0">
              <a:solidFill>
                <a:srgbClr val="002060"/>
              </a:solidFill>
              <a:latin typeface="+mj-lt"/>
              <a:cs typeface="Arial" pitchFamily="34" charset="0"/>
            </a:endParaRPr>
          </a:p>
          <a:p>
            <a:pPr marL="342900" indent="-342900" algn="just">
              <a:spcBef>
                <a:spcPts val="1200"/>
              </a:spcBef>
              <a:buFont typeface="Arial" panose="020B0604020202020204" pitchFamily="34" charset="0"/>
              <a:buChar char="•"/>
            </a:pPr>
            <a:r>
              <a:rPr lang="he-IL" sz="2400" dirty="0">
                <a:solidFill>
                  <a:srgbClr val="002060"/>
                </a:solidFill>
                <a:latin typeface="+mj-lt"/>
                <a:cs typeface="Arial" pitchFamily="34" charset="0"/>
              </a:rPr>
              <a:t>קהלי היעד של הרפורמה:</a:t>
            </a:r>
            <a:endParaRPr lang="en-US" sz="2400" dirty="0">
              <a:solidFill>
                <a:srgbClr val="002060"/>
              </a:solidFill>
              <a:latin typeface="+mj-lt"/>
              <a:cs typeface="Arial" pitchFamily="34" charset="0"/>
            </a:endParaRPr>
          </a:p>
          <a:p>
            <a:pPr marL="800100" lvl="1" indent="-342900" algn="just">
              <a:spcBef>
                <a:spcPts val="1200"/>
              </a:spcBef>
              <a:buFont typeface="Arial" panose="020B0604020202020204" pitchFamily="34" charset="0"/>
              <a:buChar char="•"/>
            </a:pPr>
            <a:r>
              <a:rPr lang="he-IL" sz="2400" dirty="0">
                <a:solidFill>
                  <a:srgbClr val="002060"/>
                </a:solidFill>
                <a:latin typeface="+mj-lt"/>
                <a:cs typeface="Arial" pitchFamily="34" charset="0"/>
              </a:rPr>
              <a:t>צעירים הנכנסים לשוק העבודה ואינם פונים להשכלה אקדמית</a:t>
            </a:r>
            <a:endParaRPr lang="en-US" sz="2400" dirty="0">
              <a:solidFill>
                <a:srgbClr val="002060"/>
              </a:solidFill>
              <a:latin typeface="+mj-lt"/>
              <a:cs typeface="Arial" pitchFamily="34" charset="0"/>
            </a:endParaRPr>
          </a:p>
          <a:p>
            <a:pPr marL="800100" lvl="1" indent="-342900" algn="just">
              <a:spcBef>
                <a:spcPts val="1200"/>
              </a:spcBef>
              <a:buFont typeface="Arial" panose="020B0604020202020204" pitchFamily="34" charset="0"/>
              <a:buChar char="•"/>
            </a:pPr>
            <a:r>
              <a:rPr lang="he-IL" sz="2400" dirty="0">
                <a:solidFill>
                  <a:srgbClr val="002060"/>
                </a:solidFill>
                <a:latin typeface="+mj-lt"/>
                <a:cs typeface="Arial" pitchFamily="34" charset="0"/>
              </a:rPr>
              <a:t>מובטלים או דורשי עבודה אשר טרם נכנסו לשוק העבודה</a:t>
            </a:r>
          </a:p>
          <a:p>
            <a:pPr marL="800100" lvl="1" indent="-342900" algn="just">
              <a:spcBef>
                <a:spcPts val="1200"/>
              </a:spcBef>
              <a:buFont typeface="Arial" panose="020B0604020202020204" pitchFamily="34" charset="0"/>
              <a:buChar char="•"/>
            </a:pPr>
            <a:r>
              <a:rPr lang="he-IL" sz="2400" dirty="0">
                <a:solidFill>
                  <a:srgbClr val="002060"/>
                </a:solidFill>
                <a:latin typeface="+mj-lt"/>
                <a:cs typeface="Arial" pitchFamily="34" charset="0"/>
              </a:rPr>
              <a:t>עובדים שיש חשש לכך שמקצועם נעלם והם על סף פיטורים</a:t>
            </a:r>
            <a:endParaRPr lang="en-US" sz="2400" dirty="0">
              <a:solidFill>
                <a:srgbClr val="002060"/>
              </a:solidFill>
              <a:latin typeface="+mj-lt"/>
              <a:cs typeface="Arial" pitchFamily="34" charset="0"/>
            </a:endParaRPr>
          </a:p>
        </p:txBody>
      </p:sp>
      <p:sp>
        <p:nvSpPr>
          <p:cNvPr id="4" name="Rectangle 3">
            <a:extLst>
              <a:ext uri="{FF2B5EF4-FFF2-40B4-BE49-F238E27FC236}">
                <a16:creationId xmlns:a16="http://schemas.microsoft.com/office/drawing/2014/main" id="{F8399D01-26AD-4ADD-9BE5-35061824ED55}"/>
              </a:ext>
            </a:extLst>
          </p:cNvPr>
          <p:cNvSpPr>
            <a:spLocks noChangeArrowheads="1"/>
          </p:cNvSpPr>
          <p:nvPr/>
        </p:nvSpPr>
        <p:spPr bwMode="auto">
          <a:xfrm>
            <a:off x="0" y="255600"/>
            <a:ext cx="9144000" cy="1107996"/>
          </a:xfrm>
          <a:prstGeom prst="rect">
            <a:avLst/>
          </a:prstGeom>
          <a:noFill/>
          <a:ln w="9525">
            <a:noFill/>
            <a:miter lim="800000"/>
            <a:headEnd/>
            <a:tailEnd/>
          </a:ln>
          <a:effectLst/>
        </p:spPr>
        <p:txBody>
          <a:bodyPr anchor="ctr">
            <a:spAutoFit/>
          </a:bodyPr>
          <a:lstStyle/>
          <a:p>
            <a:pPr>
              <a:spcBef>
                <a:spcPts val="1200"/>
              </a:spcBef>
            </a:pPr>
            <a:r>
              <a:rPr lang="he-IL" sz="3300" b="1" dirty="0">
                <a:solidFill>
                  <a:srgbClr val="002A52"/>
                </a:solidFill>
                <a:latin typeface="Arial" panose="020B0604020202020204" pitchFamily="34" charset="0"/>
                <a:ea typeface="Tahoma" panose="020B0604030504040204" pitchFamily="34" charset="0"/>
                <a:cs typeface="Arial" panose="020B0604020202020204" pitchFamily="34" charset="0"/>
              </a:rPr>
              <a:t>ועדת תעסוקה 2030:</a:t>
            </a:r>
            <a:br>
              <a:rPr lang="en-US" sz="3300" b="1" dirty="0">
                <a:solidFill>
                  <a:srgbClr val="002A52"/>
                </a:solidFill>
                <a:latin typeface="Arial" panose="020B0604020202020204" pitchFamily="34" charset="0"/>
                <a:ea typeface="Tahoma" panose="020B0604030504040204" pitchFamily="34" charset="0"/>
                <a:cs typeface="Arial" panose="020B0604020202020204" pitchFamily="34" charset="0"/>
              </a:rPr>
            </a:br>
            <a:r>
              <a:rPr lang="he-IL" sz="3300" b="1" dirty="0">
                <a:solidFill>
                  <a:srgbClr val="002A52"/>
                </a:solidFill>
                <a:latin typeface="Arial" panose="020B0604020202020204" pitchFamily="34" charset="0"/>
                <a:ea typeface="Tahoma" panose="020B0604030504040204" pitchFamily="34" charset="0"/>
                <a:cs typeface="Arial" panose="020B0604020202020204" pitchFamily="34" charset="0"/>
              </a:rPr>
              <a:t>רפורמה בהכשרה המקצועית והטכנולוגית</a:t>
            </a:r>
          </a:p>
        </p:txBody>
      </p:sp>
    </p:spTree>
    <p:extLst>
      <p:ext uri="{BB962C8B-B14F-4D97-AF65-F5344CB8AC3E}">
        <p14:creationId xmlns:p14="http://schemas.microsoft.com/office/powerpoint/2010/main" val="4211497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A761BD-6EEC-41C7-A973-FDE4E1690304}"/>
              </a:ext>
            </a:extLst>
          </p:cNvPr>
          <p:cNvSpPr>
            <a:spLocks noChangeArrowheads="1"/>
          </p:cNvSpPr>
          <p:nvPr/>
        </p:nvSpPr>
        <p:spPr bwMode="auto">
          <a:xfrm>
            <a:off x="467544" y="1411200"/>
            <a:ext cx="8208912" cy="5078313"/>
          </a:xfrm>
          <a:prstGeom prst="rect">
            <a:avLst/>
          </a:prstGeom>
          <a:noFill/>
          <a:ln w="9525">
            <a:noFill/>
            <a:miter lim="800000"/>
            <a:headEnd/>
            <a:tailEnd/>
          </a:ln>
          <a:effectLst/>
        </p:spPr>
        <p:txBody>
          <a:bodyPr wrap="square" anchor="ctr">
            <a:spAutoFit/>
          </a:bodyPr>
          <a:lstStyle/>
          <a:p>
            <a:pPr marL="342900" indent="-342900" algn="just">
              <a:spcBef>
                <a:spcPts val="1200"/>
              </a:spcBef>
              <a:buFont typeface="Arial" panose="020B0604020202020204" pitchFamily="34" charset="0"/>
              <a:buChar char="•"/>
            </a:pPr>
            <a:r>
              <a:rPr lang="he-IL" sz="2400" dirty="0">
                <a:solidFill>
                  <a:srgbClr val="002060"/>
                </a:solidFill>
                <a:latin typeface="+mj-lt"/>
                <a:cs typeface="Arial" pitchFamily="34" charset="0"/>
              </a:rPr>
              <a:t>ראייה הוליסטית של ההכשרות המקצועיות</a:t>
            </a:r>
          </a:p>
          <a:p>
            <a:pPr marL="342900" indent="-342900" algn="just">
              <a:spcBef>
                <a:spcPts val="1200"/>
              </a:spcBef>
              <a:buFont typeface="Arial" panose="020B0604020202020204" pitchFamily="34" charset="0"/>
              <a:buChar char="•"/>
            </a:pPr>
            <a:r>
              <a:rPr lang="he-IL" sz="2400" dirty="0">
                <a:solidFill>
                  <a:srgbClr val="002060"/>
                </a:solidFill>
                <a:latin typeface="+mj-lt"/>
                <a:cs typeface="Arial" pitchFamily="34" charset="0"/>
              </a:rPr>
              <a:t>כל הכשרה תעמוד בקריטריון איכות - תשואה של 6% לפחות, במונחי שכר (מול השכר הצפוי לבוגרים במידה ולא היו עוברים את ההכשרה)</a:t>
            </a:r>
            <a:endParaRPr lang="en-US" sz="2400" dirty="0">
              <a:solidFill>
                <a:srgbClr val="002060"/>
              </a:solidFill>
              <a:cs typeface="Arial" pitchFamily="34" charset="0"/>
            </a:endParaRPr>
          </a:p>
          <a:p>
            <a:pPr marL="342900" indent="-342900" algn="just">
              <a:spcBef>
                <a:spcPts val="1200"/>
              </a:spcBef>
              <a:buFont typeface="Arial" panose="020B0604020202020204" pitchFamily="34" charset="0"/>
              <a:buChar char="•"/>
            </a:pPr>
            <a:r>
              <a:rPr lang="he-IL" sz="2400" dirty="0">
                <a:solidFill>
                  <a:srgbClr val="002060"/>
                </a:solidFill>
                <a:cs typeface="Arial" pitchFamily="34" charset="0"/>
              </a:rPr>
              <a:t>חיזוק והרחבת הלימודים בתחומים בהם יש ביקוש גבוה ושכר עולה</a:t>
            </a:r>
          </a:p>
          <a:p>
            <a:pPr marL="342900" indent="-342900" algn="just">
              <a:spcBef>
                <a:spcPts val="1200"/>
              </a:spcBef>
              <a:buFont typeface="Arial" panose="020B0604020202020204" pitchFamily="34" charset="0"/>
              <a:buChar char="•"/>
            </a:pPr>
            <a:r>
              <a:rPr lang="he-IL" sz="2400" dirty="0">
                <a:solidFill>
                  <a:srgbClr val="002060"/>
                </a:solidFill>
                <a:latin typeface="Georgia" pitchFamily="18" charset="0"/>
                <a:cs typeface="Arial" pitchFamily="34" charset="0"/>
              </a:rPr>
              <a:t>עדכון תכניות הלימוד על פי ביקושי השוק ובשיתוף מעסיקים</a:t>
            </a:r>
          </a:p>
          <a:p>
            <a:pPr marL="342900" indent="-342900" algn="just">
              <a:spcBef>
                <a:spcPts val="1200"/>
              </a:spcBef>
              <a:buFont typeface="Arial" panose="020B0604020202020204" pitchFamily="34" charset="0"/>
              <a:buChar char="•"/>
            </a:pPr>
            <a:r>
              <a:rPr lang="he-IL" sz="2400" dirty="0">
                <a:solidFill>
                  <a:srgbClr val="002060"/>
                </a:solidFill>
                <a:latin typeface="+mj-lt"/>
                <a:cs typeface="Arial" pitchFamily="34" charset="0"/>
              </a:rPr>
              <a:t>שילוב עבודה בפועל אצל מעסיקים (התמחויות) כחלק מתכניות הלימוד</a:t>
            </a:r>
          </a:p>
          <a:p>
            <a:pPr marL="342900" indent="-342900" algn="just">
              <a:spcBef>
                <a:spcPts val="1200"/>
              </a:spcBef>
              <a:buFont typeface="Arial" panose="020B0604020202020204" pitchFamily="34" charset="0"/>
              <a:buChar char="•"/>
            </a:pPr>
            <a:r>
              <a:rPr lang="he-IL" sz="2400" dirty="0">
                <a:solidFill>
                  <a:srgbClr val="002060"/>
                </a:solidFill>
                <a:latin typeface="Georgia" pitchFamily="18" charset="0"/>
                <a:cs typeface="Arial" pitchFamily="34" charset="0"/>
              </a:rPr>
              <a:t>שילוב של לימודי הון אנושי כללי וכישורים רכים לעבודה - עברית, אנגלית, מתמטיקה ואוריינות דיגיטלית</a:t>
            </a:r>
          </a:p>
          <a:p>
            <a:pPr marL="342900" indent="-342900" algn="just">
              <a:spcBef>
                <a:spcPts val="1200"/>
              </a:spcBef>
              <a:buFont typeface="Arial" panose="020B0604020202020204" pitchFamily="34" charset="0"/>
              <a:buChar char="•"/>
            </a:pPr>
            <a:r>
              <a:rPr lang="he-IL" sz="2400" dirty="0">
                <a:solidFill>
                  <a:srgbClr val="002060"/>
                </a:solidFill>
                <a:cs typeface="Arial" pitchFamily="34" charset="0"/>
              </a:rPr>
              <a:t>רצף אקרדיטציה ובניית שרשראות קורסים</a:t>
            </a:r>
            <a:endParaRPr lang="en-US" sz="2400" dirty="0">
              <a:solidFill>
                <a:srgbClr val="002060"/>
              </a:solidFill>
              <a:latin typeface="+mj-lt"/>
              <a:cs typeface="Arial" pitchFamily="34" charset="0"/>
            </a:endParaRPr>
          </a:p>
        </p:txBody>
      </p:sp>
      <p:sp>
        <p:nvSpPr>
          <p:cNvPr id="5" name="Rectangle 4">
            <a:extLst>
              <a:ext uri="{FF2B5EF4-FFF2-40B4-BE49-F238E27FC236}">
                <a16:creationId xmlns:a16="http://schemas.microsoft.com/office/drawing/2014/main" id="{F8399D01-26AD-4ADD-9BE5-35061824ED55}"/>
              </a:ext>
            </a:extLst>
          </p:cNvPr>
          <p:cNvSpPr>
            <a:spLocks noChangeArrowheads="1"/>
          </p:cNvSpPr>
          <p:nvPr/>
        </p:nvSpPr>
        <p:spPr bwMode="auto">
          <a:xfrm>
            <a:off x="0" y="255600"/>
            <a:ext cx="9144000" cy="1107996"/>
          </a:xfrm>
          <a:prstGeom prst="rect">
            <a:avLst/>
          </a:prstGeom>
          <a:noFill/>
          <a:ln w="9525">
            <a:noFill/>
            <a:miter lim="800000"/>
            <a:headEnd/>
            <a:tailEnd/>
          </a:ln>
          <a:effectLst/>
        </p:spPr>
        <p:txBody>
          <a:bodyPr anchor="ctr">
            <a:spAutoFit/>
          </a:bodyPr>
          <a:lstStyle/>
          <a:p>
            <a:pPr>
              <a:spcBef>
                <a:spcPts val="1200"/>
              </a:spcBef>
            </a:pPr>
            <a:r>
              <a:rPr lang="he-IL" sz="3300" b="1" dirty="0">
                <a:solidFill>
                  <a:srgbClr val="002A52"/>
                </a:solidFill>
                <a:latin typeface="Arial" panose="020B0604020202020204" pitchFamily="34" charset="0"/>
                <a:ea typeface="Tahoma" panose="020B0604030504040204" pitchFamily="34" charset="0"/>
                <a:cs typeface="Arial" panose="020B0604020202020204" pitchFamily="34" charset="0"/>
              </a:rPr>
              <a:t>ועדת תעסוקה 2030:</a:t>
            </a:r>
            <a:br>
              <a:rPr lang="en-US" sz="3300" b="1" dirty="0">
                <a:solidFill>
                  <a:srgbClr val="002A52"/>
                </a:solidFill>
                <a:latin typeface="Arial" panose="020B0604020202020204" pitchFamily="34" charset="0"/>
                <a:ea typeface="Tahoma" panose="020B0604030504040204" pitchFamily="34" charset="0"/>
                <a:cs typeface="Arial" panose="020B0604020202020204" pitchFamily="34" charset="0"/>
              </a:rPr>
            </a:br>
            <a:r>
              <a:rPr lang="he-IL" sz="3300" b="1" dirty="0">
                <a:solidFill>
                  <a:srgbClr val="002A52"/>
                </a:solidFill>
                <a:latin typeface="Arial" panose="020B0604020202020204" pitchFamily="34" charset="0"/>
                <a:ea typeface="Tahoma" panose="020B0604030504040204" pitchFamily="34" charset="0"/>
                <a:cs typeface="Arial" panose="020B0604020202020204" pitchFamily="34" charset="0"/>
              </a:rPr>
              <a:t>רפורמה בהכשרה המקצועית והטכנולוגית</a:t>
            </a:r>
          </a:p>
        </p:txBody>
      </p:sp>
    </p:spTree>
    <p:extLst>
      <p:ext uri="{BB962C8B-B14F-4D97-AF65-F5344CB8AC3E}">
        <p14:creationId xmlns:p14="http://schemas.microsoft.com/office/powerpoint/2010/main" val="8280567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A761BD-6EEC-41C7-A973-FDE4E1690304}"/>
              </a:ext>
            </a:extLst>
          </p:cNvPr>
          <p:cNvSpPr>
            <a:spLocks noChangeArrowheads="1"/>
          </p:cNvSpPr>
          <p:nvPr/>
        </p:nvSpPr>
        <p:spPr bwMode="auto">
          <a:xfrm>
            <a:off x="467544" y="1411200"/>
            <a:ext cx="8208912" cy="4185761"/>
          </a:xfrm>
          <a:prstGeom prst="rect">
            <a:avLst/>
          </a:prstGeom>
          <a:noFill/>
          <a:ln w="9525">
            <a:noFill/>
            <a:miter lim="800000"/>
            <a:headEnd/>
            <a:tailEnd/>
          </a:ln>
          <a:effectLst/>
        </p:spPr>
        <p:txBody>
          <a:bodyPr wrap="square" anchor="ctr">
            <a:spAutoFit/>
          </a:bodyPr>
          <a:lstStyle/>
          <a:p>
            <a:pPr marL="342900" indent="-342900" algn="just">
              <a:spcBef>
                <a:spcPts val="1200"/>
              </a:spcBef>
              <a:buFont typeface="Arial" panose="020B0604020202020204" pitchFamily="34" charset="0"/>
              <a:buChar char="•"/>
            </a:pPr>
            <a:r>
              <a:rPr lang="he-IL" sz="2400" dirty="0">
                <a:solidFill>
                  <a:srgbClr val="002060"/>
                </a:solidFill>
                <a:latin typeface="+mj-lt"/>
                <a:cs typeface="Arial" pitchFamily="34" charset="0"/>
              </a:rPr>
              <a:t>מערכת מפקחת על בסיס קריטריונים איכותיים, עם גמישות למוסדות המכשירים</a:t>
            </a:r>
          </a:p>
          <a:p>
            <a:pPr marL="342900" indent="-342900" algn="just">
              <a:spcBef>
                <a:spcPts val="1200"/>
              </a:spcBef>
              <a:buFont typeface="Arial" panose="020B0604020202020204" pitchFamily="34" charset="0"/>
              <a:buChar char="•"/>
            </a:pPr>
            <a:r>
              <a:rPr lang="he-IL" sz="2400" dirty="0">
                <a:solidFill>
                  <a:srgbClr val="002060"/>
                </a:solidFill>
                <a:latin typeface="Georgia" pitchFamily="18" charset="0"/>
                <a:cs typeface="Arial" pitchFamily="34" charset="0"/>
              </a:rPr>
              <a:t>יתרונות לגודל - רצף לימודי ותמרוץ שילוב עם המכללות הטכנולוגיות והאקדמיות</a:t>
            </a:r>
          </a:p>
          <a:p>
            <a:pPr marL="342900" indent="-342900" algn="just">
              <a:spcBef>
                <a:spcPts val="1200"/>
              </a:spcBef>
              <a:buFont typeface="Arial" panose="020B0604020202020204" pitchFamily="34" charset="0"/>
              <a:buChar char="•"/>
            </a:pPr>
            <a:r>
              <a:rPr lang="he-IL" sz="2400" dirty="0">
                <a:solidFill>
                  <a:srgbClr val="002060"/>
                </a:solidFill>
                <a:latin typeface="Georgia" pitchFamily="18" charset="0"/>
                <a:cs typeface="Arial" pitchFamily="34" charset="0"/>
              </a:rPr>
              <a:t>שיפור תדמית המערכת</a:t>
            </a:r>
          </a:p>
          <a:p>
            <a:pPr marL="342900" indent="-342900" algn="just">
              <a:spcBef>
                <a:spcPts val="1200"/>
              </a:spcBef>
              <a:buFont typeface="Arial" panose="020B0604020202020204" pitchFamily="34" charset="0"/>
              <a:buChar char="•"/>
            </a:pPr>
            <a:r>
              <a:rPr lang="he-IL" sz="2400" dirty="0">
                <a:solidFill>
                  <a:srgbClr val="002060"/>
                </a:solidFill>
                <a:latin typeface="+mj-lt"/>
                <a:cs typeface="Arial" pitchFamily="34" charset="0"/>
              </a:rPr>
              <a:t>תחרות בין הגופים המכשירים</a:t>
            </a:r>
            <a:endParaRPr lang="en-US" sz="2400" dirty="0">
              <a:solidFill>
                <a:srgbClr val="002060"/>
              </a:solidFill>
              <a:latin typeface="+mj-lt"/>
              <a:cs typeface="Arial" pitchFamily="34" charset="0"/>
            </a:endParaRPr>
          </a:p>
          <a:p>
            <a:pPr marL="342900" indent="-342900" algn="just">
              <a:spcBef>
                <a:spcPts val="1200"/>
              </a:spcBef>
              <a:buFont typeface="Arial" panose="020B0604020202020204" pitchFamily="34" charset="0"/>
              <a:buChar char="•"/>
            </a:pPr>
            <a:r>
              <a:rPr lang="he-IL" sz="2400" dirty="0">
                <a:solidFill>
                  <a:srgbClr val="002060"/>
                </a:solidFill>
                <a:latin typeface="+mj-lt"/>
                <a:cs typeface="Arial" pitchFamily="34" charset="0"/>
              </a:rPr>
              <a:t>הכוונה ללומדים על פי כישוריהם ודרישות השוק</a:t>
            </a:r>
            <a:endParaRPr lang="en-US" sz="2400" dirty="0">
              <a:solidFill>
                <a:srgbClr val="002060"/>
              </a:solidFill>
              <a:latin typeface="+mj-lt"/>
              <a:cs typeface="Arial" pitchFamily="34" charset="0"/>
            </a:endParaRPr>
          </a:p>
          <a:p>
            <a:pPr marL="342900" indent="-342900" algn="just">
              <a:spcBef>
                <a:spcPts val="1200"/>
              </a:spcBef>
              <a:buFont typeface="Arial" panose="020B0604020202020204" pitchFamily="34" charset="0"/>
              <a:buChar char="•"/>
            </a:pPr>
            <a:r>
              <a:rPr lang="he-IL" sz="2400" dirty="0">
                <a:solidFill>
                  <a:srgbClr val="002060"/>
                </a:solidFill>
                <a:latin typeface="+mj-lt"/>
                <a:cs typeface="Arial" pitchFamily="34" charset="0"/>
              </a:rPr>
              <a:t>תקצוב מבוסס עלויות ומותנה בתשואה, בהסמכה ובשילוב בתעסוקה</a:t>
            </a:r>
            <a:endParaRPr lang="en-US" sz="2400" dirty="0">
              <a:solidFill>
                <a:srgbClr val="002060"/>
              </a:solidFill>
              <a:latin typeface="+mj-lt"/>
              <a:cs typeface="Arial" pitchFamily="34" charset="0"/>
            </a:endParaRPr>
          </a:p>
        </p:txBody>
      </p:sp>
      <p:sp>
        <p:nvSpPr>
          <p:cNvPr id="5" name="Rectangle 4">
            <a:extLst>
              <a:ext uri="{FF2B5EF4-FFF2-40B4-BE49-F238E27FC236}">
                <a16:creationId xmlns:a16="http://schemas.microsoft.com/office/drawing/2014/main" id="{F8399D01-26AD-4ADD-9BE5-35061824ED55}"/>
              </a:ext>
            </a:extLst>
          </p:cNvPr>
          <p:cNvSpPr>
            <a:spLocks noChangeArrowheads="1"/>
          </p:cNvSpPr>
          <p:nvPr/>
        </p:nvSpPr>
        <p:spPr bwMode="auto">
          <a:xfrm>
            <a:off x="0" y="255600"/>
            <a:ext cx="9144000" cy="1107996"/>
          </a:xfrm>
          <a:prstGeom prst="rect">
            <a:avLst/>
          </a:prstGeom>
          <a:noFill/>
          <a:ln w="9525">
            <a:noFill/>
            <a:miter lim="800000"/>
            <a:headEnd/>
            <a:tailEnd/>
          </a:ln>
          <a:effectLst/>
        </p:spPr>
        <p:txBody>
          <a:bodyPr anchor="ctr">
            <a:spAutoFit/>
          </a:bodyPr>
          <a:lstStyle/>
          <a:p>
            <a:pPr>
              <a:spcBef>
                <a:spcPts val="1200"/>
              </a:spcBef>
            </a:pPr>
            <a:r>
              <a:rPr lang="he-IL" sz="3300" b="1" dirty="0">
                <a:solidFill>
                  <a:srgbClr val="002A52"/>
                </a:solidFill>
                <a:latin typeface="Arial" panose="020B0604020202020204" pitchFamily="34" charset="0"/>
                <a:ea typeface="Tahoma" panose="020B0604030504040204" pitchFamily="34" charset="0"/>
                <a:cs typeface="Arial" panose="020B0604020202020204" pitchFamily="34" charset="0"/>
              </a:rPr>
              <a:t>ועדת תעסוקה 2030:</a:t>
            </a:r>
            <a:br>
              <a:rPr lang="en-US" sz="3300" b="1" dirty="0">
                <a:solidFill>
                  <a:srgbClr val="002A52"/>
                </a:solidFill>
                <a:latin typeface="Arial" panose="020B0604020202020204" pitchFamily="34" charset="0"/>
                <a:ea typeface="Tahoma" panose="020B0604030504040204" pitchFamily="34" charset="0"/>
                <a:cs typeface="Arial" panose="020B0604020202020204" pitchFamily="34" charset="0"/>
              </a:rPr>
            </a:br>
            <a:r>
              <a:rPr lang="he-IL" sz="3300" b="1" dirty="0">
                <a:solidFill>
                  <a:srgbClr val="002A52"/>
                </a:solidFill>
                <a:latin typeface="Arial" panose="020B0604020202020204" pitchFamily="34" charset="0"/>
                <a:ea typeface="Tahoma" panose="020B0604030504040204" pitchFamily="34" charset="0"/>
                <a:cs typeface="Arial" panose="020B0604020202020204" pitchFamily="34" charset="0"/>
              </a:rPr>
              <a:t>רפורמה בהכשרה המקצועית והטכנולוגית</a:t>
            </a:r>
          </a:p>
        </p:txBody>
      </p:sp>
    </p:spTree>
    <p:extLst>
      <p:ext uri="{BB962C8B-B14F-4D97-AF65-F5344CB8AC3E}">
        <p14:creationId xmlns:p14="http://schemas.microsoft.com/office/powerpoint/2010/main" val="2849058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A761BD-6EEC-41C7-A973-FDE4E1690304}"/>
              </a:ext>
            </a:extLst>
          </p:cNvPr>
          <p:cNvSpPr>
            <a:spLocks noChangeArrowheads="1"/>
          </p:cNvSpPr>
          <p:nvPr/>
        </p:nvSpPr>
        <p:spPr bwMode="auto">
          <a:xfrm>
            <a:off x="467544" y="1411200"/>
            <a:ext cx="8208912" cy="5170646"/>
          </a:xfrm>
          <a:prstGeom prst="rect">
            <a:avLst/>
          </a:prstGeom>
          <a:noFill/>
          <a:ln w="9525">
            <a:noFill/>
            <a:miter lim="800000"/>
            <a:headEnd/>
            <a:tailEnd/>
          </a:ln>
          <a:effectLst/>
        </p:spPr>
        <p:txBody>
          <a:bodyPr wrap="square" anchor="ctr">
            <a:spAutoFit/>
          </a:bodyPr>
          <a:lstStyle/>
          <a:p>
            <a:pPr marL="342900" indent="-342900" algn="just">
              <a:spcBef>
                <a:spcPts val="1200"/>
              </a:spcBef>
              <a:buFont typeface="Arial" panose="020B0604020202020204" pitchFamily="34" charset="0"/>
              <a:buChar char="•"/>
            </a:pPr>
            <a:r>
              <a:rPr lang="he-IL" sz="2400" dirty="0">
                <a:solidFill>
                  <a:srgbClr val="002060"/>
                </a:solidFill>
                <a:latin typeface="+mj-lt"/>
                <a:cs typeface="Arial" pitchFamily="34" charset="0"/>
              </a:rPr>
              <a:t>קיימת אי וודאות לגבי קצב והיקף השינויים</a:t>
            </a:r>
            <a:endParaRPr lang="en-US" sz="2400" dirty="0">
              <a:solidFill>
                <a:srgbClr val="002060"/>
              </a:solidFill>
              <a:latin typeface="+mj-lt"/>
              <a:cs typeface="Arial" pitchFamily="34" charset="0"/>
            </a:endParaRPr>
          </a:p>
          <a:p>
            <a:pPr marL="342900" indent="-342900" algn="r">
              <a:buFont typeface="Arial" panose="020B0604020202020204" pitchFamily="34" charset="0"/>
              <a:buChar char="•"/>
            </a:pPr>
            <a:r>
              <a:rPr lang="he-IL" sz="2400" dirty="0">
                <a:solidFill>
                  <a:srgbClr val="002060"/>
                </a:solidFill>
                <a:latin typeface="Georgia" pitchFamily="18" charset="0"/>
                <a:cs typeface="Arial" pitchFamily="34" charset="0"/>
              </a:rPr>
              <a:t>הקמת פלטפורמה להנגשת מידע, הכוון ואבחון שתעמוד לרשות מועסקים, מעסיקים וגופי הכשרה, כולל מידע על מגמות בביקוש ובהיצע על פי מקצועות</a:t>
            </a:r>
          </a:p>
          <a:p>
            <a:pPr marL="342900" indent="-342900" algn="just">
              <a:spcBef>
                <a:spcPts val="1200"/>
              </a:spcBef>
              <a:buFont typeface="Arial" panose="020B0604020202020204" pitchFamily="34" charset="0"/>
              <a:buChar char="•"/>
            </a:pPr>
            <a:r>
              <a:rPr lang="he-IL" sz="2400" dirty="0">
                <a:solidFill>
                  <a:srgbClr val="002060"/>
                </a:solidFill>
                <a:latin typeface="+mj-lt"/>
                <a:cs typeface="Arial" pitchFamily="34" charset="0"/>
              </a:rPr>
              <a:t>התאמת כישורי העובדים לכישורים הנדרשים בשוק העבודה, </a:t>
            </a:r>
            <a:r>
              <a:rPr lang="he-IL" sz="2400" dirty="0">
                <a:solidFill>
                  <a:srgbClr val="002060"/>
                </a:solidFill>
                <a:latin typeface="Georgia" pitchFamily="18" charset="0"/>
                <a:cs typeface="Arial" pitchFamily="34" charset="0"/>
              </a:rPr>
              <a:t>בדגש לכישורים רכים (לא-קוגניטיביים) ומיומנויות בסיס</a:t>
            </a:r>
            <a:endParaRPr lang="he-IL" sz="2400" dirty="0">
              <a:solidFill>
                <a:srgbClr val="002060"/>
              </a:solidFill>
              <a:latin typeface="+mj-lt"/>
              <a:cs typeface="Arial" pitchFamily="34" charset="0"/>
            </a:endParaRPr>
          </a:p>
          <a:p>
            <a:pPr marL="342900" indent="-342900" algn="just">
              <a:spcBef>
                <a:spcPts val="1200"/>
              </a:spcBef>
              <a:buFont typeface="Arial" panose="020B0604020202020204" pitchFamily="34" charset="0"/>
              <a:buChar char="•"/>
            </a:pPr>
            <a:r>
              <a:rPr lang="he-IL" sz="2400" dirty="0">
                <a:solidFill>
                  <a:srgbClr val="002060"/>
                </a:solidFill>
                <a:latin typeface="Georgia" pitchFamily="18" charset="0"/>
                <a:cs typeface="Arial" pitchFamily="34" charset="0"/>
              </a:rPr>
              <a:t>בחינת מערך חוקי העבודה והגמשתו, באופן שיאפשר הסדרי תעסוקה מגוונים וניידות בין מעסיקים</a:t>
            </a:r>
          </a:p>
          <a:p>
            <a:pPr marL="342900" indent="-342900" algn="just">
              <a:spcBef>
                <a:spcPts val="1200"/>
              </a:spcBef>
              <a:buFont typeface="Arial" panose="020B0604020202020204" pitchFamily="34" charset="0"/>
              <a:buChar char="•"/>
            </a:pPr>
            <a:r>
              <a:rPr lang="he-IL" sz="2400" dirty="0">
                <a:solidFill>
                  <a:srgbClr val="002060"/>
                </a:solidFill>
                <a:latin typeface="+mj-lt"/>
                <a:cs typeface="Arial" pitchFamily="34" charset="0"/>
              </a:rPr>
              <a:t>בחינה יישומית של תכניות הסבה, הכשרה ושדרוג עבור עובדים המועסקים במקצועות שיש עדויות על דעיכתם ועל כן הם נמצאים על סף אבטלה, או במקרים שבהם ההכשרה לא מיושמת עקב כשל שוק</a:t>
            </a:r>
            <a:endParaRPr lang="en-US" sz="2400" dirty="0">
              <a:solidFill>
                <a:srgbClr val="002060"/>
              </a:solidFill>
              <a:latin typeface="+mj-lt"/>
              <a:cs typeface="Arial" pitchFamily="34" charset="0"/>
            </a:endParaRPr>
          </a:p>
        </p:txBody>
      </p:sp>
      <p:sp>
        <p:nvSpPr>
          <p:cNvPr id="5" name="Rectangle 4">
            <a:extLst>
              <a:ext uri="{FF2B5EF4-FFF2-40B4-BE49-F238E27FC236}">
                <a16:creationId xmlns:a16="http://schemas.microsoft.com/office/drawing/2014/main" id="{F8399D01-26AD-4ADD-9BE5-35061824ED55}"/>
              </a:ext>
            </a:extLst>
          </p:cNvPr>
          <p:cNvSpPr>
            <a:spLocks noChangeArrowheads="1"/>
          </p:cNvSpPr>
          <p:nvPr/>
        </p:nvSpPr>
        <p:spPr bwMode="auto">
          <a:xfrm>
            <a:off x="0" y="255600"/>
            <a:ext cx="9144000" cy="1107996"/>
          </a:xfrm>
          <a:prstGeom prst="rect">
            <a:avLst/>
          </a:prstGeom>
          <a:noFill/>
          <a:ln w="9525">
            <a:noFill/>
            <a:miter lim="800000"/>
            <a:headEnd/>
            <a:tailEnd/>
          </a:ln>
          <a:effectLst/>
        </p:spPr>
        <p:txBody>
          <a:bodyPr anchor="ctr">
            <a:spAutoFit/>
          </a:bodyPr>
          <a:lstStyle/>
          <a:p>
            <a:pPr>
              <a:spcBef>
                <a:spcPts val="1200"/>
              </a:spcBef>
            </a:pPr>
            <a:r>
              <a:rPr lang="he-IL" sz="3300" b="1" dirty="0">
                <a:solidFill>
                  <a:srgbClr val="002A52"/>
                </a:solidFill>
                <a:latin typeface="Arial" panose="020B0604020202020204" pitchFamily="34" charset="0"/>
                <a:ea typeface="Tahoma" panose="020B0604030504040204" pitchFamily="34" charset="0"/>
                <a:cs typeface="Arial" panose="020B0604020202020204" pitchFamily="34" charset="0"/>
              </a:rPr>
              <a:t>ועדת תעסוקה 2030:</a:t>
            </a:r>
            <a:br>
              <a:rPr lang="en-US" sz="3300" b="1" dirty="0">
                <a:solidFill>
                  <a:srgbClr val="002A52"/>
                </a:solidFill>
                <a:latin typeface="Arial" panose="020B0604020202020204" pitchFamily="34" charset="0"/>
                <a:ea typeface="Tahoma" panose="020B0604030504040204" pitchFamily="34" charset="0"/>
                <a:cs typeface="Arial" panose="020B0604020202020204" pitchFamily="34" charset="0"/>
              </a:rPr>
            </a:br>
            <a:r>
              <a:rPr lang="he-IL" sz="3300" b="1" dirty="0">
                <a:solidFill>
                  <a:srgbClr val="002A52"/>
                </a:solidFill>
                <a:latin typeface="Arial" panose="020B0604020202020204" pitchFamily="34" charset="0"/>
                <a:ea typeface="Tahoma" panose="020B0604030504040204" pitchFamily="34" charset="0"/>
                <a:cs typeface="Arial" panose="020B0604020202020204" pitchFamily="34" charset="0"/>
              </a:rPr>
              <a:t>התאמות לשוק העבודה המשתנה</a:t>
            </a:r>
          </a:p>
        </p:txBody>
      </p:sp>
    </p:spTree>
    <p:extLst>
      <p:ext uri="{BB962C8B-B14F-4D97-AF65-F5344CB8AC3E}">
        <p14:creationId xmlns:p14="http://schemas.microsoft.com/office/powerpoint/2010/main" val="3948917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A761BD-6EEC-41C7-A973-FDE4E1690304}"/>
              </a:ext>
            </a:extLst>
          </p:cNvPr>
          <p:cNvSpPr>
            <a:spLocks noChangeArrowheads="1"/>
          </p:cNvSpPr>
          <p:nvPr/>
        </p:nvSpPr>
        <p:spPr bwMode="auto">
          <a:xfrm>
            <a:off x="467544" y="1411200"/>
            <a:ext cx="8208912" cy="2616101"/>
          </a:xfrm>
          <a:prstGeom prst="rect">
            <a:avLst/>
          </a:prstGeom>
          <a:noFill/>
          <a:ln w="9525">
            <a:noFill/>
            <a:miter lim="800000"/>
            <a:headEnd/>
            <a:tailEnd/>
          </a:ln>
          <a:effectLst/>
        </p:spPr>
        <p:txBody>
          <a:bodyPr wrap="square" anchor="ctr">
            <a:spAutoFit/>
          </a:bodyPr>
          <a:lstStyle/>
          <a:p>
            <a:pPr marL="342900" indent="-342900" algn="just">
              <a:spcBef>
                <a:spcPts val="1200"/>
              </a:spcBef>
              <a:buFont typeface="Arial" panose="020B0604020202020204" pitchFamily="34" charset="0"/>
              <a:buChar char="•"/>
            </a:pPr>
            <a:r>
              <a:rPr lang="he-IL" sz="2400" dirty="0">
                <a:solidFill>
                  <a:srgbClr val="002060"/>
                </a:solidFill>
                <a:latin typeface="Georgia" pitchFamily="18" charset="0"/>
                <a:cs typeface="Arial" pitchFamily="34" charset="0"/>
              </a:rPr>
              <a:t>הגברת האפקטיביות של מרכזי ההכוון לאוכלוסייה הערבית, התמקדות בלימודי עברית עבור נשים ערביות</a:t>
            </a:r>
          </a:p>
          <a:p>
            <a:pPr marL="342900" indent="-342900" algn="just">
              <a:spcBef>
                <a:spcPts val="1200"/>
              </a:spcBef>
              <a:buFont typeface="Arial" panose="020B0604020202020204" pitchFamily="34" charset="0"/>
              <a:buChar char="•"/>
            </a:pPr>
            <a:r>
              <a:rPr lang="he-IL" sz="2400" dirty="0">
                <a:solidFill>
                  <a:srgbClr val="002060"/>
                </a:solidFill>
                <a:latin typeface="Georgia" pitchFamily="18" charset="0"/>
                <a:cs typeface="Arial" pitchFamily="34" charset="0"/>
              </a:rPr>
              <a:t>שיפור ההון האנושי של אוכלוסייה החרדית, התמקדות באנגלית ואוריינות דיגיטלית, הרחבת היקפי המשרה לנשים חרדיות</a:t>
            </a:r>
          </a:p>
          <a:p>
            <a:pPr marL="342900" indent="-342900" algn="just">
              <a:spcBef>
                <a:spcPts val="1200"/>
              </a:spcBef>
              <a:buFont typeface="Arial" panose="020B0604020202020204" pitchFamily="34" charset="0"/>
              <a:buChar char="•"/>
            </a:pPr>
            <a:r>
              <a:rPr lang="he-IL" sz="2400" dirty="0">
                <a:solidFill>
                  <a:srgbClr val="002060"/>
                </a:solidFill>
                <a:latin typeface="Georgia" pitchFamily="18" charset="0"/>
                <a:cs typeface="Arial" pitchFamily="34" charset="0"/>
              </a:rPr>
              <a:t>התאמת תכניות לאנשים עם מוגבלות, כולל תמיכה במעסיקים והכשרות מותאמות</a:t>
            </a:r>
            <a:endParaRPr lang="en-US" sz="2400" dirty="0">
              <a:solidFill>
                <a:srgbClr val="002060"/>
              </a:solidFill>
              <a:latin typeface="+mj-lt"/>
              <a:cs typeface="Arial" pitchFamily="34" charset="0"/>
            </a:endParaRPr>
          </a:p>
        </p:txBody>
      </p:sp>
      <p:sp>
        <p:nvSpPr>
          <p:cNvPr id="5" name="Rectangle 4">
            <a:extLst>
              <a:ext uri="{FF2B5EF4-FFF2-40B4-BE49-F238E27FC236}">
                <a16:creationId xmlns:a16="http://schemas.microsoft.com/office/drawing/2014/main" id="{F8399D01-26AD-4ADD-9BE5-35061824ED55}"/>
              </a:ext>
            </a:extLst>
          </p:cNvPr>
          <p:cNvSpPr>
            <a:spLocks noChangeArrowheads="1"/>
          </p:cNvSpPr>
          <p:nvPr/>
        </p:nvSpPr>
        <p:spPr bwMode="auto">
          <a:xfrm>
            <a:off x="0" y="255600"/>
            <a:ext cx="9144000" cy="1107996"/>
          </a:xfrm>
          <a:prstGeom prst="rect">
            <a:avLst/>
          </a:prstGeom>
          <a:noFill/>
          <a:ln w="9525">
            <a:noFill/>
            <a:miter lim="800000"/>
            <a:headEnd/>
            <a:tailEnd/>
          </a:ln>
          <a:effectLst/>
        </p:spPr>
        <p:txBody>
          <a:bodyPr anchor="ctr">
            <a:spAutoFit/>
          </a:bodyPr>
          <a:lstStyle/>
          <a:p>
            <a:pPr>
              <a:spcBef>
                <a:spcPts val="1200"/>
              </a:spcBef>
            </a:pPr>
            <a:r>
              <a:rPr lang="he-IL" sz="3300" b="1" dirty="0">
                <a:solidFill>
                  <a:srgbClr val="002A52"/>
                </a:solidFill>
                <a:latin typeface="Arial" panose="020B0604020202020204" pitchFamily="34" charset="0"/>
                <a:ea typeface="Tahoma" panose="020B0604030504040204" pitchFamily="34" charset="0"/>
                <a:cs typeface="Arial" panose="020B0604020202020204" pitchFamily="34" charset="0"/>
              </a:rPr>
              <a:t>ועדת תעסוקה 2030:</a:t>
            </a:r>
            <a:br>
              <a:rPr lang="en-US" sz="3300" b="1" dirty="0">
                <a:solidFill>
                  <a:srgbClr val="002A52"/>
                </a:solidFill>
                <a:latin typeface="Arial" panose="020B0604020202020204" pitchFamily="34" charset="0"/>
                <a:ea typeface="Tahoma" panose="020B0604030504040204" pitchFamily="34" charset="0"/>
                <a:cs typeface="Arial" panose="020B0604020202020204" pitchFamily="34" charset="0"/>
              </a:rPr>
            </a:br>
            <a:r>
              <a:rPr lang="he-IL" sz="3300" b="1" dirty="0">
                <a:solidFill>
                  <a:srgbClr val="002A52"/>
                </a:solidFill>
                <a:latin typeface="Arial" panose="020B0604020202020204" pitchFamily="34" charset="0"/>
                <a:ea typeface="Tahoma" panose="020B0604030504040204" pitchFamily="34" charset="0"/>
                <a:cs typeface="Arial" panose="020B0604020202020204" pitchFamily="34" charset="0"/>
              </a:rPr>
              <a:t>תכניות תעסוקה לאוכלוסיות יעד</a:t>
            </a:r>
          </a:p>
        </p:txBody>
      </p:sp>
    </p:spTree>
    <p:extLst>
      <p:ext uri="{BB962C8B-B14F-4D97-AF65-F5344CB8AC3E}">
        <p14:creationId xmlns:p14="http://schemas.microsoft.com/office/powerpoint/2010/main" val="31465203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2967335"/>
            <a:ext cx="9144000" cy="923330"/>
          </a:xfrm>
          <a:prstGeom prst="rect">
            <a:avLst/>
          </a:prstGeom>
          <a:noFill/>
          <a:ln w="9525">
            <a:noFill/>
            <a:miter lim="800000"/>
            <a:headEnd/>
            <a:tailEnd/>
          </a:ln>
          <a:effectLst/>
        </p:spPr>
        <p:txBody>
          <a:bodyPr anchor="ctr">
            <a:spAutoFit/>
          </a:bodyPr>
          <a:lstStyle/>
          <a:p>
            <a:pPr rtl="0">
              <a:spcBef>
                <a:spcPct val="0"/>
              </a:spcBef>
              <a:defRPr/>
            </a:pPr>
            <a:r>
              <a:rPr lang="he-IL" sz="5400" b="1" dirty="0">
                <a:solidFill>
                  <a:srgbClr val="002A52"/>
                </a:solidFill>
                <a:effectLst>
                  <a:outerShdw blurRad="38100" dist="38100" dir="2700000" algn="tl">
                    <a:srgbClr val="C0C0C0"/>
                  </a:outerShdw>
                </a:effectLst>
                <a:latin typeface="+mj-lt"/>
                <a:cs typeface="Arial" pitchFamily="34" charset="0"/>
              </a:rPr>
              <a:t>תודה</a:t>
            </a:r>
            <a:endParaRPr lang="en-US" sz="5400" b="1" dirty="0">
              <a:solidFill>
                <a:srgbClr val="002A52"/>
              </a:solidFill>
              <a:effectLst>
                <a:outerShdw blurRad="38100" dist="38100" dir="2700000" algn="tl">
                  <a:srgbClr val="C0C0C0"/>
                </a:outerShdw>
              </a:effectLst>
              <a:latin typeface="+mj-lt"/>
              <a:cs typeface="Arial" pitchFamily="34" charset="0"/>
            </a:endParaRPr>
          </a:p>
        </p:txBody>
      </p:sp>
    </p:spTree>
    <p:extLst>
      <p:ext uri="{BB962C8B-B14F-4D97-AF65-F5344CB8AC3E}">
        <p14:creationId xmlns:p14="http://schemas.microsoft.com/office/powerpoint/2010/main" val="170280320"/>
      </p:ext>
    </p:extLst>
  </p:cSld>
  <p:clrMapOvr>
    <a:masterClrMapping/>
  </p:clrMapOvr>
  <p:transition advTm="10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a:extLst>
              <a:ext uri="{FF2B5EF4-FFF2-40B4-BE49-F238E27FC236}">
                <a16:creationId xmlns:a16="http://schemas.microsoft.com/office/drawing/2014/main" id="{78EEAA81-739A-42A8-AE00-3C87903832AF}"/>
              </a:ext>
            </a:extLst>
          </p:cNvPr>
          <p:cNvGraphicFramePr>
            <a:graphicFrameLocks/>
          </p:cNvGraphicFramePr>
          <p:nvPr>
            <p:extLst>
              <p:ext uri="{D42A27DB-BD31-4B8C-83A1-F6EECF244321}">
                <p14:modId xmlns:p14="http://schemas.microsoft.com/office/powerpoint/2010/main" val="2862595953"/>
              </p:ext>
            </p:extLst>
          </p:nvPr>
        </p:nvGraphicFramePr>
        <p:xfrm>
          <a:off x="4582800" y="1411200"/>
          <a:ext cx="4525200" cy="320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a:extLst>
              <a:ext uri="{FF2B5EF4-FFF2-40B4-BE49-F238E27FC236}">
                <a16:creationId xmlns:a16="http://schemas.microsoft.com/office/drawing/2014/main" id="{71F560A8-E613-426D-899F-AA7EF5511C6D}"/>
              </a:ext>
            </a:extLst>
          </p:cNvPr>
          <p:cNvGraphicFramePr>
            <a:graphicFrameLocks/>
          </p:cNvGraphicFramePr>
          <p:nvPr>
            <p:extLst>
              <p:ext uri="{D42A27DB-BD31-4B8C-83A1-F6EECF244321}">
                <p14:modId xmlns:p14="http://schemas.microsoft.com/office/powerpoint/2010/main" val="1646974278"/>
              </p:ext>
            </p:extLst>
          </p:nvPr>
        </p:nvGraphicFramePr>
        <p:xfrm>
          <a:off x="21600" y="1339200"/>
          <a:ext cx="4525200" cy="3207600"/>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p:cNvSpPr>
            <a:spLocks noChangeArrowheads="1"/>
          </p:cNvSpPr>
          <p:nvPr/>
        </p:nvSpPr>
        <p:spPr bwMode="auto">
          <a:xfrm>
            <a:off x="0" y="979200"/>
            <a:ext cx="9144000" cy="461665"/>
          </a:xfrm>
          <a:prstGeom prst="rect">
            <a:avLst/>
          </a:prstGeom>
          <a:noFill/>
          <a:ln w="9525">
            <a:noFill/>
            <a:miter lim="800000"/>
            <a:headEnd/>
            <a:tailEnd/>
          </a:ln>
          <a:effectLst/>
        </p:spPr>
        <p:txBody>
          <a:bodyPr wrap="square" anchor="ctr">
            <a:spAutoFit/>
          </a:bodyPr>
          <a:lstStyle/>
          <a:p>
            <a:pPr>
              <a:spcBef>
                <a:spcPts val="1200"/>
              </a:spcBef>
            </a:pPr>
            <a:r>
              <a:rPr lang="he-IL" sz="2400" dirty="0">
                <a:solidFill>
                  <a:srgbClr val="002A52"/>
                </a:solidFill>
                <a:latin typeface="+mj-lt"/>
                <a:cs typeface="Arial" pitchFamily="34" charset="0"/>
              </a:rPr>
              <a:t>גברים					נשים</a:t>
            </a:r>
          </a:p>
        </p:txBody>
      </p:sp>
      <p:sp>
        <p:nvSpPr>
          <p:cNvPr id="13" name="Rectangle 12">
            <a:extLst>
              <a:ext uri="{FF2B5EF4-FFF2-40B4-BE49-F238E27FC236}">
                <a16:creationId xmlns:a16="http://schemas.microsoft.com/office/drawing/2014/main" id="{CE77A4ED-E78E-423F-8EF7-4911AB18831C}"/>
              </a:ext>
            </a:extLst>
          </p:cNvPr>
          <p:cNvSpPr>
            <a:spLocks noChangeArrowheads="1"/>
          </p:cNvSpPr>
          <p:nvPr/>
        </p:nvSpPr>
        <p:spPr bwMode="auto">
          <a:xfrm>
            <a:off x="0" y="4581128"/>
            <a:ext cx="9144000" cy="1415772"/>
          </a:xfrm>
          <a:prstGeom prst="rect">
            <a:avLst/>
          </a:prstGeom>
          <a:noFill/>
          <a:ln w="9525">
            <a:noFill/>
            <a:miter lim="800000"/>
            <a:headEnd/>
            <a:tailEnd/>
          </a:ln>
          <a:effectLst/>
        </p:spPr>
        <p:txBody>
          <a:bodyPr wrap="square" anchor="ctr">
            <a:spAutoFit/>
          </a:bodyPr>
          <a:lstStyle/>
          <a:p>
            <a:pPr algn="r">
              <a:spcBef>
                <a:spcPts val="1200"/>
              </a:spcBef>
            </a:pPr>
            <a:r>
              <a:rPr lang="he-IL" sz="2200" dirty="0">
                <a:solidFill>
                  <a:srgbClr val="002A52"/>
                </a:solidFill>
              </a:rPr>
              <a:t>גברים - היפוך המגמה מירידה לעלייה</a:t>
            </a:r>
            <a:endParaRPr lang="en-US" sz="2200" dirty="0">
              <a:solidFill>
                <a:srgbClr val="002A52"/>
              </a:solidFill>
            </a:endParaRPr>
          </a:p>
          <a:p>
            <a:pPr algn="r">
              <a:spcBef>
                <a:spcPts val="1200"/>
              </a:spcBef>
            </a:pPr>
            <a:r>
              <a:rPr lang="he-IL" sz="2200" dirty="0">
                <a:solidFill>
                  <a:srgbClr val="002A52"/>
                </a:solidFill>
              </a:rPr>
              <a:t>נשים - האצת העלייה</a:t>
            </a:r>
            <a:endParaRPr lang="en-US" sz="2200" dirty="0">
              <a:solidFill>
                <a:srgbClr val="002A52"/>
              </a:solidFill>
            </a:endParaRPr>
          </a:p>
          <a:p>
            <a:pPr algn="r">
              <a:spcBef>
                <a:spcPts val="1200"/>
              </a:spcBef>
            </a:pPr>
            <a:r>
              <a:rPr lang="he-IL" sz="2200" dirty="0">
                <a:solidFill>
                  <a:srgbClr val="002A52"/>
                </a:solidFill>
              </a:rPr>
              <a:t>הפער בין גברים לנשים הצטמצם, מהנמוכים ב-</a:t>
            </a:r>
            <a:r>
              <a:rPr lang="en-US" sz="2200" dirty="0">
                <a:solidFill>
                  <a:srgbClr val="002A52"/>
                </a:solidFill>
              </a:rPr>
              <a:t>OECD</a:t>
            </a:r>
          </a:p>
        </p:txBody>
      </p:sp>
      <p:sp>
        <p:nvSpPr>
          <p:cNvPr id="12" name="TextBox 1">
            <a:extLst>
              <a:ext uri="{FF2B5EF4-FFF2-40B4-BE49-F238E27FC236}">
                <a16:creationId xmlns:a16="http://schemas.microsoft.com/office/drawing/2014/main" id="{45C00AD8-D224-4776-8163-580E32F0C53D}"/>
              </a:ext>
            </a:extLst>
          </p:cNvPr>
          <p:cNvSpPr txBox="1"/>
          <p:nvPr/>
        </p:nvSpPr>
        <p:spPr>
          <a:xfrm>
            <a:off x="2992940" y="1772816"/>
            <a:ext cx="1647477"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FF9900"/>
                </a:solidFill>
              </a:rPr>
              <a:t>Top 10</a:t>
            </a:r>
            <a:endParaRPr lang="en-US" sz="1200" b="1" dirty="0">
              <a:solidFill>
                <a:srgbClr val="FF9900"/>
              </a:solidFill>
              <a:latin typeface="Arial" charset="0"/>
              <a:cs typeface="Arial" charset="0"/>
            </a:endParaRPr>
          </a:p>
        </p:txBody>
      </p:sp>
      <p:sp>
        <p:nvSpPr>
          <p:cNvPr id="15" name="TextBox 13">
            <a:extLst>
              <a:ext uri="{FF2B5EF4-FFF2-40B4-BE49-F238E27FC236}">
                <a16:creationId xmlns:a16="http://schemas.microsoft.com/office/drawing/2014/main" id="{0F3E9868-ECDE-4A80-9C3D-E75EB6373D0B}"/>
              </a:ext>
            </a:extLst>
          </p:cNvPr>
          <p:cNvSpPr txBox="1"/>
          <p:nvPr/>
        </p:nvSpPr>
        <p:spPr>
          <a:xfrm>
            <a:off x="2992940" y="2780928"/>
            <a:ext cx="172307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008000"/>
                </a:solidFill>
                <a:latin typeface="Arial" charset="0"/>
                <a:cs typeface="Arial" charset="0"/>
              </a:rPr>
              <a:t>US</a:t>
            </a:r>
          </a:p>
        </p:txBody>
      </p:sp>
      <p:sp>
        <p:nvSpPr>
          <p:cNvPr id="16" name="TextBox 1">
            <a:extLst>
              <a:ext uri="{FF2B5EF4-FFF2-40B4-BE49-F238E27FC236}">
                <a16:creationId xmlns:a16="http://schemas.microsoft.com/office/drawing/2014/main" id="{BB5F9445-52C2-4BC9-9C49-9499C112C6D3}"/>
              </a:ext>
            </a:extLst>
          </p:cNvPr>
          <p:cNvSpPr txBox="1"/>
          <p:nvPr/>
        </p:nvSpPr>
        <p:spPr>
          <a:xfrm>
            <a:off x="2992940" y="2215897"/>
            <a:ext cx="1723076"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002060"/>
                </a:solidFill>
                <a:latin typeface="Arial" charset="0"/>
                <a:cs typeface="Arial" charset="0"/>
              </a:rPr>
              <a:t>Israel</a:t>
            </a:r>
          </a:p>
        </p:txBody>
      </p:sp>
      <p:sp>
        <p:nvSpPr>
          <p:cNvPr id="17" name="TextBox 14">
            <a:extLst>
              <a:ext uri="{FF2B5EF4-FFF2-40B4-BE49-F238E27FC236}">
                <a16:creationId xmlns:a16="http://schemas.microsoft.com/office/drawing/2014/main" id="{95465209-43DB-4C61-ABD6-5FAFFE3CC6E8}"/>
              </a:ext>
            </a:extLst>
          </p:cNvPr>
          <p:cNvSpPr txBox="1"/>
          <p:nvPr/>
        </p:nvSpPr>
        <p:spPr>
          <a:xfrm>
            <a:off x="2992940" y="3356992"/>
            <a:ext cx="172307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FF0000"/>
                </a:solidFill>
                <a:latin typeface="Arial" charset="0"/>
                <a:cs typeface="Arial" charset="0"/>
              </a:rPr>
              <a:t>OECD</a:t>
            </a:r>
          </a:p>
        </p:txBody>
      </p:sp>
      <p:sp>
        <p:nvSpPr>
          <p:cNvPr id="18" name="TextBox 1">
            <a:extLst>
              <a:ext uri="{FF2B5EF4-FFF2-40B4-BE49-F238E27FC236}">
                <a16:creationId xmlns:a16="http://schemas.microsoft.com/office/drawing/2014/main" id="{35B94336-D91D-4F79-B845-4DDEFD1FEF06}"/>
              </a:ext>
            </a:extLst>
          </p:cNvPr>
          <p:cNvSpPr txBox="1"/>
          <p:nvPr/>
        </p:nvSpPr>
        <p:spPr>
          <a:xfrm>
            <a:off x="5369204" y="2060848"/>
            <a:ext cx="1647477"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FF9900"/>
                </a:solidFill>
              </a:rPr>
              <a:t>Top 10</a:t>
            </a:r>
            <a:endParaRPr lang="en-US" sz="1200" b="1" dirty="0">
              <a:solidFill>
                <a:srgbClr val="FF9900"/>
              </a:solidFill>
              <a:latin typeface="Arial" charset="0"/>
              <a:cs typeface="Arial" charset="0"/>
            </a:endParaRPr>
          </a:p>
        </p:txBody>
      </p:sp>
      <p:sp>
        <p:nvSpPr>
          <p:cNvPr id="19" name="TextBox 13">
            <a:extLst>
              <a:ext uri="{FF2B5EF4-FFF2-40B4-BE49-F238E27FC236}">
                <a16:creationId xmlns:a16="http://schemas.microsoft.com/office/drawing/2014/main" id="{EF6F270F-41DA-4453-B842-EE6FFD0DDC01}"/>
              </a:ext>
            </a:extLst>
          </p:cNvPr>
          <p:cNvSpPr txBox="1"/>
          <p:nvPr/>
        </p:nvSpPr>
        <p:spPr>
          <a:xfrm>
            <a:off x="5369204" y="1844824"/>
            <a:ext cx="172307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008000"/>
                </a:solidFill>
                <a:latin typeface="Arial" charset="0"/>
                <a:cs typeface="Arial" charset="0"/>
              </a:rPr>
              <a:t>US</a:t>
            </a:r>
          </a:p>
        </p:txBody>
      </p:sp>
      <p:sp>
        <p:nvSpPr>
          <p:cNvPr id="20" name="TextBox 1">
            <a:extLst>
              <a:ext uri="{FF2B5EF4-FFF2-40B4-BE49-F238E27FC236}">
                <a16:creationId xmlns:a16="http://schemas.microsoft.com/office/drawing/2014/main" id="{C61565EC-FB7E-42CC-ABDF-9609AB89E30D}"/>
              </a:ext>
            </a:extLst>
          </p:cNvPr>
          <p:cNvSpPr txBox="1"/>
          <p:nvPr/>
        </p:nvSpPr>
        <p:spPr>
          <a:xfrm>
            <a:off x="5369204" y="3007985"/>
            <a:ext cx="1723076"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002060"/>
                </a:solidFill>
                <a:latin typeface="Arial" charset="0"/>
                <a:cs typeface="Arial" charset="0"/>
              </a:rPr>
              <a:t>Israel</a:t>
            </a:r>
          </a:p>
        </p:txBody>
      </p:sp>
      <p:sp>
        <p:nvSpPr>
          <p:cNvPr id="21" name="TextBox 14">
            <a:extLst>
              <a:ext uri="{FF2B5EF4-FFF2-40B4-BE49-F238E27FC236}">
                <a16:creationId xmlns:a16="http://schemas.microsoft.com/office/drawing/2014/main" id="{A76D19D7-9118-410C-8B34-B24B2E102F89}"/>
              </a:ext>
            </a:extLst>
          </p:cNvPr>
          <p:cNvSpPr txBox="1"/>
          <p:nvPr/>
        </p:nvSpPr>
        <p:spPr>
          <a:xfrm>
            <a:off x="5369204" y="2420888"/>
            <a:ext cx="172307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FF0000"/>
                </a:solidFill>
                <a:latin typeface="Arial" charset="0"/>
                <a:cs typeface="Arial" charset="0"/>
              </a:rPr>
              <a:t>OECD</a:t>
            </a:r>
          </a:p>
        </p:txBody>
      </p:sp>
      <p:sp>
        <p:nvSpPr>
          <p:cNvPr id="26" name="Rectangle 25">
            <a:extLst>
              <a:ext uri="{FF2B5EF4-FFF2-40B4-BE49-F238E27FC236}">
                <a16:creationId xmlns:a16="http://schemas.microsoft.com/office/drawing/2014/main" id="{F527D03F-B87E-4BFB-A43C-627D387D02DB}"/>
              </a:ext>
            </a:extLst>
          </p:cNvPr>
          <p:cNvSpPr/>
          <p:nvPr/>
        </p:nvSpPr>
        <p:spPr>
          <a:xfrm>
            <a:off x="1367136" y="6257836"/>
            <a:ext cx="7776864" cy="600164"/>
          </a:xfrm>
          <a:prstGeom prst="rect">
            <a:avLst/>
          </a:prstGeom>
        </p:spPr>
        <p:txBody>
          <a:bodyPr wrap="square">
            <a:spAutoFit/>
          </a:bodyPr>
          <a:lstStyle/>
          <a:p>
            <a:pPr algn="just">
              <a:spcBef>
                <a:spcPts val="0"/>
              </a:spcBef>
              <a:spcAft>
                <a:spcPts val="0"/>
              </a:spcAft>
            </a:pPr>
            <a:r>
              <a:rPr lang="he-IL" sz="1100" dirty="0">
                <a:solidFill>
                  <a:srgbClr val="002A52"/>
                </a:solidFill>
                <a:latin typeface="+mn-lt"/>
              </a:rPr>
              <a:t>גילאי 25-64. </a:t>
            </a:r>
            <a:r>
              <a:rPr lang="en-US" sz="1100" dirty="0">
                <a:solidFill>
                  <a:srgbClr val="002A52"/>
                </a:solidFill>
                <a:latin typeface="+mn-lt"/>
              </a:rPr>
              <a:t>Top 10</a:t>
            </a:r>
            <a:r>
              <a:rPr lang="he-IL" sz="1100" dirty="0">
                <a:solidFill>
                  <a:srgbClr val="002A52"/>
                </a:solidFill>
                <a:latin typeface="+mn-lt"/>
              </a:rPr>
              <a:t> - עשר המדינות המובילות בתוצר לנפש בשנת 2017 (לוקסמבורג, אירלנד, נורווגיה, שוויץ, ארצות הברית, הולנד, אוסטרליה, דנמרק, שוודיה ואוסטריה).</a:t>
            </a:r>
          </a:p>
          <a:p>
            <a:pPr algn="just">
              <a:spcBef>
                <a:spcPts val="0"/>
              </a:spcBef>
              <a:spcAft>
                <a:spcPts val="0"/>
              </a:spcAft>
            </a:pPr>
            <a:r>
              <a:rPr lang="he-IL" sz="1100" dirty="0">
                <a:solidFill>
                  <a:srgbClr val="002A52"/>
                </a:solidFill>
                <a:latin typeface="+mn-lt"/>
              </a:rPr>
              <a:t>מקור: </a:t>
            </a:r>
            <a:r>
              <a:rPr lang="en-US" sz="1100" dirty="0">
                <a:solidFill>
                  <a:srgbClr val="002A52"/>
                </a:solidFill>
                <a:latin typeface="+mn-lt"/>
              </a:rPr>
              <a:t>OECD</a:t>
            </a:r>
            <a:r>
              <a:rPr lang="he-IL" sz="1100" dirty="0">
                <a:solidFill>
                  <a:srgbClr val="002A52"/>
                </a:solidFill>
                <a:latin typeface="+mn-lt"/>
              </a:rPr>
              <a:t>.</a:t>
            </a:r>
            <a:endParaRPr lang="en-US" sz="1100" dirty="0">
              <a:solidFill>
                <a:srgbClr val="002A52"/>
              </a:solidFill>
              <a:latin typeface="+mn-lt"/>
            </a:endParaRPr>
          </a:p>
        </p:txBody>
      </p:sp>
      <p:sp>
        <p:nvSpPr>
          <p:cNvPr id="27" name="Rectangle 3">
            <a:extLst>
              <a:ext uri="{FF2B5EF4-FFF2-40B4-BE49-F238E27FC236}">
                <a16:creationId xmlns:a16="http://schemas.microsoft.com/office/drawing/2014/main" id="{57359FD4-2CBF-4518-B375-01CFC4A938B5}"/>
              </a:ext>
            </a:extLst>
          </p:cNvPr>
          <p:cNvSpPr>
            <a:spLocks noChangeArrowheads="1"/>
          </p:cNvSpPr>
          <p:nvPr/>
        </p:nvSpPr>
        <p:spPr bwMode="auto">
          <a:xfrm>
            <a:off x="0" y="253916"/>
            <a:ext cx="9144000" cy="600164"/>
          </a:xfrm>
          <a:prstGeom prst="rect">
            <a:avLst/>
          </a:prstGeom>
          <a:noFill/>
          <a:ln w="9525">
            <a:noFill/>
            <a:miter lim="800000"/>
            <a:headEnd/>
            <a:tailEnd/>
          </a:ln>
          <a:effectLst/>
        </p:spPr>
        <p:txBody>
          <a:bodyPr anchor="ctr">
            <a:spAutoFit/>
          </a:bodyPr>
          <a:lstStyle/>
          <a:p>
            <a:pPr rtl="0">
              <a:spcBef>
                <a:spcPts val="1200"/>
              </a:spcBef>
            </a:pPr>
            <a:r>
              <a:rPr lang="he-IL" sz="3300" b="1" dirty="0">
                <a:solidFill>
                  <a:srgbClr val="002060"/>
                </a:solidFill>
                <a:cs typeface="Arial" pitchFamily="34" charset="0"/>
              </a:rPr>
              <a:t>גידול משמעותי בתעסוקה בישראל</a:t>
            </a:r>
            <a:endParaRPr lang="he-IL" sz="3300" b="1" dirty="0">
              <a:solidFill>
                <a:srgbClr val="002A52"/>
              </a:solidFill>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44387122"/>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22">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graphicEl>
                                              <a:chart seriesIdx="0" categoryIdx="-4" bldStep="series"/>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2" presetClass="entr" presetSubtype="4" fill="hold" nodeType="with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 calcmode="lin" valueType="num">
                                      <p:cBhvr additive="base">
                                        <p:cTn id="19"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graphicEl>
                                              <a:chart seriesIdx="1" categoryIdx="-4" bldStep="series"/>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graphicEl>
                                              <a:chart seriesIdx="2" categoryIdx="-4" bldStep="series"/>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graphicEl>
                                              <a:chart seriesIdx="3" categoryIdx="-4" bldStep="series"/>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graphicEl>
                                              <a:chart seriesIdx="1" categoryIdx="-4" bldStep="series"/>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graphicEl>
                                              <a:chart seriesIdx="2" categoryIdx="-4" bldStep="series"/>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graphicEl>
                                              <a:chart seriesIdx="3" categoryIdx="-4" bldStep="series"/>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2" presetClass="entr" presetSubtype="4" fill="hold" nodeType="withEffect">
                                  <p:stCondLst>
                                    <p:cond delay="0"/>
                                  </p:stCondLst>
                                  <p:childTnLst>
                                    <p:set>
                                      <p:cBhvr>
                                        <p:cTn id="48" dur="1" fill="hold">
                                          <p:stCondLst>
                                            <p:cond delay="0"/>
                                          </p:stCondLst>
                                        </p:cTn>
                                        <p:tgtEl>
                                          <p:spTgt spid="13">
                                            <p:txEl>
                                              <p:pRg st="2" end="2"/>
                                            </p:txEl>
                                          </p:spTgt>
                                        </p:tgtEl>
                                        <p:attrNameLst>
                                          <p:attrName>style.visibility</p:attrName>
                                        </p:attrNameLst>
                                      </p:cBhvr>
                                      <p:to>
                                        <p:strVal val="visible"/>
                                      </p:to>
                                    </p:set>
                                    <p:anim calcmode="lin" valueType="num">
                                      <p:cBhvr additive="base">
                                        <p:cTn id="4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uiExpand="1">
        <p:bldSub>
          <a:bldChart bld="series" animBg="0"/>
        </p:bldSub>
      </p:bldGraphic>
      <p:bldGraphic spid="23" grpId="0" uiExpand="1">
        <p:bldSub>
          <a:bldChart bld="series" animBg="0"/>
        </p:bldSub>
      </p:bldGraphic>
      <p:bldP spid="12" grpId="0"/>
      <p:bldP spid="15" grpId="0"/>
      <p:bldP spid="16" grpId="0"/>
      <p:bldP spid="17" grpId="0"/>
      <p:bldP spid="18" grpId="0"/>
      <p:bldP spid="19"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6D89E2F-4C64-4D1A-8E51-171B0B7F7C03}"/>
              </a:ext>
            </a:extLst>
          </p:cNvPr>
          <p:cNvSpPr>
            <a:spLocks noChangeArrowheads="1"/>
          </p:cNvSpPr>
          <p:nvPr/>
        </p:nvSpPr>
        <p:spPr bwMode="auto">
          <a:xfrm>
            <a:off x="0" y="4582800"/>
            <a:ext cx="9144000" cy="1754326"/>
          </a:xfrm>
          <a:prstGeom prst="rect">
            <a:avLst/>
          </a:prstGeom>
          <a:noFill/>
          <a:ln w="9525">
            <a:noFill/>
            <a:miter lim="800000"/>
            <a:headEnd/>
            <a:tailEnd/>
          </a:ln>
          <a:effectLst/>
        </p:spPr>
        <p:txBody>
          <a:bodyPr wrap="square" anchor="ctr">
            <a:spAutoFit/>
          </a:bodyPr>
          <a:lstStyle/>
          <a:p>
            <a:pPr algn="r">
              <a:spcBef>
                <a:spcPts val="1200"/>
              </a:spcBef>
            </a:pPr>
            <a:r>
              <a:rPr lang="he-IL" sz="2200" dirty="0">
                <a:solidFill>
                  <a:srgbClr val="002A52"/>
                </a:solidFill>
              </a:rPr>
              <a:t>שיעור האבטלה מתחת ל"אבטלה הטבעית"</a:t>
            </a:r>
          </a:p>
          <a:p>
            <a:pPr algn="r">
              <a:spcBef>
                <a:spcPts val="1200"/>
              </a:spcBef>
            </a:pPr>
            <a:r>
              <a:rPr lang="he-IL" sz="2200" dirty="0">
                <a:solidFill>
                  <a:srgbClr val="002A52"/>
                </a:solidFill>
              </a:rPr>
              <a:t>שעות עבודה שבועיות של המועסקים - אין שינוי אצל הנשים, ירידה קלה מאוד אצל הגברים</a:t>
            </a:r>
          </a:p>
          <a:p>
            <a:pPr algn="r">
              <a:spcBef>
                <a:spcPts val="1200"/>
              </a:spcBef>
            </a:pPr>
            <a:r>
              <a:rPr lang="he-IL" sz="2200" dirty="0">
                <a:solidFill>
                  <a:srgbClr val="002A52"/>
                </a:solidFill>
              </a:rPr>
              <a:t>אנו מתמקדים בשיעור התעסוקה </a:t>
            </a:r>
            <a:r>
              <a:rPr lang="en-US" sz="2200" dirty="0">
                <a:solidFill>
                  <a:srgbClr val="002A52"/>
                </a:solidFill>
              </a:rPr>
              <a:t>(extensive margin)</a:t>
            </a:r>
            <a:r>
              <a:rPr lang="he-IL" sz="2200" dirty="0">
                <a:solidFill>
                  <a:srgbClr val="002A52"/>
                </a:solidFill>
              </a:rPr>
              <a:t> ולא בהיקף המשרה</a:t>
            </a:r>
            <a:endParaRPr lang="en-US" sz="2200" dirty="0">
              <a:solidFill>
                <a:srgbClr val="002A52"/>
              </a:solidFill>
            </a:endParaRPr>
          </a:p>
        </p:txBody>
      </p:sp>
      <p:sp>
        <p:nvSpPr>
          <p:cNvPr id="16" name="Rectangle 15">
            <a:extLst>
              <a:ext uri="{FF2B5EF4-FFF2-40B4-BE49-F238E27FC236}">
                <a16:creationId xmlns:a16="http://schemas.microsoft.com/office/drawing/2014/main" id="{6DAF2F5E-943D-4EB6-8F48-0E1C07B22355}"/>
              </a:ext>
            </a:extLst>
          </p:cNvPr>
          <p:cNvSpPr/>
          <p:nvPr/>
        </p:nvSpPr>
        <p:spPr>
          <a:xfrm>
            <a:off x="0" y="6427113"/>
            <a:ext cx="7776864" cy="430887"/>
          </a:xfrm>
          <a:prstGeom prst="rect">
            <a:avLst/>
          </a:prstGeom>
        </p:spPr>
        <p:txBody>
          <a:bodyPr wrap="square">
            <a:spAutoFit/>
          </a:bodyPr>
          <a:lstStyle/>
          <a:p>
            <a:pPr algn="just" rtl="0">
              <a:spcBef>
                <a:spcPts val="0"/>
              </a:spcBef>
              <a:spcAft>
                <a:spcPts val="0"/>
              </a:spcAft>
            </a:pPr>
            <a:r>
              <a:rPr lang="en-US" sz="1100" dirty="0">
                <a:solidFill>
                  <a:srgbClr val="002A52"/>
                </a:solidFill>
                <a:latin typeface="+mn-lt"/>
              </a:rPr>
              <a:t>Ages 25-64.</a:t>
            </a:r>
          </a:p>
          <a:p>
            <a:pPr algn="just" rtl="0">
              <a:spcBef>
                <a:spcPts val="0"/>
              </a:spcBef>
              <a:spcAft>
                <a:spcPts val="0"/>
              </a:spcAft>
            </a:pPr>
            <a:r>
              <a:rPr lang="en-US" sz="1100" dirty="0">
                <a:solidFill>
                  <a:srgbClr val="002A52"/>
                </a:solidFill>
                <a:latin typeface="+mn-lt"/>
              </a:rPr>
              <a:t>Source: OECD.</a:t>
            </a:r>
            <a:endParaRPr lang="en-US" sz="1100" baseline="30000" dirty="0">
              <a:solidFill>
                <a:srgbClr val="002A52"/>
              </a:solidFill>
              <a:latin typeface="+mn-lt"/>
            </a:endParaRPr>
          </a:p>
        </p:txBody>
      </p:sp>
      <p:graphicFrame>
        <p:nvGraphicFramePr>
          <p:cNvPr id="8" name="Chart 1">
            <a:extLst>
              <a:ext uri="{FF2B5EF4-FFF2-40B4-BE49-F238E27FC236}">
                <a16:creationId xmlns:a16="http://schemas.microsoft.com/office/drawing/2014/main" id="{60D4971E-4B2F-47B1-8652-844A3774F6A6}"/>
              </a:ext>
            </a:extLst>
          </p:cNvPr>
          <p:cNvGraphicFramePr>
            <a:graphicFrameLocks/>
          </p:cNvGraphicFramePr>
          <p:nvPr>
            <p:extLst>
              <p:ext uri="{D42A27DB-BD31-4B8C-83A1-F6EECF244321}">
                <p14:modId xmlns:p14="http://schemas.microsoft.com/office/powerpoint/2010/main" val="1075016645"/>
              </p:ext>
            </p:extLst>
          </p:nvPr>
        </p:nvGraphicFramePr>
        <p:xfrm>
          <a:off x="4582800" y="1418400"/>
          <a:ext cx="4525200" cy="320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2">
            <a:extLst>
              <a:ext uri="{FF2B5EF4-FFF2-40B4-BE49-F238E27FC236}">
                <a16:creationId xmlns:a16="http://schemas.microsoft.com/office/drawing/2014/main" id="{3719D10A-3098-469E-B0CE-9AA94EE444DC}"/>
              </a:ext>
            </a:extLst>
          </p:cNvPr>
          <p:cNvGraphicFramePr>
            <a:graphicFrameLocks/>
          </p:cNvGraphicFramePr>
          <p:nvPr>
            <p:extLst>
              <p:ext uri="{D42A27DB-BD31-4B8C-83A1-F6EECF244321}">
                <p14:modId xmlns:p14="http://schemas.microsoft.com/office/powerpoint/2010/main" val="3702952206"/>
              </p:ext>
            </p:extLst>
          </p:nvPr>
        </p:nvGraphicFramePr>
        <p:xfrm>
          <a:off x="0" y="1418400"/>
          <a:ext cx="4525200" cy="32076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3">
            <a:extLst>
              <a:ext uri="{FF2B5EF4-FFF2-40B4-BE49-F238E27FC236}">
                <a16:creationId xmlns:a16="http://schemas.microsoft.com/office/drawing/2014/main" id="{28350F60-258A-4439-8E1B-4CDB9A88554B}"/>
              </a:ext>
            </a:extLst>
          </p:cNvPr>
          <p:cNvSpPr txBox="1"/>
          <p:nvPr/>
        </p:nvSpPr>
        <p:spPr>
          <a:xfrm>
            <a:off x="683568" y="1700808"/>
            <a:ext cx="194421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008000"/>
                </a:solidFill>
                <a:latin typeface="Arial" charset="0"/>
                <a:cs typeface="Arial" charset="0"/>
              </a:rPr>
              <a:t>unemployment (right)</a:t>
            </a:r>
          </a:p>
        </p:txBody>
      </p:sp>
      <p:sp>
        <p:nvSpPr>
          <p:cNvPr id="17" name="TextBox 13">
            <a:extLst>
              <a:ext uri="{FF2B5EF4-FFF2-40B4-BE49-F238E27FC236}">
                <a16:creationId xmlns:a16="http://schemas.microsoft.com/office/drawing/2014/main" id="{DC07B5DE-522E-4C81-B454-ECAB2EAA1DE5}"/>
              </a:ext>
            </a:extLst>
          </p:cNvPr>
          <p:cNvSpPr txBox="1"/>
          <p:nvPr/>
        </p:nvSpPr>
        <p:spPr>
          <a:xfrm>
            <a:off x="5436096" y="2647945"/>
            <a:ext cx="194421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008000"/>
                </a:solidFill>
                <a:latin typeface="Arial" charset="0"/>
                <a:cs typeface="Arial" charset="0"/>
              </a:rPr>
              <a:t>unemployment (right)</a:t>
            </a:r>
          </a:p>
        </p:txBody>
      </p:sp>
      <p:graphicFrame>
        <p:nvGraphicFramePr>
          <p:cNvPr id="13" name="Chart 1">
            <a:extLst>
              <a:ext uri="{FF2B5EF4-FFF2-40B4-BE49-F238E27FC236}">
                <a16:creationId xmlns:a16="http://schemas.microsoft.com/office/drawing/2014/main" id="{60D4971E-4B2F-47B1-8652-844A3774F6A6}"/>
              </a:ext>
            </a:extLst>
          </p:cNvPr>
          <p:cNvGraphicFramePr>
            <a:graphicFrameLocks/>
          </p:cNvGraphicFramePr>
          <p:nvPr>
            <p:extLst>
              <p:ext uri="{D42A27DB-BD31-4B8C-83A1-F6EECF244321}">
                <p14:modId xmlns:p14="http://schemas.microsoft.com/office/powerpoint/2010/main" val="134955000"/>
              </p:ext>
            </p:extLst>
          </p:nvPr>
        </p:nvGraphicFramePr>
        <p:xfrm>
          <a:off x="4582800" y="1418400"/>
          <a:ext cx="4525200" cy="3207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2">
            <a:extLst>
              <a:ext uri="{FF2B5EF4-FFF2-40B4-BE49-F238E27FC236}">
                <a16:creationId xmlns:a16="http://schemas.microsoft.com/office/drawing/2014/main" id="{3719D10A-3098-469E-B0CE-9AA94EE444DC}"/>
              </a:ext>
            </a:extLst>
          </p:cNvPr>
          <p:cNvGraphicFramePr>
            <a:graphicFrameLocks/>
          </p:cNvGraphicFramePr>
          <p:nvPr>
            <p:extLst>
              <p:ext uri="{D42A27DB-BD31-4B8C-83A1-F6EECF244321}">
                <p14:modId xmlns:p14="http://schemas.microsoft.com/office/powerpoint/2010/main" val="1840775075"/>
              </p:ext>
            </p:extLst>
          </p:nvPr>
        </p:nvGraphicFramePr>
        <p:xfrm>
          <a:off x="0" y="1418400"/>
          <a:ext cx="4525200" cy="3207600"/>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Box 13">
            <a:extLst>
              <a:ext uri="{FF2B5EF4-FFF2-40B4-BE49-F238E27FC236}">
                <a16:creationId xmlns:a16="http://schemas.microsoft.com/office/drawing/2014/main" id="{28350F60-258A-4439-8E1B-4CDB9A88554B}"/>
              </a:ext>
            </a:extLst>
          </p:cNvPr>
          <p:cNvSpPr txBox="1"/>
          <p:nvPr/>
        </p:nvSpPr>
        <p:spPr>
          <a:xfrm>
            <a:off x="683568" y="1700808"/>
            <a:ext cx="194421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008000"/>
                </a:solidFill>
                <a:latin typeface="Arial" charset="0"/>
                <a:cs typeface="Arial" charset="0"/>
              </a:rPr>
              <a:t>unemployment (right)</a:t>
            </a:r>
          </a:p>
        </p:txBody>
      </p:sp>
      <p:sp>
        <p:nvSpPr>
          <p:cNvPr id="19" name="TextBox 1">
            <a:extLst>
              <a:ext uri="{FF2B5EF4-FFF2-40B4-BE49-F238E27FC236}">
                <a16:creationId xmlns:a16="http://schemas.microsoft.com/office/drawing/2014/main" id="{B29C7C43-C1B2-4127-94BF-75C380A1CD9C}"/>
              </a:ext>
            </a:extLst>
          </p:cNvPr>
          <p:cNvSpPr txBox="1"/>
          <p:nvPr/>
        </p:nvSpPr>
        <p:spPr>
          <a:xfrm>
            <a:off x="683568" y="3429000"/>
            <a:ext cx="1723076"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002060"/>
                </a:solidFill>
                <a:latin typeface="Arial" charset="0"/>
                <a:cs typeface="Arial" charset="0"/>
              </a:rPr>
              <a:t>employment</a:t>
            </a:r>
          </a:p>
        </p:txBody>
      </p:sp>
      <p:sp>
        <p:nvSpPr>
          <p:cNvPr id="20" name="TextBox 19">
            <a:extLst>
              <a:ext uri="{FF2B5EF4-FFF2-40B4-BE49-F238E27FC236}">
                <a16:creationId xmlns:a16="http://schemas.microsoft.com/office/drawing/2014/main" id="{6DF0CF1F-8FB8-466F-A925-F1B85E6F1691}"/>
              </a:ext>
            </a:extLst>
          </p:cNvPr>
          <p:cNvSpPr txBox="1"/>
          <p:nvPr/>
        </p:nvSpPr>
        <p:spPr>
          <a:xfrm>
            <a:off x="683568" y="2647945"/>
            <a:ext cx="172307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FF0000"/>
                </a:solidFill>
                <a:latin typeface="Arial" charset="0"/>
                <a:cs typeface="Arial" charset="0"/>
              </a:rPr>
              <a:t>participation</a:t>
            </a:r>
          </a:p>
        </p:txBody>
      </p:sp>
      <p:sp>
        <p:nvSpPr>
          <p:cNvPr id="21" name="TextBox 13">
            <a:extLst>
              <a:ext uri="{FF2B5EF4-FFF2-40B4-BE49-F238E27FC236}">
                <a16:creationId xmlns:a16="http://schemas.microsoft.com/office/drawing/2014/main" id="{DC07B5DE-522E-4C81-B454-ECAB2EAA1DE5}"/>
              </a:ext>
            </a:extLst>
          </p:cNvPr>
          <p:cNvSpPr txBox="1"/>
          <p:nvPr/>
        </p:nvSpPr>
        <p:spPr>
          <a:xfrm>
            <a:off x="5436096" y="2647945"/>
            <a:ext cx="194421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008000"/>
                </a:solidFill>
                <a:latin typeface="Arial" charset="0"/>
                <a:cs typeface="Arial" charset="0"/>
              </a:rPr>
              <a:t>unemployment (right)</a:t>
            </a:r>
          </a:p>
        </p:txBody>
      </p:sp>
      <p:sp>
        <p:nvSpPr>
          <p:cNvPr id="22" name="TextBox 1">
            <a:extLst>
              <a:ext uri="{FF2B5EF4-FFF2-40B4-BE49-F238E27FC236}">
                <a16:creationId xmlns:a16="http://schemas.microsoft.com/office/drawing/2014/main" id="{9F3F83A3-94AF-438A-9C2A-DD7ED5E2DAD9}"/>
              </a:ext>
            </a:extLst>
          </p:cNvPr>
          <p:cNvSpPr txBox="1"/>
          <p:nvPr/>
        </p:nvSpPr>
        <p:spPr>
          <a:xfrm>
            <a:off x="5436096" y="2996952"/>
            <a:ext cx="1723076"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002060"/>
                </a:solidFill>
                <a:latin typeface="Arial" charset="0"/>
                <a:cs typeface="Arial" charset="0"/>
              </a:rPr>
              <a:t>employment</a:t>
            </a:r>
          </a:p>
        </p:txBody>
      </p:sp>
      <p:sp>
        <p:nvSpPr>
          <p:cNvPr id="23" name="TextBox 22">
            <a:extLst>
              <a:ext uri="{FF2B5EF4-FFF2-40B4-BE49-F238E27FC236}">
                <a16:creationId xmlns:a16="http://schemas.microsoft.com/office/drawing/2014/main" id="{9E6753A7-3DB8-426D-B9E7-AD796C8866B6}"/>
              </a:ext>
            </a:extLst>
          </p:cNvPr>
          <p:cNvSpPr txBox="1"/>
          <p:nvPr/>
        </p:nvSpPr>
        <p:spPr>
          <a:xfrm>
            <a:off x="5436096" y="1628800"/>
            <a:ext cx="172307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FF0000"/>
                </a:solidFill>
                <a:latin typeface="Arial" charset="0"/>
                <a:cs typeface="Arial" charset="0"/>
              </a:rPr>
              <a:t>participation</a:t>
            </a:r>
          </a:p>
        </p:txBody>
      </p:sp>
      <p:sp>
        <p:nvSpPr>
          <p:cNvPr id="25" name="Rectangle 24"/>
          <p:cNvSpPr>
            <a:spLocks noChangeArrowheads="1"/>
          </p:cNvSpPr>
          <p:nvPr/>
        </p:nvSpPr>
        <p:spPr bwMode="auto">
          <a:xfrm>
            <a:off x="0" y="979200"/>
            <a:ext cx="9144000" cy="461665"/>
          </a:xfrm>
          <a:prstGeom prst="rect">
            <a:avLst/>
          </a:prstGeom>
          <a:noFill/>
          <a:ln w="9525">
            <a:noFill/>
            <a:miter lim="800000"/>
            <a:headEnd/>
            <a:tailEnd/>
          </a:ln>
          <a:effectLst/>
        </p:spPr>
        <p:txBody>
          <a:bodyPr wrap="square" anchor="ctr">
            <a:spAutoFit/>
          </a:bodyPr>
          <a:lstStyle/>
          <a:p>
            <a:pPr>
              <a:spcBef>
                <a:spcPts val="1200"/>
              </a:spcBef>
            </a:pPr>
            <a:r>
              <a:rPr lang="he-IL" sz="2400" dirty="0">
                <a:solidFill>
                  <a:srgbClr val="002A52"/>
                </a:solidFill>
                <a:latin typeface="+mj-lt"/>
                <a:cs typeface="Arial" pitchFamily="34" charset="0"/>
              </a:rPr>
              <a:t>גברים					נשים</a:t>
            </a:r>
          </a:p>
        </p:txBody>
      </p:sp>
      <p:sp>
        <p:nvSpPr>
          <p:cNvPr id="26" name="Rectangle 25">
            <a:extLst>
              <a:ext uri="{FF2B5EF4-FFF2-40B4-BE49-F238E27FC236}">
                <a16:creationId xmlns:a16="http://schemas.microsoft.com/office/drawing/2014/main" id="{F527D03F-B87E-4BFB-A43C-627D387D02DB}"/>
              </a:ext>
            </a:extLst>
          </p:cNvPr>
          <p:cNvSpPr/>
          <p:nvPr/>
        </p:nvSpPr>
        <p:spPr>
          <a:xfrm>
            <a:off x="1367136" y="6427113"/>
            <a:ext cx="7776864" cy="430887"/>
          </a:xfrm>
          <a:prstGeom prst="rect">
            <a:avLst/>
          </a:prstGeom>
        </p:spPr>
        <p:txBody>
          <a:bodyPr wrap="square">
            <a:spAutoFit/>
          </a:bodyPr>
          <a:lstStyle/>
          <a:p>
            <a:pPr algn="just">
              <a:spcBef>
                <a:spcPts val="0"/>
              </a:spcBef>
              <a:spcAft>
                <a:spcPts val="0"/>
              </a:spcAft>
            </a:pPr>
            <a:r>
              <a:rPr lang="he-IL" sz="1100" dirty="0">
                <a:solidFill>
                  <a:srgbClr val="002A52"/>
                </a:solidFill>
                <a:latin typeface="+mn-lt"/>
              </a:rPr>
              <a:t>גילאי 25-64.</a:t>
            </a:r>
          </a:p>
          <a:p>
            <a:pPr algn="just">
              <a:spcBef>
                <a:spcPts val="0"/>
              </a:spcBef>
              <a:spcAft>
                <a:spcPts val="0"/>
              </a:spcAft>
            </a:pPr>
            <a:r>
              <a:rPr lang="he-IL" sz="1100" dirty="0">
                <a:solidFill>
                  <a:srgbClr val="002A52"/>
                </a:solidFill>
                <a:latin typeface="+mn-lt"/>
              </a:rPr>
              <a:t>מקור: </a:t>
            </a:r>
            <a:r>
              <a:rPr lang="en-US" sz="1100" dirty="0">
                <a:solidFill>
                  <a:srgbClr val="002A52"/>
                </a:solidFill>
                <a:latin typeface="+mn-lt"/>
              </a:rPr>
              <a:t>OECD</a:t>
            </a:r>
            <a:r>
              <a:rPr lang="he-IL" sz="1100" dirty="0">
                <a:solidFill>
                  <a:srgbClr val="002A52"/>
                </a:solidFill>
                <a:latin typeface="+mn-lt"/>
              </a:rPr>
              <a:t>.</a:t>
            </a:r>
            <a:endParaRPr lang="en-US" sz="1100" dirty="0">
              <a:solidFill>
                <a:srgbClr val="002A52"/>
              </a:solidFill>
              <a:latin typeface="+mn-lt"/>
            </a:endParaRPr>
          </a:p>
        </p:txBody>
      </p:sp>
      <p:sp>
        <p:nvSpPr>
          <p:cNvPr id="27" name="Rectangle 3">
            <a:extLst>
              <a:ext uri="{FF2B5EF4-FFF2-40B4-BE49-F238E27FC236}">
                <a16:creationId xmlns:a16="http://schemas.microsoft.com/office/drawing/2014/main" id="{57359FD4-2CBF-4518-B375-01CFC4A938B5}"/>
              </a:ext>
            </a:extLst>
          </p:cNvPr>
          <p:cNvSpPr>
            <a:spLocks noChangeArrowheads="1"/>
          </p:cNvSpPr>
          <p:nvPr/>
        </p:nvSpPr>
        <p:spPr bwMode="auto">
          <a:xfrm>
            <a:off x="0" y="253916"/>
            <a:ext cx="9144000" cy="600164"/>
          </a:xfrm>
          <a:prstGeom prst="rect">
            <a:avLst/>
          </a:prstGeom>
          <a:noFill/>
          <a:ln w="9525">
            <a:noFill/>
            <a:miter lim="800000"/>
            <a:headEnd/>
            <a:tailEnd/>
          </a:ln>
          <a:effectLst/>
        </p:spPr>
        <p:txBody>
          <a:bodyPr anchor="ctr">
            <a:spAutoFit/>
          </a:bodyPr>
          <a:lstStyle/>
          <a:p>
            <a:pPr rtl="0">
              <a:spcBef>
                <a:spcPts val="1200"/>
              </a:spcBef>
            </a:pPr>
            <a:r>
              <a:rPr lang="he-IL" sz="3300" b="1" dirty="0">
                <a:solidFill>
                  <a:srgbClr val="002060"/>
                </a:solidFill>
                <a:cs typeface="Arial" pitchFamily="34" charset="0"/>
              </a:rPr>
              <a:t>תעסוקה, אבטלה והשתתפות</a:t>
            </a:r>
            <a:endParaRPr lang="he-IL" sz="3300" b="1" dirty="0">
              <a:solidFill>
                <a:srgbClr val="002A52"/>
              </a:solidFill>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33094659"/>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 calcmode="lin" valueType="num">
                                      <p:cBhvr additive="base">
                                        <p:cTn id="2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xEl>
                                              <p:pRg st="2" end="2"/>
                                            </p:txEl>
                                          </p:spTgt>
                                        </p:tgtEl>
                                        <p:attrNameLst>
                                          <p:attrName>style.visibility</p:attrName>
                                        </p:attrNameLst>
                                      </p:cBhvr>
                                      <p:to>
                                        <p:strVal val="visible"/>
                                      </p:to>
                                    </p:set>
                                    <p:anim calcmode="lin" valueType="num">
                                      <p:cBhvr additive="base">
                                        <p:cTn id="3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Graphic spid="15" grpId="0">
        <p:bldAsOne/>
      </p:bldGraphic>
      <p:bldP spid="19" grpId="0"/>
      <p:bldP spid="20"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57359FD4-2CBF-4518-B375-01CFC4A938B5}"/>
              </a:ext>
            </a:extLst>
          </p:cNvPr>
          <p:cNvSpPr>
            <a:spLocks noChangeArrowheads="1"/>
          </p:cNvSpPr>
          <p:nvPr/>
        </p:nvSpPr>
        <p:spPr bwMode="auto">
          <a:xfrm>
            <a:off x="0" y="253916"/>
            <a:ext cx="9144000" cy="600164"/>
          </a:xfrm>
          <a:prstGeom prst="rect">
            <a:avLst/>
          </a:prstGeom>
          <a:noFill/>
          <a:ln w="9525">
            <a:noFill/>
            <a:miter lim="800000"/>
            <a:headEnd/>
            <a:tailEnd/>
          </a:ln>
          <a:effectLst/>
        </p:spPr>
        <p:txBody>
          <a:bodyPr anchor="ctr">
            <a:spAutoFit/>
          </a:bodyPr>
          <a:lstStyle/>
          <a:p>
            <a:pPr rtl="0">
              <a:spcBef>
                <a:spcPts val="1200"/>
              </a:spcBef>
            </a:pPr>
            <a:r>
              <a:rPr lang="he-IL" sz="3300" b="1" dirty="0">
                <a:solidFill>
                  <a:srgbClr val="002060"/>
                </a:solidFill>
                <a:cs typeface="Arial" pitchFamily="34" charset="0"/>
              </a:rPr>
              <a:t>תיאור הנתונים: מי הקבוצות שהתעסוקה שלהן גדלה?</a:t>
            </a:r>
            <a:endParaRPr lang="he-IL" sz="3300" b="1" dirty="0">
              <a:solidFill>
                <a:srgbClr val="002A52"/>
              </a:solidFill>
              <a:latin typeface="+mj-lt"/>
              <a:ea typeface="Tahoma" panose="020B0604030504040204" pitchFamily="34" charset="0"/>
              <a:cs typeface="Tahoma" panose="020B0604030504040204" pitchFamily="34" charset="0"/>
            </a:endParaRPr>
          </a:p>
        </p:txBody>
      </p:sp>
      <p:sp>
        <p:nvSpPr>
          <p:cNvPr id="6" name="TextBox 5"/>
          <p:cNvSpPr txBox="1"/>
          <p:nvPr/>
        </p:nvSpPr>
        <p:spPr>
          <a:xfrm>
            <a:off x="755577" y="1412776"/>
            <a:ext cx="7632847" cy="4339650"/>
          </a:xfrm>
          <a:prstGeom prst="rect">
            <a:avLst/>
          </a:prstGeom>
          <a:noFill/>
        </p:spPr>
        <p:txBody>
          <a:bodyPr wrap="square" rtlCol="0">
            <a:spAutoFit/>
          </a:bodyPr>
          <a:lstStyle/>
          <a:p>
            <a:pPr algn="just">
              <a:spcBef>
                <a:spcPts val="1200"/>
              </a:spcBef>
            </a:pPr>
            <a:r>
              <a:rPr lang="he-IL" sz="2400" dirty="0">
                <a:solidFill>
                  <a:srgbClr val="002060"/>
                </a:solidFill>
                <a:latin typeface="Arial" panose="020B0604020202020204" pitchFamily="34" charset="0"/>
                <a:cs typeface="Arial" panose="020B0604020202020204" pitchFamily="34" charset="0"/>
              </a:rPr>
              <a:t>שינויים בתעסוקה על פי מאפיינים:</a:t>
            </a:r>
          </a:p>
          <a:p>
            <a:pPr marL="342900" indent="-342900" algn="just">
              <a:spcBef>
                <a:spcPts val="1200"/>
              </a:spcBef>
              <a:buFont typeface="Arial" panose="020B0604020202020204" pitchFamily="34" charset="0"/>
              <a:buChar char="•"/>
            </a:pPr>
            <a:r>
              <a:rPr lang="he-IL" sz="2400" dirty="0">
                <a:solidFill>
                  <a:srgbClr val="002060"/>
                </a:solidFill>
                <a:latin typeface="Arial" panose="020B0604020202020204" pitchFamily="34" charset="0"/>
                <a:cs typeface="Arial" panose="020B0604020202020204" pitchFamily="34" charset="0"/>
              </a:rPr>
              <a:t>מגזר (קבוצת אוכלוסייה)</a:t>
            </a:r>
          </a:p>
          <a:p>
            <a:pPr marL="342900" indent="-342900" algn="just">
              <a:spcBef>
                <a:spcPts val="1200"/>
              </a:spcBef>
              <a:buFont typeface="Arial" panose="020B0604020202020204" pitchFamily="34" charset="0"/>
              <a:buChar char="•"/>
            </a:pPr>
            <a:r>
              <a:rPr lang="he-IL" sz="2400" dirty="0">
                <a:solidFill>
                  <a:srgbClr val="002060"/>
                </a:solidFill>
                <a:latin typeface="Arial" panose="020B0604020202020204" pitchFamily="34" charset="0"/>
                <a:cs typeface="Arial" panose="020B0604020202020204" pitchFamily="34" charset="0"/>
              </a:rPr>
              <a:t>השכלה</a:t>
            </a:r>
          </a:p>
          <a:p>
            <a:pPr marL="342900" indent="-342900" algn="just">
              <a:spcBef>
                <a:spcPts val="1200"/>
              </a:spcBef>
              <a:buFont typeface="Arial" panose="020B0604020202020204" pitchFamily="34" charset="0"/>
              <a:buChar char="•"/>
            </a:pPr>
            <a:r>
              <a:rPr lang="he-IL" sz="2400" dirty="0">
                <a:solidFill>
                  <a:srgbClr val="002060"/>
                </a:solidFill>
                <a:latin typeface="Arial" panose="020B0604020202020204" pitchFamily="34" charset="0"/>
                <a:cs typeface="Arial" panose="020B0604020202020204" pitchFamily="34" charset="0"/>
              </a:rPr>
              <a:t>גיל</a:t>
            </a:r>
          </a:p>
          <a:p>
            <a:pPr marL="342900" indent="-342900" algn="just">
              <a:spcBef>
                <a:spcPts val="1200"/>
              </a:spcBef>
              <a:buFont typeface="Arial" panose="020B0604020202020204" pitchFamily="34" charset="0"/>
              <a:buChar char="•"/>
            </a:pPr>
            <a:r>
              <a:rPr lang="he-IL" sz="2400" dirty="0">
                <a:solidFill>
                  <a:srgbClr val="002060"/>
                </a:solidFill>
                <a:latin typeface="Arial" panose="020B0604020202020204" pitchFamily="34" charset="0"/>
                <a:cs typeface="Arial" panose="020B0604020202020204" pitchFamily="34" charset="0"/>
              </a:rPr>
              <a:t>גודל משק הבית (פריון)</a:t>
            </a:r>
          </a:p>
          <a:p>
            <a:pPr algn="just">
              <a:spcBef>
                <a:spcPts val="1200"/>
              </a:spcBef>
            </a:pPr>
            <a:r>
              <a:rPr lang="he-IL" sz="2400" dirty="0">
                <a:solidFill>
                  <a:srgbClr val="002060"/>
                </a:solidFill>
                <a:latin typeface="Arial" panose="020B0604020202020204" pitchFamily="34" charset="0"/>
                <a:cs typeface="Arial" panose="020B0604020202020204" pitchFamily="34" charset="0"/>
              </a:rPr>
              <a:t>התוצאה המרכזית:</a:t>
            </a:r>
          </a:p>
          <a:p>
            <a:pPr algn="just">
              <a:spcBef>
                <a:spcPts val="1200"/>
              </a:spcBef>
            </a:pPr>
            <a:r>
              <a:rPr lang="he-IL" sz="2400" dirty="0">
                <a:solidFill>
                  <a:srgbClr val="002060"/>
                </a:solidFill>
                <a:latin typeface="Arial" panose="020B0604020202020204" pitchFamily="34" charset="0"/>
                <a:cs typeface="Arial" panose="020B0604020202020204" pitchFamily="34" charset="0"/>
              </a:rPr>
              <a:t>עלייה בכל </a:t>
            </a:r>
            <a:r>
              <a:rPr lang="he-IL" sz="2400" dirty="0">
                <a:solidFill>
                  <a:srgbClr val="002060"/>
                </a:solidFill>
                <a:latin typeface="Georgia" pitchFamily="18" charset="0"/>
                <a:cs typeface="Arial" pitchFamily="34" charset="0"/>
              </a:rPr>
              <a:t>המגזרים, בכל רמות ההשכלה, בכל הגילאים ובכל משקי הבית, שיעור עלייה גבוה יותר בקרב קבוצות בעלות יכולת השתכרות נמוכה</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308643"/>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 calcmode="lin" valueType="num">
                                      <p:cBhvr additive="base">
                                        <p:cTn id="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anim calcmode="lin" valueType="num">
                                      <p:cBhvr additive="base">
                                        <p:cTn id="1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57359FD4-2CBF-4518-B375-01CFC4A938B5}"/>
              </a:ext>
            </a:extLst>
          </p:cNvPr>
          <p:cNvSpPr>
            <a:spLocks noChangeArrowheads="1"/>
          </p:cNvSpPr>
          <p:nvPr/>
        </p:nvSpPr>
        <p:spPr bwMode="auto">
          <a:xfrm>
            <a:off x="0" y="253916"/>
            <a:ext cx="9144000" cy="600164"/>
          </a:xfrm>
          <a:prstGeom prst="rect">
            <a:avLst/>
          </a:prstGeom>
          <a:noFill/>
          <a:ln w="9525">
            <a:noFill/>
            <a:miter lim="800000"/>
            <a:headEnd/>
            <a:tailEnd/>
          </a:ln>
          <a:effectLst/>
        </p:spPr>
        <p:txBody>
          <a:bodyPr anchor="ctr">
            <a:spAutoFit/>
          </a:bodyPr>
          <a:lstStyle/>
          <a:p>
            <a:pPr>
              <a:spcBef>
                <a:spcPts val="1200"/>
              </a:spcBef>
            </a:pPr>
            <a:r>
              <a:rPr lang="he-IL" sz="3300" b="1" dirty="0">
                <a:solidFill>
                  <a:srgbClr val="002060"/>
                </a:solidFill>
                <a:cs typeface="Arial" pitchFamily="34" charset="0"/>
              </a:rPr>
              <a:t>תעסוקה ומגזר</a:t>
            </a:r>
            <a:endParaRPr lang="he-IL" sz="3300" b="1" dirty="0">
              <a:solidFill>
                <a:srgbClr val="002A52"/>
              </a:solidFill>
              <a:latin typeface="+mj-lt"/>
              <a:ea typeface="Tahoma" panose="020B0604030504040204" pitchFamily="34" charset="0"/>
              <a:cs typeface="Tahoma" panose="020B0604030504040204" pitchFamily="34" charset="0"/>
            </a:endParaRPr>
          </a:p>
        </p:txBody>
      </p:sp>
      <p:sp>
        <p:nvSpPr>
          <p:cNvPr id="14" name="Rectangle 13">
            <a:extLst>
              <a:ext uri="{FF2B5EF4-FFF2-40B4-BE49-F238E27FC236}">
                <a16:creationId xmlns:a16="http://schemas.microsoft.com/office/drawing/2014/main" id="{16D89E2F-4C64-4D1A-8E51-171B0B7F7C03}"/>
              </a:ext>
            </a:extLst>
          </p:cNvPr>
          <p:cNvSpPr>
            <a:spLocks noChangeArrowheads="1"/>
          </p:cNvSpPr>
          <p:nvPr/>
        </p:nvSpPr>
        <p:spPr bwMode="auto">
          <a:xfrm>
            <a:off x="0" y="4829020"/>
            <a:ext cx="9144000" cy="1261884"/>
          </a:xfrm>
          <a:prstGeom prst="rect">
            <a:avLst/>
          </a:prstGeom>
          <a:noFill/>
          <a:ln w="9525">
            <a:noFill/>
            <a:miter lim="800000"/>
            <a:headEnd/>
            <a:tailEnd/>
          </a:ln>
          <a:effectLst/>
        </p:spPr>
        <p:txBody>
          <a:bodyPr wrap="square" anchor="ctr">
            <a:spAutoFit/>
          </a:bodyPr>
          <a:lstStyle/>
          <a:p>
            <a:pPr algn="r">
              <a:spcBef>
                <a:spcPts val="1200"/>
              </a:spcBef>
            </a:pPr>
            <a:r>
              <a:rPr lang="he-IL" sz="2200" dirty="0">
                <a:solidFill>
                  <a:srgbClr val="002A52"/>
                </a:solidFill>
              </a:rPr>
              <a:t>עלייה בכל המגזרים, </a:t>
            </a:r>
            <a:r>
              <a:rPr lang="he-IL" sz="2200" dirty="0">
                <a:solidFill>
                  <a:srgbClr val="FF0000"/>
                </a:solidFill>
              </a:rPr>
              <a:t>משמעותית יותר לערבים וחרדים</a:t>
            </a:r>
          </a:p>
          <a:p>
            <a:pPr algn="r">
              <a:spcBef>
                <a:spcPts val="1200"/>
              </a:spcBef>
            </a:pPr>
            <a:r>
              <a:rPr lang="he-IL" sz="2200" dirty="0">
                <a:solidFill>
                  <a:srgbClr val="002A52"/>
                </a:solidFill>
              </a:rPr>
              <a:t>רוב הגידול בתעסוקה (2002-2015) - יהודים לא-חרדים (68% לגברים, 73% לנשים)</a:t>
            </a:r>
          </a:p>
        </p:txBody>
      </p:sp>
      <p:pic>
        <p:nvPicPr>
          <p:cNvPr id="2" name="Picture 1">
            <a:extLst>
              <a:ext uri="{FF2B5EF4-FFF2-40B4-BE49-F238E27FC236}">
                <a16:creationId xmlns:a16="http://schemas.microsoft.com/office/drawing/2014/main" id="{580F96B6-863C-4FD3-B09A-A5B4EF16367A}"/>
              </a:ext>
            </a:extLst>
          </p:cNvPr>
          <p:cNvPicPr>
            <a:picLocks noChangeAspect="1"/>
          </p:cNvPicPr>
          <p:nvPr/>
        </p:nvPicPr>
        <p:blipFill>
          <a:blip r:embed="rId3"/>
          <a:stretch>
            <a:fillRect/>
          </a:stretch>
        </p:blipFill>
        <p:spPr>
          <a:xfrm>
            <a:off x="0" y="1400400"/>
            <a:ext cx="4578554" cy="3224698"/>
          </a:xfrm>
          <a:prstGeom prst="rect">
            <a:avLst/>
          </a:prstGeom>
        </p:spPr>
      </p:pic>
      <p:pic>
        <p:nvPicPr>
          <p:cNvPr id="4" name="Picture 3">
            <a:extLst>
              <a:ext uri="{FF2B5EF4-FFF2-40B4-BE49-F238E27FC236}">
                <a16:creationId xmlns:a16="http://schemas.microsoft.com/office/drawing/2014/main" id="{D5B4598E-9610-4594-A9E4-3AFCDC8E3159}"/>
              </a:ext>
            </a:extLst>
          </p:cNvPr>
          <p:cNvPicPr>
            <a:picLocks noChangeAspect="1"/>
          </p:cNvPicPr>
          <p:nvPr/>
        </p:nvPicPr>
        <p:blipFill>
          <a:blip r:embed="rId4"/>
          <a:stretch>
            <a:fillRect/>
          </a:stretch>
        </p:blipFill>
        <p:spPr>
          <a:xfrm>
            <a:off x="4562215" y="1400400"/>
            <a:ext cx="4581785" cy="3224698"/>
          </a:xfrm>
          <a:prstGeom prst="rect">
            <a:avLst/>
          </a:prstGeom>
        </p:spPr>
      </p:pic>
      <p:sp>
        <p:nvSpPr>
          <p:cNvPr id="18" name="TextBox 1">
            <a:extLst>
              <a:ext uri="{FF2B5EF4-FFF2-40B4-BE49-F238E27FC236}">
                <a16:creationId xmlns:a16="http://schemas.microsoft.com/office/drawing/2014/main" id="{4E3FF588-81DF-48E0-A8E0-6874B9442740}"/>
              </a:ext>
            </a:extLst>
          </p:cNvPr>
          <p:cNvSpPr txBox="1"/>
          <p:nvPr/>
        </p:nvSpPr>
        <p:spPr>
          <a:xfrm>
            <a:off x="5436096" y="1826325"/>
            <a:ext cx="2016693"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sz="1400" b="1" dirty="0">
                <a:solidFill>
                  <a:srgbClr val="002060"/>
                </a:solidFill>
                <a:latin typeface="Arial" charset="0"/>
                <a:cs typeface="Arial" charset="0"/>
              </a:rPr>
              <a:t>non-Orthodox Jews</a:t>
            </a:r>
          </a:p>
        </p:txBody>
      </p:sp>
      <p:sp>
        <p:nvSpPr>
          <p:cNvPr id="19" name="TextBox 2">
            <a:extLst>
              <a:ext uri="{FF2B5EF4-FFF2-40B4-BE49-F238E27FC236}">
                <a16:creationId xmlns:a16="http://schemas.microsoft.com/office/drawing/2014/main" id="{9AC3DAFA-280C-49A4-AB6C-D2240882D5E1}"/>
              </a:ext>
            </a:extLst>
          </p:cNvPr>
          <p:cNvSpPr txBox="1"/>
          <p:nvPr/>
        </p:nvSpPr>
        <p:spPr>
          <a:xfrm>
            <a:off x="5436096" y="3501008"/>
            <a:ext cx="2151529"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FF9900"/>
                </a:solidFill>
              </a:rPr>
              <a:t>ultra-Orthodox</a:t>
            </a:r>
            <a:endParaRPr lang="en-US" sz="1400" b="1" dirty="0">
              <a:solidFill>
                <a:srgbClr val="FF9900"/>
              </a:solidFill>
              <a:latin typeface="Arial" charset="0"/>
              <a:cs typeface="Arial" charset="0"/>
            </a:endParaRPr>
          </a:p>
        </p:txBody>
      </p:sp>
      <p:sp>
        <p:nvSpPr>
          <p:cNvPr id="20" name="TextBox 13">
            <a:extLst>
              <a:ext uri="{FF2B5EF4-FFF2-40B4-BE49-F238E27FC236}">
                <a16:creationId xmlns:a16="http://schemas.microsoft.com/office/drawing/2014/main" id="{6A6E5A58-95AA-4A9A-B407-F32189852AD4}"/>
              </a:ext>
            </a:extLst>
          </p:cNvPr>
          <p:cNvSpPr txBox="1"/>
          <p:nvPr/>
        </p:nvSpPr>
        <p:spPr>
          <a:xfrm>
            <a:off x="5436096" y="2564904"/>
            <a:ext cx="1723099"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008000"/>
                </a:solidFill>
                <a:latin typeface="Arial" charset="0"/>
                <a:cs typeface="Arial" charset="0"/>
              </a:rPr>
              <a:t>Arabs</a:t>
            </a:r>
          </a:p>
        </p:txBody>
      </p:sp>
      <p:sp>
        <p:nvSpPr>
          <p:cNvPr id="21" name="TextBox 1">
            <a:extLst>
              <a:ext uri="{FF2B5EF4-FFF2-40B4-BE49-F238E27FC236}">
                <a16:creationId xmlns:a16="http://schemas.microsoft.com/office/drawing/2014/main" id="{B403E67B-464D-4434-BF9E-FE5BC74A1A44}"/>
              </a:ext>
            </a:extLst>
          </p:cNvPr>
          <p:cNvSpPr txBox="1"/>
          <p:nvPr/>
        </p:nvSpPr>
        <p:spPr>
          <a:xfrm>
            <a:off x="755576" y="2185119"/>
            <a:ext cx="2016693"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sz="1400" b="1" dirty="0">
                <a:solidFill>
                  <a:srgbClr val="002060"/>
                </a:solidFill>
                <a:latin typeface="Arial" charset="0"/>
                <a:cs typeface="Arial" charset="0"/>
              </a:rPr>
              <a:t>non-Orthodox Jews</a:t>
            </a:r>
          </a:p>
        </p:txBody>
      </p:sp>
      <p:sp>
        <p:nvSpPr>
          <p:cNvPr id="22" name="TextBox 2">
            <a:extLst>
              <a:ext uri="{FF2B5EF4-FFF2-40B4-BE49-F238E27FC236}">
                <a16:creationId xmlns:a16="http://schemas.microsoft.com/office/drawing/2014/main" id="{E87C73B0-DED1-4841-A719-081117F227BD}"/>
              </a:ext>
            </a:extLst>
          </p:cNvPr>
          <p:cNvSpPr txBox="1"/>
          <p:nvPr/>
        </p:nvSpPr>
        <p:spPr>
          <a:xfrm>
            <a:off x="755576" y="3193231"/>
            <a:ext cx="2151529"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FF9900"/>
                </a:solidFill>
              </a:rPr>
              <a:t>ultra-Orthodox</a:t>
            </a:r>
            <a:endParaRPr lang="en-US" sz="1400" b="1" dirty="0">
              <a:solidFill>
                <a:srgbClr val="FF9900"/>
              </a:solidFill>
              <a:latin typeface="Arial" charset="0"/>
              <a:cs typeface="Arial" charset="0"/>
            </a:endParaRPr>
          </a:p>
        </p:txBody>
      </p:sp>
      <p:sp>
        <p:nvSpPr>
          <p:cNvPr id="23" name="TextBox 13">
            <a:extLst>
              <a:ext uri="{FF2B5EF4-FFF2-40B4-BE49-F238E27FC236}">
                <a16:creationId xmlns:a16="http://schemas.microsoft.com/office/drawing/2014/main" id="{3AD22F2C-FD30-4BB9-8AD2-8F04BE3372DF}"/>
              </a:ext>
            </a:extLst>
          </p:cNvPr>
          <p:cNvSpPr txBox="1"/>
          <p:nvPr/>
        </p:nvSpPr>
        <p:spPr>
          <a:xfrm>
            <a:off x="755576" y="4005064"/>
            <a:ext cx="1723099"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400" b="1" dirty="0">
                <a:solidFill>
                  <a:srgbClr val="008000"/>
                </a:solidFill>
                <a:latin typeface="Arial" charset="0"/>
                <a:cs typeface="Arial" charset="0"/>
              </a:rPr>
              <a:t>Arabs</a:t>
            </a:r>
          </a:p>
        </p:txBody>
      </p:sp>
      <p:sp>
        <p:nvSpPr>
          <p:cNvPr id="15" name="Rectangle 14"/>
          <p:cNvSpPr>
            <a:spLocks noChangeArrowheads="1"/>
          </p:cNvSpPr>
          <p:nvPr/>
        </p:nvSpPr>
        <p:spPr bwMode="auto">
          <a:xfrm>
            <a:off x="0" y="979200"/>
            <a:ext cx="9144000" cy="461665"/>
          </a:xfrm>
          <a:prstGeom prst="rect">
            <a:avLst/>
          </a:prstGeom>
          <a:noFill/>
          <a:ln w="9525">
            <a:noFill/>
            <a:miter lim="800000"/>
            <a:headEnd/>
            <a:tailEnd/>
          </a:ln>
          <a:effectLst/>
        </p:spPr>
        <p:txBody>
          <a:bodyPr wrap="square" anchor="ctr">
            <a:spAutoFit/>
          </a:bodyPr>
          <a:lstStyle/>
          <a:p>
            <a:pPr>
              <a:spcBef>
                <a:spcPts val="1200"/>
              </a:spcBef>
            </a:pPr>
            <a:r>
              <a:rPr lang="he-IL" sz="2400" dirty="0">
                <a:solidFill>
                  <a:srgbClr val="002A52"/>
                </a:solidFill>
                <a:latin typeface="+mj-lt"/>
                <a:cs typeface="Arial" pitchFamily="34" charset="0"/>
              </a:rPr>
              <a:t>גברים					נשים</a:t>
            </a:r>
          </a:p>
        </p:txBody>
      </p:sp>
      <p:sp>
        <p:nvSpPr>
          <p:cNvPr id="24" name="Rectangle 23">
            <a:extLst>
              <a:ext uri="{FF2B5EF4-FFF2-40B4-BE49-F238E27FC236}">
                <a16:creationId xmlns:a16="http://schemas.microsoft.com/office/drawing/2014/main" id="{F527D03F-B87E-4BFB-A43C-627D387D02DB}"/>
              </a:ext>
            </a:extLst>
          </p:cNvPr>
          <p:cNvSpPr/>
          <p:nvPr/>
        </p:nvSpPr>
        <p:spPr>
          <a:xfrm>
            <a:off x="1367136" y="6427113"/>
            <a:ext cx="7776864" cy="430887"/>
          </a:xfrm>
          <a:prstGeom prst="rect">
            <a:avLst/>
          </a:prstGeom>
        </p:spPr>
        <p:txBody>
          <a:bodyPr wrap="square">
            <a:spAutoFit/>
          </a:bodyPr>
          <a:lstStyle/>
          <a:p>
            <a:pPr algn="just">
              <a:spcBef>
                <a:spcPts val="0"/>
              </a:spcBef>
              <a:spcAft>
                <a:spcPts val="0"/>
              </a:spcAft>
            </a:pPr>
            <a:r>
              <a:rPr lang="he-IL" sz="1100" dirty="0">
                <a:solidFill>
                  <a:srgbClr val="002A52"/>
                </a:solidFill>
                <a:latin typeface="+mn-lt"/>
              </a:rPr>
              <a:t>גילאי 25-64. עד 2000 ערבים כולל גם לא יהודים אחרים. זיהוי חרדים על פי גישת בית הספר האחרון. מדגם חדש החל מ-2012.</a:t>
            </a:r>
          </a:p>
          <a:p>
            <a:pPr algn="just">
              <a:spcBef>
                <a:spcPts val="0"/>
              </a:spcBef>
              <a:spcAft>
                <a:spcPts val="0"/>
              </a:spcAft>
            </a:pPr>
            <a:r>
              <a:rPr lang="he-IL" sz="1100" dirty="0">
                <a:solidFill>
                  <a:srgbClr val="002A52"/>
                </a:solidFill>
                <a:latin typeface="+mn-lt"/>
              </a:rPr>
              <a:t>מקור: עיבודי המחברים מתוך סקרי כח אדם.</a:t>
            </a:r>
            <a:endParaRPr lang="en-US" sz="1100" dirty="0">
              <a:solidFill>
                <a:srgbClr val="002A52"/>
              </a:solidFill>
              <a:latin typeface="+mn-lt"/>
            </a:endParaRPr>
          </a:p>
        </p:txBody>
      </p:sp>
    </p:spTree>
    <p:extLst>
      <p:ext uri="{BB962C8B-B14F-4D97-AF65-F5344CB8AC3E}">
        <p14:creationId xmlns:p14="http://schemas.microsoft.com/office/powerpoint/2010/main" val="3603348577"/>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57359FD4-2CBF-4518-B375-01CFC4A938B5}"/>
              </a:ext>
            </a:extLst>
          </p:cNvPr>
          <p:cNvSpPr>
            <a:spLocks noChangeArrowheads="1"/>
          </p:cNvSpPr>
          <p:nvPr/>
        </p:nvSpPr>
        <p:spPr bwMode="auto">
          <a:xfrm>
            <a:off x="0" y="262389"/>
            <a:ext cx="9144000" cy="600164"/>
          </a:xfrm>
          <a:prstGeom prst="rect">
            <a:avLst/>
          </a:prstGeom>
          <a:noFill/>
          <a:ln w="9525">
            <a:noFill/>
            <a:miter lim="800000"/>
            <a:headEnd/>
            <a:tailEnd/>
          </a:ln>
          <a:effectLst/>
        </p:spPr>
        <p:txBody>
          <a:bodyPr anchor="ctr">
            <a:spAutoFit/>
          </a:bodyPr>
          <a:lstStyle/>
          <a:p>
            <a:pPr rtl="0">
              <a:spcBef>
                <a:spcPts val="1200"/>
              </a:spcBef>
            </a:pPr>
            <a:r>
              <a:rPr lang="he-IL" sz="3300" b="1" dirty="0">
                <a:solidFill>
                  <a:srgbClr val="002060"/>
                </a:solidFill>
                <a:latin typeface="+mj-lt"/>
                <a:cs typeface="Arial" pitchFamily="34" charset="0"/>
              </a:rPr>
              <a:t>תעסוקה והשכלה</a:t>
            </a:r>
            <a:endParaRPr lang="he-IL" sz="3300" b="1" dirty="0">
              <a:solidFill>
                <a:srgbClr val="002A52"/>
              </a:solidFill>
              <a:latin typeface="+mj-lt"/>
              <a:ea typeface="Tahoma" panose="020B0604030504040204" pitchFamily="34" charset="0"/>
              <a:cs typeface="Tahoma" panose="020B0604030504040204" pitchFamily="34" charset="0"/>
            </a:endParaRPr>
          </a:p>
        </p:txBody>
      </p:sp>
      <p:sp>
        <p:nvSpPr>
          <p:cNvPr id="14" name="Rectangle 13">
            <a:extLst>
              <a:ext uri="{FF2B5EF4-FFF2-40B4-BE49-F238E27FC236}">
                <a16:creationId xmlns:a16="http://schemas.microsoft.com/office/drawing/2014/main" id="{16D89E2F-4C64-4D1A-8E51-171B0B7F7C03}"/>
              </a:ext>
            </a:extLst>
          </p:cNvPr>
          <p:cNvSpPr>
            <a:spLocks noChangeArrowheads="1"/>
          </p:cNvSpPr>
          <p:nvPr/>
        </p:nvSpPr>
        <p:spPr bwMode="auto">
          <a:xfrm>
            <a:off x="0" y="4752077"/>
            <a:ext cx="9144000" cy="923330"/>
          </a:xfrm>
          <a:prstGeom prst="rect">
            <a:avLst/>
          </a:prstGeom>
          <a:noFill/>
          <a:ln w="9525">
            <a:noFill/>
            <a:miter lim="800000"/>
            <a:headEnd/>
            <a:tailEnd/>
          </a:ln>
          <a:effectLst/>
        </p:spPr>
        <p:txBody>
          <a:bodyPr wrap="square" anchor="ctr">
            <a:spAutoFit/>
          </a:bodyPr>
          <a:lstStyle/>
          <a:p>
            <a:pPr algn="r">
              <a:spcBef>
                <a:spcPts val="1200"/>
              </a:spcBef>
            </a:pPr>
            <a:r>
              <a:rPr lang="he-IL" sz="2200" dirty="0">
                <a:solidFill>
                  <a:srgbClr val="002A52"/>
                </a:solidFill>
              </a:rPr>
              <a:t>עלייה בכל רמות ההשכלה, </a:t>
            </a:r>
            <a:r>
              <a:rPr lang="he-IL" sz="2200" dirty="0">
                <a:solidFill>
                  <a:srgbClr val="FF0000"/>
                </a:solidFill>
              </a:rPr>
              <a:t>משמעותית יותר לבעלי השכלה נמוכה</a:t>
            </a:r>
          </a:p>
          <a:p>
            <a:pPr algn="r">
              <a:spcBef>
                <a:spcPts val="1200"/>
              </a:spcBef>
            </a:pPr>
            <a:r>
              <a:rPr lang="he-IL" sz="2200" dirty="0">
                <a:solidFill>
                  <a:srgbClr val="002A52"/>
                </a:solidFill>
                <a:latin typeface="Calibri" panose="020F0502020204030204"/>
                <a:cs typeface="Arial" pitchFamily="34" charset="0"/>
              </a:rPr>
              <a:t>רוב הגידול 2002-2015 - עד תיכונית עם/בלי בגרות (51% לגברים, 55% לנשים)</a:t>
            </a:r>
          </a:p>
        </p:txBody>
      </p:sp>
      <p:graphicFrame>
        <p:nvGraphicFramePr>
          <p:cNvPr id="9" name="Chart 2">
            <a:extLst>
              <a:ext uri="{FF2B5EF4-FFF2-40B4-BE49-F238E27FC236}">
                <a16:creationId xmlns:a16="http://schemas.microsoft.com/office/drawing/2014/main" id="{340919C7-3639-4662-BF57-C8692553A831}"/>
              </a:ext>
            </a:extLst>
          </p:cNvPr>
          <p:cNvGraphicFramePr>
            <a:graphicFrameLocks noGrp="1"/>
          </p:cNvGraphicFramePr>
          <p:nvPr>
            <p:extLst>
              <p:ext uri="{D42A27DB-BD31-4B8C-83A1-F6EECF244321}">
                <p14:modId xmlns:p14="http://schemas.microsoft.com/office/powerpoint/2010/main" val="311311643"/>
              </p:ext>
            </p:extLst>
          </p:nvPr>
        </p:nvGraphicFramePr>
        <p:xfrm>
          <a:off x="4572247" y="1334714"/>
          <a:ext cx="4525200" cy="320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
            <a:extLst>
              <a:ext uri="{FF2B5EF4-FFF2-40B4-BE49-F238E27FC236}">
                <a16:creationId xmlns:a16="http://schemas.microsoft.com/office/drawing/2014/main" id="{F0112E0B-CCAB-472E-A2DF-C1AEF959CDAC}"/>
              </a:ext>
            </a:extLst>
          </p:cNvPr>
          <p:cNvGraphicFramePr>
            <a:graphicFrameLocks noGrp="1"/>
          </p:cNvGraphicFramePr>
          <p:nvPr>
            <p:extLst>
              <p:ext uri="{D42A27DB-BD31-4B8C-83A1-F6EECF244321}">
                <p14:modId xmlns:p14="http://schemas.microsoft.com/office/powerpoint/2010/main" val="3744522125"/>
              </p:ext>
            </p:extLst>
          </p:nvPr>
        </p:nvGraphicFramePr>
        <p:xfrm>
          <a:off x="46800" y="1340768"/>
          <a:ext cx="4525200" cy="32076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
            <a:extLst>
              <a:ext uri="{FF2B5EF4-FFF2-40B4-BE49-F238E27FC236}">
                <a16:creationId xmlns:a16="http://schemas.microsoft.com/office/drawing/2014/main" id="{5E39EC1F-9C9F-435B-B347-8226E8CF3AEC}"/>
              </a:ext>
            </a:extLst>
          </p:cNvPr>
          <p:cNvSpPr txBox="1"/>
          <p:nvPr/>
        </p:nvSpPr>
        <p:spPr>
          <a:xfrm>
            <a:off x="467544" y="2348880"/>
            <a:ext cx="1647477"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FF9900"/>
                </a:solidFill>
              </a:rPr>
              <a:t>Post-secondary</a:t>
            </a:r>
            <a:endParaRPr lang="en-US" sz="1200" b="1" dirty="0">
              <a:solidFill>
                <a:srgbClr val="FF9900"/>
              </a:solidFill>
              <a:latin typeface="Arial" charset="0"/>
              <a:cs typeface="Arial" charset="0"/>
            </a:endParaRPr>
          </a:p>
        </p:txBody>
      </p:sp>
      <p:sp>
        <p:nvSpPr>
          <p:cNvPr id="13" name="TextBox 13">
            <a:extLst>
              <a:ext uri="{FF2B5EF4-FFF2-40B4-BE49-F238E27FC236}">
                <a16:creationId xmlns:a16="http://schemas.microsoft.com/office/drawing/2014/main" id="{22392DA5-F5AF-492C-B882-21419986242F}"/>
              </a:ext>
            </a:extLst>
          </p:cNvPr>
          <p:cNvSpPr txBox="1"/>
          <p:nvPr/>
        </p:nvSpPr>
        <p:spPr>
          <a:xfrm>
            <a:off x="467544" y="3044411"/>
            <a:ext cx="172307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008000"/>
                </a:solidFill>
                <a:latin typeface="Arial" charset="0"/>
                <a:cs typeface="Arial" charset="0"/>
              </a:rPr>
              <a:t>Matriculation</a:t>
            </a:r>
          </a:p>
        </p:txBody>
      </p:sp>
      <p:sp>
        <p:nvSpPr>
          <p:cNvPr id="15" name="TextBox 1">
            <a:extLst>
              <a:ext uri="{FF2B5EF4-FFF2-40B4-BE49-F238E27FC236}">
                <a16:creationId xmlns:a16="http://schemas.microsoft.com/office/drawing/2014/main" id="{8427F1F3-9F72-43BC-911B-2ECD3237F398}"/>
              </a:ext>
            </a:extLst>
          </p:cNvPr>
          <p:cNvSpPr txBox="1"/>
          <p:nvPr/>
        </p:nvSpPr>
        <p:spPr>
          <a:xfrm>
            <a:off x="467544" y="3944089"/>
            <a:ext cx="1723076"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002060"/>
                </a:solidFill>
                <a:latin typeface="Arial" charset="0"/>
                <a:cs typeface="Arial" charset="0"/>
              </a:rPr>
              <a:t>Up to secondary</a:t>
            </a:r>
          </a:p>
        </p:txBody>
      </p:sp>
      <p:sp>
        <p:nvSpPr>
          <p:cNvPr id="18" name="TextBox 14">
            <a:extLst>
              <a:ext uri="{FF2B5EF4-FFF2-40B4-BE49-F238E27FC236}">
                <a16:creationId xmlns:a16="http://schemas.microsoft.com/office/drawing/2014/main" id="{D287F7F4-E4BE-4FC0-8371-EDBEE6818F39}"/>
              </a:ext>
            </a:extLst>
          </p:cNvPr>
          <p:cNvSpPr txBox="1"/>
          <p:nvPr/>
        </p:nvSpPr>
        <p:spPr>
          <a:xfrm>
            <a:off x="467544" y="1987975"/>
            <a:ext cx="172307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FF0000"/>
                </a:solidFill>
                <a:latin typeface="Arial" charset="0"/>
                <a:cs typeface="Arial" charset="0"/>
              </a:rPr>
              <a:t>BA</a:t>
            </a:r>
          </a:p>
        </p:txBody>
      </p:sp>
      <p:sp>
        <p:nvSpPr>
          <p:cNvPr id="19" name="TextBox 1">
            <a:extLst>
              <a:ext uri="{FF2B5EF4-FFF2-40B4-BE49-F238E27FC236}">
                <a16:creationId xmlns:a16="http://schemas.microsoft.com/office/drawing/2014/main" id="{C198A91D-0357-4A7E-A66C-4307E10C0032}"/>
              </a:ext>
            </a:extLst>
          </p:cNvPr>
          <p:cNvSpPr txBox="1"/>
          <p:nvPr/>
        </p:nvSpPr>
        <p:spPr>
          <a:xfrm>
            <a:off x="888289" y="1844824"/>
            <a:ext cx="1723076"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50000"/>
              </a:spcBef>
              <a:spcAft>
                <a:spcPct val="0"/>
              </a:spcAft>
            </a:pPr>
            <a:r>
              <a:rPr lang="en-US" sz="1200" b="1" dirty="0">
                <a:solidFill>
                  <a:srgbClr val="002060"/>
                </a:solidFill>
                <a:latin typeface="Arial" charset="0"/>
                <a:cs typeface="Arial" charset="0"/>
              </a:rPr>
              <a:t>MA and up</a:t>
            </a:r>
          </a:p>
        </p:txBody>
      </p:sp>
      <p:sp>
        <p:nvSpPr>
          <p:cNvPr id="20" name="Rectangle 19"/>
          <p:cNvSpPr>
            <a:spLocks noChangeArrowheads="1"/>
          </p:cNvSpPr>
          <p:nvPr/>
        </p:nvSpPr>
        <p:spPr bwMode="auto">
          <a:xfrm>
            <a:off x="0" y="979200"/>
            <a:ext cx="9144000" cy="461665"/>
          </a:xfrm>
          <a:prstGeom prst="rect">
            <a:avLst/>
          </a:prstGeom>
          <a:noFill/>
          <a:ln w="9525">
            <a:noFill/>
            <a:miter lim="800000"/>
            <a:headEnd/>
            <a:tailEnd/>
          </a:ln>
          <a:effectLst/>
        </p:spPr>
        <p:txBody>
          <a:bodyPr wrap="square" anchor="ctr">
            <a:spAutoFit/>
          </a:bodyPr>
          <a:lstStyle/>
          <a:p>
            <a:pPr>
              <a:spcBef>
                <a:spcPts val="1200"/>
              </a:spcBef>
            </a:pPr>
            <a:r>
              <a:rPr lang="he-IL" sz="2400" dirty="0">
                <a:solidFill>
                  <a:srgbClr val="002A52"/>
                </a:solidFill>
                <a:latin typeface="+mj-lt"/>
                <a:cs typeface="Arial" pitchFamily="34" charset="0"/>
              </a:rPr>
              <a:t>גברים					נשים</a:t>
            </a:r>
          </a:p>
        </p:txBody>
      </p:sp>
      <p:sp>
        <p:nvSpPr>
          <p:cNvPr id="21" name="Rectangle 20">
            <a:extLst>
              <a:ext uri="{FF2B5EF4-FFF2-40B4-BE49-F238E27FC236}">
                <a16:creationId xmlns:a16="http://schemas.microsoft.com/office/drawing/2014/main" id="{F527D03F-B87E-4BFB-A43C-627D387D02DB}"/>
              </a:ext>
            </a:extLst>
          </p:cNvPr>
          <p:cNvSpPr/>
          <p:nvPr/>
        </p:nvSpPr>
        <p:spPr>
          <a:xfrm>
            <a:off x="1367136" y="6427113"/>
            <a:ext cx="7776864" cy="430887"/>
          </a:xfrm>
          <a:prstGeom prst="rect">
            <a:avLst/>
          </a:prstGeom>
        </p:spPr>
        <p:txBody>
          <a:bodyPr wrap="square">
            <a:spAutoFit/>
          </a:bodyPr>
          <a:lstStyle/>
          <a:p>
            <a:pPr algn="just">
              <a:spcBef>
                <a:spcPts val="0"/>
              </a:spcBef>
              <a:spcAft>
                <a:spcPts val="0"/>
              </a:spcAft>
            </a:pPr>
            <a:r>
              <a:rPr lang="he-IL" sz="1100" dirty="0">
                <a:solidFill>
                  <a:srgbClr val="002A52"/>
                </a:solidFill>
                <a:latin typeface="+mn-lt"/>
              </a:rPr>
              <a:t>גילאי 25-64. עד תיכונית כולל ללא תעודה ותעודה לא ידועה; על-תיכונית כולל השכלה טכנולוגית או מקצועית שאינה אקדמית.</a:t>
            </a:r>
          </a:p>
          <a:p>
            <a:pPr algn="just">
              <a:spcBef>
                <a:spcPts val="0"/>
              </a:spcBef>
              <a:spcAft>
                <a:spcPts val="0"/>
              </a:spcAft>
            </a:pPr>
            <a:r>
              <a:rPr lang="he-IL" sz="1100" dirty="0">
                <a:solidFill>
                  <a:srgbClr val="002A52"/>
                </a:solidFill>
                <a:latin typeface="+mn-lt"/>
              </a:rPr>
              <a:t>מקור: עיבודי המחברים מתוך סקרי כח אדם.</a:t>
            </a:r>
            <a:endParaRPr lang="en-US" sz="1100" dirty="0">
              <a:solidFill>
                <a:srgbClr val="002A52"/>
              </a:solidFill>
              <a:latin typeface="+mn-lt"/>
            </a:endParaRPr>
          </a:p>
        </p:txBody>
      </p:sp>
    </p:spTree>
    <p:extLst>
      <p:ext uri="{BB962C8B-B14F-4D97-AF65-F5344CB8AC3E}">
        <p14:creationId xmlns:p14="http://schemas.microsoft.com/office/powerpoint/2010/main" val="3439623242"/>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graphicEl>
                                              <a:chart seriesIdx="0" categoryIdx="-4" bldStep="series"/>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graphicEl>
                                              <a:chart seriesIdx="1" categoryIdx="-4" bldStep="series"/>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graphicEl>
                                              <a:chart seriesIdx="0"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graphicEl>
                                              <a:chart seriesIdx="1"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graphicEl>
                                              <a:chart seriesIdx="2" categoryIdx="-4" bldStep="series"/>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graphicEl>
                                              <a:chart seriesIdx="3" categoryIdx="-4" bldStep="series"/>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graphicEl>
                                              <a:chart seriesIdx="4" categoryIdx="-4" bldStep="series"/>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graphicEl>
                                              <a:chart seriesIdx="2" categoryIdx="-4" bldStep="series"/>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graphicEl>
                                              <a:chart seriesIdx="3" categoryIdx="-4" bldStep="series"/>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graphicEl>
                                              <a:chart seriesIdx="4" categoryIdx="-4" bldStep="series"/>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2" presetClass="entr" presetSubtype="4" fill="hold" nodeType="with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 calcmode="lin" valueType="num">
                                      <p:cBhvr additive="base">
                                        <p:cTn id="3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4">
                                            <p:txEl>
                                              <p:pRg st="1" end="1"/>
                                            </p:txEl>
                                          </p:spTgt>
                                        </p:tgtEl>
                                        <p:attrNameLst>
                                          <p:attrName>style.visibility</p:attrName>
                                        </p:attrNameLst>
                                      </p:cBhvr>
                                      <p:to>
                                        <p:strVal val="visible"/>
                                      </p:to>
                                    </p:set>
                                    <p:anim calcmode="lin" valueType="num">
                                      <p:cBhvr additive="base">
                                        <p:cTn id="4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series" animBg="0"/>
        </p:bldSub>
      </p:bldGraphic>
      <p:bldGraphic spid="11" grpId="0" uiExpand="1">
        <p:bldSub>
          <a:bldChart bld="series" animBg="0"/>
        </p:bldSub>
      </p:bldGraphic>
      <p:bldP spid="12"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57359FD4-2CBF-4518-B375-01CFC4A938B5}"/>
              </a:ext>
            </a:extLst>
          </p:cNvPr>
          <p:cNvSpPr>
            <a:spLocks noChangeArrowheads="1"/>
          </p:cNvSpPr>
          <p:nvPr/>
        </p:nvSpPr>
        <p:spPr bwMode="auto">
          <a:xfrm>
            <a:off x="0" y="262389"/>
            <a:ext cx="9144000" cy="600164"/>
          </a:xfrm>
          <a:prstGeom prst="rect">
            <a:avLst/>
          </a:prstGeom>
          <a:noFill/>
          <a:ln w="9525">
            <a:noFill/>
            <a:miter lim="800000"/>
            <a:headEnd/>
            <a:tailEnd/>
          </a:ln>
          <a:effectLst/>
        </p:spPr>
        <p:txBody>
          <a:bodyPr anchor="ctr">
            <a:spAutoFit/>
          </a:bodyPr>
          <a:lstStyle/>
          <a:p>
            <a:pPr rtl="0">
              <a:spcBef>
                <a:spcPts val="1200"/>
              </a:spcBef>
            </a:pPr>
            <a:r>
              <a:rPr lang="he-IL" sz="3300" b="1" dirty="0">
                <a:solidFill>
                  <a:srgbClr val="002060"/>
                </a:solidFill>
                <a:latin typeface="+mj-lt"/>
                <a:cs typeface="Arial" pitchFamily="34" charset="0"/>
              </a:rPr>
              <a:t>תעסוקה וגיל</a:t>
            </a:r>
            <a:endParaRPr lang="he-IL" sz="3300" b="1" dirty="0">
              <a:solidFill>
                <a:srgbClr val="002A52"/>
              </a:solidFill>
              <a:latin typeface="+mj-lt"/>
              <a:ea typeface="Tahoma" panose="020B0604030504040204" pitchFamily="34" charset="0"/>
              <a:cs typeface="Tahoma" panose="020B0604030504040204" pitchFamily="34" charset="0"/>
            </a:endParaRPr>
          </a:p>
        </p:txBody>
      </p:sp>
      <p:sp>
        <p:nvSpPr>
          <p:cNvPr id="14" name="Rectangle 13">
            <a:extLst>
              <a:ext uri="{FF2B5EF4-FFF2-40B4-BE49-F238E27FC236}">
                <a16:creationId xmlns:a16="http://schemas.microsoft.com/office/drawing/2014/main" id="{16D89E2F-4C64-4D1A-8E51-171B0B7F7C03}"/>
              </a:ext>
            </a:extLst>
          </p:cNvPr>
          <p:cNvSpPr>
            <a:spLocks noChangeArrowheads="1"/>
          </p:cNvSpPr>
          <p:nvPr/>
        </p:nvSpPr>
        <p:spPr bwMode="auto">
          <a:xfrm>
            <a:off x="0" y="4798313"/>
            <a:ext cx="9144000" cy="430887"/>
          </a:xfrm>
          <a:prstGeom prst="rect">
            <a:avLst/>
          </a:prstGeom>
          <a:noFill/>
          <a:ln w="9525">
            <a:noFill/>
            <a:miter lim="800000"/>
            <a:headEnd/>
            <a:tailEnd/>
          </a:ln>
          <a:effectLst/>
        </p:spPr>
        <p:txBody>
          <a:bodyPr wrap="square" anchor="ctr">
            <a:spAutoFit/>
          </a:bodyPr>
          <a:lstStyle/>
          <a:p>
            <a:pPr algn="r">
              <a:spcBef>
                <a:spcPts val="1200"/>
              </a:spcBef>
            </a:pPr>
            <a:r>
              <a:rPr lang="he-IL" sz="2200" dirty="0">
                <a:solidFill>
                  <a:srgbClr val="002A52"/>
                </a:solidFill>
              </a:rPr>
              <a:t>עלייה בכל קבוצות הגיל, </a:t>
            </a:r>
            <a:r>
              <a:rPr lang="he-IL" sz="2200" dirty="0">
                <a:solidFill>
                  <a:srgbClr val="FF0000"/>
                </a:solidFill>
              </a:rPr>
              <a:t>משמעותית יותר לבני 55-64</a:t>
            </a:r>
          </a:p>
        </p:txBody>
      </p:sp>
      <p:pic>
        <p:nvPicPr>
          <p:cNvPr id="2" name="Picture 1">
            <a:extLst>
              <a:ext uri="{FF2B5EF4-FFF2-40B4-BE49-F238E27FC236}">
                <a16:creationId xmlns:a16="http://schemas.microsoft.com/office/drawing/2014/main" id="{BF3BDA22-8604-4D19-9F58-B720FFC04C6F}"/>
              </a:ext>
            </a:extLst>
          </p:cNvPr>
          <p:cNvPicPr>
            <a:picLocks noChangeAspect="1"/>
          </p:cNvPicPr>
          <p:nvPr/>
        </p:nvPicPr>
        <p:blipFill>
          <a:blip r:embed="rId3"/>
          <a:stretch>
            <a:fillRect/>
          </a:stretch>
        </p:blipFill>
        <p:spPr>
          <a:xfrm>
            <a:off x="0" y="1400400"/>
            <a:ext cx="4578554" cy="3224698"/>
          </a:xfrm>
          <a:prstGeom prst="rect">
            <a:avLst/>
          </a:prstGeom>
        </p:spPr>
      </p:pic>
      <p:pic>
        <p:nvPicPr>
          <p:cNvPr id="4" name="Picture 3">
            <a:extLst>
              <a:ext uri="{FF2B5EF4-FFF2-40B4-BE49-F238E27FC236}">
                <a16:creationId xmlns:a16="http://schemas.microsoft.com/office/drawing/2014/main" id="{CA02F462-F55D-4E13-B096-5C1842487D9D}"/>
              </a:ext>
            </a:extLst>
          </p:cNvPr>
          <p:cNvPicPr>
            <a:picLocks noChangeAspect="1"/>
          </p:cNvPicPr>
          <p:nvPr/>
        </p:nvPicPr>
        <p:blipFill>
          <a:blip r:embed="rId4"/>
          <a:stretch>
            <a:fillRect/>
          </a:stretch>
        </p:blipFill>
        <p:spPr>
          <a:xfrm>
            <a:off x="4565446" y="1428438"/>
            <a:ext cx="4578554" cy="3224698"/>
          </a:xfrm>
          <a:prstGeom prst="rect">
            <a:avLst/>
          </a:prstGeom>
        </p:spPr>
      </p:pic>
      <p:sp>
        <p:nvSpPr>
          <p:cNvPr id="8" name="Rectangle 7"/>
          <p:cNvSpPr>
            <a:spLocks noChangeArrowheads="1"/>
          </p:cNvSpPr>
          <p:nvPr/>
        </p:nvSpPr>
        <p:spPr bwMode="auto">
          <a:xfrm>
            <a:off x="0" y="979200"/>
            <a:ext cx="9144000" cy="461665"/>
          </a:xfrm>
          <a:prstGeom prst="rect">
            <a:avLst/>
          </a:prstGeom>
          <a:noFill/>
          <a:ln w="9525">
            <a:noFill/>
            <a:miter lim="800000"/>
            <a:headEnd/>
            <a:tailEnd/>
          </a:ln>
          <a:effectLst/>
        </p:spPr>
        <p:txBody>
          <a:bodyPr wrap="square" anchor="ctr">
            <a:spAutoFit/>
          </a:bodyPr>
          <a:lstStyle/>
          <a:p>
            <a:pPr>
              <a:spcBef>
                <a:spcPts val="1200"/>
              </a:spcBef>
            </a:pPr>
            <a:r>
              <a:rPr lang="he-IL" sz="2400" dirty="0">
                <a:solidFill>
                  <a:srgbClr val="002A52"/>
                </a:solidFill>
                <a:latin typeface="+mj-lt"/>
                <a:cs typeface="Arial" pitchFamily="34" charset="0"/>
              </a:rPr>
              <a:t>גברים					נשים</a:t>
            </a:r>
          </a:p>
        </p:txBody>
      </p:sp>
      <p:sp>
        <p:nvSpPr>
          <p:cNvPr id="9" name="Rectangle 8">
            <a:extLst>
              <a:ext uri="{FF2B5EF4-FFF2-40B4-BE49-F238E27FC236}">
                <a16:creationId xmlns:a16="http://schemas.microsoft.com/office/drawing/2014/main" id="{F527D03F-B87E-4BFB-A43C-627D387D02DB}"/>
              </a:ext>
            </a:extLst>
          </p:cNvPr>
          <p:cNvSpPr/>
          <p:nvPr/>
        </p:nvSpPr>
        <p:spPr>
          <a:xfrm>
            <a:off x="1367136" y="6427113"/>
            <a:ext cx="7776864" cy="430887"/>
          </a:xfrm>
          <a:prstGeom prst="rect">
            <a:avLst/>
          </a:prstGeom>
        </p:spPr>
        <p:txBody>
          <a:bodyPr wrap="square">
            <a:spAutoFit/>
          </a:bodyPr>
          <a:lstStyle/>
          <a:p>
            <a:pPr algn="just">
              <a:spcBef>
                <a:spcPts val="0"/>
              </a:spcBef>
              <a:spcAft>
                <a:spcPts val="0"/>
              </a:spcAft>
            </a:pPr>
            <a:r>
              <a:rPr lang="he-IL" sz="1100" dirty="0">
                <a:solidFill>
                  <a:srgbClr val="002A52"/>
                </a:solidFill>
                <a:latin typeface="+mn-lt"/>
              </a:rPr>
              <a:t> </a:t>
            </a:r>
          </a:p>
          <a:p>
            <a:pPr algn="just">
              <a:spcBef>
                <a:spcPts val="0"/>
              </a:spcBef>
              <a:spcAft>
                <a:spcPts val="0"/>
              </a:spcAft>
            </a:pPr>
            <a:r>
              <a:rPr lang="he-IL" sz="1100" dirty="0">
                <a:solidFill>
                  <a:srgbClr val="002A52"/>
                </a:solidFill>
                <a:latin typeface="+mn-lt"/>
              </a:rPr>
              <a:t>מקור: עיבודי המחברים מתוך סקרי כח אדם.</a:t>
            </a:r>
            <a:endParaRPr lang="en-US" sz="1100" dirty="0">
              <a:solidFill>
                <a:srgbClr val="002A52"/>
              </a:solidFill>
              <a:latin typeface="+mn-lt"/>
            </a:endParaRPr>
          </a:p>
        </p:txBody>
      </p:sp>
    </p:spTree>
    <p:extLst>
      <p:ext uri="{BB962C8B-B14F-4D97-AF65-F5344CB8AC3E}">
        <p14:creationId xmlns:p14="http://schemas.microsoft.com/office/powerpoint/2010/main" val="1395523113"/>
      </p:ext>
    </p:extLst>
  </p:cSld>
  <p:clrMapOvr>
    <a:masterClrMapping/>
  </p:clrMapOvr>
  <p:transition advTm="10000"/>
</p:sld>
</file>

<file path=ppt/theme/theme1.xml><?xml version="1.0" encoding="utf-8"?>
<a:theme xmlns:a="http://schemas.openxmlformats.org/drawingml/2006/main" name="עיצוב ברירת מחדל">
  <a:themeElements>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triangle" w="med" len="med"/>
        </a:ln>
        <a:effec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5000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triangle" w="med" len="med"/>
        </a:ln>
        <a:effec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5000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24540</TotalTime>
  <Words>2501</Words>
  <Application>Microsoft Office PowerPoint</Application>
  <PresentationFormat>‫הצגה על המסך (4:3)</PresentationFormat>
  <Paragraphs>401</Paragraphs>
  <Slides>39</Slides>
  <Notes>33</Notes>
  <HiddenSlides>0</HiddenSlides>
  <MMClips>0</MMClips>
  <ScaleCrop>false</ScaleCrop>
  <HeadingPairs>
    <vt:vector size="8" baseType="variant">
      <vt:variant>
        <vt:lpstr>גופנים בשימוש</vt:lpstr>
      </vt:variant>
      <vt:variant>
        <vt:i4>5</vt:i4>
      </vt:variant>
      <vt:variant>
        <vt:lpstr>ערכת נושא</vt:lpstr>
      </vt:variant>
      <vt:variant>
        <vt:i4>1</vt:i4>
      </vt:variant>
      <vt:variant>
        <vt:lpstr>שרתי OLE מוטבעים</vt:lpstr>
      </vt:variant>
      <vt:variant>
        <vt:i4>1</vt:i4>
      </vt:variant>
      <vt:variant>
        <vt:lpstr>כותרות שקופיות</vt:lpstr>
      </vt:variant>
      <vt:variant>
        <vt:i4>39</vt:i4>
      </vt:variant>
    </vt:vector>
  </HeadingPairs>
  <TitlesOfParts>
    <vt:vector size="46" baseType="lpstr">
      <vt:lpstr>Arial</vt:lpstr>
      <vt:lpstr>Calibri</vt:lpstr>
      <vt:lpstr>David</vt:lpstr>
      <vt:lpstr>Georgia</vt:lpstr>
      <vt:lpstr>Tahoma</vt:lpstr>
      <vt:lpstr>עיצוב ברירת מחדל</vt:lpstr>
      <vt:lpstr>Equation</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BOI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Tali Larom</dc:creator>
  <cp:lastModifiedBy>Eyal Argov</cp:lastModifiedBy>
  <cp:revision>2175</cp:revision>
  <cp:lastPrinted>2018-03-05T13:05:21Z</cp:lastPrinted>
  <dcterms:created xsi:type="dcterms:W3CDTF">2009-11-03T07:26:09Z</dcterms:created>
  <dcterms:modified xsi:type="dcterms:W3CDTF">2019-06-03T12:45:23Z</dcterms:modified>
</cp:coreProperties>
</file>