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theme/themeOverride5.xml" ContentType="application/vnd.openxmlformats-officedocument.themeOverride+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Default Extension="bin" ContentType="application/vnd.openxmlformats-officedocument.oleObject"/>
  <Override PartName="/ppt/drawings/drawing3.xml" ContentType="application/vnd.openxmlformats-officedocument.drawingml.chartshapes+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heme/themeOverride7.xml" ContentType="application/vnd.openxmlformats-officedocument.themeOverr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theme/themeOverride10.xml" ContentType="application/vnd.openxmlformats-officedocument.themeOverr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handoutMasterIdLst>
    <p:handoutMasterId r:id="rId42"/>
  </p:handoutMasterIdLst>
  <p:sldIdLst>
    <p:sldId id="681" r:id="rId2"/>
    <p:sldId id="762" r:id="rId3"/>
    <p:sldId id="727" r:id="rId4"/>
    <p:sldId id="769" r:id="rId5"/>
    <p:sldId id="765" r:id="rId6"/>
    <p:sldId id="730" r:id="rId7"/>
    <p:sldId id="731" r:id="rId8"/>
    <p:sldId id="766" r:id="rId9"/>
    <p:sldId id="733" r:id="rId10"/>
    <p:sldId id="734" r:id="rId11"/>
    <p:sldId id="735" r:id="rId12"/>
    <p:sldId id="736" r:id="rId13"/>
    <p:sldId id="737" r:id="rId14"/>
    <p:sldId id="738" r:id="rId15"/>
    <p:sldId id="739" r:id="rId16"/>
    <p:sldId id="740" r:id="rId17"/>
    <p:sldId id="741" r:id="rId18"/>
    <p:sldId id="742" r:id="rId19"/>
    <p:sldId id="743" r:id="rId20"/>
    <p:sldId id="744" r:id="rId21"/>
    <p:sldId id="745" r:id="rId22"/>
    <p:sldId id="768" r:id="rId23"/>
    <p:sldId id="746" r:id="rId24"/>
    <p:sldId id="747" r:id="rId25"/>
    <p:sldId id="748" r:id="rId26"/>
    <p:sldId id="750" r:id="rId27"/>
    <p:sldId id="751" r:id="rId28"/>
    <p:sldId id="752" r:id="rId29"/>
    <p:sldId id="753" r:id="rId30"/>
    <p:sldId id="760" r:id="rId31"/>
    <p:sldId id="755" r:id="rId32"/>
    <p:sldId id="759" r:id="rId33"/>
    <p:sldId id="772" r:id="rId34"/>
    <p:sldId id="767" r:id="rId35"/>
    <p:sldId id="773" r:id="rId36"/>
    <p:sldId id="774" r:id="rId37"/>
    <p:sldId id="775" r:id="rId38"/>
    <p:sldId id="776" r:id="rId39"/>
    <p:sldId id="725" r:id="rId40"/>
  </p:sldIdLst>
  <p:sldSz cx="9144000" cy="6858000" type="screen4x3"/>
  <p:notesSz cx="6889750" cy="10021888"/>
  <p:defaultTextStyle>
    <a:defPPr>
      <a:defRPr lang="he-IL"/>
    </a:defPPr>
    <a:lvl1pPr algn="ctr" rtl="1" fontAlgn="base">
      <a:spcBef>
        <a:spcPct val="50000"/>
      </a:spcBef>
      <a:spcAft>
        <a:spcPct val="0"/>
      </a:spcAft>
      <a:defRPr kern="1200">
        <a:solidFill>
          <a:schemeClr val="tx1"/>
        </a:solidFill>
        <a:latin typeface="Arial" charset="0"/>
        <a:ea typeface="+mn-ea"/>
        <a:cs typeface="Arial" charset="0"/>
      </a:defRPr>
    </a:lvl1pPr>
    <a:lvl2pPr marL="457200" algn="ctr" rtl="1" fontAlgn="base">
      <a:spcBef>
        <a:spcPct val="50000"/>
      </a:spcBef>
      <a:spcAft>
        <a:spcPct val="0"/>
      </a:spcAft>
      <a:defRPr kern="1200">
        <a:solidFill>
          <a:schemeClr val="tx1"/>
        </a:solidFill>
        <a:latin typeface="Arial" charset="0"/>
        <a:ea typeface="+mn-ea"/>
        <a:cs typeface="Arial" charset="0"/>
      </a:defRPr>
    </a:lvl2pPr>
    <a:lvl3pPr marL="914400" algn="ctr" rtl="1" fontAlgn="base">
      <a:spcBef>
        <a:spcPct val="50000"/>
      </a:spcBef>
      <a:spcAft>
        <a:spcPct val="0"/>
      </a:spcAft>
      <a:defRPr kern="1200">
        <a:solidFill>
          <a:schemeClr val="tx1"/>
        </a:solidFill>
        <a:latin typeface="Arial" charset="0"/>
        <a:ea typeface="+mn-ea"/>
        <a:cs typeface="Arial" charset="0"/>
      </a:defRPr>
    </a:lvl3pPr>
    <a:lvl4pPr marL="1371600" algn="ctr" rtl="1" fontAlgn="base">
      <a:spcBef>
        <a:spcPct val="50000"/>
      </a:spcBef>
      <a:spcAft>
        <a:spcPct val="0"/>
      </a:spcAft>
      <a:defRPr kern="1200">
        <a:solidFill>
          <a:schemeClr val="tx1"/>
        </a:solidFill>
        <a:latin typeface="Arial" charset="0"/>
        <a:ea typeface="+mn-ea"/>
        <a:cs typeface="Arial" charset="0"/>
      </a:defRPr>
    </a:lvl4pPr>
    <a:lvl5pPr marL="1828800" algn="ctr" rtl="1" fontAlgn="base">
      <a:spcBef>
        <a:spcPct val="5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or Avidor" initials="DA"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A52"/>
    <a:srgbClr val="2D2A52"/>
    <a:srgbClr val="000C52"/>
    <a:srgbClr val="FF6600"/>
    <a:srgbClr val="FF9900"/>
    <a:srgbClr val="008000"/>
    <a:srgbClr val="003399"/>
    <a:srgbClr val="0000FF"/>
    <a:srgbClr val="339933"/>
    <a:srgbClr val="66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203" autoAdjust="0"/>
    <p:restoredTop sz="84282" autoAdjust="0"/>
  </p:normalViewPr>
  <p:slideViewPr>
    <p:cSldViewPr>
      <p:cViewPr varScale="1">
        <p:scale>
          <a:sx n="52" d="100"/>
          <a:sy n="52" d="100"/>
        </p:scale>
        <p:origin x="-86" y="-403"/>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0"/>
    </p:cViewPr>
  </p:sorterViewPr>
  <p:notesViewPr>
    <p:cSldViewPr>
      <p:cViewPr varScale="1">
        <p:scale>
          <a:sx n="68" d="100"/>
          <a:sy n="68" d="100"/>
        </p:scale>
        <p:origin x="-3354" y="-114"/>
      </p:cViewPr>
      <p:guideLst>
        <p:guide orient="horz" pos="3157"/>
        <p:guide pos="217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6.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7.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Office_Excel_Worksheet8.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1488;&#1500;&#1497;\Downloads\figures%20for%20Falk%20chapter.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1488;&#1500;&#1497;\Downloads\figures%20for%20Falk%20chapter.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1488;&#1500;&#1497;\Downloads\figures%20for%20Falk%20chapter.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1488;&#1500;&#1497;\Downloads\figures%20for%20Falk%20chapter.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4.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5.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'emp annual all countries by age'!$B$19</c:f>
              <c:strCache>
                <c:ptCount val="1"/>
                <c:pt idx="0">
                  <c:v>ישראל</c:v>
                </c:pt>
              </c:strCache>
            </c:strRef>
          </c:tx>
          <c:spPr>
            <a:ln w="38100">
              <a:solidFill>
                <a:srgbClr val="002060"/>
              </a:solidFill>
              <a:prstDash val="solid"/>
            </a:ln>
          </c:spPr>
          <c:marker>
            <c:symbol val="none"/>
          </c:marker>
          <c:dLbls>
            <c:dLbl>
              <c:idx val="22"/>
              <c:layout/>
              <c:dLblPos val="r"/>
              <c:showVal val="1"/>
              <c:extLst xmlns:c16r2="http://schemas.microsoft.com/office/drawing/2015/06/chart">
                <c:ext xmlns:c16="http://schemas.microsoft.com/office/drawing/2014/chart" uri="{C3380CC4-5D6E-409C-BE32-E72D297353CC}">
                  <c16:uniqueId val="{00000001-07FE-4C29-8E71-369554F7AFD8}"/>
                </c:ext>
                <c:ext xmlns:c15="http://schemas.microsoft.com/office/drawing/2012/chart" uri="{CE6537A1-D6FC-4f65-9D91-7224C49458BB}"/>
              </c:extLst>
            </c:dLbl>
            <c:dLbl>
              <c:idx val="23"/>
              <c:dLblPos val="r"/>
              <c:showVal val="1"/>
              <c:extLst xmlns:c16r2="http://schemas.microsoft.com/office/drawing/2015/06/chart">
                <c:ext xmlns:c16="http://schemas.microsoft.com/office/drawing/2014/chart" uri="{C3380CC4-5D6E-409C-BE32-E72D297353CC}">
                  <c16:uniqueId val="{00000002-07FE-4C29-8E71-369554F7AFD8}"/>
                </c:ext>
                <c:ext xmlns:c15="http://schemas.microsoft.com/office/drawing/2012/chart" uri="{CE6537A1-D6FC-4f65-9D91-7224C49458BB}"/>
              </c:extLst>
            </c:dLbl>
            <c:delete val="1"/>
            <c:numFmt formatCode="#,##0.0" sourceLinked="0"/>
            <c:spPr>
              <a:noFill/>
              <a:ln>
                <a:noFill/>
              </a:ln>
              <a:effectLst/>
            </c:spPr>
            <c:txPr>
              <a:bodyPr/>
              <a:lstStyle/>
              <a:p>
                <a:pPr>
                  <a:defRPr sz="1200" b="1"/>
                </a:pPr>
                <a:endParaRPr lang="en-US"/>
              </a:p>
            </c:txPr>
            <c:dLblPos val="r"/>
            <c:extLst xmlns:c16r2="http://schemas.microsoft.com/office/drawing/2015/06/chart">
              <c:ext xmlns:c15="http://schemas.microsoft.com/office/drawing/2012/chart" uri="{CE6537A1-D6FC-4f65-9D91-7224C49458BB}">
                <c15:showLeaderLines val="0"/>
              </c:ext>
            </c:extLst>
          </c:dLbls>
          <c:cat>
            <c:numRef>
              <c:f>'emp annual all countries by age'!$DJ$1:$EF$1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age'!$DJ$19:$EF$19</c:f>
              <c:numCache>
                <c:formatCode>#,##0.0_ ;\-#,##0.0\ </c:formatCode>
                <c:ptCount val="23"/>
                <c:pt idx="0">
                  <c:v>68.325471991329067</c:v>
                </c:pt>
                <c:pt idx="1">
                  <c:v>67.971227852965583</c:v>
                </c:pt>
                <c:pt idx="2">
                  <c:v>67.182475739989627</c:v>
                </c:pt>
                <c:pt idx="3">
                  <c:v>66.865175635167702</c:v>
                </c:pt>
                <c:pt idx="4">
                  <c:v>67.060139218490818</c:v>
                </c:pt>
                <c:pt idx="5">
                  <c:v>67.566576832176963</c:v>
                </c:pt>
                <c:pt idx="6">
                  <c:v>67.263293519439628</c:v>
                </c:pt>
                <c:pt idx="7">
                  <c:v>66.759224581695037</c:v>
                </c:pt>
                <c:pt idx="8">
                  <c:v>66.965936960378997</c:v>
                </c:pt>
                <c:pt idx="9">
                  <c:v>67.445393245203149</c:v>
                </c:pt>
                <c:pt idx="10">
                  <c:v>68.269454099171085</c:v>
                </c:pt>
                <c:pt idx="11">
                  <c:v>69.328012294271261</c:v>
                </c:pt>
                <c:pt idx="12">
                  <c:v>70.857285880869853</c:v>
                </c:pt>
                <c:pt idx="13">
                  <c:v>71.775193549461278</c:v>
                </c:pt>
                <c:pt idx="14">
                  <c:v>70.824328223981865</c:v>
                </c:pt>
                <c:pt idx="15">
                  <c:v>71.871218442644306</c:v>
                </c:pt>
                <c:pt idx="16">
                  <c:v>72.861601233791248</c:v>
                </c:pt>
                <c:pt idx="17">
                  <c:v>74.036592556019755</c:v>
                </c:pt>
                <c:pt idx="18">
                  <c:v>74.518321849438678</c:v>
                </c:pt>
                <c:pt idx="19">
                  <c:v>75.524948466488397</c:v>
                </c:pt>
                <c:pt idx="20">
                  <c:v>76.201613174029433</c:v>
                </c:pt>
                <c:pt idx="21">
                  <c:v>76.610882644463558</c:v>
                </c:pt>
                <c:pt idx="22">
                  <c:v>77.066286538214186</c:v>
                </c:pt>
              </c:numCache>
            </c:numRef>
          </c:val>
          <c:extLst xmlns:c16r2="http://schemas.microsoft.com/office/drawing/2015/06/chart">
            <c:ext xmlns:c16="http://schemas.microsoft.com/office/drawing/2014/chart" uri="{C3380CC4-5D6E-409C-BE32-E72D297353CC}">
              <c16:uniqueId val="{00000003-07FE-4C29-8E71-369554F7AFD8}"/>
            </c:ext>
          </c:extLst>
        </c:ser>
        <c:ser>
          <c:idx val="2"/>
          <c:order val="1"/>
          <c:tx>
            <c:strRef>
              <c:f>'emp annual all countries by age'!$B$39</c:f>
              <c:strCache>
                <c:ptCount val="1"/>
                <c:pt idx="0">
                  <c:v>ארה"ב</c:v>
                </c:pt>
              </c:strCache>
            </c:strRef>
          </c:tx>
          <c:spPr>
            <a:ln w="38100">
              <a:solidFill>
                <a:srgbClr val="006600"/>
              </a:solidFill>
              <a:prstDash val="lgDash"/>
            </a:ln>
          </c:spPr>
          <c:marker>
            <c:symbol val="none"/>
          </c:marker>
          <c:dLbls>
            <c:dLbl>
              <c:idx val="22"/>
              <c:layout/>
              <c:dLblPos val="r"/>
              <c:showVal val="1"/>
              <c:extLst xmlns:c16r2="http://schemas.microsoft.com/office/drawing/2015/06/chart">
                <c:ext xmlns:c16="http://schemas.microsoft.com/office/drawing/2014/chart" uri="{C3380CC4-5D6E-409C-BE32-E72D297353CC}">
                  <c16:uniqueId val="{00000005-07FE-4C29-8E71-369554F7AFD8}"/>
                </c:ext>
                <c:ext xmlns:c15="http://schemas.microsoft.com/office/drawing/2012/chart" uri="{CE6537A1-D6FC-4f65-9D91-7224C49458BB}"/>
              </c:extLst>
            </c:dLbl>
            <c:dLbl>
              <c:idx val="23"/>
              <c:dLblPos val="r"/>
              <c:showVal val="1"/>
              <c:extLst xmlns:c16r2="http://schemas.microsoft.com/office/drawing/2015/06/chart">
                <c:ext xmlns:c16="http://schemas.microsoft.com/office/drawing/2014/chart" uri="{C3380CC4-5D6E-409C-BE32-E72D297353CC}">
                  <c16:uniqueId val="{00000006-07FE-4C29-8E71-369554F7AFD8}"/>
                </c:ext>
                <c:ext xmlns:c15="http://schemas.microsoft.com/office/drawing/2012/chart" uri="{CE6537A1-D6FC-4f65-9D91-7224C49458BB}"/>
              </c:extLst>
            </c:dLbl>
            <c:delete val="1"/>
            <c:numFmt formatCode="#,##0.0" sourceLinked="0"/>
            <c:spPr>
              <a:noFill/>
              <a:ln>
                <a:noFill/>
              </a:ln>
              <a:effectLst/>
            </c:spPr>
            <c:txPr>
              <a:bodyPr/>
              <a:lstStyle/>
              <a:p>
                <a:pPr algn="ctr">
                  <a:defRPr lang="en-US" sz="1200" b="1" i="0" u="none" strike="noStrike" kern="1200" baseline="0">
                    <a:solidFill>
                      <a:sysClr val="windowText" lastClr="000000"/>
                    </a:solidFill>
                    <a:latin typeface="+mn-lt"/>
                    <a:ea typeface="+mn-ea"/>
                    <a:cs typeface="+mn-cs"/>
                  </a:defRPr>
                </a:pPr>
                <a:endParaRPr lang="en-US"/>
              </a:p>
            </c:txPr>
            <c:dLblPos val="r"/>
            <c:extLst xmlns:c16r2="http://schemas.microsoft.com/office/drawing/2015/06/chart">
              <c:ext xmlns:c15="http://schemas.microsoft.com/office/drawing/2012/chart" uri="{CE6537A1-D6FC-4f65-9D91-7224C49458BB}">
                <c15:showLeaderLines val="0"/>
              </c:ext>
            </c:extLst>
          </c:dLbls>
          <c:cat>
            <c:numRef>
              <c:f>'emp annual all countries by age'!$DJ$1:$EF$1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age'!$DJ$39:$EF$39</c:f>
              <c:numCache>
                <c:formatCode>#,##0.0_ ;\-#,##0.0\ </c:formatCode>
                <c:ptCount val="23"/>
                <c:pt idx="0">
                  <c:v>75.963550555794654</c:v>
                </c:pt>
                <c:pt idx="1">
                  <c:v>76.470157290529585</c:v>
                </c:pt>
                <c:pt idx="2">
                  <c:v>77.171131576284139</c:v>
                </c:pt>
                <c:pt idx="3">
                  <c:v>77.378243384426014</c:v>
                </c:pt>
                <c:pt idx="4">
                  <c:v>77.547943169027576</c:v>
                </c:pt>
                <c:pt idx="5">
                  <c:v>77.504538019283984</c:v>
                </c:pt>
                <c:pt idx="6">
                  <c:v>76.794325273675966</c:v>
                </c:pt>
                <c:pt idx="7">
                  <c:v>75.796388626869685</c:v>
                </c:pt>
                <c:pt idx="8">
                  <c:v>75.339363519580431</c:v>
                </c:pt>
                <c:pt idx="9">
                  <c:v>75.364507086634831</c:v>
                </c:pt>
                <c:pt idx="10">
                  <c:v>75.718543475443823</c:v>
                </c:pt>
                <c:pt idx="11">
                  <c:v>76.194651188091569</c:v>
                </c:pt>
                <c:pt idx="12">
                  <c:v>76.190987802565857</c:v>
                </c:pt>
                <c:pt idx="13">
                  <c:v>75.517462392077533</c:v>
                </c:pt>
                <c:pt idx="14">
                  <c:v>72.494773301713124</c:v>
                </c:pt>
                <c:pt idx="15">
                  <c:v>71.795603591083093</c:v>
                </c:pt>
                <c:pt idx="16">
                  <c:v>71.653514088513973</c:v>
                </c:pt>
                <c:pt idx="17">
                  <c:v>72.180922690966781</c:v>
                </c:pt>
                <c:pt idx="18">
                  <c:v>72.319139432284743</c:v>
                </c:pt>
                <c:pt idx="19">
                  <c:v>72.983107593973514</c:v>
                </c:pt>
                <c:pt idx="20">
                  <c:v>73.391549941763287</c:v>
                </c:pt>
                <c:pt idx="21">
                  <c:v>73.939510022804939</c:v>
                </c:pt>
                <c:pt idx="22">
                  <c:v>74.61586254689702</c:v>
                </c:pt>
              </c:numCache>
            </c:numRef>
          </c:val>
          <c:extLst xmlns:c16r2="http://schemas.microsoft.com/office/drawing/2015/06/chart">
            <c:ext xmlns:c16="http://schemas.microsoft.com/office/drawing/2014/chart" uri="{C3380CC4-5D6E-409C-BE32-E72D297353CC}">
              <c16:uniqueId val="{00000007-07FE-4C29-8E71-369554F7AFD8}"/>
            </c:ext>
          </c:extLst>
        </c:ser>
        <c:ser>
          <c:idx val="8"/>
          <c:order val="2"/>
          <c:tx>
            <c:strRef>
              <c:f>'emp annual all countries by age'!$B$42</c:f>
              <c:strCache>
                <c:ptCount val="1"/>
                <c:pt idx="0">
                  <c:v>Top 10</c:v>
                </c:pt>
              </c:strCache>
            </c:strRef>
          </c:tx>
          <c:spPr>
            <a:ln w="50800" cmpd="dbl">
              <a:solidFill>
                <a:schemeClr val="accent6">
                  <a:lumMod val="75000"/>
                </a:schemeClr>
              </a:solidFill>
            </a:ln>
          </c:spPr>
          <c:marker>
            <c:symbol val="none"/>
          </c:marker>
          <c:dLbls>
            <c:dLbl>
              <c:idx val="22"/>
              <c:layout/>
              <c:dLblPos val="r"/>
              <c:showVal val="1"/>
              <c:extLst xmlns:c16r2="http://schemas.microsoft.com/office/drawing/2015/06/chart">
                <c:ext xmlns:c16="http://schemas.microsoft.com/office/drawing/2014/chart" uri="{C3380CC4-5D6E-409C-BE32-E72D297353CC}">
                  <c16:uniqueId val="{00000009-07FE-4C29-8E71-369554F7AFD8}"/>
                </c:ext>
                <c:ext xmlns:c15="http://schemas.microsoft.com/office/drawing/2012/chart" uri="{CE6537A1-D6FC-4f65-9D91-7224C49458BB}"/>
              </c:extLst>
            </c:dLbl>
            <c:dLbl>
              <c:idx val="23"/>
              <c:dLblPos val="r"/>
              <c:showVal val="1"/>
              <c:extLst xmlns:c16r2="http://schemas.microsoft.com/office/drawing/2015/06/chart">
                <c:ext xmlns:c16="http://schemas.microsoft.com/office/drawing/2014/chart" uri="{C3380CC4-5D6E-409C-BE32-E72D297353CC}">
                  <c16:uniqueId val="{0000000A-07FE-4C29-8E71-369554F7AFD8}"/>
                </c:ext>
                <c:ext xmlns:c15="http://schemas.microsoft.com/office/drawing/2012/chart" uri="{CE6537A1-D6FC-4f65-9D91-7224C49458BB}"/>
              </c:extLst>
            </c:dLbl>
            <c:delete val="1"/>
            <c:numFmt formatCode="#,##0.0" sourceLinked="0"/>
            <c:spPr>
              <a:noFill/>
              <a:ln>
                <a:noFill/>
              </a:ln>
              <a:effectLst/>
            </c:spPr>
            <c:txPr>
              <a:bodyPr/>
              <a:lstStyle/>
              <a:p>
                <a:pPr algn="ctr">
                  <a:defRPr lang="en-US" sz="1200" b="1" i="0" u="none" strike="noStrike" kern="1200" baseline="0">
                    <a:solidFill>
                      <a:sysClr val="windowText" lastClr="000000"/>
                    </a:solidFill>
                    <a:latin typeface="+mn-lt"/>
                    <a:ea typeface="+mn-ea"/>
                    <a:cs typeface="+mn-cs"/>
                  </a:defRPr>
                </a:pPr>
                <a:endParaRPr lang="en-US"/>
              </a:p>
            </c:txPr>
            <c:dLblPos val="r"/>
            <c:extLst xmlns:c16r2="http://schemas.microsoft.com/office/drawing/2015/06/chart">
              <c:ext xmlns:c15="http://schemas.microsoft.com/office/drawing/2012/chart" uri="{CE6537A1-D6FC-4f65-9D91-7224C49458BB}">
                <c15:showLeaderLines val="0"/>
              </c:ext>
            </c:extLst>
          </c:dLbls>
          <c:cat>
            <c:numRef>
              <c:f>'emp annual all countries by age'!$DJ$1:$EF$1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age'!$DJ$42:$EF$42</c:f>
              <c:numCache>
                <c:formatCode>0.0</c:formatCode>
                <c:ptCount val="23"/>
                <c:pt idx="0">
                  <c:v>72.109993011496456</c:v>
                </c:pt>
                <c:pt idx="1">
                  <c:v>72.485543511963542</c:v>
                </c:pt>
                <c:pt idx="2">
                  <c:v>73.087844748967854</c:v>
                </c:pt>
                <c:pt idx="3">
                  <c:v>73.935215102984003</c:v>
                </c:pt>
                <c:pt idx="4">
                  <c:v>74.79640554059867</c:v>
                </c:pt>
                <c:pt idx="5">
                  <c:v>75.377832303516584</c:v>
                </c:pt>
                <c:pt idx="6">
                  <c:v>75.673356339154111</c:v>
                </c:pt>
                <c:pt idx="7">
                  <c:v>75.649301444832034</c:v>
                </c:pt>
                <c:pt idx="8">
                  <c:v>75.269018552569392</c:v>
                </c:pt>
                <c:pt idx="9">
                  <c:v>75.1572036618998</c:v>
                </c:pt>
                <c:pt idx="10">
                  <c:v>75.812595116892993</c:v>
                </c:pt>
                <c:pt idx="11">
                  <c:v>76.564965387465833</c:v>
                </c:pt>
                <c:pt idx="12">
                  <c:v>77.343840261117336</c:v>
                </c:pt>
                <c:pt idx="13">
                  <c:v>77.700469100993274</c:v>
                </c:pt>
                <c:pt idx="14">
                  <c:v>76.499550089807599</c:v>
                </c:pt>
                <c:pt idx="15">
                  <c:v>75.937261253321637</c:v>
                </c:pt>
                <c:pt idx="16">
                  <c:v>76.096407347368228</c:v>
                </c:pt>
                <c:pt idx="17">
                  <c:v>76.38920014246284</c:v>
                </c:pt>
                <c:pt idx="18">
                  <c:v>76.448747920809708</c:v>
                </c:pt>
                <c:pt idx="19">
                  <c:v>76.811304969487907</c:v>
                </c:pt>
                <c:pt idx="20">
                  <c:v>77.042423845044354</c:v>
                </c:pt>
                <c:pt idx="21">
                  <c:v>77.555940001914479</c:v>
                </c:pt>
                <c:pt idx="22">
                  <c:v>78.067795194309468</c:v>
                </c:pt>
              </c:numCache>
            </c:numRef>
          </c:val>
          <c:extLst xmlns:c16r2="http://schemas.microsoft.com/office/drawing/2015/06/chart">
            <c:ext xmlns:c16="http://schemas.microsoft.com/office/drawing/2014/chart" uri="{C3380CC4-5D6E-409C-BE32-E72D297353CC}">
              <c16:uniqueId val="{0000000B-07FE-4C29-8E71-369554F7AFD8}"/>
            </c:ext>
          </c:extLst>
        </c:ser>
        <c:ser>
          <c:idx val="10"/>
          <c:order val="3"/>
          <c:tx>
            <c:strRef>
              <c:f>'emp annual all countries by age'!$B$45</c:f>
              <c:strCache>
                <c:ptCount val="1"/>
                <c:pt idx="0">
                  <c:v>OECD</c:v>
                </c:pt>
              </c:strCache>
            </c:strRef>
          </c:tx>
          <c:spPr>
            <a:ln w="38100">
              <a:solidFill>
                <a:srgbClr val="FF0000"/>
              </a:solidFill>
              <a:prstDash val="sysDash"/>
            </a:ln>
          </c:spPr>
          <c:marker>
            <c:symbol val="none"/>
          </c:marker>
          <c:dLbls>
            <c:dLbl>
              <c:idx val="16"/>
              <c:delete val="1"/>
              <c:extLst xmlns:c16r2="http://schemas.microsoft.com/office/drawing/2015/06/chart">
                <c:ext xmlns:c16="http://schemas.microsoft.com/office/drawing/2014/chart" uri="{C3380CC4-5D6E-409C-BE32-E72D297353CC}">
                  <c16:uniqueId val="{0000000C-07FE-4C29-8E71-369554F7AFD8}"/>
                </c:ext>
                <c:ext xmlns:c15="http://schemas.microsoft.com/office/drawing/2012/chart" uri="{CE6537A1-D6FC-4f65-9D91-7224C49458BB}"/>
              </c:extLst>
            </c:dLbl>
            <c:dLbl>
              <c:idx val="22"/>
              <c:layout/>
              <c:dLblPos val="r"/>
              <c:showVal val="1"/>
              <c:extLst xmlns:c16r2="http://schemas.microsoft.com/office/drawing/2015/06/chart">
                <c:ext xmlns:c16="http://schemas.microsoft.com/office/drawing/2014/chart" uri="{C3380CC4-5D6E-409C-BE32-E72D297353CC}">
                  <c16:uniqueId val="{0000000D-07FE-4C29-8E71-369554F7AFD8}"/>
                </c:ext>
                <c:ext xmlns:c15="http://schemas.microsoft.com/office/drawing/2012/chart" uri="{CE6537A1-D6FC-4f65-9D91-7224C49458BB}"/>
              </c:extLst>
            </c:dLbl>
            <c:dLbl>
              <c:idx val="23"/>
              <c:dLblPos val="b"/>
              <c:showVal val="1"/>
              <c:extLst xmlns:c16r2="http://schemas.microsoft.com/office/drawing/2015/06/chart">
                <c:ext xmlns:c16="http://schemas.microsoft.com/office/drawing/2014/chart" uri="{C3380CC4-5D6E-409C-BE32-E72D297353CC}">
                  <c16:uniqueId val="{0000000E-07FE-4C29-8E71-369554F7AFD8}"/>
                </c:ext>
                <c:ext xmlns:c15="http://schemas.microsoft.com/office/drawing/2012/chart" uri="{CE6537A1-D6FC-4f65-9D91-7224C49458BB}"/>
              </c:extLst>
            </c:dLbl>
            <c:delete val="1"/>
            <c:numFmt formatCode="#,##0.0" sourceLinked="0"/>
            <c:spPr>
              <a:noFill/>
              <a:ln>
                <a:noFill/>
              </a:ln>
              <a:effectLst/>
            </c:spPr>
            <c:txPr>
              <a:bodyPr/>
              <a:lstStyle/>
              <a:p>
                <a:pPr algn="ctr">
                  <a:defRPr lang="en-US" sz="1200" b="1" i="0" u="none" strike="noStrike" kern="1200" baseline="0">
                    <a:solidFill>
                      <a:sysClr val="windowText" lastClr="000000"/>
                    </a:solidFill>
                    <a:latin typeface="+mn-lt"/>
                    <a:ea typeface="+mn-ea"/>
                    <a:cs typeface="+mn-cs"/>
                  </a:defRPr>
                </a:pPr>
                <a:endParaRPr lang="en-US"/>
              </a:p>
            </c:txPr>
            <c:dLblPos val="b"/>
            <c:extLst xmlns:c16r2="http://schemas.microsoft.com/office/drawing/2015/06/chart">
              <c:ext xmlns:c15="http://schemas.microsoft.com/office/drawing/2012/chart" uri="{CE6537A1-D6FC-4f65-9D91-7224C49458BB}">
                <c15:showLeaderLines val="1"/>
              </c:ext>
            </c:extLst>
          </c:dLbls>
          <c:cat>
            <c:numRef>
              <c:f>'emp annual all countries by age'!$DJ$1:$EF$1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age'!$DJ$45:$EF$45</c:f>
              <c:numCache>
                <c:formatCode>#,##0.0_ ;\-#,##0.0\ </c:formatCode>
                <c:ptCount val="23"/>
                <c:pt idx="0">
                  <c:v>69.585774428446314</c:v>
                </c:pt>
                <c:pt idx="1">
                  <c:v>69.847362095076093</c:v>
                </c:pt>
                <c:pt idx="2">
                  <c:v>70.320029856574337</c:v>
                </c:pt>
                <c:pt idx="3">
                  <c:v>70.359582246084727</c:v>
                </c:pt>
                <c:pt idx="4">
                  <c:v>70.476481643347952</c:v>
                </c:pt>
                <c:pt idx="5">
                  <c:v>70.704757350172386</c:v>
                </c:pt>
                <c:pt idx="6">
                  <c:v>70.607243600759475</c:v>
                </c:pt>
                <c:pt idx="7">
                  <c:v>70.383114468358514</c:v>
                </c:pt>
                <c:pt idx="8">
                  <c:v>70.340319292904482</c:v>
                </c:pt>
                <c:pt idx="9">
                  <c:v>70.618568796965221</c:v>
                </c:pt>
                <c:pt idx="10">
                  <c:v>71.005078421448673</c:v>
                </c:pt>
                <c:pt idx="11">
                  <c:v>71.668703054982998</c:v>
                </c:pt>
                <c:pt idx="12">
                  <c:v>72.152032831650573</c:v>
                </c:pt>
                <c:pt idx="13">
                  <c:v>72.188658957005714</c:v>
                </c:pt>
                <c:pt idx="14">
                  <c:v>70.694854283843824</c:v>
                </c:pt>
                <c:pt idx="15">
                  <c:v>70.562447096722934</c:v>
                </c:pt>
                <c:pt idx="16">
                  <c:v>70.800849045687301</c:v>
                </c:pt>
                <c:pt idx="17">
                  <c:v>71.090655316461891</c:v>
                </c:pt>
                <c:pt idx="18">
                  <c:v>71.274397623948303</c:v>
                </c:pt>
                <c:pt idx="19">
                  <c:v>71.78547895917967</c:v>
                </c:pt>
                <c:pt idx="20">
                  <c:v>72.315822661062654</c:v>
                </c:pt>
                <c:pt idx="21">
                  <c:v>73.01068108148317</c:v>
                </c:pt>
                <c:pt idx="22">
                  <c:v>73.736963829405596</c:v>
                </c:pt>
              </c:numCache>
            </c:numRef>
          </c:val>
          <c:extLst xmlns:c16r2="http://schemas.microsoft.com/office/drawing/2015/06/chart">
            <c:ext xmlns:c16="http://schemas.microsoft.com/office/drawing/2014/chart" uri="{C3380CC4-5D6E-409C-BE32-E72D297353CC}">
              <c16:uniqueId val="{0000000F-07FE-4C29-8E71-369554F7AFD8}"/>
            </c:ext>
          </c:extLst>
        </c:ser>
        <c:dLbls/>
        <c:marker val="1"/>
        <c:axId val="68196224"/>
        <c:axId val="68197760"/>
      </c:lineChart>
      <c:catAx>
        <c:axId val="68196224"/>
        <c:scaling>
          <c:orientation val="minMax"/>
        </c:scaling>
        <c:axPos val="b"/>
        <c:numFmt formatCode="General" sourceLinked="1"/>
        <c:tickLblPos val="nextTo"/>
        <c:txPr>
          <a:bodyPr/>
          <a:lstStyle/>
          <a:p>
            <a:pPr>
              <a:defRPr sz="1200" b="1"/>
            </a:pPr>
            <a:endParaRPr lang="en-US"/>
          </a:p>
        </c:txPr>
        <c:crossAx val="68197760"/>
        <c:crosses val="autoZero"/>
        <c:auto val="1"/>
        <c:lblAlgn val="ctr"/>
        <c:lblOffset val="100"/>
        <c:tickLblSkip val="1"/>
      </c:catAx>
      <c:valAx>
        <c:axId val="68197760"/>
        <c:scaling>
          <c:orientation val="minMax"/>
          <c:max val="82"/>
          <c:min val="64"/>
        </c:scaling>
        <c:axPos val="l"/>
        <c:majorGridlines/>
        <c:numFmt formatCode="#,##0" sourceLinked="0"/>
        <c:tickLblPos val="nextTo"/>
        <c:txPr>
          <a:bodyPr/>
          <a:lstStyle/>
          <a:p>
            <a:pPr>
              <a:defRPr sz="1200" b="1"/>
            </a:pPr>
            <a:endParaRPr lang="en-US"/>
          </a:p>
        </c:txPr>
        <c:crossAx val="68196224"/>
        <c:crosses val="autoZero"/>
        <c:crossBetween val="between"/>
      </c:valAx>
    </c:plotArea>
    <c:plotVisOnly val="1"/>
    <c:dispBlanksAs val="span"/>
  </c:chart>
  <c:spPr>
    <a:solidFill>
      <a:schemeClr val="bg1"/>
    </a:solidFill>
  </c:sp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34628190899003E-2"/>
          <c:y val="3.9887080867850096E-2"/>
          <c:w val="0.89769166666666678"/>
          <c:h val="0.8927564102564105"/>
        </c:manualLayout>
      </c:layout>
      <c:lineChart>
        <c:grouping val="standard"/>
        <c:ser>
          <c:idx val="2"/>
          <c:order val="0"/>
          <c:tx>
            <c:strRef>
              <c:f>'figure 10 - return to education'!$B$2</c:f>
              <c:strCache>
                <c:ptCount val="1"/>
                <c:pt idx="0">
                  <c:v>בגרות</c:v>
                </c:pt>
              </c:strCache>
            </c:strRef>
          </c:tx>
          <c:spPr>
            <a:ln w="38100">
              <a:solidFill>
                <a:srgbClr val="008000"/>
              </a:solidFill>
            </a:ln>
          </c:spPr>
          <c:marker>
            <c:symbol val="square"/>
            <c:size val="5"/>
            <c:spPr>
              <a:solidFill>
                <a:srgbClr val="008000"/>
              </a:solidFill>
              <a:ln>
                <a:solidFill>
                  <a:srgbClr val="008000"/>
                </a:solidFill>
              </a:ln>
            </c:spPr>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education'!$B$3:$B$12</c:f>
              <c:numCache>
                <c:formatCode>General</c:formatCode>
                <c:ptCount val="10"/>
                <c:pt idx="0">
                  <c:v>0.10515320000000002</c:v>
                </c:pt>
                <c:pt idx="1">
                  <c:v>0.1189595</c:v>
                </c:pt>
                <c:pt idx="2">
                  <c:v>0.13907900000000001</c:v>
                </c:pt>
                <c:pt idx="3">
                  <c:v>0.1380306</c:v>
                </c:pt>
                <c:pt idx="4">
                  <c:v>9.6733800000000009E-2</c:v>
                </c:pt>
                <c:pt idx="5">
                  <c:v>0.14529840000000002</c:v>
                </c:pt>
                <c:pt idx="6">
                  <c:v>0.15643210000000002</c:v>
                </c:pt>
                <c:pt idx="7">
                  <c:v>0.10923660000000003</c:v>
                </c:pt>
                <c:pt idx="8">
                  <c:v>8.1117800000000004E-2</c:v>
                </c:pt>
                <c:pt idx="9">
                  <c:v>0.14394130000000002</c:v>
                </c:pt>
              </c:numCache>
            </c:numRef>
          </c:val>
          <c:extLst xmlns:c16r2="http://schemas.microsoft.com/office/drawing/2015/06/chart">
            <c:ext xmlns:c16="http://schemas.microsoft.com/office/drawing/2014/chart" uri="{C3380CC4-5D6E-409C-BE32-E72D297353CC}">
              <c16:uniqueId val="{00000000-ED44-4699-8E8E-C1EBF978B3ED}"/>
            </c:ext>
          </c:extLst>
        </c:ser>
        <c:ser>
          <c:idx val="3"/>
          <c:order val="1"/>
          <c:tx>
            <c:strRef>
              <c:f>'figure 10 - return to education'!$C$2</c:f>
              <c:strCache>
                <c:ptCount val="1"/>
                <c:pt idx="0">
                  <c:v>אקדמאית חלקית</c:v>
                </c:pt>
              </c:strCache>
            </c:strRef>
          </c:tx>
          <c:spPr>
            <a:ln w="38100"/>
          </c:spPr>
          <c:marker>
            <c:symbol val="x"/>
            <c:size val="5"/>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education'!$C$3:$C$12</c:f>
              <c:numCache>
                <c:formatCode>General</c:formatCode>
                <c:ptCount val="10"/>
                <c:pt idx="0">
                  <c:v>0.16670180000000001</c:v>
                </c:pt>
                <c:pt idx="1">
                  <c:v>0.15318689999999999</c:v>
                </c:pt>
                <c:pt idx="2">
                  <c:v>0.23759690000000003</c:v>
                </c:pt>
                <c:pt idx="3">
                  <c:v>0.24658099999999999</c:v>
                </c:pt>
                <c:pt idx="4">
                  <c:v>0.1735786</c:v>
                </c:pt>
                <c:pt idx="5">
                  <c:v>0.18858490000000003</c:v>
                </c:pt>
                <c:pt idx="6">
                  <c:v>0.24006020000000003</c:v>
                </c:pt>
                <c:pt idx="7">
                  <c:v>0.19695090000000001</c:v>
                </c:pt>
                <c:pt idx="8">
                  <c:v>0.14724160000000003</c:v>
                </c:pt>
                <c:pt idx="9">
                  <c:v>0.21199490000000001</c:v>
                </c:pt>
              </c:numCache>
            </c:numRef>
          </c:val>
          <c:extLst xmlns:c16r2="http://schemas.microsoft.com/office/drawing/2015/06/chart">
            <c:ext xmlns:c16="http://schemas.microsoft.com/office/drawing/2014/chart" uri="{C3380CC4-5D6E-409C-BE32-E72D297353CC}">
              <c16:uniqueId val="{00000001-ED44-4699-8E8E-C1EBF978B3ED}"/>
            </c:ext>
          </c:extLst>
        </c:ser>
        <c:ser>
          <c:idx val="4"/>
          <c:order val="2"/>
          <c:tx>
            <c:strRef>
              <c:f>'figure 10 - return to education'!$D$2</c:f>
              <c:strCache>
                <c:ptCount val="1"/>
                <c:pt idx="0">
                  <c:v>תואר ראשון</c:v>
                </c:pt>
              </c:strCache>
            </c:strRef>
          </c:tx>
          <c:spPr>
            <a:ln w="38100">
              <a:solidFill>
                <a:srgbClr val="FF0000"/>
              </a:solidFill>
            </a:ln>
          </c:spPr>
          <c:marker>
            <c:symbol val="none"/>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education'!$D$3:$D$12</c:f>
              <c:numCache>
                <c:formatCode>General</c:formatCode>
                <c:ptCount val="10"/>
                <c:pt idx="0">
                  <c:v>0.51732409999999984</c:v>
                </c:pt>
                <c:pt idx="1">
                  <c:v>0.52570519999999998</c:v>
                </c:pt>
                <c:pt idx="2">
                  <c:v>0.51711459999999987</c:v>
                </c:pt>
                <c:pt idx="3">
                  <c:v>0.53669100000000014</c:v>
                </c:pt>
                <c:pt idx="4">
                  <c:v>0.50106499999999987</c:v>
                </c:pt>
                <c:pt idx="5">
                  <c:v>0.51097429999999999</c:v>
                </c:pt>
                <c:pt idx="6">
                  <c:v>0.54044740000000002</c:v>
                </c:pt>
                <c:pt idx="7">
                  <c:v>0.53229130000000002</c:v>
                </c:pt>
                <c:pt idx="8">
                  <c:v>0.49227180000000004</c:v>
                </c:pt>
                <c:pt idx="9">
                  <c:v>0.55587580000000014</c:v>
                </c:pt>
              </c:numCache>
            </c:numRef>
          </c:val>
          <c:extLst xmlns:c16r2="http://schemas.microsoft.com/office/drawing/2015/06/chart">
            <c:ext xmlns:c16="http://schemas.microsoft.com/office/drawing/2014/chart" uri="{C3380CC4-5D6E-409C-BE32-E72D297353CC}">
              <c16:uniqueId val="{00000002-ED44-4699-8E8E-C1EBF978B3ED}"/>
            </c:ext>
          </c:extLst>
        </c:ser>
        <c:ser>
          <c:idx val="1"/>
          <c:order val="3"/>
          <c:tx>
            <c:strRef>
              <c:f>'figure 10 - return to education'!$E$2</c:f>
              <c:strCache>
                <c:ptCount val="1"/>
                <c:pt idx="0">
                  <c:v>תואר שני ומעלה</c:v>
                </c:pt>
              </c:strCache>
            </c:strRef>
          </c:tx>
          <c:spPr>
            <a:ln w="50800" cmpd="dbl">
              <a:solidFill>
                <a:srgbClr val="002060"/>
              </a:solidFill>
            </a:ln>
          </c:spPr>
          <c:marker>
            <c:symbol val="none"/>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education'!$E$3:$E$12</c:f>
              <c:numCache>
                <c:formatCode>General</c:formatCode>
                <c:ptCount val="10"/>
                <c:pt idx="0">
                  <c:v>0.5669535</c:v>
                </c:pt>
                <c:pt idx="1">
                  <c:v>0.58369090000000001</c:v>
                </c:pt>
                <c:pt idx="2">
                  <c:v>0.62137860000000011</c:v>
                </c:pt>
                <c:pt idx="3">
                  <c:v>0.57287399999999999</c:v>
                </c:pt>
                <c:pt idx="4">
                  <c:v>0.60962810000000012</c:v>
                </c:pt>
                <c:pt idx="5">
                  <c:v>0.6526297000000002</c:v>
                </c:pt>
                <c:pt idx="6">
                  <c:v>0.67213789999999995</c:v>
                </c:pt>
                <c:pt idx="7">
                  <c:v>0.68730930000000001</c:v>
                </c:pt>
                <c:pt idx="8">
                  <c:v>0.61541369999999984</c:v>
                </c:pt>
                <c:pt idx="9">
                  <c:v>0.70864900000000008</c:v>
                </c:pt>
              </c:numCache>
            </c:numRef>
          </c:val>
          <c:extLst xmlns:c16r2="http://schemas.microsoft.com/office/drawing/2015/06/chart">
            <c:ext xmlns:c16="http://schemas.microsoft.com/office/drawing/2014/chart" uri="{C3380CC4-5D6E-409C-BE32-E72D297353CC}">
              <c16:uniqueId val="{00000003-ED44-4699-8E8E-C1EBF978B3ED}"/>
            </c:ext>
          </c:extLst>
        </c:ser>
        <c:dLbls/>
        <c:marker val="1"/>
        <c:axId val="119519104"/>
        <c:axId val="119520640"/>
      </c:lineChart>
      <c:catAx>
        <c:axId val="119519104"/>
        <c:scaling>
          <c:orientation val="minMax"/>
        </c:scaling>
        <c:axPos val="b"/>
        <c:numFmt formatCode="General" sourceLinked="1"/>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en-US"/>
          </a:p>
        </c:txPr>
        <c:crossAx val="119520640"/>
        <c:crosses val="autoZero"/>
        <c:auto val="1"/>
        <c:lblAlgn val="ctr"/>
        <c:lblOffset val="100"/>
        <c:tickLblSkip val="1"/>
        <c:tickMarkSkip val="1"/>
      </c:catAx>
      <c:valAx>
        <c:axId val="119520640"/>
        <c:scaling>
          <c:orientation val="minMax"/>
          <c:max val="1.1000000000000001"/>
          <c:min val="0"/>
        </c:scaling>
        <c:axPos val="l"/>
        <c:majorGridlines>
          <c:spPr>
            <a:ln w="3175">
              <a:solidFill>
                <a:srgbClr val="000000"/>
              </a:solidFill>
              <a:prstDash val="solid"/>
            </a:ln>
          </c:spPr>
        </c:majorGridlines>
        <c:numFmt formatCode="#,##0.0" sourceLinked="0"/>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en-US"/>
          </a:p>
        </c:txPr>
        <c:crossAx val="119519104"/>
        <c:crosses val="autoZero"/>
        <c:crossBetween val="midCat"/>
        <c:majorUnit val="0.1"/>
      </c:valAx>
      <c:spPr>
        <a:noFill/>
        <a:ln w="3175">
          <a:solidFill>
            <a:srgbClr val="000000"/>
          </a:solidFill>
          <a:prstDash val="solid"/>
        </a:ln>
      </c:spPr>
    </c:plotArea>
    <c:plotVisOnly val="1"/>
    <c:dispBlanksAs val="gap"/>
  </c:chart>
  <c:spPr>
    <a:solidFill>
      <a:sysClr val="window" lastClr="FFFFFF"/>
    </a:solidFill>
    <a:ln w="9525">
      <a:noFill/>
    </a:ln>
  </c:spPr>
  <c:txPr>
    <a:bodyPr/>
    <a:lstStyle/>
    <a:p>
      <a:pPr>
        <a:defRPr sz="1475" b="0" i="0" u="none" strike="noStrike" baseline="0">
          <a:solidFill>
            <a:srgbClr val="000000"/>
          </a:solidFill>
          <a:latin typeface="Arial"/>
          <a:ea typeface="Arial"/>
          <a:cs typeface="Arial"/>
        </a:defRPr>
      </a:pPr>
      <a:endParaRPr lang="en-US"/>
    </a:p>
  </c:tx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34628190899003E-2"/>
          <c:y val="4.1974523339907949E-2"/>
          <c:w val="0.90397939814814821"/>
          <c:h val="0.88858152531229451"/>
        </c:manualLayout>
      </c:layout>
      <c:lineChart>
        <c:grouping val="standard"/>
        <c:ser>
          <c:idx val="2"/>
          <c:order val="0"/>
          <c:tx>
            <c:strRef>
              <c:f>'figure 10 - return to education'!$F$2</c:f>
              <c:strCache>
                <c:ptCount val="1"/>
                <c:pt idx="0">
                  <c:v>בגרות</c:v>
                </c:pt>
              </c:strCache>
            </c:strRef>
          </c:tx>
          <c:spPr>
            <a:ln w="38100">
              <a:solidFill>
                <a:srgbClr val="008000"/>
              </a:solidFill>
            </a:ln>
          </c:spPr>
          <c:marker>
            <c:symbol val="square"/>
            <c:size val="5"/>
            <c:spPr>
              <a:solidFill>
                <a:srgbClr val="008000"/>
              </a:solidFill>
              <a:ln>
                <a:solidFill>
                  <a:srgbClr val="008000"/>
                </a:solidFill>
              </a:ln>
            </c:spPr>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education'!$F$3:$F$12</c:f>
              <c:numCache>
                <c:formatCode>General</c:formatCode>
                <c:ptCount val="10"/>
                <c:pt idx="0">
                  <c:v>0.32780500000000007</c:v>
                </c:pt>
                <c:pt idx="1">
                  <c:v>0.26023979999999997</c:v>
                </c:pt>
                <c:pt idx="2">
                  <c:v>0.28418940000000004</c:v>
                </c:pt>
                <c:pt idx="3">
                  <c:v>0.32035850000000016</c:v>
                </c:pt>
                <c:pt idx="4">
                  <c:v>0.26135390000000003</c:v>
                </c:pt>
                <c:pt idx="5">
                  <c:v>0.28023139999999996</c:v>
                </c:pt>
                <c:pt idx="6">
                  <c:v>0.27666180000000001</c:v>
                </c:pt>
                <c:pt idx="7">
                  <c:v>0.28572800000000004</c:v>
                </c:pt>
                <c:pt idx="8">
                  <c:v>0.26407540000000002</c:v>
                </c:pt>
                <c:pt idx="9">
                  <c:v>0.23204010000000003</c:v>
                </c:pt>
              </c:numCache>
            </c:numRef>
          </c:val>
          <c:extLst xmlns:c16r2="http://schemas.microsoft.com/office/drawing/2015/06/chart">
            <c:ext xmlns:c16="http://schemas.microsoft.com/office/drawing/2014/chart" uri="{C3380CC4-5D6E-409C-BE32-E72D297353CC}">
              <c16:uniqueId val="{00000000-3E85-4E76-A89E-CFEFF4717B6A}"/>
            </c:ext>
          </c:extLst>
        </c:ser>
        <c:ser>
          <c:idx val="3"/>
          <c:order val="1"/>
          <c:tx>
            <c:strRef>
              <c:f>'figure 10 - return to education'!$G$2</c:f>
              <c:strCache>
                <c:ptCount val="1"/>
                <c:pt idx="0">
                  <c:v>אקדמאית חלקית</c:v>
                </c:pt>
              </c:strCache>
            </c:strRef>
          </c:tx>
          <c:spPr>
            <a:ln w="38100"/>
          </c:spPr>
          <c:marker>
            <c:symbol val="x"/>
            <c:size val="5"/>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education'!$G$3:$G$12</c:f>
              <c:numCache>
                <c:formatCode>General</c:formatCode>
                <c:ptCount val="10"/>
                <c:pt idx="0">
                  <c:v>0.42374080000000003</c:v>
                </c:pt>
                <c:pt idx="1">
                  <c:v>0.36645390000000005</c:v>
                </c:pt>
                <c:pt idx="2">
                  <c:v>0.36185980000000006</c:v>
                </c:pt>
                <c:pt idx="3">
                  <c:v>0.41419550000000005</c:v>
                </c:pt>
                <c:pt idx="4">
                  <c:v>0.37954330000000003</c:v>
                </c:pt>
                <c:pt idx="5">
                  <c:v>0.35531500000000016</c:v>
                </c:pt>
                <c:pt idx="6">
                  <c:v>0.35406840000000006</c:v>
                </c:pt>
                <c:pt idx="7">
                  <c:v>0.32842930000000009</c:v>
                </c:pt>
                <c:pt idx="8">
                  <c:v>0.33390530000000007</c:v>
                </c:pt>
                <c:pt idx="9">
                  <c:v>0.2739062000000001</c:v>
                </c:pt>
              </c:numCache>
            </c:numRef>
          </c:val>
          <c:extLst xmlns:c16r2="http://schemas.microsoft.com/office/drawing/2015/06/chart">
            <c:ext xmlns:c16="http://schemas.microsoft.com/office/drawing/2014/chart" uri="{C3380CC4-5D6E-409C-BE32-E72D297353CC}">
              <c16:uniqueId val="{00000001-3E85-4E76-A89E-CFEFF4717B6A}"/>
            </c:ext>
          </c:extLst>
        </c:ser>
        <c:ser>
          <c:idx val="4"/>
          <c:order val="2"/>
          <c:tx>
            <c:strRef>
              <c:f>'figure 10 - return to education'!$H$2</c:f>
              <c:strCache>
                <c:ptCount val="1"/>
                <c:pt idx="0">
                  <c:v>תואר ראשון</c:v>
                </c:pt>
              </c:strCache>
            </c:strRef>
          </c:tx>
          <c:spPr>
            <a:ln w="38100">
              <a:solidFill>
                <a:srgbClr val="FF0000"/>
              </a:solidFill>
            </a:ln>
          </c:spPr>
          <c:marker>
            <c:symbol val="none"/>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education'!$H$3:$H$12</c:f>
              <c:numCache>
                <c:formatCode>General</c:formatCode>
                <c:ptCount val="10"/>
                <c:pt idx="0">
                  <c:v>0.76647659999999984</c:v>
                </c:pt>
                <c:pt idx="1">
                  <c:v>0.70398550000000004</c:v>
                </c:pt>
                <c:pt idx="2">
                  <c:v>0.68677809999999995</c:v>
                </c:pt>
                <c:pt idx="3">
                  <c:v>0.75386109999999995</c:v>
                </c:pt>
                <c:pt idx="4">
                  <c:v>0.71279360000000014</c:v>
                </c:pt>
                <c:pt idx="5">
                  <c:v>0.69347329999999996</c:v>
                </c:pt>
                <c:pt idx="6">
                  <c:v>0.69121869999999996</c:v>
                </c:pt>
                <c:pt idx="7">
                  <c:v>0.65935580000000016</c:v>
                </c:pt>
                <c:pt idx="8">
                  <c:v>0.6638554000000001</c:v>
                </c:pt>
                <c:pt idx="9">
                  <c:v>0.69132289999999996</c:v>
                </c:pt>
              </c:numCache>
            </c:numRef>
          </c:val>
          <c:extLst xmlns:c16r2="http://schemas.microsoft.com/office/drawing/2015/06/chart">
            <c:ext xmlns:c16="http://schemas.microsoft.com/office/drawing/2014/chart" uri="{C3380CC4-5D6E-409C-BE32-E72D297353CC}">
              <c16:uniqueId val="{00000002-3E85-4E76-A89E-CFEFF4717B6A}"/>
            </c:ext>
          </c:extLst>
        </c:ser>
        <c:ser>
          <c:idx val="1"/>
          <c:order val="3"/>
          <c:tx>
            <c:strRef>
              <c:f>'figure 10 - return to education'!$I$2</c:f>
              <c:strCache>
                <c:ptCount val="1"/>
                <c:pt idx="0">
                  <c:v>תואר שני ומעלה</c:v>
                </c:pt>
              </c:strCache>
            </c:strRef>
          </c:tx>
          <c:spPr>
            <a:ln w="50800" cmpd="dbl">
              <a:solidFill>
                <a:srgbClr val="002060"/>
              </a:solidFill>
            </a:ln>
          </c:spPr>
          <c:marker>
            <c:symbol val="none"/>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education'!$I$3:$I$12</c:f>
              <c:numCache>
                <c:formatCode>General</c:formatCode>
                <c:ptCount val="10"/>
                <c:pt idx="0">
                  <c:v>0.88570959999999999</c:v>
                </c:pt>
                <c:pt idx="1">
                  <c:v>0.78651459999999973</c:v>
                </c:pt>
                <c:pt idx="2">
                  <c:v>0.79210440000000004</c:v>
                </c:pt>
                <c:pt idx="3">
                  <c:v>0.87714650000000005</c:v>
                </c:pt>
                <c:pt idx="4">
                  <c:v>0.89053639999999989</c:v>
                </c:pt>
                <c:pt idx="5">
                  <c:v>0.86811859999999996</c:v>
                </c:pt>
                <c:pt idx="6">
                  <c:v>0.91575540000000011</c:v>
                </c:pt>
                <c:pt idx="7">
                  <c:v>0.90275539999999999</c:v>
                </c:pt>
                <c:pt idx="8">
                  <c:v>0.88931289999999985</c:v>
                </c:pt>
                <c:pt idx="9">
                  <c:v>0.89876489999999998</c:v>
                </c:pt>
              </c:numCache>
            </c:numRef>
          </c:val>
          <c:extLst xmlns:c16r2="http://schemas.microsoft.com/office/drawing/2015/06/chart">
            <c:ext xmlns:c16="http://schemas.microsoft.com/office/drawing/2014/chart" uri="{C3380CC4-5D6E-409C-BE32-E72D297353CC}">
              <c16:uniqueId val="{00000003-3E85-4E76-A89E-CFEFF4717B6A}"/>
            </c:ext>
          </c:extLst>
        </c:ser>
        <c:dLbls/>
        <c:marker val="1"/>
        <c:axId val="100590336"/>
        <c:axId val="100591872"/>
      </c:lineChart>
      <c:catAx>
        <c:axId val="100590336"/>
        <c:scaling>
          <c:orientation val="minMax"/>
        </c:scaling>
        <c:axPos val="b"/>
        <c:numFmt formatCode="General" sourceLinked="1"/>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en-US"/>
          </a:p>
        </c:txPr>
        <c:crossAx val="100591872"/>
        <c:crosses val="autoZero"/>
        <c:auto val="1"/>
        <c:lblAlgn val="ctr"/>
        <c:lblOffset val="100"/>
        <c:tickLblSkip val="1"/>
        <c:tickMarkSkip val="1"/>
      </c:catAx>
      <c:valAx>
        <c:axId val="100591872"/>
        <c:scaling>
          <c:orientation val="minMax"/>
          <c:max val="1.1000000000000001"/>
          <c:min val="0"/>
        </c:scaling>
        <c:axPos val="l"/>
        <c:majorGridlines>
          <c:spPr>
            <a:ln w="3175">
              <a:solidFill>
                <a:srgbClr val="000000"/>
              </a:solidFill>
              <a:prstDash val="solid"/>
            </a:ln>
          </c:spPr>
        </c:majorGridlines>
        <c:numFmt formatCode="#,##0.0" sourceLinked="0"/>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en-US"/>
          </a:p>
        </c:txPr>
        <c:crossAx val="100590336"/>
        <c:crosses val="autoZero"/>
        <c:crossBetween val="midCat"/>
        <c:majorUnit val="0.1"/>
      </c:valAx>
      <c:spPr>
        <a:noFill/>
        <a:ln w="3175">
          <a:solidFill>
            <a:srgbClr val="000000"/>
          </a:solidFill>
          <a:prstDash val="solid"/>
        </a:ln>
      </c:spPr>
    </c:plotArea>
    <c:plotVisOnly val="1"/>
    <c:dispBlanksAs val="gap"/>
  </c:chart>
  <c:spPr>
    <a:solidFill>
      <a:sysClr val="window" lastClr="FFFFFF"/>
    </a:solidFill>
    <a:ln w="9525">
      <a:noFill/>
    </a:ln>
  </c:spPr>
  <c:txPr>
    <a:bodyPr/>
    <a:lstStyle/>
    <a:p>
      <a:pPr>
        <a:defRPr sz="1475" b="0" i="0" u="none" strike="noStrike" baseline="0">
          <a:solidFill>
            <a:srgbClr val="000000"/>
          </a:solidFill>
          <a:latin typeface="Arial"/>
          <a:ea typeface="Arial"/>
          <a:cs typeface="Arial"/>
        </a:defRPr>
      </a:pPr>
      <a:endParaRPr lang="en-US"/>
    </a:p>
  </c:txPr>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34628190899003E-2"/>
          <c:y val="3.9887080867850096E-2"/>
          <c:w val="0.89769166666666678"/>
          <c:h val="0.8927564102564105"/>
        </c:manualLayout>
      </c:layout>
      <c:lineChart>
        <c:grouping val="standard"/>
        <c:ser>
          <c:idx val="0"/>
          <c:order val="0"/>
          <c:tx>
            <c:strRef>
              <c:f>'figure 20 - transfers &amp; taxes'!$B$1</c:f>
              <c:strCache>
                <c:ptCount val="1"/>
                <c:pt idx="0">
                  <c:v>הבטחת הכנסה</c:v>
                </c:pt>
              </c:strCache>
            </c:strRef>
          </c:tx>
          <c:spPr>
            <a:ln w="38100">
              <a:solidFill>
                <a:srgbClr val="002060"/>
              </a:solidFill>
              <a:prstDash val="sysDash"/>
            </a:ln>
          </c:spPr>
          <c:marker>
            <c:symbol val="square"/>
            <c:size val="5"/>
            <c:spPr>
              <a:solidFill>
                <a:srgbClr val="002060"/>
              </a:solidFill>
              <a:ln>
                <a:solidFill>
                  <a:srgbClr val="002060"/>
                </a:solidFill>
              </a:ln>
            </c:spPr>
          </c:marker>
          <c:cat>
            <c:numRef>
              <c:f>'figure 20 - transfers &amp; taxes'!$A$2:$A$16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20 - transfers &amp; taxes'!$B$2:$B$16</c:f>
              <c:numCache>
                <c:formatCode>General</c:formatCode>
                <c:ptCount val="15"/>
                <c:pt idx="0">
                  <c:v>2807.759</c:v>
                </c:pt>
                <c:pt idx="1">
                  <c:v>2626.8700000000003</c:v>
                </c:pt>
                <c:pt idx="2">
                  <c:v>2317.0709999999999</c:v>
                </c:pt>
                <c:pt idx="3">
                  <c:v>2054.8520000000003</c:v>
                </c:pt>
                <c:pt idx="4">
                  <c:v>2141.98</c:v>
                </c:pt>
                <c:pt idx="5">
                  <c:v>2033.12</c:v>
                </c:pt>
                <c:pt idx="6">
                  <c:v>1991.5919999999999</c:v>
                </c:pt>
                <c:pt idx="7">
                  <c:v>1898.2919999999999</c:v>
                </c:pt>
                <c:pt idx="8">
                  <c:v>2008.904</c:v>
                </c:pt>
                <c:pt idx="9">
                  <c:v>1981.316</c:v>
                </c:pt>
                <c:pt idx="10">
                  <c:v>2016.6859999999999</c:v>
                </c:pt>
                <c:pt idx="11">
                  <c:v>2099.366</c:v>
                </c:pt>
                <c:pt idx="12">
                  <c:v>2041.713</c:v>
                </c:pt>
                <c:pt idx="13">
                  <c:v>2073.9079999999999</c:v>
                </c:pt>
                <c:pt idx="14">
                  <c:v>2142.4279999999999</c:v>
                </c:pt>
              </c:numCache>
            </c:numRef>
          </c:val>
          <c:extLst xmlns:c16r2="http://schemas.microsoft.com/office/drawing/2015/06/chart">
            <c:ext xmlns:c16="http://schemas.microsoft.com/office/drawing/2014/chart" uri="{C3380CC4-5D6E-409C-BE32-E72D297353CC}">
              <c16:uniqueId val="{00000000-AAFD-413F-BCFF-26F39C7B1088}"/>
            </c:ext>
          </c:extLst>
        </c:ser>
        <c:ser>
          <c:idx val="2"/>
          <c:order val="1"/>
          <c:tx>
            <c:strRef>
              <c:f>'figure 20 - transfers &amp; taxes'!$C$1</c:f>
              <c:strCache>
                <c:ptCount val="1"/>
                <c:pt idx="0">
                  <c:v>קצבת ילדים</c:v>
                </c:pt>
              </c:strCache>
            </c:strRef>
          </c:tx>
          <c:spPr>
            <a:ln w="38100">
              <a:solidFill>
                <a:srgbClr val="006600"/>
              </a:solidFill>
            </a:ln>
          </c:spPr>
          <c:marker>
            <c:symbol val="square"/>
            <c:size val="5"/>
            <c:spPr>
              <a:solidFill>
                <a:srgbClr val="008000"/>
              </a:solidFill>
              <a:ln>
                <a:solidFill>
                  <a:srgbClr val="008000"/>
                </a:solidFill>
              </a:ln>
            </c:spPr>
          </c:marker>
          <c:cat>
            <c:numRef>
              <c:f>'figure 20 - transfers &amp; taxes'!$A$2:$A$16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20 - transfers &amp; taxes'!$C$2:$C$16</c:f>
              <c:numCache>
                <c:formatCode>General</c:formatCode>
                <c:ptCount val="15"/>
                <c:pt idx="0">
                  <c:v>832.89800000000002</c:v>
                </c:pt>
                <c:pt idx="1">
                  <c:v>714.66079999999999</c:v>
                </c:pt>
                <c:pt idx="2">
                  <c:v>663.44839999999999</c:v>
                </c:pt>
                <c:pt idx="3">
                  <c:v>500.4402</c:v>
                </c:pt>
                <c:pt idx="4">
                  <c:v>444.96129999999994</c:v>
                </c:pt>
                <c:pt idx="5">
                  <c:v>485.63040000000001</c:v>
                </c:pt>
                <c:pt idx="6">
                  <c:v>482.20060000000001</c:v>
                </c:pt>
                <c:pt idx="7">
                  <c:v>465.25540000000001</c:v>
                </c:pt>
                <c:pt idx="8">
                  <c:v>477.99069999999995</c:v>
                </c:pt>
                <c:pt idx="9">
                  <c:v>501.77910000000003</c:v>
                </c:pt>
                <c:pt idx="10">
                  <c:v>539.09190000000001</c:v>
                </c:pt>
                <c:pt idx="11">
                  <c:v>543.22829999999999</c:v>
                </c:pt>
                <c:pt idx="12">
                  <c:v>470.77480000000008</c:v>
                </c:pt>
                <c:pt idx="13">
                  <c:v>341.73519999999996</c:v>
                </c:pt>
                <c:pt idx="14">
                  <c:v>381.26249999999999</c:v>
                </c:pt>
              </c:numCache>
            </c:numRef>
          </c:val>
          <c:extLst xmlns:c16r2="http://schemas.microsoft.com/office/drawing/2015/06/chart">
            <c:ext xmlns:c16="http://schemas.microsoft.com/office/drawing/2014/chart" uri="{C3380CC4-5D6E-409C-BE32-E72D297353CC}">
              <c16:uniqueId val="{00000001-AAFD-413F-BCFF-26F39C7B1088}"/>
            </c:ext>
          </c:extLst>
        </c:ser>
        <c:dLbls/>
        <c:marker val="1"/>
        <c:axId val="37290752"/>
        <c:axId val="37292288"/>
      </c:lineChart>
      <c:lineChart>
        <c:grouping val="standard"/>
        <c:ser>
          <c:idx val="4"/>
          <c:order val="2"/>
          <c:tx>
            <c:strRef>
              <c:f>'figure 20 - transfers &amp; taxes'!$D$1</c:f>
              <c:strCache>
                <c:ptCount val="1"/>
                <c:pt idx="0">
                  <c:v>שיעור משקי בית המקבלים הבטחת הכנסה (ציר ימני)</c:v>
                </c:pt>
              </c:strCache>
            </c:strRef>
          </c:tx>
          <c:spPr>
            <a:ln w="38100">
              <a:solidFill>
                <a:srgbClr val="FFC000"/>
              </a:solidFill>
            </a:ln>
          </c:spPr>
          <c:marker>
            <c:symbol val="x"/>
            <c:size val="5"/>
            <c:spPr>
              <a:ln>
                <a:solidFill>
                  <a:srgbClr val="FFC000"/>
                </a:solidFill>
              </a:ln>
            </c:spPr>
          </c:marker>
          <c:cat>
            <c:numRef>
              <c:f>'figure 20 - transfers &amp; taxes'!$A$2:$A$16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20 - transfers &amp; taxes'!$D$2:$D$16</c:f>
              <c:numCache>
                <c:formatCode>General</c:formatCode>
                <c:ptCount val="15"/>
                <c:pt idx="0">
                  <c:v>6.9470300000000013E-2</c:v>
                </c:pt>
                <c:pt idx="1">
                  <c:v>7.1576899999999999E-2</c:v>
                </c:pt>
                <c:pt idx="2">
                  <c:v>6.9815600000000019E-2</c:v>
                </c:pt>
                <c:pt idx="3">
                  <c:v>6.6256999999999996E-2</c:v>
                </c:pt>
                <c:pt idx="4">
                  <c:v>6.4222899999999999E-2</c:v>
                </c:pt>
                <c:pt idx="5">
                  <c:v>5.992320000000001E-2</c:v>
                </c:pt>
                <c:pt idx="6">
                  <c:v>5.4960800000000004E-2</c:v>
                </c:pt>
                <c:pt idx="7">
                  <c:v>4.9257500000000003E-2</c:v>
                </c:pt>
                <c:pt idx="8">
                  <c:v>4.7840800000000003E-2</c:v>
                </c:pt>
                <c:pt idx="9">
                  <c:v>4.3014700000000003E-2</c:v>
                </c:pt>
                <c:pt idx="10">
                  <c:v>4.2734100000000004E-2</c:v>
                </c:pt>
                <c:pt idx="11">
                  <c:v>3.6610200000000002E-2</c:v>
                </c:pt>
                <c:pt idx="12">
                  <c:v>3.1086400000000004E-2</c:v>
                </c:pt>
                <c:pt idx="13">
                  <c:v>2.7467700000000005E-2</c:v>
                </c:pt>
                <c:pt idx="14">
                  <c:v>2.6624399999999999E-2</c:v>
                </c:pt>
              </c:numCache>
            </c:numRef>
          </c:val>
          <c:extLst xmlns:c16r2="http://schemas.microsoft.com/office/drawing/2015/06/chart">
            <c:ext xmlns:c16="http://schemas.microsoft.com/office/drawing/2014/chart" uri="{C3380CC4-5D6E-409C-BE32-E72D297353CC}">
              <c16:uniqueId val="{00000002-AAFD-413F-BCFF-26F39C7B1088}"/>
            </c:ext>
          </c:extLst>
        </c:ser>
        <c:dLbls/>
        <c:marker val="1"/>
        <c:axId val="37348864"/>
        <c:axId val="37347328"/>
      </c:lineChart>
      <c:catAx>
        <c:axId val="37290752"/>
        <c:scaling>
          <c:orientation val="minMax"/>
        </c:scaling>
        <c:axPos val="b"/>
        <c:numFmt formatCode="General" sourceLinked="1"/>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en-US"/>
          </a:p>
        </c:txPr>
        <c:crossAx val="37292288"/>
        <c:crosses val="autoZero"/>
        <c:auto val="1"/>
        <c:lblAlgn val="ctr"/>
        <c:lblOffset val="100"/>
        <c:tickLblSkip val="1"/>
        <c:tickMarkSkip val="1"/>
      </c:catAx>
      <c:valAx>
        <c:axId val="37292288"/>
        <c:scaling>
          <c:orientation val="minMax"/>
        </c:scaling>
        <c:axPos val="l"/>
        <c:majorGridlines>
          <c:spPr>
            <a:ln w="3175">
              <a:solidFill>
                <a:srgbClr val="000000"/>
              </a:solidFill>
              <a:prstDash val="solid"/>
            </a:ln>
          </c:spPr>
        </c:majorGridlines>
        <c:numFmt formatCode="#,##0" sourceLinked="0"/>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en-US"/>
          </a:p>
        </c:txPr>
        <c:crossAx val="37290752"/>
        <c:crosses val="autoZero"/>
        <c:crossBetween val="midCat"/>
      </c:valAx>
      <c:valAx>
        <c:axId val="37347328"/>
        <c:scaling>
          <c:orientation val="minMax"/>
          <c:max val="0.12000000000000002"/>
        </c:scaling>
        <c:axPos val="r"/>
        <c:numFmt formatCode="0%" sourceLinked="0"/>
        <c:tickLblPos val="nextTo"/>
        <c:txPr>
          <a:bodyPr/>
          <a:lstStyle/>
          <a:p>
            <a:pPr>
              <a:defRPr sz="1100" b="1">
                <a:latin typeface="+mn-lt"/>
              </a:defRPr>
            </a:pPr>
            <a:endParaRPr lang="en-US"/>
          </a:p>
        </c:txPr>
        <c:crossAx val="37348864"/>
        <c:crosses val="max"/>
        <c:crossBetween val="between"/>
      </c:valAx>
      <c:catAx>
        <c:axId val="37348864"/>
        <c:scaling>
          <c:orientation val="minMax"/>
        </c:scaling>
        <c:delete val="1"/>
        <c:axPos val="b"/>
        <c:numFmt formatCode="General" sourceLinked="1"/>
        <c:tickLblPos val="none"/>
        <c:crossAx val="37347328"/>
        <c:crosses val="autoZero"/>
        <c:auto val="1"/>
        <c:lblAlgn val="ctr"/>
        <c:lblOffset val="100"/>
      </c:catAx>
      <c:spPr>
        <a:noFill/>
        <a:ln w="3175">
          <a:solidFill>
            <a:srgbClr val="000000"/>
          </a:solidFill>
          <a:prstDash val="solid"/>
        </a:ln>
      </c:spPr>
    </c:plotArea>
    <c:plotVisOnly val="1"/>
    <c:dispBlanksAs val="gap"/>
  </c:chart>
  <c:spPr>
    <a:solidFill>
      <a:sysClr val="window" lastClr="FFFFFF"/>
    </a:solidFill>
    <a:ln w="9525">
      <a:noFill/>
    </a:ln>
  </c:spPr>
  <c:txPr>
    <a:bodyPr/>
    <a:lstStyle/>
    <a:p>
      <a:pPr>
        <a:defRPr sz="1475" b="0" i="0" u="none" strike="noStrike" baseline="0">
          <a:solidFill>
            <a:srgbClr val="000000"/>
          </a:solidFill>
          <a:latin typeface="Arial"/>
          <a:ea typeface="Arial"/>
          <a:cs typeface="Arial"/>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'emp annual all countries by age'!$B$19</c:f>
              <c:strCache>
                <c:ptCount val="1"/>
                <c:pt idx="0">
                  <c:v>ישראל</c:v>
                </c:pt>
              </c:strCache>
            </c:strRef>
          </c:tx>
          <c:spPr>
            <a:ln w="38100">
              <a:solidFill>
                <a:srgbClr val="002060"/>
              </a:solidFill>
              <a:prstDash val="solid"/>
            </a:ln>
          </c:spPr>
          <c:marker>
            <c:symbol val="none"/>
          </c:marker>
          <c:cat>
            <c:numRef>
              <c:f>'emp annual all countries by age'!$AV$1:$BR$1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age'!$AV$19:$BR$19</c:f>
              <c:numCache>
                <c:formatCode>#,##0.0_ ;\-#,##0.0\ </c:formatCode>
                <c:ptCount val="23"/>
                <c:pt idx="0">
                  <c:v>80.659035347790763</c:v>
                </c:pt>
                <c:pt idx="1">
                  <c:v>79.486097875061816</c:v>
                </c:pt>
                <c:pt idx="2">
                  <c:v>78.101091928540583</c:v>
                </c:pt>
                <c:pt idx="3">
                  <c:v>76.928730785581337</c:v>
                </c:pt>
                <c:pt idx="4">
                  <c:v>76.096638979435681</c:v>
                </c:pt>
                <c:pt idx="5">
                  <c:v>76.142445122470946</c:v>
                </c:pt>
                <c:pt idx="6">
                  <c:v>75.534485227864508</c:v>
                </c:pt>
                <c:pt idx="7">
                  <c:v>74.325402808715495</c:v>
                </c:pt>
                <c:pt idx="8">
                  <c:v>74.311255782313438</c:v>
                </c:pt>
                <c:pt idx="9">
                  <c:v>75.007207051615424</c:v>
                </c:pt>
                <c:pt idx="10">
                  <c:v>75.12538462724028</c:v>
                </c:pt>
                <c:pt idx="11">
                  <c:v>76.191227155072795</c:v>
                </c:pt>
                <c:pt idx="12">
                  <c:v>77.673182276744654</c:v>
                </c:pt>
                <c:pt idx="13">
                  <c:v>78.42326125991778</c:v>
                </c:pt>
                <c:pt idx="14">
                  <c:v>76.448565377942728</c:v>
                </c:pt>
                <c:pt idx="15">
                  <c:v>77.392648933900261</c:v>
                </c:pt>
                <c:pt idx="16">
                  <c:v>78.492148263616741</c:v>
                </c:pt>
                <c:pt idx="17">
                  <c:v>79.61170303948775</c:v>
                </c:pt>
                <c:pt idx="18">
                  <c:v>79.949433393125872</c:v>
                </c:pt>
                <c:pt idx="19">
                  <c:v>80.343114317460689</c:v>
                </c:pt>
                <c:pt idx="20">
                  <c:v>81.326848860451051</c:v>
                </c:pt>
                <c:pt idx="21">
                  <c:v>81.39039688325596</c:v>
                </c:pt>
                <c:pt idx="22">
                  <c:v>81.904834623021912</c:v>
                </c:pt>
              </c:numCache>
            </c:numRef>
          </c:val>
          <c:extLst xmlns:c16r2="http://schemas.microsoft.com/office/drawing/2015/06/chart">
            <c:ext xmlns:c16="http://schemas.microsoft.com/office/drawing/2014/chart" uri="{C3380CC4-5D6E-409C-BE32-E72D297353CC}">
              <c16:uniqueId val="{00000004-1E54-483B-9411-7B1BB41A5B5B}"/>
            </c:ext>
          </c:extLst>
        </c:ser>
        <c:ser>
          <c:idx val="2"/>
          <c:order val="1"/>
          <c:tx>
            <c:strRef>
              <c:f>'emp annual all countries by age'!$B$39</c:f>
              <c:strCache>
                <c:ptCount val="1"/>
                <c:pt idx="0">
                  <c:v>ארה"ב</c:v>
                </c:pt>
              </c:strCache>
            </c:strRef>
          </c:tx>
          <c:spPr>
            <a:ln w="38100">
              <a:solidFill>
                <a:srgbClr val="006600"/>
              </a:solidFill>
              <a:prstDash val="lgDash"/>
            </a:ln>
          </c:spPr>
          <c:marker>
            <c:symbol val="none"/>
          </c:marker>
          <c:cat>
            <c:numRef>
              <c:f>'emp annual all countries by age'!$AV$1:$BR$1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age'!$AV$39:$BR$39</c:f>
              <c:numCache>
                <c:formatCode>#,##0.0_ ;\-#,##0.0\ </c:formatCode>
                <c:ptCount val="23"/>
                <c:pt idx="0">
                  <c:v>84.000789709478028</c:v>
                </c:pt>
                <c:pt idx="1">
                  <c:v>84.442544510942128</c:v>
                </c:pt>
                <c:pt idx="2">
                  <c:v>84.937596927848787</c:v>
                </c:pt>
                <c:pt idx="3">
                  <c:v>85.307280545236495</c:v>
                </c:pt>
                <c:pt idx="4">
                  <c:v>85.327467804927608</c:v>
                </c:pt>
                <c:pt idx="5">
                  <c:v>85.180525318781974</c:v>
                </c:pt>
                <c:pt idx="6">
                  <c:v>84.269725641240356</c:v>
                </c:pt>
                <c:pt idx="7">
                  <c:v>83.082116285478094</c:v>
                </c:pt>
                <c:pt idx="8">
                  <c:v>82.227093736045163</c:v>
                </c:pt>
                <c:pt idx="9">
                  <c:v>82.556115069373774</c:v>
                </c:pt>
                <c:pt idx="10">
                  <c:v>83.101084415327122</c:v>
                </c:pt>
                <c:pt idx="11">
                  <c:v>83.41586738949124</c:v>
                </c:pt>
                <c:pt idx="12">
                  <c:v>83.462612073733879</c:v>
                </c:pt>
                <c:pt idx="13">
                  <c:v>82.252145113233809</c:v>
                </c:pt>
                <c:pt idx="14">
                  <c:v>78.018630860217797</c:v>
                </c:pt>
                <c:pt idx="15">
                  <c:v>77.354373218295109</c:v>
                </c:pt>
                <c:pt idx="16">
                  <c:v>77.594782105037822</c:v>
                </c:pt>
                <c:pt idx="17">
                  <c:v>78.585736422389317</c:v>
                </c:pt>
                <c:pt idx="18">
                  <c:v>78.839188359297651</c:v>
                </c:pt>
                <c:pt idx="19">
                  <c:v>79.621000697697582</c:v>
                </c:pt>
                <c:pt idx="20">
                  <c:v>80.233003471578783</c:v>
                </c:pt>
                <c:pt idx="21">
                  <c:v>80.713288768089328</c:v>
                </c:pt>
                <c:pt idx="22">
                  <c:v>81.224589463402722</c:v>
                </c:pt>
              </c:numCache>
            </c:numRef>
          </c:val>
          <c:extLst xmlns:c16r2="http://schemas.microsoft.com/office/drawing/2015/06/chart">
            <c:ext xmlns:c16="http://schemas.microsoft.com/office/drawing/2014/chart" uri="{C3380CC4-5D6E-409C-BE32-E72D297353CC}">
              <c16:uniqueId val="{00000008-1E54-483B-9411-7B1BB41A5B5B}"/>
            </c:ext>
          </c:extLst>
        </c:ser>
        <c:ser>
          <c:idx val="8"/>
          <c:order val="2"/>
          <c:tx>
            <c:strRef>
              <c:f>'emp annual all countries by age'!$B$42</c:f>
              <c:strCache>
                <c:ptCount val="1"/>
                <c:pt idx="0">
                  <c:v>Top 10</c:v>
                </c:pt>
              </c:strCache>
            </c:strRef>
          </c:tx>
          <c:spPr>
            <a:ln w="50800" cmpd="dbl">
              <a:solidFill>
                <a:schemeClr val="accent6">
                  <a:lumMod val="75000"/>
                </a:schemeClr>
              </a:solidFill>
            </a:ln>
          </c:spPr>
          <c:marker>
            <c:symbol val="none"/>
          </c:marker>
          <c:dLbls>
            <c:dLbl>
              <c:idx val="23"/>
              <c:dLblPos val="r"/>
              <c:showVal val="1"/>
              <c:extLst xmlns:c16r2="http://schemas.microsoft.com/office/drawing/2015/06/chart">
                <c:ext xmlns:c16="http://schemas.microsoft.com/office/drawing/2014/chart" uri="{C3380CC4-5D6E-409C-BE32-E72D297353CC}">
                  <c16:uniqueId val="{0000000B-1E54-483B-9411-7B1BB41A5B5B}"/>
                </c:ext>
                <c:ext xmlns:c15="http://schemas.microsoft.com/office/drawing/2012/chart" uri="{CE6537A1-D6FC-4f65-9D91-7224C49458BB}"/>
              </c:extLst>
            </c:dLbl>
            <c:delete val="1"/>
            <c:numFmt formatCode="#,##0.0" sourceLinked="0"/>
            <c:spPr>
              <a:noFill/>
              <a:ln>
                <a:noFill/>
              </a:ln>
              <a:effectLst/>
            </c:spPr>
            <c:txPr>
              <a:bodyPr/>
              <a:lstStyle/>
              <a:p>
                <a:pPr algn="ctr">
                  <a:defRPr lang="en-US" sz="1200" b="1" i="0" u="none" strike="noStrike" kern="1200" baseline="0">
                    <a:solidFill>
                      <a:sysClr val="windowText" lastClr="000000"/>
                    </a:solidFill>
                    <a:latin typeface="+mn-lt"/>
                    <a:ea typeface="+mn-ea"/>
                    <a:cs typeface="+mn-cs"/>
                  </a:defRPr>
                </a:pPr>
                <a:endParaRPr lang="en-US"/>
              </a:p>
            </c:txPr>
            <c:dLblPos val="r"/>
            <c:extLst xmlns:c16r2="http://schemas.microsoft.com/office/drawing/2015/06/chart">
              <c:ext xmlns:c15="http://schemas.microsoft.com/office/drawing/2012/chart" uri="{CE6537A1-D6FC-4f65-9D91-7224C49458BB}">
                <c15:showLeaderLines val="0"/>
              </c:ext>
            </c:extLst>
          </c:dLbls>
          <c:cat>
            <c:numRef>
              <c:f>'emp annual all countries by age'!$AV$1:$BR$1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age'!$AV$42:$BR$42</c:f>
              <c:numCache>
                <c:formatCode>0.0</c:formatCode>
                <c:ptCount val="23"/>
                <c:pt idx="0">
                  <c:v>82.68651092672124</c:v>
                </c:pt>
                <c:pt idx="1">
                  <c:v>82.703266694620126</c:v>
                </c:pt>
                <c:pt idx="2">
                  <c:v>82.795934236399447</c:v>
                </c:pt>
                <c:pt idx="3">
                  <c:v>83.549675448906356</c:v>
                </c:pt>
                <c:pt idx="4">
                  <c:v>83.915409398863474</c:v>
                </c:pt>
                <c:pt idx="5">
                  <c:v>84.158339385285572</c:v>
                </c:pt>
                <c:pt idx="6">
                  <c:v>84.148640846757587</c:v>
                </c:pt>
                <c:pt idx="7">
                  <c:v>83.619409944103225</c:v>
                </c:pt>
                <c:pt idx="8">
                  <c:v>82.971956433433789</c:v>
                </c:pt>
                <c:pt idx="9">
                  <c:v>82.656744146751421</c:v>
                </c:pt>
                <c:pt idx="10">
                  <c:v>83.076145663330792</c:v>
                </c:pt>
                <c:pt idx="11">
                  <c:v>83.703875900484363</c:v>
                </c:pt>
                <c:pt idx="12">
                  <c:v>84.233873307707569</c:v>
                </c:pt>
                <c:pt idx="13">
                  <c:v>84.218580601736576</c:v>
                </c:pt>
                <c:pt idx="14">
                  <c:v>82.191245310503888</c:v>
                </c:pt>
                <c:pt idx="15">
                  <c:v>81.554494775117917</c:v>
                </c:pt>
                <c:pt idx="16">
                  <c:v>81.591933029045876</c:v>
                </c:pt>
                <c:pt idx="17">
                  <c:v>81.671280808992051</c:v>
                </c:pt>
                <c:pt idx="18">
                  <c:v>81.668209206911712</c:v>
                </c:pt>
                <c:pt idx="19">
                  <c:v>82.014889948894421</c:v>
                </c:pt>
                <c:pt idx="20">
                  <c:v>82.259568721127053</c:v>
                </c:pt>
                <c:pt idx="21">
                  <c:v>82.566115905068074</c:v>
                </c:pt>
                <c:pt idx="22">
                  <c:v>82.818183901250364</c:v>
                </c:pt>
              </c:numCache>
            </c:numRef>
          </c:val>
          <c:extLst xmlns:c16r2="http://schemas.microsoft.com/office/drawing/2015/06/chart">
            <c:ext xmlns:c16="http://schemas.microsoft.com/office/drawing/2014/chart" uri="{C3380CC4-5D6E-409C-BE32-E72D297353CC}">
              <c16:uniqueId val="{0000000C-1E54-483B-9411-7B1BB41A5B5B}"/>
            </c:ext>
          </c:extLst>
        </c:ser>
        <c:ser>
          <c:idx val="10"/>
          <c:order val="3"/>
          <c:tx>
            <c:strRef>
              <c:f>'emp annual all countries by age'!$B$45</c:f>
              <c:strCache>
                <c:ptCount val="1"/>
                <c:pt idx="0">
                  <c:v>OECD</c:v>
                </c:pt>
              </c:strCache>
            </c:strRef>
          </c:tx>
          <c:spPr>
            <a:ln w="38100">
              <a:solidFill>
                <a:srgbClr val="FF0000"/>
              </a:solidFill>
              <a:prstDash val="sysDash"/>
            </a:ln>
          </c:spPr>
          <c:marker>
            <c:symbol val="none"/>
          </c:marker>
          <c:cat>
            <c:numRef>
              <c:f>'emp annual all countries by age'!$AV$1:$BR$1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age'!$AV$45:$BR$45</c:f>
              <c:numCache>
                <c:formatCode>#,##0.0_ ;\-#,##0.0\ </c:formatCode>
                <c:ptCount val="23"/>
                <c:pt idx="0">
                  <c:v>82.597925599249237</c:v>
                </c:pt>
                <c:pt idx="1">
                  <c:v>82.806733960692171</c:v>
                </c:pt>
                <c:pt idx="2">
                  <c:v>83.105212766782998</c:v>
                </c:pt>
                <c:pt idx="3">
                  <c:v>83.072848480409917</c:v>
                </c:pt>
                <c:pt idx="4">
                  <c:v>82.872414814661852</c:v>
                </c:pt>
                <c:pt idx="5">
                  <c:v>82.96765318157864</c:v>
                </c:pt>
                <c:pt idx="6">
                  <c:v>82.577740736698757</c:v>
                </c:pt>
                <c:pt idx="7">
                  <c:v>81.976027557226089</c:v>
                </c:pt>
                <c:pt idx="8">
                  <c:v>81.694545431609342</c:v>
                </c:pt>
                <c:pt idx="9">
                  <c:v>81.807280612988961</c:v>
                </c:pt>
                <c:pt idx="10">
                  <c:v>82.181504715250981</c:v>
                </c:pt>
                <c:pt idx="11">
                  <c:v>82.612626077107194</c:v>
                </c:pt>
                <c:pt idx="12">
                  <c:v>83.008683360507973</c:v>
                </c:pt>
                <c:pt idx="13">
                  <c:v>82.689361195296726</c:v>
                </c:pt>
                <c:pt idx="14">
                  <c:v>80.278150139048023</c:v>
                </c:pt>
                <c:pt idx="15">
                  <c:v>80.008158569238702</c:v>
                </c:pt>
                <c:pt idx="16">
                  <c:v>80.295733543359958</c:v>
                </c:pt>
                <c:pt idx="17">
                  <c:v>80.520494990719513</c:v>
                </c:pt>
                <c:pt idx="18">
                  <c:v>80.495459034416271</c:v>
                </c:pt>
                <c:pt idx="19">
                  <c:v>81.022604872990058</c:v>
                </c:pt>
                <c:pt idx="20">
                  <c:v>81.508781960630358</c:v>
                </c:pt>
                <c:pt idx="21">
                  <c:v>82.1038269291641</c:v>
                </c:pt>
                <c:pt idx="22">
                  <c:v>82.754344268062667</c:v>
                </c:pt>
              </c:numCache>
            </c:numRef>
          </c:val>
          <c:extLst xmlns:c16r2="http://schemas.microsoft.com/office/drawing/2015/06/chart">
            <c:ext xmlns:c16="http://schemas.microsoft.com/office/drawing/2014/chart" uri="{C3380CC4-5D6E-409C-BE32-E72D297353CC}">
              <c16:uniqueId val="{00000011-1E54-483B-9411-7B1BB41A5B5B}"/>
            </c:ext>
          </c:extLst>
        </c:ser>
        <c:dLbls/>
        <c:marker val="1"/>
        <c:axId val="89620480"/>
        <c:axId val="89622016"/>
      </c:lineChart>
      <c:catAx>
        <c:axId val="89620480"/>
        <c:scaling>
          <c:orientation val="minMax"/>
        </c:scaling>
        <c:axPos val="b"/>
        <c:numFmt formatCode="General" sourceLinked="1"/>
        <c:tickLblPos val="nextTo"/>
        <c:txPr>
          <a:bodyPr/>
          <a:lstStyle/>
          <a:p>
            <a:pPr>
              <a:defRPr sz="1200" b="1"/>
            </a:pPr>
            <a:endParaRPr lang="en-US"/>
          </a:p>
        </c:txPr>
        <c:crossAx val="89622016"/>
        <c:crosses val="autoZero"/>
        <c:auto val="1"/>
        <c:lblAlgn val="ctr"/>
        <c:lblOffset val="100"/>
        <c:tickLblSkip val="1"/>
      </c:catAx>
      <c:valAx>
        <c:axId val="89622016"/>
        <c:scaling>
          <c:orientation val="minMax"/>
          <c:max val="89"/>
          <c:min val="71"/>
        </c:scaling>
        <c:axPos val="l"/>
        <c:majorGridlines/>
        <c:numFmt formatCode="#,##0" sourceLinked="0"/>
        <c:tickLblPos val="nextTo"/>
        <c:txPr>
          <a:bodyPr/>
          <a:lstStyle/>
          <a:p>
            <a:pPr>
              <a:defRPr sz="1200" b="1"/>
            </a:pPr>
            <a:endParaRPr lang="en-US"/>
          </a:p>
        </c:txPr>
        <c:crossAx val="89620480"/>
        <c:crosses val="autoZero"/>
        <c:crossBetween val="between"/>
      </c:valAx>
    </c:plotArea>
    <c:plotVisOnly val="1"/>
    <c:dispBlanksAs val="span"/>
  </c:chart>
  <c:spPr>
    <a:solidFill>
      <a:schemeClr val="bg1"/>
    </a:solidFill>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'emp annual all countries by age'!$B$19</c:f>
              <c:strCache>
                <c:ptCount val="1"/>
                <c:pt idx="0">
                  <c:v>ישראל</c:v>
                </c:pt>
              </c:strCache>
            </c:strRef>
          </c:tx>
          <c:spPr>
            <a:ln w="38100">
              <a:solidFill>
                <a:srgbClr val="002060"/>
              </a:solidFill>
              <a:prstDash val="solid"/>
            </a:ln>
          </c:spPr>
          <c:marker>
            <c:symbol val="none"/>
          </c:marker>
          <c:cat>
            <c:numRef>
              <c:f>'emp annual all countries by age'!$CC$1:$CY$1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age'!$CC$19:$CY$19</c:f>
              <c:numCache>
                <c:formatCode>#,##0.0_ ;\-#,##0.0\ </c:formatCode>
                <c:ptCount val="23"/>
                <c:pt idx="0">
                  <c:v>56.470145213483157</c:v>
                </c:pt>
                <c:pt idx="1">
                  <c:v>56.899903036139563</c:v>
                </c:pt>
                <c:pt idx="2">
                  <c:v>56.681370457655319</c:v>
                </c:pt>
                <c:pt idx="3">
                  <c:v>57.330882257315892</c:v>
                </c:pt>
                <c:pt idx="4">
                  <c:v>58.476435048598404</c:v>
                </c:pt>
                <c:pt idx="5">
                  <c:v>59.407304147144927</c:v>
                </c:pt>
                <c:pt idx="6">
                  <c:v>59.375679245390756</c:v>
                </c:pt>
                <c:pt idx="7">
                  <c:v>59.528346769429184</c:v>
                </c:pt>
                <c:pt idx="8">
                  <c:v>59.923550892949194</c:v>
                </c:pt>
                <c:pt idx="9">
                  <c:v>60.180319771397265</c:v>
                </c:pt>
                <c:pt idx="10">
                  <c:v>61.672309312663408</c:v>
                </c:pt>
                <c:pt idx="11">
                  <c:v>62.716475819310574</c:v>
                </c:pt>
                <c:pt idx="12">
                  <c:v>64.285204436087454</c:v>
                </c:pt>
                <c:pt idx="13">
                  <c:v>65.3640884222512</c:v>
                </c:pt>
                <c:pt idx="14">
                  <c:v>65.395092456922541</c:v>
                </c:pt>
                <c:pt idx="15">
                  <c:v>66.535710426257012</c:v>
                </c:pt>
                <c:pt idx="16">
                  <c:v>67.414756637638021</c:v>
                </c:pt>
                <c:pt idx="17">
                  <c:v>68.644749648857825</c:v>
                </c:pt>
                <c:pt idx="18">
                  <c:v>69.280109198701552</c:v>
                </c:pt>
                <c:pt idx="19">
                  <c:v>70.865643433498889</c:v>
                </c:pt>
                <c:pt idx="20">
                  <c:v>71.250177101401889</c:v>
                </c:pt>
                <c:pt idx="21">
                  <c:v>71.986321539480628</c:v>
                </c:pt>
                <c:pt idx="22">
                  <c:v>72.386915321190045</c:v>
                </c:pt>
              </c:numCache>
            </c:numRef>
          </c:val>
          <c:extLst xmlns:c16r2="http://schemas.microsoft.com/office/drawing/2015/06/chart">
            <c:ext xmlns:c16="http://schemas.microsoft.com/office/drawing/2014/chart" uri="{C3380CC4-5D6E-409C-BE32-E72D297353CC}">
              <c16:uniqueId val="{00000003-B978-4F05-AC99-F3DC12B87A3D}"/>
            </c:ext>
          </c:extLst>
        </c:ser>
        <c:ser>
          <c:idx val="2"/>
          <c:order val="1"/>
          <c:tx>
            <c:strRef>
              <c:f>'emp annual all countries by age'!$B$39</c:f>
              <c:strCache>
                <c:ptCount val="1"/>
                <c:pt idx="0">
                  <c:v>ארה"ב</c:v>
                </c:pt>
              </c:strCache>
            </c:strRef>
          </c:tx>
          <c:spPr>
            <a:ln w="38100">
              <a:solidFill>
                <a:srgbClr val="006600"/>
              </a:solidFill>
              <a:prstDash val="lgDash"/>
            </a:ln>
          </c:spPr>
          <c:marker>
            <c:symbol val="none"/>
          </c:marker>
          <c:cat>
            <c:numRef>
              <c:f>'emp annual all countries by age'!$CC$1:$CY$1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age'!$CC$39:$CY$39</c:f>
              <c:numCache>
                <c:formatCode>#,##0.0_ ;\-#,##0.0\ </c:formatCode>
                <c:ptCount val="23"/>
                <c:pt idx="0">
                  <c:v>68.284118116520318</c:v>
                </c:pt>
                <c:pt idx="1">
                  <c:v>68.858656737791748</c:v>
                </c:pt>
                <c:pt idx="2">
                  <c:v>69.726615038296544</c:v>
                </c:pt>
                <c:pt idx="3">
                  <c:v>69.782267555904269</c:v>
                </c:pt>
                <c:pt idx="4">
                  <c:v>70.145335985853222</c:v>
                </c:pt>
                <c:pt idx="5">
                  <c:v>70.181661249645998</c:v>
                </c:pt>
                <c:pt idx="6">
                  <c:v>69.647931480715627</c:v>
                </c:pt>
                <c:pt idx="7">
                  <c:v>68.823839662447256</c:v>
                </c:pt>
                <c:pt idx="8">
                  <c:v>68.739221203594454</c:v>
                </c:pt>
                <c:pt idx="9">
                  <c:v>68.450058587965643</c:v>
                </c:pt>
                <c:pt idx="10">
                  <c:v>68.610344520608919</c:v>
                </c:pt>
                <c:pt idx="11">
                  <c:v>69.226513084264923</c:v>
                </c:pt>
                <c:pt idx="12">
                  <c:v>69.1679815134611</c:v>
                </c:pt>
                <c:pt idx="13">
                  <c:v>69.010760924624108</c:v>
                </c:pt>
                <c:pt idx="14">
                  <c:v>67.150452474797689</c:v>
                </c:pt>
                <c:pt idx="15">
                  <c:v>66.414730338587759</c:v>
                </c:pt>
                <c:pt idx="16">
                  <c:v>65.918345022060677</c:v>
                </c:pt>
                <c:pt idx="17">
                  <c:v>66.074517151916979</c:v>
                </c:pt>
                <c:pt idx="18">
                  <c:v>66.099141538535108</c:v>
                </c:pt>
                <c:pt idx="19">
                  <c:v>66.641273166609139</c:v>
                </c:pt>
                <c:pt idx="20">
                  <c:v>66.858187824445466</c:v>
                </c:pt>
                <c:pt idx="21">
                  <c:v>67.460270988745904</c:v>
                </c:pt>
                <c:pt idx="22">
                  <c:v>68.283752325023684</c:v>
                </c:pt>
              </c:numCache>
            </c:numRef>
          </c:val>
          <c:extLst xmlns:c16r2="http://schemas.microsoft.com/office/drawing/2015/06/chart">
            <c:ext xmlns:c16="http://schemas.microsoft.com/office/drawing/2014/chart" uri="{C3380CC4-5D6E-409C-BE32-E72D297353CC}">
              <c16:uniqueId val="{00000007-B978-4F05-AC99-F3DC12B87A3D}"/>
            </c:ext>
          </c:extLst>
        </c:ser>
        <c:ser>
          <c:idx val="8"/>
          <c:order val="2"/>
          <c:tx>
            <c:strRef>
              <c:f>'emp annual all countries by age'!$B$42</c:f>
              <c:strCache>
                <c:ptCount val="1"/>
                <c:pt idx="0">
                  <c:v>Top 10</c:v>
                </c:pt>
              </c:strCache>
            </c:strRef>
          </c:tx>
          <c:spPr>
            <a:ln w="50800" cmpd="dbl">
              <a:solidFill>
                <a:schemeClr val="accent6">
                  <a:lumMod val="75000"/>
                </a:schemeClr>
              </a:solidFill>
            </a:ln>
          </c:spPr>
          <c:marker>
            <c:symbol val="none"/>
          </c:marker>
          <c:cat>
            <c:numRef>
              <c:f>'emp annual all countries by age'!$CC$1:$CY$1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age'!$CC$42:$CY$42</c:f>
              <c:numCache>
                <c:formatCode>0.0</c:formatCode>
                <c:ptCount val="23"/>
                <c:pt idx="0">
                  <c:v>61.432186422532851</c:v>
                </c:pt>
                <c:pt idx="1">
                  <c:v>62.220154401279011</c:v>
                </c:pt>
                <c:pt idx="2">
                  <c:v>63.342608564226317</c:v>
                </c:pt>
                <c:pt idx="3">
                  <c:v>64.267207616551914</c:v>
                </c:pt>
                <c:pt idx="4">
                  <c:v>65.634009587572876</c:v>
                </c:pt>
                <c:pt idx="5">
                  <c:v>66.558010660284253</c:v>
                </c:pt>
                <c:pt idx="6">
                  <c:v>67.161668868385647</c:v>
                </c:pt>
                <c:pt idx="7">
                  <c:v>67.650167425908833</c:v>
                </c:pt>
                <c:pt idx="8">
                  <c:v>67.534979939346542</c:v>
                </c:pt>
                <c:pt idx="9">
                  <c:v>67.631700088411989</c:v>
                </c:pt>
                <c:pt idx="10">
                  <c:v>68.519917701886172</c:v>
                </c:pt>
                <c:pt idx="11">
                  <c:v>69.421871072586114</c:v>
                </c:pt>
                <c:pt idx="12">
                  <c:v>70.451406697537124</c:v>
                </c:pt>
                <c:pt idx="13">
                  <c:v>71.144811959553707</c:v>
                </c:pt>
                <c:pt idx="14">
                  <c:v>70.779251040497073</c:v>
                </c:pt>
                <c:pt idx="15">
                  <c:v>70.304711091785762</c:v>
                </c:pt>
                <c:pt idx="16">
                  <c:v>70.590340407605254</c:v>
                </c:pt>
                <c:pt idx="17">
                  <c:v>71.108800118958783</c:v>
                </c:pt>
                <c:pt idx="18">
                  <c:v>71.234465239408465</c:v>
                </c:pt>
                <c:pt idx="19">
                  <c:v>71.62356225426015</c:v>
                </c:pt>
                <c:pt idx="20">
                  <c:v>71.847089993581648</c:v>
                </c:pt>
                <c:pt idx="21">
                  <c:v>72.562234306574894</c:v>
                </c:pt>
                <c:pt idx="22">
                  <c:v>73.339367180675779</c:v>
                </c:pt>
              </c:numCache>
            </c:numRef>
          </c:val>
          <c:extLst xmlns:c16r2="http://schemas.microsoft.com/office/drawing/2015/06/chart">
            <c:ext xmlns:c16="http://schemas.microsoft.com/office/drawing/2014/chart" uri="{C3380CC4-5D6E-409C-BE32-E72D297353CC}">
              <c16:uniqueId val="{0000000B-B978-4F05-AC99-F3DC12B87A3D}"/>
            </c:ext>
          </c:extLst>
        </c:ser>
        <c:ser>
          <c:idx val="10"/>
          <c:order val="3"/>
          <c:tx>
            <c:strRef>
              <c:f>'emp annual all countries by age'!$B$45</c:f>
              <c:strCache>
                <c:ptCount val="1"/>
                <c:pt idx="0">
                  <c:v>OECD</c:v>
                </c:pt>
              </c:strCache>
            </c:strRef>
          </c:tx>
          <c:spPr>
            <a:ln w="38100">
              <a:solidFill>
                <a:srgbClr val="FF0000"/>
              </a:solidFill>
              <a:prstDash val="sysDash"/>
            </a:ln>
          </c:spPr>
          <c:marker>
            <c:symbol val="none"/>
          </c:marker>
          <c:cat>
            <c:numRef>
              <c:f>'emp annual all countries by age'!$CC$1:$CY$1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age'!$CC$45:$CY$45</c:f>
              <c:numCache>
                <c:formatCode>#,##0.0_ ;\-#,##0.0\ </c:formatCode>
                <c:ptCount val="23"/>
                <c:pt idx="0">
                  <c:v>56.860445213789987</c:v>
                </c:pt>
                <c:pt idx="1">
                  <c:v>57.185934406944952</c:v>
                </c:pt>
                <c:pt idx="2">
                  <c:v>57.811421226844786</c:v>
                </c:pt>
                <c:pt idx="3">
                  <c:v>57.92073250697387</c:v>
                </c:pt>
                <c:pt idx="4">
                  <c:v>58.367423970578471</c:v>
                </c:pt>
                <c:pt idx="5">
                  <c:v>58.736574388557536</c:v>
                </c:pt>
                <c:pt idx="6">
                  <c:v>58.923222709160392</c:v>
                </c:pt>
                <c:pt idx="7">
                  <c:v>59.062342141465912</c:v>
                </c:pt>
                <c:pt idx="8">
                  <c:v>59.252767706930172</c:v>
                </c:pt>
                <c:pt idx="9">
                  <c:v>59.704466933208955</c:v>
                </c:pt>
                <c:pt idx="10">
                  <c:v>60.120090754489112</c:v>
                </c:pt>
                <c:pt idx="11">
                  <c:v>60.99727233723226</c:v>
                </c:pt>
                <c:pt idx="12">
                  <c:v>61.56755483988475</c:v>
                </c:pt>
                <c:pt idx="13">
                  <c:v>61.940069733026746</c:v>
                </c:pt>
                <c:pt idx="14">
                  <c:v>61.335383641534783</c:v>
                </c:pt>
                <c:pt idx="15">
                  <c:v>61.330418529230542</c:v>
                </c:pt>
                <c:pt idx="16">
                  <c:v>61.535480930764713</c:v>
                </c:pt>
                <c:pt idx="17">
                  <c:v>61.921757901706776</c:v>
                </c:pt>
                <c:pt idx="18">
                  <c:v>62.3042945228256</c:v>
                </c:pt>
                <c:pt idx="19">
                  <c:v>62.797696822922219</c:v>
                </c:pt>
                <c:pt idx="20">
                  <c:v>63.367639990130783</c:v>
                </c:pt>
                <c:pt idx="21">
                  <c:v>64.147700745203224</c:v>
                </c:pt>
                <c:pt idx="22">
                  <c:v>64.94204513190931</c:v>
                </c:pt>
              </c:numCache>
            </c:numRef>
          </c:val>
          <c:extLst xmlns:c16r2="http://schemas.microsoft.com/office/drawing/2015/06/chart">
            <c:ext xmlns:c16="http://schemas.microsoft.com/office/drawing/2014/chart" uri="{C3380CC4-5D6E-409C-BE32-E72D297353CC}">
              <c16:uniqueId val="{0000000F-B978-4F05-AC99-F3DC12B87A3D}"/>
            </c:ext>
          </c:extLst>
        </c:ser>
        <c:dLbls/>
        <c:marker val="1"/>
        <c:axId val="108335104"/>
        <c:axId val="108336640"/>
      </c:lineChart>
      <c:catAx>
        <c:axId val="108335104"/>
        <c:scaling>
          <c:orientation val="minMax"/>
        </c:scaling>
        <c:axPos val="b"/>
        <c:numFmt formatCode="General" sourceLinked="1"/>
        <c:tickLblPos val="nextTo"/>
        <c:txPr>
          <a:bodyPr/>
          <a:lstStyle/>
          <a:p>
            <a:pPr>
              <a:defRPr sz="1200" b="1"/>
            </a:pPr>
            <a:endParaRPr lang="en-US"/>
          </a:p>
        </c:txPr>
        <c:crossAx val="108336640"/>
        <c:crosses val="autoZero"/>
        <c:auto val="1"/>
        <c:lblAlgn val="ctr"/>
        <c:lblOffset val="100"/>
        <c:tickLblSkip val="1"/>
      </c:catAx>
      <c:valAx>
        <c:axId val="108336640"/>
        <c:scaling>
          <c:orientation val="minMax"/>
          <c:max val="76"/>
          <c:min val="56"/>
        </c:scaling>
        <c:axPos val="l"/>
        <c:majorGridlines/>
        <c:numFmt formatCode="#,##0" sourceLinked="0"/>
        <c:tickLblPos val="nextTo"/>
        <c:txPr>
          <a:bodyPr/>
          <a:lstStyle/>
          <a:p>
            <a:pPr>
              <a:defRPr sz="1200" b="1"/>
            </a:pPr>
            <a:endParaRPr lang="en-US"/>
          </a:p>
        </c:txPr>
        <c:crossAx val="108335104"/>
        <c:crosses val="autoZero"/>
        <c:crossBetween val="between"/>
      </c:valAx>
    </c:plotArea>
    <c:plotVisOnly val="1"/>
    <c:dispBlanksAs val="span"/>
  </c:chart>
  <c:spPr>
    <a:solidFill>
      <a:schemeClr val="bg1"/>
    </a:solidFill>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'figure 6 - emp, par &amp; unemp'!$B$2</c:f>
              <c:strCache>
                <c:ptCount val="1"/>
                <c:pt idx="0">
                  <c:v>תעסוקה</c:v>
                </c:pt>
              </c:strCache>
            </c:strRef>
          </c:tx>
          <c:spPr>
            <a:ln w="38100">
              <a:noFill/>
            </a:ln>
          </c:spPr>
          <c:marker>
            <c:symbol val="none"/>
          </c:marker>
          <c:dLbls>
            <c:dLbl>
              <c:idx val="19"/>
              <c:delete val="1"/>
              <c:extLst xmlns:c16r2="http://schemas.microsoft.com/office/drawing/2015/06/chart">
                <c:ext xmlns:c16="http://schemas.microsoft.com/office/drawing/2014/chart" uri="{C3380CC4-5D6E-409C-BE32-E72D297353CC}">
                  <c16:uniqueId val="{00000000-A6E5-47D1-B8DD-F6B8057A03E7}"/>
                </c:ext>
                <c:ext xmlns:c15="http://schemas.microsoft.com/office/drawing/2012/chart" uri="{CE6537A1-D6FC-4f65-9D91-7224C49458BB}"/>
              </c:extLst>
            </c:dLbl>
            <c:dLbl>
              <c:idx val="21"/>
              <c:layout/>
              <c:dLblPos val="t"/>
              <c:showVal val="1"/>
              <c:extLst xmlns:c16r2="http://schemas.microsoft.com/office/drawing/2015/06/chart">
                <c:ext xmlns:c16="http://schemas.microsoft.com/office/drawing/2014/chart" uri="{C3380CC4-5D6E-409C-BE32-E72D297353CC}">
                  <c16:uniqueId val="{00000001-A6E5-47D1-B8DD-F6B8057A03E7}"/>
                </c:ext>
                <c:ext xmlns:c15="http://schemas.microsoft.com/office/drawing/2012/chart" uri="{CE6537A1-D6FC-4f65-9D91-7224C49458BB}"/>
              </c:extLst>
            </c:dLbl>
            <c:delete val="1"/>
            <c:numFmt formatCode="#,##0.0" sourceLinked="0"/>
            <c:spPr>
              <a:noFill/>
              <a:ln>
                <a:noFill/>
              </a:ln>
              <a:effectLst/>
            </c:spPr>
            <c:txPr>
              <a:bodyPr wrap="square" lIns="38100" tIns="19050" rIns="38100" bIns="19050" anchor="ctr">
                <a:spAutoFit/>
              </a:bodyPr>
              <a:lstStyle/>
              <a:p>
                <a:pPr>
                  <a:defRPr sz="1100" b="1">
                    <a:solidFill>
                      <a:schemeClr val="bg1"/>
                    </a:solidFill>
                  </a:defRPr>
                </a:pPr>
                <a:endParaRPr lang="en-US"/>
              </a:p>
            </c:txPr>
            <c:dLblPos val="t"/>
            <c:extLst xmlns:c16r2="http://schemas.microsoft.com/office/drawing/2015/06/char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unemp'!$B$3:$B$24</c:f>
              <c:numCache>
                <c:formatCode>General</c:formatCode>
                <c:ptCount val="22"/>
                <c:pt idx="0">
                  <c:v>80.659035347790763</c:v>
                </c:pt>
                <c:pt idx="1">
                  <c:v>79.486097875061787</c:v>
                </c:pt>
                <c:pt idx="2">
                  <c:v>78.101091928540583</c:v>
                </c:pt>
                <c:pt idx="3">
                  <c:v>76.928730785581337</c:v>
                </c:pt>
                <c:pt idx="4">
                  <c:v>76.096638979435681</c:v>
                </c:pt>
                <c:pt idx="5">
                  <c:v>76.142445122470946</c:v>
                </c:pt>
                <c:pt idx="6">
                  <c:v>75.534485227864508</c:v>
                </c:pt>
                <c:pt idx="7">
                  <c:v>74.325402808715495</c:v>
                </c:pt>
                <c:pt idx="8">
                  <c:v>74.311255782313438</c:v>
                </c:pt>
                <c:pt idx="9">
                  <c:v>75.007207051615424</c:v>
                </c:pt>
                <c:pt idx="10">
                  <c:v>75.12538462724028</c:v>
                </c:pt>
                <c:pt idx="11">
                  <c:v>76.191227155072795</c:v>
                </c:pt>
                <c:pt idx="12">
                  <c:v>77.673182276744654</c:v>
                </c:pt>
                <c:pt idx="13">
                  <c:v>78.42326125991778</c:v>
                </c:pt>
                <c:pt idx="14">
                  <c:v>76.448565377942728</c:v>
                </c:pt>
                <c:pt idx="15">
                  <c:v>77.392648933900261</c:v>
                </c:pt>
                <c:pt idx="16">
                  <c:v>78.492148263616741</c:v>
                </c:pt>
                <c:pt idx="17">
                  <c:v>79.61170303948775</c:v>
                </c:pt>
                <c:pt idx="18">
                  <c:v>79.949433393125872</c:v>
                </c:pt>
                <c:pt idx="19">
                  <c:v>80.343114317460689</c:v>
                </c:pt>
                <c:pt idx="20">
                  <c:v>81.326848860451051</c:v>
                </c:pt>
                <c:pt idx="21">
                  <c:v>81.39039688325596</c:v>
                </c:pt>
              </c:numCache>
            </c:numRef>
          </c:val>
          <c:extLst xmlns:c16r2="http://schemas.microsoft.com/office/drawing/2015/06/chart">
            <c:ext xmlns:c16="http://schemas.microsoft.com/office/drawing/2014/chart" uri="{C3380CC4-5D6E-409C-BE32-E72D297353CC}">
              <c16:uniqueId val="{00000002-A6E5-47D1-B8DD-F6B8057A03E7}"/>
            </c:ext>
          </c:extLst>
        </c:ser>
        <c:ser>
          <c:idx val="10"/>
          <c:order val="2"/>
          <c:tx>
            <c:strRef>
              <c:f>'figure 6 - emp, par &amp; unemp'!$D$2</c:f>
              <c:strCache>
                <c:ptCount val="1"/>
                <c:pt idx="0">
                  <c:v>השתתפות</c:v>
                </c:pt>
              </c:strCache>
            </c:strRef>
          </c:tx>
          <c:spPr>
            <a:ln w="38100">
              <a:noFill/>
              <a:prstDash val="sysDash"/>
            </a:ln>
          </c:spPr>
          <c:marker>
            <c:symbol val="none"/>
          </c:marker>
          <c:dLbls>
            <c:dLbl>
              <c:idx val="19"/>
              <c:delete val="1"/>
              <c:extLst xmlns:c16r2="http://schemas.microsoft.com/office/drawing/2015/06/chart">
                <c:ext xmlns:c16="http://schemas.microsoft.com/office/drawing/2014/chart" uri="{C3380CC4-5D6E-409C-BE32-E72D297353CC}">
                  <c16:uniqueId val="{00000003-A6E5-47D1-B8DD-F6B8057A03E7}"/>
                </c:ext>
                <c:ext xmlns:c15="http://schemas.microsoft.com/office/drawing/2012/chart" uri="{CE6537A1-D6FC-4f65-9D91-7224C49458BB}"/>
              </c:extLst>
            </c:dLbl>
            <c:dLbl>
              <c:idx val="21"/>
              <c:layout/>
              <c:numFmt formatCode="#,##0.0" sourceLinked="0"/>
              <c:spPr>
                <a:noFill/>
                <a:ln>
                  <a:noFill/>
                </a:ln>
                <a:effectLst/>
              </c:spPr>
              <c:txPr>
                <a:bodyPr wrap="square" lIns="38100" tIns="19050" rIns="38100" bIns="19050" anchor="ctr">
                  <a:spAutoFit/>
                </a:bodyPr>
                <a:lstStyle/>
                <a:p>
                  <a:pPr>
                    <a:defRPr sz="1100" b="1">
                      <a:solidFill>
                        <a:schemeClr val="bg1"/>
                      </a:solidFill>
                    </a:defRPr>
                  </a:pPr>
                  <a:endParaRPr lang="en-US"/>
                </a:p>
              </c:txPr>
              <c:dLblPos val="t"/>
              <c:showVal val="1"/>
              <c:extLst xmlns:c16r2="http://schemas.microsoft.com/office/drawing/2015/06/chart">
                <c:ext xmlns:c16="http://schemas.microsoft.com/office/drawing/2014/chart" uri="{C3380CC4-5D6E-409C-BE32-E72D297353CC}">
                  <c16:uniqueId val="{00000004-A6E5-47D1-B8DD-F6B8057A03E7}"/>
                </c:ext>
                <c:ext xmlns:c15="http://schemas.microsoft.com/office/drawing/2012/chart" uri="{CE6537A1-D6FC-4f65-9D91-7224C49458BB}"/>
              </c:extLst>
            </c:dLbl>
            <c:delete val="1"/>
            <c:numFmt formatCode="#,##0.0" sourceLinked="0"/>
            <c:spPr>
              <a:noFill/>
              <a:ln>
                <a:noFill/>
              </a:ln>
              <a:effectLst/>
            </c:spPr>
            <c:txPr>
              <a:bodyPr wrap="square" lIns="38100" tIns="19050" rIns="38100" bIns="19050" anchor="ctr">
                <a:spAutoFit/>
              </a:bodyPr>
              <a:lstStyle/>
              <a:p>
                <a:pPr>
                  <a:defRPr sz="1200" b="1">
                    <a:solidFill>
                      <a:schemeClr val="bg1"/>
                    </a:solidFill>
                  </a:defRPr>
                </a:pPr>
                <a:endParaRPr lang="en-US"/>
              </a:p>
            </c:txPr>
            <c:dLblPos val="r"/>
            <c:extLst xmlns:c16r2="http://schemas.microsoft.com/office/drawing/2015/06/char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unemp'!$D$3:$D$24</c:f>
              <c:numCache>
                <c:formatCode>General</c:formatCode>
                <c:ptCount val="22"/>
                <c:pt idx="0">
                  <c:v>85.486892174660255</c:v>
                </c:pt>
                <c:pt idx="1">
                  <c:v>84.771090070903583</c:v>
                </c:pt>
                <c:pt idx="2">
                  <c:v>84.318134696798339</c:v>
                </c:pt>
                <c:pt idx="3">
                  <c:v>84.160716728808708</c:v>
                </c:pt>
                <c:pt idx="4">
                  <c:v>84.075245426721267</c:v>
                </c:pt>
                <c:pt idx="5">
                  <c:v>83.871583424253103</c:v>
                </c:pt>
                <c:pt idx="6">
                  <c:v>83.725209749600424</c:v>
                </c:pt>
                <c:pt idx="7">
                  <c:v>83.546493833591072</c:v>
                </c:pt>
                <c:pt idx="8">
                  <c:v>83.594510913189751</c:v>
                </c:pt>
                <c:pt idx="9">
                  <c:v>83.828192297294919</c:v>
                </c:pt>
                <c:pt idx="10">
                  <c:v>83.153503331184098</c:v>
                </c:pt>
                <c:pt idx="11">
                  <c:v>83.414840050417268</c:v>
                </c:pt>
                <c:pt idx="12">
                  <c:v>83.862996106599141</c:v>
                </c:pt>
                <c:pt idx="13">
                  <c:v>83.920443076915731</c:v>
                </c:pt>
                <c:pt idx="14">
                  <c:v>83.665519125529968</c:v>
                </c:pt>
                <c:pt idx="15">
                  <c:v>83.879518714587519</c:v>
                </c:pt>
                <c:pt idx="16">
                  <c:v>83.849248939512037</c:v>
                </c:pt>
                <c:pt idx="17">
                  <c:v>84.590563656953464</c:v>
                </c:pt>
                <c:pt idx="18">
                  <c:v>84.538858429016173</c:v>
                </c:pt>
                <c:pt idx="19">
                  <c:v>84.678284017837058</c:v>
                </c:pt>
                <c:pt idx="20">
                  <c:v>85.131554932632</c:v>
                </c:pt>
                <c:pt idx="21">
                  <c:v>84.861522036073993</c:v>
                </c:pt>
              </c:numCache>
            </c:numRef>
          </c:val>
          <c:extLst xmlns:c16r2="http://schemas.microsoft.com/office/drawing/2015/06/chart">
            <c:ext xmlns:c16="http://schemas.microsoft.com/office/drawing/2014/chart" uri="{C3380CC4-5D6E-409C-BE32-E72D297353CC}">
              <c16:uniqueId val="{00000005-A6E5-47D1-B8DD-F6B8057A03E7}"/>
            </c:ext>
          </c:extLst>
        </c:ser>
        <c:dLbls/>
        <c:marker val="1"/>
        <c:axId val="59613184"/>
        <c:axId val="59614720"/>
      </c:lineChart>
      <c:lineChart>
        <c:grouping val="standard"/>
        <c:ser>
          <c:idx val="2"/>
          <c:order val="1"/>
          <c:tx>
            <c:strRef>
              <c:f>'figure 6 - emp, par &amp; unemp'!$C$2</c:f>
              <c:strCache>
                <c:ptCount val="1"/>
                <c:pt idx="0">
                  <c:v>אבטלה</c:v>
                </c:pt>
              </c:strCache>
            </c:strRef>
          </c:tx>
          <c:spPr>
            <a:ln w="38100">
              <a:solidFill>
                <a:srgbClr val="008000"/>
              </a:solidFill>
              <a:prstDash val="lgDash"/>
            </a:ln>
          </c:spPr>
          <c:marker>
            <c:symbol val="none"/>
          </c:marker>
          <c:dLbls>
            <c:dLbl>
              <c:idx val="19"/>
              <c:delete val="1"/>
              <c:extLst xmlns:c16r2="http://schemas.microsoft.com/office/drawing/2015/06/chart">
                <c:ext xmlns:c16="http://schemas.microsoft.com/office/drawing/2014/chart" uri="{C3380CC4-5D6E-409C-BE32-E72D297353CC}">
                  <c16:uniqueId val="{00000006-A6E5-47D1-B8DD-F6B8057A03E7}"/>
                </c:ext>
                <c:ext xmlns:c15="http://schemas.microsoft.com/office/drawing/2012/chart" uri="{CE6537A1-D6FC-4f65-9D91-7224C49458BB}"/>
              </c:extLst>
            </c:dLbl>
            <c:dLbl>
              <c:idx val="21"/>
              <c:layout/>
              <c:dLblPos val="t"/>
              <c:showVal val="1"/>
              <c:extLst xmlns:c16r2="http://schemas.microsoft.com/office/drawing/2015/06/chart">
                <c:ext xmlns:c16="http://schemas.microsoft.com/office/drawing/2014/chart" uri="{C3380CC4-5D6E-409C-BE32-E72D297353CC}">
                  <c16:uniqueId val="{00000007-A6E5-47D1-B8DD-F6B8057A03E7}"/>
                </c:ext>
                <c:ext xmlns:c15="http://schemas.microsoft.com/office/drawing/2012/chart" uri="{CE6537A1-D6FC-4f65-9D91-7224C49458BB}"/>
              </c:extLst>
            </c:dLbl>
            <c:delete val="1"/>
            <c:numFmt formatCode="#,##0.0" sourceLinked="0"/>
            <c:spPr>
              <a:noFill/>
              <a:ln>
                <a:noFill/>
              </a:ln>
              <a:effectLst/>
            </c:spPr>
            <c:txPr>
              <a:bodyPr wrap="square" lIns="38100" tIns="19050" rIns="38100" bIns="19050" anchor="ctr">
                <a:spAutoFit/>
              </a:bodyPr>
              <a:lstStyle/>
              <a:p>
                <a:pPr>
                  <a:defRPr sz="1100" b="1"/>
                </a:pPr>
                <a:endParaRPr lang="en-US"/>
              </a:p>
            </c:txPr>
            <c:dLblPos val="t"/>
            <c:extLst xmlns:c16r2="http://schemas.microsoft.com/office/drawing/2015/06/char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unemp'!$C$3:$C$24</c:f>
              <c:numCache>
                <c:formatCode>General</c:formatCode>
                <c:ptCount val="22"/>
                <c:pt idx="0">
                  <c:v>5.6474819753718002</c:v>
                </c:pt>
                <c:pt idx="1">
                  <c:v>6.2344275523900006</c:v>
                </c:pt>
                <c:pt idx="2">
                  <c:v>7.3733162985800877</c:v>
                </c:pt>
                <c:pt idx="3">
                  <c:v>8.5930660102752991</c:v>
                </c:pt>
                <c:pt idx="4">
                  <c:v>9.4898402101480048</c:v>
                </c:pt>
                <c:pt idx="5">
                  <c:v>9.215443403143265</c:v>
                </c:pt>
                <c:pt idx="6">
                  <c:v>9.7828653355806807</c:v>
                </c:pt>
                <c:pt idx="7">
                  <c:v>11.037077203074791</c:v>
                </c:pt>
                <c:pt idx="8">
                  <c:v>11.105101315224783</c:v>
                </c:pt>
                <c:pt idx="9">
                  <c:v>10.522695293721823</c:v>
                </c:pt>
                <c:pt idx="10">
                  <c:v>9.6545766351772322</c:v>
                </c:pt>
                <c:pt idx="11">
                  <c:v>8.6598654279962677</c:v>
                </c:pt>
                <c:pt idx="12">
                  <c:v>7.3808641680134377</c:v>
                </c:pt>
                <c:pt idx="13">
                  <c:v>6.5504680569424876</c:v>
                </c:pt>
                <c:pt idx="14">
                  <c:v>8.6259594430521762</c:v>
                </c:pt>
                <c:pt idx="15">
                  <c:v>7.7335562722525903</c:v>
                </c:pt>
                <c:pt idx="16">
                  <c:v>6.3889667989272763</c:v>
                </c:pt>
                <c:pt idx="17">
                  <c:v>5.8858345449225906</c:v>
                </c:pt>
                <c:pt idx="18">
                  <c:v>5.428775738371094</c:v>
                </c:pt>
                <c:pt idx="19">
                  <c:v>5.1195767021721492</c:v>
                </c:pt>
                <c:pt idx="20">
                  <c:v>4.469207775180104</c:v>
                </c:pt>
                <c:pt idx="21">
                  <c:v>4.0903404387944811</c:v>
                </c:pt>
              </c:numCache>
            </c:numRef>
          </c:val>
          <c:extLst xmlns:c16r2="http://schemas.microsoft.com/office/drawing/2015/06/chart">
            <c:ext xmlns:c16="http://schemas.microsoft.com/office/drawing/2014/chart" uri="{C3380CC4-5D6E-409C-BE32-E72D297353CC}">
              <c16:uniqueId val="{00000008-A6E5-47D1-B8DD-F6B8057A03E7}"/>
            </c:ext>
          </c:extLst>
        </c:ser>
        <c:dLbls/>
        <c:marker val="1"/>
        <c:axId val="59630336"/>
        <c:axId val="59616256"/>
      </c:lineChart>
      <c:catAx>
        <c:axId val="59613184"/>
        <c:scaling>
          <c:orientation val="minMax"/>
        </c:scaling>
        <c:axPos val="b"/>
        <c:numFmt formatCode="General" sourceLinked="1"/>
        <c:tickLblPos val="nextTo"/>
        <c:txPr>
          <a:bodyPr/>
          <a:lstStyle/>
          <a:p>
            <a:pPr>
              <a:defRPr sz="1000" b="1"/>
            </a:pPr>
            <a:endParaRPr lang="en-US"/>
          </a:p>
        </c:txPr>
        <c:crossAx val="59614720"/>
        <c:crosses val="autoZero"/>
        <c:auto val="1"/>
        <c:lblAlgn val="ctr"/>
        <c:lblOffset val="100"/>
        <c:tickLblSkip val="1"/>
      </c:catAx>
      <c:valAx>
        <c:axId val="59614720"/>
        <c:scaling>
          <c:orientation val="minMax"/>
          <c:max val="86"/>
          <c:min val="72"/>
        </c:scaling>
        <c:axPos val="l"/>
        <c:majorGridlines/>
        <c:numFmt formatCode="#,##0" sourceLinked="0"/>
        <c:tickLblPos val="nextTo"/>
        <c:txPr>
          <a:bodyPr/>
          <a:lstStyle/>
          <a:p>
            <a:pPr>
              <a:defRPr sz="1100" b="1"/>
            </a:pPr>
            <a:endParaRPr lang="en-US"/>
          </a:p>
        </c:txPr>
        <c:crossAx val="59613184"/>
        <c:crosses val="autoZero"/>
        <c:crossBetween val="between"/>
      </c:valAx>
      <c:valAx>
        <c:axId val="59616256"/>
        <c:scaling>
          <c:orientation val="minMax"/>
          <c:max val="14"/>
        </c:scaling>
        <c:axPos val="r"/>
        <c:numFmt formatCode="General" sourceLinked="1"/>
        <c:tickLblPos val="nextTo"/>
        <c:txPr>
          <a:bodyPr/>
          <a:lstStyle/>
          <a:p>
            <a:pPr>
              <a:defRPr sz="1100" b="1"/>
            </a:pPr>
            <a:endParaRPr lang="en-US"/>
          </a:p>
        </c:txPr>
        <c:crossAx val="59630336"/>
        <c:crosses val="max"/>
        <c:crossBetween val="between"/>
      </c:valAx>
      <c:catAx>
        <c:axId val="59630336"/>
        <c:scaling>
          <c:orientation val="minMax"/>
        </c:scaling>
        <c:delete val="1"/>
        <c:axPos val="b"/>
        <c:numFmt formatCode="General" sourceLinked="1"/>
        <c:tickLblPos val="none"/>
        <c:crossAx val="59616256"/>
        <c:crosses val="autoZero"/>
        <c:auto val="1"/>
        <c:lblAlgn val="ctr"/>
        <c:lblOffset val="100"/>
      </c:catAx>
    </c:plotArea>
    <c:plotVisOnly val="1"/>
    <c:dispBlanksAs val="span"/>
  </c:chart>
  <c:spPr>
    <a:solidFill>
      <a:schemeClr val="bg1"/>
    </a:solidFill>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'figure 6 - emp, par &amp; unemp'!$E$2</c:f>
              <c:strCache>
                <c:ptCount val="1"/>
                <c:pt idx="0">
                  <c:v>תעסוקה</c:v>
                </c:pt>
              </c:strCache>
            </c:strRef>
          </c:tx>
          <c:spPr>
            <a:ln w="38100">
              <a:noFill/>
            </a:ln>
          </c:spPr>
          <c:marker>
            <c:symbol val="none"/>
          </c:marker>
          <c:dLbls>
            <c:dLbl>
              <c:idx val="21"/>
              <c:layout/>
              <c:dLblPos val="t"/>
              <c:showVal val="1"/>
              <c:extLst xmlns:c16r2="http://schemas.microsoft.com/office/drawing/2015/06/chart">
                <c:ext xmlns:c16="http://schemas.microsoft.com/office/drawing/2014/chart" uri="{C3380CC4-5D6E-409C-BE32-E72D297353CC}">
                  <c16:uniqueId val="{00000001-D933-4932-AD95-F0FFBEB1785A}"/>
                </c:ext>
                <c:ext xmlns:c15="http://schemas.microsoft.com/office/drawing/2012/chart" uri="{CE6537A1-D6FC-4f65-9D91-7224C49458BB}"/>
              </c:extLst>
            </c:dLbl>
            <c:delete val="1"/>
            <c:numFmt formatCode="#,##0.0" sourceLinked="0"/>
            <c:spPr>
              <a:noFill/>
              <a:ln>
                <a:noFill/>
              </a:ln>
              <a:effectLst/>
            </c:spPr>
            <c:txPr>
              <a:bodyPr wrap="square" lIns="38100" tIns="19050" rIns="38100" bIns="19050" anchor="ctr">
                <a:spAutoFit/>
              </a:bodyPr>
              <a:lstStyle/>
              <a:p>
                <a:pPr>
                  <a:defRPr sz="1100" b="1">
                    <a:solidFill>
                      <a:schemeClr val="bg1"/>
                    </a:solidFill>
                  </a:defRPr>
                </a:pPr>
                <a:endParaRPr lang="en-US"/>
              </a:p>
            </c:txPr>
            <c:dLblPos val="t"/>
            <c:extLst xmlns:c16r2="http://schemas.microsoft.com/office/drawing/2015/06/char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unemp'!$E$3:$E$24</c:f>
              <c:numCache>
                <c:formatCode>General</c:formatCode>
                <c:ptCount val="22"/>
                <c:pt idx="0">
                  <c:v>56.470145213483157</c:v>
                </c:pt>
                <c:pt idx="1">
                  <c:v>56.899903036139563</c:v>
                </c:pt>
                <c:pt idx="2">
                  <c:v>56.681370457655319</c:v>
                </c:pt>
                <c:pt idx="3">
                  <c:v>57.330882257315892</c:v>
                </c:pt>
                <c:pt idx="4">
                  <c:v>58.476435048598404</c:v>
                </c:pt>
                <c:pt idx="5">
                  <c:v>59.407304147144927</c:v>
                </c:pt>
                <c:pt idx="6">
                  <c:v>59.375679245390756</c:v>
                </c:pt>
                <c:pt idx="7">
                  <c:v>59.528346769429184</c:v>
                </c:pt>
                <c:pt idx="8">
                  <c:v>59.923550892949194</c:v>
                </c:pt>
                <c:pt idx="9">
                  <c:v>60.180319771397265</c:v>
                </c:pt>
                <c:pt idx="10">
                  <c:v>61.672309312663408</c:v>
                </c:pt>
                <c:pt idx="11">
                  <c:v>62.716475819310574</c:v>
                </c:pt>
                <c:pt idx="12">
                  <c:v>64.285204436087454</c:v>
                </c:pt>
                <c:pt idx="13">
                  <c:v>65.3640884222512</c:v>
                </c:pt>
                <c:pt idx="14">
                  <c:v>65.395092456922541</c:v>
                </c:pt>
                <c:pt idx="15">
                  <c:v>66.535710426257012</c:v>
                </c:pt>
                <c:pt idx="16">
                  <c:v>67.414756637638021</c:v>
                </c:pt>
                <c:pt idx="17">
                  <c:v>68.644749648857825</c:v>
                </c:pt>
                <c:pt idx="18">
                  <c:v>69.280109198701552</c:v>
                </c:pt>
                <c:pt idx="19">
                  <c:v>70.865643433498889</c:v>
                </c:pt>
                <c:pt idx="20">
                  <c:v>71.250177101401889</c:v>
                </c:pt>
                <c:pt idx="21">
                  <c:v>71.986321539480628</c:v>
                </c:pt>
              </c:numCache>
            </c:numRef>
          </c:val>
          <c:extLst xmlns:c16r2="http://schemas.microsoft.com/office/drawing/2015/06/chart">
            <c:ext xmlns:c16="http://schemas.microsoft.com/office/drawing/2014/chart" uri="{C3380CC4-5D6E-409C-BE32-E72D297353CC}">
              <c16:uniqueId val="{00000002-D933-4932-AD95-F0FFBEB1785A}"/>
            </c:ext>
          </c:extLst>
        </c:ser>
        <c:ser>
          <c:idx val="10"/>
          <c:order val="2"/>
          <c:tx>
            <c:strRef>
              <c:f>'figure 6 - emp, par &amp; unemp'!$G$2</c:f>
              <c:strCache>
                <c:ptCount val="1"/>
                <c:pt idx="0">
                  <c:v>השתתפות</c:v>
                </c:pt>
              </c:strCache>
            </c:strRef>
          </c:tx>
          <c:spPr>
            <a:ln w="38100">
              <a:noFill/>
              <a:prstDash val="sysDash"/>
            </a:ln>
          </c:spPr>
          <c:marker>
            <c:symbol val="none"/>
          </c:marker>
          <c:dLbls>
            <c:dLbl>
              <c:idx val="19"/>
              <c:delete val="1"/>
              <c:extLst xmlns:c16r2="http://schemas.microsoft.com/office/drawing/2015/06/chart">
                <c:ext xmlns:c16="http://schemas.microsoft.com/office/drawing/2014/chart" uri="{C3380CC4-5D6E-409C-BE32-E72D297353CC}">
                  <c16:uniqueId val="{00000003-D933-4932-AD95-F0FFBEB1785A}"/>
                </c:ext>
                <c:ext xmlns:c15="http://schemas.microsoft.com/office/drawing/2012/chart" uri="{CE6537A1-D6FC-4f65-9D91-7224C49458BB}"/>
              </c:extLst>
            </c:dLbl>
            <c:dLbl>
              <c:idx val="21"/>
              <c:layout/>
              <c:dLblPos val="t"/>
              <c:showVal val="1"/>
              <c:extLst xmlns:c16r2="http://schemas.microsoft.com/office/drawing/2015/06/chart">
                <c:ext xmlns:c16="http://schemas.microsoft.com/office/drawing/2014/chart" uri="{C3380CC4-5D6E-409C-BE32-E72D297353CC}">
                  <c16:uniqueId val="{00000004-D933-4932-AD95-F0FFBEB1785A}"/>
                </c:ext>
                <c:ext xmlns:c15="http://schemas.microsoft.com/office/drawing/2012/chart" uri="{CE6537A1-D6FC-4f65-9D91-7224C49458BB}"/>
              </c:extLst>
            </c:dLbl>
            <c:delete val="1"/>
            <c:numFmt formatCode="#,##0.0" sourceLinked="0"/>
            <c:spPr>
              <a:noFill/>
              <a:ln>
                <a:noFill/>
              </a:ln>
              <a:effectLst/>
            </c:spPr>
            <c:txPr>
              <a:bodyPr wrap="square" lIns="38100" tIns="19050" rIns="38100" bIns="19050" anchor="ctr">
                <a:spAutoFit/>
              </a:bodyPr>
              <a:lstStyle/>
              <a:p>
                <a:pPr>
                  <a:defRPr sz="1100" b="1">
                    <a:solidFill>
                      <a:schemeClr val="bg1"/>
                    </a:solidFill>
                  </a:defRPr>
                </a:pPr>
                <a:endParaRPr lang="en-US"/>
              </a:p>
            </c:txPr>
            <c:dLblPos val="r"/>
            <c:extLst xmlns:c16r2="http://schemas.microsoft.com/office/drawing/2015/06/char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unemp'!$G$3:$G$24</c:f>
              <c:numCache>
                <c:formatCode>General</c:formatCode>
                <c:ptCount val="22"/>
                <c:pt idx="0">
                  <c:v>61.739749630401057</c:v>
                </c:pt>
                <c:pt idx="1">
                  <c:v>61.757489999457533</c:v>
                </c:pt>
                <c:pt idx="2">
                  <c:v>62.416636085981757</c:v>
                </c:pt>
                <c:pt idx="3">
                  <c:v>63.265427524213806</c:v>
                </c:pt>
                <c:pt idx="4">
                  <c:v>64.804903216203911</c:v>
                </c:pt>
                <c:pt idx="5">
                  <c:v>65.541709929669025</c:v>
                </c:pt>
                <c:pt idx="6">
                  <c:v>66.072608443937881</c:v>
                </c:pt>
                <c:pt idx="7">
                  <c:v>66.655102094820634</c:v>
                </c:pt>
                <c:pt idx="8">
                  <c:v>67.718795126439872</c:v>
                </c:pt>
                <c:pt idx="9">
                  <c:v>68.162261127963177</c:v>
                </c:pt>
                <c:pt idx="10">
                  <c:v>68.418794102536964</c:v>
                </c:pt>
                <c:pt idx="11">
                  <c:v>68.839051863522656</c:v>
                </c:pt>
                <c:pt idx="12">
                  <c:v>69.904049146832222</c:v>
                </c:pt>
                <c:pt idx="13">
                  <c:v>70.08185594798681</c:v>
                </c:pt>
                <c:pt idx="14">
                  <c:v>71.28769423992027</c:v>
                </c:pt>
                <c:pt idx="15">
                  <c:v>71.435352169342565</c:v>
                </c:pt>
                <c:pt idx="16">
                  <c:v>71.798055876774697</c:v>
                </c:pt>
                <c:pt idx="17">
                  <c:v>72.943452914733598</c:v>
                </c:pt>
                <c:pt idx="18">
                  <c:v>73.277140541608233</c:v>
                </c:pt>
                <c:pt idx="19">
                  <c:v>74.57151141338619</c:v>
                </c:pt>
                <c:pt idx="20">
                  <c:v>74.702613270656414</c:v>
                </c:pt>
                <c:pt idx="21">
                  <c:v>75.14219331601555</c:v>
                </c:pt>
              </c:numCache>
            </c:numRef>
          </c:val>
          <c:extLst xmlns:c16r2="http://schemas.microsoft.com/office/drawing/2015/06/chart">
            <c:ext xmlns:c16="http://schemas.microsoft.com/office/drawing/2014/chart" uri="{C3380CC4-5D6E-409C-BE32-E72D297353CC}">
              <c16:uniqueId val="{00000005-D933-4932-AD95-F0FFBEB1785A}"/>
            </c:ext>
          </c:extLst>
        </c:ser>
        <c:dLbls/>
        <c:marker val="1"/>
        <c:axId val="61803904"/>
        <c:axId val="61809792"/>
      </c:lineChart>
      <c:lineChart>
        <c:grouping val="standard"/>
        <c:ser>
          <c:idx val="2"/>
          <c:order val="1"/>
          <c:tx>
            <c:strRef>
              <c:f>'figure 6 - emp, par &amp; unemp'!$F$2</c:f>
              <c:strCache>
                <c:ptCount val="1"/>
                <c:pt idx="0">
                  <c:v>אבטלה</c:v>
                </c:pt>
              </c:strCache>
            </c:strRef>
          </c:tx>
          <c:spPr>
            <a:ln w="38100">
              <a:solidFill>
                <a:srgbClr val="008000"/>
              </a:solidFill>
              <a:prstDash val="lgDash"/>
            </a:ln>
          </c:spPr>
          <c:marker>
            <c:symbol val="none"/>
          </c:marker>
          <c:dLbls>
            <c:dLbl>
              <c:idx val="19"/>
              <c:delete val="1"/>
              <c:extLst xmlns:c16r2="http://schemas.microsoft.com/office/drawing/2015/06/chart">
                <c:ext xmlns:c16="http://schemas.microsoft.com/office/drawing/2014/chart" uri="{C3380CC4-5D6E-409C-BE32-E72D297353CC}">
                  <c16:uniqueId val="{00000006-D933-4932-AD95-F0FFBEB1785A}"/>
                </c:ext>
                <c:ext xmlns:c15="http://schemas.microsoft.com/office/drawing/2012/chart" uri="{CE6537A1-D6FC-4f65-9D91-7224C49458BB}"/>
              </c:extLst>
            </c:dLbl>
            <c:dLbl>
              <c:idx val="21"/>
              <c:layout/>
              <c:dLblPos val="t"/>
              <c:showVal val="1"/>
              <c:extLst xmlns:c16r2="http://schemas.microsoft.com/office/drawing/2015/06/chart">
                <c:ext xmlns:c16="http://schemas.microsoft.com/office/drawing/2014/chart" uri="{C3380CC4-5D6E-409C-BE32-E72D297353CC}">
                  <c16:uniqueId val="{00000007-D933-4932-AD95-F0FFBEB1785A}"/>
                </c:ext>
                <c:ext xmlns:c15="http://schemas.microsoft.com/office/drawing/2012/chart" uri="{CE6537A1-D6FC-4f65-9D91-7224C49458BB}"/>
              </c:extLst>
            </c:dLbl>
            <c:delete val="1"/>
            <c:numFmt formatCode="#,##0.0" sourceLinked="0"/>
            <c:spPr>
              <a:noFill/>
              <a:ln>
                <a:noFill/>
              </a:ln>
              <a:effectLst/>
            </c:spPr>
            <c:txPr>
              <a:bodyPr wrap="square" lIns="38100" tIns="19050" rIns="38100" bIns="19050" anchor="ctr">
                <a:spAutoFit/>
              </a:bodyPr>
              <a:lstStyle/>
              <a:p>
                <a:pPr>
                  <a:defRPr sz="1100" b="1"/>
                </a:pPr>
                <a:endParaRPr lang="en-US"/>
              </a:p>
            </c:txPr>
            <c:dLblPos val="t"/>
            <c:extLst xmlns:c16r2="http://schemas.microsoft.com/office/drawing/2015/06/char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unemp'!$F$3:$F$24</c:f>
              <c:numCache>
                <c:formatCode>General</c:formatCode>
                <c:ptCount val="22"/>
                <c:pt idx="0">
                  <c:v>8.5351891584657533</c:v>
                </c:pt>
                <c:pt idx="1">
                  <c:v>7.8655835322333276</c:v>
                </c:pt>
                <c:pt idx="2">
                  <c:v>9.1886810760288906</c:v>
                </c:pt>
                <c:pt idx="3">
                  <c:v>9.3803922602539203</c:v>
                </c:pt>
                <c:pt idx="4">
                  <c:v>9.7654156607445497</c:v>
                </c:pt>
                <c:pt idx="5">
                  <c:v>9.3595449204892134</c:v>
                </c:pt>
                <c:pt idx="6">
                  <c:v>10.13571184226733</c:v>
                </c:pt>
                <c:pt idx="7">
                  <c:v>10.691987711988279</c:v>
                </c:pt>
                <c:pt idx="8">
                  <c:v>11.51119747322139</c:v>
                </c:pt>
                <c:pt idx="9">
                  <c:v>11.710206240930271</c:v>
                </c:pt>
                <c:pt idx="10">
                  <c:v>9.8605724908902292</c:v>
                </c:pt>
                <c:pt idx="11">
                  <c:v>8.8940447006016949</c:v>
                </c:pt>
                <c:pt idx="12">
                  <c:v>8.0379388309001847</c:v>
                </c:pt>
                <c:pt idx="13">
                  <c:v>6.7317959290875899</c:v>
                </c:pt>
                <c:pt idx="14">
                  <c:v>8.2659452600136234</c:v>
                </c:pt>
                <c:pt idx="15">
                  <c:v>6.8588473273997304</c:v>
                </c:pt>
                <c:pt idx="16">
                  <c:v>6.1050388977936221</c:v>
                </c:pt>
                <c:pt idx="17">
                  <c:v>5.8931995869467571</c:v>
                </c:pt>
                <c:pt idx="18">
                  <c:v>5.454677015729156</c:v>
                </c:pt>
                <c:pt idx="19">
                  <c:v>4.9695492415915883</c:v>
                </c:pt>
                <c:pt idx="20">
                  <c:v>4.6215734873235457</c:v>
                </c:pt>
                <c:pt idx="21">
                  <c:v>4.1998664628575577</c:v>
                </c:pt>
              </c:numCache>
            </c:numRef>
          </c:val>
          <c:extLst xmlns:c16r2="http://schemas.microsoft.com/office/drawing/2015/06/chart">
            <c:ext xmlns:c16="http://schemas.microsoft.com/office/drawing/2014/chart" uri="{C3380CC4-5D6E-409C-BE32-E72D297353CC}">
              <c16:uniqueId val="{00000008-D933-4932-AD95-F0FFBEB1785A}"/>
            </c:ext>
          </c:extLst>
        </c:ser>
        <c:dLbls/>
        <c:marker val="1"/>
        <c:axId val="61841792"/>
        <c:axId val="61811328"/>
      </c:lineChart>
      <c:catAx>
        <c:axId val="61803904"/>
        <c:scaling>
          <c:orientation val="minMax"/>
        </c:scaling>
        <c:axPos val="b"/>
        <c:numFmt formatCode="General" sourceLinked="1"/>
        <c:tickLblPos val="nextTo"/>
        <c:txPr>
          <a:bodyPr/>
          <a:lstStyle/>
          <a:p>
            <a:pPr>
              <a:defRPr sz="1000" b="1"/>
            </a:pPr>
            <a:endParaRPr lang="en-US"/>
          </a:p>
        </c:txPr>
        <c:crossAx val="61809792"/>
        <c:crosses val="autoZero"/>
        <c:auto val="1"/>
        <c:lblAlgn val="ctr"/>
        <c:lblOffset val="100"/>
        <c:tickLblSkip val="1"/>
      </c:catAx>
      <c:valAx>
        <c:axId val="61809792"/>
        <c:scaling>
          <c:orientation val="minMax"/>
          <c:max val="77"/>
          <c:min val="56"/>
        </c:scaling>
        <c:axPos val="l"/>
        <c:majorGridlines/>
        <c:numFmt formatCode="#,##0" sourceLinked="0"/>
        <c:tickLblPos val="nextTo"/>
        <c:txPr>
          <a:bodyPr/>
          <a:lstStyle/>
          <a:p>
            <a:pPr>
              <a:defRPr sz="1100" b="1"/>
            </a:pPr>
            <a:endParaRPr lang="en-US"/>
          </a:p>
        </c:txPr>
        <c:crossAx val="61803904"/>
        <c:crosses val="autoZero"/>
        <c:crossBetween val="between"/>
        <c:majorUnit val="3"/>
      </c:valAx>
      <c:valAx>
        <c:axId val="61811328"/>
        <c:scaling>
          <c:orientation val="minMax"/>
        </c:scaling>
        <c:axPos val="r"/>
        <c:numFmt formatCode="General" sourceLinked="1"/>
        <c:tickLblPos val="nextTo"/>
        <c:txPr>
          <a:bodyPr/>
          <a:lstStyle/>
          <a:p>
            <a:pPr>
              <a:defRPr sz="1100" b="1"/>
            </a:pPr>
            <a:endParaRPr lang="en-US"/>
          </a:p>
        </c:txPr>
        <c:crossAx val="61841792"/>
        <c:crosses val="max"/>
        <c:crossBetween val="between"/>
      </c:valAx>
      <c:catAx>
        <c:axId val="61841792"/>
        <c:scaling>
          <c:orientation val="minMax"/>
        </c:scaling>
        <c:delete val="1"/>
        <c:axPos val="b"/>
        <c:numFmt formatCode="General" sourceLinked="1"/>
        <c:tickLblPos val="none"/>
        <c:crossAx val="61811328"/>
        <c:crosses val="autoZero"/>
        <c:auto val="1"/>
        <c:lblAlgn val="ctr"/>
        <c:lblOffset val="100"/>
      </c:catAx>
    </c:plotArea>
    <c:plotVisOnly val="1"/>
    <c:dispBlanksAs val="span"/>
  </c:chart>
  <c:spPr>
    <a:solidFill>
      <a:schemeClr val="bg1"/>
    </a:solidFill>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'figure 6 - emp, par &amp; unemp'!$B$2</c:f>
              <c:strCache>
                <c:ptCount val="1"/>
                <c:pt idx="0">
                  <c:v>תעסוקה</c:v>
                </c:pt>
              </c:strCache>
            </c:strRef>
          </c:tx>
          <c:spPr>
            <a:ln w="38100">
              <a:solidFill>
                <a:srgbClr val="002060"/>
              </a:solidFill>
            </a:ln>
          </c:spPr>
          <c:marker>
            <c:symbol val="none"/>
          </c:marker>
          <c:dLbls>
            <c:dLbl>
              <c:idx val="19"/>
              <c:delete val="1"/>
              <c:extLst xmlns:c16r2="http://schemas.microsoft.com/office/drawing/2015/06/chart">
                <c:ext xmlns:c16="http://schemas.microsoft.com/office/drawing/2014/chart" uri="{C3380CC4-5D6E-409C-BE32-E72D297353CC}">
                  <c16:uniqueId val="{00000000-10FE-4CAD-8354-E0119ECD3743}"/>
                </c:ext>
                <c:ext xmlns:c15="http://schemas.microsoft.com/office/drawing/2012/chart" uri="{CE6537A1-D6FC-4f65-9D91-7224C49458BB}"/>
              </c:extLst>
            </c:dLbl>
            <c:dLbl>
              <c:idx val="21"/>
              <c:layout/>
              <c:dLblPos val="t"/>
              <c:showVal val="1"/>
              <c:extLst xmlns:c16r2="http://schemas.microsoft.com/office/drawing/2015/06/chart">
                <c:ext xmlns:c16="http://schemas.microsoft.com/office/drawing/2014/chart" uri="{C3380CC4-5D6E-409C-BE32-E72D297353CC}">
                  <c16:uniqueId val="{00000001-10FE-4CAD-8354-E0119ECD3743}"/>
                </c:ext>
                <c:ext xmlns:c15="http://schemas.microsoft.com/office/drawing/2012/chart" uri="{CE6537A1-D6FC-4f65-9D91-7224C49458BB}"/>
              </c:extLst>
            </c:dLbl>
            <c:delete val="1"/>
            <c:numFmt formatCode="#,##0.0" sourceLinked="0"/>
            <c:spPr>
              <a:noFill/>
              <a:ln>
                <a:noFill/>
              </a:ln>
              <a:effectLst/>
            </c:spPr>
            <c:txPr>
              <a:bodyPr wrap="square" lIns="38100" tIns="19050" rIns="38100" bIns="19050" anchor="ctr">
                <a:spAutoFit/>
              </a:bodyPr>
              <a:lstStyle/>
              <a:p>
                <a:pPr>
                  <a:defRPr sz="1100" b="1"/>
                </a:pPr>
                <a:endParaRPr lang="en-US"/>
              </a:p>
            </c:txPr>
            <c:dLblPos val="t"/>
            <c:extLst xmlns:c16r2="http://schemas.microsoft.com/office/drawing/2015/06/char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unemp'!$B$3:$B$24</c:f>
              <c:numCache>
                <c:formatCode>General</c:formatCode>
                <c:ptCount val="22"/>
                <c:pt idx="0">
                  <c:v>80.659035347790763</c:v>
                </c:pt>
                <c:pt idx="1">
                  <c:v>79.486097875061787</c:v>
                </c:pt>
                <c:pt idx="2">
                  <c:v>78.101091928540583</c:v>
                </c:pt>
                <c:pt idx="3">
                  <c:v>76.928730785581337</c:v>
                </c:pt>
                <c:pt idx="4">
                  <c:v>76.096638979435681</c:v>
                </c:pt>
                <c:pt idx="5">
                  <c:v>76.142445122470946</c:v>
                </c:pt>
                <c:pt idx="6">
                  <c:v>75.534485227864508</c:v>
                </c:pt>
                <c:pt idx="7">
                  <c:v>74.325402808715495</c:v>
                </c:pt>
                <c:pt idx="8">
                  <c:v>74.311255782313438</c:v>
                </c:pt>
                <c:pt idx="9">
                  <c:v>75.007207051615424</c:v>
                </c:pt>
                <c:pt idx="10">
                  <c:v>75.12538462724028</c:v>
                </c:pt>
                <c:pt idx="11">
                  <c:v>76.191227155072795</c:v>
                </c:pt>
                <c:pt idx="12">
                  <c:v>77.673182276744654</c:v>
                </c:pt>
                <c:pt idx="13">
                  <c:v>78.42326125991778</c:v>
                </c:pt>
                <c:pt idx="14">
                  <c:v>76.448565377942728</c:v>
                </c:pt>
                <c:pt idx="15">
                  <c:v>77.392648933900261</c:v>
                </c:pt>
                <c:pt idx="16">
                  <c:v>78.492148263616741</c:v>
                </c:pt>
                <c:pt idx="17">
                  <c:v>79.61170303948775</c:v>
                </c:pt>
                <c:pt idx="18">
                  <c:v>79.949433393125872</c:v>
                </c:pt>
                <c:pt idx="19">
                  <c:v>80.343114317460689</c:v>
                </c:pt>
                <c:pt idx="20">
                  <c:v>81.326848860451051</c:v>
                </c:pt>
                <c:pt idx="21">
                  <c:v>81.39039688325596</c:v>
                </c:pt>
              </c:numCache>
            </c:numRef>
          </c:val>
          <c:extLst xmlns:c16r2="http://schemas.microsoft.com/office/drawing/2015/06/chart">
            <c:ext xmlns:c16="http://schemas.microsoft.com/office/drawing/2014/chart" uri="{C3380CC4-5D6E-409C-BE32-E72D297353CC}">
              <c16:uniqueId val="{00000002-10FE-4CAD-8354-E0119ECD3743}"/>
            </c:ext>
          </c:extLst>
        </c:ser>
        <c:ser>
          <c:idx val="10"/>
          <c:order val="2"/>
          <c:tx>
            <c:strRef>
              <c:f>'figure 6 - emp, par &amp; unemp'!$D$2</c:f>
              <c:strCache>
                <c:ptCount val="1"/>
                <c:pt idx="0">
                  <c:v>השתתפות</c:v>
                </c:pt>
              </c:strCache>
            </c:strRef>
          </c:tx>
          <c:spPr>
            <a:ln w="38100">
              <a:solidFill>
                <a:srgbClr val="FF0000"/>
              </a:solidFill>
              <a:prstDash val="sysDash"/>
            </a:ln>
          </c:spPr>
          <c:marker>
            <c:symbol val="none"/>
          </c:marker>
          <c:dLbls>
            <c:dLbl>
              <c:idx val="19"/>
              <c:delete val="1"/>
              <c:extLst xmlns:c16r2="http://schemas.microsoft.com/office/drawing/2015/06/chart">
                <c:ext xmlns:c16="http://schemas.microsoft.com/office/drawing/2014/chart" uri="{C3380CC4-5D6E-409C-BE32-E72D297353CC}">
                  <c16:uniqueId val="{00000003-10FE-4CAD-8354-E0119ECD3743}"/>
                </c:ext>
                <c:ext xmlns:c15="http://schemas.microsoft.com/office/drawing/2012/chart" uri="{CE6537A1-D6FC-4f65-9D91-7224C49458BB}"/>
              </c:extLst>
            </c:dLbl>
            <c:dLbl>
              <c:idx val="21"/>
              <c:layout/>
              <c:numFmt formatCode="#,##0.0" sourceLinked="0"/>
              <c:spPr>
                <a:noFill/>
                <a:ln>
                  <a:noFill/>
                </a:ln>
                <a:effectLst/>
              </c:spPr>
              <c:txPr>
                <a:bodyPr wrap="square" lIns="38100" tIns="19050" rIns="38100" bIns="19050" anchor="ctr">
                  <a:spAutoFit/>
                </a:bodyPr>
                <a:lstStyle/>
                <a:p>
                  <a:pPr>
                    <a:defRPr sz="1100" b="1"/>
                  </a:pPr>
                  <a:endParaRPr lang="en-US"/>
                </a:p>
              </c:txPr>
              <c:dLblPos val="t"/>
              <c:showVal val="1"/>
              <c:extLst xmlns:c16r2="http://schemas.microsoft.com/office/drawing/2015/06/chart">
                <c:ext xmlns:c16="http://schemas.microsoft.com/office/drawing/2014/chart" uri="{C3380CC4-5D6E-409C-BE32-E72D297353CC}">
                  <c16:uniqueId val="{00000004-10FE-4CAD-8354-E0119ECD3743}"/>
                </c:ext>
                <c:ext xmlns:c15="http://schemas.microsoft.com/office/drawing/2012/chart" uri="{CE6537A1-D6FC-4f65-9D91-7224C49458BB}"/>
              </c:extLst>
            </c:dLbl>
            <c:delete val="1"/>
            <c:numFmt formatCode="#,##0.0" sourceLinked="0"/>
            <c:spPr>
              <a:noFill/>
              <a:ln>
                <a:noFill/>
              </a:ln>
              <a:effectLst/>
            </c:spPr>
            <c:txPr>
              <a:bodyPr wrap="square" lIns="38100" tIns="19050" rIns="38100" bIns="19050" anchor="ctr">
                <a:spAutoFit/>
              </a:bodyPr>
              <a:lstStyle/>
              <a:p>
                <a:pPr>
                  <a:defRPr sz="1200" b="1"/>
                </a:pPr>
                <a:endParaRPr lang="en-US"/>
              </a:p>
            </c:txPr>
            <c:dLblPos val="r"/>
            <c:extLst xmlns:c16r2="http://schemas.microsoft.com/office/drawing/2015/06/char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unemp'!$D$3:$D$24</c:f>
              <c:numCache>
                <c:formatCode>General</c:formatCode>
                <c:ptCount val="22"/>
                <c:pt idx="0">
                  <c:v>85.486892174660255</c:v>
                </c:pt>
                <c:pt idx="1">
                  <c:v>84.771090070903583</c:v>
                </c:pt>
                <c:pt idx="2">
                  <c:v>84.318134696798339</c:v>
                </c:pt>
                <c:pt idx="3">
                  <c:v>84.160716728808708</c:v>
                </c:pt>
                <c:pt idx="4">
                  <c:v>84.075245426721267</c:v>
                </c:pt>
                <c:pt idx="5">
                  <c:v>83.871583424253103</c:v>
                </c:pt>
                <c:pt idx="6">
                  <c:v>83.725209749600424</c:v>
                </c:pt>
                <c:pt idx="7">
                  <c:v>83.546493833591072</c:v>
                </c:pt>
                <c:pt idx="8">
                  <c:v>83.594510913189751</c:v>
                </c:pt>
                <c:pt idx="9">
                  <c:v>83.828192297294919</c:v>
                </c:pt>
                <c:pt idx="10">
                  <c:v>83.153503331184098</c:v>
                </c:pt>
                <c:pt idx="11">
                  <c:v>83.414840050417268</c:v>
                </c:pt>
                <c:pt idx="12">
                  <c:v>83.862996106599141</c:v>
                </c:pt>
                <c:pt idx="13">
                  <c:v>83.920443076915731</c:v>
                </c:pt>
                <c:pt idx="14">
                  <c:v>83.665519125529968</c:v>
                </c:pt>
                <c:pt idx="15">
                  <c:v>83.879518714587519</c:v>
                </c:pt>
                <c:pt idx="16">
                  <c:v>83.849248939512037</c:v>
                </c:pt>
                <c:pt idx="17">
                  <c:v>84.590563656953464</c:v>
                </c:pt>
                <c:pt idx="18">
                  <c:v>84.538858429016173</c:v>
                </c:pt>
                <c:pt idx="19">
                  <c:v>84.678284017837058</c:v>
                </c:pt>
                <c:pt idx="20">
                  <c:v>85.131554932632</c:v>
                </c:pt>
                <c:pt idx="21">
                  <c:v>84.861522036073993</c:v>
                </c:pt>
              </c:numCache>
            </c:numRef>
          </c:val>
          <c:extLst xmlns:c16r2="http://schemas.microsoft.com/office/drawing/2015/06/chart">
            <c:ext xmlns:c16="http://schemas.microsoft.com/office/drawing/2014/chart" uri="{C3380CC4-5D6E-409C-BE32-E72D297353CC}">
              <c16:uniqueId val="{00000005-10FE-4CAD-8354-E0119ECD3743}"/>
            </c:ext>
          </c:extLst>
        </c:ser>
        <c:dLbls/>
        <c:marker val="1"/>
        <c:axId val="61975936"/>
        <c:axId val="61985920"/>
      </c:lineChart>
      <c:lineChart>
        <c:grouping val="standard"/>
        <c:ser>
          <c:idx val="2"/>
          <c:order val="1"/>
          <c:tx>
            <c:strRef>
              <c:f>'figure 6 - emp, par &amp; unemp'!$C$2</c:f>
              <c:strCache>
                <c:ptCount val="1"/>
                <c:pt idx="0">
                  <c:v>אבטלה</c:v>
                </c:pt>
              </c:strCache>
            </c:strRef>
          </c:tx>
          <c:spPr>
            <a:ln w="38100">
              <a:solidFill>
                <a:srgbClr val="008000"/>
              </a:solidFill>
              <a:prstDash val="lgDash"/>
            </a:ln>
          </c:spPr>
          <c:marker>
            <c:symbol val="none"/>
          </c:marker>
          <c:dLbls>
            <c:dLbl>
              <c:idx val="19"/>
              <c:delete val="1"/>
              <c:extLst xmlns:c16r2="http://schemas.microsoft.com/office/drawing/2015/06/chart">
                <c:ext xmlns:c16="http://schemas.microsoft.com/office/drawing/2014/chart" uri="{C3380CC4-5D6E-409C-BE32-E72D297353CC}">
                  <c16:uniqueId val="{00000006-10FE-4CAD-8354-E0119ECD3743}"/>
                </c:ext>
                <c:ext xmlns:c15="http://schemas.microsoft.com/office/drawing/2012/chart" uri="{CE6537A1-D6FC-4f65-9D91-7224C49458BB}"/>
              </c:extLst>
            </c:dLbl>
            <c:dLbl>
              <c:idx val="21"/>
              <c:layout/>
              <c:dLblPos val="t"/>
              <c:showVal val="1"/>
              <c:extLst xmlns:c16r2="http://schemas.microsoft.com/office/drawing/2015/06/chart">
                <c:ext xmlns:c16="http://schemas.microsoft.com/office/drawing/2014/chart" uri="{C3380CC4-5D6E-409C-BE32-E72D297353CC}">
                  <c16:uniqueId val="{00000007-10FE-4CAD-8354-E0119ECD3743}"/>
                </c:ext>
                <c:ext xmlns:c15="http://schemas.microsoft.com/office/drawing/2012/chart" uri="{CE6537A1-D6FC-4f65-9D91-7224C49458BB}"/>
              </c:extLst>
            </c:dLbl>
            <c:delete val="1"/>
            <c:numFmt formatCode="#,##0.0" sourceLinked="0"/>
            <c:spPr>
              <a:noFill/>
              <a:ln>
                <a:noFill/>
              </a:ln>
              <a:effectLst/>
            </c:spPr>
            <c:txPr>
              <a:bodyPr wrap="square" lIns="38100" tIns="19050" rIns="38100" bIns="19050" anchor="ctr">
                <a:spAutoFit/>
              </a:bodyPr>
              <a:lstStyle/>
              <a:p>
                <a:pPr>
                  <a:defRPr sz="1100" b="1"/>
                </a:pPr>
                <a:endParaRPr lang="en-US"/>
              </a:p>
            </c:txPr>
            <c:dLblPos val="t"/>
            <c:extLst xmlns:c16r2="http://schemas.microsoft.com/office/drawing/2015/06/char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unemp'!$C$3:$C$24</c:f>
              <c:numCache>
                <c:formatCode>General</c:formatCode>
                <c:ptCount val="22"/>
                <c:pt idx="0">
                  <c:v>5.6474819753718002</c:v>
                </c:pt>
                <c:pt idx="1">
                  <c:v>6.2344275523900006</c:v>
                </c:pt>
                <c:pt idx="2">
                  <c:v>7.3733162985800877</c:v>
                </c:pt>
                <c:pt idx="3">
                  <c:v>8.5930660102752991</c:v>
                </c:pt>
                <c:pt idx="4">
                  <c:v>9.4898402101480048</c:v>
                </c:pt>
                <c:pt idx="5">
                  <c:v>9.215443403143265</c:v>
                </c:pt>
                <c:pt idx="6">
                  <c:v>9.7828653355806807</c:v>
                </c:pt>
                <c:pt idx="7">
                  <c:v>11.037077203074791</c:v>
                </c:pt>
                <c:pt idx="8">
                  <c:v>11.105101315224783</c:v>
                </c:pt>
                <c:pt idx="9">
                  <c:v>10.522695293721823</c:v>
                </c:pt>
                <c:pt idx="10">
                  <c:v>9.6545766351772322</c:v>
                </c:pt>
                <c:pt idx="11">
                  <c:v>8.6598654279962677</c:v>
                </c:pt>
                <c:pt idx="12">
                  <c:v>7.3808641680134377</c:v>
                </c:pt>
                <c:pt idx="13">
                  <c:v>6.5504680569424876</c:v>
                </c:pt>
                <c:pt idx="14">
                  <c:v>8.6259594430521762</c:v>
                </c:pt>
                <c:pt idx="15">
                  <c:v>7.7335562722525903</c:v>
                </c:pt>
                <c:pt idx="16">
                  <c:v>6.3889667989272763</c:v>
                </c:pt>
                <c:pt idx="17">
                  <c:v>5.8858345449225906</c:v>
                </c:pt>
                <c:pt idx="18">
                  <c:v>5.428775738371094</c:v>
                </c:pt>
                <c:pt idx="19">
                  <c:v>5.1195767021721492</c:v>
                </c:pt>
                <c:pt idx="20">
                  <c:v>4.469207775180104</c:v>
                </c:pt>
                <c:pt idx="21">
                  <c:v>4.0903404387944811</c:v>
                </c:pt>
              </c:numCache>
            </c:numRef>
          </c:val>
          <c:extLst xmlns:c16r2="http://schemas.microsoft.com/office/drawing/2015/06/chart">
            <c:ext xmlns:c16="http://schemas.microsoft.com/office/drawing/2014/chart" uri="{C3380CC4-5D6E-409C-BE32-E72D297353CC}">
              <c16:uniqueId val="{00000008-10FE-4CAD-8354-E0119ECD3743}"/>
            </c:ext>
          </c:extLst>
        </c:ser>
        <c:dLbls/>
        <c:marker val="1"/>
        <c:axId val="61870464"/>
        <c:axId val="61987456"/>
      </c:lineChart>
      <c:catAx>
        <c:axId val="61975936"/>
        <c:scaling>
          <c:orientation val="minMax"/>
        </c:scaling>
        <c:axPos val="b"/>
        <c:numFmt formatCode="General" sourceLinked="1"/>
        <c:tickLblPos val="nextTo"/>
        <c:txPr>
          <a:bodyPr/>
          <a:lstStyle/>
          <a:p>
            <a:pPr>
              <a:defRPr sz="1000" b="1"/>
            </a:pPr>
            <a:endParaRPr lang="en-US"/>
          </a:p>
        </c:txPr>
        <c:crossAx val="61985920"/>
        <c:crosses val="autoZero"/>
        <c:auto val="1"/>
        <c:lblAlgn val="ctr"/>
        <c:lblOffset val="100"/>
        <c:tickLblSkip val="1"/>
      </c:catAx>
      <c:valAx>
        <c:axId val="61985920"/>
        <c:scaling>
          <c:orientation val="minMax"/>
          <c:max val="86"/>
          <c:min val="72"/>
        </c:scaling>
        <c:axPos val="l"/>
        <c:majorGridlines/>
        <c:numFmt formatCode="#,##0" sourceLinked="0"/>
        <c:tickLblPos val="nextTo"/>
        <c:txPr>
          <a:bodyPr/>
          <a:lstStyle/>
          <a:p>
            <a:pPr>
              <a:defRPr sz="1100" b="1"/>
            </a:pPr>
            <a:endParaRPr lang="en-US"/>
          </a:p>
        </c:txPr>
        <c:crossAx val="61975936"/>
        <c:crosses val="autoZero"/>
        <c:crossBetween val="between"/>
      </c:valAx>
      <c:valAx>
        <c:axId val="61987456"/>
        <c:scaling>
          <c:orientation val="minMax"/>
          <c:max val="14"/>
        </c:scaling>
        <c:axPos val="r"/>
        <c:numFmt formatCode="General" sourceLinked="1"/>
        <c:tickLblPos val="nextTo"/>
        <c:txPr>
          <a:bodyPr/>
          <a:lstStyle/>
          <a:p>
            <a:pPr>
              <a:defRPr sz="1100" b="1"/>
            </a:pPr>
            <a:endParaRPr lang="en-US"/>
          </a:p>
        </c:txPr>
        <c:crossAx val="61870464"/>
        <c:crosses val="max"/>
        <c:crossBetween val="between"/>
      </c:valAx>
      <c:catAx>
        <c:axId val="61870464"/>
        <c:scaling>
          <c:orientation val="minMax"/>
        </c:scaling>
        <c:delete val="1"/>
        <c:axPos val="b"/>
        <c:numFmt formatCode="General" sourceLinked="1"/>
        <c:tickLblPos val="none"/>
        <c:crossAx val="61987456"/>
        <c:crosses val="autoZero"/>
        <c:auto val="1"/>
        <c:lblAlgn val="ctr"/>
        <c:lblOffset val="100"/>
      </c:catAx>
    </c:plotArea>
    <c:plotVisOnly val="1"/>
    <c:dispBlanksAs val="span"/>
  </c:chart>
  <c:spPr>
    <a:solidFill>
      <a:schemeClr val="bg1"/>
    </a:solidFill>
  </c:sp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'figure 6 - emp, par &amp; unemp'!$E$2</c:f>
              <c:strCache>
                <c:ptCount val="1"/>
                <c:pt idx="0">
                  <c:v>תעסוקה</c:v>
                </c:pt>
              </c:strCache>
            </c:strRef>
          </c:tx>
          <c:spPr>
            <a:ln w="38100">
              <a:solidFill>
                <a:srgbClr val="002060"/>
              </a:solidFill>
            </a:ln>
          </c:spPr>
          <c:marker>
            <c:symbol val="none"/>
          </c:marker>
          <c:dLbls>
            <c:dLbl>
              <c:idx val="21"/>
              <c:layout/>
              <c:dLblPos val="t"/>
              <c:showVal val="1"/>
              <c:extLst xmlns:c16r2="http://schemas.microsoft.com/office/drawing/2015/06/chart">
                <c:ext xmlns:c16="http://schemas.microsoft.com/office/drawing/2014/chart" uri="{C3380CC4-5D6E-409C-BE32-E72D297353CC}">
                  <c16:uniqueId val="{00000000-419B-47E8-811F-EC7C4E6B26E0}"/>
                </c:ext>
                <c:ext xmlns:c15="http://schemas.microsoft.com/office/drawing/2012/chart" uri="{CE6537A1-D6FC-4f65-9D91-7224C49458BB}"/>
              </c:extLst>
            </c:dLbl>
            <c:delete val="1"/>
            <c:numFmt formatCode="#,##0.0" sourceLinked="0"/>
            <c:spPr>
              <a:noFill/>
              <a:ln>
                <a:noFill/>
              </a:ln>
              <a:effectLst/>
            </c:spPr>
            <c:txPr>
              <a:bodyPr wrap="square" lIns="38100" tIns="19050" rIns="38100" bIns="19050" anchor="ctr">
                <a:spAutoFit/>
              </a:bodyPr>
              <a:lstStyle/>
              <a:p>
                <a:pPr>
                  <a:defRPr sz="1100" b="1"/>
                </a:pPr>
                <a:endParaRPr lang="en-US"/>
              </a:p>
            </c:txPr>
            <c:dLblPos val="t"/>
            <c:extLst xmlns:c16r2="http://schemas.microsoft.com/office/drawing/2015/06/char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unemp'!$E$3:$E$24</c:f>
              <c:numCache>
                <c:formatCode>General</c:formatCode>
                <c:ptCount val="22"/>
                <c:pt idx="0">
                  <c:v>56.470145213483157</c:v>
                </c:pt>
                <c:pt idx="1">
                  <c:v>56.899903036139563</c:v>
                </c:pt>
                <c:pt idx="2">
                  <c:v>56.681370457655319</c:v>
                </c:pt>
                <c:pt idx="3">
                  <c:v>57.330882257315892</c:v>
                </c:pt>
                <c:pt idx="4">
                  <c:v>58.476435048598404</c:v>
                </c:pt>
                <c:pt idx="5">
                  <c:v>59.407304147144927</c:v>
                </c:pt>
                <c:pt idx="6">
                  <c:v>59.375679245390756</c:v>
                </c:pt>
                <c:pt idx="7">
                  <c:v>59.528346769429184</c:v>
                </c:pt>
                <c:pt idx="8">
                  <c:v>59.923550892949194</c:v>
                </c:pt>
                <c:pt idx="9">
                  <c:v>60.180319771397265</c:v>
                </c:pt>
                <c:pt idx="10">
                  <c:v>61.672309312663408</c:v>
                </c:pt>
                <c:pt idx="11">
                  <c:v>62.716475819310574</c:v>
                </c:pt>
                <c:pt idx="12">
                  <c:v>64.285204436087454</c:v>
                </c:pt>
                <c:pt idx="13">
                  <c:v>65.3640884222512</c:v>
                </c:pt>
                <c:pt idx="14">
                  <c:v>65.395092456922541</c:v>
                </c:pt>
                <c:pt idx="15">
                  <c:v>66.535710426257012</c:v>
                </c:pt>
                <c:pt idx="16">
                  <c:v>67.414756637638021</c:v>
                </c:pt>
                <c:pt idx="17">
                  <c:v>68.644749648857825</c:v>
                </c:pt>
                <c:pt idx="18">
                  <c:v>69.280109198701552</c:v>
                </c:pt>
                <c:pt idx="19">
                  <c:v>70.865643433498889</c:v>
                </c:pt>
                <c:pt idx="20">
                  <c:v>71.250177101401889</c:v>
                </c:pt>
                <c:pt idx="21">
                  <c:v>71.986321539480628</c:v>
                </c:pt>
              </c:numCache>
            </c:numRef>
          </c:val>
          <c:extLst xmlns:c16r2="http://schemas.microsoft.com/office/drawing/2015/06/chart">
            <c:ext xmlns:c16="http://schemas.microsoft.com/office/drawing/2014/chart" uri="{C3380CC4-5D6E-409C-BE32-E72D297353CC}">
              <c16:uniqueId val="{00000001-419B-47E8-811F-EC7C4E6B26E0}"/>
            </c:ext>
          </c:extLst>
        </c:ser>
        <c:ser>
          <c:idx val="10"/>
          <c:order val="2"/>
          <c:tx>
            <c:strRef>
              <c:f>'figure 6 - emp, par &amp; unemp'!$G$2</c:f>
              <c:strCache>
                <c:ptCount val="1"/>
                <c:pt idx="0">
                  <c:v>השתתפות</c:v>
                </c:pt>
              </c:strCache>
            </c:strRef>
          </c:tx>
          <c:spPr>
            <a:ln w="38100">
              <a:solidFill>
                <a:srgbClr val="FF0000"/>
              </a:solidFill>
              <a:prstDash val="sysDash"/>
            </a:ln>
          </c:spPr>
          <c:marker>
            <c:symbol val="none"/>
          </c:marker>
          <c:dLbls>
            <c:dLbl>
              <c:idx val="19"/>
              <c:delete val="1"/>
              <c:extLst xmlns:c16r2="http://schemas.microsoft.com/office/drawing/2015/06/chart">
                <c:ext xmlns:c16="http://schemas.microsoft.com/office/drawing/2014/chart" uri="{C3380CC4-5D6E-409C-BE32-E72D297353CC}">
                  <c16:uniqueId val="{00000002-419B-47E8-811F-EC7C4E6B26E0}"/>
                </c:ext>
                <c:ext xmlns:c15="http://schemas.microsoft.com/office/drawing/2012/chart" uri="{CE6537A1-D6FC-4f65-9D91-7224C49458BB}"/>
              </c:extLst>
            </c:dLbl>
            <c:dLbl>
              <c:idx val="21"/>
              <c:layout/>
              <c:dLblPos val="t"/>
              <c:showVal val="1"/>
              <c:extLst xmlns:c16r2="http://schemas.microsoft.com/office/drawing/2015/06/chart">
                <c:ext xmlns:c16="http://schemas.microsoft.com/office/drawing/2014/chart" uri="{C3380CC4-5D6E-409C-BE32-E72D297353CC}">
                  <c16:uniqueId val="{00000003-419B-47E8-811F-EC7C4E6B26E0}"/>
                </c:ext>
                <c:ext xmlns:c15="http://schemas.microsoft.com/office/drawing/2012/chart" uri="{CE6537A1-D6FC-4f65-9D91-7224C49458BB}"/>
              </c:extLst>
            </c:dLbl>
            <c:delete val="1"/>
            <c:numFmt formatCode="#,##0.0" sourceLinked="0"/>
            <c:spPr>
              <a:noFill/>
              <a:ln>
                <a:noFill/>
              </a:ln>
              <a:effectLst/>
            </c:spPr>
            <c:txPr>
              <a:bodyPr wrap="square" lIns="38100" tIns="19050" rIns="38100" bIns="19050" anchor="ctr">
                <a:spAutoFit/>
              </a:bodyPr>
              <a:lstStyle/>
              <a:p>
                <a:pPr>
                  <a:defRPr sz="1100" b="1"/>
                </a:pPr>
                <a:endParaRPr lang="en-US"/>
              </a:p>
            </c:txPr>
            <c:dLblPos val="r"/>
            <c:extLst xmlns:c16r2="http://schemas.microsoft.com/office/drawing/2015/06/char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unemp'!$G$3:$G$24</c:f>
              <c:numCache>
                <c:formatCode>General</c:formatCode>
                <c:ptCount val="22"/>
                <c:pt idx="0">
                  <c:v>61.739749630401057</c:v>
                </c:pt>
                <c:pt idx="1">
                  <c:v>61.757489999457533</c:v>
                </c:pt>
                <c:pt idx="2">
                  <c:v>62.416636085981757</c:v>
                </c:pt>
                <c:pt idx="3">
                  <c:v>63.265427524213806</c:v>
                </c:pt>
                <c:pt idx="4">
                  <c:v>64.804903216203911</c:v>
                </c:pt>
                <c:pt idx="5">
                  <c:v>65.541709929669025</c:v>
                </c:pt>
                <c:pt idx="6">
                  <c:v>66.072608443937881</c:v>
                </c:pt>
                <c:pt idx="7">
                  <c:v>66.655102094820634</c:v>
                </c:pt>
                <c:pt idx="8">
                  <c:v>67.718795126439872</c:v>
                </c:pt>
                <c:pt idx="9">
                  <c:v>68.162261127963177</c:v>
                </c:pt>
                <c:pt idx="10">
                  <c:v>68.418794102536964</c:v>
                </c:pt>
                <c:pt idx="11">
                  <c:v>68.839051863522656</c:v>
                </c:pt>
                <c:pt idx="12">
                  <c:v>69.904049146832222</c:v>
                </c:pt>
                <c:pt idx="13">
                  <c:v>70.08185594798681</c:v>
                </c:pt>
                <c:pt idx="14">
                  <c:v>71.28769423992027</c:v>
                </c:pt>
                <c:pt idx="15">
                  <c:v>71.435352169342565</c:v>
                </c:pt>
                <c:pt idx="16">
                  <c:v>71.798055876774697</c:v>
                </c:pt>
                <c:pt idx="17">
                  <c:v>72.943452914733598</c:v>
                </c:pt>
                <c:pt idx="18">
                  <c:v>73.277140541608233</c:v>
                </c:pt>
                <c:pt idx="19">
                  <c:v>74.57151141338619</c:v>
                </c:pt>
                <c:pt idx="20">
                  <c:v>74.702613270656414</c:v>
                </c:pt>
                <c:pt idx="21">
                  <c:v>75.14219331601555</c:v>
                </c:pt>
              </c:numCache>
            </c:numRef>
          </c:val>
          <c:extLst xmlns:c16r2="http://schemas.microsoft.com/office/drawing/2015/06/chart">
            <c:ext xmlns:c16="http://schemas.microsoft.com/office/drawing/2014/chart" uri="{C3380CC4-5D6E-409C-BE32-E72D297353CC}">
              <c16:uniqueId val="{00000004-419B-47E8-811F-EC7C4E6B26E0}"/>
            </c:ext>
          </c:extLst>
        </c:ser>
        <c:dLbls/>
        <c:marker val="1"/>
        <c:axId val="61930496"/>
        <c:axId val="62018304"/>
      </c:lineChart>
      <c:lineChart>
        <c:grouping val="standard"/>
        <c:ser>
          <c:idx val="2"/>
          <c:order val="1"/>
          <c:tx>
            <c:strRef>
              <c:f>'figure 6 - emp, par &amp; unemp'!$F$2</c:f>
              <c:strCache>
                <c:ptCount val="1"/>
                <c:pt idx="0">
                  <c:v>אבטלה</c:v>
                </c:pt>
              </c:strCache>
            </c:strRef>
          </c:tx>
          <c:spPr>
            <a:ln w="38100">
              <a:solidFill>
                <a:srgbClr val="008000"/>
              </a:solidFill>
              <a:prstDash val="lgDash"/>
            </a:ln>
          </c:spPr>
          <c:marker>
            <c:symbol val="none"/>
          </c:marker>
          <c:dLbls>
            <c:dLbl>
              <c:idx val="19"/>
              <c:delete val="1"/>
              <c:extLst xmlns:c16r2="http://schemas.microsoft.com/office/drawing/2015/06/chart">
                <c:ext xmlns:c16="http://schemas.microsoft.com/office/drawing/2014/chart" uri="{C3380CC4-5D6E-409C-BE32-E72D297353CC}">
                  <c16:uniqueId val="{00000005-419B-47E8-811F-EC7C4E6B26E0}"/>
                </c:ext>
                <c:ext xmlns:c15="http://schemas.microsoft.com/office/drawing/2012/chart" uri="{CE6537A1-D6FC-4f65-9D91-7224C49458BB}"/>
              </c:extLst>
            </c:dLbl>
            <c:dLbl>
              <c:idx val="21"/>
              <c:layout/>
              <c:dLblPos val="t"/>
              <c:showVal val="1"/>
              <c:extLst xmlns:c16r2="http://schemas.microsoft.com/office/drawing/2015/06/chart">
                <c:ext xmlns:c16="http://schemas.microsoft.com/office/drawing/2014/chart" uri="{C3380CC4-5D6E-409C-BE32-E72D297353CC}">
                  <c16:uniqueId val="{00000006-419B-47E8-811F-EC7C4E6B26E0}"/>
                </c:ext>
                <c:ext xmlns:c15="http://schemas.microsoft.com/office/drawing/2012/chart" uri="{CE6537A1-D6FC-4f65-9D91-7224C49458BB}"/>
              </c:extLst>
            </c:dLbl>
            <c:delete val="1"/>
            <c:numFmt formatCode="#,##0.0" sourceLinked="0"/>
            <c:spPr>
              <a:noFill/>
              <a:ln>
                <a:noFill/>
              </a:ln>
              <a:effectLst/>
            </c:spPr>
            <c:txPr>
              <a:bodyPr wrap="square" lIns="38100" tIns="19050" rIns="38100" bIns="19050" anchor="ctr">
                <a:spAutoFit/>
              </a:bodyPr>
              <a:lstStyle/>
              <a:p>
                <a:pPr>
                  <a:defRPr sz="1100" b="1"/>
                </a:pPr>
                <a:endParaRPr lang="en-US"/>
              </a:p>
            </c:txPr>
            <c:dLblPos val="t"/>
            <c:extLst xmlns:c16r2="http://schemas.microsoft.com/office/drawing/2015/06/char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unemp'!$F$3:$F$24</c:f>
              <c:numCache>
                <c:formatCode>General</c:formatCode>
                <c:ptCount val="22"/>
                <c:pt idx="0">
                  <c:v>8.5351891584657533</c:v>
                </c:pt>
                <c:pt idx="1">
                  <c:v>7.8655835322333276</c:v>
                </c:pt>
                <c:pt idx="2">
                  <c:v>9.1886810760288906</c:v>
                </c:pt>
                <c:pt idx="3">
                  <c:v>9.3803922602539203</c:v>
                </c:pt>
                <c:pt idx="4">
                  <c:v>9.7654156607445497</c:v>
                </c:pt>
                <c:pt idx="5">
                  <c:v>9.3595449204892134</c:v>
                </c:pt>
                <c:pt idx="6">
                  <c:v>10.13571184226733</c:v>
                </c:pt>
                <c:pt idx="7">
                  <c:v>10.691987711988279</c:v>
                </c:pt>
                <c:pt idx="8">
                  <c:v>11.51119747322139</c:v>
                </c:pt>
                <c:pt idx="9">
                  <c:v>11.710206240930271</c:v>
                </c:pt>
                <c:pt idx="10">
                  <c:v>9.8605724908902292</c:v>
                </c:pt>
                <c:pt idx="11">
                  <c:v>8.8940447006016949</c:v>
                </c:pt>
                <c:pt idx="12">
                  <c:v>8.0379388309001847</c:v>
                </c:pt>
                <c:pt idx="13">
                  <c:v>6.7317959290875899</c:v>
                </c:pt>
                <c:pt idx="14">
                  <c:v>8.2659452600136234</c:v>
                </c:pt>
                <c:pt idx="15">
                  <c:v>6.8588473273997304</c:v>
                </c:pt>
                <c:pt idx="16">
                  <c:v>6.1050388977936221</c:v>
                </c:pt>
                <c:pt idx="17">
                  <c:v>5.8931995869467571</c:v>
                </c:pt>
                <c:pt idx="18">
                  <c:v>5.454677015729156</c:v>
                </c:pt>
                <c:pt idx="19">
                  <c:v>4.9695492415915883</c:v>
                </c:pt>
                <c:pt idx="20">
                  <c:v>4.6215734873235457</c:v>
                </c:pt>
                <c:pt idx="21">
                  <c:v>4.1998664628575577</c:v>
                </c:pt>
              </c:numCache>
            </c:numRef>
          </c:val>
          <c:extLst xmlns:c16r2="http://schemas.microsoft.com/office/drawing/2015/06/chart">
            <c:ext xmlns:c16="http://schemas.microsoft.com/office/drawing/2014/chart" uri="{C3380CC4-5D6E-409C-BE32-E72D297353CC}">
              <c16:uniqueId val="{00000007-419B-47E8-811F-EC7C4E6B26E0}"/>
            </c:ext>
          </c:extLst>
        </c:ser>
        <c:dLbls/>
        <c:marker val="1"/>
        <c:axId val="62029824"/>
        <c:axId val="62019840"/>
      </c:lineChart>
      <c:catAx>
        <c:axId val="61930496"/>
        <c:scaling>
          <c:orientation val="minMax"/>
        </c:scaling>
        <c:axPos val="b"/>
        <c:numFmt formatCode="General" sourceLinked="1"/>
        <c:tickLblPos val="nextTo"/>
        <c:txPr>
          <a:bodyPr/>
          <a:lstStyle/>
          <a:p>
            <a:pPr>
              <a:defRPr sz="1000" b="1"/>
            </a:pPr>
            <a:endParaRPr lang="en-US"/>
          </a:p>
        </c:txPr>
        <c:crossAx val="62018304"/>
        <c:crosses val="autoZero"/>
        <c:auto val="1"/>
        <c:lblAlgn val="ctr"/>
        <c:lblOffset val="100"/>
        <c:tickLblSkip val="1"/>
      </c:catAx>
      <c:valAx>
        <c:axId val="62018304"/>
        <c:scaling>
          <c:orientation val="minMax"/>
          <c:max val="77"/>
          <c:min val="56"/>
        </c:scaling>
        <c:axPos val="l"/>
        <c:majorGridlines/>
        <c:numFmt formatCode="#,##0" sourceLinked="0"/>
        <c:tickLblPos val="nextTo"/>
        <c:txPr>
          <a:bodyPr/>
          <a:lstStyle/>
          <a:p>
            <a:pPr>
              <a:defRPr sz="1100" b="1"/>
            </a:pPr>
            <a:endParaRPr lang="en-US"/>
          </a:p>
        </c:txPr>
        <c:crossAx val="61930496"/>
        <c:crosses val="autoZero"/>
        <c:crossBetween val="between"/>
        <c:majorUnit val="3"/>
      </c:valAx>
      <c:valAx>
        <c:axId val="62019840"/>
        <c:scaling>
          <c:orientation val="minMax"/>
        </c:scaling>
        <c:axPos val="r"/>
        <c:numFmt formatCode="General" sourceLinked="1"/>
        <c:tickLblPos val="nextTo"/>
        <c:txPr>
          <a:bodyPr/>
          <a:lstStyle/>
          <a:p>
            <a:pPr>
              <a:defRPr sz="1100" b="1"/>
            </a:pPr>
            <a:endParaRPr lang="en-US"/>
          </a:p>
        </c:txPr>
        <c:crossAx val="62029824"/>
        <c:crosses val="max"/>
        <c:crossBetween val="between"/>
      </c:valAx>
      <c:catAx>
        <c:axId val="62029824"/>
        <c:scaling>
          <c:orientation val="minMax"/>
        </c:scaling>
        <c:delete val="1"/>
        <c:axPos val="b"/>
        <c:numFmt formatCode="General" sourceLinked="1"/>
        <c:tickLblPos val="none"/>
        <c:crossAx val="62019840"/>
        <c:crosses val="autoZero"/>
        <c:auto val="1"/>
        <c:lblAlgn val="ctr"/>
        <c:lblOffset val="100"/>
      </c:catAx>
    </c:plotArea>
    <c:plotVisOnly val="1"/>
    <c:dispBlanksAs val="span"/>
  </c:chart>
  <c:spPr>
    <a:solidFill>
      <a:schemeClr val="bg1"/>
    </a:solidFill>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34628190899003E-2"/>
          <c:y val="3.9887080867850096E-2"/>
          <c:w val="0.89769166666666678"/>
          <c:h val="0.8927564102564105"/>
        </c:manualLayout>
      </c:layout>
      <c:lineChart>
        <c:grouping val="standard"/>
        <c:ser>
          <c:idx val="0"/>
          <c:order val="0"/>
          <c:tx>
            <c:strRef>
              <c:f>'figure 9 - emp by education'!$B$2</c:f>
              <c:strCache>
                <c:ptCount val="1"/>
                <c:pt idx="0">
                  <c:v>עד תיכונית</c:v>
                </c:pt>
              </c:strCache>
            </c:strRef>
          </c:tx>
          <c:spPr>
            <a:ln w="38100" cmpd="sng">
              <a:solidFill>
                <a:srgbClr val="002060"/>
              </a:solidFill>
              <a:prstDash val="sysDash"/>
            </a:ln>
          </c:spPr>
          <c:marker>
            <c:symbol val="square"/>
            <c:size val="5"/>
            <c:spPr>
              <a:solidFill>
                <a:srgbClr val="002060"/>
              </a:solidFill>
              <a:ln>
                <a:solidFill>
                  <a:srgbClr val="002060"/>
                </a:solidFill>
              </a:ln>
            </c:spPr>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education'!$B$3:$B$17</c:f>
              <c:numCache>
                <c:formatCode>General</c:formatCode>
                <c:ptCount val="15"/>
                <c:pt idx="0">
                  <c:v>66.823650000000001</c:v>
                </c:pt>
                <c:pt idx="1">
                  <c:v>65.461940000000013</c:v>
                </c:pt>
                <c:pt idx="2">
                  <c:v>64.704960000000014</c:v>
                </c:pt>
                <c:pt idx="3">
                  <c:v>64.586519999999993</c:v>
                </c:pt>
                <c:pt idx="4">
                  <c:v>64.378579999999985</c:v>
                </c:pt>
                <c:pt idx="5">
                  <c:v>65.578749999999985</c:v>
                </c:pt>
                <c:pt idx="6">
                  <c:v>66.732489999999999</c:v>
                </c:pt>
                <c:pt idx="7">
                  <c:v>68.425060000000002</c:v>
                </c:pt>
                <c:pt idx="8">
                  <c:v>66.588039999999992</c:v>
                </c:pt>
                <c:pt idx="9">
                  <c:v>67.406390000000002</c:v>
                </c:pt>
                <c:pt idx="10">
                  <c:v>69.093990000000005</c:v>
                </c:pt>
                <c:pt idx="11">
                  <c:v>70.603039999999979</c:v>
                </c:pt>
                <c:pt idx="12">
                  <c:v>70.690969999999993</c:v>
                </c:pt>
                <c:pt idx="13">
                  <c:v>71.117170000000002</c:v>
                </c:pt>
                <c:pt idx="14">
                  <c:v>71.558709999999991</c:v>
                </c:pt>
              </c:numCache>
            </c:numRef>
          </c:val>
          <c:extLst xmlns:c16r2="http://schemas.microsoft.com/office/drawing/2015/06/chart">
            <c:ext xmlns:c16="http://schemas.microsoft.com/office/drawing/2014/chart" uri="{C3380CC4-5D6E-409C-BE32-E72D297353CC}">
              <c16:uniqueId val="{00000000-977F-49E9-B6EA-CECB8339A7FB}"/>
            </c:ext>
          </c:extLst>
        </c:ser>
        <c:ser>
          <c:idx val="2"/>
          <c:order val="1"/>
          <c:tx>
            <c:strRef>
              <c:f>'figure 9 - emp by education'!$C$2</c:f>
              <c:strCache>
                <c:ptCount val="1"/>
                <c:pt idx="0">
                  <c:v>בגרות</c:v>
                </c:pt>
              </c:strCache>
            </c:strRef>
          </c:tx>
          <c:spPr>
            <a:ln w="38100">
              <a:solidFill>
                <a:srgbClr val="008000"/>
              </a:solidFill>
            </a:ln>
          </c:spPr>
          <c:marker>
            <c:symbol val="square"/>
            <c:size val="5"/>
            <c:spPr>
              <a:solidFill>
                <a:srgbClr val="008000"/>
              </a:solidFill>
              <a:ln>
                <a:solidFill>
                  <a:srgbClr val="008000"/>
                </a:solidFill>
              </a:ln>
            </c:spPr>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education'!$C$3:$C$17</c:f>
              <c:numCache>
                <c:formatCode>General</c:formatCode>
                <c:ptCount val="15"/>
                <c:pt idx="0">
                  <c:v>75.487840000000006</c:v>
                </c:pt>
                <c:pt idx="1">
                  <c:v>74.797979999999995</c:v>
                </c:pt>
                <c:pt idx="2">
                  <c:v>74.843549999999993</c:v>
                </c:pt>
                <c:pt idx="3">
                  <c:v>75.450289999999995</c:v>
                </c:pt>
                <c:pt idx="4">
                  <c:v>75.58605</c:v>
                </c:pt>
                <c:pt idx="5">
                  <c:v>77.096199999999996</c:v>
                </c:pt>
                <c:pt idx="6">
                  <c:v>78.737640000000013</c:v>
                </c:pt>
                <c:pt idx="7">
                  <c:v>78.636129999999994</c:v>
                </c:pt>
                <c:pt idx="8">
                  <c:v>76.573939999999979</c:v>
                </c:pt>
                <c:pt idx="9">
                  <c:v>76.627459999999999</c:v>
                </c:pt>
                <c:pt idx="10">
                  <c:v>77.379299999999986</c:v>
                </c:pt>
                <c:pt idx="11">
                  <c:v>81.274280000000005</c:v>
                </c:pt>
                <c:pt idx="12">
                  <c:v>81.441150000000007</c:v>
                </c:pt>
                <c:pt idx="13">
                  <c:v>81.708560000000006</c:v>
                </c:pt>
                <c:pt idx="14">
                  <c:v>83.051829999999995</c:v>
                </c:pt>
              </c:numCache>
            </c:numRef>
          </c:val>
          <c:extLst xmlns:c16r2="http://schemas.microsoft.com/office/drawing/2015/06/chart">
            <c:ext xmlns:c16="http://schemas.microsoft.com/office/drawing/2014/chart" uri="{C3380CC4-5D6E-409C-BE32-E72D297353CC}">
              <c16:uniqueId val="{00000001-977F-49E9-B6EA-CECB8339A7FB}"/>
            </c:ext>
          </c:extLst>
        </c:ser>
        <c:ser>
          <c:idx val="3"/>
          <c:order val="2"/>
          <c:tx>
            <c:strRef>
              <c:f>'figure 9 - emp by education'!$D$2</c:f>
              <c:strCache>
                <c:ptCount val="1"/>
                <c:pt idx="0">
                  <c:v>אקדמאית חלקית</c:v>
                </c:pt>
              </c:strCache>
            </c:strRef>
          </c:tx>
          <c:spPr>
            <a:ln w="38100"/>
          </c:spPr>
          <c:marker>
            <c:symbol val="x"/>
            <c:size val="5"/>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education'!$D$3:$D$17</c:f>
              <c:numCache>
                <c:formatCode>General</c:formatCode>
                <c:ptCount val="15"/>
                <c:pt idx="0">
                  <c:v>81.144620000000018</c:v>
                </c:pt>
                <c:pt idx="1">
                  <c:v>80.13906999999999</c:v>
                </c:pt>
                <c:pt idx="2">
                  <c:v>81.038759999999982</c:v>
                </c:pt>
                <c:pt idx="3">
                  <c:v>82.483630000000005</c:v>
                </c:pt>
                <c:pt idx="4">
                  <c:v>80.857249999999993</c:v>
                </c:pt>
                <c:pt idx="5">
                  <c:v>83.096900000000005</c:v>
                </c:pt>
                <c:pt idx="6">
                  <c:v>85.690029999999993</c:v>
                </c:pt>
                <c:pt idx="7">
                  <c:v>84.753590000000003</c:v>
                </c:pt>
                <c:pt idx="8">
                  <c:v>83.25936999999999</c:v>
                </c:pt>
                <c:pt idx="9">
                  <c:v>83.698879999999988</c:v>
                </c:pt>
                <c:pt idx="10">
                  <c:v>82.488960000000006</c:v>
                </c:pt>
                <c:pt idx="11">
                  <c:v>87.203860000000006</c:v>
                </c:pt>
                <c:pt idx="12">
                  <c:v>87.871160000000003</c:v>
                </c:pt>
                <c:pt idx="13">
                  <c:v>87.243520000000018</c:v>
                </c:pt>
                <c:pt idx="14">
                  <c:v>87.567260000000019</c:v>
                </c:pt>
              </c:numCache>
            </c:numRef>
          </c:val>
          <c:extLst xmlns:c16r2="http://schemas.microsoft.com/office/drawing/2015/06/chart">
            <c:ext xmlns:c16="http://schemas.microsoft.com/office/drawing/2014/chart" uri="{C3380CC4-5D6E-409C-BE32-E72D297353CC}">
              <c16:uniqueId val="{00000002-977F-49E9-B6EA-CECB8339A7FB}"/>
            </c:ext>
          </c:extLst>
        </c:ser>
        <c:ser>
          <c:idx val="4"/>
          <c:order val="3"/>
          <c:tx>
            <c:strRef>
              <c:f>'figure 9 - emp by education'!$E$2</c:f>
              <c:strCache>
                <c:ptCount val="1"/>
                <c:pt idx="0">
                  <c:v>תואר ראשון</c:v>
                </c:pt>
              </c:strCache>
            </c:strRef>
          </c:tx>
          <c:spPr>
            <a:ln w="38100">
              <a:solidFill>
                <a:srgbClr val="FF0000"/>
              </a:solidFill>
            </a:ln>
          </c:spPr>
          <c:marker>
            <c:symbol val="none"/>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education'!$E$3:$E$17</c:f>
              <c:numCache>
                <c:formatCode>General</c:formatCode>
                <c:ptCount val="15"/>
                <c:pt idx="0">
                  <c:v>84.950419999999994</c:v>
                </c:pt>
                <c:pt idx="1">
                  <c:v>83.05307999999998</c:v>
                </c:pt>
                <c:pt idx="2">
                  <c:v>83.858989999999991</c:v>
                </c:pt>
                <c:pt idx="3">
                  <c:v>85.210240000000013</c:v>
                </c:pt>
                <c:pt idx="4">
                  <c:v>86.334260000000015</c:v>
                </c:pt>
                <c:pt idx="5">
                  <c:v>85.781819999999996</c:v>
                </c:pt>
                <c:pt idx="6">
                  <c:v>86.630069999999989</c:v>
                </c:pt>
                <c:pt idx="7">
                  <c:v>86.527699999999996</c:v>
                </c:pt>
                <c:pt idx="8">
                  <c:v>84.797690000000017</c:v>
                </c:pt>
                <c:pt idx="9">
                  <c:v>85.745260000000016</c:v>
                </c:pt>
                <c:pt idx="10">
                  <c:v>86.736080000000001</c:v>
                </c:pt>
                <c:pt idx="11">
                  <c:v>89.422190000000001</c:v>
                </c:pt>
                <c:pt idx="12">
                  <c:v>89.670209999999983</c:v>
                </c:pt>
                <c:pt idx="13">
                  <c:v>89.400880000000001</c:v>
                </c:pt>
                <c:pt idx="14">
                  <c:v>90.471810000000005</c:v>
                </c:pt>
              </c:numCache>
            </c:numRef>
          </c:val>
          <c:extLst xmlns:c16r2="http://schemas.microsoft.com/office/drawing/2015/06/chart">
            <c:ext xmlns:c16="http://schemas.microsoft.com/office/drawing/2014/chart" uri="{C3380CC4-5D6E-409C-BE32-E72D297353CC}">
              <c16:uniqueId val="{00000003-977F-49E9-B6EA-CECB8339A7FB}"/>
            </c:ext>
          </c:extLst>
        </c:ser>
        <c:ser>
          <c:idx val="1"/>
          <c:order val="4"/>
          <c:tx>
            <c:strRef>
              <c:f>'figure 9 - emp by education'!$F$2</c:f>
              <c:strCache>
                <c:ptCount val="1"/>
                <c:pt idx="0">
                  <c:v>תואר שני ומעלה</c:v>
                </c:pt>
              </c:strCache>
            </c:strRef>
          </c:tx>
          <c:spPr>
            <a:ln w="50800" cmpd="dbl">
              <a:solidFill>
                <a:srgbClr val="002060"/>
              </a:solidFill>
            </a:ln>
          </c:spPr>
          <c:marker>
            <c:symbol val="none"/>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education'!$F$3:$F$17</c:f>
              <c:numCache>
                <c:formatCode>General</c:formatCode>
                <c:ptCount val="15"/>
                <c:pt idx="0">
                  <c:v>85.098140000000001</c:v>
                </c:pt>
                <c:pt idx="1">
                  <c:v>85.083460000000002</c:v>
                </c:pt>
                <c:pt idx="2">
                  <c:v>84.881389999999982</c:v>
                </c:pt>
                <c:pt idx="3">
                  <c:v>86.442870000000013</c:v>
                </c:pt>
                <c:pt idx="4">
                  <c:v>88.096199999999996</c:v>
                </c:pt>
                <c:pt idx="5">
                  <c:v>88.438810000000004</c:v>
                </c:pt>
                <c:pt idx="6">
                  <c:v>88.856560000000002</c:v>
                </c:pt>
                <c:pt idx="7">
                  <c:v>89.270910000000001</c:v>
                </c:pt>
                <c:pt idx="8">
                  <c:v>86.176799999999986</c:v>
                </c:pt>
                <c:pt idx="9">
                  <c:v>88.990220000000008</c:v>
                </c:pt>
                <c:pt idx="10">
                  <c:v>89.219350000000006</c:v>
                </c:pt>
                <c:pt idx="11">
                  <c:v>90.245750000000001</c:v>
                </c:pt>
                <c:pt idx="12">
                  <c:v>90.596210000000013</c:v>
                </c:pt>
                <c:pt idx="13">
                  <c:v>92.274420000000006</c:v>
                </c:pt>
                <c:pt idx="14">
                  <c:v>93.099559999999997</c:v>
                </c:pt>
              </c:numCache>
            </c:numRef>
          </c:val>
          <c:extLst xmlns:c16r2="http://schemas.microsoft.com/office/drawing/2015/06/chart">
            <c:ext xmlns:c16="http://schemas.microsoft.com/office/drawing/2014/chart" uri="{C3380CC4-5D6E-409C-BE32-E72D297353CC}">
              <c16:uniqueId val="{00000004-977F-49E9-B6EA-CECB8339A7FB}"/>
            </c:ext>
          </c:extLst>
        </c:ser>
        <c:dLbls/>
        <c:marker val="1"/>
        <c:axId val="115217152"/>
        <c:axId val="115218688"/>
      </c:lineChart>
      <c:catAx>
        <c:axId val="115217152"/>
        <c:scaling>
          <c:orientation val="minMax"/>
        </c:scaling>
        <c:axPos val="b"/>
        <c:numFmt formatCode="General" sourceLinked="1"/>
        <c:tickLblPos val="nextTo"/>
        <c:spPr>
          <a:ln w="3175">
            <a:solidFill>
              <a:srgbClr val="000000"/>
            </a:solidFill>
            <a:prstDash val="solid"/>
          </a:ln>
        </c:spPr>
        <c:txPr>
          <a:bodyPr rot="0" vert="horz"/>
          <a:lstStyle/>
          <a:p>
            <a:pPr>
              <a:defRPr sz="900" b="1" i="0" u="none" strike="noStrike" baseline="0">
                <a:solidFill>
                  <a:srgbClr val="000000"/>
                </a:solidFill>
                <a:latin typeface="+mn-lt"/>
                <a:ea typeface="Arial"/>
                <a:cs typeface="Arial"/>
              </a:defRPr>
            </a:pPr>
            <a:endParaRPr lang="en-US"/>
          </a:p>
        </c:txPr>
        <c:crossAx val="115218688"/>
        <c:crosses val="autoZero"/>
        <c:auto val="1"/>
        <c:lblAlgn val="ctr"/>
        <c:lblOffset val="100"/>
        <c:tickLblSkip val="1"/>
        <c:tickMarkSkip val="1"/>
      </c:catAx>
      <c:valAx>
        <c:axId val="115218688"/>
        <c:scaling>
          <c:orientation val="minMax"/>
          <c:min val="30"/>
        </c:scaling>
        <c:axPos val="l"/>
        <c:majorGridlines>
          <c:spPr>
            <a:ln w="3175">
              <a:solidFill>
                <a:srgbClr val="000000"/>
              </a:solidFill>
              <a:prstDash val="solid"/>
            </a:ln>
          </c:spPr>
        </c:majorGridlines>
        <c:numFmt formatCode="#,##0" sourceLinked="0"/>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en-US"/>
          </a:p>
        </c:txPr>
        <c:crossAx val="115217152"/>
        <c:crosses val="autoZero"/>
        <c:crossBetween val="midCat"/>
      </c:valAx>
      <c:spPr>
        <a:noFill/>
        <a:ln w="3175">
          <a:solidFill>
            <a:srgbClr val="000000"/>
          </a:solidFill>
          <a:prstDash val="solid"/>
        </a:ln>
      </c:spPr>
    </c:plotArea>
    <c:plotVisOnly val="1"/>
    <c:dispBlanksAs val="gap"/>
  </c:chart>
  <c:spPr>
    <a:solidFill>
      <a:sysClr val="window" lastClr="FFFFFF"/>
    </a:solidFill>
    <a:ln w="9525">
      <a:noFill/>
    </a:ln>
  </c:spPr>
  <c:txPr>
    <a:bodyPr/>
    <a:lstStyle/>
    <a:p>
      <a:pPr>
        <a:defRPr sz="1475" b="0" i="0" u="none" strike="noStrike" baseline="0">
          <a:solidFill>
            <a:srgbClr val="000000"/>
          </a:solidFill>
          <a:latin typeface="Arial"/>
          <a:ea typeface="Arial"/>
          <a:cs typeface="Arial"/>
        </a:defRPr>
      </a:pPr>
      <a:endParaRPr lang="en-US"/>
    </a:p>
  </c:txPr>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34628190899003E-2"/>
          <c:y val="4.1974523339907949E-2"/>
          <c:w val="0.90397939814814821"/>
          <c:h val="0.88858152531229451"/>
        </c:manualLayout>
      </c:layout>
      <c:lineChart>
        <c:grouping val="standard"/>
        <c:ser>
          <c:idx val="0"/>
          <c:order val="0"/>
          <c:tx>
            <c:strRef>
              <c:f>'figure 9 - emp by education'!$G$2</c:f>
              <c:strCache>
                <c:ptCount val="1"/>
                <c:pt idx="0">
                  <c:v>עד תיכונית</c:v>
                </c:pt>
              </c:strCache>
            </c:strRef>
          </c:tx>
          <c:spPr>
            <a:ln w="38100">
              <a:solidFill>
                <a:srgbClr val="002060"/>
              </a:solidFill>
              <a:prstDash val="sysDash"/>
            </a:ln>
          </c:spPr>
          <c:marker>
            <c:symbol val="square"/>
            <c:size val="5"/>
            <c:spPr>
              <a:solidFill>
                <a:srgbClr val="002060"/>
              </a:solidFill>
              <a:ln>
                <a:solidFill>
                  <a:srgbClr val="002060"/>
                </a:solidFill>
              </a:ln>
            </c:spPr>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education'!$G$3:$G$17</c:f>
              <c:numCache>
                <c:formatCode>General</c:formatCode>
                <c:ptCount val="15"/>
                <c:pt idx="0">
                  <c:v>39.114380000000004</c:v>
                </c:pt>
                <c:pt idx="1">
                  <c:v>39.489200000000004</c:v>
                </c:pt>
                <c:pt idx="2">
                  <c:v>38.785180000000011</c:v>
                </c:pt>
                <c:pt idx="3">
                  <c:v>37.979170000000003</c:v>
                </c:pt>
                <c:pt idx="4">
                  <c:v>39.598830000000007</c:v>
                </c:pt>
                <c:pt idx="5">
                  <c:v>39.983000000000004</c:v>
                </c:pt>
                <c:pt idx="6">
                  <c:v>41.438500000000005</c:v>
                </c:pt>
                <c:pt idx="7">
                  <c:v>43.13682</c:v>
                </c:pt>
                <c:pt idx="8">
                  <c:v>42.107990000000001</c:v>
                </c:pt>
                <c:pt idx="9">
                  <c:v>43.447540000000004</c:v>
                </c:pt>
                <c:pt idx="10">
                  <c:v>44.791800000000002</c:v>
                </c:pt>
                <c:pt idx="11">
                  <c:v>46.668580000000013</c:v>
                </c:pt>
                <c:pt idx="12">
                  <c:v>48.380710000000001</c:v>
                </c:pt>
                <c:pt idx="13">
                  <c:v>48.79845000000001</c:v>
                </c:pt>
                <c:pt idx="14">
                  <c:v>49.356110000000001</c:v>
                </c:pt>
              </c:numCache>
            </c:numRef>
          </c:val>
          <c:extLst xmlns:c16r2="http://schemas.microsoft.com/office/drawing/2015/06/chart">
            <c:ext xmlns:c16="http://schemas.microsoft.com/office/drawing/2014/chart" uri="{C3380CC4-5D6E-409C-BE32-E72D297353CC}">
              <c16:uniqueId val="{00000000-5B19-492D-8240-8E9048B4C6CA}"/>
            </c:ext>
          </c:extLst>
        </c:ser>
        <c:ser>
          <c:idx val="2"/>
          <c:order val="1"/>
          <c:tx>
            <c:strRef>
              <c:f>'figure 9 - emp by education'!$H$2</c:f>
              <c:strCache>
                <c:ptCount val="1"/>
                <c:pt idx="0">
                  <c:v>בגרות</c:v>
                </c:pt>
              </c:strCache>
            </c:strRef>
          </c:tx>
          <c:spPr>
            <a:ln w="38100">
              <a:solidFill>
                <a:srgbClr val="008000"/>
              </a:solidFill>
            </a:ln>
          </c:spPr>
          <c:marker>
            <c:symbol val="square"/>
            <c:size val="5"/>
            <c:spPr>
              <a:solidFill>
                <a:srgbClr val="008000"/>
              </a:solidFill>
              <a:ln>
                <a:solidFill>
                  <a:srgbClr val="008000"/>
                </a:solidFill>
              </a:ln>
            </c:spPr>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education'!$H$3:$H$17</c:f>
              <c:numCache>
                <c:formatCode>General</c:formatCode>
                <c:ptCount val="15"/>
                <c:pt idx="0">
                  <c:v>62.977489999999996</c:v>
                </c:pt>
                <c:pt idx="1">
                  <c:v>61.988320000000002</c:v>
                </c:pt>
                <c:pt idx="2">
                  <c:v>63.273570000000007</c:v>
                </c:pt>
                <c:pt idx="3">
                  <c:v>62.551629999999996</c:v>
                </c:pt>
                <c:pt idx="4">
                  <c:v>62.65137</c:v>
                </c:pt>
                <c:pt idx="5">
                  <c:v>62.354059999999997</c:v>
                </c:pt>
                <c:pt idx="6">
                  <c:v>64.117540000000005</c:v>
                </c:pt>
                <c:pt idx="7">
                  <c:v>65.906679999999994</c:v>
                </c:pt>
                <c:pt idx="8">
                  <c:v>66.593769999999992</c:v>
                </c:pt>
                <c:pt idx="9">
                  <c:v>67.849620000000016</c:v>
                </c:pt>
                <c:pt idx="10">
                  <c:v>67.699190000000002</c:v>
                </c:pt>
                <c:pt idx="11">
                  <c:v>69.539940000000001</c:v>
                </c:pt>
                <c:pt idx="12">
                  <c:v>68.776879999999991</c:v>
                </c:pt>
                <c:pt idx="13">
                  <c:v>70.403819999999996</c:v>
                </c:pt>
                <c:pt idx="14">
                  <c:v>69.76876</c:v>
                </c:pt>
              </c:numCache>
            </c:numRef>
          </c:val>
          <c:extLst xmlns:c16r2="http://schemas.microsoft.com/office/drawing/2015/06/chart">
            <c:ext xmlns:c16="http://schemas.microsoft.com/office/drawing/2014/chart" uri="{C3380CC4-5D6E-409C-BE32-E72D297353CC}">
              <c16:uniqueId val="{00000001-5B19-492D-8240-8E9048B4C6CA}"/>
            </c:ext>
          </c:extLst>
        </c:ser>
        <c:ser>
          <c:idx val="3"/>
          <c:order val="2"/>
          <c:tx>
            <c:strRef>
              <c:f>'figure 9 - emp by education'!$I$2</c:f>
              <c:strCache>
                <c:ptCount val="1"/>
                <c:pt idx="0">
                  <c:v>אקדמאית חלקית</c:v>
                </c:pt>
              </c:strCache>
            </c:strRef>
          </c:tx>
          <c:spPr>
            <a:ln w="38100"/>
          </c:spPr>
          <c:marker>
            <c:symbol val="x"/>
            <c:size val="5"/>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education'!$I$3:$I$17</c:f>
              <c:numCache>
                <c:formatCode>General</c:formatCode>
                <c:ptCount val="15"/>
                <c:pt idx="0">
                  <c:v>70.609899999999982</c:v>
                </c:pt>
                <c:pt idx="1">
                  <c:v>70.168949999999981</c:v>
                </c:pt>
                <c:pt idx="2">
                  <c:v>69.431439999999995</c:v>
                </c:pt>
                <c:pt idx="3">
                  <c:v>70.147800000000004</c:v>
                </c:pt>
                <c:pt idx="4">
                  <c:v>72.108479999999986</c:v>
                </c:pt>
                <c:pt idx="5">
                  <c:v>72.709779999999981</c:v>
                </c:pt>
                <c:pt idx="6">
                  <c:v>73.066019999999995</c:v>
                </c:pt>
                <c:pt idx="7">
                  <c:v>73.11139</c:v>
                </c:pt>
                <c:pt idx="8">
                  <c:v>73.081050000000005</c:v>
                </c:pt>
                <c:pt idx="9">
                  <c:v>73.868210000000005</c:v>
                </c:pt>
                <c:pt idx="10">
                  <c:v>73.896600000000007</c:v>
                </c:pt>
                <c:pt idx="11">
                  <c:v>75.06747</c:v>
                </c:pt>
                <c:pt idx="12">
                  <c:v>75.173739999999967</c:v>
                </c:pt>
                <c:pt idx="13">
                  <c:v>77.533709999999999</c:v>
                </c:pt>
                <c:pt idx="14">
                  <c:v>77.993409999999997</c:v>
                </c:pt>
              </c:numCache>
            </c:numRef>
          </c:val>
          <c:extLst xmlns:c16r2="http://schemas.microsoft.com/office/drawing/2015/06/chart">
            <c:ext xmlns:c16="http://schemas.microsoft.com/office/drawing/2014/chart" uri="{C3380CC4-5D6E-409C-BE32-E72D297353CC}">
              <c16:uniqueId val="{00000002-5B19-492D-8240-8E9048B4C6CA}"/>
            </c:ext>
          </c:extLst>
        </c:ser>
        <c:ser>
          <c:idx val="4"/>
          <c:order val="3"/>
          <c:tx>
            <c:strRef>
              <c:f>'figure 9 - emp by education'!$J$2</c:f>
              <c:strCache>
                <c:ptCount val="1"/>
                <c:pt idx="0">
                  <c:v>תואר ראשון</c:v>
                </c:pt>
              </c:strCache>
            </c:strRef>
          </c:tx>
          <c:spPr>
            <a:ln w="38100">
              <a:solidFill>
                <a:srgbClr val="FF0000"/>
              </a:solidFill>
            </a:ln>
          </c:spPr>
          <c:marker>
            <c:symbol val="none"/>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education'!$J$3:$J$17</c:f>
              <c:numCache>
                <c:formatCode>General</c:formatCode>
                <c:ptCount val="15"/>
                <c:pt idx="0">
                  <c:v>78.806100000000001</c:v>
                </c:pt>
                <c:pt idx="1">
                  <c:v>80.242620000000016</c:v>
                </c:pt>
                <c:pt idx="2">
                  <c:v>78.587389999999999</c:v>
                </c:pt>
                <c:pt idx="3">
                  <c:v>79.147480000000002</c:v>
                </c:pt>
                <c:pt idx="4">
                  <c:v>80.246480000000005</c:v>
                </c:pt>
                <c:pt idx="5">
                  <c:v>82.437260000000009</c:v>
                </c:pt>
                <c:pt idx="6">
                  <c:v>82.46720000000002</c:v>
                </c:pt>
                <c:pt idx="7">
                  <c:v>81.415369999999996</c:v>
                </c:pt>
                <c:pt idx="8">
                  <c:v>81.346270000000004</c:v>
                </c:pt>
                <c:pt idx="9">
                  <c:v>80.851869999999991</c:v>
                </c:pt>
                <c:pt idx="10">
                  <c:v>81.986239999999995</c:v>
                </c:pt>
                <c:pt idx="11">
                  <c:v>83.36918</c:v>
                </c:pt>
                <c:pt idx="12">
                  <c:v>83.241490000000013</c:v>
                </c:pt>
                <c:pt idx="13">
                  <c:v>84.422179999999983</c:v>
                </c:pt>
                <c:pt idx="14">
                  <c:v>83.885120000000001</c:v>
                </c:pt>
              </c:numCache>
            </c:numRef>
          </c:val>
          <c:extLst xmlns:c16r2="http://schemas.microsoft.com/office/drawing/2015/06/chart">
            <c:ext xmlns:c16="http://schemas.microsoft.com/office/drawing/2014/chart" uri="{C3380CC4-5D6E-409C-BE32-E72D297353CC}">
              <c16:uniqueId val="{00000003-5B19-492D-8240-8E9048B4C6CA}"/>
            </c:ext>
          </c:extLst>
        </c:ser>
        <c:ser>
          <c:idx val="1"/>
          <c:order val="4"/>
          <c:tx>
            <c:strRef>
              <c:f>'figure 9 - emp by education'!$K$2</c:f>
              <c:strCache>
                <c:ptCount val="1"/>
                <c:pt idx="0">
                  <c:v>תואר שני ומעלה</c:v>
                </c:pt>
              </c:strCache>
            </c:strRef>
          </c:tx>
          <c:spPr>
            <a:ln w="50800" cmpd="dbl">
              <a:solidFill>
                <a:srgbClr val="002060"/>
              </a:solidFill>
            </a:ln>
          </c:spPr>
          <c:marker>
            <c:symbol val="none"/>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education'!$K$3:$K$17</c:f>
              <c:numCache>
                <c:formatCode>General</c:formatCode>
                <c:ptCount val="15"/>
                <c:pt idx="0">
                  <c:v>78.994400000000013</c:v>
                </c:pt>
                <c:pt idx="1">
                  <c:v>79.099620000000016</c:v>
                </c:pt>
                <c:pt idx="2">
                  <c:v>82.400310000000005</c:v>
                </c:pt>
                <c:pt idx="3">
                  <c:v>82.031840000000003</c:v>
                </c:pt>
                <c:pt idx="4">
                  <c:v>82.715389999999999</c:v>
                </c:pt>
                <c:pt idx="5">
                  <c:v>83.47139</c:v>
                </c:pt>
                <c:pt idx="6">
                  <c:v>84.630709999999979</c:v>
                </c:pt>
                <c:pt idx="7">
                  <c:v>85.859020000000001</c:v>
                </c:pt>
                <c:pt idx="8">
                  <c:v>84.136489999999981</c:v>
                </c:pt>
                <c:pt idx="9">
                  <c:v>84.862009999999998</c:v>
                </c:pt>
                <c:pt idx="10">
                  <c:v>84.907539999999997</c:v>
                </c:pt>
                <c:pt idx="11">
                  <c:v>86.375399999999985</c:v>
                </c:pt>
                <c:pt idx="12">
                  <c:v>87.368839999999992</c:v>
                </c:pt>
                <c:pt idx="13">
                  <c:v>88.524569999999997</c:v>
                </c:pt>
                <c:pt idx="14">
                  <c:v>89.185209999999998</c:v>
                </c:pt>
              </c:numCache>
            </c:numRef>
          </c:val>
          <c:extLst xmlns:c16r2="http://schemas.microsoft.com/office/drawing/2015/06/chart">
            <c:ext xmlns:c16="http://schemas.microsoft.com/office/drawing/2014/chart" uri="{C3380CC4-5D6E-409C-BE32-E72D297353CC}">
              <c16:uniqueId val="{00000004-5B19-492D-8240-8E9048B4C6CA}"/>
            </c:ext>
          </c:extLst>
        </c:ser>
        <c:dLbls/>
        <c:marker val="1"/>
        <c:axId val="116044160"/>
        <c:axId val="116045696"/>
      </c:lineChart>
      <c:catAx>
        <c:axId val="116044160"/>
        <c:scaling>
          <c:orientation val="minMax"/>
        </c:scaling>
        <c:axPos val="b"/>
        <c:numFmt formatCode="General" sourceLinked="1"/>
        <c:tickLblPos val="nextTo"/>
        <c:spPr>
          <a:ln w="3175">
            <a:solidFill>
              <a:srgbClr val="000000"/>
            </a:solidFill>
            <a:prstDash val="solid"/>
          </a:ln>
        </c:spPr>
        <c:txPr>
          <a:bodyPr rot="0" vert="horz"/>
          <a:lstStyle/>
          <a:p>
            <a:pPr>
              <a:defRPr sz="900" b="1" i="0" u="none" strike="noStrike" baseline="0">
                <a:solidFill>
                  <a:srgbClr val="000000"/>
                </a:solidFill>
                <a:latin typeface="+mn-lt"/>
                <a:ea typeface="Arial"/>
                <a:cs typeface="Arial"/>
              </a:defRPr>
            </a:pPr>
            <a:endParaRPr lang="en-US"/>
          </a:p>
        </c:txPr>
        <c:crossAx val="116045696"/>
        <c:crosses val="autoZero"/>
        <c:auto val="1"/>
        <c:lblAlgn val="ctr"/>
        <c:lblOffset val="100"/>
        <c:tickLblSkip val="1"/>
        <c:tickMarkSkip val="1"/>
      </c:catAx>
      <c:valAx>
        <c:axId val="116045696"/>
        <c:scaling>
          <c:orientation val="minMax"/>
          <c:min val="30"/>
        </c:scaling>
        <c:axPos val="l"/>
        <c:majorGridlines>
          <c:spPr>
            <a:ln w="3175">
              <a:solidFill>
                <a:srgbClr val="000000"/>
              </a:solidFill>
              <a:prstDash val="solid"/>
            </a:ln>
          </c:spPr>
        </c:majorGridlines>
        <c:numFmt formatCode="#,##0" sourceLinked="0"/>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en-US"/>
          </a:p>
        </c:txPr>
        <c:crossAx val="116044160"/>
        <c:crosses val="autoZero"/>
        <c:crossBetween val="midCat"/>
      </c:valAx>
      <c:spPr>
        <a:noFill/>
        <a:ln w="3175">
          <a:solidFill>
            <a:srgbClr val="000000"/>
          </a:solidFill>
          <a:prstDash val="solid"/>
        </a:ln>
      </c:spPr>
    </c:plotArea>
    <c:plotVisOnly val="1"/>
    <c:dispBlanksAs val="gap"/>
  </c:chart>
  <c:spPr>
    <a:solidFill>
      <a:sysClr val="window" lastClr="FFFFFF"/>
    </a:solidFill>
    <a:ln w="9525">
      <a:noFill/>
    </a:ln>
  </c:spPr>
  <c:txPr>
    <a:bodyPr/>
    <a:lstStyle/>
    <a:p>
      <a:pPr>
        <a:defRPr sz="1475" b="0" i="0" u="none" strike="noStrike" baseline="0">
          <a:solidFill>
            <a:srgbClr val="000000"/>
          </a:solidFill>
          <a:latin typeface="Arial"/>
          <a:ea typeface="Arial"/>
          <a:cs typeface="Arial"/>
        </a:defRPr>
      </a:pPr>
      <a:endParaRPr lang="en-US"/>
    </a:p>
  </c:tx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cdr:x>
      <cdr:y>0.965</cdr:y>
    </cdr:from>
    <cdr:to>
      <cdr:x>0.333</cdr:x>
      <cdr:y>1</cdr:y>
    </cdr:to>
    <cdr:sp macro="" textlink="">
      <cdr:nvSpPr>
        <cdr:cNvPr id="88065" name="Text Box 1">
          <a:extLst xmlns:a="http://schemas.openxmlformats.org/drawingml/2006/main">
            <a:ext uri="{FF2B5EF4-FFF2-40B4-BE49-F238E27FC236}">
              <a16:creationId xmlns="" xmlns:a16="http://schemas.microsoft.com/office/drawing/2014/main" id="{F11C0C95-E876-4082-8E6F-1A861C47A87F}"/>
            </a:ext>
          </a:extLst>
        </cdr:cNvPr>
        <cdr:cNvSpPr txBox="1">
          <a:spLocks xmlns:a="http://schemas.openxmlformats.org/drawingml/2006/main" noChangeArrowheads="1"/>
        </cdr:cNvSpPr>
      </cdr:nvSpPr>
      <cdr:spPr bwMode="auto">
        <a:xfrm xmlns:a="http://schemas.openxmlformats.org/drawingml/2006/main">
          <a:off x="0" y="5634466"/>
          <a:ext cx="2857814" cy="20435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xmlns:mc="http://schemas.openxmlformats.org/markup-compatibility/2006" val="FFFFFF" mc:Ignorable="a14" a14:legacySpreadsheetColorIndex="65"/>
              </a:solidFill>
            </a14:hiddenFill>
          </a:ext>
          <a:ext uri="{91240B29-F687-4F45-9708-019B960494DF}">
            <a14:hiddenLine xmlns:a14="http://schemas.microsoft.com/office/drawing/2010/main" xmlns=""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he-IL"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0.965</cdr:y>
    </cdr:from>
    <cdr:to>
      <cdr:x>0.333</cdr:x>
      <cdr:y>1</cdr:y>
    </cdr:to>
    <cdr:sp macro="" textlink="">
      <cdr:nvSpPr>
        <cdr:cNvPr id="88065" name="Text Box 1">
          <a:extLst xmlns:a="http://schemas.openxmlformats.org/drawingml/2006/main">
            <a:ext uri="{FF2B5EF4-FFF2-40B4-BE49-F238E27FC236}">
              <a16:creationId xmlns="" xmlns:a16="http://schemas.microsoft.com/office/drawing/2014/main" id="{342EC4DB-5044-48E1-BE18-E549F1B841F9}"/>
            </a:ext>
          </a:extLst>
        </cdr:cNvPr>
        <cdr:cNvSpPr txBox="1">
          <a:spLocks xmlns:a="http://schemas.openxmlformats.org/drawingml/2006/main" noChangeArrowheads="1"/>
        </cdr:cNvSpPr>
      </cdr:nvSpPr>
      <cdr:spPr bwMode="auto">
        <a:xfrm xmlns:a="http://schemas.openxmlformats.org/drawingml/2006/main">
          <a:off x="0" y="5634466"/>
          <a:ext cx="2857814" cy="20435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xmlns:mc="http://schemas.openxmlformats.org/markup-compatibility/2006" val="FFFFFF" mc:Ignorable="a14" a14:legacySpreadsheetColorIndex="65"/>
              </a:solidFill>
            </a14:hiddenFill>
          </a:ext>
          <a:ext uri="{91240B29-F687-4F45-9708-019B960494DF}">
            <a14:hiddenLine xmlns:a14="http://schemas.microsoft.com/office/drawing/2010/main" xmlns=""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he-IL"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0.965</cdr:y>
    </cdr:from>
    <cdr:to>
      <cdr:x>0.333</cdr:x>
      <cdr:y>1</cdr:y>
    </cdr:to>
    <cdr:sp macro="" textlink="">
      <cdr:nvSpPr>
        <cdr:cNvPr id="88065" name="Text Box 1">
          <a:extLst xmlns:a="http://schemas.openxmlformats.org/drawingml/2006/main">
            <a:ext uri="{FF2B5EF4-FFF2-40B4-BE49-F238E27FC236}">
              <a16:creationId xmlns="" xmlns:a16="http://schemas.microsoft.com/office/drawing/2014/main" id="{F11C0C95-E876-4082-8E6F-1A861C47A87F}"/>
            </a:ext>
          </a:extLst>
        </cdr:cNvPr>
        <cdr:cNvSpPr txBox="1">
          <a:spLocks xmlns:a="http://schemas.openxmlformats.org/drawingml/2006/main" noChangeArrowheads="1"/>
        </cdr:cNvSpPr>
      </cdr:nvSpPr>
      <cdr:spPr bwMode="auto">
        <a:xfrm xmlns:a="http://schemas.openxmlformats.org/drawingml/2006/main">
          <a:off x="0" y="5634466"/>
          <a:ext cx="2857814" cy="20435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xmlns:mc="http://schemas.openxmlformats.org/markup-compatibility/2006" val="FFFFFF" mc:Ignorable="a14" a14:legacySpreadsheetColorIndex="65"/>
              </a:solidFill>
            </a14:hiddenFill>
          </a:ext>
          <a:ext uri="{91240B29-F687-4F45-9708-019B960494DF}">
            <a14:hiddenLine xmlns:a14="http://schemas.microsoft.com/office/drawing/2010/main" xmlns=""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he-IL"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0.965</cdr:y>
    </cdr:from>
    <cdr:to>
      <cdr:x>0.333</cdr:x>
      <cdr:y>1</cdr:y>
    </cdr:to>
    <cdr:sp macro="" textlink="">
      <cdr:nvSpPr>
        <cdr:cNvPr id="88065" name="Text Box 1">
          <a:extLst xmlns:a="http://schemas.openxmlformats.org/drawingml/2006/main">
            <a:ext uri="{FF2B5EF4-FFF2-40B4-BE49-F238E27FC236}">
              <a16:creationId xmlns="" xmlns:a16="http://schemas.microsoft.com/office/drawing/2014/main" id="{342EC4DB-5044-48E1-BE18-E549F1B841F9}"/>
            </a:ext>
          </a:extLst>
        </cdr:cNvPr>
        <cdr:cNvSpPr txBox="1">
          <a:spLocks xmlns:a="http://schemas.openxmlformats.org/drawingml/2006/main" noChangeArrowheads="1"/>
        </cdr:cNvSpPr>
      </cdr:nvSpPr>
      <cdr:spPr bwMode="auto">
        <a:xfrm xmlns:a="http://schemas.openxmlformats.org/drawingml/2006/main">
          <a:off x="0" y="5634466"/>
          <a:ext cx="2857814" cy="20435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xmlns:mc="http://schemas.openxmlformats.org/markup-compatibility/2006" val="FFFFFF" mc:Ignorable="a14" a14:legacySpreadsheetColorIndex="65"/>
              </a:solidFill>
            </a14:hiddenFill>
          </a:ext>
          <a:ext uri="{91240B29-F687-4F45-9708-019B960494DF}">
            <a14:hiddenLine xmlns:a14="http://schemas.microsoft.com/office/drawing/2010/main" xmlns=""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he-IL"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0.965</cdr:y>
    </cdr:from>
    <cdr:to>
      <cdr:x>0.333</cdr:x>
      <cdr:y>1</cdr:y>
    </cdr:to>
    <cdr:sp macro="" textlink="">
      <cdr:nvSpPr>
        <cdr:cNvPr id="88065" name="Text Box 1">
          <a:extLst xmlns:a="http://schemas.openxmlformats.org/drawingml/2006/main">
            <a:ext uri="{FF2B5EF4-FFF2-40B4-BE49-F238E27FC236}">
              <a16:creationId xmlns="" xmlns:a16="http://schemas.microsoft.com/office/drawing/2014/main" id="{F11C0C95-E876-4082-8E6F-1A861C47A87F}"/>
            </a:ext>
          </a:extLst>
        </cdr:cNvPr>
        <cdr:cNvSpPr txBox="1">
          <a:spLocks xmlns:a="http://schemas.openxmlformats.org/drawingml/2006/main" noChangeArrowheads="1"/>
        </cdr:cNvSpPr>
      </cdr:nvSpPr>
      <cdr:spPr bwMode="auto">
        <a:xfrm xmlns:a="http://schemas.openxmlformats.org/drawingml/2006/main">
          <a:off x="0" y="5634466"/>
          <a:ext cx="2857814" cy="20435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xmlns:mc="http://schemas.openxmlformats.org/markup-compatibility/2006" val="FFFFFF" mc:Ignorable="a14" a14:legacySpreadsheetColorIndex="65"/>
              </a:solidFill>
            </a14:hiddenFill>
          </a:ext>
          <a:ext uri="{91240B29-F687-4F45-9708-019B960494DF}">
            <a14:hiddenLine xmlns:a14="http://schemas.microsoft.com/office/drawing/2010/main" xmlns=""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he-IL"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3903441" y="0"/>
            <a:ext cx="2986309" cy="501095"/>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lgn="r">
              <a:spcBef>
                <a:spcPct val="0"/>
              </a:spcBef>
              <a:defRPr sz="1200">
                <a:latin typeface="Arial" charset="0"/>
                <a:cs typeface="Arial" charset="0"/>
              </a:defRPr>
            </a:lvl1pPr>
          </a:lstStyle>
          <a:p>
            <a:pPr>
              <a:defRPr/>
            </a:pPr>
            <a:endParaRPr lang="en-US" dirty="0"/>
          </a:p>
        </p:txBody>
      </p:sp>
      <p:sp>
        <p:nvSpPr>
          <p:cNvPr id="91139" name="Rectangle 3"/>
          <p:cNvSpPr>
            <a:spLocks noGrp="1" noChangeArrowheads="1"/>
          </p:cNvSpPr>
          <p:nvPr>
            <p:ph type="dt" sz="quarter" idx="1"/>
          </p:nvPr>
        </p:nvSpPr>
        <p:spPr bwMode="auto">
          <a:xfrm>
            <a:off x="1610" y="0"/>
            <a:ext cx="2986309" cy="501095"/>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lgn="l">
              <a:spcBef>
                <a:spcPct val="0"/>
              </a:spcBef>
              <a:defRPr sz="1200">
                <a:latin typeface="Arial" charset="0"/>
                <a:cs typeface="Arial" charset="0"/>
              </a:defRPr>
            </a:lvl1pPr>
          </a:lstStyle>
          <a:p>
            <a:pPr>
              <a:defRPr/>
            </a:pPr>
            <a:endParaRPr lang="en-US" dirty="0"/>
          </a:p>
        </p:txBody>
      </p:sp>
      <p:sp>
        <p:nvSpPr>
          <p:cNvPr id="91140" name="Rectangle 4"/>
          <p:cNvSpPr>
            <a:spLocks noGrp="1" noChangeArrowheads="1"/>
          </p:cNvSpPr>
          <p:nvPr>
            <p:ph type="ftr" sz="quarter" idx="2"/>
          </p:nvPr>
        </p:nvSpPr>
        <p:spPr bwMode="auto">
          <a:xfrm>
            <a:off x="3903441" y="9519183"/>
            <a:ext cx="2986309" cy="501095"/>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lgn="r">
              <a:spcBef>
                <a:spcPct val="0"/>
              </a:spcBef>
              <a:defRPr sz="1200">
                <a:latin typeface="Arial" charset="0"/>
                <a:cs typeface="Arial" charset="0"/>
              </a:defRPr>
            </a:lvl1pPr>
          </a:lstStyle>
          <a:p>
            <a:pPr>
              <a:defRPr/>
            </a:pPr>
            <a:endParaRPr lang="en-US" dirty="0"/>
          </a:p>
        </p:txBody>
      </p:sp>
      <p:sp>
        <p:nvSpPr>
          <p:cNvPr id="91141" name="Rectangle 5"/>
          <p:cNvSpPr>
            <a:spLocks noGrp="1" noChangeArrowheads="1"/>
          </p:cNvSpPr>
          <p:nvPr>
            <p:ph type="sldNum" sz="quarter" idx="3"/>
          </p:nvPr>
        </p:nvSpPr>
        <p:spPr bwMode="auto">
          <a:xfrm>
            <a:off x="1610" y="9519183"/>
            <a:ext cx="2986309" cy="501095"/>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lgn="l">
              <a:spcBef>
                <a:spcPct val="0"/>
              </a:spcBef>
              <a:defRPr sz="1200">
                <a:latin typeface="Arial" charset="0"/>
                <a:cs typeface="Arial" charset="0"/>
              </a:defRPr>
            </a:lvl1pPr>
          </a:lstStyle>
          <a:p>
            <a:pPr>
              <a:defRPr/>
            </a:pPr>
            <a:fld id="{22199152-E0E1-4309-BB53-736E53B9448C}" type="slidenum">
              <a:rPr lang="he-IL"/>
              <a:pPr>
                <a:defRPr/>
              </a:pPr>
              <a:t>‹#›</a:t>
            </a:fld>
            <a:endParaRPr lang="en-US" dirty="0"/>
          </a:p>
        </p:txBody>
      </p:sp>
    </p:spTree>
    <p:extLst>
      <p:ext uri="{BB962C8B-B14F-4D97-AF65-F5344CB8AC3E}">
        <p14:creationId xmlns:p14="http://schemas.microsoft.com/office/powerpoint/2010/main" xmlns="" val="2820166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903441" y="0"/>
            <a:ext cx="2986309" cy="501095"/>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lgn="r">
              <a:spcBef>
                <a:spcPct val="0"/>
              </a:spcBef>
              <a:defRPr sz="1200">
                <a:latin typeface="Arial" charset="0"/>
                <a:cs typeface="Arial" charset="0"/>
              </a:defRPr>
            </a:lvl1pPr>
          </a:lstStyle>
          <a:p>
            <a:pPr>
              <a:defRPr/>
            </a:pPr>
            <a:endParaRPr lang="en-US" dirty="0"/>
          </a:p>
        </p:txBody>
      </p:sp>
      <p:sp>
        <p:nvSpPr>
          <p:cNvPr id="4099" name="Rectangle 3"/>
          <p:cNvSpPr>
            <a:spLocks noGrp="1" noChangeArrowheads="1"/>
          </p:cNvSpPr>
          <p:nvPr>
            <p:ph type="dt" idx="1"/>
          </p:nvPr>
        </p:nvSpPr>
        <p:spPr bwMode="auto">
          <a:xfrm>
            <a:off x="1610" y="0"/>
            <a:ext cx="2986309" cy="501095"/>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lgn="l">
              <a:spcBef>
                <a:spcPct val="0"/>
              </a:spcBef>
              <a:defRPr sz="1200">
                <a:latin typeface="Arial" charset="0"/>
                <a:cs typeface="Arial" charset="0"/>
              </a:defRPr>
            </a:lvl1pPr>
          </a:lstStyle>
          <a:p>
            <a:pPr>
              <a:defRPr/>
            </a:pPr>
            <a:endParaRPr lang="en-US" dirty="0"/>
          </a:p>
        </p:txBody>
      </p:sp>
      <p:sp>
        <p:nvSpPr>
          <p:cNvPr id="46084" name="Rectangle 4"/>
          <p:cNvSpPr>
            <a:spLocks noGrp="1" noRot="1" noChangeAspect="1" noChangeArrowheads="1" noTextEdit="1"/>
          </p:cNvSpPr>
          <p:nvPr>
            <p:ph type="sldImg" idx="2"/>
          </p:nvPr>
        </p:nvSpPr>
        <p:spPr bwMode="auto">
          <a:xfrm>
            <a:off x="941388" y="752475"/>
            <a:ext cx="5008562" cy="37576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688654" y="4759592"/>
            <a:ext cx="5512444" cy="4509850"/>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4102" name="Rectangle 6"/>
          <p:cNvSpPr>
            <a:spLocks noGrp="1" noChangeArrowheads="1"/>
          </p:cNvSpPr>
          <p:nvPr>
            <p:ph type="ftr" sz="quarter" idx="4"/>
          </p:nvPr>
        </p:nvSpPr>
        <p:spPr bwMode="auto">
          <a:xfrm>
            <a:off x="3903441" y="9519183"/>
            <a:ext cx="2986309" cy="501095"/>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lgn="r">
              <a:spcBef>
                <a:spcPct val="0"/>
              </a:spcBef>
              <a:defRPr sz="1200">
                <a:latin typeface="Arial" charset="0"/>
                <a:cs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1610" y="9519183"/>
            <a:ext cx="2986309" cy="501095"/>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lgn="l">
              <a:spcBef>
                <a:spcPct val="0"/>
              </a:spcBef>
              <a:defRPr sz="1200">
                <a:latin typeface="Arial" charset="0"/>
                <a:cs typeface="Arial" charset="0"/>
              </a:defRPr>
            </a:lvl1pPr>
          </a:lstStyle>
          <a:p>
            <a:pPr>
              <a:defRPr/>
            </a:pPr>
            <a:fld id="{A08224EA-037D-477C-9EC7-D77A638C6281}" type="slidenum">
              <a:rPr lang="he-IL"/>
              <a:pPr>
                <a:defRPr/>
              </a:pPr>
              <a:t>‹#›</a:t>
            </a:fld>
            <a:endParaRPr lang="en-US" dirty="0"/>
          </a:p>
        </p:txBody>
      </p:sp>
    </p:spTree>
    <p:extLst>
      <p:ext uri="{BB962C8B-B14F-4D97-AF65-F5344CB8AC3E}">
        <p14:creationId xmlns:p14="http://schemas.microsoft.com/office/powerpoint/2010/main" xmlns="" val="346198936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a:t>
            </a:fld>
            <a:endParaRPr lang="en-US" dirty="0"/>
          </a:p>
        </p:txBody>
      </p:sp>
    </p:spTree>
    <p:extLst>
      <p:ext uri="{BB962C8B-B14F-4D97-AF65-F5344CB8AC3E}">
        <p14:creationId xmlns:p14="http://schemas.microsoft.com/office/powerpoint/2010/main" xmlns="" val="165516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endParaRPr lang="he-IL" sz="1200" b="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10</a:t>
            </a:fld>
            <a:endParaRPr lang="en-US" dirty="0"/>
          </a:p>
        </p:txBody>
      </p:sp>
    </p:spTree>
    <p:extLst>
      <p:ext uri="{BB962C8B-B14F-4D97-AF65-F5344CB8AC3E}">
        <p14:creationId xmlns:p14="http://schemas.microsoft.com/office/powerpoint/2010/main" xmlns="" val="2098924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he-IL"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11</a:t>
            </a:fld>
            <a:endParaRPr lang="en-US" dirty="0"/>
          </a:p>
        </p:txBody>
      </p:sp>
    </p:spTree>
    <p:extLst>
      <p:ext uri="{BB962C8B-B14F-4D97-AF65-F5344CB8AC3E}">
        <p14:creationId xmlns:p14="http://schemas.microsoft.com/office/powerpoint/2010/main" xmlns="" val="327836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12</a:t>
            </a:fld>
            <a:endParaRPr lang="en-US" dirty="0"/>
          </a:p>
        </p:txBody>
      </p:sp>
    </p:spTree>
    <p:extLst>
      <p:ext uri="{BB962C8B-B14F-4D97-AF65-F5344CB8AC3E}">
        <p14:creationId xmlns:p14="http://schemas.microsoft.com/office/powerpoint/2010/main" xmlns="" val="3914726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he-IL"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13</a:t>
            </a:fld>
            <a:endParaRPr lang="en-US" dirty="0"/>
          </a:p>
        </p:txBody>
      </p:sp>
    </p:spTree>
    <p:extLst>
      <p:ext uri="{BB962C8B-B14F-4D97-AF65-F5344CB8AC3E}">
        <p14:creationId xmlns:p14="http://schemas.microsoft.com/office/powerpoint/2010/main" xmlns="" val="2481416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14</a:t>
            </a:fld>
            <a:endParaRPr lang="en-US" dirty="0"/>
          </a:p>
        </p:txBody>
      </p:sp>
    </p:spTree>
    <p:extLst>
      <p:ext uri="{BB962C8B-B14F-4D97-AF65-F5344CB8AC3E}">
        <p14:creationId xmlns:p14="http://schemas.microsoft.com/office/powerpoint/2010/main" xmlns="" val="3008906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15</a:t>
            </a:fld>
            <a:endParaRPr lang="en-US" dirty="0"/>
          </a:p>
        </p:txBody>
      </p:sp>
    </p:spTree>
    <p:extLst>
      <p:ext uri="{BB962C8B-B14F-4D97-AF65-F5344CB8AC3E}">
        <p14:creationId xmlns:p14="http://schemas.microsoft.com/office/powerpoint/2010/main" xmlns="" val="3962269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16</a:t>
            </a:fld>
            <a:endParaRPr lang="en-US" dirty="0"/>
          </a:p>
        </p:txBody>
      </p:sp>
    </p:spTree>
    <p:extLst>
      <p:ext uri="{BB962C8B-B14F-4D97-AF65-F5344CB8AC3E}">
        <p14:creationId xmlns:p14="http://schemas.microsoft.com/office/powerpoint/2010/main" xmlns="" val="244258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17</a:t>
            </a:fld>
            <a:endParaRPr lang="en-US" dirty="0"/>
          </a:p>
        </p:txBody>
      </p:sp>
    </p:spTree>
    <p:extLst>
      <p:ext uri="{BB962C8B-B14F-4D97-AF65-F5344CB8AC3E}">
        <p14:creationId xmlns:p14="http://schemas.microsoft.com/office/powerpoint/2010/main" xmlns="" val="3515418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he-IL"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18</a:t>
            </a:fld>
            <a:endParaRPr lang="en-US" dirty="0"/>
          </a:p>
        </p:txBody>
      </p:sp>
    </p:spTree>
    <p:extLst>
      <p:ext uri="{BB962C8B-B14F-4D97-AF65-F5344CB8AC3E}">
        <p14:creationId xmlns:p14="http://schemas.microsoft.com/office/powerpoint/2010/main" xmlns="" val="1299473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19</a:t>
            </a:fld>
            <a:endParaRPr lang="en-US" dirty="0"/>
          </a:p>
        </p:txBody>
      </p:sp>
    </p:spTree>
    <p:extLst>
      <p:ext uri="{BB962C8B-B14F-4D97-AF65-F5344CB8AC3E}">
        <p14:creationId xmlns:p14="http://schemas.microsoft.com/office/powerpoint/2010/main" xmlns="" val="373581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a:t>
            </a:fld>
            <a:endParaRPr lang="en-US" dirty="0"/>
          </a:p>
        </p:txBody>
      </p:sp>
    </p:spTree>
    <p:extLst>
      <p:ext uri="{BB962C8B-B14F-4D97-AF65-F5344CB8AC3E}">
        <p14:creationId xmlns:p14="http://schemas.microsoft.com/office/powerpoint/2010/main" xmlns="" val="1155878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he-IL" sz="120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20</a:t>
            </a:fld>
            <a:endParaRPr lang="en-US" dirty="0"/>
          </a:p>
        </p:txBody>
      </p:sp>
    </p:spTree>
    <p:extLst>
      <p:ext uri="{BB962C8B-B14F-4D97-AF65-F5344CB8AC3E}">
        <p14:creationId xmlns:p14="http://schemas.microsoft.com/office/powerpoint/2010/main" xmlns="" val="1248868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21</a:t>
            </a:fld>
            <a:endParaRPr lang="en-US" dirty="0"/>
          </a:p>
        </p:txBody>
      </p:sp>
    </p:spTree>
    <p:extLst>
      <p:ext uri="{BB962C8B-B14F-4D97-AF65-F5344CB8AC3E}">
        <p14:creationId xmlns:p14="http://schemas.microsoft.com/office/powerpoint/2010/main" xmlns="" val="3335903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22</a:t>
            </a:fld>
            <a:endParaRPr lang="en-US" dirty="0"/>
          </a:p>
        </p:txBody>
      </p:sp>
    </p:spTree>
    <p:extLst>
      <p:ext uri="{BB962C8B-B14F-4D97-AF65-F5344CB8AC3E}">
        <p14:creationId xmlns:p14="http://schemas.microsoft.com/office/powerpoint/2010/main" xmlns="" val="1127347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23</a:t>
            </a:fld>
            <a:endParaRPr lang="en-US" dirty="0"/>
          </a:p>
        </p:txBody>
      </p:sp>
    </p:spTree>
    <p:extLst>
      <p:ext uri="{BB962C8B-B14F-4D97-AF65-F5344CB8AC3E}">
        <p14:creationId xmlns:p14="http://schemas.microsoft.com/office/powerpoint/2010/main" xmlns="" val="1644787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24</a:t>
            </a:fld>
            <a:endParaRPr lang="en-US" dirty="0"/>
          </a:p>
        </p:txBody>
      </p:sp>
    </p:spTree>
    <p:extLst>
      <p:ext uri="{BB962C8B-B14F-4D97-AF65-F5344CB8AC3E}">
        <p14:creationId xmlns:p14="http://schemas.microsoft.com/office/powerpoint/2010/main" xmlns="" val="3324703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25</a:t>
            </a:fld>
            <a:endParaRPr lang="en-US" dirty="0"/>
          </a:p>
        </p:txBody>
      </p:sp>
    </p:spTree>
    <p:extLst>
      <p:ext uri="{BB962C8B-B14F-4D97-AF65-F5344CB8AC3E}">
        <p14:creationId xmlns:p14="http://schemas.microsoft.com/office/powerpoint/2010/main" xmlns="" val="3778475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26</a:t>
            </a:fld>
            <a:endParaRPr lang="en-US" dirty="0"/>
          </a:p>
        </p:txBody>
      </p:sp>
    </p:spTree>
    <p:extLst>
      <p:ext uri="{BB962C8B-B14F-4D97-AF65-F5344CB8AC3E}">
        <p14:creationId xmlns:p14="http://schemas.microsoft.com/office/powerpoint/2010/main" xmlns="" val="776269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27</a:t>
            </a:fld>
            <a:endParaRPr lang="en-US" dirty="0"/>
          </a:p>
        </p:txBody>
      </p:sp>
    </p:spTree>
    <p:extLst>
      <p:ext uri="{BB962C8B-B14F-4D97-AF65-F5344CB8AC3E}">
        <p14:creationId xmlns:p14="http://schemas.microsoft.com/office/powerpoint/2010/main" xmlns="" val="4827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28</a:t>
            </a:fld>
            <a:endParaRPr lang="en-US" dirty="0"/>
          </a:p>
        </p:txBody>
      </p:sp>
    </p:spTree>
    <p:extLst>
      <p:ext uri="{BB962C8B-B14F-4D97-AF65-F5344CB8AC3E}">
        <p14:creationId xmlns:p14="http://schemas.microsoft.com/office/powerpoint/2010/main" xmlns="" val="1570532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29</a:t>
            </a:fld>
            <a:endParaRPr lang="en-US" dirty="0"/>
          </a:p>
        </p:txBody>
      </p:sp>
    </p:spTree>
    <p:extLst>
      <p:ext uri="{BB962C8B-B14F-4D97-AF65-F5344CB8AC3E}">
        <p14:creationId xmlns:p14="http://schemas.microsoft.com/office/powerpoint/2010/main" xmlns="" val="294473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endParaRPr lang="he-IL" sz="16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3</a:t>
            </a:fld>
            <a:endParaRPr lang="en-US" dirty="0"/>
          </a:p>
        </p:txBody>
      </p:sp>
    </p:spTree>
    <p:extLst>
      <p:ext uri="{BB962C8B-B14F-4D97-AF65-F5344CB8AC3E}">
        <p14:creationId xmlns:p14="http://schemas.microsoft.com/office/powerpoint/2010/main" xmlns="" val="2617065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31</a:t>
            </a:fld>
            <a:endParaRPr lang="en-US" dirty="0"/>
          </a:p>
        </p:txBody>
      </p:sp>
    </p:spTree>
    <p:extLst>
      <p:ext uri="{BB962C8B-B14F-4D97-AF65-F5344CB8AC3E}">
        <p14:creationId xmlns:p14="http://schemas.microsoft.com/office/powerpoint/2010/main" xmlns="" val="2433081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32</a:t>
            </a:fld>
            <a:endParaRPr lang="en-US" dirty="0"/>
          </a:p>
        </p:txBody>
      </p:sp>
    </p:spTree>
    <p:extLst>
      <p:ext uri="{BB962C8B-B14F-4D97-AF65-F5344CB8AC3E}">
        <p14:creationId xmlns:p14="http://schemas.microsoft.com/office/powerpoint/2010/main" xmlns="" val="2774354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33</a:t>
            </a:fld>
            <a:endParaRPr lang="en-US" dirty="0"/>
          </a:p>
        </p:txBody>
      </p:sp>
    </p:spTree>
    <p:extLst>
      <p:ext uri="{BB962C8B-B14F-4D97-AF65-F5344CB8AC3E}">
        <p14:creationId xmlns:p14="http://schemas.microsoft.com/office/powerpoint/2010/main" xmlns="" val="2828500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7"/>
              </a:spcBef>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39</a:t>
            </a:fld>
            <a:endParaRPr lang="en-US" dirty="0"/>
          </a:p>
        </p:txBody>
      </p:sp>
    </p:spTree>
    <p:extLst>
      <p:ext uri="{BB962C8B-B14F-4D97-AF65-F5344CB8AC3E}">
        <p14:creationId xmlns:p14="http://schemas.microsoft.com/office/powerpoint/2010/main" xmlns="" val="58723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endParaRPr lang="he-IL"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4</a:t>
            </a:fld>
            <a:endParaRPr lang="en-US" dirty="0"/>
          </a:p>
        </p:txBody>
      </p:sp>
    </p:spTree>
    <p:extLst>
      <p:ext uri="{BB962C8B-B14F-4D97-AF65-F5344CB8AC3E}">
        <p14:creationId xmlns:p14="http://schemas.microsoft.com/office/powerpoint/2010/main" xmlns="" val="133876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5</a:t>
            </a:fld>
            <a:endParaRPr lang="en-US" dirty="0"/>
          </a:p>
        </p:txBody>
      </p:sp>
    </p:spTree>
    <p:extLst>
      <p:ext uri="{BB962C8B-B14F-4D97-AF65-F5344CB8AC3E}">
        <p14:creationId xmlns:p14="http://schemas.microsoft.com/office/powerpoint/2010/main" xmlns="" val="279178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6</a:t>
            </a:fld>
            <a:endParaRPr lang="en-US" dirty="0"/>
          </a:p>
        </p:txBody>
      </p:sp>
    </p:spTree>
    <p:extLst>
      <p:ext uri="{BB962C8B-B14F-4D97-AF65-F5344CB8AC3E}">
        <p14:creationId xmlns:p14="http://schemas.microsoft.com/office/powerpoint/2010/main" xmlns="" val="327741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he-IL"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7</a:t>
            </a:fld>
            <a:endParaRPr lang="en-US" dirty="0"/>
          </a:p>
        </p:txBody>
      </p:sp>
    </p:spTree>
    <p:extLst>
      <p:ext uri="{BB962C8B-B14F-4D97-AF65-F5344CB8AC3E}">
        <p14:creationId xmlns:p14="http://schemas.microsoft.com/office/powerpoint/2010/main" xmlns="" val="173207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8</a:t>
            </a:fld>
            <a:endParaRPr lang="en-US" dirty="0"/>
          </a:p>
        </p:txBody>
      </p:sp>
    </p:spTree>
    <p:extLst>
      <p:ext uri="{BB962C8B-B14F-4D97-AF65-F5344CB8AC3E}">
        <p14:creationId xmlns:p14="http://schemas.microsoft.com/office/powerpoint/2010/main" xmlns="" val="420224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he-IL"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9</a:t>
            </a:fld>
            <a:endParaRPr lang="en-US" dirty="0"/>
          </a:p>
        </p:txBody>
      </p:sp>
    </p:spTree>
    <p:extLst>
      <p:ext uri="{BB962C8B-B14F-4D97-AF65-F5344CB8AC3E}">
        <p14:creationId xmlns:p14="http://schemas.microsoft.com/office/powerpoint/2010/main" xmlns="" val="266242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79368690"/>
      </p:ext>
    </p:extLst>
  </p:cSld>
  <p:clrMapOvr>
    <a:masterClrMapping/>
  </p:clrMapOvr>
  <p:transition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he-IL" dirty="0"/>
              <a:t>07 פברואר 13</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AF582D-976B-45F5-A101-7733D1442A59}" type="slidenum">
              <a:rPr lang="he-IL"/>
              <a:pPr>
                <a:defRPr/>
              </a:pPr>
              <a:t>‹#›</a:t>
            </a:fld>
            <a:endParaRPr lang="en-US" dirty="0"/>
          </a:p>
        </p:txBody>
      </p:sp>
    </p:spTree>
    <p:extLst>
      <p:ext uri="{BB962C8B-B14F-4D97-AF65-F5344CB8AC3E}">
        <p14:creationId xmlns:p14="http://schemas.microsoft.com/office/powerpoint/2010/main" xmlns="" val="4067260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3DBCEE49-9DF0-465B-B6F2-9EF52351CCCC}"/>
              </a:ext>
            </a:extLst>
          </p:cNvPr>
          <p:cNvGrpSpPr>
            <a:grpSpLocks noChangeAspect="1"/>
          </p:cNvGrpSpPr>
          <p:nvPr userDrawn="1"/>
        </p:nvGrpSpPr>
        <p:grpSpPr>
          <a:xfrm>
            <a:off x="2" y="6036852"/>
            <a:ext cx="2504687" cy="821148"/>
            <a:chOff x="-36512" y="4762976"/>
            <a:chExt cx="2880118" cy="826264"/>
          </a:xfrm>
        </p:grpSpPr>
        <p:sp>
          <p:nvSpPr>
            <p:cNvPr id="6" name="Right Triangle 5">
              <a:extLst>
                <a:ext uri="{FF2B5EF4-FFF2-40B4-BE49-F238E27FC236}">
                  <a16:creationId xmlns="" xmlns:a16="http://schemas.microsoft.com/office/drawing/2014/main" id="{F4566579-F56F-4DCD-8AF1-7D5E2B73D4F3}"/>
                </a:ext>
              </a:extLst>
            </p:cNvPr>
            <p:cNvSpPr/>
            <p:nvPr userDrawn="1"/>
          </p:nvSpPr>
          <p:spPr bwMode="auto">
            <a:xfrm>
              <a:off x="-36512" y="4762976"/>
              <a:ext cx="2880118" cy="826264"/>
            </a:xfrm>
            <a:prstGeom prst="rtTriangle">
              <a:avLst/>
            </a:prstGeom>
            <a:solidFill>
              <a:srgbClr val="002A52"/>
            </a:solidFill>
            <a:ln w="952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1"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p:txBody>
        </p:sp>
        <p:pic>
          <p:nvPicPr>
            <p:cNvPr id="7" name="Picture 6">
              <a:extLst>
                <a:ext uri="{FF2B5EF4-FFF2-40B4-BE49-F238E27FC236}">
                  <a16:creationId xmlns="" xmlns:a16="http://schemas.microsoft.com/office/drawing/2014/main" id="{1A3FAF85-62D7-40A0-B5F3-95D7C980773F}"/>
                </a:ext>
              </a:extLst>
            </p:cNvPr>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380" t="31259" r="20789" b="44889"/>
            <a:stretch/>
          </p:blipFill>
          <p:spPr>
            <a:xfrm>
              <a:off x="-36512" y="5085184"/>
              <a:ext cx="1728192" cy="504056"/>
            </a:xfrm>
            <a:prstGeom prst="rect">
              <a:avLst/>
            </a:prstGeom>
            <a:noFill/>
          </p:spPr>
        </p:pic>
      </p:grpSp>
      <p:sp>
        <p:nvSpPr>
          <p:cNvPr id="9" name="TextBox 8">
            <a:extLst>
              <a:ext uri="{FF2B5EF4-FFF2-40B4-BE49-F238E27FC236}">
                <a16:creationId xmlns="" xmlns:a16="http://schemas.microsoft.com/office/drawing/2014/main" id="{1A8633D7-83EC-4A34-A68E-9837DFB27B9A}"/>
              </a:ext>
            </a:extLst>
          </p:cNvPr>
          <p:cNvSpPr txBox="1"/>
          <p:nvPr userDrawn="1"/>
        </p:nvSpPr>
        <p:spPr>
          <a:xfrm>
            <a:off x="1619672" y="6669360"/>
            <a:ext cx="360040" cy="184666"/>
          </a:xfrm>
          <a:prstGeom prst="rect">
            <a:avLst/>
          </a:prstGeom>
          <a:noFill/>
        </p:spPr>
        <p:txBody>
          <a:bodyPr wrap="square" lIns="0" tIns="0" rIns="0" bIns="0" rtlCol="0" anchor="ctr" anchorCtr="0">
            <a:spAutoFit/>
          </a:bodyPr>
          <a:lstStyle/>
          <a:p>
            <a:fld id="{F3975508-7808-46CA-A9F7-D26EAE41C36B}" type="slidenum">
              <a:rPr lang="he-IL" sz="1200" smtClean="0">
                <a:solidFill>
                  <a:schemeClr val="bg1"/>
                </a:solidFill>
              </a:rPr>
              <a:pPr/>
              <a:t>‹#›</a:t>
            </a:fld>
            <a:endParaRPr lang="en-US"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ransition advTm="10000"/>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189" algn="ctr" rtl="1" fontAlgn="base">
        <a:spcBef>
          <a:spcPct val="0"/>
        </a:spcBef>
        <a:spcAft>
          <a:spcPct val="0"/>
        </a:spcAft>
        <a:defRPr sz="4400">
          <a:solidFill>
            <a:schemeClr val="tx2"/>
          </a:solidFill>
          <a:latin typeface="Arial" charset="0"/>
          <a:cs typeface="Arial" charset="0"/>
        </a:defRPr>
      </a:lvl6pPr>
      <a:lvl7pPr marL="914377" algn="ctr" rtl="1" fontAlgn="base">
        <a:spcBef>
          <a:spcPct val="0"/>
        </a:spcBef>
        <a:spcAft>
          <a:spcPct val="0"/>
        </a:spcAft>
        <a:defRPr sz="4400">
          <a:solidFill>
            <a:schemeClr val="tx2"/>
          </a:solidFill>
          <a:latin typeface="Arial" charset="0"/>
          <a:cs typeface="Arial" charset="0"/>
        </a:defRPr>
      </a:lvl7pPr>
      <a:lvl8pPr marL="1371566" algn="ctr" rtl="1" fontAlgn="base">
        <a:spcBef>
          <a:spcPct val="0"/>
        </a:spcBef>
        <a:spcAft>
          <a:spcPct val="0"/>
        </a:spcAft>
        <a:defRPr sz="4400">
          <a:solidFill>
            <a:schemeClr val="tx2"/>
          </a:solidFill>
          <a:latin typeface="Arial" charset="0"/>
          <a:cs typeface="Arial" charset="0"/>
        </a:defRPr>
      </a:lvl8pPr>
      <a:lvl9pPr marL="1828754" algn="ctr" rtl="1" fontAlgn="base">
        <a:spcBef>
          <a:spcPct val="0"/>
        </a:spcBef>
        <a:spcAft>
          <a:spcPct val="0"/>
        </a:spcAft>
        <a:defRPr sz="4400">
          <a:solidFill>
            <a:schemeClr val="tx2"/>
          </a:solidFill>
          <a:latin typeface="Arial" charset="0"/>
          <a:cs typeface="Arial" charset="0"/>
        </a:defRPr>
      </a:lvl9pPr>
    </p:titleStyle>
    <p:bodyStyle>
      <a:lvl1pPr marL="342891" indent="-342891" algn="r" rtl="1" eaLnBrk="0" fontAlgn="base" hangingPunct="0">
        <a:spcBef>
          <a:spcPct val="20000"/>
        </a:spcBef>
        <a:spcAft>
          <a:spcPct val="0"/>
        </a:spcAft>
        <a:buChar char="•"/>
        <a:defRPr sz="3200">
          <a:solidFill>
            <a:schemeClr val="tx1"/>
          </a:solidFill>
          <a:latin typeface="+mn-lt"/>
          <a:ea typeface="+mn-ea"/>
          <a:cs typeface="+mn-cs"/>
        </a:defRPr>
      </a:lvl1pPr>
      <a:lvl2pPr marL="742932" indent="-285744" algn="r" rtl="1" eaLnBrk="0" fontAlgn="base" hangingPunct="0">
        <a:spcBef>
          <a:spcPct val="20000"/>
        </a:spcBef>
        <a:spcAft>
          <a:spcPct val="0"/>
        </a:spcAft>
        <a:buChar char="–"/>
        <a:defRPr sz="2800">
          <a:solidFill>
            <a:schemeClr val="tx1"/>
          </a:solidFill>
          <a:latin typeface="+mn-lt"/>
          <a:cs typeface="+mn-cs"/>
        </a:defRPr>
      </a:lvl2pPr>
      <a:lvl3pPr marL="1142971" indent="-228594" algn="r" rtl="1" eaLnBrk="0" fontAlgn="base" hangingPunct="0">
        <a:spcBef>
          <a:spcPct val="20000"/>
        </a:spcBef>
        <a:spcAft>
          <a:spcPct val="0"/>
        </a:spcAft>
        <a:buChar char="•"/>
        <a:defRPr sz="2400">
          <a:solidFill>
            <a:schemeClr val="tx1"/>
          </a:solidFill>
          <a:latin typeface="+mn-lt"/>
          <a:cs typeface="+mn-cs"/>
        </a:defRPr>
      </a:lvl3pPr>
      <a:lvl4pPr marL="1600160" indent="-228594" algn="r" rtl="1" eaLnBrk="0" fontAlgn="base" hangingPunct="0">
        <a:spcBef>
          <a:spcPct val="20000"/>
        </a:spcBef>
        <a:spcAft>
          <a:spcPct val="0"/>
        </a:spcAft>
        <a:buChar char="–"/>
        <a:defRPr sz="2000">
          <a:solidFill>
            <a:schemeClr val="tx1"/>
          </a:solidFill>
          <a:latin typeface="+mn-lt"/>
          <a:cs typeface="+mn-cs"/>
        </a:defRPr>
      </a:lvl4pPr>
      <a:lvl5pPr marL="2057349" indent="-228594" algn="r" rtl="1" eaLnBrk="0" fontAlgn="base" hangingPunct="0">
        <a:spcBef>
          <a:spcPct val="20000"/>
        </a:spcBef>
        <a:spcAft>
          <a:spcPct val="0"/>
        </a:spcAft>
        <a:buChar char="»"/>
        <a:defRPr sz="2000">
          <a:solidFill>
            <a:schemeClr val="tx1"/>
          </a:solidFill>
          <a:latin typeface="+mn-lt"/>
          <a:cs typeface="+mn-cs"/>
        </a:defRPr>
      </a:lvl5pPr>
      <a:lvl6pPr marL="2514537" indent="-228594" algn="r" rtl="1" fontAlgn="base">
        <a:spcBef>
          <a:spcPct val="20000"/>
        </a:spcBef>
        <a:spcAft>
          <a:spcPct val="0"/>
        </a:spcAft>
        <a:buChar char="»"/>
        <a:defRPr sz="2000">
          <a:solidFill>
            <a:schemeClr val="tx1"/>
          </a:solidFill>
          <a:latin typeface="+mn-lt"/>
          <a:cs typeface="+mn-cs"/>
        </a:defRPr>
      </a:lvl6pPr>
      <a:lvl7pPr marL="2971726" indent="-228594" algn="r" rtl="1" fontAlgn="base">
        <a:spcBef>
          <a:spcPct val="20000"/>
        </a:spcBef>
        <a:spcAft>
          <a:spcPct val="0"/>
        </a:spcAft>
        <a:buChar char="»"/>
        <a:defRPr sz="2000">
          <a:solidFill>
            <a:schemeClr val="tx1"/>
          </a:solidFill>
          <a:latin typeface="+mn-lt"/>
          <a:cs typeface="+mn-cs"/>
        </a:defRPr>
      </a:lvl7pPr>
      <a:lvl8pPr marL="3428914" indent="-228594" algn="r" rtl="1" fontAlgn="base">
        <a:spcBef>
          <a:spcPct val="20000"/>
        </a:spcBef>
        <a:spcAft>
          <a:spcPct val="0"/>
        </a:spcAft>
        <a:buChar char="»"/>
        <a:defRPr sz="2000">
          <a:solidFill>
            <a:schemeClr val="tx1"/>
          </a:solidFill>
          <a:latin typeface="+mn-lt"/>
          <a:cs typeface="+mn-cs"/>
        </a:defRPr>
      </a:lvl8pPr>
      <a:lvl9pPr marL="3886103" indent="-228594"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274292"/>
            <a:ext cx="9144000" cy="6309420"/>
          </a:xfrm>
          <a:prstGeom prst="rect">
            <a:avLst/>
          </a:prstGeom>
          <a:noFill/>
          <a:ln w="9525">
            <a:noFill/>
            <a:miter lim="800000"/>
            <a:headEnd/>
            <a:tailEnd/>
          </a:ln>
          <a:effectLst/>
        </p:spPr>
        <p:txBody>
          <a:bodyPr anchor="ctr">
            <a:spAutoFit/>
          </a:bodyPr>
          <a:lstStyle/>
          <a:p>
            <a:pPr rtl="0">
              <a:spcBef>
                <a:spcPct val="0"/>
              </a:spcBef>
              <a:defRPr/>
            </a:pPr>
            <a:r>
              <a:rPr lang="en-US" sz="5400" b="1" dirty="0" smtClean="0">
                <a:solidFill>
                  <a:srgbClr val="002A52"/>
                </a:solidFill>
                <a:effectLst>
                  <a:outerShdw blurRad="38100" dist="38100" dir="2700000" algn="tl">
                    <a:srgbClr val="C0C0C0"/>
                  </a:outerShdw>
                </a:effectLst>
                <a:latin typeface="+mj-lt"/>
                <a:cs typeface="Arial" pitchFamily="34" charset="0"/>
              </a:rPr>
              <a:t>Labor Market in </a:t>
            </a:r>
            <a:r>
              <a:rPr lang="en-US" sz="5400" b="1" dirty="0">
                <a:solidFill>
                  <a:srgbClr val="002A52"/>
                </a:solidFill>
                <a:effectLst>
                  <a:outerShdw blurRad="38100" dist="38100" dir="2700000" algn="tl">
                    <a:srgbClr val="C0C0C0"/>
                  </a:outerShdw>
                </a:effectLst>
                <a:latin typeface="+mj-lt"/>
                <a:cs typeface="Arial" pitchFamily="34" charset="0"/>
              </a:rPr>
              <a:t>Israel: Trends, </a:t>
            </a:r>
            <a:r>
              <a:rPr lang="en-US" sz="5400" b="1" dirty="0" smtClean="0">
                <a:solidFill>
                  <a:srgbClr val="002A52"/>
                </a:solidFill>
                <a:effectLst>
                  <a:outerShdw blurRad="38100" dist="38100" dir="2700000" algn="tl">
                    <a:srgbClr val="C0C0C0"/>
                  </a:outerShdw>
                </a:effectLst>
                <a:latin typeface="+mj-lt"/>
                <a:cs typeface="Arial" pitchFamily="34" charset="0"/>
              </a:rPr>
              <a:t>Challenges </a:t>
            </a:r>
            <a:r>
              <a:rPr lang="en-US" sz="5400" b="1" dirty="0">
                <a:solidFill>
                  <a:srgbClr val="002A52"/>
                </a:solidFill>
                <a:effectLst>
                  <a:outerShdw blurRad="38100" dist="38100" dir="2700000" algn="tl">
                    <a:srgbClr val="C0C0C0"/>
                  </a:outerShdw>
                </a:effectLst>
                <a:latin typeface="+mj-lt"/>
                <a:cs typeface="Arial" pitchFamily="34" charset="0"/>
              </a:rPr>
              <a:t>and </a:t>
            </a:r>
            <a:r>
              <a:rPr lang="en-US" sz="5400" b="1" dirty="0" smtClean="0">
                <a:solidFill>
                  <a:srgbClr val="002A52"/>
                </a:solidFill>
                <a:effectLst>
                  <a:outerShdw blurRad="38100" dist="38100" dir="2700000" algn="tl">
                    <a:srgbClr val="C0C0C0"/>
                  </a:outerShdw>
                </a:effectLst>
                <a:latin typeface="+mj-lt"/>
                <a:cs typeface="Arial" pitchFamily="34" charset="0"/>
              </a:rPr>
              <a:t>Policies</a:t>
            </a:r>
            <a:endParaRPr lang="en-US" sz="5400" b="1" dirty="0">
              <a:solidFill>
                <a:srgbClr val="002A52"/>
              </a:solidFill>
              <a:effectLst>
                <a:outerShdw blurRad="38100" dist="38100" dir="2700000" algn="tl">
                  <a:srgbClr val="C0C0C0"/>
                </a:outerShdw>
              </a:effectLst>
              <a:latin typeface="+mj-lt"/>
              <a:cs typeface="Arial" pitchFamily="34" charset="0"/>
            </a:endParaRPr>
          </a:p>
          <a:p>
            <a:pPr rtl="0">
              <a:spcBef>
                <a:spcPct val="0"/>
              </a:spcBef>
              <a:defRPr/>
            </a:pPr>
            <a:endParaRPr lang="he-IL" sz="5400" b="1" dirty="0">
              <a:solidFill>
                <a:srgbClr val="002A52"/>
              </a:solidFill>
              <a:effectLst>
                <a:outerShdw blurRad="38100" dist="38100" dir="2700000" algn="tl">
                  <a:srgbClr val="C0C0C0"/>
                </a:outerShdw>
              </a:effectLst>
              <a:latin typeface="+mj-lt"/>
              <a:cs typeface="Arial" pitchFamily="34" charset="0"/>
            </a:endParaRPr>
          </a:p>
          <a:p>
            <a:pPr rtl="0">
              <a:spcBef>
                <a:spcPct val="0"/>
              </a:spcBef>
              <a:defRPr/>
            </a:pPr>
            <a:endParaRPr lang="en-US" sz="3600" b="1" dirty="0">
              <a:solidFill>
                <a:srgbClr val="002A52"/>
              </a:solidFill>
              <a:effectLst>
                <a:outerShdw blurRad="38100" dist="38100" dir="2700000" algn="tl">
                  <a:srgbClr val="C0C0C0"/>
                </a:outerShdw>
              </a:effectLst>
              <a:latin typeface="+mj-lt"/>
              <a:cs typeface="Arial" pitchFamily="34" charset="0"/>
            </a:endParaRPr>
          </a:p>
          <a:p>
            <a:pPr rtl="0">
              <a:spcBef>
                <a:spcPct val="0"/>
              </a:spcBef>
              <a:defRPr/>
            </a:pPr>
            <a:r>
              <a:rPr lang="en-US" sz="3200" b="1" dirty="0" smtClean="0">
                <a:solidFill>
                  <a:srgbClr val="002A52"/>
                </a:solidFill>
                <a:effectLst>
                  <a:outerShdw blurRad="38100" dist="38100" dir="2700000" algn="tl">
                    <a:srgbClr val="C0C0C0"/>
                  </a:outerShdw>
                </a:effectLst>
                <a:cs typeface="Arial" pitchFamily="34" charset="0"/>
              </a:rPr>
              <a:t>Professor </a:t>
            </a:r>
            <a:r>
              <a:rPr lang="en-US" sz="3200" b="1" dirty="0" err="1" smtClean="0">
                <a:solidFill>
                  <a:srgbClr val="002A52"/>
                </a:solidFill>
                <a:effectLst>
                  <a:outerShdw blurRad="38100" dist="38100" dir="2700000" algn="tl">
                    <a:srgbClr val="C0C0C0"/>
                  </a:outerShdw>
                </a:effectLst>
                <a:cs typeface="Arial" pitchFamily="34" charset="0"/>
              </a:rPr>
              <a:t>Z</a:t>
            </a:r>
            <a:r>
              <a:rPr lang="en-US" sz="3200" b="1" dirty="0" err="1" smtClean="0">
                <a:solidFill>
                  <a:srgbClr val="002A52"/>
                </a:solidFill>
                <a:effectLst>
                  <a:outerShdw blurRad="38100" dist="38100" dir="2700000" algn="tl">
                    <a:srgbClr val="C0C0C0"/>
                  </a:outerShdw>
                </a:effectLst>
                <a:cs typeface="Arial" pitchFamily="34" charset="0"/>
              </a:rPr>
              <a:t>vi</a:t>
            </a:r>
            <a:r>
              <a:rPr lang="en-US" sz="3200" b="1" dirty="0" smtClean="0">
                <a:solidFill>
                  <a:srgbClr val="002A52"/>
                </a:solidFill>
                <a:effectLst>
                  <a:outerShdw blurRad="38100" dist="38100" dir="2700000" algn="tl">
                    <a:srgbClr val="C0C0C0"/>
                  </a:outerShdw>
                </a:effectLst>
                <a:cs typeface="Arial" pitchFamily="34" charset="0"/>
              </a:rPr>
              <a:t> Eckstein</a:t>
            </a:r>
            <a:endParaRPr lang="en-US" sz="3200" b="1" dirty="0">
              <a:solidFill>
                <a:srgbClr val="002A52"/>
              </a:solidFill>
              <a:effectLst>
                <a:outerShdw blurRad="38100" dist="38100" dir="2700000" algn="tl">
                  <a:srgbClr val="C0C0C0"/>
                </a:outerShdw>
              </a:effectLst>
              <a:cs typeface="Arial" pitchFamily="34" charset="0"/>
            </a:endParaRPr>
          </a:p>
          <a:p>
            <a:pPr rtl="0">
              <a:spcBef>
                <a:spcPct val="0"/>
              </a:spcBef>
              <a:defRPr/>
            </a:pPr>
            <a:r>
              <a:rPr lang="en-US" sz="2400" b="1" dirty="0">
                <a:solidFill>
                  <a:srgbClr val="002A52"/>
                </a:solidFill>
                <a:effectLst>
                  <a:outerShdw blurRad="38100" dist="38100" dir="2700000" algn="tl">
                    <a:srgbClr val="C0C0C0"/>
                  </a:outerShdw>
                </a:effectLst>
                <a:cs typeface="Arial" pitchFamily="34" charset="0"/>
              </a:rPr>
              <a:t>Head of the </a:t>
            </a:r>
            <a:r>
              <a:rPr lang="en-US" sz="2400" b="1" dirty="0" err="1">
                <a:solidFill>
                  <a:srgbClr val="002A52"/>
                </a:solidFill>
                <a:effectLst>
                  <a:outerShdw blurRad="38100" dist="38100" dir="2700000" algn="tl">
                    <a:srgbClr val="C0C0C0"/>
                  </a:outerShdw>
                </a:effectLst>
                <a:cs typeface="Arial" pitchFamily="34" charset="0"/>
              </a:rPr>
              <a:t>Aharon</a:t>
            </a:r>
            <a:r>
              <a:rPr lang="en-US" sz="2400" b="1" dirty="0">
                <a:solidFill>
                  <a:srgbClr val="002A52"/>
                </a:solidFill>
                <a:effectLst>
                  <a:outerShdw blurRad="38100" dist="38100" dir="2700000" algn="tl">
                    <a:srgbClr val="C0C0C0"/>
                  </a:outerShdw>
                </a:effectLst>
                <a:cs typeface="Arial" pitchFamily="34" charset="0"/>
              </a:rPr>
              <a:t> Institute for Economic Policy</a:t>
            </a:r>
          </a:p>
          <a:p>
            <a:pPr rtl="0">
              <a:spcBef>
                <a:spcPct val="0"/>
              </a:spcBef>
              <a:defRPr/>
            </a:pPr>
            <a:r>
              <a:rPr lang="en-US" sz="2400" b="1" dirty="0">
                <a:solidFill>
                  <a:srgbClr val="002A52"/>
                </a:solidFill>
                <a:effectLst>
                  <a:outerShdw blurRad="38100" dist="38100" dir="2700000" algn="tl">
                    <a:srgbClr val="C0C0C0"/>
                  </a:outerShdw>
                </a:effectLst>
                <a:cs typeface="Arial" pitchFamily="34" charset="0"/>
              </a:rPr>
              <a:t>Dean of the </a:t>
            </a:r>
            <a:r>
              <a:rPr lang="en-US" sz="2400" b="1" dirty="0" err="1" smtClean="0">
                <a:solidFill>
                  <a:srgbClr val="002A52"/>
                </a:solidFill>
                <a:effectLst>
                  <a:outerShdw blurRad="38100" dist="38100" dir="2700000" algn="tl">
                    <a:srgbClr val="C0C0C0"/>
                  </a:outerShdw>
                </a:effectLst>
                <a:cs typeface="Arial" pitchFamily="34" charset="0"/>
              </a:rPr>
              <a:t>Tiomkin</a:t>
            </a:r>
            <a:r>
              <a:rPr lang="en-US" sz="2400" b="1" dirty="0" smtClean="0">
                <a:solidFill>
                  <a:srgbClr val="002A52"/>
                </a:solidFill>
                <a:effectLst>
                  <a:outerShdw blurRad="38100" dist="38100" dir="2700000" algn="tl">
                    <a:srgbClr val="C0C0C0"/>
                  </a:outerShdw>
                </a:effectLst>
                <a:cs typeface="Arial" pitchFamily="34" charset="0"/>
              </a:rPr>
              <a:t> School </a:t>
            </a:r>
            <a:r>
              <a:rPr lang="en-US" sz="2400" b="1" dirty="0">
                <a:solidFill>
                  <a:srgbClr val="002A52"/>
                </a:solidFill>
                <a:effectLst>
                  <a:outerShdw blurRad="38100" dist="38100" dir="2700000" algn="tl">
                    <a:srgbClr val="C0C0C0"/>
                  </a:outerShdw>
                </a:effectLst>
                <a:cs typeface="Arial" pitchFamily="34" charset="0"/>
              </a:rPr>
              <a:t>of Economics</a:t>
            </a:r>
          </a:p>
          <a:p>
            <a:pPr rtl="0">
              <a:spcBef>
                <a:spcPct val="0"/>
              </a:spcBef>
              <a:defRPr/>
            </a:pPr>
            <a:r>
              <a:rPr lang="en-US" sz="2400" b="1" dirty="0" err="1" smtClean="0">
                <a:solidFill>
                  <a:srgbClr val="002A52"/>
                </a:solidFill>
                <a:effectLst>
                  <a:outerShdw blurRad="38100" dist="38100" dir="2700000" algn="tl">
                    <a:srgbClr val="C0C0C0"/>
                  </a:outerShdw>
                </a:effectLst>
                <a:cs typeface="Arial" pitchFamily="34" charset="0"/>
              </a:rPr>
              <a:t>Hertzliya</a:t>
            </a:r>
            <a:r>
              <a:rPr lang="en-US" sz="2400" b="1" dirty="0" smtClean="0">
                <a:solidFill>
                  <a:srgbClr val="002A52"/>
                </a:solidFill>
                <a:effectLst>
                  <a:outerShdw blurRad="38100" dist="38100" dir="2700000" algn="tl">
                    <a:srgbClr val="C0C0C0"/>
                  </a:outerShdw>
                </a:effectLst>
                <a:cs typeface="Arial" pitchFamily="34" charset="0"/>
              </a:rPr>
              <a:t> </a:t>
            </a:r>
            <a:r>
              <a:rPr lang="en-US" sz="2400" b="1" dirty="0">
                <a:solidFill>
                  <a:srgbClr val="002A52"/>
                </a:solidFill>
                <a:effectLst>
                  <a:outerShdw blurRad="38100" dist="38100" dir="2700000" algn="tl">
                    <a:srgbClr val="C0C0C0"/>
                  </a:outerShdw>
                </a:effectLst>
                <a:cs typeface="Arial" pitchFamily="34" charset="0"/>
              </a:rPr>
              <a:t>Interdisciplinary </a:t>
            </a:r>
            <a:r>
              <a:rPr lang="en-US" sz="2400" b="1" dirty="0" smtClean="0">
                <a:solidFill>
                  <a:srgbClr val="002A52"/>
                </a:solidFill>
                <a:effectLst>
                  <a:outerShdw blurRad="38100" dist="38100" dir="2700000" algn="tl">
                    <a:srgbClr val="C0C0C0"/>
                  </a:outerShdw>
                </a:effectLst>
                <a:cs typeface="Arial" pitchFamily="34" charset="0"/>
              </a:rPr>
              <a:t>Center</a:t>
            </a:r>
            <a:endParaRPr lang="en-US" sz="2400" b="1" dirty="0" smtClean="0">
              <a:solidFill>
                <a:srgbClr val="002A52"/>
              </a:solidFill>
              <a:effectLst>
                <a:outerShdw blurRad="38100" dist="38100" dir="2700000" algn="tl">
                  <a:srgbClr val="C0C0C0"/>
                </a:outerShdw>
              </a:effectLst>
              <a:cs typeface="Arial" pitchFamily="34" charset="0"/>
            </a:endParaRPr>
          </a:p>
          <a:p>
            <a:pPr rtl="0">
              <a:spcBef>
                <a:spcPct val="0"/>
              </a:spcBef>
              <a:defRPr/>
            </a:pPr>
            <a:endParaRPr lang="en-US" sz="2400" b="1" dirty="0" smtClean="0">
              <a:solidFill>
                <a:srgbClr val="002A52"/>
              </a:solidFill>
              <a:effectLst>
                <a:outerShdw blurRad="38100" dist="38100" dir="2700000" algn="tl">
                  <a:srgbClr val="C0C0C0"/>
                </a:outerShdw>
              </a:effectLst>
              <a:latin typeface="+mj-lt"/>
              <a:cs typeface="Arial" pitchFamily="34" charset="0"/>
            </a:endParaRPr>
          </a:p>
          <a:p>
            <a:pPr rtl="0">
              <a:spcBef>
                <a:spcPct val="0"/>
              </a:spcBef>
              <a:defRPr/>
            </a:pPr>
            <a:r>
              <a:rPr lang="en-US" sz="2400" b="1" dirty="0" smtClean="0">
                <a:solidFill>
                  <a:srgbClr val="002A52"/>
                </a:solidFill>
                <a:effectLst>
                  <a:outerShdw blurRad="38100" dist="38100" dir="2700000" algn="tl">
                    <a:srgbClr val="C0C0C0"/>
                  </a:outerShdw>
                </a:effectLst>
                <a:latin typeface="+mj-lt"/>
                <a:cs typeface="Arial" pitchFamily="34" charset="0"/>
              </a:rPr>
              <a:t>Seminar Day for INDC, June 11, 2019</a:t>
            </a:r>
            <a:endParaRPr lang="he-IL" sz="2400" b="1" dirty="0">
              <a:solidFill>
                <a:srgbClr val="002A52"/>
              </a:solidFill>
              <a:effectLst>
                <a:outerShdw blurRad="38100" dist="38100" dir="2700000" algn="tl">
                  <a:srgbClr val="C0C0C0"/>
                </a:outerShdw>
              </a:effectLst>
              <a:latin typeface="+mj-lt"/>
              <a:cs typeface="Arial" pitchFamily="34" charset="0"/>
            </a:endParaRPr>
          </a:p>
        </p:txBody>
      </p:sp>
    </p:spTree>
    <p:extLst>
      <p:ext uri="{BB962C8B-B14F-4D97-AF65-F5344CB8AC3E}">
        <p14:creationId xmlns:p14="http://schemas.microsoft.com/office/powerpoint/2010/main" xmlns="" val="34331012"/>
      </p:ext>
    </p:extLst>
  </p:cSld>
  <p:clrMapOvr>
    <a:masterClrMapping/>
  </p:clrMapOvr>
  <p:transition advTm="10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236548"/>
            <a:ext cx="9144000" cy="600164"/>
          </a:xfrm>
          <a:prstGeom prst="rect">
            <a:avLst/>
          </a:prstGeom>
          <a:noFill/>
          <a:ln w="9525">
            <a:noFill/>
            <a:miter lim="800000"/>
            <a:headEnd/>
            <a:tailEnd/>
          </a:ln>
          <a:effectLst/>
        </p:spPr>
        <p:txBody>
          <a:bodyPr anchor="ctr">
            <a:spAutoFit/>
          </a:bodyPr>
          <a:lstStyle/>
          <a:p>
            <a:pPr rtl="0">
              <a:spcBef>
                <a:spcPts val="1200"/>
              </a:spcBef>
            </a:pPr>
            <a:r>
              <a:rPr lang="en-US" sz="3300" b="1" dirty="0" smtClean="0">
                <a:solidFill>
                  <a:srgbClr val="002060"/>
                </a:solidFill>
                <a:latin typeface="Calibri" panose="020F0502020204030204" pitchFamily="34" charset="0"/>
                <a:cs typeface="Arial" pitchFamily="34" charset="0"/>
              </a:rPr>
              <a:t>Employment and Size of Household</a:t>
            </a:r>
            <a:endParaRPr lang="he-IL" sz="3300" b="1" dirty="0">
              <a:solidFill>
                <a:srgbClr val="002A52"/>
              </a:solidFill>
              <a:latin typeface="Calibri" panose="020F050202020403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 xmlns:a16="http://schemas.microsoft.com/office/drawing/2014/main" id="{16D89E2F-4C64-4D1A-8E51-171B0B7F7C03}"/>
              </a:ext>
            </a:extLst>
          </p:cNvPr>
          <p:cNvSpPr>
            <a:spLocks noChangeArrowheads="1"/>
          </p:cNvSpPr>
          <p:nvPr/>
        </p:nvSpPr>
        <p:spPr bwMode="auto">
          <a:xfrm>
            <a:off x="827584" y="4582800"/>
            <a:ext cx="7200800" cy="1261884"/>
          </a:xfrm>
          <a:prstGeom prst="rect">
            <a:avLst/>
          </a:prstGeom>
          <a:noFill/>
          <a:ln w="9525">
            <a:noFill/>
            <a:miter lim="800000"/>
            <a:headEnd/>
            <a:tailEnd/>
          </a:ln>
          <a:effectLst/>
        </p:spPr>
        <p:txBody>
          <a:bodyPr wrap="square" anchor="ctr">
            <a:spAutoFit/>
          </a:bodyPr>
          <a:lstStyle/>
          <a:p>
            <a:pPr algn="l" rtl="0">
              <a:spcBef>
                <a:spcPts val="1200"/>
              </a:spcBef>
            </a:pPr>
            <a:r>
              <a:rPr lang="en-US" sz="2200" dirty="0">
                <a:solidFill>
                  <a:srgbClr val="002A52"/>
                </a:solidFill>
                <a:latin typeface="Calibri" panose="020F0502020204030204" pitchFamily="34" charset="0"/>
              </a:rPr>
              <a:t>An increase in all groups, more significant for households with </a:t>
            </a:r>
            <a:r>
              <a:rPr lang="en-US" sz="2200" dirty="0">
                <a:solidFill>
                  <a:srgbClr val="FF0000"/>
                </a:solidFill>
                <a:latin typeface="Calibri" panose="020F0502020204030204" pitchFamily="34" charset="0"/>
              </a:rPr>
              <a:t>three or more children</a:t>
            </a:r>
          </a:p>
          <a:p>
            <a:pPr algn="l" rtl="0">
              <a:spcBef>
                <a:spcPts val="1200"/>
              </a:spcBef>
            </a:pPr>
            <a:r>
              <a:rPr lang="en-US" sz="2200" dirty="0">
                <a:solidFill>
                  <a:srgbClr val="002A52"/>
                </a:solidFill>
                <a:latin typeface="Calibri" panose="020F0502020204030204" pitchFamily="34" charset="0"/>
              </a:rPr>
              <a:t>Transition from </a:t>
            </a:r>
            <a:r>
              <a:rPr lang="en-US" sz="2200" dirty="0" smtClean="0">
                <a:solidFill>
                  <a:srgbClr val="002A52"/>
                </a:solidFill>
                <a:latin typeface="Calibri" panose="020F0502020204030204" pitchFamily="34" charset="0"/>
              </a:rPr>
              <a:t>a single </a:t>
            </a:r>
            <a:r>
              <a:rPr lang="en-US" sz="2200" dirty="0">
                <a:solidFill>
                  <a:srgbClr val="002A52"/>
                </a:solidFill>
                <a:latin typeface="Calibri" panose="020F0502020204030204" pitchFamily="34" charset="0"/>
              </a:rPr>
              <a:t>provider to two earners</a:t>
            </a:r>
          </a:p>
        </p:txBody>
      </p:sp>
      <p:pic>
        <p:nvPicPr>
          <p:cNvPr id="3" name="Picture 2">
            <a:extLst>
              <a:ext uri="{FF2B5EF4-FFF2-40B4-BE49-F238E27FC236}">
                <a16:creationId xmlns="" xmlns:a16="http://schemas.microsoft.com/office/drawing/2014/main" id="{7AECFE92-ED95-4769-A74D-32CCCD599856}"/>
              </a:ext>
            </a:extLst>
          </p:cNvPr>
          <p:cNvPicPr>
            <a:picLocks noChangeAspect="1"/>
          </p:cNvPicPr>
          <p:nvPr/>
        </p:nvPicPr>
        <p:blipFill>
          <a:blip r:embed="rId3" cstate="print"/>
          <a:stretch>
            <a:fillRect/>
          </a:stretch>
        </p:blipFill>
        <p:spPr>
          <a:xfrm>
            <a:off x="1762415" y="1044000"/>
            <a:ext cx="5186926" cy="3650601"/>
          </a:xfrm>
          <a:prstGeom prst="rect">
            <a:avLst/>
          </a:prstGeom>
        </p:spPr>
      </p:pic>
      <p:sp>
        <p:nvSpPr>
          <p:cNvPr id="6" name="Rectangle 5">
            <a:extLst>
              <a:ext uri="{FF2B5EF4-FFF2-40B4-BE49-F238E27FC236}">
                <a16:creationId xmlns="" xmlns:a16="http://schemas.microsoft.com/office/drawing/2014/main" id="{F527D03F-B87E-4BFB-A43C-627D387D02DB}"/>
              </a:ext>
            </a:extLst>
          </p:cNvPr>
          <p:cNvSpPr/>
          <p:nvPr/>
        </p:nvSpPr>
        <p:spPr>
          <a:xfrm>
            <a:off x="2483768" y="6021289"/>
            <a:ext cx="6660232" cy="938719"/>
          </a:xfrm>
          <a:prstGeom prst="rect">
            <a:avLst/>
          </a:prstGeom>
        </p:spPr>
        <p:txBody>
          <a:bodyPr wrap="square">
            <a:spAutoFit/>
          </a:bodyPr>
          <a:lstStyle/>
          <a:p>
            <a:pPr algn="just" rtl="0">
              <a:spcBef>
                <a:spcPts val="0"/>
              </a:spcBef>
              <a:spcAft>
                <a:spcPts val="0"/>
              </a:spcAft>
            </a:pPr>
            <a:r>
              <a:rPr lang="en-US" sz="1100" dirty="0">
                <a:solidFill>
                  <a:srgbClr val="002A52"/>
                </a:solidFill>
                <a:latin typeface="Calibri" panose="020F0502020204030204" pitchFamily="34" charset="0"/>
              </a:rPr>
              <a:t>Persons aged 25-64 (head of household). Identifying pairs according to economic context. NUMBER OF CHILDREN AGED 18 IN THE HOUSEHOLD. Refers only to the employment of the head of the household and of the spouse. In the household of an individual, 0 if he does not work and 1 if he works; In a household of a spouse, if both are not working, 0.5 if one of them works and 1 if both work.</a:t>
            </a:r>
          </a:p>
          <a:p>
            <a:pPr algn="just" rtl="0">
              <a:spcBef>
                <a:spcPts val="0"/>
              </a:spcBef>
              <a:spcAft>
                <a:spcPts val="0"/>
              </a:spcAft>
            </a:pPr>
            <a:r>
              <a:rPr lang="en-US" sz="1100" dirty="0">
                <a:solidFill>
                  <a:srgbClr val="002A52"/>
                </a:solidFill>
                <a:latin typeface="Calibri" panose="020F0502020204030204" pitchFamily="34" charset="0"/>
              </a:rPr>
              <a:t>SOURCE: Based on labor force surveys.</a:t>
            </a:r>
          </a:p>
        </p:txBody>
      </p:sp>
    </p:spTree>
    <p:extLst>
      <p:ext uri="{BB962C8B-B14F-4D97-AF65-F5344CB8AC3E}">
        <p14:creationId xmlns:p14="http://schemas.microsoft.com/office/powerpoint/2010/main" xmlns="" val="2220471596"/>
      </p:ext>
    </p:extLst>
  </p:cSld>
  <p:clrMapOvr>
    <a:masterClrMapping/>
  </p:clrMapOvr>
  <p:transition advTm="1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253916"/>
            <a:ext cx="9144000" cy="600164"/>
          </a:xfrm>
          <a:prstGeom prst="rect">
            <a:avLst/>
          </a:prstGeom>
          <a:noFill/>
          <a:ln w="9525">
            <a:noFill/>
            <a:miter lim="800000"/>
            <a:headEnd/>
            <a:tailEnd/>
          </a:ln>
          <a:effectLst/>
        </p:spPr>
        <p:txBody>
          <a:bodyPr anchor="ctr">
            <a:spAutoFit/>
          </a:bodyPr>
          <a:lstStyle/>
          <a:p>
            <a:pPr rtl="0">
              <a:spcBef>
                <a:spcPts val="1200"/>
              </a:spcBef>
            </a:pPr>
            <a:r>
              <a:rPr lang="en-US" sz="3300" b="1" dirty="0">
                <a:solidFill>
                  <a:srgbClr val="002060"/>
                </a:solidFill>
                <a:latin typeface="Calibri" panose="020F0502020204030204" pitchFamily="34" charset="0"/>
                <a:cs typeface="Arial" pitchFamily="34" charset="0"/>
              </a:rPr>
              <a:t>What </a:t>
            </a:r>
            <a:r>
              <a:rPr lang="en-US" sz="3300" b="1" dirty="0" smtClean="0">
                <a:solidFill>
                  <a:srgbClr val="002060"/>
                </a:solidFill>
                <a:latin typeface="Calibri" panose="020F0502020204030204" pitchFamily="34" charset="0"/>
                <a:cs typeface="Arial" pitchFamily="34" charset="0"/>
              </a:rPr>
              <a:t>are the </a:t>
            </a:r>
            <a:r>
              <a:rPr lang="en-US" sz="3300" b="1" dirty="0" smtClean="0">
                <a:solidFill>
                  <a:srgbClr val="002060"/>
                </a:solidFill>
                <a:latin typeface="Calibri" panose="020F0502020204030204" pitchFamily="34" charset="0"/>
                <a:cs typeface="Arial" pitchFamily="34" charset="0"/>
              </a:rPr>
              <a:t>Sources </a:t>
            </a:r>
            <a:r>
              <a:rPr lang="en-US" sz="3300" b="1" dirty="0" smtClean="0">
                <a:solidFill>
                  <a:srgbClr val="002060"/>
                </a:solidFill>
                <a:latin typeface="Calibri" panose="020F0502020204030204" pitchFamily="34" charset="0"/>
                <a:cs typeface="Arial" pitchFamily="34" charset="0"/>
              </a:rPr>
              <a:t>of </a:t>
            </a:r>
            <a:r>
              <a:rPr lang="en-US" sz="3300" b="1" dirty="0" smtClean="0">
                <a:solidFill>
                  <a:srgbClr val="002060"/>
                </a:solidFill>
                <a:latin typeface="Calibri" panose="020F0502020204030204" pitchFamily="34" charset="0"/>
                <a:cs typeface="Arial" pitchFamily="34" charset="0"/>
              </a:rPr>
              <a:t>Employment Growth</a:t>
            </a:r>
            <a:r>
              <a:rPr lang="en-US" sz="3300" b="1" dirty="0">
                <a:solidFill>
                  <a:srgbClr val="002060"/>
                </a:solidFill>
                <a:latin typeface="Calibri" panose="020F0502020204030204" pitchFamily="34" charset="0"/>
                <a:cs typeface="Arial" pitchFamily="34" charset="0"/>
              </a:rPr>
              <a:t>?</a:t>
            </a:r>
            <a:endParaRPr lang="he-IL" sz="3300" b="1" dirty="0">
              <a:solidFill>
                <a:srgbClr val="002A52"/>
              </a:solidFill>
              <a:latin typeface="Calibri" panose="020F0502020204030204" pitchFamily="34" charset="0"/>
              <a:ea typeface="Tahoma" panose="020B0604030504040204" pitchFamily="34" charset="0"/>
              <a:cs typeface="Tahoma" panose="020B0604030504040204" pitchFamily="34" charset="0"/>
            </a:endParaRPr>
          </a:p>
        </p:txBody>
      </p:sp>
      <p:sp>
        <p:nvSpPr>
          <p:cNvPr id="7" name="TextBox 6"/>
          <p:cNvSpPr txBox="1"/>
          <p:nvPr/>
        </p:nvSpPr>
        <p:spPr>
          <a:xfrm>
            <a:off x="755577" y="1412776"/>
            <a:ext cx="7632847" cy="1508105"/>
          </a:xfrm>
          <a:prstGeom prst="rect">
            <a:avLst/>
          </a:prstGeom>
          <a:noFill/>
        </p:spPr>
        <p:txBody>
          <a:bodyPr wrap="square" rtlCol="0">
            <a:spAutoFit/>
          </a:bodyPr>
          <a:lstStyle/>
          <a:p>
            <a:pPr marL="342900" indent="-342900" algn="just" rtl="0">
              <a:spcBef>
                <a:spcPts val="1200"/>
              </a:spcBef>
              <a:buFont typeface="Arial" panose="020B0604020202020204" pitchFamily="34" charset="0"/>
              <a:buChar char="•"/>
            </a:pPr>
            <a:r>
              <a:rPr lang="en-US" sz="2400" dirty="0">
                <a:solidFill>
                  <a:srgbClr val="002060"/>
                </a:solidFill>
                <a:latin typeface="Calibri" panose="020F0502020204030204" pitchFamily="34" charset="0"/>
                <a:cs typeface="Arial" panose="020B0604020202020204" pitchFamily="34" charset="0"/>
              </a:rPr>
              <a:t>Demographic changes? Yes to education, not to others</a:t>
            </a:r>
          </a:p>
          <a:p>
            <a:pPr marL="342900" indent="-342900" algn="just" rtl="0">
              <a:spcBef>
                <a:spcPts val="1200"/>
              </a:spcBef>
              <a:buFont typeface="Arial" panose="020B0604020202020204" pitchFamily="34" charset="0"/>
              <a:buChar char="•"/>
            </a:pPr>
            <a:r>
              <a:rPr lang="en-US" sz="2400" dirty="0" smtClean="0">
                <a:solidFill>
                  <a:srgbClr val="002060"/>
                </a:solidFill>
                <a:latin typeface="Calibri" panose="020F0502020204030204" pitchFamily="34" charset="0"/>
                <a:cs typeface="Arial" panose="020B0604020202020204" pitchFamily="34" charset="0"/>
              </a:rPr>
              <a:t>Yields to </a:t>
            </a:r>
            <a:r>
              <a:rPr lang="en-US" sz="2400" dirty="0">
                <a:solidFill>
                  <a:srgbClr val="002060"/>
                </a:solidFill>
                <a:latin typeface="Calibri" panose="020F0502020204030204" pitchFamily="34" charset="0"/>
                <a:cs typeface="Arial" panose="020B0604020202020204" pitchFamily="34" charset="0"/>
              </a:rPr>
              <a:t>education? No</a:t>
            </a:r>
          </a:p>
          <a:p>
            <a:pPr marL="342900" indent="-342900" algn="just" rtl="0">
              <a:spcBef>
                <a:spcPts val="1200"/>
              </a:spcBef>
              <a:buFont typeface="Arial" panose="020B0604020202020204" pitchFamily="34" charset="0"/>
              <a:buChar char="•"/>
            </a:pPr>
            <a:r>
              <a:rPr lang="en-US" sz="2400" dirty="0">
                <a:solidFill>
                  <a:srgbClr val="002060"/>
                </a:solidFill>
                <a:latin typeface="Calibri" panose="020F0502020204030204" pitchFamily="34" charset="0"/>
                <a:cs typeface="Arial" panose="020B0604020202020204" pitchFamily="34" charset="0"/>
              </a:rPr>
              <a:t>P</a:t>
            </a:r>
            <a:r>
              <a:rPr lang="en-US" sz="2400" dirty="0" smtClean="0">
                <a:solidFill>
                  <a:srgbClr val="002060"/>
                </a:solidFill>
                <a:latin typeface="Calibri" panose="020F0502020204030204" pitchFamily="34" charset="0"/>
                <a:cs typeface="Arial" panose="020B0604020202020204" pitchFamily="34" charset="0"/>
              </a:rPr>
              <a:t>olicy</a:t>
            </a:r>
            <a:r>
              <a:rPr lang="en-US" sz="2400" dirty="0">
                <a:solidFill>
                  <a:srgbClr val="002060"/>
                </a:solidFill>
                <a:latin typeface="Calibri" panose="020F0502020204030204" pitchFamily="34" charset="0"/>
                <a:cs typeface="Arial" panose="020B0604020202020204" pitchFamily="34" charset="0"/>
              </a:rPr>
              <a:t>? Yes</a:t>
            </a:r>
            <a:endParaRPr lang="en-US" sz="24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708431845"/>
      </p:ext>
    </p:extLst>
  </p:cSld>
  <p:clrMapOvr>
    <a:masterClrMapping/>
  </p:clrMapOvr>
  <p:transition advTm="1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1684"/>
            <a:ext cx="9144000" cy="1107996"/>
          </a:xfrm>
          <a:prstGeom prst="rect">
            <a:avLst/>
          </a:prstGeom>
          <a:noFill/>
          <a:ln w="9525">
            <a:noFill/>
            <a:miter lim="800000"/>
            <a:headEnd/>
            <a:tailEnd/>
          </a:ln>
          <a:effectLst/>
        </p:spPr>
        <p:txBody>
          <a:bodyPr anchor="ctr">
            <a:spAutoFit/>
          </a:bodyPr>
          <a:lstStyle/>
          <a:p>
            <a:pPr>
              <a:spcBef>
                <a:spcPts val="1200"/>
              </a:spcBef>
            </a:pPr>
            <a:r>
              <a:rPr lang="en-US" sz="3300" b="1" dirty="0">
                <a:solidFill>
                  <a:srgbClr val="002060"/>
                </a:solidFill>
                <a:latin typeface="Calibri" panose="020F0502020204030204" pitchFamily="34" charset="0"/>
                <a:cs typeface="Arial" pitchFamily="34" charset="0"/>
              </a:rPr>
              <a:t>Has t</a:t>
            </a:r>
            <a:r>
              <a:rPr lang="en-US" sz="3300" b="1" dirty="0" smtClean="0">
                <a:solidFill>
                  <a:srgbClr val="002060"/>
                </a:solidFill>
                <a:latin typeface="Calibri" panose="020F0502020204030204" pitchFamily="34" charset="0"/>
                <a:cs typeface="Arial" pitchFamily="34" charset="0"/>
              </a:rPr>
              <a:t>he Distribution of Education </a:t>
            </a:r>
            <a:r>
              <a:rPr lang="en-US" sz="3300" b="1" dirty="0" smtClean="0">
                <a:solidFill>
                  <a:srgbClr val="002060"/>
                </a:solidFill>
                <a:latin typeface="Calibri" panose="020F0502020204030204" pitchFamily="34" charset="0"/>
                <a:cs typeface="Arial" pitchFamily="34" charset="0"/>
              </a:rPr>
              <a:t>Lead </a:t>
            </a:r>
            <a:r>
              <a:rPr lang="en-US" sz="3300" b="1" dirty="0" smtClean="0">
                <a:solidFill>
                  <a:srgbClr val="002060"/>
                </a:solidFill>
                <a:latin typeface="Calibri" panose="020F0502020204030204" pitchFamily="34" charset="0"/>
                <a:cs typeface="Arial" pitchFamily="34" charset="0"/>
              </a:rPr>
              <a:t>to an Increase in Employment</a:t>
            </a:r>
            <a:r>
              <a:rPr lang="en-US" sz="3300" b="1" dirty="0">
                <a:solidFill>
                  <a:srgbClr val="002060"/>
                </a:solidFill>
                <a:latin typeface="Calibri" panose="020F0502020204030204" pitchFamily="34" charset="0"/>
                <a:cs typeface="Arial" pitchFamily="34" charset="0"/>
              </a:rPr>
              <a:t>?</a:t>
            </a:r>
            <a:endParaRPr lang="he-IL" sz="3300" b="1" dirty="0">
              <a:solidFill>
                <a:srgbClr val="002060"/>
              </a:solidFill>
              <a:latin typeface="Calibri" panose="020F050202020403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 xmlns:a16="http://schemas.microsoft.com/office/drawing/2014/main" id="{16D89E2F-4C64-4D1A-8E51-171B0B7F7C03}"/>
              </a:ext>
            </a:extLst>
          </p:cNvPr>
          <p:cNvSpPr>
            <a:spLocks noChangeArrowheads="1"/>
          </p:cNvSpPr>
          <p:nvPr/>
        </p:nvSpPr>
        <p:spPr bwMode="auto">
          <a:xfrm>
            <a:off x="298985" y="4625098"/>
            <a:ext cx="8855968" cy="1631216"/>
          </a:xfrm>
          <a:prstGeom prst="rect">
            <a:avLst/>
          </a:prstGeom>
          <a:noFill/>
          <a:ln w="9525">
            <a:noFill/>
            <a:miter lim="800000"/>
            <a:headEnd/>
            <a:tailEnd/>
          </a:ln>
          <a:effectLst/>
        </p:spPr>
        <p:txBody>
          <a:bodyPr wrap="square" anchor="ctr">
            <a:spAutoFit/>
          </a:bodyPr>
          <a:lstStyle/>
          <a:p>
            <a:pPr algn="l" rtl="0">
              <a:spcBef>
                <a:spcPts val="1200"/>
              </a:spcBef>
            </a:pPr>
            <a:r>
              <a:rPr lang="en-US" sz="1600" dirty="0">
                <a:solidFill>
                  <a:srgbClr val="002A52"/>
                </a:solidFill>
              </a:rPr>
              <a:t>Increase in the percentage of those with university education from 2002 to 2015 (women: from 26% to 39%, men: from 24% to 32%) is related to (when employment in each education is maintained at its 2002 level)</a:t>
            </a:r>
          </a:p>
          <a:p>
            <a:pPr algn="l" rtl="0">
              <a:spcBef>
                <a:spcPts val="1200"/>
              </a:spcBef>
            </a:pPr>
            <a:r>
              <a:rPr lang="en-US" sz="1600" dirty="0">
                <a:solidFill>
                  <a:srgbClr val="002A52"/>
                </a:solidFill>
              </a:rPr>
              <a:t>40% of the increase in women's employment</a:t>
            </a:r>
          </a:p>
          <a:p>
            <a:pPr algn="l" rtl="0">
              <a:spcBef>
                <a:spcPts val="1200"/>
              </a:spcBef>
            </a:pPr>
            <a:r>
              <a:rPr lang="en-US" sz="1600" dirty="0">
                <a:solidFill>
                  <a:srgbClr val="002A52"/>
                </a:solidFill>
              </a:rPr>
              <a:t>20% of the increase in men's employment</a:t>
            </a:r>
          </a:p>
        </p:txBody>
      </p:sp>
      <p:pic>
        <p:nvPicPr>
          <p:cNvPr id="2" name="Picture 1">
            <a:extLst>
              <a:ext uri="{FF2B5EF4-FFF2-40B4-BE49-F238E27FC236}">
                <a16:creationId xmlns="" xmlns:a16="http://schemas.microsoft.com/office/drawing/2014/main" id="{CE01E83D-9C3A-4A25-9CA4-28D3825CFFD4}"/>
              </a:ext>
            </a:extLst>
          </p:cNvPr>
          <p:cNvPicPr>
            <a:picLocks noChangeAspect="1"/>
          </p:cNvPicPr>
          <p:nvPr/>
        </p:nvPicPr>
        <p:blipFill>
          <a:blip r:embed="rId3" cstate="print"/>
          <a:stretch>
            <a:fillRect/>
          </a:stretch>
        </p:blipFill>
        <p:spPr>
          <a:xfrm>
            <a:off x="0" y="1400400"/>
            <a:ext cx="4581785" cy="3224698"/>
          </a:xfrm>
          <a:prstGeom prst="rect">
            <a:avLst/>
          </a:prstGeom>
        </p:spPr>
      </p:pic>
      <p:pic>
        <p:nvPicPr>
          <p:cNvPr id="4" name="Picture 3">
            <a:extLst>
              <a:ext uri="{FF2B5EF4-FFF2-40B4-BE49-F238E27FC236}">
                <a16:creationId xmlns="" xmlns:a16="http://schemas.microsoft.com/office/drawing/2014/main" id="{E85D3949-373A-49DD-BBE4-7F7B80393924}"/>
              </a:ext>
            </a:extLst>
          </p:cNvPr>
          <p:cNvPicPr>
            <a:picLocks noChangeAspect="1"/>
          </p:cNvPicPr>
          <p:nvPr/>
        </p:nvPicPr>
        <p:blipFill>
          <a:blip r:embed="rId4" cstate="print"/>
          <a:stretch>
            <a:fillRect/>
          </a:stretch>
        </p:blipFill>
        <p:spPr>
          <a:xfrm>
            <a:off x="4562215" y="1400400"/>
            <a:ext cx="4581785" cy="3224698"/>
          </a:xfrm>
          <a:prstGeom prst="rect">
            <a:avLst/>
          </a:prstGeom>
        </p:spPr>
      </p:pic>
      <p:sp>
        <p:nvSpPr>
          <p:cNvPr id="7" name="Rectangle 6"/>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en-US" sz="2400" dirty="0">
                <a:solidFill>
                  <a:srgbClr val="002A52"/>
                </a:solidFill>
                <a:latin typeface="Calibri" panose="020F0502020204030204" pitchFamily="34" charset="0"/>
                <a:cs typeface="Arial" pitchFamily="34" charset="0"/>
              </a:rPr>
              <a:t>Men </a:t>
            </a:r>
            <a:r>
              <a:rPr lang="he-IL" sz="2400" dirty="0">
                <a:solidFill>
                  <a:srgbClr val="002A52"/>
                </a:solidFill>
                <a:latin typeface="Calibri" panose="020F0502020204030204" pitchFamily="34" charset="0"/>
                <a:cs typeface="Arial" pitchFamily="34" charset="0"/>
              </a:rPr>
              <a:t>					</a:t>
            </a:r>
            <a:r>
              <a:rPr lang="en-US" sz="2400" dirty="0" smtClean="0">
                <a:solidFill>
                  <a:srgbClr val="002A52"/>
                </a:solidFill>
                <a:latin typeface="Calibri" panose="020F0502020204030204" pitchFamily="34" charset="0"/>
                <a:cs typeface="Arial" pitchFamily="34" charset="0"/>
              </a:rPr>
              <a:t>Women</a:t>
            </a:r>
            <a:endParaRPr lang="he-IL" sz="2400" dirty="0">
              <a:solidFill>
                <a:srgbClr val="002A52"/>
              </a:solidFill>
              <a:latin typeface="Calibri" panose="020F0502020204030204" pitchFamily="34" charset="0"/>
              <a:cs typeface="Arial" pitchFamily="34" charset="0"/>
            </a:endParaRPr>
          </a:p>
        </p:txBody>
      </p:sp>
      <p:sp>
        <p:nvSpPr>
          <p:cNvPr id="8" name="Rectangle 7">
            <a:extLst>
              <a:ext uri="{FF2B5EF4-FFF2-40B4-BE49-F238E27FC236}">
                <a16:creationId xmlns="" xmlns:a16="http://schemas.microsoft.com/office/drawing/2014/main" id="{F527D03F-B87E-4BFB-A43C-627D387D02DB}"/>
              </a:ext>
            </a:extLst>
          </p:cNvPr>
          <p:cNvSpPr/>
          <p:nvPr/>
        </p:nvSpPr>
        <p:spPr>
          <a:xfrm>
            <a:off x="2555776" y="6256314"/>
            <a:ext cx="6588224" cy="600164"/>
          </a:xfrm>
          <a:prstGeom prst="rect">
            <a:avLst/>
          </a:prstGeom>
        </p:spPr>
        <p:txBody>
          <a:bodyPr wrap="square">
            <a:spAutoFit/>
          </a:bodyPr>
          <a:lstStyle/>
          <a:p>
            <a:pPr algn="just" rtl="0">
              <a:spcBef>
                <a:spcPts val="0"/>
              </a:spcBef>
              <a:spcAft>
                <a:spcPts val="0"/>
              </a:spcAft>
            </a:pPr>
            <a:r>
              <a:rPr lang="en-US" sz="1100" dirty="0">
                <a:solidFill>
                  <a:srgbClr val="002A52"/>
                </a:solidFill>
                <a:latin typeface="+mn-lt"/>
              </a:rPr>
              <a:t>Ages 25-64. Up to high school including without a certificate and an unknown certificate; Post-secondary education includes non-academic technological or professional education.</a:t>
            </a:r>
          </a:p>
          <a:p>
            <a:pPr algn="just" rtl="0">
              <a:spcBef>
                <a:spcPts val="0"/>
              </a:spcBef>
              <a:spcAft>
                <a:spcPts val="0"/>
              </a:spcAft>
            </a:pPr>
            <a:r>
              <a:rPr lang="en-US" sz="1100" dirty="0">
                <a:solidFill>
                  <a:srgbClr val="002A52"/>
                </a:solidFill>
                <a:latin typeface="+mn-lt"/>
              </a:rPr>
              <a:t>SOURCE: Based on labor force surveys.</a:t>
            </a:r>
          </a:p>
        </p:txBody>
      </p:sp>
    </p:spTree>
    <p:extLst>
      <p:ext uri="{BB962C8B-B14F-4D97-AF65-F5344CB8AC3E}">
        <p14:creationId xmlns:p14="http://schemas.microsoft.com/office/powerpoint/2010/main" xmlns="" val="3440358703"/>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16D89E2F-4C64-4D1A-8E51-171B0B7F7C03}"/>
              </a:ext>
            </a:extLst>
          </p:cNvPr>
          <p:cNvSpPr>
            <a:spLocks noChangeArrowheads="1"/>
          </p:cNvSpPr>
          <p:nvPr/>
        </p:nvSpPr>
        <p:spPr bwMode="auto">
          <a:xfrm>
            <a:off x="183867" y="4910355"/>
            <a:ext cx="8496944" cy="1261884"/>
          </a:xfrm>
          <a:prstGeom prst="rect">
            <a:avLst/>
          </a:prstGeom>
          <a:noFill/>
          <a:ln w="9525">
            <a:noFill/>
            <a:miter lim="800000"/>
            <a:headEnd/>
            <a:tailEnd/>
          </a:ln>
          <a:effectLst/>
        </p:spPr>
        <p:txBody>
          <a:bodyPr wrap="square" anchor="ctr">
            <a:spAutoFit/>
          </a:bodyPr>
          <a:lstStyle/>
          <a:p>
            <a:pPr algn="l" rtl="0">
              <a:spcBef>
                <a:spcPts val="1200"/>
              </a:spcBef>
            </a:pPr>
            <a:r>
              <a:rPr lang="en-US" sz="2200" dirty="0">
                <a:solidFill>
                  <a:srgbClr val="002A52"/>
                </a:solidFill>
                <a:latin typeface="Calibri" panose="020F0502020204030204" pitchFamily="34" charset="0"/>
              </a:rPr>
              <a:t>An increase in the percentage of Arabs (from 17% to 18%) and ultra-Orthodox (from 4% to 7%) leads to a </a:t>
            </a:r>
            <a:r>
              <a:rPr lang="en-US" sz="2200" dirty="0" smtClean="0">
                <a:solidFill>
                  <a:srgbClr val="002A52"/>
                </a:solidFill>
                <a:latin typeface="Calibri" panose="020F0502020204030204" pitchFamily="34" charset="0"/>
              </a:rPr>
              <a:t>decrease </a:t>
            </a:r>
            <a:r>
              <a:rPr lang="en-US" sz="2200" dirty="0">
                <a:solidFill>
                  <a:srgbClr val="002A52"/>
                </a:solidFill>
                <a:latin typeface="Calibri" panose="020F0502020204030204" pitchFamily="34" charset="0"/>
              </a:rPr>
              <a:t>in employment</a:t>
            </a:r>
          </a:p>
          <a:p>
            <a:pPr algn="l" rtl="0">
              <a:spcBef>
                <a:spcPts val="1200"/>
              </a:spcBef>
            </a:pPr>
            <a:r>
              <a:rPr lang="en-US" sz="2200" dirty="0">
                <a:solidFill>
                  <a:srgbClr val="002A52"/>
                </a:solidFill>
                <a:latin typeface="Calibri" panose="020F0502020204030204" pitchFamily="34" charset="0"/>
              </a:rPr>
              <a:t>This is one of the significant long-term challenges</a:t>
            </a:r>
          </a:p>
        </p:txBody>
      </p:sp>
      <p:pic>
        <p:nvPicPr>
          <p:cNvPr id="2" name="Picture 1">
            <a:extLst>
              <a:ext uri="{FF2B5EF4-FFF2-40B4-BE49-F238E27FC236}">
                <a16:creationId xmlns="" xmlns:a16="http://schemas.microsoft.com/office/drawing/2014/main" id="{C0B02726-2865-4C67-B5D5-EAFDF2EFC4C4}"/>
              </a:ext>
            </a:extLst>
          </p:cNvPr>
          <p:cNvPicPr>
            <a:picLocks noChangeAspect="1"/>
          </p:cNvPicPr>
          <p:nvPr/>
        </p:nvPicPr>
        <p:blipFill>
          <a:blip r:embed="rId3" cstate="print"/>
          <a:stretch>
            <a:fillRect/>
          </a:stretch>
        </p:blipFill>
        <p:spPr>
          <a:xfrm>
            <a:off x="1838876" y="1259754"/>
            <a:ext cx="5186926" cy="3650601"/>
          </a:xfrm>
          <a:prstGeom prst="rect">
            <a:avLst/>
          </a:prstGeom>
        </p:spPr>
      </p:pic>
      <p:sp>
        <p:nvSpPr>
          <p:cNvPr id="6" name="TextBox 1">
            <a:extLst>
              <a:ext uri="{FF2B5EF4-FFF2-40B4-BE49-F238E27FC236}">
                <a16:creationId xmlns="" xmlns:a16="http://schemas.microsoft.com/office/drawing/2014/main" id="{661714F6-4410-466E-8351-827325CB298E}"/>
              </a:ext>
            </a:extLst>
          </p:cNvPr>
          <p:cNvSpPr txBox="1"/>
          <p:nvPr/>
        </p:nvSpPr>
        <p:spPr>
          <a:xfrm>
            <a:off x="3297977" y="1467745"/>
            <a:ext cx="201669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b="1" dirty="0" smtClean="0">
                <a:solidFill>
                  <a:srgbClr val="002060"/>
                </a:solidFill>
                <a:latin typeface="Calibri" panose="020F0502020204030204" pitchFamily="34" charset="0"/>
                <a:cs typeface="Arial" charset="0"/>
              </a:rPr>
              <a:t>non-Orthodox Jews</a:t>
            </a:r>
            <a:endParaRPr lang="en-US" sz="1400" b="1" dirty="0">
              <a:solidFill>
                <a:srgbClr val="002060"/>
              </a:solidFill>
              <a:latin typeface="Calibri" panose="020F0502020204030204" pitchFamily="34" charset="0"/>
              <a:cs typeface="Arial" charset="0"/>
            </a:endParaRPr>
          </a:p>
        </p:txBody>
      </p:sp>
      <p:sp>
        <p:nvSpPr>
          <p:cNvPr id="7" name="TextBox 2">
            <a:extLst>
              <a:ext uri="{FF2B5EF4-FFF2-40B4-BE49-F238E27FC236}">
                <a16:creationId xmlns="" xmlns:a16="http://schemas.microsoft.com/office/drawing/2014/main" id="{65F6D1AD-8D4F-4742-A75C-A7A787E1118E}"/>
              </a:ext>
            </a:extLst>
          </p:cNvPr>
          <p:cNvSpPr txBox="1"/>
          <p:nvPr/>
        </p:nvSpPr>
        <p:spPr>
          <a:xfrm>
            <a:off x="3356575" y="4077072"/>
            <a:ext cx="215152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9900"/>
                </a:solidFill>
                <a:latin typeface="Calibri" panose="020F0502020204030204" pitchFamily="34" charset="0"/>
              </a:rPr>
              <a:t>ultra-Orthodox</a:t>
            </a:r>
            <a:endParaRPr lang="en-US" sz="1400" b="1" dirty="0">
              <a:solidFill>
                <a:srgbClr val="FF9900"/>
              </a:solidFill>
              <a:latin typeface="Calibri" panose="020F0502020204030204" pitchFamily="34" charset="0"/>
              <a:cs typeface="Arial" charset="0"/>
            </a:endParaRPr>
          </a:p>
        </p:txBody>
      </p:sp>
      <p:sp>
        <p:nvSpPr>
          <p:cNvPr id="8" name="TextBox 13">
            <a:extLst>
              <a:ext uri="{FF2B5EF4-FFF2-40B4-BE49-F238E27FC236}">
                <a16:creationId xmlns="" xmlns:a16="http://schemas.microsoft.com/office/drawing/2014/main" id="{D4A4063B-C6E9-465D-ABBE-38D93DF5B8E8}"/>
              </a:ext>
            </a:extLst>
          </p:cNvPr>
          <p:cNvSpPr txBox="1"/>
          <p:nvPr/>
        </p:nvSpPr>
        <p:spPr>
          <a:xfrm>
            <a:off x="3347864" y="3501008"/>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Calibri" panose="020F0502020204030204" pitchFamily="34" charset="0"/>
                <a:cs typeface="Arial" charset="0"/>
              </a:rPr>
              <a:t>Arabs</a:t>
            </a:r>
          </a:p>
        </p:txBody>
      </p:sp>
      <p:sp>
        <p:nvSpPr>
          <p:cNvPr id="11"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323528" y="1684"/>
            <a:ext cx="8496944" cy="1107996"/>
          </a:xfrm>
          <a:prstGeom prst="rect">
            <a:avLst/>
          </a:prstGeom>
          <a:noFill/>
          <a:ln w="9525">
            <a:noFill/>
            <a:miter lim="800000"/>
            <a:headEnd/>
            <a:tailEnd/>
          </a:ln>
          <a:effectLst/>
        </p:spPr>
        <p:txBody>
          <a:bodyPr wrap="square" anchor="ctr">
            <a:spAutoFit/>
          </a:bodyPr>
          <a:lstStyle/>
          <a:p>
            <a:pPr>
              <a:spcBef>
                <a:spcPts val="1200"/>
              </a:spcBef>
            </a:pPr>
            <a:r>
              <a:rPr lang="en-US" sz="3300" b="1" dirty="0">
                <a:solidFill>
                  <a:srgbClr val="002060"/>
                </a:solidFill>
                <a:latin typeface="Calibri" panose="020F0502020204030204" pitchFamily="34" charset="0"/>
                <a:cs typeface="Arial" pitchFamily="34" charset="0"/>
              </a:rPr>
              <a:t>Did </a:t>
            </a:r>
            <a:r>
              <a:rPr lang="en-US" sz="3300" b="1" dirty="0" smtClean="0">
                <a:solidFill>
                  <a:srgbClr val="002060"/>
                </a:solidFill>
                <a:latin typeface="Calibri" panose="020F0502020204030204" pitchFamily="34" charset="0"/>
                <a:cs typeface="Arial" pitchFamily="34" charset="0"/>
              </a:rPr>
              <a:t>the </a:t>
            </a:r>
            <a:r>
              <a:rPr lang="en-US" sz="3300" b="1" dirty="0" smtClean="0">
                <a:solidFill>
                  <a:srgbClr val="002060"/>
                </a:solidFill>
                <a:latin typeface="Calibri" panose="020F0502020204030204" pitchFamily="34" charset="0"/>
                <a:cs typeface="Arial" pitchFamily="34" charset="0"/>
              </a:rPr>
              <a:t>Population Distribution Lead </a:t>
            </a:r>
            <a:r>
              <a:rPr lang="en-US" sz="3300" b="1" dirty="0" smtClean="0">
                <a:solidFill>
                  <a:srgbClr val="002060"/>
                </a:solidFill>
                <a:latin typeface="Calibri" panose="020F0502020204030204" pitchFamily="34" charset="0"/>
                <a:cs typeface="Arial" pitchFamily="34" charset="0"/>
              </a:rPr>
              <a:t>to </a:t>
            </a:r>
            <a:r>
              <a:rPr lang="en-US" sz="3300" b="1" dirty="0" smtClean="0">
                <a:solidFill>
                  <a:srgbClr val="002060"/>
                </a:solidFill>
                <a:latin typeface="Calibri" panose="020F0502020204030204" pitchFamily="34" charset="0"/>
                <a:cs typeface="Arial" pitchFamily="34" charset="0"/>
              </a:rPr>
              <a:t>a</a:t>
            </a:r>
            <a:r>
              <a:rPr lang="en-US" sz="3300" b="1" dirty="0" smtClean="0">
                <a:solidFill>
                  <a:srgbClr val="002060"/>
                </a:solidFill>
                <a:latin typeface="Calibri" panose="020F0502020204030204" pitchFamily="34" charset="0"/>
                <a:cs typeface="Arial" pitchFamily="34" charset="0"/>
              </a:rPr>
              <a:t>n </a:t>
            </a:r>
            <a:r>
              <a:rPr lang="en-US" sz="3300" b="1" dirty="0" smtClean="0">
                <a:solidFill>
                  <a:srgbClr val="002060"/>
                </a:solidFill>
                <a:latin typeface="Calibri" panose="020F0502020204030204" pitchFamily="34" charset="0"/>
                <a:cs typeface="Arial" pitchFamily="34" charset="0"/>
              </a:rPr>
              <a:t>Increase In Employment</a:t>
            </a:r>
            <a:r>
              <a:rPr lang="en-US" sz="3300" b="1" dirty="0">
                <a:solidFill>
                  <a:srgbClr val="002060"/>
                </a:solidFill>
                <a:latin typeface="Calibri" panose="020F0502020204030204" pitchFamily="34" charset="0"/>
                <a:cs typeface="Arial" pitchFamily="34" charset="0"/>
              </a:rPr>
              <a:t>?</a:t>
            </a:r>
            <a:endParaRPr lang="he-IL" sz="3300" b="1" dirty="0">
              <a:solidFill>
                <a:srgbClr val="002060"/>
              </a:solidFill>
              <a:latin typeface="Calibri" panose="020F050202020403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 xmlns:a16="http://schemas.microsoft.com/office/drawing/2014/main" id="{F527D03F-B87E-4BFB-A43C-627D387D02DB}"/>
              </a:ext>
            </a:extLst>
          </p:cNvPr>
          <p:cNvSpPr/>
          <p:nvPr/>
        </p:nvSpPr>
        <p:spPr>
          <a:xfrm>
            <a:off x="2555776" y="6309321"/>
            <a:ext cx="6588224" cy="430887"/>
          </a:xfrm>
          <a:prstGeom prst="rect">
            <a:avLst/>
          </a:prstGeom>
        </p:spPr>
        <p:txBody>
          <a:bodyPr wrap="square">
            <a:spAutoFit/>
          </a:bodyPr>
          <a:lstStyle/>
          <a:p>
            <a:pPr algn="just" rtl="0">
              <a:spcBef>
                <a:spcPts val="0"/>
              </a:spcBef>
              <a:spcAft>
                <a:spcPts val="0"/>
              </a:spcAft>
            </a:pPr>
            <a:r>
              <a:rPr lang="en-US" sz="1100" dirty="0">
                <a:solidFill>
                  <a:srgbClr val="002A52"/>
                </a:solidFill>
                <a:latin typeface="Calibri" panose="020F0502020204030204" pitchFamily="34" charset="0"/>
              </a:rPr>
              <a:t>Ages 25-64. Up to 2000 Arabs, including non-Jews. Identifying </a:t>
            </a:r>
            <a:r>
              <a:rPr lang="en-US" sz="1100" dirty="0" err="1">
                <a:solidFill>
                  <a:srgbClr val="002A52"/>
                </a:solidFill>
                <a:latin typeface="Calibri" panose="020F0502020204030204" pitchFamily="34" charset="0"/>
              </a:rPr>
              <a:t>Haredim</a:t>
            </a:r>
            <a:r>
              <a:rPr lang="en-US" sz="1100" dirty="0">
                <a:solidFill>
                  <a:srgbClr val="002A52"/>
                </a:solidFill>
                <a:latin typeface="Calibri" panose="020F0502020204030204" pitchFamily="34" charset="0"/>
              </a:rPr>
              <a:t> according to the last school approach.</a:t>
            </a:r>
          </a:p>
          <a:p>
            <a:pPr algn="just" rtl="0">
              <a:spcBef>
                <a:spcPts val="0"/>
              </a:spcBef>
              <a:spcAft>
                <a:spcPts val="0"/>
              </a:spcAft>
            </a:pPr>
            <a:r>
              <a:rPr lang="en-US" sz="1100" dirty="0">
                <a:solidFill>
                  <a:srgbClr val="002A52"/>
                </a:solidFill>
                <a:latin typeface="Calibri" panose="020F0502020204030204" pitchFamily="34" charset="0"/>
              </a:rPr>
              <a:t>SOURCE: Based on labor force surveys.</a:t>
            </a:r>
          </a:p>
        </p:txBody>
      </p:sp>
    </p:spTree>
    <p:extLst>
      <p:ext uri="{BB962C8B-B14F-4D97-AF65-F5344CB8AC3E}">
        <p14:creationId xmlns:p14="http://schemas.microsoft.com/office/powerpoint/2010/main" xmlns="" val="2270919"/>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16D89E2F-4C64-4D1A-8E51-171B0B7F7C03}"/>
              </a:ext>
            </a:extLst>
          </p:cNvPr>
          <p:cNvSpPr>
            <a:spLocks noChangeArrowheads="1"/>
          </p:cNvSpPr>
          <p:nvPr/>
        </p:nvSpPr>
        <p:spPr bwMode="auto">
          <a:xfrm>
            <a:off x="467543" y="4913557"/>
            <a:ext cx="8280921" cy="430887"/>
          </a:xfrm>
          <a:prstGeom prst="rect">
            <a:avLst/>
          </a:prstGeom>
          <a:noFill/>
          <a:ln w="9525">
            <a:noFill/>
            <a:miter lim="800000"/>
            <a:headEnd/>
            <a:tailEnd/>
          </a:ln>
          <a:effectLst/>
        </p:spPr>
        <p:txBody>
          <a:bodyPr wrap="square" anchor="ctr">
            <a:spAutoFit/>
          </a:bodyPr>
          <a:lstStyle/>
          <a:p>
            <a:pPr algn="l" rtl="0">
              <a:spcBef>
                <a:spcPts val="1200"/>
              </a:spcBef>
            </a:pPr>
            <a:r>
              <a:rPr lang="en-US" sz="2200" dirty="0">
                <a:solidFill>
                  <a:srgbClr val="002A52"/>
                </a:solidFill>
                <a:latin typeface="Calibri" panose="020F0502020204030204" pitchFamily="34" charset="0"/>
              </a:rPr>
              <a:t>An increase of 55-64 - leads to a </a:t>
            </a:r>
            <a:r>
              <a:rPr lang="en-US" sz="2200" dirty="0" smtClean="0">
                <a:solidFill>
                  <a:srgbClr val="002A52"/>
                </a:solidFill>
                <a:latin typeface="Calibri" panose="020F0502020204030204" pitchFamily="34" charset="0"/>
              </a:rPr>
              <a:t>decrease in </a:t>
            </a:r>
            <a:r>
              <a:rPr lang="en-US" sz="2200" dirty="0">
                <a:solidFill>
                  <a:srgbClr val="002A52"/>
                </a:solidFill>
                <a:latin typeface="Calibri" panose="020F0502020204030204" pitchFamily="34" charset="0"/>
              </a:rPr>
              <a:t>employment</a:t>
            </a:r>
            <a:endParaRPr lang="en-US" sz="2200" b="1" dirty="0">
              <a:solidFill>
                <a:srgbClr val="FF0000"/>
              </a:solidFill>
              <a:latin typeface="Calibri" panose="020F0502020204030204" pitchFamily="34" charset="0"/>
            </a:endParaRPr>
          </a:p>
        </p:txBody>
      </p:sp>
      <p:pic>
        <p:nvPicPr>
          <p:cNvPr id="2" name="Picture 1">
            <a:extLst>
              <a:ext uri="{FF2B5EF4-FFF2-40B4-BE49-F238E27FC236}">
                <a16:creationId xmlns="" xmlns:a16="http://schemas.microsoft.com/office/drawing/2014/main" id="{03546229-7758-4853-8B21-BEEA9D587684}"/>
              </a:ext>
            </a:extLst>
          </p:cNvPr>
          <p:cNvPicPr>
            <a:picLocks noChangeAspect="1"/>
          </p:cNvPicPr>
          <p:nvPr/>
        </p:nvPicPr>
        <p:blipFill>
          <a:blip r:embed="rId3" cstate="print"/>
          <a:stretch>
            <a:fillRect/>
          </a:stretch>
        </p:blipFill>
        <p:spPr>
          <a:xfrm>
            <a:off x="0" y="1400400"/>
            <a:ext cx="4581785" cy="3224698"/>
          </a:xfrm>
          <a:prstGeom prst="rect">
            <a:avLst/>
          </a:prstGeom>
        </p:spPr>
      </p:pic>
      <p:pic>
        <p:nvPicPr>
          <p:cNvPr id="3" name="Picture 2">
            <a:extLst>
              <a:ext uri="{FF2B5EF4-FFF2-40B4-BE49-F238E27FC236}">
                <a16:creationId xmlns="" xmlns:a16="http://schemas.microsoft.com/office/drawing/2014/main" id="{D23FA32D-9C23-4264-B3A5-62FD06F80FC1}"/>
              </a:ext>
            </a:extLst>
          </p:cNvPr>
          <p:cNvPicPr>
            <a:picLocks noChangeAspect="1"/>
          </p:cNvPicPr>
          <p:nvPr/>
        </p:nvPicPr>
        <p:blipFill>
          <a:blip r:embed="rId4" cstate="print"/>
          <a:stretch>
            <a:fillRect/>
          </a:stretch>
        </p:blipFill>
        <p:spPr>
          <a:xfrm>
            <a:off x="4562215" y="1400400"/>
            <a:ext cx="4581785" cy="3224698"/>
          </a:xfrm>
          <a:prstGeom prst="rect">
            <a:avLst/>
          </a:prstGeom>
        </p:spPr>
      </p:pic>
      <p:sp>
        <p:nvSpPr>
          <p:cNvPr id="8" name="Rectangle 7"/>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en-US" sz="2400" dirty="0">
                <a:solidFill>
                  <a:srgbClr val="002A52"/>
                </a:solidFill>
                <a:latin typeface="Calibri" panose="020F0502020204030204" pitchFamily="34" charset="0"/>
                <a:cs typeface="Arial" pitchFamily="34" charset="0"/>
              </a:rPr>
              <a:t>Men </a:t>
            </a:r>
            <a:r>
              <a:rPr lang="he-IL" sz="2400" dirty="0">
                <a:solidFill>
                  <a:srgbClr val="002A52"/>
                </a:solidFill>
                <a:latin typeface="Calibri" panose="020F0502020204030204" pitchFamily="34" charset="0"/>
                <a:cs typeface="Arial" pitchFamily="34" charset="0"/>
              </a:rPr>
              <a:t>					</a:t>
            </a:r>
            <a:r>
              <a:rPr lang="en-US" sz="2400" dirty="0" smtClean="0">
                <a:solidFill>
                  <a:srgbClr val="002A52"/>
                </a:solidFill>
                <a:latin typeface="Calibri" panose="020F0502020204030204" pitchFamily="34" charset="0"/>
                <a:cs typeface="Arial" pitchFamily="34" charset="0"/>
              </a:rPr>
              <a:t>Women</a:t>
            </a:r>
            <a:endParaRPr lang="he-IL" sz="2400" dirty="0">
              <a:solidFill>
                <a:srgbClr val="002A52"/>
              </a:solidFill>
              <a:latin typeface="Calibri" panose="020F0502020204030204" pitchFamily="34" charset="0"/>
              <a:cs typeface="Arial" pitchFamily="34" charset="0"/>
            </a:endParaRPr>
          </a:p>
        </p:txBody>
      </p:sp>
      <p:sp>
        <p:nvSpPr>
          <p:cNvPr id="11"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1684"/>
            <a:ext cx="9144000" cy="1107996"/>
          </a:xfrm>
          <a:prstGeom prst="rect">
            <a:avLst/>
          </a:prstGeom>
          <a:noFill/>
          <a:ln w="9525">
            <a:noFill/>
            <a:miter lim="800000"/>
            <a:headEnd/>
            <a:tailEnd/>
          </a:ln>
          <a:effectLst/>
        </p:spPr>
        <p:txBody>
          <a:bodyPr anchor="ctr">
            <a:spAutoFit/>
          </a:bodyPr>
          <a:lstStyle/>
          <a:p>
            <a:pPr rtl="0">
              <a:spcBef>
                <a:spcPts val="1200"/>
              </a:spcBef>
            </a:pPr>
            <a:r>
              <a:rPr lang="en-US" sz="3300" b="1" dirty="0">
                <a:solidFill>
                  <a:srgbClr val="002060"/>
                </a:solidFill>
                <a:latin typeface="Calibri" panose="020F0502020204030204" pitchFamily="34" charset="0"/>
                <a:cs typeface="Arial" pitchFamily="34" charset="0"/>
              </a:rPr>
              <a:t>Has </a:t>
            </a:r>
            <a:r>
              <a:rPr lang="en-US" sz="3300" b="1" dirty="0" smtClean="0">
                <a:solidFill>
                  <a:srgbClr val="002060"/>
                </a:solidFill>
                <a:latin typeface="Calibri" panose="020F0502020204030204" pitchFamily="34" charset="0"/>
                <a:cs typeface="Arial" pitchFamily="34" charset="0"/>
              </a:rPr>
              <a:t>the </a:t>
            </a:r>
            <a:r>
              <a:rPr lang="en-US" sz="3300" b="1" dirty="0" smtClean="0">
                <a:solidFill>
                  <a:srgbClr val="002060"/>
                </a:solidFill>
                <a:latin typeface="Calibri" panose="020F0502020204030204" pitchFamily="34" charset="0"/>
                <a:cs typeface="Arial" pitchFamily="34" charset="0"/>
              </a:rPr>
              <a:t>Distribution </a:t>
            </a:r>
            <a:r>
              <a:rPr lang="en-US" sz="3300" b="1" dirty="0" smtClean="0">
                <a:solidFill>
                  <a:srgbClr val="002060"/>
                </a:solidFill>
                <a:latin typeface="Calibri" panose="020F0502020204030204" pitchFamily="34" charset="0"/>
                <a:cs typeface="Arial" pitchFamily="34" charset="0"/>
              </a:rPr>
              <a:t>of </a:t>
            </a:r>
            <a:r>
              <a:rPr lang="en-US" sz="3300" b="1" dirty="0" smtClean="0">
                <a:solidFill>
                  <a:srgbClr val="002060"/>
                </a:solidFill>
                <a:latin typeface="Calibri" panose="020F0502020204030204" pitchFamily="34" charset="0"/>
                <a:cs typeface="Arial" pitchFamily="34" charset="0"/>
              </a:rPr>
              <a:t>Ages </a:t>
            </a:r>
            <a:r>
              <a:rPr lang="en-US" sz="3300" b="1" dirty="0" smtClean="0">
                <a:solidFill>
                  <a:srgbClr val="002060"/>
                </a:solidFill>
                <a:latin typeface="Calibri" panose="020F0502020204030204" pitchFamily="34" charset="0"/>
                <a:cs typeface="Arial" pitchFamily="34" charset="0"/>
              </a:rPr>
              <a:t>Lead </a:t>
            </a:r>
            <a:r>
              <a:rPr lang="en-US" sz="3300" b="1" dirty="0" smtClean="0">
                <a:solidFill>
                  <a:srgbClr val="002060"/>
                </a:solidFill>
                <a:latin typeface="Calibri" panose="020F0502020204030204" pitchFamily="34" charset="0"/>
                <a:cs typeface="Arial" pitchFamily="34" charset="0"/>
              </a:rPr>
              <a:t>t</a:t>
            </a:r>
            <a:r>
              <a:rPr lang="en-US" sz="3300" b="1" dirty="0" smtClean="0">
                <a:solidFill>
                  <a:srgbClr val="002060"/>
                </a:solidFill>
                <a:latin typeface="Calibri" panose="020F0502020204030204" pitchFamily="34" charset="0"/>
                <a:cs typeface="Arial" pitchFamily="34" charset="0"/>
              </a:rPr>
              <a:t>o an </a:t>
            </a:r>
            <a:r>
              <a:rPr lang="en-US" sz="3300" b="1" dirty="0" smtClean="0">
                <a:solidFill>
                  <a:srgbClr val="002060"/>
                </a:solidFill>
                <a:latin typeface="Calibri" panose="020F0502020204030204" pitchFamily="34" charset="0"/>
                <a:cs typeface="Arial" pitchFamily="34" charset="0"/>
              </a:rPr>
              <a:t>Increase In Employment</a:t>
            </a:r>
            <a:r>
              <a:rPr lang="en-US" sz="3300" b="1" dirty="0">
                <a:solidFill>
                  <a:srgbClr val="002060"/>
                </a:solidFill>
                <a:latin typeface="Calibri" panose="020F0502020204030204" pitchFamily="34" charset="0"/>
                <a:cs typeface="Arial" pitchFamily="34" charset="0"/>
              </a:rPr>
              <a:t>?</a:t>
            </a:r>
            <a:endParaRPr lang="he-IL" sz="3300" b="1" dirty="0">
              <a:solidFill>
                <a:srgbClr val="002060"/>
              </a:solidFill>
              <a:latin typeface="Calibri" panose="020F050202020403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 xmlns:a16="http://schemas.microsoft.com/office/drawing/2014/main" id="{F527D03F-B87E-4BFB-A43C-627D387D02DB}"/>
              </a:ext>
            </a:extLst>
          </p:cNvPr>
          <p:cNvSpPr/>
          <p:nvPr/>
        </p:nvSpPr>
        <p:spPr>
          <a:xfrm>
            <a:off x="2195736" y="6525343"/>
            <a:ext cx="6948264" cy="261610"/>
          </a:xfrm>
          <a:prstGeom prst="rect">
            <a:avLst/>
          </a:prstGeom>
        </p:spPr>
        <p:txBody>
          <a:bodyPr wrap="square">
            <a:spAutoFit/>
          </a:bodyPr>
          <a:lstStyle/>
          <a:p>
            <a:pPr algn="just" rtl="0">
              <a:spcBef>
                <a:spcPts val="0"/>
              </a:spcBef>
              <a:spcAft>
                <a:spcPts val="0"/>
              </a:spcAft>
            </a:pPr>
            <a:r>
              <a:rPr lang="en-US" sz="1100" dirty="0">
                <a:solidFill>
                  <a:srgbClr val="002A52"/>
                </a:solidFill>
                <a:latin typeface="Calibri" panose="020F0502020204030204" pitchFamily="34" charset="0"/>
              </a:rPr>
              <a:t>SOURCE: Based on labor force surveys.</a:t>
            </a:r>
          </a:p>
        </p:txBody>
      </p:sp>
    </p:spTree>
    <p:extLst>
      <p:ext uri="{BB962C8B-B14F-4D97-AF65-F5344CB8AC3E}">
        <p14:creationId xmlns:p14="http://schemas.microsoft.com/office/powerpoint/2010/main" xmlns="" val="3987904763"/>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16D89E2F-4C64-4D1A-8E51-171B0B7F7C03}"/>
              </a:ext>
            </a:extLst>
          </p:cNvPr>
          <p:cNvSpPr>
            <a:spLocks noChangeArrowheads="1"/>
          </p:cNvSpPr>
          <p:nvPr/>
        </p:nvSpPr>
        <p:spPr bwMode="auto">
          <a:xfrm>
            <a:off x="611560" y="1144483"/>
            <a:ext cx="8136904" cy="3877985"/>
          </a:xfrm>
          <a:prstGeom prst="rect">
            <a:avLst/>
          </a:prstGeom>
          <a:noFill/>
          <a:ln w="9525">
            <a:noFill/>
            <a:miter lim="800000"/>
            <a:headEnd/>
            <a:tailEnd/>
          </a:ln>
          <a:effectLst/>
        </p:spPr>
        <p:txBody>
          <a:bodyPr wrap="square" anchor="ctr">
            <a:spAutoFit/>
          </a:bodyPr>
          <a:lstStyle/>
          <a:p>
            <a:pPr marL="342900" indent="-342900" algn="l" rtl="0">
              <a:spcBef>
                <a:spcPts val="1200"/>
              </a:spcBef>
              <a:buFont typeface="Arial" panose="020B0604020202020204" pitchFamily="34" charset="0"/>
              <a:buChar char="•"/>
            </a:pPr>
            <a:r>
              <a:rPr lang="en-US" sz="2400" dirty="0">
                <a:solidFill>
                  <a:srgbClr val="002A52"/>
                </a:solidFill>
                <a:latin typeface="Calibri" panose="020F0502020204030204" pitchFamily="34" charset="0"/>
              </a:rPr>
              <a:t>An increase in the rate of couples with three or more children - leads to a </a:t>
            </a:r>
            <a:r>
              <a:rPr lang="en-US" sz="2400" dirty="0" smtClean="0">
                <a:solidFill>
                  <a:srgbClr val="002A52"/>
                </a:solidFill>
                <a:latin typeface="Calibri" panose="020F0502020204030204" pitchFamily="34" charset="0"/>
              </a:rPr>
              <a:t>decrease </a:t>
            </a:r>
            <a:r>
              <a:rPr lang="en-US" sz="2400" dirty="0">
                <a:solidFill>
                  <a:srgbClr val="002A52"/>
                </a:solidFill>
                <a:latin typeface="Calibri" panose="020F0502020204030204" pitchFamily="34" charset="0"/>
              </a:rPr>
              <a:t>in employment</a:t>
            </a:r>
          </a:p>
          <a:p>
            <a:pPr marL="342900" indent="-342900" algn="l" rtl="0">
              <a:spcBef>
                <a:spcPts val="1200"/>
              </a:spcBef>
              <a:buFont typeface="Arial" panose="020B0604020202020204" pitchFamily="34" charset="0"/>
              <a:buChar char="•"/>
            </a:pPr>
            <a:r>
              <a:rPr lang="en-US" sz="2400" dirty="0">
                <a:solidFill>
                  <a:srgbClr val="002A52"/>
                </a:solidFill>
                <a:latin typeface="Calibri" panose="020F0502020204030204" pitchFamily="34" charset="0"/>
              </a:rPr>
              <a:t>Arab women - an increase in employment and a </a:t>
            </a:r>
            <a:r>
              <a:rPr lang="en-US" sz="2400" dirty="0" smtClean="0">
                <a:solidFill>
                  <a:srgbClr val="002A52"/>
                </a:solidFill>
                <a:latin typeface="Calibri" panose="020F0502020204030204" pitchFamily="34" charset="0"/>
              </a:rPr>
              <a:t>decrease </a:t>
            </a:r>
            <a:r>
              <a:rPr lang="en-US" sz="2400" dirty="0">
                <a:solidFill>
                  <a:srgbClr val="002A52"/>
                </a:solidFill>
                <a:latin typeface="Calibri" panose="020F0502020204030204" pitchFamily="34" charset="0"/>
              </a:rPr>
              <a:t>in fertility (the rate of couples with three or more children was 45% in 2002, 37% in 2015)</a:t>
            </a:r>
          </a:p>
          <a:p>
            <a:pPr marL="342900" indent="-342900" algn="l" rtl="0">
              <a:spcBef>
                <a:spcPts val="1200"/>
              </a:spcBef>
              <a:buFont typeface="Arial" panose="020B0604020202020204" pitchFamily="34" charset="0"/>
              <a:buChar char="•"/>
            </a:pPr>
            <a:r>
              <a:rPr lang="en-US" sz="2400" dirty="0">
                <a:solidFill>
                  <a:srgbClr val="002A52"/>
                </a:solidFill>
                <a:latin typeface="Calibri" panose="020F0502020204030204" pitchFamily="34" charset="0"/>
              </a:rPr>
              <a:t>Haredi women - an increase in employment with almost no change in fertility (the proportion of couples with three or more children 57%)</a:t>
            </a:r>
          </a:p>
          <a:p>
            <a:pPr marL="342900" indent="-342900" algn="l" rtl="0">
              <a:spcBef>
                <a:spcPts val="1200"/>
              </a:spcBef>
              <a:buFont typeface="Arial" panose="020B0604020202020204" pitchFamily="34" charset="0"/>
              <a:buChar char="•"/>
            </a:pPr>
            <a:r>
              <a:rPr lang="en-US" sz="2400" dirty="0">
                <a:solidFill>
                  <a:srgbClr val="002A52"/>
                </a:solidFill>
                <a:latin typeface="Calibri" panose="020F0502020204030204" pitchFamily="34" charset="0"/>
              </a:rPr>
              <a:t>Fertility is endogenous (not in this article)</a:t>
            </a:r>
          </a:p>
        </p:txBody>
      </p:sp>
      <p:sp>
        <p:nvSpPr>
          <p:cNvPr id="5"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1684"/>
            <a:ext cx="9144000" cy="1107996"/>
          </a:xfrm>
          <a:prstGeom prst="rect">
            <a:avLst/>
          </a:prstGeom>
          <a:noFill/>
          <a:ln w="9525">
            <a:noFill/>
            <a:miter lim="800000"/>
            <a:headEnd/>
            <a:tailEnd/>
          </a:ln>
          <a:effectLst/>
        </p:spPr>
        <p:txBody>
          <a:bodyPr anchor="ctr">
            <a:spAutoFit/>
          </a:bodyPr>
          <a:lstStyle/>
          <a:p>
            <a:pPr rtl="0">
              <a:spcBef>
                <a:spcPts val="1200"/>
              </a:spcBef>
            </a:pPr>
            <a:r>
              <a:rPr lang="en-US" sz="3300" b="1" dirty="0">
                <a:solidFill>
                  <a:srgbClr val="002060"/>
                </a:solidFill>
                <a:latin typeface="Calibri" panose="020F0502020204030204" pitchFamily="34" charset="0"/>
                <a:cs typeface="Arial" pitchFamily="34" charset="0"/>
              </a:rPr>
              <a:t>Has </a:t>
            </a:r>
            <a:r>
              <a:rPr lang="en-US" sz="3300" b="1" dirty="0" smtClean="0">
                <a:solidFill>
                  <a:srgbClr val="002060"/>
                </a:solidFill>
                <a:latin typeface="Calibri" panose="020F0502020204030204" pitchFamily="34" charset="0"/>
                <a:cs typeface="Arial" pitchFamily="34" charset="0"/>
              </a:rPr>
              <a:t>the </a:t>
            </a:r>
            <a:r>
              <a:rPr lang="en-US" sz="3300" b="1" dirty="0" smtClean="0">
                <a:solidFill>
                  <a:srgbClr val="002060"/>
                </a:solidFill>
                <a:latin typeface="Calibri" panose="020F0502020204030204" pitchFamily="34" charset="0"/>
                <a:cs typeface="Arial" pitchFamily="34" charset="0"/>
              </a:rPr>
              <a:t>Distribution </a:t>
            </a:r>
            <a:r>
              <a:rPr lang="en-US" sz="3300" b="1" dirty="0" smtClean="0">
                <a:solidFill>
                  <a:srgbClr val="002060"/>
                </a:solidFill>
                <a:latin typeface="Calibri" panose="020F0502020204030204" pitchFamily="34" charset="0"/>
                <a:cs typeface="Arial" pitchFamily="34" charset="0"/>
              </a:rPr>
              <a:t>of </a:t>
            </a:r>
            <a:r>
              <a:rPr lang="en-US" sz="3300" b="1" dirty="0" smtClean="0">
                <a:solidFill>
                  <a:srgbClr val="002060"/>
                </a:solidFill>
                <a:latin typeface="Calibri" panose="020F0502020204030204" pitchFamily="34" charset="0"/>
                <a:cs typeface="Arial" pitchFamily="34" charset="0"/>
              </a:rPr>
              <a:t>Productivity </a:t>
            </a:r>
            <a:r>
              <a:rPr lang="en-US" sz="3300" b="1" dirty="0" smtClean="0">
                <a:solidFill>
                  <a:srgbClr val="002060"/>
                </a:solidFill>
                <a:latin typeface="Calibri" panose="020F0502020204030204" pitchFamily="34" charset="0"/>
                <a:cs typeface="Arial" pitchFamily="34" charset="0"/>
              </a:rPr>
              <a:t>Lead to an </a:t>
            </a:r>
            <a:r>
              <a:rPr lang="en-US" sz="3300" b="1" dirty="0" smtClean="0">
                <a:solidFill>
                  <a:srgbClr val="002060"/>
                </a:solidFill>
                <a:latin typeface="Calibri" panose="020F0502020204030204" pitchFamily="34" charset="0"/>
                <a:cs typeface="Arial" pitchFamily="34" charset="0"/>
              </a:rPr>
              <a:t>Increase In Employment</a:t>
            </a:r>
            <a:r>
              <a:rPr lang="en-US" sz="3300" b="1" dirty="0">
                <a:solidFill>
                  <a:srgbClr val="002060"/>
                </a:solidFill>
                <a:latin typeface="Calibri" panose="020F0502020204030204" pitchFamily="34" charset="0"/>
                <a:cs typeface="Arial" pitchFamily="34" charset="0"/>
              </a:rPr>
              <a:t>?</a:t>
            </a:r>
            <a:endParaRPr lang="he-IL" sz="3300" b="1" dirty="0">
              <a:solidFill>
                <a:srgbClr val="002060"/>
              </a:solidFill>
              <a:latin typeface="Calibri" panose="020F050202020403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 xmlns:a16="http://schemas.microsoft.com/office/drawing/2014/main" id="{F527D03F-B87E-4BFB-A43C-627D387D02DB}"/>
              </a:ext>
            </a:extLst>
          </p:cNvPr>
          <p:cNvSpPr/>
          <p:nvPr/>
        </p:nvSpPr>
        <p:spPr>
          <a:xfrm>
            <a:off x="2363891" y="6257836"/>
            <a:ext cx="6372200" cy="600164"/>
          </a:xfrm>
          <a:prstGeom prst="rect">
            <a:avLst/>
          </a:prstGeom>
        </p:spPr>
        <p:txBody>
          <a:bodyPr wrap="square">
            <a:spAutoFit/>
          </a:bodyPr>
          <a:lstStyle/>
          <a:p>
            <a:pPr algn="just" rtl="0">
              <a:spcBef>
                <a:spcPts val="0"/>
              </a:spcBef>
              <a:spcAft>
                <a:spcPts val="0"/>
              </a:spcAft>
            </a:pPr>
            <a:r>
              <a:rPr lang="en-US" sz="1100" dirty="0">
                <a:solidFill>
                  <a:srgbClr val="002A52"/>
                </a:solidFill>
                <a:latin typeface="Calibri" panose="020F0502020204030204" pitchFamily="34" charset="0"/>
              </a:rPr>
              <a:t>Persons aged 25-64 (head of household). Identifying pairs according to economic context. NUMBER OF CHILDREN AGED 18 IN THE HOUSEHOLD.</a:t>
            </a:r>
          </a:p>
          <a:p>
            <a:pPr algn="just" rtl="0">
              <a:spcBef>
                <a:spcPts val="0"/>
              </a:spcBef>
              <a:spcAft>
                <a:spcPts val="0"/>
              </a:spcAft>
            </a:pPr>
            <a:r>
              <a:rPr lang="en-US" sz="1100" dirty="0">
                <a:solidFill>
                  <a:srgbClr val="002A52"/>
                </a:solidFill>
                <a:latin typeface="Calibri" panose="020F0502020204030204" pitchFamily="34" charset="0"/>
              </a:rPr>
              <a:t>SOURCE: Based on labor force surveys.</a:t>
            </a:r>
          </a:p>
        </p:txBody>
      </p:sp>
    </p:spTree>
    <p:extLst>
      <p:ext uri="{BB962C8B-B14F-4D97-AF65-F5344CB8AC3E}">
        <p14:creationId xmlns:p14="http://schemas.microsoft.com/office/powerpoint/2010/main" xmlns="" val="2689554753"/>
      </p:ext>
    </p:extLst>
  </p:cSld>
  <p:clrMapOvr>
    <a:masterClrMapping/>
  </p:clrMapOvr>
  <p:transition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 xmlns:a16="http://schemas.microsoft.com/office/drawing/2014/main" id="{E12AC937-9048-49CD-8C1E-E3660B5E2AD4}"/>
              </a:ext>
            </a:extLst>
          </p:cNvPr>
          <p:cNvGraphicFramePr>
            <a:graphicFrameLocks noChangeAspect="1"/>
          </p:cNvGraphicFramePr>
          <p:nvPr>
            <p:extLst>
              <p:ext uri="{D42A27DB-BD31-4B8C-83A1-F6EECF244321}">
                <p14:modId xmlns:p14="http://schemas.microsoft.com/office/powerpoint/2010/main" xmlns="" val="3254524027"/>
              </p:ext>
            </p:extLst>
          </p:nvPr>
        </p:nvGraphicFramePr>
        <p:xfrm>
          <a:off x="322776" y="1628800"/>
          <a:ext cx="8498448" cy="497448"/>
        </p:xfrm>
        <a:graphic>
          <a:graphicData uri="http://schemas.openxmlformats.org/presentationml/2006/ole">
            <p:oleObj spid="_x0000_s1043" name="Equation" r:id="rId4" imgW="6070320" imgH="355320" progId="">
              <p:embed/>
            </p:oleObj>
          </a:graphicData>
        </a:graphic>
      </p:graphicFrame>
      <p:graphicFrame>
        <p:nvGraphicFramePr>
          <p:cNvPr id="9" name="Table 8">
            <a:extLst>
              <a:ext uri="{FF2B5EF4-FFF2-40B4-BE49-F238E27FC236}">
                <a16:creationId xmlns="" xmlns:a16="http://schemas.microsoft.com/office/drawing/2014/main" id="{F3DE8B89-6832-4574-9F02-17688212A47D}"/>
              </a:ext>
            </a:extLst>
          </p:cNvPr>
          <p:cNvGraphicFramePr>
            <a:graphicFrameLocks noGrp="1"/>
          </p:cNvGraphicFramePr>
          <p:nvPr>
            <p:extLst>
              <p:ext uri="{D42A27DB-BD31-4B8C-83A1-F6EECF244321}">
                <p14:modId xmlns:p14="http://schemas.microsoft.com/office/powerpoint/2010/main" xmlns="" val="2011276459"/>
              </p:ext>
            </p:extLst>
          </p:nvPr>
        </p:nvGraphicFramePr>
        <p:xfrm>
          <a:off x="1872000" y="2276872"/>
          <a:ext cx="5400000" cy="3048000"/>
        </p:xfrm>
        <a:graphic>
          <a:graphicData uri="http://schemas.openxmlformats.org/drawingml/2006/table">
            <a:tbl>
              <a:tblPr firstRow="1" firstCol="1" bandRow="1">
                <a:tableStyleId>{5C22544A-7EE6-4342-B048-85BDC9FD1C3A}</a:tableStyleId>
              </a:tblPr>
              <a:tblGrid>
                <a:gridCol w="2520000">
                  <a:extLst>
                    <a:ext uri="{9D8B030D-6E8A-4147-A177-3AD203B41FA5}">
                      <a16:colId xmlns="" xmlns:a16="http://schemas.microsoft.com/office/drawing/2014/main" val="1174229410"/>
                    </a:ext>
                  </a:extLst>
                </a:gridCol>
                <a:gridCol w="1440000">
                  <a:extLst>
                    <a:ext uri="{9D8B030D-6E8A-4147-A177-3AD203B41FA5}">
                      <a16:colId xmlns="" xmlns:a16="http://schemas.microsoft.com/office/drawing/2014/main" val="2668055511"/>
                    </a:ext>
                  </a:extLst>
                </a:gridCol>
                <a:gridCol w="1440000">
                  <a:extLst>
                    <a:ext uri="{9D8B030D-6E8A-4147-A177-3AD203B41FA5}">
                      <a16:colId xmlns="" xmlns:a16="http://schemas.microsoft.com/office/drawing/2014/main" val="2209974230"/>
                    </a:ext>
                  </a:extLst>
                </a:gridCol>
              </a:tblGrid>
              <a:tr h="252000">
                <a:tc>
                  <a:txBody>
                    <a:bodyPr/>
                    <a:lstStyle/>
                    <a:p>
                      <a:pPr indent="0" algn="l" rtl="0">
                        <a:lnSpc>
                          <a:spcPts val="2000"/>
                        </a:lnSpc>
                        <a:spcBef>
                          <a:spcPts val="300"/>
                        </a:spcBef>
                        <a:spcAft>
                          <a:spcPts val="0"/>
                        </a:spcAft>
                      </a:pPr>
                      <a:endParaRPr lang="en-US" sz="1500" b="0" kern="1200" dirty="0">
                        <a:solidFill>
                          <a:srgbClr val="002A52"/>
                        </a:solidFill>
                        <a:latin typeface="+mn-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Men</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Women</a:t>
                      </a: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76660592"/>
                  </a:ext>
                </a:extLst>
              </a:tr>
              <a:tr h="252000">
                <a:tc>
                  <a:txBody>
                    <a:bodyPr/>
                    <a:lstStyle/>
                    <a:p>
                      <a:pPr algn="l" fontAlgn="b"/>
                      <a:endParaRPr lang="en-US" sz="1500" b="0" i="0" u="none" strike="noStrike" dirty="0">
                        <a:solidFill>
                          <a:srgbClr val="002A5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2006-2015</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Bef>
                          <a:spcPts val="300"/>
                        </a:spcBef>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2006-2015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89759488"/>
                  </a:ext>
                </a:extLst>
              </a:tr>
              <a:tr h="252000">
                <a:tc>
                  <a:txBody>
                    <a:bodyPr/>
                    <a:lstStyle/>
                    <a:p>
                      <a:pPr algn="l" fontAlgn="b"/>
                      <a:r>
                        <a:rPr lang="en-US" sz="1500" b="0" i="0" u="none" strike="noStrike" dirty="0">
                          <a:solidFill>
                            <a:srgbClr val="002A52"/>
                          </a:solidFill>
                          <a:effectLst/>
                          <a:latin typeface="+mn-lt"/>
                        </a:rPr>
                        <a:t>Matriculation</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0.123</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Bef>
                          <a:spcPts val="300"/>
                        </a:spcBef>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0.281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269062434"/>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Post-secondary</a:t>
                      </a: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0.195</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0.356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19231289"/>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BA</a:t>
                      </a: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0.523</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0.704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3054611"/>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MA and up</a:t>
                      </a: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0.629</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0.879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85905637"/>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Ages </a:t>
                      </a:r>
                      <a:r>
                        <a:rPr lang="he-IL" sz="1500" b="0" kern="1200" dirty="0">
                          <a:solidFill>
                            <a:srgbClr val="002A52"/>
                          </a:solidFill>
                          <a:latin typeface="+mn-lt"/>
                          <a:ea typeface="+mn-ea"/>
                          <a:cs typeface="Arial" pitchFamily="34" charset="0"/>
                        </a:rPr>
                        <a:t>35-44</a:t>
                      </a:r>
                      <a:endParaRPr lang="en-US" sz="1500" b="0" kern="1200" dirty="0">
                        <a:solidFill>
                          <a:srgbClr val="002A52"/>
                        </a:solidFill>
                        <a:latin typeface="+mn-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0.200</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0.180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42777435"/>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Ages </a:t>
                      </a:r>
                      <a:r>
                        <a:rPr lang="he-IL" sz="1500" b="0" kern="1200" dirty="0">
                          <a:solidFill>
                            <a:srgbClr val="002A52"/>
                          </a:solidFill>
                          <a:latin typeface="+mn-lt"/>
                          <a:ea typeface="+mn-ea"/>
                          <a:cs typeface="Arial" pitchFamily="34" charset="0"/>
                        </a:rPr>
                        <a:t>45-54</a:t>
                      </a:r>
                      <a:endParaRPr lang="en-US" sz="1500" b="0" kern="1200" dirty="0">
                        <a:solidFill>
                          <a:srgbClr val="002A52"/>
                        </a:solidFill>
                        <a:latin typeface="+mn-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0.257</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0.207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5516062"/>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Ages </a:t>
                      </a:r>
                      <a:r>
                        <a:rPr lang="he-IL" sz="1500" b="0" kern="1200" dirty="0">
                          <a:solidFill>
                            <a:srgbClr val="002A52"/>
                          </a:solidFill>
                          <a:latin typeface="+mn-lt"/>
                          <a:ea typeface="+mn-ea"/>
                          <a:cs typeface="Arial" pitchFamily="34" charset="0"/>
                        </a:rPr>
                        <a:t>55-64</a:t>
                      </a:r>
                      <a:endParaRPr lang="en-US" sz="1500" b="0" kern="1200" dirty="0">
                        <a:solidFill>
                          <a:srgbClr val="002A52"/>
                        </a:solidFill>
                        <a:latin typeface="+mn-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0.319</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0.109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61872837"/>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Arabs</a:t>
                      </a: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-0.225</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-0.391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5920528"/>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Ultra-Orthodox</a:t>
                      </a: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0.147</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0.000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71469150"/>
                  </a:ext>
                </a:extLst>
              </a:tr>
              <a:tr h="252000">
                <a:tc>
                  <a:txBody>
                    <a:bodyPr/>
                    <a:lstStyle/>
                    <a:p>
                      <a:pPr indent="0" algn="l" rtl="0">
                        <a:lnSpc>
                          <a:spcPts val="2000"/>
                        </a:lnSpc>
                        <a:spcAft>
                          <a:spcPts val="0"/>
                        </a:spcAft>
                      </a:pPr>
                      <a:r>
                        <a:rPr lang="en-US" sz="1500" b="0" dirty="0">
                          <a:solidFill>
                            <a:srgbClr val="002A52"/>
                          </a:solidFill>
                          <a:effectLst/>
                          <a:latin typeface="+mn-lt"/>
                        </a:rPr>
                        <a:t>Constant</a:t>
                      </a:r>
                      <a:endParaRPr lang="en-US" sz="1500" b="0" dirty="0">
                        <a:solidFill>
                          <a:srgbClr val="002A52"/>
                        </a:solidFill>
                        <a:effectLst/>
                        <a:latin typeface="+mn-lt"/>
                        <a:ea typeface="Calibri" panose="020F0502020204030204" pitchFamily="34" charset="0"/>
                        <a:cs typeface="David" panose="020E0502060401010101" pitchFamily="34" charset="-79"/>
                      </a:endParaRPr>
                    </a:p>
                  </a:txBody>
                  <a:tcPr marL="51431" marR="51431"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rPr>
                        <a:t>3.602</a:t>
                      </a:r>
                      <a:endParaRPr lang="en-US" sz="1500" b="0" dirty="0">
                        <a:solidFill>
                          <a:srgbClr val="002A52"/>
                        </a:solidFill>
                        <a:effectLst/>
                        <a:latin typeface="+mn-lt"/>
                        <a:ea typeface="Calibri" panose="020F0502020204030204" pitchFamily="34" charset="0"/>
                        <a:cs typeface="David" panose="020E0502060401010101" pitchFamily="34" charset="-79"/>
                      </a:endParaRPr>
                    </a:p>
                  </a:txBody>
                  <a:tcPr marL="51431" marR="51431"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3.069</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49803377"/>
                  </a:ext>
                </a:extLst>
              </a:tr>
            </a:tbl>
          </a:graphicData>
        </a:graphic>
      </p:graphicFrame>
      <p:sp>
        <p:nvSpPr>
          <p:cNvPr id="6"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1685"/>
            <a:ext cx="9144000" cy="1615827"/>
          </a:xfrm>
          <a:prstGeom prst="rect">
            <a:avLst/>
          </a:prstGeom>
          <a:noFill/>
          <a:ln w="9525">
            <a:noFill/>
            <a:miter lim="800000"/>
            <a:headEnd/>
            <a:tailEnd/>
          </a:ln>
          <a:effectLst/>
        </p:spPr>
        <p:txBody>
          <a:bodyPr anchor="ctr">
            <a:spAutoFit/>
          </a:bodyPr>
          <a:lstStyle/>
          <a:p>
            <a:pPr>
              <a:spcBef>
                <a:spcPts val="1200"/>
              </a:spcBef>
            </a:pPr>
            <a:r>
              <a:rPr lang="en-US" sz="3300" b="1" dirty="0">
                <a:solidFill>
                  <a:srgbClr val="002060"/>
                </a:solidFill>
                <a:latin typeface="Calibri" panose="020F0502020204030204" pitchFamily="34" charset="0"/>
                <a:cs typeface="Arial" pitchFamily="34" charset="0"/>
              </a:rPr>
              <a:t>Has </a:t>
            </a:r>
            <a:r>
              <a:rPr lang="en-US" sz="3300" b="1" dirty="0" smtClean="0">
                <a:solidFill>
                  <a:srgbClr val="002060"/>
                </a:solidFill>
                <a:latin typeface="Calibri" panose="020F0502020204030204" pitchFamily="34" charset="0"/>
                <a:cs typeface="Arial" pitchFamily="34" charset="0"/>
              </a:rPr>
              <a:t>the Yield </a:t>
            </a:r>
            <a:r>
              <a:rPr lang="en-US" sz="3300" b="1" dirty="0" smtClean="0">
                <a:solidFill>
                  <a:srgbClr val="002060"/>
                </a:solidFill>
                <a:latin typeface="Calibri" panose="020F0502020204030204" pitchFamily="34" charset="0"/>
                <a:cs typeface="Arial" pitchFamily="34" charset="0"/>
              </a:rPr>
              <a:t>t</a:t>
            </a:r>
            <a:r>
              <a:rPr lang="en-US" sz="3300" b="1" dirty="0" smtClean="0">
                <a:solidFill>
                  <a:srgbClr val="002060"/>
                </a:solidFill>
                <a:latin typeface="Calibri" panose="020F0502020204030204" pitchFamily="34" charset="0"/>
                <a:cs typeface="Arial" pitchFamily="34" charset="0"/>
              </a:rPr>
              <a:t>o </a:t>
            </a:r>
            <a:r>
              <a:rPr lang="en-US" sz="3300" b="1" dirty="0" smtClean="0">
                <a:solidFill>
                  <a:srgbClr val="002060"/>
                </a:solidFill>
                <a:latin typeface="Calibri" panose="020F0502020204030204" pitchFamily="34" charset="0"/>
                <a:cs typeface="Arial" pitchFamily="34" charset="0"/>
              </a:rPr>
              <a:t>Education </a:t>
            </a:r>
            <a:r>
              <a:rPr lang="en-US" sz="3300" b="1" dirty="0">
                <a:solidFill>
                  <a:srgbClr val="002060"/>
                </a:solidFill>
                <a:latin typeface="Calibri" panose="020F0502020204030204" pitchFamily="34" charset="0"/>
                <a:cs typeface="Arial" pitchFamily="34" charset="0"/>
              </a:rPr>
              <a:t>I</a:t>
            </a:r>
            <a:r>
              <a:rPr lang="en-US" sz="3300" b="1" dirty="0" smtClean="0">
                <a:solidFill>
                  <a:srgbClr val="002060"/>
                </a:solidFill>
                <a:latin typeface="Calibri" panose="020F0502020204030204" pitchFamily="34" charset="0"/>
                <a:cs typeface="Arial" pitchFamily="34" charset="0"/>
              </a:rPr>
              <a:t>ncreased </a:t>
            </a:r>
            <a:r>
              <a:rPr lang="en-US" sz="3300" b="1" dirty="0" smtClean="0">
                <a:solidFill>
                  <a:srgbClr val="002060"/>
                </a:solidFill>
                <a:latin typeface="Calibri" panose="020F0502020204030204" pitchFamily="34" charset="0"/>
                <a:cs typeface="Arial" pitchFamily="34" charset="0"/>
              </a:rPr>
              <a:t>from </a:t>
            </a:r>
            <a:r>
              <a:rPr lang="en-US" sz="3300" b="1" dirty="0">
                <a:solidFill>
                  <a:srgbClr val="002060"/>
                </a:solidFill>
                <a:latin typeface="Calibri" panose="020F0502020204030204" pitchFamily="34" charset="0"/>
                <a:cs typeface="Arial" pitchFamily="34" charset="0"/>
              </a:rPr>
              <a:t>2006 </a:t>
            </a:r>
            <a:r>
              <a:rPr lang="en-US" sz="3300" b="1" dirty="0" smtClean="0">
                <a:solidFill>
                  <a:srgbClr val="002060"/>
                </a:solidFill>
                <a:latin typeface="Calibri" panose="020F0502020204030204" pitchFamily="34" charset="0"/>
                <a:cs typeface="Arial" pitchFamily="34" charset="0"/>
              </a:rPr>
              <a:t>to </a:t>
            </a:r>
            <a:r>
              <a:rPr lang="en-US" sz="3300" b="1" dirty="0">
                <a:solidFill>
                  <a:srgbClr val="002060"/>
                </a:solidFill>
                <a:latin typeface="Calibri" panose="020F0502020204030204" pitchFamily="34" charset="0"/>
                <a:cs typeface="Arial" pitchFamily="34" charset="0"/>
              </a:rPr>
              <a:t>2015? A </a:t>
            </a:r>
            <a:r>
              <a:rPr lang="en-US" sz="3300" b="1" dirty="0" smtClean="0">
                <a:solidFill>
                  <a:srgbClr val="002060"/>
                </a:solidFill>
                <a:latin typeface="Calibri" panose="020F0502020204030204" pitchFamily="34" charset="0"/>
                <a:cs typeface="Arial" pitchFamily="34" charset="0"/>
              </a:rPr>
              <a:t>Wage Equation (With </a:t>
            </a:r>
            <a:r>
              <a:rPr lang="en-US" sz="3300" b="1" dirty="0" smtClean="0">
                <a:solidFill>
                  <a:srgbClr val="002060"/>
                </a:solidFill>
                <a:latin typeface="Calibri" panose="020F0502020204030204" pitchFamily="34" charset="0"/>
                <a:cs typeface="Arial" pitchFamily="34" charset="0"/>
              </a:rPr>
              <a:t>Heckman’s Correction for </a:t>
            </a:r>
            <a:r>
              <a:rPr lang="en-US" sz="3300" b="1" dirty="0" smtClean="0">
                <a:solidFill>
                  <a:srgbClr val="002060"/>
                </a:solidFill>
                <a:latin typeface="Calibri" panose="020F0502020204030204" pitchFamily="34" charset="0"/>
                <a:cs typeface="Arial" pitchFamily="34" charset="0"/>
              </a:rPr>
              <a:t>Selection</a:t>
            </a:r>
            <a:r>
              <a:rPr lang="en-US" sz="3300" b="1" dirty="0">
                <a:solidFill>
                  <a:srgbClr val="002060"/>
                </a:solidFill>
                <a:latin typeface="Calibri" panose="020F0502020204030204" pitchFamily="34" charset="0"/>
                <a:cs typeface="Arial" pitchFamily="34" charset="0"/>
              </a:rPr>
              <a:t>)</a:t>
            </a:r>
            <a:endParaRPr lang="he-IL" sz="3300" b="1" dirty="0">
              <a:solidFill>
                <a:srgbClr val="002060"/>
              </a:solidFill>
              <a:latin typeface="Calibri" panose="020F0502020204030204" pitchFamily="34" charset="0"/>
              <a:cs typeface="Arial" pitchFamily="34" charset="0"/>
            </a:endParaRPr>
          </a:p>
        </p:txBody>
      </p:sp>
      <p:sp>
        <p:nvSpPr>
          <p:cNvPr id="7" name="Rectangle 6">
            <a:extLst>
              <a:ext uri="{FF2B5EF4-FFF2-40B4-BE49-F238E27FC236}">
                <a16:creationId xmlns="" xmlns:a16="http://schemas.microsoft.com/office/drawing/2014/main" id="{F527D03F-B87E-4BFB-A43C-627D387D02DB}"/>
              </a:ext>
            </a:extLst>
          </p:cNvPr>
          <p:cNvSpPr/>
          <p:nvPr/>
        </p:nvSpPr>
        <p:spPr>
          <a:xfrm>
            <a:off x="2051720" y="6165304"/>
            <a:ext cx="7092280" cy="600164"/>
          </a:xfrm>
          <a:prstGeom prst="rect">
            <a:avLst/>
          </a:prstGeom>
        </p:spPr>
        <p:txBody>
          <a:bodyPr wrap="square">
            <a:spAutoFit/>
          </a:bodyPr>
          <a:lstStyle/>
          <a:p>
            <a:pPr algn="just" rtl="0">
              <a:spcBef>
                <a:spcPts val="0"/>
              </a:spcBef>
              <a:spcAft>
                <a:spcPts val="0"/>
              </a:spcAft>
            </a:pPr>
            <a:r>
              <a:rPr lang="en-US" sz="1100" dirty="0">
                <a:solidFill>
                  <a:srgbClr val="002A52"/>
                </a:solidFill>
                <a:latin typeface="Calibri" panose="020F0502020204030204" pitchFamily="34" charset="0"/>
              </a:rPr>
              <a:t>The explained variable - the log of hourly wages of salaried employees, at 2015 prices. The omitted group - education up to high school, ages 25-34, non-ultra-Orthodox Jews.</a:t>
            </a:r>
          </a:p>
          <a:p>
            <a:pPr algn="just" rtl="0">
              <a:spcBef>
                <a:spcPts val="0"/>
              </a:spcBef>
              <a:spcAft>
                <a:spcPts val="0"/>
              </a:spcAft>
            </a:pPr>
            <a:r>
              <a:rPr lang="en-US" sz="1100" dirty="0">
                <a:solidFill>
                  <a:srgbClr val="002A52"/>
                </a:solidFill>
                <a:latin typeface="Calibri" panose="020F0502020204030204" pitchFamily="34" charset="0"/>
              </a:rPr>
              <a:t>Source: Author processing by income and expenditure surveys.</a:t>
            </a:r>
            <a:endParaRPr lang="he-IL" sz="1100" dirty="0">
              <a:solidFill>
                <a:srgbClr val="002A52"/>
              </a:solidFill>
              <a:latin typeface="Calibri" panose="020F0502020204030204" pitchFamily="34" charset="0"/>
            </a:endParaRPr>
          </a:p>
        </p:txBody>
      </p:sp>
    </p:spTree>
    <p:extLst>
      <p:ext uri="{BB962C8B-B14F-4D97-AF65-F5344CB8AC3E}">
        <p14:creationId xmlns:p14="http://schemas.microsoft.com/office/powerpoint/2010/main" xmlns="" val="4146722238"/>
      </p:ext>
    </p:extLst>
  </p:cSld>
  <p:clrMapOvr>
    <a:masterClrMapping/>
  </p:clrMapOvr>
  <p:transition advTm="1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15417" y="273582"/>
            <a:ext cx="9144000" cy="523220"/>
          </a:xfrm>
          <a:prstGeom prst="rect">
            <a:avLst/>
          </a:prstGeom>
          <a:noFill/>
          <a:ln w="9525">
            <a:noFill/>
            <a:miter lim="800000"/>
            <a:headEnd/>
            <a:tailEnd/>
          </a:ln>
          <a:effectLst/>
        </p:spPr>
        <p:txBody>
          <a:bodyPr anchor="ctr">
            <a:spAutoFit/>
          </a:bodyPr>
          <a:lstStyle/>
          <a:p>
            <a:pPr rtl="0">
              <a:spcBef>
                <a:spcPts val="1200"/>
              </a:spcBef>
            </a:pPr>
            <a:r>
              <a:rPr lang="en-US" sz="2800" b="1" dirty="0">
                <a:solidFill>
                  <a:srgbClr val="002060"/>
                </a:solidFill>
                <a:latin typeface="Calibri" panose="020F0502020204030204" pitchFamily="34" charset="0"/>
                <a:cs typeface="Arial" pitchFamily="34" charset="0"/>
              </a:rPr>
              <a:t>Has </a:t>
            </a:r>
            <a:r>
              <a:rPr lang="en-US" sz="2800" b="1" dirty="0" smtClean="0">
                <a:solidFill>
                  <a:srgbClr val="002060"/>
                </a:solidFill>
                <a:latin typeface="Calibri" panose="020F0502020204030204" pitchFamily="34" charset="0"/>
                <a:cs typeface="Arial" pitchFamily="34" charset="0"/>
              </a:rPr>
              <a:t>the </a:t>
            </a:r>
            <a:r>
              <a:rPr lang="en-US" sz="2800" b="1" dirty="0">
                <a:solidFill>
                  <a:srgbClr val="002060"/>
                </a:solidFill>
                <a:latin typeface="Calibri" panose="020F0502020204030204" pitchFamily="34" charset="0"/>
                <a:cs typeface="Arial" pitchFamily="34" charset="0"/>
              </a:rPr>
              <a:t>Y</a:t>
            </a:r>
            <a:r>
              <a:rPr lang="en-US" sz="2800" b="1" dirty="0" smtClean="0">
                <a:solidFill>
                  <a:srgbClr val="002060"/>
                </a:solidFill>
                <a:latin typeface="Calibri" panose="020F0502020204030204" pitchFamily="34" charset="0"/>
                <a:cs typeface="Arial" pitchFamily="34" charset="0"/>
              </a:rPr>
              <a:t>ield </a:t>
            </a:r>
            <a:r>
              <a:rPr lang="en-US" sz="2800" b="1" dirty="0" smtClean="0">
                <a:solidFill>
                  <a:srgbClr val="002060"/>
                </a:solidFill>
                <a:latin typeface="Calibri" panose="020F0502020204030204" pitchFamily="34" charset="0"/>
                <a:cs typeface="Arial" pitchFamily="34" charset="0"/>
              </a:rPr>
              <a:t>t</a:t>
            </a:r>
            <a:r>
              <a:rPr lang="en-US" sz="2800" b="1" dirty="0" smtClean="0">
                <a:solidFill>
                  <a:srgbClr val="002060"/>
                </a:solidFill>
                <a:latin typeface="Calibri" panose="020F0502020204030204" pitchFamily="34" charset="0"/>
                <a:cs typeface="Arial" pitchFamily="34" charset="0"/>
              </a:rPr>
              <a:t>o </a:t>
            </a:r>
            <a:r>
              <a:rPr lang="en-US" sz="2800" b="1" dirty="0" smtClean="0">
                <a:solidFill>
                  <a:srgbClr val="002060"/>
                </a:solidFill>
                <a:latin typeface="Calibri" panose="020F0502020204030204" pitchFamily="34" charset="0"/>
                <a:cs typeface="Arial" pitchFamily="34" charset="0"/>
              </a:rPr>
              <a:t>Education Increased From </a:t>
            </a:r>
            <a:r>
              <a:rPr lang="en-US" sz="2800" b="1" dirty="0">
                <a:solidFill>
                  <a:srgbClr val="002060"/>
                </a:solidFill>
                <a:latin typeface="Calibri" panose="020F0502020204030204" pitchFamily="34" charset="0"/>
                <a:cs typeface="Arial" pitchFamily="34" charset="0"/>
              </a:rPr>
              <a:t>2006 </a:t>
            </a:r>
            <a:r>
              <a:rPr lang="en-US" sz="2800" b="1" dirty="0" smtClean="0">
                <a:solidFill>
                  <a:srgbClr val="002060"/>
                </a:solidFill>
                <a:latin typeface="Calibri" panose="020F0502020204030204" pitchFamily="34" charset="0"/>
                <a:cs typeface="Arial" pitchFamily="34" charset="0"/>
              </a:rPr>
              <a:t>To </a:t>
            </a:r>
            <a:r>
              <a:rPr lang="en-US" sz="2800" b="1" dirty="0">
                <a:solidFill>
                  <a:srgbClr val="002060"/>
                </a:solidFill>
                <a:latin typeface="Calibri" panose="020F0502020204030204" pitchFamily="34" charset="0"/>
                <a:cs typeface="Arial" pitchFamily="34" charset="0"/>
              </a:rPr>
              <a:t>2015?</a:t>
            </a:r>
          </a:p>
        </p:txBody>
      </p:sp>
      <p:sp>
        <p:nvSpPr>
          <p:cNvPr id="5" name="Rectangle 4">
            <a:extLst>
              <a:ext uri="{FF2B5EF4-FFF2-40B4-BE49-F238E27FC236}">
                <a16:creationId xmlns="" xmlns:a16="http://schemas.microsoft.com/office/drawing/2014/main" id="{BBE617C4-76CD-4A95-A733-5BF1979C9CEB}"/>
              </a:ext>
            </a:extLst>
          </p:cNvPr>
          <p:cNvSpPr>
            <a:spLocks noChangeArrowheads="1"/>
          </p:cNvSpPr>
          <p:nvPr/>
        </p:nvSpPr>
        <p:spPr bwMode="auto">
          <a:xfrm>
            <a:off x="1367136" y="4645153"/>
            <a:ext cx="7560840" cy="1908215"/>
          </a:xfrm>
          <a:prstGeom prst="rect">
            <a:avLst/>
          </a:prstGeom>
          <a:noFill/>
          <a:ln w="9525">
            <a:noFill/>
            <a:miter lim="800000"/>
            <a:headEnd/>
            <a:tailEnd/>
          </a:ln>
          <a:effectLst/>
        </p:spPr>
        <p:txBody>
          <a:bodyPr wrap="square" anchor="ctr">
            <a:spAutoFit/>
          </a:bodyPr>
          <a:lstStyle/>
          <a:p>
            <a:pPr algn="l" rtl="0">
              <a:spcBef>
                <a:spcPts val="1200"/>
              </a:spcBef>
            </a:pPr>
            <a:r>
              <a:rPr lang="en-US" dirty="0">
                <a:solidFill>
                  <a:srgbClr val="002A52"/>
                </a:solidFill>
                <a:latin typeface="Calibri" panose="020F0502020204030204" pitchFamily="34" charset="0"/>
              </a:rPr>
              <a:t>The y</a:t>
            </a:r>
            <a:r>
              <a:rPr lang="en-US" dirty="0" smtClean="0">
                <a:solidFill>
                  <a:srgbClr val="002A52"/>
                </a:solidFill>
                <a:latin typeface="Calibri" panose="020F0502020204030204" pitchFamily="34" charset="0"/>
              </a:rPr>
              <a:t>ield </a:t>
            </a:r>
            <a:r>
              <a:rPr lang="en-US" dirty="0">
                <a:solidFill>
                  <a:srgbClr val="002A52"/>
                </a:solidFill>
                <a:latin typeface="Calibri" panose="020F0502020204030204" pitchFamily="34" charset="0"/>
              </a:rPr>
              <a:t>to education is almost unchanged; An increase in the </a:t>
            </a:r>
            <a:r>
              <a:rPr lang="en-US" dirty="0" smtClean="0">
                <a:solidFill>
                  <a:srgbClr val="002A52"/>
                </a:solidFill>
                <a:latin typeface="Calibri" panose="020F0502020204030204" pitchFamily="34" charset="0"/>
              </a:rPr>
              <a:t>yield </a:t>
            </a:r>
            <a:r>
              <a:rPr lang="en-US" dirty="0">
                <a:solidFill>
                  <a:srgbClr val="002A52"/>
                </a:solidFill>
                <a:latin typeface="Calibri" panose="020F0502020204030204" pitchFamily="34" charset="0"/>
              </a:rPr>
              <a:t>on second degree and above; A slight increase in the </a:t>
            </a:r>
            <a:r>
              <a:rPr lang="en-US" dirty="0" smtClean="0">
                <a:solidFill>
                  <a:srgbClr val="002A52"/>
                </a:solidFill>
                <a:latin typeface="Calibri" panose="020F0502020204030204" pitchFamily="34" charset="0"/>
              </a:rPr>
              <a:t>yield </a:t>
            </a:r>
            <a:r>
              <a:rPr lang="en-US" dirty="0">
                <a:solidFill>
                  <a:srgbClr val="002A52"/>
                </a:solidFill>
                <a:latin typeface="Calibri" panose="020F0502020204030204" pitchFamily="34" charset="0"/>
              </a:rPr>
              <a:t>on experience (age) - can not account for the increase in employment directed towards groups with low earning potential</a:t>
            </a:r>
          </a:p>
          <a:p>
            <a:pPr algn="l" rtl="0">
              <a:spcBef>
                <a:spcPts val="1200"/>
              </a:spcBef>
            </a:pPr>
            <a:r>
              <a:rPr lang="en-US" dirty="0">
                <a:solidFill>
                  <a:srgbClr val="002A52"/>
                </a:solidFill>
                <a:latin typeface="Calibri" panose="020F0502020204030204" pitchFamily="34" charset="0"/>
              </a:rPr>
              <a:t>Permanent and progressive population groups, with no significant change over the period</a:t>
            </a:r>
          </a:p>
        </p:txBody>
      </p:sp>
      <p:graphicFrame>
        <p:nvGraphicFramePr>
          <p:cNvPr id="11" name="Chart 10">
            <a:extLst>
              <a:ext uri="{FF2B5EF4-FFF2-40B4-BE49-F238E27FC236}">
                <a16:creationId xmlns="" xmlns:a16="http://schemas.microsoft.com/office/drawing/2014/main" id="{E3E79198-59A8-4B9D-95F8-9939F7FF1407}"/>
              </a:ext>
            </a:extLst>
          </p:cNvPr>
          <p:cNvGraphicFramePr>
            <a:graphicFrameLocks noGrp="1"/>
          </p:cNvGraphicFramePr>
          <p:nvPr>
            <p:extLst>
              <p:ext uri="{D42A27DB-BD31-4B8C-83A1-F6EECF244321}">
                <p14:modId xmlns:p14="http://schemas.microsoft.com/office/powerpoint/2010/main" xmlns="" val="3956654970"/>
              </p:ext>
            </p:extLst>
          </p:nvPr>
        </p:nvGraphicFramePr>
        <p:xfrm>
          <a:off x="4603992" y="1429182"/>
          <a:ext cx="4525200" cy="320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 xmlns:a16="http://schemas.microsoft.com/office/drawing/2014/main" id="{5CF42A39-C608-4B2F-B937-B18DD48EE707}"/>
              </a:ext>
            </a:extLst>
          </p:cNvPr>
          <p:cNvGraphicFramePr>
            <a:graphicFrameLocks noGrp="1"/>
          </p:cNvGraphicFramePr>
          <p:nvPr>
            <p:extLst>
              <p:ext uri="{D42A27DB-BD31-4B8C-83A1-F6EECF244321}">
                <p14:modId xmlns:p14="http://schemas.microsoft.com/office/powerpoint/2010/main" xmlns="" val="1386499532"/>
              </p:ext>
            </p:extLst>
          </p:nvPr>
        </p:nvGraphicFramePr>
        <p:xfrm>
          <a:off x="78792" y="1429182"/>
          <a:ext cx="4525200" cy="32076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
            <a:extLst>
              <a:ext uri="{FF2B5EF4-FFF2-40B4-BE49-F238E27FC236}">
                <a16:creationId xmlns="" xmlns:a16="http://schemas.microsoft.com/office/drawing/2014/main" id="{5E39EC1F-9C9F-435B-B347-8226E8CF3AEC}"/>
              </a:ext>
            </a:extLst>
          </p:cNvPr>
          <p:cNvSpPr txBox="1"/>
          <p:nvPr/>
        </p:nvSpPr>
        <p:spPr>
          <a:xfrm>
            <a:off x="467544" y="3007985"/>
            <a:ext cx="164747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9900"/>
                </a:solidFill>
              </a:rPr>
              <a:t>Post-secondary</a:t>
            </a:r>
            <a:endParaRPr lang="en-US" sz="1200" b="1" dirty="0">
              <a:solidFill>
                <a:srgbClr val="FF9900"/>
              </a:solidFill>
              <a:latin typeface="Arial" charset="0"/>
              <a:cs typeface="Arial" charset="0"/>
            </a:endParaRPr>
          </a:p>
        </p:txBody>
      </p:sp>
      <p:sp>
        <p:nvSpPr>
          <p:cNvPr id="14" name="TextBox 13">
            <a:extLst>
              <a:ext uri="{FF2B5EF4-FFF2-40B4-BE49-F238E27FC236}">
                <a16:creationId xmlns="" xmlns:a16="http://schemas.microsoft.com/office/drawing/2014/main" id="{22392DA5-F5AF-492C-B882-21419986242F}"/>
              </a:ext>
            </a:extLst>
          </p:cNvPr>
          <p:cNvSpPr txBox="1"/>
          <p:nvPr/>
        </p:nvSpPr>
        <p:spPr>
          <a:xfrm>
            <a:off x="467544" y="3800073"/>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Matriculation</a:t>
            </a:r>
          </a:p>
        </p:txBody>
      </p:sp>
      <p:sp>
        <p:nvSpPr>
          <p:cNvPr id="15" name="TextBox 14">
            <a:extLst>
              <a:ext uri="{FF2B5EF4-FFF2-40B4-BE49-F238E27FC236}">
                <a16:creationId xmlns="" xmlns:a16="http://schemas.microsoft.com/office/drawing/2014/main" id="{D287F7F4-E4BE-4FC0-8371-EDBEE6818F39}"/>
              </a:ext>
            </a:extLst>
          </p:cNvPr>
          <p:cNvSpPr txBox="1"/>
          <p:nvPr/>
        </p:nvSpPr>
        <p:spPr>
          <a:xfrm>
            <a:off x="467544" y="2564904"/>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0000"/>
                </a:solidFill>
                <a:latin typeface="Arial" charset="0"/>
                <a:cs typeface="Arial" charset="0"/>
              </a:rPr>
              <a:t>BA</a:t>
            </a:r>
          </a:p>
        </p:txBody>
      </p:sp>
      <p:sp>
        <p:nvSpPr>
          <p:cNvPr id="16" name="TextBox 1">
            <a:extLst>
              <a:ext uri="{FF2B5EF4-FFF2-40B4-BE49-F238E27FC236}">
                <a16:creationId xmlns="" xmlns:a16="http://schemas.microsoft.com/office/drawing/2014/main" id="{C198A91D-0357-4A7E-A66C-4307E10C0032}"/>
              </a:ext>
            </a:extLst>
          </p:cNvPr>
          <p:cNvSpPr txBox="1"/>
          <p:nvPr/>
        </p:nvSpPr>
        <p:spPr>
          <a:xfrm>
            <a:off x="467544" y="1855857"/>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Arial" charset="0"/>
                <a:cs typeface="Arial" charset="0"/>
              </a:rPr>
              <a:t>MA and up</a:t>
            </a:r>
          </a:p>
        </p:txBody>
      </p:sp>
      <p:sp>
        <p:nvSpPr>
          <p:cNvPr id="17" name="TextBox 1">
            <a:extLst>
              <a:ext uri="{FF2B5EF4-FFF2-40B4-BE49-F238E27FC236}">
                <a16:creationId xmlns="" xmlns:a16="http://schemas.microsoft.com/office/drawing/2014/main" id="{5E39EC1F-9C9F-435B-B347-8226E8CF3AEC}"/>
              </a:ext>
            </a:extLst>
          </p:cNvPr>
          <p:cNvSpPr txBox="1"/>
          <p:nvPr/>
        </p:nvSpPr>
        <p:spPr>
          <a:xfrm>
            <a:off x="6233300" y="3512041"/>
            <a:ext cx="164747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9900"/>
                </a:solidFill>
              </a:rPr>
              <a:t>Post-secondary</a:t>
            </a:r>
            <a:endParaRPr lang="en-US" sz="1200" b="1" dirty="0">
              <a:solidFill>
                <a:srgbClr val="FF9900"/>
              </a:solidFill>
              <a:latin typeface="Arial" charset="0"/>
              <a:cs typeface="Arial" charset="0"/>
            </a:endParaRPr>
          </a:p>
        </p:txBody>
      </p:sp>
      <p:sp>
        <p:nvSpPr>
          <p:cNvPr id="18" name="TextBox 17">
            <a:extLst>
              <a:ext uri="{FF2B5EF4-FFF2-40B4-BE49-F238E27FC236}">
                <a16:creationId xmlns="" xmlns:a16="http://schemas.microsoft.com/office/drawing/2014/main" id="{22392DA5-F5AF-492C-B882-21419986242F}"/>
              </a:ext>
            </a:extLst>
          </p:cNvPr>
          <p:cNvSpPr txBox="1"/>
          <p:nvPr/>
        </p:nvSpPr>
        <p:spPr>
          <a:xfrm>
            <a:off x="6233300" y="4088105"/>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Matriculation</a:t>
            </a:r>
          </a:p>
        </p:txBody>
      </p:sp>
      <p:sp>
        <p:nvSpPr>
          <p:cNvPr id="19" name="TextBox 18">
            <a:extLst>
              <a:ext uri="{FF2B5EF4-FFF2-40B4-BE49-F238E27FC236}">
                <a16:creationId xmlns="" xmlns:a16="http://schemas.microsoft.com/office/drawing/2014/main" id="{D287F7F4-E4BE-4FC0-8371-EDBEE6818F39}"/>
              </a:ext>
            </a:extLst>
          </p:cNvPr>
          <p:cNvSpPr txBox="1"/>
          <p:nvPr/>
        </p:nvSpPr>
        <p:spPr>
          <a:xfrm>
            <a:off x="6233300" y="3068960"/>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0000"/>
                </a:solidFill>
                <a:latin typeface="Arial" charset="0"/>
                <a:cs typeface="Arial" charset="0"/>
              </a:rPr>
              <a:t>BA</a:t>
            </a:r>
          </a:p>
        </p:txBody>
      </p:sp>
      <p:sp>
        <p:nvSpPr>
          <p:cNvPr id="20" name="TextBox 1">
            <a:extLst>
              <a:ext uri="{FF2B5EF4-FFF2-40B4-BE49-F238E27FC236}">
                <a16:creationId xmlns="" xmlns:a16="http://schemas.microsoft.com/office/drawing/2014/main" id="{C198A91D-0357-4A7E-A66C-4307E10C0032}"/>
              </a:ext>
            </a:extLst>
          </p:cNvPr>
          <p:cNvSpPr txBox="1"/>
          <p:nvPr/>
        </p:nvSpPr>
        <p:spPr>
          <a:xfrm>
            <a:off x="6233300" y="2431921"/>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Arial" charset="0"/>
                <a:cs typeface="Arial" charset="0"/>
              </a:rPr>
              <a:t>MA and up</a:t>
            </a:r>
          </a:p>
        </p:txBody>
      </p:sp>
      <p:sp>
        <p:nvSpPr>
          <p:cNvPr id="21" name="Rectangle 20"/>
          <p:cNvSpPr>
            <a:spLocks noChangeArrowheads="1"/>
          </p:cNvSpPr>
          <p:nvPr/>
        </p:nvSpPr>
        <p:spPr bwMode="auto">
          <a:xfrm>
            <a:off x="78792" y="959146"/>
            <a:ext cx="9144000" cy="461665"/>
          </a:xfrm>
          <a:prstGeom prst="rect">
            <a:avLst/>
          </a:prstGeom>
          <a:noFill/>
          <a:ln w="9525">
            <a:noFill/>
            <a:miter lim="800000"/>
            <a:headEnd/>
            <a:tailEnd/>
          </a:ln>
          <a:effectLst/>
        </p:spPr>
        <p:txBody>
          <a:bodyPr wrap="square" anchor="ctr">
            <a:spAutoFit/>
          </a:bodyPr>
          <a:lstStyle/>
          <a:p>
            <a:pPr>
              <a:spcBef>
                <a:spcPts val="1200"/>
              </a:spcBef>
            </a:pPr>
            <a:r>
              <a:rPr lang="en-US" sz="2400" dirty="0">
                <a:solidFill>
                  <a:srgbClr val="002A52"/>
                </a:solidFill>
                <a:latin typeface="Calibri" panose="020F0502020204030204" pitchFamily="34" charset="0"/>
                <a:cs typeface="Arial" pitchFamily="34" charset="0"/>
              </a:rPr>
              <a:t>Men </a:t>
            </a:r>
            <a:r>
              <a:rPr lang="he-IL" sz="2400" dirty="0">
                <a:solidFill>
                  <a:srgbClr val="002A52"/>
                </a:solidFill>
                <a:latin typeface="Calibri" panose="020F0502020204030204" pitchFamily="34" charset="0"/>
                <a:cs typeface="Arial" pitchFamily="34" charset="0"/>
              </a:rPr>
              <a:t>					</a:t>
            </a:r>
            <a:r>
              <a:rPr lang="en-US" sz="2400" dirty="0" smtClean="0">
                <a:solidFill>
                  <a:srgbClr val="002A52"/>
                </a:solidFill>
                <a:latin typeface="Calibri" panose="020F0502020204030204" pitchFamily="34" charset="0"/>
                <a:cs typeface="Arial" pitchFamily="34" charset="0"/>
              </a:rPr>
              <a:t>Women</a:t>
            </a:r>
            <a:endParaRPr lang="he-IL" sz="2400" dirty="0">
              <a:solidFill>
                <a:srgbClr val="002A52"/>
              </a:solidFill>
              <a:latin typeface="Calibri" panose="020F0502020204030204" pitchFamily="34" charset="0"/>
              <a:cs typeface="Arial" pitchFamily="34" charset="0"/>
            </a:endParaRPr>
          </a:p>
        </p:txBody>
      </p:sp>
      <p:sp>
        <p:nvSpPr>
          <p:cNvPr id="22" name="Rectangle 21">
            <a:extLst>
              <a:ext uri="{FF2B5EF4-FFF2-40B4-BE49-F238E27FC236}">
                <a16:creationId xmlns="" xmlns:a16="http://schemas.microsoft.com/office/drawing/2014/main" id="{F527D03F-B87E-4BFB-A43C-627D387D02DB}"/>
              </a:ext>
            </a:extLst>
          </p:cNvPr>
          <p:cNvSpPr/>
          <p:nvPr/>
        </p:nvSpPr>
        <p:spPr>
          <a:xfrm>
            <a:off x="2411760" y="6561739"/>
            <a:ext cx="6732240" cy="261610"/>
          </a:xfrm>
          <a:prstGeom prst="rect">
            <a:avLst/>
          </a:prstGeom>
        </p:spPr>
        <p:txBody>
          <a:bodyPr wrap="square">
            <a:spAutoFit/>
          </a:bodyPr>
          <a:lstStyle/>
          <a:p>
            <a:pPr algn="just" rtl="0">
              <a:spcBef>
                <a:spcPts val="0"/>
              </a:spcBef>
              <a:spcAft>
                <a:spcPts val="0"/>
              </a:spcAft>
            </a:pPr>
            <a:r>
              <a:rPr lang="en-US" sz="1100" dirty="0">
                <a:solidFill>
                  <a:srgbClr val="002A52"/>
                </a:solidFill>
                <a:latin typeface="Calibri" panose="020F0502020204030204" pitchFamily="34" charset="0"/>
              </a:rPr>
              <a:t>The coefficients are derived from salary revisions with the KMN correction, for each year separately</a:t>
            </a:r>
            <a:r>
              <a:rPr lang="he-IL" sz="1100" dirty="0" smtClean="0">
                <a:solidFill>
                  <a:srgbClr val="002A52"/>
                </a:solidFill>
                <a:latin typeface="Calibri" panose="020F0502020204030204" pitchFamily="34" charset="0"/>
              </a:rPr>
              <a:t>.</a:t>
            </a:r>
            <a:endParaRPr lang="he-IL" sz="1100" dirty="0">
              <a:solidFill>
                <a:srgbClr val="002A52"/>
              </a:solidFill>
              <a:latin typeface="Calibri" panose="020F0502020204030204" pitchFamily="34" charset="0"/>
            </a:endParaRPr>
          </a:p>
        </p:txBody>
      </p:sp>
    </p:spTree>
    <p:extLst>
      <p:ext uri="{BB962C8B-B14F-4D97-AF65-F5344CB8AC3E}">
        <p14:creationId xmlns:p14="http://schemas.microsoft.com/office/powerpoint/2010/main" xmlns="" val="3959352725"/>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graphicEl>
                                              <a:chart seriesIdx="1"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graphicEl>
                                              <a:chart seriesIdx="2"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graphicEl>
                                              <a:chart seriesIdx="3" categoryIdx="-4" bldStep="series"/>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
                                            <p:graphicEl>
                                              <a:chart seriesIdx="2" categoryIdx="-4" bldStep="series"/>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graphicEl>
                                              <a:chart seriesIdx="3" categoryIdx="-4" bldStep="series"/>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additive="base">
                                        <p:cTn id="3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calcmode="lin" valueType="num">
                                      <p:cBhvr additive="base">
                                        <p:cTn id="4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animBg="0"/>
        </p:bldSub>
      </p:bldGraphic>
      <p:bldGraphic spid="12" grpId="0" uiExpand="1">
        <p:bldSub>
          <a:bldChart bld="series" animBg="0"/>
        </p:bldSub>
      </p:bldGraphic>
      <p:bldP spid="15" grpId="0"/>
      <p:bldP spid="16"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7793" y="0"/>
            <a:ext cx="9144000" cy="600164"/>
          </a:xfrm>
          <a:prstGeom prst="rect">
            <a:avLst/>
          </a:prstGeom>
          <a:noFill/>
          <a:ln w="9525">
            <a:noFill/>
            <a:miter lim="800000"/>
            <a:headEnd/>
            <a:tailEnd/>
          </a:ln>
          <a:effectLst/>
        </p:spPr>
        <p:txBody>
          <a:bodyPr anchor="ctr">
            <a:spAutoFit/>
          </a:bodyPr>
          <a:lstStyle/>
          <a:p>
            <a:pPr>
              <a:spcBef>
                <a:spcPts val="1200"/>
              </a:spcBef>
            </a:pPr>
            <a:r>
              <a:rPr lang="en-US" sz="3300" b="1" dirty="0">
                <a:solidFill>
                  <a:srgbClr val="002060"/>
                </a:solidFill>
                <a:latin typeface="Calibri" panose="020F0502020204030204" pitchFamily="34" charset="0"/>
                <a:cs typeface="Arial" pitchFamily="34" charset="0"/>
              </a:rPr>
              <a:t>Employment </a:t>
            </a:r>
            <a:r>
              <a:rPr lang="en-US" sz="3300" b="1" dirty="0" smtClean="0">
                <a:solidFill>
                  <a:srgbClr val="002060"/>
                </a:solidFill>
                <a:latin typeface="Calibri" panose="020F0502020204030204" pitchFamily="34" charset="0"/>
                <a:cs typeface="Arial" pitchFamily="34" charset="0"/>
              </a:rPr>
              <a:t>Equation </a:t>
            </a:r>
            <a:r>
              <a:rPr lang="en-US" sz="3300" b="1" dirty="0">
                <a:solidFill>
                  <a:srgbClr val="002060"/>
                </a:solidFill>
                <a:latin typeface="Calibri" panose="020F0502020204030204" pitchFamily="34" charset="0"/>
                <a:cs typeface="Arial" pitchFamily="34" charset="0"/>
              </a:rPr>
              <a:t>(LPM), 2001-2015</a:t>
            </a:r>
            <a:endParaRPr lang="he-IL" sz="3300" b="1" dirty="0">
              <a:solidFill>
                <a:srgbClr val="002A52"/>
              </a:solidFill>
              <a:latin typeface="Calibri" panose="020F0502020204030204" pitchFamily="34" charset="0"/>
              <a:ea typeface="Tahoma" panose="020B0604030504040204" pitchFamily="34" charset="0"/>
              <a:cs typeface="Tahoma" panose="020B0604030504040204" pitchFamily="34" charset="0"/>
            </a:endParaRPr>
          </a:p>
        </p:txBody>
      </p:sp>
      <p:graphicFrame>
        <p:nvGraphicFramePr>
          <p:cNvPr id="5" name="Object 4">
            <a:extLst>
              <a:ext uri="{FF2B5EF4-FFF2-40B4-BE49-F238E27FC236}">
                <a16:creationId xmlns="" xmlns:a16="http://schemas.microsoft.com/office/drawing/2014/main" id="{E12AC937-9048-49CD-8C1E-E3660B5E2AD4}"/>
              </a:ext>
            </a:extLst>
          </p:cNvPr>
          <p:cNvGraphicFramePr>
            <a:graphicFrameLocks noChangeAspect="1"/>
          </p:cNvGraphicFramePr>
          <p:nvPr>
            <p:extLst>
              <p:ext uri="{D42A27DB-BD31-4B8C-83A1-F6EECF244321}">
                <p14:modId xmlns:p14="http://schemas.microsoft.com/office/powerpoint/2010/main" xmlns="" val="3301819770"/>
              </p:ext>
            </p:extLst>
          </p:nvPr>
        </p:nvGraphicFramePr>
        <p:xfrm>
          <a:off x="76701" y="620688"/>
          <a:ext cx="9006185" cy="419278"/>
        </p:xfrm>
        <a:graphic>
          <a:graphicData uri="http://schemas.openxmlformats.org/presentationml/2006/ole">
            <p:oleObj spid="_x0000_s2066" name="Equation" r:id="rId4" imgW="7632360" imgH="355320" progId="">
              <p:embed/>
            </p:oleObj>
          </a:graphicData>
        </a:graphic>
      </p:graphicFrame>
      <p:pic>
        <p:nvPicPr>
          <p:cNvPr id="4" name="Picture 3"/>
          <p:cNvPicPr>
            <a:picLocks noChangeAspect="1"/>
          </p:cNvPicPr>
          <p:nvPr/>
        </p:nvPicPr>
        <p:blipFill>
          <a:blip r:embed="rId5" cstate="print"/>
          <a:stretch>
            <a:fillRect/>
          </a:stretch>
        </p:blipFill>
        <p:spPr>
          <a:xfrm>
            <a:off x="904757" y="1052736"/>
            <a:ext cx="7334487" cy="5112568"/>
          </a:xfrm>
          <a:prstGeom prst="rect">
            <a:avLst/>
          </a:prstGeom>
        </p:spPr>
      </p:pic>
      <p:sp>
        <p:nvSpPr>
          <p:cNvPr id="6" name="Rectangle 5">
            <a:extLst>
              <a:ext uri="{FF2B5EF4-FFF2-40B4-BE49-F238E27FC236}">
                <a16:creationId xmlns="" xmlns:a16="http://schemas.microsoft.com/office/drawing/2014/main" id="{BBE617C4-76CD-4A95-A733-5BF1979C9CEB}"/>
              </a:ext>
            </a:extLst>
          </p:cNvPr>
          <p:cNvSpPr>
            <a:spLocks noChangeArrowheads="1"/>
          </p:cNvSpPr>
          <p:nvPr/>
        </p:nvSpPr>
        <p:spPr bwMode="auto">
          <a:xfrm>
            <a:off x="2051720" y="6088559"/>
            <a:ext cx="7527625" cy="769441"/>
          </a:xfrm>
          <a:prstGeom prst="rect">
            <a:avLst/>
          </a:prstGeom>
          <a:noFill/>
          <a:ln w="9525">
            <a:noFill/>
            <a:miter lim="800000"/>
            <a:headEnd/>
            <a:tailEnd/>
          </a:ln>
          <a:effectLst/>
        </p:spPr>
        <p:txBody>
          <a:bodyPr wrap="square" anchor="ctr">
            <a:spAutoFit/>
          </a:bodyPr>
          <a:lstStyle/>
          <a:p>
            <a:pPr algn="l" rtl="0">
              <a:spcBef>
                <a:spcPts val="1200"/>
              </a:spcBef>
            </a:pPr>
            <a:r>
              <a:rPr lang="en-US" sz="2000" dirty="0">
                <a:solidFill>
                  <a:srgbClr val="002A52"/>
                </a:solidFill>
                <a:latin typeface="Calibri" panose="020F0502020204030204" pitchFamily="34" charset="0"/>
              </a:rPr>
              <a:t>The permanent change in LPM is the change in employment independent of the explanatory variable</a:t>
            </a:r>
            <a:r>
              <a:rPr lang="en-US" sz="2400" dirty="0">
                <a:solidFill>
                  <a:srgbClr val="002A52"/>
                </a:solidFill>
                <a:latin typeface="Calibri" panose="020F0502020204030204" pitchFamily="34" charset="0"/>
              </a:rPr>
              <a:t>s</a:t>
            </a:r>
          </a:p>
        </p:txBody>
      </p:sp>
      <p:sp>
        <p:nvSpPr>
          <p:cNvPr id="3" name="Rectangle 2"/>
          <p:cNvSpPr/>
          <p:nvPr/>
        </p:nvSpPr>
        <p:spPr bwMode="auto">
          <a:xfrm>
            <a:off x="755576" y="5805264"/>
            <a:ext cx="7411660"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1"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xmlns="" val="1657423541"/>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a:spcBef>
                <a:spcPts val="1200"/>
              </a:spcBef>
            </a:pPr>
            <a:r>
              <a:rPr lang="en-US" sz="3300" b="1" dirty="0">
                <a:solidFill>
                  <a:srgbClr val="002060"/>
                </a:solidFill>
                <a:latin typeface="Calibri" panose="020F0502020204030204" pitchFamily="34" charset="0"/>
                <a:ea typeface="Tahoma" panose="020B0604030504040204" pitchFamily="34" charset="0"/>
                <a:cs typeface="Arial" pitchFamily="34" charset="0"/>
              </a:rPr>
              <a:t>Constant Change ("Policy"), 2001-2015</a:t>
            </a:r>
            <a:endParaRPr lang="he-IL" sz="3300" b="1" dirty="0">
              <a:solidFill>
                <a:srgbClr val="002A52"/>
              </a:solidFill>
              <a:latin typeface="Calibri" panose="020F050202020403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 xmlns:a16="http://schemas.microsoft.com/office/drawing/2014/main" id="{BBE617C4-76CD-4A95-A733-5BF1979C9CEB}"/>
              </a:ext>
            </a:extLst>
          </p:cNvPr>
          <p:cNvSpPr>
            <a:spLocks noChangeArrowheads="1"/>
          </p:cNvSpPr>
          <p:nvPr/>
        </p:nvSpPr>
        <p:spPr bwMode="auto">
          <a:xfrm>
            <a:off x="0" y="4998298"/>
            <a:ext cx="9144000" cy="769441"/>
          </a:xfrm>
          <a:prstGeom prst="rect">
            <a:avLst/>
          </a:prstGeom>
          <a:noFill/>
          <a:ln w="9525">
            <a:noFill/>
            <a:miter lim="800000"/>
            <a:headEnd/>
            <a:tailEnd/>
          </a:ln>
          <a:effectLst/>
        </p:spPr>
        <p:txBody>
          <a:bodyPr wrap="square" anchor="ctr">
            <a:spAutoFit/>
          </a:bodyPr>
          <a:lstStyle/>
          <a:p>
            <a:pPr algn="l" rtl="0">
              <a:spcBef>
                <a:spcPts val="1200"/>
              </a:spcBef>
            </a:pPr>
            <a:r>
              <a:rPr lang="en-US" sz="2200" dirty="0">
                <a:solidFill>
                  <a:srgbClr val="002A52"/>
                </a:solidFill>
                <a:latin typeface="Calibri" panose="020F0502020204030204" pitchFamily="34" charset="0"/>
              </a:rPr>
              <a:t>Parallel trends, the same change - most of the increase in employment stems from </a:t>
            </a:r>
            <a:r>
              <a:rPr lang="en-US" sz="2200" dirty="0">
                <a:solidFill>
                  <a:srgbClr val="FF0000"/>
                </a:solidFill>
                <a:latin typeface="Calibri" panose="020F0502020204030204" pitchFamily="34" charset="0"/>
              </a:rPr>
              <a:t>exogenous factors (policy changes)</a:t>
            </a:r>
          </a:p>
        </p:txBody>
      </p:sp>
      <p:pic>
        <p:nvPicPr>
          <p:cNvPr id="4" name="Picture 3">
            <a:extLst>
              <a:ext uri="{FF2B5EF4-FFF2-40B4-BE49-F238E27FC236}">
                <a16:creationId xmlns="" xmlns:a16="http://schemas.microsoft.com/office/drawing/2014/main" id="{BE49A07B-CDEE-4A88-A6D5-FE6EE9F4B148}"/>
              </a:ext>
            </a:extLst>
          </p:cNvPr>
          <p:cNvPicPr>
            <a:picLocks noChangeAspect="1"/>
          </p:cNvPicPr>
          <p:nvPr/>
        </p:nvPicPr>
        <p:blipFill>
          <a:blip r:embed="rId3" cstate="print"/>
          <a:stretch>
            <a:fillRect/>
          </a:stretch>
        </p:blipFill>
        <p:spPr>
          <a:xfrm>
            <a:off x="0" y="1400400"/>
            <a:ext cx="4578554" cy="3224698"/>
          </a:xfrm>
          <a:prstGeom prst="rect">
            <a:avLst/>
          </a:prstGeom>
        </p:spPr>
      </p:pic>
      <p:pic>
        <p:nvPicPr>
          <p:cNvPr id="7" name="Picture 6">
            <a:extLst>
              <a:ext uri="{FF2B5EF4-FFF2-40B4-BE49-F238E27FC236}">
                <a16:creationId xmlns="" xmlns:a16="http://schemas.microsoft.com/office/drawing/2014/main" id="{8F6D47B3-36A0-460F-8398-754547B6C7F9}"/>
              </a:ext>
            </a:extLst>
          </p:cNvPr>
          <p:cNvPicPr>
            <a:picLocks noChangeAspect="1"/>
          </p:cNvPicPr>
          <p:nvPr/>
        </p:nvPicPr>
        <p:blipFill>
          <a:blip r:embed="rId4" cstate="print"/>
          <a:stretch>
            <a:fillRect/>
          </a:stretch>
        </p:blipFill>
        <p:spPr>
          <a:xfrm>
            <a:off x="4565446" y="1400400"/>
            <a:ext cx="4578554" cy="3224698"/>
          </a:xfrm>
          <a:prstGeom prst="rect">
            <a:avLst/>
          </a:prstGeom>
        </p:spPr>
      </p:pic>
      <p:sp>
        <p:nvSpPr>
          <p:cNvPr id="11" name="TextBox 1">
            <a:extLst>
              <a:ext uri="{FF2B5EF4-FFF2-40B4-BE49-F238E27FC236}">
                <a16:creationId xmlns="" xmlns:a16="http://schemas.microsoft.com/office/drawing/2014/main" id="{BA0EE7BF-CEBB-4C8C-AC2F-9FFDC48CDF62}"/>
              </a:ext>
            </a:extLst>
          </p:cNvPr>
          <p:cNvSpPr txBox="1"/>
          <p:nvPr/>
        </p:nvSpPr>
        <p:spPr>
          <a:xfrm>
            <a:off x="323528" y="2780928"/>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2060"/>
                </a:solidFill>
                <a:latin typeface="Calibri" panose="020F0502020204030204" pitchFamily="34" charset="0"/>
                <a:cs typeface="Arial" charset="0"/>
              </a:rPr>
              <a:t>Employment rate</a:t>
            </a:r>
          </a:p>
        </p:txBody>
      </p:sp>
      <p:sp>
        <p:nvSpPr>
          <p:cNvPr id="12" name="TextBox 13">
            <a:extLst>
              <a:ext uri="{FF2B5EF4-FFF2-40B4-BE49-F238E27FC236}">
                <a16:creationId xmlns="" xmlns:a16="http://schemas.microsoft.com/office/drawing/2014/main" id="{386E1CD3-34F1-4FA5-8380-16608E538CF5}"/>
              </a:ext>
            </a:extLst>
          </p:cNvPr>
          <p:cNvSpPr txBox="1"/>
          <p:nvPr/>
        </p:nvSpPr>
        <p:spPr>
          <a:xfrm>
            <a:off x="323528" y="3481263"/>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Calibri" panose="020F0502020204030204" pitchFamily="34" charset="0"/>
                <a:cs typeface="Arial" charset="0"/>
              </a:rPr>
              <a:t>Constant (right)</a:t>
            </a:r>
          </a:p>
        </p:txBody>
      </p:sp>
      <p:sp>
        <p:nvSpPr>
          <p:cNvPr id="13" name="TextBox 1">
            <a:extLst>
              <a:ext uri="{FF2B5EF4-FFF2-40B4-BE49-F238E27FC236}">
                <a16:creationId xmlns="" xmlns:a16="http://schemas.microsoft.com/office/drawing/2014/main" id="{1182A3DD-1964-4050-8C22-25EA175AF9EE}"/>
              </a:ext>
            </a:extLst>
          </p:cNvPr>
          <p:cNvSpPr txBox="1"/>
          <p:nvPr/>
        </p:nvSpPr>
        <p:spPr>
          <a:xfrm>
            <a:off x="4860032" y="2060848"/>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2060"/>
                </a:solidFill>
                <a:latin typeface="Calibri" panose="020F0502020204030204" pitchFamily="34" charset="0"/>
                <a:cs typeface="Arial" charset="0"/>
              </a:rPr>
              <a:t>Employment rate</a:t>
            </a:r>
          </a:p>
        </p:txBody>
      </p:sp>
      <p:sp>
        <p:nvSpPr>
          <p:cNvPr id="14" name="TextBox 13">
            <a:extLst>
              <a:ext uri="{FF2B5EF4-FFF2-40B4-BE49-F238E27FC236}">
                <a16:creationId xmlns="" xmlns:a16="http://schemas.microsoft.com/office/drawing/2014/main" id="{73816D66-4B85-4996-9FDE-7879D0D6D07C}"/>
              </a:ext>
            </a:extLst>
          </p:cNvPr>
          <p:cNvSpPr txBox="1"/>
          <p:nvPr/>
        </p:nvSpPr>
        <p:spPr>
          <a:xfrm>
            <a:off x="4860032" y="3193231"/>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Calibri" panose="020F0502020204030204" pitchFamily="34" charset="0"/>
                <a:cs typeface="Arial" charset="0"/>
              </a:rPr>
              <a:t>Constant (right)</a:t>
            </a:r>
          </a:p>
        </p:txBody>
      </p:sp>
      <p:sp>
        <p:nvSpPr>
          <p:cNvPr id="15" name="Rectangle 14"/>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en-US" sz="2400" dirty="0">
                <a:solidFill>
                  <a:srgbClr val="002A52"/>
                </a:solidFill>
                <a:latin typeface="Calibri" panose="020F0502020204030204" pitchFamily="34" charset="0"/>
                <a:cs typeface="Arial" pitchFamily="34" charset="0"/>
              </a:rPr>
              <a:t>Men </a:t>
            </a:r>
            <a:r>
              <a:rPr lang="he-IL" sz="2400" dirty="0">
                <a:solidFill>
                  <a:srgbClr val="002A52"/>
                </a:solidFill>
                <a:latin typeface="Calibri" panose="020F0502020204030204" pitchFamily="34" charset="0"/>
                <a:cs typeface="Arial" pitchFamily="34" charset="0"/>
              </a:rPr>
              <a:t>					</a:t>
            </a:r>
            <a:r>
              <a:rPr lang="en-US" sz="2400" dirty="0" smtClean="0">
                <a:solidFill>
                  <a:srgbClr val="002A52"/>
                </a:solidFill>
                <a:latin typeface="Calibri" panose="020F0502020204030204" pitchFamily="34" charset="0"/>
                <a:cs typeface="Arial" pitchFamily="34" charset="0"/>
              </a:rPr>
              <a:t>Women</a:t>
            </a:r>
            <a:endParaRPr lang="he-IL" sz="2400" dirty="0">
              <a:solidFill>
                <a:srgbClr val="002A52"/>
              </a:solidFill>
              <a:latin typeface="Calibri" panose="020F0502020204030204" pitchFamily="34" charset="0"/>
              <a:cs typeface="Arial" pitchFamily="34" charset="0"/>
            </a:endParaRPr>
          </a:p>
        </p:txBody>
      </p:sp>
      <p:sp>
        <p:nvSpPr>
          <p:cNvPr id="16" name="Rectangle 15">
            <a:extLst>
              <a:ext uri="{FF2B5EF4-FFF2-40B4-BE49-F238E27FC236}">
                <a16:creationId xmlns="" xmlns:a16="http://schemas.microsoft.com/office/drawing/2014/main" id="{F527D03F-B87E-4BFB-A43C-627D387D02DB}"/>
              </a:ext>
            </a:extLst>
          </p:cNvPr>
          <p:cNvSpPr/>
          <p:nvPr/>
        </p:nvSpPr>
        <p:spPr>
          <a:xfrm>
            <a:off x="2555776" y="6596390"/>
            <a:ext cx="6588224" cy="261610"/>
          </a:xfrm>
          <a:prstGeom prst="rect">
            <a:avLst/>
          </a:prstGeom>
        </p:spPr>
        <p:txBody>
          <a:bodyPr wrap="square">
            <a:spAutoFit/>
          </a:bodyPr>
          <a:lstStyle/>
          <a:p>
            <a:pPr algn="just" rtl="0">
              <a:spcBef>
                <a:spcPts val="0"/>
              </a:spcBef>
              <a:spcAft>
                <a:spcPts val="0"/>
              </a:spcAft>
            </a:pPr>
            <a:r>
              <a:rPr lang="en-US" sz="1100" dirty="0" smtClean="0">
                <a:solidFill>
                  <a:srgbClr val="002A52"/>
                </a:solidFill>
                <a:latin typeface="Calibri" panose="020F0502020204030204" pitchFamily="34" charset="0"/>
              </a:rPr>
              <a:t>Which is determined by the LPM regression for employment, each year separately</a:t>
            </a:r>
            <a:r>
              <a:rPr lang="he-IL" sz="1100" dirty="0" smtClean="0">
                <a:solidFill>
                  <a:srgbClr val="002A52"/>
                </a:solidFill>
                <a:latin typeface="Calibri" panose="020F0502020204030204" pitchFamily="34" charset="0"/>
              </a:rPr>
              <a:t>.</a:t>
            </a:r>
            <a:endParaRPr lang="he-IL" sz="1100" dirty="0">
              <a:solidFill>
                <a:srgbClr val="002A52"/>
              </a:solidFill>
              <a:latin typeface="Calibri" panose="020F0502020204030204" pitchFamily="34" charset="0"/>
            </a:endParaRPr>
          </a:p>
        </p:txBody>
      </p:sp>
    </p:spTree>
    <p:extLst>
      <p:ext uri="{BB962C8B-B14F-4D97-AF65-F5344CB8AC3E}">
        <p14:creationId xmlns:p14="http://schemas.microsoft.com/office/powerpoint/2010/main" xmlns="" val="2214599740"/>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7" y="1412776"/>
            <a:ext cx="7632847" cy="2769989"/>
          </a:xfrm>
          <a:prstGeom prst="rect">
            <a:avLst/>
          </a:prstGeom>
          <a:noFill/>
        </p:spPr>
        <p:txBody>
          <a:bodyPr wrap="square" rtlCol="0">
            <a:spAutoFit/>
          </a:bodyPr>
          <a:lstStyle/>
          <a:p>
            <a:pPr marL="342900" indent="-342900" algn="just" rtl="0">
              <a:spcBef>
                <a:spcPts val="1200"/>
              </a:spcBef>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Employment trends in </a:t>
            </a:r>
            <a:r>
              <a:rPr lang="en-US" sz="2400" dirty="0" smtClean="0">
                <a:solidFill>
                  <a:srgbClr val="002060"/>
                </a:solidFill>
                <a:latin typeface="Arial" panose="020B0604020202020204" pitchFamily="34" charset="0"/>
                <a:cs typeface="Arial" panose="020B0604020202020204" pitchFamily="34" charset="0"/>
              </a:rPr>
              <a:t>Israel</a:t>
            </a:r>
            <a:endParaRPr lang="he-IL" sz="2400" dirty="0">
              <a:solidFill>
                <a:srgbClr val="002060"/>
              </a:solidFill>
              <a:latin typeface="Arial" panose="020B0604020202020204" pitchFamily="34" charset="0"/>
              <a:cs typeface="Arial" panose="020B0604020202020204" pitchFamily="34" charset="0"/>
            </a:endParaRPr>
          </a:p>
          <a:p>
            <a:pPr marL="342900" indent="-342900" algn="just" rtl="0">
              <a:spcBef>
                <a:spcPts val="1200"/>
              </a:spcBef>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Sources of change in employment and income of households</a:t>
            </a:r>
            <a:endParaRPr lang="en-US" sz="2400" dirty="0" smtClean="0">
              <a:solidFill>
                <a:srgbClr val="002060"/>
              </a:solidFill>
              <a:latin typeface="Arial" panose="020B0604020202020204" pitchFamily="34" charset="0"/>
              <a:cs typeface="Arial" panose="020B0604020202020204" pitchFamily="34" charset="0"/>
            </a:endParaRPr>
          </a:p>
          <a:p>
            <a:pPr marL="342900" indent="-342900" algn="just" rtl="0">
              <a:spcBef>
                <a:spcPts val="1200"/>
              </a:spcBef>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Poverty - tradeoffs and policies</a:t>
            </a:r>
          </a:p>
          <a:p>
            <a:pPr marL="342900" indent="-342900" algn="just" rtl="0">
              <a:spcBef>
                <a:spcPts val="1200"/>
              </a:spcBef>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Recommendations of the Employment Committee 2030</a:t>
            </a:r>
            <a:endParaRPr lang="en-US" sz="2400" dirty="0">
              <a:latin typeface="Arial" panose="020B0604020202020204" pitchFamily="34" charset="0"/>
              <a:cs typeface="Arial" panose="020B0604020202020204" pitchFamily="34" charset="0"/>
            </a:endParaRPr>
          </a:p>
        </p:txBody>
      </p:sp>
      <p:sp>
        <p:nvSpPr>
          <p:cNvPr id="5"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253916"/>
            <a:ext cx="9144000" cy="600164"/>
          </a:xfrm>
          <a:prstGeom prst="rect">
            <a:avLst/>
          </a:prstGeom>
          <a:noFill/>
          <a:ln w="9525">
            <a:noFill/>
            <a:miter lim="800000"/>
            <a:headEnd/>
            <a:tailEnd/>
          </a:ln>
          <a:effectLst/>
        </p:spPr>
        <p:txBody>
          <a:bodyPr anchor="ctr">
            <a:spAutoFit/>
          </a:bodyPr>
          <a:lstStyle/>
          <a:p>
            <a:pPr rtl="0">
              <a:spcBef>
                <a:spcPts val="1200"/>
              </a:spcBef>
            </a:pPr>
            <a:r>
              <a:rPr lang="en-US" sz="3300" b="1" dirty="0" smtClean="0">
                <a:solidFill>
                  <a:srgbClr val="002060"/>
                </a:solidFill>
                <a:cs typeface="Arial" pitchFamily="34" charset="0"/>
              </a:rPr>
              <a:t>Topics</a:t>
            </a:r>
            <a:endParaRPr lang="he-IL" sz="3300" b="1" dirty="0">
              <a:solidFill>
                <a:srgbClr val="002A52"/>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69975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1684"/>
            <a:ext cx="9144000" cy="1107996"/>
          </a:xfrm>
          <a:prstGeom prst="rect">
            <a:avLst/>
          </a:prstGeom>
          <a:noFill/>
          <a:ln w="9525">
            <a:noFill/>
            <a:miter lim="800000"/>
            <a:headEnd/>
            <a:tailEnd/>
          </a:ln>
          <a:effectLst/>
        </p:spPr>
        <p:txBody>
          <a:bodyPr anchor="ctr">
            <a:spAutoFit/>
          </a:bodyPr>
          <a:lstStyle/>
          <a:p>
            <a:pPr>
              <a:spcBef>
                <a:spcPts val="1200"/>
              </a:spcBef>
            </a:pPr>
            <a:r>
              <a:rPr lang="en-US" sz="3300" b="1" dirty="0">
                <a:solidFill>
                  <a:srgbClr val="002060"/>
                </a:solidFill>
                <a:latin typeface="Calibri" panose="020F0502020204030204" pitchFamily="34" charset="0"/>
                <a:cs typeface="Arial" pitchFamily="34" charset="0"/>
              </a:rPr>
              <a:t>Policy </a:t>
            </a:r>
            <a:r>
              <a:rPr lang="en-US" sz="3300" b="1" dirty="0" smtClean="0">
                <a:solidFill>
                  <a:srgbClr val="002060"/>
                </a:solidFill>
                <a:latin typeface="Calibri" panose="020F0502020204030204" pitchFamily="34" charset="0"/>
                <a:cs typeface="Arial" pitchFamily="34" charset="0"/>
              </a:rPr>
              <a:t>for </a:t>
            </a:r>
            <a:r>
              <a:rPr lang="en-US" sz="3300" b="1" dirty="0" smtClean="0">
                <a:solidFill>
                  <a:srgbClr val="002060"/>
                </a:solidFill>
                <a:latin typeface="Calibri" panose="020F0502020204030204" pitchFamily="34" charset="0"/>
                <a:cs typeface="Arial" pitchFamily="34" charset="0"/>
              </a:rPr>
              <a:t>Increasing Incentives </a:t>
            </a:r>
            <a:r>
              <a:rPr lang="en-US" sz="3300" b="1" dirty="0" smtClean="0">
                <a:solidFill>
                  <a:srgbClr val="002060"/>
                </a:solidFill>
                <a:latin typeface="Calibri" panose="020F0502020204030204" pitchFamily="34" charset="0"/>
                <a:cs typeface="Arial" pitchFamily="34" charset="0"/>
              </a:rPr>
              <a:t>for Employment 2003-2015</a:t>
            </a:r>
            <a:endParaRPr lang="he-IL" sz="3300" b="1" dirty="0">
              <a:solidFill>
                <a:srgbClr val="002A52"/>
              </a:solidFill>
              <a:latin typeface="Calibri" panose="020F050202020403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 xmlns:a16="http://schemas.microsoft.com/office/drawing/2014/main" id="{16D89E2F-4C64-4D1A-8E51-171B0B7F7C03}"/>
              </a:ext>
            </a:extLst>
          </p:cNvPr>
          <p:cNvSpPr>
            <a:spLocks noChangeArrowheads="1"/>
          </p:cNvSpPr>
          <p:nvPr/>
        </p:nvSpPr>
        <p:spPr bwMode="auto">
          <a:xfrm>
            <a:off x="323528" y="1464454"/>
            <a:ext cx="8820472" cy="3939540"/>
          </a:xfrm>
          <a:prstGeom prst="rect">
            <a:avLst/>
          </a:prstGeom>
          <a:noFill/>
          <a:ln w="9525">
            <a:noFill/>
            <a:miter lim="800000"/>
            <a:headEnd/>
            <a:tailEnd/>
          </a:ln>
          <a:effectLst/>
        </p:spPr>
        <p:txBody>
          <a:bodyPr wrap="square" anchor="ctr">
            <a:spAutoFit/>
          </a:bodyPr>
          <a:lstStyle/>
          <a:p>
            <a:pPr algn="l" rtl="0">
              <a:spcBef>
                <a:spcPts val="1200"/>
              </a:spcBef>
            </a:pPr>
            <a:r>
              <a:rPr lang="en-US" sz="2000" dirty="0">
                <a:solidFill>
                  <a:srgbClr val="002A52"/>
                </a:solidFill>
                <a:latin typeface="Calibri" panose="020F0502020204030204" pitchFamily="34" charset="0"/>
              </a:rPr>
              <a:t>Policy focused on low income earners and large families:</a:t>
            </a:r>
          </a:p>
          <a:p>
            <a:pPr algn="l" rtl="0">
              <a:spcBef>
                <a:spcPts val="1200"/>
              </a:spcBef>
            </a:pPr>
            <a:r>
              <a:rPr lang="en-US" sz="2000" dirty="0">
                <a:solidFill>
                  <a:srgbClr val="002A52"/>
                </a:solidFill>
                <a:latin typeface="Calibri" panose="020F0502020204030204" pitchFamily="34" charset="0"/>
              </a:rPr>
              <a:t>Reduction of income support benefits and tougher conditions (2003)</a:t>
            </a:r>
          </a:p>
          <a:p>
            <a:pPr algn="l" rtl="0">
              <a:spcBef>
                <a:spcPts val="1200"/>
              </a:spcBef>
            </a:pPr>
            <a:r>
              <a:rPr lang="en-US" sz="2000" dirty="0" smtClean="0">
                <a:solidFill>
                  <a:srgbClr val="002A52"/>
                </a:solidFill>
                <a:latin typeface="Calibri" panose="020F0502020204030204" pitchFamily="34" charset="0"/>
              </a:rPr>
              <a:t>Cutbacks </a:t>
            </a:r>
            <a:r>
              <a:rPr lang="en-US" sz="2000" dirty="0">
                <a:solidFill>
                  <a:srgbClr val="002A52"/>
                </a:solidFill>
                <a:latin typeface="Calibri" panose="020F0502020204030204" pitchFamily="34" charset="0"/>
              </a:rPr>
              <a:t>in child allowances (from the third child onward) (2003)</a:t>
            </a:r>
          </a:p>
          <a:p>
            <a:pPr algn="l" rtl="0">
              <a:spcBef>
                <a:spcPts val="1200"/>
              </a:spcBef>
            </a:pPr>
            <a:r>
              <a:rPr lang="en-US" sz="2000" dirty="0">
                <a:solidFill>
                  <a:srgbClr val="002A52"/>
                </a:solidFill>
                <a:latin typeface="Calibri" panose="020F0502020204030204" pitchFamily="34" charset="0"/>
              </a:rPr>
              <a:t>Reducing unemployment benefits, toughening conditions and shortening the period of entitlement (2002-3)</a:t>
            </a:r>
          </a:p>
          <a:p>
            <a:pPr algn="l" rtl="0">
              <a:spcBef>
                <a:spcPts val="1200"/>
              </a:spcBef>
            </a:pPr>
            <a:r>
              <a:rPr lang="en-US" sz="2000" dirty="0">
                <a:solidFill>
                  <a:srgbClr val="002A52"/>
                </a:solidFill>
                <a:latin typeface="Calibri" panose="020F0502020204030204" pitchFamily="34" charset="0"/>
              </a:rPr>
              <a:t>Lower income tax rates, mainly for those with low incomes (2002, 2004)</a:t>
            </a:r>
          </a:p>
          <a:p>
            <a:pPr algn="l" rtl="0">
              <a:spcBef>
                <a:spcPts val="1200"/>
              </a:spcBef>
            </a:pPr>
            <a:r>
              <a:rPr lang="en-US" sz="2000" dirty="0">
                <a:solidFill>
                  <a:srgbClr val="002A52"/>
                </a:solidFill>
                <a:latin typeface="Calibri" panose="020F0502020204030204" pitchFamily="34" charset="0"/>
              </a:rPr>
              <a:t>Raising the retirement age for pension (2004)</a:t>
            </a:r>
          </a:p>
          <a:p>
            <a:pPr algn="l" rtl="0">
              <a:spcBef>
                <a:spcPts val="1200"/>
              </a:spcBef>
            </a:pPr>
            <a:r>
              <a:rPr lang="en-US" sz="2000" dirty="0">
                <a:solidFill>
                  <a:srgbClr val="002A52"/>
                </a:solidFill>
                <a:latin typeface="Calibri" panose="020F0502020204030204" pitchFamily="34" charset="0"/>
              </a:rPr>
              <a:t>Welfare-to-Work Programs and Orientation Centers (2005, 2007, 2014)</a:t>
            </a:r>
          </a:p>
          <a:p>
            <a:pPr algn="l" rtl="0">
              <a:spcBef>
                <a:spcPts val="1200"/>
              </a:spcBef>
            </a:pPr>
            <a:r>
              <a:rPr lang="en-US" sz="2000" dirty="0">
                <a:solidFill>
                  <a:srgbClr val="002A52"/>
                </a:solidFill>
                <a:latin typeface="Calibri" panose="020F0502020204030204" pitchFamily="34" charset="0"/>
              </a:rPr>
              <a:t>Work grant ("negative income tax") (2008, 2012)</a:t>
            </a:r>
          </a:p>
        </p:txBody>
      </p:sp>
    </p:spTree>
    <p:extLst>
      <p:ext uri="{BB962C8B-B14F-4D97-AF65-F5344CB8AC3E}">
        <p14:creationId xmlns:p14="http://schemas.microsoft.com/office/powerpoint/2010/main" xmlns="" val="3717314547"/>
      </p:ext>
    </p:extLst>
  </p:cSld>
  <p:clrMapOvr>
    <a:masterClrMapping/>
  </p:clrMapOvr>
  <p:transition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1684"/>
            <a:ext cx="9144000" cy="1107996"/>
          </a:xfrm>
          <a:prstGeom prst="rect">
            <a:avLst/>
          </a:prstGeom>
          <a:noFill/>
          <a:ln w="9525">
            <a:noFill/>
            <a:miter lim="800000"/>
            <a:headEnd/>
            <a:tailEnd/>
          </a:ln>
          <a:effectLst/>
        </p:spPr>
        <p:txBody>
          <a:bodyPr anchor="ctr">
            <a:spAutoFit/>
          </a:bodyPr>
          <a:lstStyle/>
          <a:p>
            <a:pPr rtl="0">
              <a:spcBef>
                <a:spcPts val="1200"/>
              </a:spcBef>
            </a:pPr>
            <a:r>
              <a:rPr lang="en-US" sz="3300" b="1" dirty="0">
                <a:solidFill>
                  <a:srgbClr val="002060"/>
                </a:solidFill>
                <a:latin typeface="Calibri" panose="020F0502020204030204" pitchFamily="34" charset="0"/>
                <a:cs typeface="Arial" pitchFamily="34" charset="0"/>
              </a:rPr>
              <a:t>Increase </a:t>
            </a:r>
            <a:r>
              <a:rPr lang="en-US" sz="3300" b="1" dirty="0" smtClean="0">
                <a:solidFill>
                  <a:srgbClr val="002060"/>
                </a:solidFill>
                <a:latin typeface="Calibri" panose="020F0502020204030204" pitchFamily="34" charset="0"/>
                <a:cs typeface="Arial" pitchFamily="34" charset="0"/>
              </a:rPr>
              <a:t>i</a:t>
            </a:r>
            <a:r>
              <a:rPr lang="en-US" sz="3300" b="1" dirty="0" smtClean="0">
                <a:solidFill>
                  <a:srgbClr val="002060"/>
                </a:solidFill>
                <a:latin typeface="Calibri" panose="020F0502020204030204" pitchFamily="34" charset="0"/>
                <a:cs typeface="Arial" pitchFamily="34" charset="0"/>
              </a:rPr>
              <a:t>n </a:t>
            </a:r>
            <a:r>
              <a:rPr lang="en-US" sz="3300" b="1" dirty="0" smtClean="0">
                <a:solidFill>
                  <a:srgbClr val="002060"/>
                </a:solidFill>
                <a:latin typeface="Calibri" panose="020F0502020204030204" pitchFamily="34" charset="0"/>
                <a:cs typeface="Arial" pitchFamily="34" charset="0"/>
              </a:rPr>
              <a:t>Minimum Wage</a:t>
            </a:r>
            <a:r>
              <a:rPr lang="en-US" sz="3300" b="1" dirty="0">
                <a:solidFill>
                  <a:srgbClr val="002060"/>
                </a:solidFill>
                <a:latin typeface="Calibri" panose="020F0502020204030204" pitchFamily="34" charset="0"/>
                <a:cs typeface="Arial" pitchFamily="34" charset="0"/>
              </a:rPr>
              <a:t>, </a:t>
            </a:r>
            <a:r>
              <a:rPr lang="en-US" sz="3300" b="1" dirty="0" smtClean="0">
                <a:solidFill>
                  <a:srgbClr val="002060"/>
                </a:solidFill>
                <a:latin typeface="Calibri" panose="020F0502020204030204" pitchFamily="34" charset="0"/>
                <a:cs typeface="Arial" pitchFamily="34" charset="0"/>
              </a:rPr>
              <a:t>but </a:t>
            </a:r>
            <a:r>
              <a:rPr lang="en-US" sz="3300" b="1" dirty="0" smtClean="0">
                <a:solidFill>
                  <a:srgbClr val="002060"/>
                </a:solidFill>
                <a:latin typeface="Calibri" panose="020F0502020204030204" pitchFamily="34" charset="0"/>
                <a:cs typeface="Arial" pitchFamily="34" charset="0"/>
              </a:rPr>
              <a:t>t</a:t>
            </a:r>
            <a:r>
              <a:rPr lang="en-US" sz="3300" b="1" dirty="0" smtClean="0">
                <a:solidFill>
                  <a:srgbClr val="002060"/>
                </a:solidFill>
                <a:latin typeface="Calibri" panose="020F0502020204030204" pitchFamily="34" charset="0"/>
                <a:cs typeface="Arial" pitchFamily="34" charset="0"/>
              </a:rPr>
              <a:t>here </a:t>
            </a:r>
            <a:r>
              <a:rPr lang="en-US" sz="3300" b="1" dirty="0" smtClean="0">
                <a:solidFill>
                  <a:srgbClr val="002060"/>
                </a:solidFill>
                <a:latin typeface="Calibri" panose="020F0502020204030204" pitchFamily="34" charset="0"/>
                <a:cs typeface="Arial" pitchFamily="34" charset="0"/>
              </a:rPr>
              <a:t>i</a:t>
            </a:r>
            <a:r>
              <a:rPr lang="en-US" sz="3300" b="1" dirty="0" smtClean="0">
                <a:solidFill>
                  <a:srgbClr val="002060"/>
                </a:solidFill>
                <a:latin typeface="Calibri" panose="020F0502020204030204" pitchFamily="34" charset="0"/>
                <a:cs typeface="Arial" pitchFamily="34" charset="0"/>
              </a:rPr>
              <a:t>s </a:t>
            </a:r>
            <a:r>
              <a:rPr lang="en-US" sz="3300" b="1" dirty="0" smtClean="0">
                <a:solidFill>
                  <a:srgbClr val="002060"/>
                </a:solidFill>
                <a:latin typeface="Calibri" panose="020F0502020204030204" pitchFamily="34" charset="0"/>
                <a:cs typeface="Arial" pitchFamily="34" charset="0"/>
              </a:rPr>
              <a:t>No Full Enforcement</a:t>
            </a:r>
            <a:endParaRPr lang="he-IL" sz="3300" b="1" dirty="0">
              <a:solidFill>
                <a:srgbClr val="002A52"/>
              </a:solidFill>
              <a:latin typeface="Calibri" panose="020F050202020403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 xmlns:a16="http://schemas.microsoft.com/office/drawing/2014/main" id="{29D9D82F-830F-4F16-9BFE-20BC78FA4000}"/>
              </a:ext>
            </a:extLst>
          </p:cNvPr>
          <p:cNvPicPr>
            <a:picLocks noChangeAspect="1"/>
          </p:cNvPicPr>
          <p:nvPr/>
        </p:nvPicPr>
        <p:blipFill>
          <a:blip r:embed="rId3" cstate="print"/>
          <a:stretch>
            <a:fillRect/>
          </a:stretch>
        </p:blipFill>
        <p:spPr>
          <a:xfrm>
            <a:off x="1598647" y="1412776"/>
            <a:ext cx="5946706" cy="4188294"/>
          </a:xfrm>
          <a:prstGeom prst="rect">
            <a:avLst/>
          </a:prstGeom>
        </p:spPr>
      </p:pic>
      <p:sp>
        <p:nvSpPr>
          <p:cNvPr id="9" name="TextBox 1">
            <a:extLst>
              <a:ext uri="{FF2B5EF4-FFF2-40B4-BE49-F238E27FC236}">
                <a16:creationId xmlns="" xmlns:a16="http://schemas.microsoft.com/office/drawing/2014/main" id="{3D1C095D-580D-421F-8703-EC070C7B687F}"/>
              </a:ext>
            </a:extLst>
          </p:cNvPr>
          <p:cNvSpPr txBox="1"/>
          <p:nvPr/>
        </p:nvSpPr>
        <p:spPr>
          <a:xfrm>
            <a:off x="3347864" y="3481263"/>
            <a:ext cx="273630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2060"/>
                </a:solidFill>
                <a:latin typeface="Calibri" panose="020F0502020204030204" pitchFamily="34" charset="0"/>
                <a:cs typeface="Arial" charset="0"/>
              </a:rPr>
              <a:t>Minimum/median wage ratio</a:t>
            </a:r>
          </a:p>
        </p:txBody>
      </p:sp>
      <p:sp>
        <p:nvSpPr>
          <p:cNvPr id="11" name="TextBox 13">
            <a:extLst>
              <a:ext uri="{FF2B5EF4-FFF2-40B4-BE49-F238E27FC236}">
                <a16:creationId xmlns="" xmlns:a16="http://schemas.microsoft.com/office/drawing/2014/main" id="{483D597B-9288-4E84-B940-7D66B87FA185}"/>
              </a:ext>
            </a:extLst>
          </p:cNvPr>
          <p:cNvSpPr txBox="1"/>
          <p:nvPr/>
        </p:nvSpPr>
        <p:spPr>
          <a:xfrm>
            <a:off x="1979712" y="1628800"/>
            <a:ext cx="498125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Calibri" panose="020F0502020204030204" pitchFamily="34" charset="0"/>
                <a:cs typeface="Arial" charset="0"/>
              </a:rPr>
              <a:t>Share of employees under hourly minimum wage (right)</a:t>
            </a:r>
          </a:p>
        </p:txBody>
      </p:sp>
      <p:sp>
        <p:nvSpPr>
          <p:cNvPr id="7" name="Rectangle 6">
            <a:extLst>
              <a:ext uri="{FF2B5EF4-FFF2-40B4-BE49-F238E27FC236}">
                <a16:creationId xmlns="" xmlns:a16="http://schemas.microsoft.com/office/drawing/2014/main" id="{F527D03F-B87E-4BFB-A43C-627D387D02DB}"/>
              </a:ext>
            </a:extLst>
          </p:cNvPr>
          <p:cNvSpPr/>
          <p:nvPr/>
        </p:nvSpPr>
        <p:spPr>
          <a:xfrm>
            <a:off x="2588839" y="6278121"/>
            <a:ext cx="6444208" cy="600164"/>
          </a:xfrm>
          <a:prstGeom prst="rect">
            <a:avLst/>
          </a:prstGeom>
        </p:spPr>
        <p:txBody>
          <a:bodyPr wrap="square">
            <a:spAutoFit/>
          </a:bodyPr>
          <a:lstStyle/>
          <a:p>
            <a:pPr algn="just" rtl="0">
              <a:spcBef>
                <a:spcPts val="0"/>
              </a:spcBef>
              <a:spcAft>
                <a:spcPts val="0"/>
              </a:spcAft>
            </a:pPr>
            <a:r>
              <a:rPr lang="en-US" sz="1100" dirty="0">
                <a:solidFill>
                  <a:srgbClr val="002A52"/>
                </a:solidFill>
                <a:latin typeface="Calibri" panose="020F0502020204030204" pitchFamily="34" charset="0"/>
              </a:rPr>
              <a:t>The hourly minimum wage, the median hourly wage for all salaried employees. Who earn below the minimum wage for salaried employees aged 25-64.</a:t>
            </a:r>
          </a:p>
          <a:p>
            <a:pPr algn="just" rtl="0">
              <a:spcBef>
                <a:spcPts val="0"/>
              </a:spcBef>
              <a:spcAft>
                <a:spcPts val="0"/>
              </a:spcAft>
            </a:pPr>
            <a:r>
              <a:rPr lang="en-US" sz="1100" dirty="0">
                <a:solidFill>
                  <a:srgbClr val="002A52"/>
                </a:solidFill>
                <a:latin typeface="Calibri" panose="020F0502020204030204" pitchFamily="34" charset="0"/>
              </a:rPr>
              <a:t>Source: National Insurance Institute.</a:t>
            </a:r>
          </a:p>
        </p:txBody>
      </p:sp>
    </p:spTree>
    <p:extLst>
      <p:ext uri="{BB962C8B-B14F-4D97-AF65-F5344CB8AC3E}">
        <p14:creationId xmlns:p14="http://schemas.microsoft.com/office/powerpoint/2010/main" xmlns="" val="1532273722"/>
      </p:ext>
    </p:extLst>
  </p:cSld>
  <p:clrMapOvr>
    <a:masterClrMapping/>
  </p:clrMapOvr>
  <p:transition advTm="1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0"/>
            <a:ext cx="9144000" cy="1107996"/>
          </a:xfrm>
          <a:prstGeom prst="rect">
            <a:avLst/>
          </a:prstGeom>
          <a:noFill/>
          <a:ln w="9525">
            <a:noFill/>
            <a:miter lim="800000"/>
            <a:headEnd/>
            <a:tailEnd/>
          </a:ln>
          <a:effectLst/>
        </p:spPr>
        <p:txBody>
          <a:bodyPr anchor="ctr">
            <a:spAutoFit/>
          </a:bodyPr>
          <a:lstStyle/>
          <a:p>
            <a:pPr rtl="0">
              <a:spcBef>
                <a:spcPts val="1200"/>
              </a:spcBef>
            </a:pPr>
            <a:r>
              <a:rPr lang="en-US" sz="3300" b="1" dirty="0">
                <a:solidFill>
                  <a:srgbClr val="002060"/>
                </a:solidFill>
                <a:latin typeface="Calibri" panose="020F0502020204030204" pitchFamily="34" charset="0"/>
                <a:cs typeface="Arial" pitchFamily="34" charset="0"/>
              </a:rPr>
              <a:t>Decrease </a:t>
            </a:r>
            <a:r>
              <a:rPr lang="en-US" sz="3300" b="1" dirty="0" smtClean="0">
                <a:solidFill>
                  <a:srgbClr val="002060"/>
                </a:solidFill>
                <a:latin typeface="Calibri" panose="020F0502020204030204" pitchFamily="34" charset="0"/>
                <a:cs typeface="Arial" pitchFamily="34" charset="0"/>
              </a:rPr>
              <a:t>i</a:t>
            </a:r>
            <a:r>
              <a:rPr lang="en-US" sz="3300" b="1" dirty="0" smtClean="0">
                <a:solidFill>
                  <a:srgbClr val="002060"/>
                </a:solidFill>
                <a:latin typeface="Calibri" panose="020F0502020204030204" pitchFamily="34" charset="0"/>
                <a:cs typeface="Arial" pitchFamily="34" charset="0"/>
              </a:rPr>
              <a:t>n </a:t>
            </a:r>
            <a:r>
              <a:rPr lang="en-US" sz="3300" b="1" dirty="0" smtClean="0">
                <a:solidFill>
                  <a:srgbClr val="002060"/>
                </a:solidFill>
                <a:latin typeface="Calibri" panose="020F0502020204030204" pitchFamily="34" charset="0"/>
                <a:cs typeface="Arial" pitchFamily="34" charset="0"/>
              </a:rPr>
              <a:t>t</a:t>
            </a:r>
            <a:r>
              <a:rPr lang="en-US" sz="3300" b="1" dirty="0" smtClean="0">
                <a:solidFill>
                  <a:srgbClr val="002060"/>
                </a:solidFill>
                <a:latin typeface="Calibri" panose="020F0502020204030204" pitchFamily="34" charset="0"/>
                <a:cs typeface="Arial" pitchFamily="34" charset="0"/>
              </a:rPr>
              <a:t>he </a:t>
            </a:r>
            <a:r>
              <a:rPr lang="en-US" sz="3300" b="1" dirty="0" smtClean="0">
                <a:solidFill>
                  <a:srgbClr val="002060"/>
                </a:solidFill>
                <a:latin typeface="Calibri" panose="020F0502020204030204" pitchFamily="34" charset="0"/>
                <a:cs typeface="Arial" pitchFamily="34" charset="0"/>
              </a:rPr>
              <a:t>Rate </a:t>
            </a:r>
            <a:r>
              <a:rPr lang="en-US" sz="3300" b="1" dirty="0" smtClean="0">
                <a:solidFill>
                  <a:srgbClr val="002060"/>
                </a:solidFill>
                <a:latin typeface="Calibri" panose="020F0502020204030204" pitchFamily="34" charset="0"/>
                <a:cs typeface="Arial" pitchFamily="34" charset="0"/>
              </a:rPr>
              <a:t>of </a:t>
            </a:r>
            <a:r>
              <a:rPr lang="en-US" sz="3300" b="1" dirty="0" smtClean="0">
                <a:solidFill>
                  <a:srgbClr val="002060"/>
                </a:solidFill>
                <a:latin typeface="Calibri" panose="020F0502020204030204" pitchFamily="34" charset="0"/>
                <a:cs typeface="Arial" pitchFamily="34" charset="0"/>
              </a:rPr>
              <a:t>Foreign Workers (Legal And Illegal</a:t>
            </a:r>
            <a:r>
              <a:rPr lang="en-US" sz="3300" b="1" dirty="0">
                <a:solidFill>
                  <a:srgbClr val="002060"/>
                </a:solidFill>
                <a:latin typeface="Calibri" panose="020F0502020204030204" pitchFamily="34" charset="0"/>
                <a:cs typeface="Arial" pitchFamily="34" charset="0"/>
              </a:rPr>
              <a:t>)</a:t>
            </a:r>
            <a:endParaRPr lang="he-IL" sz="3300" b="1" dirty="0">
              <a:solidFill>
                <a:srgbClr val="002A52"/>
              </a:solidFill>
              <a:latin typeface="Calibri" panose="020F050202020403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 xmlns:a16="http://schemas.microsoft.com/office/drawing/2014/main" id="{5CC3FCBC-C46A-4C75-9D74-D24FD3F64C78}"/>
              </a:ext>
            </a:extLst>
          </p:cNvPr>
          <p:cNvPicPr>
            <a:picLocks/>
          </p:cNvPicPr>
          <p:nvPr/>
        </p:nvPicPr>
        <p:blipFill>
          <a:blip r:embed="rId3" cstate="print"/>
          <a:stretch>
            <a:fillRect/>
          </a:stretch>
        </p:blipFill>
        <p:spPr>
          <a:xfrm>
            <a:off x="1597610" y="1400400"/>
            <a:ext cx="5948780" cy="4186800"/>
          </a:xfrm>
          <a:prstGeom prst="rect">
            <a:avLst/>
          </a:prstGeom>
        </p:spPr>
      </p:pic>
      <p:sp>
        <p:nvSpPr>
          <p:cNvPr id="6" name="TextBox 1">
            <a:extLst>
              <a:ext uri="{FF2B5EF4-FFF2-40B4-BE49-F238E27FC236}">
                <a16:creationId xmlns="" xmlns:a16="http://schemas.microsoft.com/office/drawing/2014/main" id="{9DCF7BB6-C1E3-420F-B5EC-DDEABBFEFCF9}"/>
              </a:ext>
            </a:extLst>
          </p:cNvPr>
          <p:cNvSpPr txBox="1"/>
          <p:nvPr/>
        </p:nvSpPr>
        <p:spPr>
          <a:xfrm>
            <a:off x="1835696" y="2420888"/>
            <a:ext cx="4608512"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2060"/>
                </a:solidFill>
                <a:latin typeface="Calibri" panose="020F0502020204030204" pitchFamily="34" charset="0"/>
                <a:cs typeface="Arial" charset="0"/>
              </a:rPr>
              <a:t>Share of non-Israeli workers in the business sector</a:t>
            </a:r>
          </a:p>
        </p:txBody>
      </p:sp>
      <p:sp>
        <p:nvSpPr>
          <p:cNvPr id="7" name="TextBox 13">
            <a:extLst>
              <a:ext uri="{FF2B5EF4-FFF2-40B4-BE49-F238E27FC236}">
                <a16:creationId xmlns="" xmlns:a16="http://schemas.microsoft.com/office/drawing/2014/main" id="{C06529C8-4829-4FCF-97E8-8E1A555C4207}"/>
              </a:ext>
            </a:extLst>
          </p:cNvPr>
          <p:cNvSpPr txBox="1"/>
          <p:nvPr/>
        </p:nvSpPr>
        <p:spPr>
          <a:xfrm>
            <a:off x="2411760" y="4797152"/>
            <a:ext cx="266429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Calibri" panose="020F0502020204030204" pitchFamily="34" charset="0"/>
                <a:cs typeface="Arial" charset="0"/>
              </a:rPr>
              <a:t>Employment rate, </a:t>
            </a:r>
            <a:r>
              <a:rPr lang="en-US" sz="1400" b="1" dirty="0" smtClean="0">
                <a:solidFill>
                  <a:srgbClr val="008000"/>
                </a:solidFill>
                <a:latin typeface="Calibri" panose="020F0502020204030204" pitchFamily="34" charset="0"/>
                <a:cs typeface="Arial" charset="0"/>
              </a:rPr>
              <a:t>men (right</a:t>
            </a:r>
            <a:r>
              <a:rPr lang="en-US" sz="1400" b="1" dirty="0">
                <a:solidFill>
                  <a:srgbClr val="008000"/>
                </a:solidFill>
                <a:latin typeface="Calibri" panose="020F0502020204030204" pitchFamily="34" charset="0"/>
                <a:cs typeface="Arial" charset="0"/>
              </a:rPr>
              <a:t>)</a:t>
            </a:r>
          </a:p>
        </p:txBody>
      </p:sp>
      <p:sp>
        <p:nvSpPr>
          <p:cNvPr id="9" name="Rectangle 8">
            <a:extLst>
              <a:ext uri="{FF2B5EF4-FFF2-40B4-BE49-F238E27FC236}">
                <a16:creationId xmlns="" xmlns:a16="http://schemas.microsoft.com/office/drawing/2014/main" id="{F527D03F-B87E-4BFB-A43C-627D387D02DB}"/>
              </a:ext>
            </a:extLst>
          </p:cNvPr>
          <p:cNvSpPr/>
          <p:nvPr/>
        </p:nvSpPr>
        <p:spPr>
          <a:xfrm>
            <a:off x="1819266" y="6378736"/>
            <a:ext cx="7776864" cy="261610"/>
          </a:xfrm>
          <a:prstGeom prst="rect">
            <a:avLst/>
          </a:prstGeom>
        </p:spPr>
        <p:txBody>
          <a:bodyPr wrap="square">
            <a:spAutoFit/>
          </a:bodyPr>
          <a:lstStyle/>
          <a:p>
            <a:pPr algn="just" rtl="0">
              <a:spcBef>
                <a:spcPts val="0"/>
              </a:spcBef>
              <a:spcAft>
                <a:spcPts val="0"/>
              </a:spcAft>
            </a:pPr>
            <a:r>
              <a:rPr lang="en-US" sz="1100" dirty="0">
                <a:solidFill>
                  <a:srgbClr val="002A52"/>
                </a:solidFill>
                <a:latin typeface="Calibri" panose="020F0502020204030204" pitchFamily="34" charset="0"/>
              </a:rPr>
              <a:t>SOURCE: Bank of Israel and calculations of the authors from Labor Force Surveys.</a:t>
            </a:r>
          </a:p>
        </p:txBody>
      </p:sp>
    </p:spTree>
    <p:extLst>
      <p:ext uri="{BB962C8B-B14F-4D97-AF65-F5344CB8AC3E}">
        <p14:creationId xmlns:p14="http://schemas.microsoft.com/office/powerpoint/2010/main" xmlns="" val="1610326945"/>
      </p:ext>
    </p:extLst>
  </p:cSld>
  <p:clrMapOvr>
    <a:masterClrMapping/>
  </p:clrMapOvr>
  <p:transition advTm="1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53695"/>
            <a:ext cx="9144000" cy="1107996"/>
          </a:xfrm>
          <a:prstGeom prst="rect">
            <a:avLst/>
          </a:prstGeom>
          <a:noFill/>
          <a:ln w="9525">
            <a:noFill/>
            <a:miter lim="800000"/>
            <a:headEnd/>
            <a:tailEnd/>
          </a:ln>
          <a:effectLst/>
        </p:spPr>
        <p:txBody>
          <a:bodyPr wrap="square" anchor="ctr">
            <a:spAutoFit/>
          </a:bodyPr>
          <a:lstStyle/>
          <a:p>
            <a:pPr>
              <a:spcBef>
                <a:spcPts val="1200"/>
              </a:spcBef>
            </a:pPr>
            <a:r>
              <a:rPr lang="en-US" sz="3300" b="1" dirty="0">
                <a:solidFill>
                  <a:srgbClr val="002060"/>
                </a:solidFill>
                <a:latin typeface="Calibri" panose="020F0502020204030204" pitchFamily="34" charset="0"/>
                <a:cs typeface="Arial" pitchFamily="34" charset="0"/>
              </a:rPr>
              <a:t>Income </a:t>
            </a:r>
            <a:r>
              <a:rPr lang="en-US" sz="3300" b="1" dirty="0" smtClean="0">
                <a:solidFill>
                  <a:srgbClr val="002060"/>
                </a:solidFill>
                <a:latin typeface="Calibri" panose="020F0502020204030204" pitchFamily="34" charset="0"/>
                <a:cs typeface="Arial" pitchFamily="34" charset="0"/>
              </a:rPr>
              <a:t>Support Benefits </a:t>
            </a:r>
            <a:r>
              <a:rPr lang="en-US" sz="3300" b="1" dirty="0" smtClean="0">
                <a:solidFill>
                  <a:srgbClr val="002060"/>
                </a:solidFill>
                <a:latin typeface="Calibri" panose="020F0502020204030204" pitchFamily="34" charset="0"/>
                <a:cs typeface="Arial" pitchFamily="34" charset="0"/>
              </a:rPr>
              <a:t>and </a:t>
            </a:r>
            <a:r>
              <a:rPr lang="en-US" sz="3300" b="1" dirty="0" smtClean="0">
                <a:solidFill>
                  <a:srgbClr val="002060"/>
                </a:solidFill>
                <a:latin typeface="Calibri" panose="020F0502020204030204" pitchFamily="34" charset="0"/>
                <a:cs typeface="Arial" pitchFamily="34" charset="0"/>
              </a:rPr>
              <a:t>Children </a:t>
            </a:r>
            <a:r>
              <a:rPr lang="en-US" sz="3300" b="1" dirty="0">
                <a:solidFill>
                  <a:srgbClr val="002060"/>
                </a:solidFill>
                <a:latin typeface="Calibri" panose="020F0502020204030204" pitchFamily="34" charset="0"/>
                <a:cs typeface="Arial" pitchFamily="34" charset="0"/>
              </a:rPr>
              <a:t>- </a:t>
            </a:r>
            <a:r>
              <a:rPr lang="en-US" sz="3300" b="1" dirty="0" smtClean="0">
                <a:solidFill>
                  <a:srgbClr val="002060"/>
                </a:solidFill>
                <a:latin typeface="Calibri" panose="020F0502020204030204" pitchFamily="34" charset="0"/>
                <a:cs typeface="Arial" pitchFamily="34" charset="0"/>
              </a:rPr>
              <a:t>Actual Payment</a:t>
            </a:r>
            <a:endParaRPr lang="he-IL" sz="3300" b="1" dirty="0">
              <a:solidFill>
                <a:srgbClr val="002060"/>
              </a:solidFill>
              <a:latin typeface="Calibri" panose="020F0502020204030204" pitchFamily="34" charset="0"/>
              <a:cs typeface="Arial" pitchFamily="34" charset="0"/>
            </a:endParaRPr>
          </a:p>
        </p:txBody>
      </p:sp>
      <p:sp>
        <p:nvSpPr>
          <p:cNvPr id="9" name="Rectangle 8">
            <a:extLst>
              <a:ext uri="{FF2B5EF4-FFF2-40B4-BE49-F238E27FC236}">
                <a16:creationId xmlns="" xmlns:a16="http://schemas.microsoft.com/office/drawing/2014/main" id="{E15C99B9-79F8-41BD-93B2-3A31EDCB7D85}"/>
              </a:ext>
            </a:extLst>
          </p:cNvPr>
          <p:cNvSpPr>
            <a:spLocks noChangeArrowheads="1"/>
          </p:cNvSpPr>
          <p:nvPr/>
        </p:nvSpPr>
        <p:spPr bwMode="auto">
          <a:xfrm>
            <a:off x="0" y="4644355"/>
            <a:ext cx="9144000" cy="1477328"/>
          </a:xfrm>
          <a:prstGeom prst="rect">
            <a:avLst/>
          </a:prstGeom>
          <a:noFill/>
          <a:ln w="9525">
            <a:noFill/>
            <a:miter lim="800000"/>
            <a:headEnd/>
            <a:tailEnd/>
          </a:ln>
          <a:effectLst/>
        </p:spPr>
        <p:txBody>
          <a:bodyPr wrap="square" anchor="ctr">
            <a:spAutoFit/>
          </a:bodyPr>
          <a:lstStyle/>
          <a:p>
            <a:pPr algn="l" rtl="0">
              <a:spcBef>
                <a:spcPts val="1200"/>
              </a:spcBef>
            </a:pPr>
            <a:r>
              <a:rPr lang="en-US" sz="2000" dirty="0">
                <a:solidFill>
                  <a:srgbClr val="002A52"/>
                </a:solidFill>
                <a:latin typeface="Calibri" panose="020F0502020204030204" pitchFamily="34" charset="0"/>
              </a:rPr>
              <a:t>A decline in the percentage of households receiving income support and in the actual amount - a cause and effect of the increase in employment</a:t>
            </a:r>
          </a:p>
          <a:p>
            <a:pPr algn="l" rtl="0">
              <a:spcBef>
                <a:spcPts val="1200"/>
              </a:spcBef>
            </a:pPr>
            <a:r>
              <a:rPr lang="en-US" sz="2000" dirty="0">
                <a:solidFill>
                  <a:srgbClr val="002A52"/>
                </a:solidFill>
                <a:latin typeface="Calibri" panose="020F0502020204030204" pitchFamily="34" charset="0"/>
              </a:rPr>
              <a:t>A positive correlation between the rates of decline in allowances and the increase in employment (across population groups and households)</a:t>
            </a:r>
          </a:p>
        </p:txBody>
      </p:sp>
      <p:graphicFrame>
        <p:nvGraphicFramePr>
          <p:cNvPr id="12" name="Chart 11">
            <a:extLst>
              <a:ext uri="{FF2B5EF4-FFF2-40B4-BE49-F238E27FC236}">
                <a16:creationId xmlns="" xmlns:a16="http://schemas.microsoft.com/office/drawing/2014/main" id="{AEA5851B-B6E8-4B66-8525-AC00B9FD138D}"/>
              </a:ext>
            </a:extLst>
          </p:cNvPr>
          <p:cNvGraphicFramePr>
            <a:graphicFrameLocks noGrp="1"/>
          </p:cNvGraphicFramePr>
          <p:nvPr>
            <p:extLst>
              <p:ext uri="{D42A27DB-BD31-4B8C-83A1-F6EECF244321}">
                <p14:modId xmlns:p14="http://schemas.microsoft.com/office/powerpoint/2010/main" xmlns="" val="355497595"/>
              </p:ext>
            </p:extLst>
          </p:nvPr>
        </p:nvGraphicFramePr>
        <p:xfrm>
          <a:off x="1475776" y="980728"/>
          <a:ext cx="6192448" cy="360207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 xmlns:a16="http://schemas.microsoft.com/office/drawing/2014/main" id="{C2AED6D4-C7A4-4137-9053-AB28BC3D185A}"/>
              </a:ext>
            </a:extLst>
          </p:cNvPr>
          <p:cNvSpPr txBox="1"/>
          <p:nvPr/>
        </p:nvSpPr>
        <p:spPr>
          <a:xfrm>
            <a:off x="2195736" y="1196752"/>
            <a:ext cx="35232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2060"/>
                </a:solidFill>
                <a:latin typeface="Calibri" panose="020F0502020204030204" pitchFamily="34" charset="0"/>
                <a:cs typeface="Arial" charset="0"/>
              </a:rPr>
              <a:t>Welfare payment per households (NIS)</a:t>
            </a:r>
          </a:p>
        </p:txBody>
      </p:sp>
      <p:sp>
        <p:nvSpPr>
          <p:cNvPr id="6" name="TextBox 13">
            <a:extLst>
              <a:ext uri="{FF2B5EF4-FFF2-40B4-BE49-F238E27FC236}">
                <a16:creationId xmlns="" xmlns:a16="http://schemas.microsoft.com/office/drawing/2014/main" id="{09143420-6F0A-46C7-A977-AAFE9C6707D1}"/>
              </a:ext>
            </a:extLst>
          </p:cNvPr>
          <p:cNvSpPr txBox="1"/>
          <p:nvPr/>
        </p:nvSpPr>
        <p:spPr>
          <a:xfrm>
            <a:off x="2195736" y="3841303"/>
            <a:ext cx="338437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Calibri" panose="020F0502020204030204" pitchFamily="34" charset="0"/>
                <a:cs typeface="Arial" charset="0"/>
              </a:rPr>
              <a:t>Child allowance per household (NIS)</a:t>
            </a:r>
          </a:p>
        </p:txBody>
      </p:sp>
      <p:sp>
        <p:nvSpPr>
          <p:cNvPr id="8" name="TextBox 2">
            <a:extLst>
              <a:ext uri="{FF2B5EF4-FFF2-40B4-BE49-F238E27FC236}">
                <a16:creationId xmlns="" xmlns:a16="http://schemas.microsoft.com/office/drawing/2014/main" id="{052EFA18-4D1A-41D8-AE83-1563E490D76B}"/>
              </a:ext>
            </a:extLst>
          </p:cNvPr>
          <p:cNvSpPr txBox="1"/>
          <p:nvPr/>
        </p:nvSpPr>
        <p:spPr>
          <a:xfrm>
            <a:off x="2195736" y="2211250"/>
            <a:ext cx="396044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9900"/>
                </a:solidFill>
                <a:latin typeface="Calibri" panose="020F0502020204030204" pitchFamily="34" charset="0"/>
              </a:rPr>
              <a:t>% households under welfare support (right)</a:t>
            </a:r>
            <a:endParaRPr lang="en-US" sz="1400" b="1" dirty="0">
              <a:solidFill>
                <a:srgbClr val="FF9900"/>
              </a:solidFill>
              <a:latin typeface="Calibri" panose="020F0502020204030204" pitchFamily="34" charset="0"/>
              <a:cs typeface="Arial" charset="0"/>
            </a:endParaRPr>
          </a:p>
        </p:txBody>
      </p:sp>
      <p:sp>
        <p:nvSpPr>
          <p:cNvPr id="13" name="Rectangle 12">
            <a:extLst>
              <a:ext uri="{FF2B5EF4-FFF2-40B4-BE49-F238E27FC236}">
                <a16:creationId xmlns=""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r>
              <a:rPr lang="he-IL" sz="1100" dirty="0" smtClean="0">
                <a:solidFill>
                  <a:srgbClr val="002A52"/>
                </a:solidFill>
                <a:latin typeface="Calibri" panose="020F0502020204030204" pitchFamily="34" charset="0"/>
              </a:rPr>
              <a:t>גילאי 25-64 (ראש משק הבית). סכום ממוצע למשק בית רק למשקי בית המקבלים את הקצבה, במחירי 2015.</a:t>
            </a:r>
          </a:p>
          <a:p>
            <a:pPr algn="just">
              <a:spcBef>
                <a:spcPts val="0"/>
              </a:spcBef>
              <a:spcAft>
                <a:spcPts val="0"/>
              </a:spcAft>
            </a:pPr>
            <a:r>
              <a:rPr lang="he-IL" sz="1100" dirty="0" smtClean="0">
                <a:solidFill>
                  <a:srgbClr val="002A52"/>
                </a:solidFill>
                <a:latin typeface="Calibri" panose="020F0502020204030204" pitchFamily="34" charset="0"/>
              </a:rPr>
              <a:t>מקור: עיבודי המחברים מתוך סקרי הכנסות והוצאות.</a:t>
            </a:r>
            <a:endParaRPr lang="he-IL" sz="1100" dirty="0">
              <a:solidFill>
                <a:srgbClr val="002A52"/>
              </a:solidFill>
              <a:latin typeface="Calibri" panose="020F0502020204030204" pitchFamily="34" charset="0"/>
            </a:endParaRPr>
          </a:p>
        </p:txBody>
      </p:sp>
    </p:spTree>
    <p:extLst>
      <p:ext uri="{BB962C8B-B14F-4D97-AF65-F5344CB8AC3E}">
        <p14:creationId xmlns:p14="http://schemas.microsoft.com/office/powerpoint/2010/main" xmlns="" val="2066487280"/>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chart seriesIdx="1"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graphicEl>
                                              <a:chart seriesIdx="2"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additive="base">
                                        <p:cTn id="2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animBg="0"/>
        </p:bldSub>
      </p:bldGraphic>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253916"/>
            <a:ext cx="9144000" cy="600164"/>
          </a:xfrm>
          <a:prstGeom prst="rect">
            <a:avLst/>
          </a:prstGeom>
          <a:noFill/>
          <a:ln w="9525">
            <a:noFill/>
            <a:miter lim="800000"/>
            <a:headEnd/>
            <a:tailEnd/>
          </a:ln>
          <a:effectLst/>
        </p:spPr>
        <p:txBody>
          <a:bodyPr anchor="ctr">
            <a:spAutoFit/>
          </a:bodyPr>
          <a:lstStyle/>
          <a:p>
            <a:pPr rtl="0">
              <a:spcBef>
                <a:spcPts val="1200"/>
              </a:spcBef>
            </a:pPr>
            <a:r>
              <a:rPr lang="en-US" sz="3300" b="1" dirty="0" smtClean="0">
                <a:solidFill>
                  <a:srgbClr val="002060"/>
                </a:solidFill>
                <a:latin typeface="Calibri" panose="020F0502020204030204" pitchFamily="34" charset="0"/>
                <a:cs typeface="Arial" pitchFamily="34" charset="0"/>
              </a:rPr>
              <a:t>What is the Effect of the Policy on:</a:t>
            </a:r>
            <a:endParaRPr lang="he-IL" sz="3300" b="1" dirty="0">
              <a:solidFill>
                <a:srgbClr val="002A52"/>
              </a:solidFill>
              <a:latin typeface="Calibri" panose="020F0502020204030204" pitchFamily="34" charset="0"/>
              <a:ea typeface="Tahoma" panose="020B0604030504040204" pitchFamily="34" charset="0"/>
              <a:cs typeface="Tahoma" panose="020B0604030504040204" pitchFamily="34" charset="0"/>
            </a:endParaRPr>
          </a:p>
        </p:txBody>
      </p:sp>
      <p:sp>
        <p:nvSpPr>
          <p:cNvPr id="6" name="TextBox 5"/>
          <p:cNvSpPr txBox="1"/>
          <p:nvPr/>
        </p:nvSpPr>
        <p:spPr>
          <a:xfrm>
            <a:off x="1331640" y="1412776"/>
            <a:ext cx="7056784" cy="1508105"/>
          </a:xfrm>
          <a:prstGeom prst="rect">
            <a:avLst/>
          </a:prstGeom>
          <a:noFill/>
        </p:spPr>
        <p:txBody>
          <a:bodyPr wrap="square" rtlCol="0">
            <a:spAutoFit/>
          </a:bodyPr>
          <a:lstStyle/>
          <a:p>
            <a:pPr marL="342900" indent="-342900" algn="just" rtl="0">
              <a:spcBef>
                <a:spcPts val="1200"/>
              </a:spcBef>
              <a:buFont typeface="Arial" panose="020B0604020202020204" pitchFamily="34" charset="0"/>
              <a:buChar char="•"/>
            </a:pPr>
            <a:r>
              <a:rPr lang="en-US" sz="2400" dirty="0" smtClean="0">
                <a:solidFill>
                  <a:srgbClr val="002060"/>
                </a:solidFill>
                <a:latin typeface="Calibri" panose="020F0502020204030204" pitchFamily="34" charset="0"/>
                <a:cs typeface="Arial" panose="020B0604020202020204" pitchFamily="34" charset="0"/>
              </a:rPr>
              <a:t>Wage</a:t>
            </a:r>
            <a:endParaRPr lang="he-IL" sz="2400" dirty="0">
              <a:solidFill>
                <a:srgbClr val="002060"/>
              </a:solidFill>
              <a:latin typeface="Calibri" panose="020F0502020204030204" pitchFamily="34" charset="0"/>
              <a:cs typeface="Arial" panose="020B0604020202020204" pitchFamily="34" charset="0"/>
            </a:endParaRPr>
          </a:p>
          <a:p>
            <a:pPr marL="342900" indent="-342900" algn="just" rtl="0">
              <a:spcBef>
                <a:spcPts val="1200"/>
              </a:spcBef>
              <a:buFont typeface="Arial" panose="020B0604020202020204" pitchFamily="34" charset="0"/>
              <a:buChar char="•"/>
            </a:pPr>
            <a:r>
              <a:rPr lang="en-US" sz="2400" dirty="0" smtClean="0">
                <a:solidFill>
                  <a:srgbClr val="002060"/>
                </a:solidFill>
                <a:latin typeface="Calibri" panose="020F0502020204030204" pitchFamily="34" charset="0"/>
                <a:cs typeface="Arial" panose="020B0604020202020204" pitchFamily="34" charset="0"/>
              </a:rPr>
              <a:t>Household income</a:t>
            </a:r>
            <a:endParaRPr lang="he-IL" sz="2400" dirty="0">
              <a:solidFill>
                <a:srgbClr val="002060"/>
              </a:solidFill>
              <a:latin typeface="Calibri" panose="020F0502020204030204" pitchFamily="34" charset="0"/>
              <a:cs typeface="Arial" panose="020B0604020202020204" pitchFamily="34" charset="0"/>
            </a:endParaRPr>
          </a:p>
          <a:p>
            <a:pPr marL="342900" indent="-342900" algn="just" rtl="0">
              <a:spcBef>
                <a:spcPts val="1200"/>
              </a:spcBef>
              <a:buFont typeface="Arial" panose="020B0604020202020204" pitchFamily="34" charset="0"/>
              <a:buChar char="•"/>
            </a:pPr>
            <a:r>
              <a:rPr lang="en-US" sz="2400" dirty="0" smtClean="0">
                <a:solidFill>
                  <a:srgbClr val="002060"/>
                </a:solidFill>
                <a:latin typeface="Calibri" panose="020F0502020204030204" pitchFamily="34" charset="0"/>
                <a:cs typeface="Arial" panose="020B0604020202020204" pitchFamily="34" charset="0"/>
              </a:rPr>
              <a:t>Poverty and inequality</a:t>
            </a:r>
            <a:endParaRPr lang="en-US" sz="24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42416274"/>
      </p:ext>
    </p:extLst>
  </p:cSld>
  <p:clrMapOvr>
    <a:masterClrMapping/>
  </p:clrMapOvr>
  <p:transition advTm="10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1267893"/>
            <a:ext cx="9144000" cy="3647152"/>
          </a:xfrm>
          <a:prstGeom prst="rect">
            <a:avLst/>
          </a:prstGeom>
          <a:noFill/>
          <a:ln w="9525">
            <a:noFill/>
            <a:miter lim="800000"/>
            <a:headEnd/>
            <a:tailEnd/>
          </a:ln>
          <a:effectLst/>
        </p:spPr>
        <p:txBody>
          <a:bodyPr anchor="ctr">
            <a:spAutoFit/>
          </a:bodyPr>
          <a:lstStyle/>
          <a:p>
            <a:pPr rtl="0"/>
            <a:endParaRPr lang="en-US" sz="3600" dirty="0" smtClean="0"/>
          </a:p>
          <a:p>
            <a:pPr rtl="0"/>
            <a:endParaRPr lang="en-US" sz="3600" dirty="0" smtClean="0"/>
          </a:p>
          <a:p>
            <a:pPr rtl="0"/>
            <a:r>
              <a:rPr lang="en-US" sz="3600" b="1" dirty="0" smtClean="0">
                <a:solidFill>
                  <a:srgbClr val="002A52"/>
                </a:solidFill>
                <a:latin typeface="Calibri" panose="020F0502020204030204" pitchFamily="34" charset="0"/>
              </a:rPr>
              <a:t>Hourly </a:t>
            </a:r>
            <a:r>
              <a:rPr lang="en-US" sz="3600" b="1" dirty="0">
                <a:solidFill>
                  <a:srgbClr val="002A52"/>
                </a:solidFill>
                <a:latin typeface="Calibri" panose="020F0502020204030204" pitchFamily="34" charset="0"/>
              </a:rPr>
              <a:t>wages by population group</a:t>
            </a:r>
          </a:p>
          <a:p>
            <a:r>
              <a:rPr lang="en-US" sz="3600" dirty="0"/>
              <a:t/>
            </a:r>
            <a:br>
              <a:rPr lang="en-US" sz="3600" dirty="0"/>
            </a:br>
            <a:endParaRPr lang="he-IL" sz="3300" b="1" dirty="0">
              <a:solidFill>
                <a:srgbClr val="002A52"/>
              </a:solidFill>
              <a:latin typeface="+mj-lt"/>
              <a:ea typeface="Tahoma" panose="020B0604030504040204" pitchFamily="34" charset="0"/>
              <a:cs typeface="Tahoma" panose="020B0604030504040204" pitchFamily="34" charset="0"/>
            </a:endParaRPr>
          </a:p>
        </p:txBody>
      </p:sp>
      <p:pic>
        <p:nvPicPr>
          <p:cNvPr id="3" name="Picture 2">
            <a:extLst>
              <a:ext uri="{FF2B5EF4-FFF2-40B4-BE49-F238E27FC236}">
                <a16:creationId xmlns="" xmlns:a16="http://schemas.microsoft.com/office/drawing/2014/main" id="{27FF57DC-CEB9-450D-A9E0-FFA589051640}"/>
              </a:ext>
            </a:extLst>
          </p:cNvPr>
          <p:cNvPicPr>
            <a:picLocks noChangeAspect="1"/>
          </p:cNvPicPr>
          <p:nvPr/>
        </p:nvPicPr>
        <p:blipFill>
          <a:blip r:embed="rId3" cstate="print"/>
          <a:stretch>
            <a:fillRect/>
          </a:stretch>
        </p:blipFill>
        <p:spPr>
          <a:xfrm>
            <a:off x="0" y="1400400"/>
            <a:ext cx="4578554" cy="3224698"/>
          </a:xfrm>
          <a:prstGeom prst="rect">
            <a:avLst/>
          </a:prstGeom>
        </p:spPr>
      </p:pic>
      <p:pic>
        <p:nvPicPr>
          <p:cNvPr id="4" name="Picture 3">
            <a:extLst>
              <a:ext uri="{FF2B5EF4-FFF2-40B4-BE49-F238E27FC236}">
                <a16:creationId xmlns="" xmlns:a16="http://schemas.microsoft.com/office/drawing/2014/main" id="{0ED53D53-9F9E-401A-AD49-976A9D41E4A1}"/>
              </a:ext>
            </a:extLst>
          </p:cNvPr>
          <p:cNvPicPr>
            <a:picLocks noChangeAspect="1"/>
          </p:cNvPicPr>
          <p:nvPr/>
        </p:nvPicPr>
        <p:blipFill>
          <a:blip r:embed="rId4" cstate="print"/>
          <a:stretch>
            <a:fillRect/>
          </a:stretch>
        </p:blipFill>
        <p:spPr>
          <a:xfrm>
            <a:off x="4565446" y="1400400"/>
            <a:ext cx="4578554" cy="3224698"/>
          </a:xfrm>
          <a:prstGeom prst="rect">
            <a:avLst/>
          </a:prstGeom>
        </p:spPr>
      </p:pic>
      <p:sp>
        <p:nvSpPr>
          <p:cNvPr id="14" name="TextBox 1">
            <a:extLst>
              <a:ext uri="{FF2B5EF4-FFF2-40B4-BE49-F238E27FC236}">
                <a16:creationId xmlns="" xmlns:a16="http://schemas.microsoft.com/office/drawing/2014/main" id="{A36C22C3-5A65-49ED-B930-14D362A1C8C2}"/>
              </a:ext>
            </a:extLst>
          </p:cNvPr>
          <p:cNvSpPr txBox="1"/>
          <p:nvPr/>
        </p:nvSpPr>
        <p:spPr>
          <a:xfrm>
            <a:off x="6587755" y="2132856"/>
            <a:ext cx="201669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b="1" dirty="0">
                <a:solidFill>
                  <a:srgbClr val="002060"/>
                </a:solidFill>
                <a:latin typeface="Calibri" panose="020F0502020204030204" pitchFamily="34" charset="0"/>
                <a:cs typeface="Arial" charset="0"/>
              </a:rPr>
              <a:t>non-Orthodox Jews</a:t>
            </a:r>
          </a:p>
        </p:txBody>
      </p:sp>
      <p:sp>
        <p:nvSpPr>
          <p:cNvPr id="15" name="TextBox 2">
            <a:extLst>
              <a:ext uri="{FF2B5EF4-FFF2-40B4-BE49-F238E27FC236}">
                <a16:creationId xmlns="" xmlns:a16="http://schemas.microsoft.com/office/drawing/2014/main" id="{61B7933B-A6DA-49C7-B9A7-F92F2E9B53AB}"/>
              </a:ext>
            </a:extLst>
          </p:cNvPr>
          <p:cNvSpPr txBox="1"/>
          <p:nvPr/>
        </p:nvSpPr>
        <p:spPr>
          <a:xfrm>
            <a:off x="6587755" y="3501008"/>
            <a:ext cx="215152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9900"/>
                </a:solidFill>
                <a:latin typeface="Calibri" panose="020F0502020204030204" pitchFamily="34" charset="0"/>
              </a:rPr>
              <a:t>ultra-Orthodox</a:t>
            </a:r>
            <a:endParaRPr lang="en-US" sz="1400" b="1" dirty="0">
              <a:solidFill>
                <a:srgbClr val="FF9900"/>
              </a:solidFill>
              <a:latin typeface="Calibri" panose="020F0502020204030204" pitchFamily="34" charset="0"/>
              <a:cs typeface="Arial" charset="0"/>
            </a:endParaRPr>
          </a:p>
        </p:txBody>
      </p:sp>
      <p:sp>
        <p:nvSpPr>
          <p:cNvPr id="16" name="TextBox 13">
            <a:extLst>
              <a:ext uri="{FF2B5EF4-FFF2-40B4-BE49-F238E27FC236}">
                <a16:creationId xmlns="" xmlns:a16="http://schemas.microsoft.com/office/drawing/2014/main" id="{2EC96D94-C6EE-4C9D-85B3-B804E4152321}"/>
              </a:ext>
            </a:extLst>
          </p:cNvPr>
          <p:cNvSpPr txBox="1"/>
          <p:nvPr/>
        </p:nvSpPr>
        <p:spPr>
          <a:xfrm>
            <a:off x="6587755" y="4057327"/>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Calibri" panose="020F0502020204030204" pitchFamily="34" charset="0"/>
                <a:cs typeface="Arial" charset="0"/>
              </a:rPr>
              <a:t>Arabs</a:t>
            </a:r>
          </a:p>
        </p:txBody>
      </p:sp>
      <p:sp>
        <p:nvSpPr>
          <p:cNvPr id="17" name="TextBox 1">
            <a:extLst>
              <a:ext uri="{FF2B5EF4-FFF2-40B4-BE49-F238E27FC236}">
                <a16:creationId xmlns="" xmlns:a16="http://schemas.microsoft.com/office/drawing/2014/main" id="{C2AA8F88-C0C1-4936-A2BD-FC6DA8095499}"/>
              </a:ext>
            </a:extLst>
          </p:cNvPr>
          <p:cNvSpPr txBox="1"/>
          <p:nvPr/>
        </p:nvSpPr>
        <p:spPr>
          <a:xfrm>
            <a:off x="2123259" y="2492896"/>
            <a:ext cx="201669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b="1" dirty="0">
                <a:solidFill>
                  <a:srgbClr val="002060"/>
                </a:solidFill>
                <a:latin typeface="Calibri" panose="020F0502020204030204" pitchFamily="34" charset="0"/>
                <a:cs typeface="Arial" charset="0"/>
              </a:rPr>
              <a:t>non-Orthodox Jews</a:t>
            </a:r>
          </a:p>
        </p:txBody>
      </p:sp>
      <p:sp>
        <p:nvSpPr>
          <p:cNvPr id="18" name="TextBox 2">
            <a:extLst>
              <a:ext uri="{FF2B5EF4-FFF2-40B4-BE49-F238E27FC236}">
                <a16:creationId xmlns="" xmlns:a16="http://schemas.microsoft.com/office/drawing/2014/main" id="{E01B82E8-93B9-46FC-BA09-37BD9794F313}"/>
              </a:ext>
            </a:extLst>
          </p:cNvPr>
          <p:cNvSpPr txBox="1"/>
          <p:nvPr/>
        </p:nvSpPr>
        <p:spPr>
          <a:xfrm>
            <a:off x="2123259" y="2833191"/>
            <a:ext cx="215152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9900"/>
                </a:solidFill>
                <a:latin typeface="Calibri" panose="020F0502020204030204" pitchFamily="34" charset="0"/>
              </a:rPr>
              <a:t>ultra-Orthodox</a:t>
            </a:r>
            <a:endParaRPr lang="en-US" sz="1400" b="1" dirty="0">
              <a:solidFill>
                <a:srgbClr val="FF9900"/>
              </a:solidFill>
              <a:latin typeface="Calibri" panose="020F0502020204030204" pitchFamily="34" charset="0"/>
              <a:cs typeface="Arial" charset="0"/>
            </a:endParaRPr>
          </a:p>
        </p:txBody>
      </p:sp>
      <p:sp>
        <p:nvSpPr>
          <p:cNvPr id="19" name="TextBox 13">
            <a:extLst>
              <a:ext uri="{FF2B5EF4-FFF2-40B4-BE49-F238E27FC236}">
                <a16:creationId xmlns="" xmlns:a16="http://schemas.microsoft.com/office/drawing/2014/main" id="{EE7D8688-2E3D-4AA0-AA04-6A250B8AF29B}"/>
              </a:ext>
            </a:extLst>
          </p:cNvPr>
          <p:cNvSpPr txBox="1"/>
          <p:nvPr/>
        </p:nvSpPr>
        <p:spPr>
          <a:xfrm>
            <a:off x="2123259" y="3985319"/>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Calibri" panose="020F0502020204030204" pitchFamily="34" charset="0"/>
                <a:cs typeface="Arial" charset="0"/>
              </a:rPr>
              <a:t>Arabs</a:t>
            </a:r>
          </a:p>
        </p:txBody>
      </p:sp>
      <p:sp>
        <p:nvSpPr>
          <p:cNvPr id="21" name="Rectangle 20">
            <a:extLst>
              <a:ext uri="{FF2B5EF4-FFF2-40B4-BE49-F238E27FC236}">
                <a16:creationId xmlns="" xmlns:a16="http://schemas.microsoft.com/office/drawing/2014/main" id="{8062E979-1DF4-4011-A066-4BB657D5A901}"/>
              </a:ext>
            </a:extLst>
          </p:cNvPr>
          <p:cNvSpPr/>
          <p:nvPr/>
        </p:nvSpPr>
        <p:spPr bwMode="auto">
          <a:xfrm flipH="1">
            <a:off x="1763688" y="1556792"/>
            <a:ext cx="0" cy="2844000"/>
          </a:xfrm>
          <a:prstGeom prst="rect">
            <a:avLst/>
          </a:prstGeom>
          <a:noFill/>
          <a:ln w="15875" cap="flat" cmpd="sng" algn="ctr">
            <a:solidFill>
              <a:srgbClr val="002A52"/>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rtl="1" fontAlgn="base">
              <a:spcBef>
                <a:spcPct val="50000"/>
              </a:spcBef>
              <a:spcAft>
                <a:spcPct val="0"/>
              </a:spcAft>
            </a:pPr>
            <a:endParaRPr lang="en-US" dirty="0">
              <a:solidFill>
                <a:srgbClr val="000000"/>
              </a:solidFill>
              <a:latin typeface="Arial" charset="0"/>
              <a:cs typeface="Arial" charset="0"/>
            </a:endParaRPr>
          </a:p>
        </p:txBody>
      </p:sp>
      <p:sp>
        <p:nvSpPr>
          <p:cNvPr id="22" name="Rectangle 21">
            <a:extLst>
              <a:ext uri="{FF2B5EF4-FFF2-40B4-BE49-F238E27FC236}">
                <a16:creationId xmlns="" xmlns:a16="http://schemas.microsoft.com/office/drawing/2014/main" id="{6127E7D7-28E0-4B29-BC8F-1CC4B05DD1CA}"/>
              </a:ext>
            </a:extLst>
          </p:cNvPr>
          <p:cNvSpPr/>
          <p:nvPr/>
        </p:nvSpPr>
        <p:spPr bwMode="auto">
          <a:xfrm flipH="1">
            <a:off x="6372200" y="1556792"/>
            <a:ext cx="0" cy="2844000"/>
          </a:xfrm>
          <a:prstGeom prst="rect">
            <a:avLst/>
          </a:prstGeom>
          <a:noFill/>
          <a:ln w="15875" cap="flat" cmpd="sng" algn="ctr">
            <a:solidFill>
              <a:srgbClr val="002A52"/>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rtl="1" fontAlgn="base">
              <a:spcBef>
                <a:spcPct val="50000"/>
              </a:spcBef>
              <a:spcAft>
                <a:spcPct val="0"/>
              </a:spcAft>
            </a:pPr>
            <a:endParaRPr lang="en-US" dirty="0">
              <a:solidFill>
                <a:srgbClr val="000000"/>
              </a:solidFill>
              <a:latin typeface="Arial" charset="0"/>
              <a:cs typeface="Arial" charset="0"/>
            </a:endParaRPr>
          </a:p>
        </p:txBody>
      </p:sp>
      <p:sp>
        <p:nvSpPr>
          <p:cNvPr id="20" name="Rectangle 19"/>
          <p:cNvSpPr>
            <a:spLocks noChangeArrowheads="1"/>
          </p:cNvSpPr>
          <p:nvPr/>
        </p:nvSpPr>
        <p:spPr bwMode="auto">
          <a:xfrm>
            <a:off x="-112602" y="977898"/>
            <a:ext cx="9144000" cy="461665"/>
          </a:xfrm>
          <a:prstGeom prst="rect">
            <a:avLst/>
          </a:prstGeom>
          <a:noFill/>
          <a:ln w="9525">
            <a:noFill/>
            <a:miter lim="800000"/>
            <a:headEnd/>
            <a:tailEnd/>
          </a:ln>
          <a:effectLst/>
        </p:spPr>
        <p:txBody>
          <a:bodyPr wrap="square" anchor="ctr">
            <a:spAutoFit/>
          </a:bodyPr>
          <a:lstStyle/>
          <a:p>
            <a:pPr rtl="0">
              <a:spcBef>
                <a:spcPts val="1200"/>
              </a:spcBef>
            </a:pPr>
            <a:r>
              <a:rPr lang="en-US" sz="2400" dirty="0" smtClean="0">
                <a:solidFill>
                  <a:srgbClr val="002A52"/>
                </a:solidFill>
                <a:latin typeface="Calibri" panose="020F0502020204030204" pitchFamily="34" charset="0"/>
                <a:cs typeface="Arial" pitchFamily="34" charset="0"/>
              </a:rPr>
              <a:t>Women                                             Men</a:t>
            </a:r>
            <a:endParaRPr lang="he-IL" sz="2400" dirty="0">
              <a:solidFill>
                <a:srgbClr val="002A52"/>
              </a:solidFill>
              <a:latin typeface="Calibri" panose="020F0502020204030204" pitchFamily="34" charset="0"/>
              <a:cs typeface="Arial" pitchFamily="34" charset="0"/>
            </a:endParaRPr>
          </a:p>
        </p:txBody>
      </p:sp>
      <p:sp>
        <p:nvSpPr>
          <p:cNvPr id="23" name="Rectangle 22">
            <a:extLst>
              <a:ext uri="{FF2B5EF4-FFF2-40B4-BE49-F238E27FC236}">
                <a16:creationId xmlns="" xmlns:a16="http://schemas.microsoft.com/office/drawing/2014/main" id="{F527D03F-B87E-4BFB-A43C-627D387D02DB}"/>
              </a:ext>
            </a:extLst>
          </p:cNvPr>
          <p:cNvSpPr/>
          <p:nvPr/>
        </p:nvSpPr>
        <p:spPr>
          <a:xfrm>
            <a:off x="2448272" y="6669360"/>
            <a:ext cx="6948264" cy="246221"/>
          </a:xfrm>
          <a:prstGeom prst="rect">
            <a:avLst/>
          </a:prstGeom>
        </p:spPr>
        <p:txBody>
          <a:bodyPr wrap="square">
            <a:spAutoFit/>
          </a:bodyPr>
          <a:lstStyle/>
          <a:p>
            <a:pPr algn="just" rtl="0">
              <a:spcBef>
                <a:spcPts val="0"/>
              </a:spcBef>
              <a:spcAft>
                <a:spcPts val="0"/>
              </a:spcAft>
            </a:pPr>
            <a:r>
              <a:rPr lang="en-US" sz="1000" dirty="0" smtClean="0">
                <a:solidFill>
                  <a:srgbClr val="002A52"/>
                </a:solidFill>
                <a:latin typeface="Calibri" panose="020F0502020204030204" pitchFamily="34" charset="0"/>
              </a:rPr>
              <a:t>Hourly wages per employee, at 2015 prices. Source</a:t>
            </a:r>
            <a:r>
              <a:rPr lang="en-US" sz="1000" dirty="0">
                <a:solidFill>
                  <a:srgbClr val="002A52"/>
                </a:solidFill>
                <a:latin typeface="Calibri" panose="020F0502020204030204" pitchFamily="34" charset="0"/>
              </a:rPr>
              <a:t>: Author processing by income and expenditure </a:t>
            </a:r>
            <a:r>
              <a:rPr lang="en-US" sz="1000" dirty="0" smtClean="0">
                <a:solidFill>
                  <a:srgbClr val="002A52"/>
                </a:solidFill>
                <a:latin typeface="Calibri" panose="020F0502020204030204" pitchFamily="34" charset="0"/>
              </a:rPr>
              <a:t>surveys.</a:t>
            </a:r>
            <a:endParaRPr lang="he-IL" sz="1000" dirty="0">
              <a:solidFill>
                <a:srgbClr val="002A52"/>
              </a:solidFill>
              <a:latin typeface="Calibri" panose="020F0502020204030204" pitchFamily="34" charset="0"/>
            </a:endParaRPr>
          </a:p>
        </p:txBody>
      </p:sp>
      <p:sp>
        <p:nvSpPr>
          <p:cNvPr id="12" name="Rectangle 11">
            <a:extLst>
              <a:ext uri="{FF2B5EF4-FFF2-40B4-BE49-F238E27FC236}">
                <a16:creationId xmlns="" xmlns:a16="http://schemas.microsoft.com/office/drawing/2014/main" id="{AF6A21CB-607C-497D-B753-CBFC346DBE0B}"/>
              </a:ext>
            </a:extLst>
          </p:cNvPr>
          <p:cNvSpPr>
            <a:spLocks noChangeArrowheads="1"/>
          </p:cNvSpPr>
          <p:nvPr/>
        </p:nvSpPr>
        <p:spPr bwMode="auto">
          <a:xfrm>
            <a:off x="395535" y="4692733"/>
            <a:ext cx="8270929" cy="1508105"/>
          </a:xfrm>
          <a:prstGeom prst="rect">
            <a:avLst/>
          </a:prstGeom>
          <a:noFill/>
          <a:ln w="9525">
            <a:noFill/>
            <a:miter lim="800000"/>
            <a:headEnd/>
            <a:tailEnd/>
          </a:ln>
          <a:effectLst/>
        </p:spPr>
        <p:txBody>
          <a:bodyPr wrap="square" anchor="ctr">
            <a:spAutoFit/>
          </a:bodyPr>
          <a:lstStyle/>
          <a:p>
            <a:pPr algn="l">
              <a:spcBef>
                <a:spcPts val="1200"/>
              </a:spcBef>
            </a:pPr>
            <a:r>
              <a:rPr lang="en-US" dirty="0" smtClean="0">
                <a:solidFill>
                  <a:srgbClr val="002A52"/>
                </a:solidFill>
                <a:latin typeface="Calibri" panose="020F0502020204030204" pitchFamily="34" charset="0"/>
              </a:rPr>
              <a:t>Wage </a:t>
            </a:r>
            <a:r>
              <a:rPr lang="en-US" dirty="0">
                <a:solidFill>
                  <a:srgbClr val="002A52"/>
                </a:solidFill>
                <a:latin typeface="Calibri" panose="020F0502020204030204" pitchFamily="34" charset="0"/>
              </a:rPr>
              <a:t>has not declined, despite the entry of those with low earning potential</a:t>
            </a:r>
          </a:p>
          <a:p>
            <a:pPr algn="l">
              <a:spcBef>
                <a:spcPts val="1200"/>
              </a:spcBef>
            </a:pPr>
            <a:r>
              <a:rPr lang="en-US" dirty="0">
                <a:solidFill>
                  <a:srgbClr val="002A52"/>
                </a:solidFill>
                <a:latin typeface="Calibri" panose="020F0502020204030204" pitchFamily="34" charset="0"/>
              </a:rPr>
              <a:t>Only a slight rise for non-ultra-Orthodox Jews, especially those with an academic education</a:t>
            </a:r>
          </a:p>
          <a:p>
            <a:pPr algn="l">
              <a:spcBef>
                <a:spcPts val="1200"/>
              </a:spcBef>
            </a:pPr>
            <a:r>
              <a:rPr lang="en-US" dirty="0">
                <a:solidFill>
                  <a:srgbClr val="002A52"/>
                </a:solidFill>
                <a:latin typeface="Calibri" panose="020F0502020204030204" pitchFamily="34" charset="0"/>
              </a:rPr>
              <a:t>The hourly wage gaps have hardly changed, not even by deciles</a:t>
            </a:r>
          </a:p>
        </p:txBody>
      </p:sp>
    </p:spTree>
    <p:extLst>
      <p:ext uri="{BB962C8B-B14F-4D97-AF65-F5344CB8AC3E}">
        <p14:creationId xmlns:p14="http://schemas.microsoft.com/office/powerpoint/2010/main" xmlns="" val="2589691375"/>
      </p:ext>
    </p:extLst>
  </p:cSld>
  <p:clrMapOvr>
    <a:masterClrMapping/>
  </p:clrMapOvr>
  <p:transition advTm="1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764000" y="1044000"/>
            <a:ext cx="5186926" cy="3650601"/>
          </a:xfrm>
          <a:prstGeom prst="rect">
            <a:avLst/>
          </a:prstGeom>
        </p:spPr>
      </p:pic>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255600"/>
            <a:ext cx="8820472" cy="600164"/>
          </a:xfrm>
          <a:prstGeom prst="rect">
            <a:avLst/>
          </a:prstGeom>
          <a:noFill/>
          <a:ln w="9525">
            <a:noFill/>
            <a:miter lim="800000"/>
            <a:headEnd/>
            <a:tailEnd/>
          </a:ln>
          <a:effectLst/>
        </p:spPr>
        <p:txBody>
          <a:bodyPr wrap="square" anchor="ctr">
            <a:spAutoFit/>
          </a:bodyPr>
          <a:lstStyle/>
          <a:p>
            <a:pPr rtl="0">
              <a:spcBef>
                <a:spcPts val="1200"/>
              </a:spcBef>
            </a:pPr>
            <a:r>
              <a:rPr lang="en-US" sz="3300" b="1" dirty="0">
                <a:solidFill>
                  <a:srgbClr val="002060"/>
                </a:solidFill>
                <a:latin typeface="Calibri" panose="020F0502020204030204" pitchFamily="34" charset="0"/>
                <a:cs typeface="Arial" pitchFamily="34" charset="0"/>
              </a:rPr>
              <a:t>(Gross) </a:t>
            </a:r>
            <a:r>
              <a:rPr lang="en-US" sz="3300" b="1" dirty="0" smtClean="0">
                <a:solidFill>
                  <a:srgbClr val="002060"/>
                </a:solidFill>
                <a:latin typeface="Calibri" panose="020F0502020204030204" pitchFamily="34" charset="0"/>
                <a:cs typeface="Arial" pitchFamily="34" charset="0"/>
              </a:rPr>
              <a:t>Income </a:t>
            </a:r>
            <a:r>
              <a:rPr lang="en-US" sz="3300" b="1" dirty="0">
                <a:solidFill>
                  <a:srgbClr val="002060"/>
                </a:solidFill>
                <a:latin typeface="Calibri" panose="020F0502020204030204" pitchFamily="34" charset="0"/>
                <a:cs typeface="Arial" pitchFamily="34" charset="0"/>
              </a:rPr>
              <a:t>of </a:t>
            </a:r>
            <a:r>
              <a:rPr lang="en-US" sz="3300" b="1" dirty="0" smtClean="0">
                <a:solidFill>
                  <a:srgbClr val="002060"/>
                </a:solidFill>
                <a:latin typeface="Calibri" panose="020F0502020204030204" pitchFamily="34" charset="0"/>
                <a:cs typeface="Arial" pitchFamily="34" charset="0"/>
              </a:rPr>
              <a:t>Households</a:t>
            </a:r>
            <a:endParaRPr lang="he-IL" sz="3300" b="1" dirty="0">
              <a:solidFill>
                <a:srgbClr val="002A52"/>
              </a:solidFill>
              <a:latin typeface="Calibri" panose="020F050202020403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 xmlns:a16="http://schemas.microsoft.com/office/drawing/2014/main" id="{AF6A21CB-607C-497D-B753-CBFC346DBE0B}"/>
              </a:ext>
            </a:extLst>
          </p:cNvPr>
          <p:cNvSpPr>
            <a:spLocks noChangeArrowheads="1"/>
          </p:cNvSpPr>
          <p:nvPr/>
        </p:nvSpPr>
        <p:spPr bwMode="auto">
          <a:xfrm>
            <a:off x="323528" y="4793340"/>
            <a:ext cx="8820472" cy="1169551"/>
          </a:xfrm>
          <a:prstGeom prst="rect">
            <a:avLst/>
          </a:prstGeom>
          <a:noFill/>
          <a:ln w="9525">
            <a:noFill/>
            <a:miter lim="800000"/>
            <a:headEnd/>
            <a:tailEnd/>
          </a:ln>
          <a:effectLst/>
        </p:spPr>
        <p:txBody>
          <a:bodyPr wrap="square" anchor="ctr">
            <a:spAutoFit/>
          </a:bodyPr>
          <a:lstStyle/>
          <a:p>
            <a:pPr algn="l" rtl="0">
              <a:spcBef>
                <a:spcPts val="1200"/>
              </a:spcBef>
            </a:pPr>
            <a:r>
              <a:rPr lang="en-US" sz="2000" dirty="0">
                <a:solidFill>
                  <a:srgbClr val="002A52"/>
                </a:solidFill>
                <a:latin typeface="Calibri" panose="020F0502020204030204" pitchFamily="34" charset="0"/>
              </a:rPr>
              <a:t>An increase in all population groups, in all types of households and in all deciles</a:t>
            </a:r>
          </a:p>
          <a:p>
            <a:pPr algn="l" rtl="0">
              <a:spcBef>
                <a:spcPts val="1200"/>
              </a:spcBef>
            </a:pPr>
            <a:r>
              <a:rPr lang="en-US" sz="2000" dirty="0">
                <a:solidFill>
                  <a:srgbClr val="002A52"/>
                </a:solidFill>
                <a:latin typeface="Calibri" panose="020F0502020204030204" pitchFamily="34" charset="0"/>
              </a:rPr>
              <a:t>A greater increase in income from work for households with a greater increase in employment</a:t>
            </a:r>
          </a:p>
        </p:txBody>
      </p:sp>
      <p:sp>
        <p:nvSpPr>
          <p:cNvPr id="14" name="TextBox 1">
            <a:extLst>
              <a:ext uri="{FF2B5EF4-FFF2-40B4-BE49-F238E27FC236}">
                <a16:creationId xmlns="" xmlns:a16="http://schemas.microsoft.com/office/drawing/2014/main" id="{A36C22C3-5A65-49ED-B930-14D362A1C8C2}"/>
              </a:ext>
            </a:extLst>
          </p:cNvPr>
          <p:cNvSpPr txBox="1"/>
          <p:nvPr/>
        </p:nvSpPr>
        <p:spPr>
          <a:xfrm>
            <a:off x="4067475" y="1412776"/>
            <a:ext cx="201669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spcBef>
                <a:spcPts val="0"/>
              </a:spcBef>
            </a:pPr>
            <a:r>
              <a:rPr lang="en-US" sz="1400" b="1" dirty="0">
                <a:solidFill>
                  <a:srgbClr val="002060"/>
                </a:solidFill>
                <a:latin typeface="Calibri" panose="020F0502020204030204" pitchFamily="34" charset="0"/>
                <a:cs typeface="Arial" charset="0"/>
              </a:rPr>
              <a:t>non-Orthodox Jews</a:t>
            </a:r>
          </a:p>
          <a:p>
            <a:pPr algn="l" rtl="0">
              <a:spcBef>
                <a:spcPts val="0"/>
              </a:spcBef>
            </a:pPr>
            <a:r>
              <a:rPr lang="en-US" sz="1400" b="1" dirty="0">
                <a:solidFill>
                  <a:srgbClr val="002060"/>
                </a:solidFill>
                <a:latin typeface="Calibri" panose="020F0502020204030204" pitchFamily="34" charset="0"/>
                <a:cs typeface="Arial" charset="0"/>
              </a:rPr>
              <a:t>Δ2002-201</a:t>
            </a:r>
            <a:r>
              <a:rPr lang="he-IL" sz="1400" b="1" dirty="0">
                <a:solidFill>
                  <a:srgbClr val="002060"/>
                </a:solidFill>
                <a:latin typeface="Calibri" panose="020F0502020204030204" pitchFamily="34" charset="0"/>
                <a:cs typeface="Arial" charset="0"/>
              </a:rPr>
              <a:t>7</a:t>
            </a:r>
            <a:r>
              <a:rPr lang="en-US" sz="1400" b="1" dirty="0">
                <a:solidFill>
                  <a:srgbClr val="002060"/>
                </a:solidFill>
                <a:latin typeface="Calibri" panose="020F0502020204030204" pitchFamily="34" charset="0"/>
                <a:cs typeface="Arial" charset="0"/>
              </a:rPr>
              <a:t>: </a:t>
            </a:r>
            <a:r>
              <a:rPr lang="he-IL" sz="1400" b="1" dirty="0">
                <a:solidFill>
                  <a:srgbClr val="002060"/>
                </a:solidFill>
                <a:latin typeface="Calibri" panose="020F0502020204030204" pitchFamily="34" charset="0"/>
                <a:cs typeface="Arial" charset="0"/>
              </a:rPr>
              <a:t>4</a:t>
            </a:r>
            <a:r>
              <a:rPr lang="en-US" sz="1400" b="1" dirty="0">
                <a:solidFill>
                  <a:srgbClr val="002060"/>
                </a:solidFill>
                <a:latin typeface="Calibri" panose="020F0502020204030204" pitchFamily="34" charset="0"/>
                <a:cs typeface="Arial" charset="0"/>
              </a:rPr>
              <a:t>6%</a:t>
            </a:r>
          </a:p>
        </p:txBody>
      </p:sp>
      <p:sp>
        <p:nvSpPr>
          <p:cNvPr id="15" name="TextBox 2">
            <a:extLst>
              <a:ext uri="{FF2B5EF4-FFF2-40B4-BE49-F238E27FC236}">
                <a16:creationId xmlns="" xmlns:a16="http://schemas.microsoft.com/office/drawing/2014/main" id="{61B7933B-A6DA-49C7-B9A7-F92F2E9B53AB}"/>
              </a:ext>
            </a:extLst>
          </p:cNvPr>
          <p:cNvSpPr txBox="1"/>
          <p:nvPr/>
        </p:nvSpPr>
        <p:spPr>
          <a:xfrm>
            <a:off x="4067475" y="3861048"/>
            <a:ext cx="21515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ts val="0"/>
              </a:spcBef>
              <a:spcAft>
                <a:spcPct val="0"/>
              </a:spcAft>
            </a:pPr>
            <a:r>
              <a:rPr lang="en-US" sz="1400" b="1" dirty="0">
                <a:solidFill>
                  <a:srgbClr val="FF9900"/>
                </a:solidFill>
                <a:latin typeface="Calibri" panose="020F0502020204030204" pitchFamily="34" charset="0"/>
              </a:rPr>
              <a:t>ultra-Orthodox</a:t>
            </a:r>
          </a:p>
          <a:p>
            <a:pPr algn="l" rtl="0">
              <a:spcBef>
                <a:spcPts val="0"/>
              </a:spcBef>
            </a:pPr>
            <a:r>
              <a:rPr lang="en-US" sz="1400" b="1" dirty="0">
                <a:solidFill>
                  <a:srgbClr val="FF9900"/>
                </a:solidFill>
                <a:latin typeface="Calibri" panose="020F0502020204030204" pitchFamily="34" charset="0"/>
              </a:rPr>
              <a:t>Δ2002-201</a:t>
            </a:r>
            <a:r>
              <a:rPr lang="he-IL" sz="1400" b="1" dirty="0">
                <a:solidFill>
                  <a:srgbClr val="FF9900"/>
                </a:solidFill>
                <a:latin typeface="Calibri" panose="020F0502020204030204" pitchFamily="34" charset="0"/>
              </a:rPr>
              <a:t>7</a:t>
            </a:r>
            <a:r>
              <a:rPr lang="en-US" sz="1400" b="1" dirty="0">
                <a:solidFill>
                  <a:srgbClr val="FF9900"/>
                </a:solidFill>
                <a:latin typeface="Calibri" panose="020F0502020204030204" pitchFamily="34" charset="0"/>
              </a:rPr>
              <a:t>: </a:t>
            </a:r>
            <a:r>
              <a:rPr lang="he-IL" sz="1400" b="1" dirty="0">
                <a:solidFill>
                  <a:srgbClr val="FF9900"/>
                </a:solidFill>
                <a:latin typeface="Calibri" panose="020F0502020204030204" pitchFamily="34" charset="0"/>
              </a:rPr>
              <a:t>104</a:t>
            </a:r>
            <a:r>
              <a:rPr lang="en-US" sz="1400" b="1" dirty="0">
                <a:solidFill>
                  <a:srgbClr val="FF9900"/>
                </a:solidFill>
                <a:latin typeface="Calibri" panose="020F0502020204030204" pitchFamily="34" charset="0"/>
              </a:rPr>
              <a:t>%</a:t>
            </a:r>
          </a:p>
        </p:txBody>
      </p:sp>
      <p:sp>
        <p:nvSpPr>
          <p:cNvPr id="16" name="TextBox 13">
            <a:extLst>
              <a:ext uri="{FF2B5EF4-FFF2-40B4-BE49-F238E27FC236}">
                <a16:creationId xmlns="" xmlns:a16="http://schemas.microsoft.com/office/drawing/2014/main" id="{2EC96D94-C6EE-4C9D-85B3-B804E4152321}"/>
              </a:ext>
            </a:extLst>
          </p:cNvPr>
          <p:cNvSpPr txBox="1"/>
          <p:nvPr/>
        </p:nvSpPr>
        <p:spPr>
          <a:xfrm>
            <a:off x="4067475" y="2996952"/>
            <a:ext cx="172309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ts val="0"/>
              </a:spcBef>
              <a:spcAft>
                <a:spcPct val="0"/>
              </a:spcAft>
            </a:pPr>
            <a:r>
              <a:rPr lang="en-US" sz="1400" b="1" dirty="0">
                <a:solidFill>
                  <a:srgbClr val="008000"/>
                </a:solidFill>
                <a:latin typeface="Calibri" panose="020F0502020204030204" pitchFamily="34" charset="0"/>
                <a:cs typeface="Arial" charset="0"/>
              </a:rPr>
              <a:t>Arabs</a:t>
            </a:r>
          </a:p>
          <a:p>
            <a:pPr algn="l" rtl="0">
              <a:spcBef>
                <a:spcPts val="0"/>
              </a:spcBef>
            </a:pPr>
            <a:r>
              <a:rPr lang="en-US" sz="1400" b="1" dirty="0">
                <a:solidFill>
                  <a:srgbClr val="008000"/>
                </a:solidFill>
                <a:latin typeface="Calibri" panose="020F0502020204030204" pitchFamily="34" charset="0"/>
                <a:cs typeface="Arial" charset="0"/>
              </a:rPr>
              <a:t>Δ2002-201</a:t>
            </a:r>
            <a:r>
              <a:rPr lang="he-IL" sz="1400" b="1" dirty="0">
                <a:solidFill>
                  <a:srgbClr val="008000"/>
                </a:solidFill>
                <a:latin typeface="Calibri" panose="020F0502020204030204" pitchFamily="34" charset="0"/>
                <a:cs typeface="Arial" charset="0"/>
              </a:rPr>
              <a:t>7</a:t>
            </a:r>
            <a:r>
              <a:rPr lang="en-US" sz="1400" b="1" dirty="0">
                <a:solidFill>
                  <a:srgbClr val="008000"/>
                </a:solidFill>
                <a:latin typeface="Calibri" panose="020F0502020204030204" pitchFamily="34" charset="0"/>
                <a:cs typeface="Arial" charset="0"/>
              </a:rPr>
              <a:t>: </a:t>
            </a:r>
            <a:r>
              <a:rPr lang="he-IL" sz="1400" b="1" dirty="0">
                <a:solidFill>
                  <a:srgbClr val="008000"/>
                </a:solidFill>
                <a:latin typeface="Calibri" panose="020F0502020204030204" pitchFamily="34" charset="0"/>
                <a:cs typeface="Arial" charset="0"/>
              </a:rPr>
              <a:t>77</a:t>
            </a:r>
            <a:r>
              <a:rPr lang="en-US" sz="1400" b="1" dirty="0">
                <a:solidFill>
                  <a:srgbClr val="008000"/>
                </a:solidFill>
                <a:latin typeface="Calibri" panose="020F0502020204030204" pitchFamily="34" charset="0"/>
                <a:cs typeface="Arial" charset="0"/>
              </a:rPr>
              <a:t>%</a:t>
            </a:r>
          </a:p>
        </p:txBody>
      </p:sp>
      <p:sp>
        <p:nvSpPr>
          <p:cNvPr id="22" name="Rectangle 21">
            <a:extLst>
              <a:ext uri="{FF2B5EF4-FFF2-40B4-BE49-F238E27FC236}">
                <a16:creationId xmlns="" xmlns:a16="http://schemas.microsoft.com/office/drawing/2014/main" id="{6127E7D7-28E0-4B29-BC8F-1CC4B05DD1CA}"/>
              </a:ext>
            </a:extLst>
          </p:cNvPr>
          <p:cNvSpPr/>
          <p:nvPr/>
        </p:nvSpPr>
        <p:spPr bwMode="auto">
          <a:xfrm flipH="1">
            <a:off x="3707904" y="1089120"/>
            <a:ext cx="0" cy="3420000"/>
          </a:xfrm>
          <a:prstGeom prst="rect">
            <a:avLst/>
          </a:prstGeom>
          <a:noFill/>
          <a:ln w="15875" cap="flat" cmpd="sng" algn="ctr">
            <a:solidFill>
              <a:srgbClr val="002A52"/>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rtl="1" fontAlgn="base">
              <a:spcBef>
                <a:spcPct val="50000"/>
              </a:spcBef>
              <a:spcAft>
                <a:spcPct val="0"/>
              </a:spcAft>
            </a:pPr>
            <a:endParaRPr lang="en-US" dirty="0">
              <a:solidFill>
                <a:srgbClr val="000000"/>
              </a:solidFill>
              <a:latin typeface="Arial" charset="0"/>
              <a:cs typeface="Arial" charset="0"/>
            </a:endParaRPr>
          </a:p>
        </p:txBody>
      </p:sp>
      <p:sp>
        <p:nvSpPr>
          <p:cNvPr id="13" name="Rectangle 12">
            <a:extLst>
              <a:ext uri="{FF2B5EF4-FFF2-40B4-BE49-F238E27FC236}">
                <a16:creationId xmlns="" xmlns:a16="http://schemas.microsoft.com/office/drawing/2014/main" id="{F527D03F-B87E-4BFB-A43C-627D387D02DB}"/>
              </a:ext>
            </a:extLst>
          </p:cNvPr>
          <p:cNvSpPr/>
          <p:nvPr/>
        </p:nvSpPr>
        <p:spPr>
          <a:xfrm>
            <a:off x="2411760" y="6525344"/>
            <a:ext cx="7776864" cy="400110"/>
          </a:xfrm>
          <a:prstGeom prst="rect">
            <a:avLst/>
          </a:prstGeom>
        </p:spPr>
        <p:txBody>
          <a:bodyPr wrap="square">
            <a:spAutoFit/>
          </a:bodyPr>
          <a:lstStyle/>
          <a:p>
            <a:pPr algn="just" rtl="0">
              <a:spcBef>
                <a:spcPts val="0"/>
              </a:spcBef>
              <a:spcAft>
                <a:spcPts val="0"/>
              </a:spcAft>
            </a:pPr>
            <a:r>
              <a:rPr lang="en-US" sz="1000" dirty="0">
                <a:solidFill>
                  <a:srgbClr val="002A52"/>
                </a:solidFill>
                <a:latin typeface="Calibri" panose="020F0502020204030204" pitchFamily="34" charset="0"/>
              </a:rPr>
              <a:t>Persons aged 25-64 (head of household). Income from work per standard person in all households, at 2017 prices.</a:t>
            </a:r>
          </a:p>
          <a:p>
            <a:pPr algn="just" rtl="0">
              <a:spcBef>
                <a:spcPts val="0"/>
              </a:spcBef>
              <a:spcAft>
                <a:spcPts val="0"/>
              </a:spcAft>
            </a:pPr>
            <a:r>
              <a:rPr lang="en-US" sz="1000" dirty="0">
                <a:solidFill>
                  <a:srgbClr val="002A52"/>
                </a:solidFill>
                <a:latin typeface="Calibri" panose="020F0502020204030204" pitchFamily="34" charset="0"/>
              </a:rPr>
              <a:t>Source: Author processing by income and expenditure surveys.</a:t>
            </a:r>
            <a:endParaRPr lang="he-IL" sz="1000" dirty="0">
              <a:solidFill>
                <a:srgbClr val="002A52"/>
              </a:solidFill>
              <a:latin typeface="Calibri" panose="020F0502020204030204" pitchFamily="34" charset="0"/>
            </a:endParaRPr>
          </a:p>
        </p:txBody>
      </p:sp>
    </p:spTree>
    <p:extLst>
      <p:ext uri="{BB962C8B-B14F-4D97-AF65-F5344CB8AC3E}">
        <p14:creationId xmlns:p14="http://schemas.microsoft.com/office/powerpoint/2010/main" xmlns="" val="4293693722"/>
      </p:ext>
    </p:extLst>
  </p:cSld>
  <p:clrMapOvr>
    <a:masterClrMapping/>
  </p:clrMapOvr>
  <p:transition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764000" y="1044000"/>
            <a:ext cx="5186926" cy="3650601"/>
          </a:xfrm>
          <a:prstGeom prst="rect">
            <a:avLst/>
          </a:prstGeom>
        </p:spPr>
      </p:pic>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rtl="0">
              <a:spcBef>
                <a:spcPts val="1200"/>
              </a:spcBef>
            </a:pPr>
            <a:r>
              <a:rPr lang="en-US" sz="3300" b="1" dirty="0">
                <a:solidFill>
                  <a:srgbClr val="002060"/>
                </a:solidFill>
                <a:latin typeface="Calibri" panose="020F0502020204030204" pitchFamily="34" charset="0"/>
                <a:cs typeface="Arial" pitchFamily="34" charset="0"/>
              </a:rPr>
              <a:t>Net </a:t>
            </a:r>
            <a:r>
              <a:rPr lang="en-US" sz="3300" b="1" dirty="0" smtClean="0">
                <a:solidFill>
                  <a:srgbClr val="002060"/>
                </a:solidFill>
                <a:latin typeface="Calibri" panose="020F0502020204030204" pitchFamily="34" charset="0"/>
                <a:cs typeface="Arial" pitchFamily="34" charset="0"/>
              </a:rPr>
              <a:t>Disposable Income </a:t>
            </a:r>
            <a:r>
              <a:rPr lang="en-US" sz="3300" b="1" dirty="0">
                <a:solidFill>
                  <a:srgbClr val="002060"/>
                </a:solidFill>
                <a:latin typeface="Calibri" panose="020F0502020204030204" pitchFamily="34" charset="0"/>
                <a:cs typeface="Arial" pitchFamily="34" charset="0"/>
              </a:rPr>
              <a:t>of H</a:t>
            </a:r>
            <a:r>
              <a:rPr lang="en-US" sz="3300" b="1" dirty="0" smtClean="0">
                <a:solidFill>
                  <a:srgbClr val="002060"/>
                </a:solidFill>
                <a:latin typeface="Calibri" panose="020F0502020204030204" pitchFamily="34" charset="0"/>
                <a:cs typeface="Arial" pitchFamily="34" charset="0"/>
              </a:rPr>
              <a:t>ouseholds</a:t>
            </a:r>
            <a:endParaRPr lang="he-IL" sz="3300" b="1" dirty="0">
              <a:solidFill>
                <a:srgbClr val="002A52"/>
              </a:solidFill>
              <a:latin typeface="Calibri" panose="020F050202020403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 xmlns:a16="http://schemas.microsoft.com/office/drawing/2014/main" id="{4D90CB0E-00FB-4E15-B45A-86029E2C3E16}"/>
              </a:ext>
            </a:extLst>
          </p:cNvPr>
          <p:cNvSpPr>
            <a:spLocks noChangeArrowheads="1"/>
          </p:cNvSpPr>
          <p:nvPr/>
        </p:nvSpPr>
        <p:spPr bwMode="auto">
          <a:xfrm>
            <a:off x="755576" y="4789021"/>
            <a:ext cx="7992888" cy="1077218"/>
          </a:xfrm>
          <a:prstGeom prst="rect">
            <a:avLst/>
          </a:prstGeom>
          <a:noFill/>
          <a:ln w="9525">
            <a:noFill/>
            <a:miter lim="800000"/>
            <a:headEnd/>
            <a:tailEnd/>
          </a:ln>
          <a:effectLst/>
        </p:spPr>
        <p:txBody>
          <a:bodyPr wrap="square" anchor="ctr">
            <a:spAutoFit/>
          </a:bodyPr>
          <a:lstStyle/>
          <a:p>
            <a:pPr algn="l" rtl="0">
              <a:spcBef>
                <a:spcPts val="1200"/>
              </a:spcBef>
            </a:pPr>
            <a:r>
              <a:rPr lang="en-US" dirty="0">
                <a:solidFill>
                  <a:srgbClr val="002A52"/>
                </a:solidFill>
                <a:latin typeface="Calibri" panose="020F0502020204030204" pitchFamily="34" charset="0"/>
              </a:rPr>
              <a:t>An increase in all population groups and in all deciles - despite the substitution between income from work and welfare payments</a:t>
            </a:r>
          </a:p>
          <a:p>
            <a:pPr algn="l" rtl="0">
              <a:spcBef>
                <a:spcPts val="1200"/>
              </a:spcBef>
            </a:pPr>
            <a:r>
              <a:rPr lang="en-US" dirty="0">
                <a:solidFill>
                  <a:srgbClr val="002A52"/>
                </a:solidFill>
                <a:latin typeface="Calibri" panose="020F0502020204030204" pitchFamily="34" charset="0"/>
              </a:rPr>
              <a:t>The gaps have been narrowing in recent years, but still large</a:t>
            </a:r>
          </a:p>
        </p:txBody>
      </p:sp>
      <p:sp>
        <p:nvSpPr>
          <p:cNvPr id="11" name="TextBox 1">
            <a:extLst>
              <a:ext uri="{FF2B5EF4-FFF2-40B4-BE49-F238E27FC236}">
                <a16:creationId xmlns="" xmlns:a16="http://schemas.microsoft.com/office/drawing/2014/main" id="{A36C22C3-5A65-49ED-B930-14D362A1C8C2}"/>
              </a:ext>
            </a:extLst>
          </p:cNvPr>
          <p:cNvSpPr txBox="1"/>
          <p:nvPr/>
        </p:nvSpPr>
        <p:spPr>
          <a:xfrm>
            <a:off x="4067475" y="1484784"/>
            <a:ext cx="201669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spcBef>
                <a:spcPts val="0"/>
              </a:spcBef>
            </a:pPr>
            <a:r>
              <a:rPr lang="en-US" sz="1400" b="1" dirty="0">
                <a:solidFill>
                  <a:srgbClr val="002060"/>
                </a:solidFill>
                <a:latin typeface="Calibri" panose="020F0502020204030204" pitchFamily="34" charset="0"/>
                <a:cs typeface="Arial" charset="0"/>
              </a:rPr>
              <a:t>non-Orthodox Jews</a:t>
            </a:r>
          </a:p>
          <a:p>
            <a:pPr algn="l" rtl="0">
              <a:spcBef>
                <a:spcPts val="0"/>
              </a:spcBef>
            </a:pPr>
            <a:r>
              <a:rPr lang="en-US" sz="1400" b="1" dirty="0">
                <a:solidFill>
                  <a:srgbClr val="002060"/>
                </a:solidFill>
                <a:latin typeface="Calibri" panose="020F0502020204030204" pitchFamily="34" charset="0"/>
                <a:cs typeface="Arial" charset="0"/>
              </a:rPr>
              <a:t>Δ2002-201</a:t>
            </a:r>
            <a:r>
              <a:rPr lang="he-IL" sz="1400" b="1" dirty="0">
                <a:solidFill>
                  <a:srgbClr val="002060"/>
                </a:solidFill>
                <a:latin typeface="Calibri" panose="020F0502020204030204" pitchFamily="34" charset="0"/>
                <a:cs typeface="Arial" charset="0"/>
              </a:rPr>
              <a:t>7</a:t>
            </a:r>
            <a:r>
              <a:rPr lang="en-US" sz="1400" b="1" dirty="0">
                <a:solidFill>
                  <a:srgbClr val="002060"/>
                </a:solidFill>
                <a:latin typeface="Calibri" panose="020F0502020204030204" pitchFamily="34" charset="0"/>
                <a:cs typeface="Arial" charset="0"/>
              </a:rPr>
              <a:t>: </a:t>
            </a:r>
            <a:r>
              <a:rPr lang="he-IL" sz="1400" b="1" dirty="0">
                <a:solidFill>
                  <a:srgbClr val="002060"/>
                </a:solidFill>
                <a:latin typeface="Calibri" panose="020F0502020204030204" pitchFamily="34" charset="0"/>
                <a:cs typeface="Arial" charset="0"/>
              </a:rPr>
              <a:t>55</a:t>
            </a:r>
            <a:r>
              <a:rPr lang="en-US" sz="1400" b="1" dirty="0">
                <a:solidFill>
                  <a:srgbClr val="002060"/>
                </a:solidFill>
                <a:latin typeface="Calibri" panose="020F0502020204030204" pitchFamily="34" charset="0"/>
                <a:cs typeface="Arial" charset="0"/>
              </a:rPr>
              <a:t>%</a:t>
            </a:r>
          </a:p>
        </p:txBody>
      </p:sp>
      <p:sp>
        <p:nvSpPr>
          <p:cNvPr id="12" name="TextBox 2">
            <a:extLst>
              <a:ext uri="{FF2B5EF4-FFF2-40B4-BE49-F238E27FC236}">
                <a16:creationId xmlns="" xmlns:a16="http://schemas.microsoft.com/office/drawing/2014/main" id="{61B7933B-A6DA-49C7-B9A7-F92F2E9B53AB}"/>
              </a:ext>
            </a:extLst>
          </p:cNvPr>
          <p:cNvSpPr txBox="1"/>
          <p:nvPr/>
        </p:nvSpPr>
        <p:spPr>
          <a:xfrm>
            <a:off x="4067475" y="3645024"/>
            <a:ext cx="21515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ts val="0"/>
              </a:spcBef>
              <a:spcAft>
                <a:spcPct val="0"/>
              </a:spcAft>
            </a:pPr>
            <a:r>
              <a:rPr lang="en-US" sz="1400" b="1" dirty="0">
                <a:solidFill>
                  <a:srgbClr val="FF9900"/>
                </a:solidFill>
                <a:latin typeface="Calibri" panose="020F0502020204030204" pitchFamily="34" charset="0"/>
              </a:rPr>
              <a:t>ultra-Orthodox</a:t>
            </a:r>
          </a:p>
          <a:p>
            <a:pPr algn="l" rtl="0">
              <a:spcBef>
                <a:spcPts val="0"/>
              </a:spcBef>
            </a:pPr>
            <a:r>
              <a:rPr lang="en-US" sz="1400" b="1" dirty="0">
                <a:solidFill>
                  <a:srgbClr val="FF9900"/>
                </a:solidFill>
                <a:latin typeface="Calibri" panose="020F0502020204030204" pitchFamily="34" charset="0"/>
              </a:rPr>
              <a:t>Δ2002-201</a:t>
            </a:r>
            <a:r>
              <a:rPr lang="he-IL" sz="1400" b="1" dirty="0">
                <a:solidFill>
                  <a:srgbClr val="FF9900"/>
                </a:solidFill>
                <a:latin typeface="Calibri" panose="020F0502020204030204" pitchFamily="34" charset="0"/>
              </a:rPr>
              <a:t>7</a:t>
            </a:r>
            <a:r>
              <a:rPr lang="en-US" sz="1400" b="1" dirty="0">
                <a:solidFill>
                  <a:srgbClr val="FF9900"/>
                </a:solidFill>
                <a:latin typeface="Calibri" panose="020F0502020204030204" pitchFamily="34" charset="0"/>
              </a:rPr>
              <a:t>: </a:t>
            </a:r>
            <a:r>
              <a:rPr lang="he-IL" sz="1400" b="1" dirty="0">
                <a:solidFill>
                  <a:srgbClr val="FF9900"/>
                </a:solidFill>
                <a:latin typeface="Calibri" panose="020F0502020204030204" pitchFamily="34" charset="0"/>
              </a:rPr>
              <a:t>67</a:t>
            </a:r>
            <a:r>
              <a:rPr lang="en-US" sz="1400" b="1" dirty="0">
                <a:solidFill>
                  <a:srgbClr val="FF9900"/>
                </a:solidFill>
                <a:latin typeface="Calibri" panose="020F0502020204030204" pitchFamily="34" charset="0"/>
              </a:rPr>
              <a:t>%</a:t>
            </a:r>
          </a:p>
        </p:txBody>
      </p:sp>
      <p:sp>
        <p:nvSpPr>
          <p:cNvPr id="13" name="TextBox 13">
            <a:extLst>
              <a:ext uri="{FF2B5EF4-FFF2-40B4-BE49-F238E27FC236}">
                <a16:creationId xmlns="" xmlns:a16="http://schemas.microsoft.com/office/drawing/2014/main" id="{2EC96D94-C6EE-4C9D-85B3-B804E4152321}"/>
              </a:ext>
            </a:extLst>
          </p:cNvPr>
          <p:cNvSpPr txBox="1"/>
          <p:nvPr/>
        </p:nvSpPr>
        <p:spPr>
          <a:xfrm>
            <a:off x="4067475" y="2924944"/>
            <a:ext cx="172309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ts val="0"/>
              </a:spcBef>
              <a:spcAft>
                <a:spcPct val="0"/>
              </a:spcAft>
            </a:pPr>
            <a:r>
              <a:rPr lang="en-US" sz="1400" b="1" dirty="0">
                <a:solidFill>
                  <a:srgbClr val="008000"/>
                </a:solidFill>
                <a:latin typeface="Calibri" panose="020F0502020204030204" pitchFamily="34" charset="0"/>
                <a:cs typeface="Arial" charset="0"/>
              </a:rPr>
              <a:t>Arabs</a:t>
            </a:r>
          </a:p>
          <a:p>
            <a:pPr algn="l" rtl="0">
              <a:spcBef>
                <a:spcPts val="0"/>
              </a:spcBef>
            </a:pPr>
            <a:r>
              <a:rPr lang="en-US" sz="1400" b="1" dirty="0">
                <a:solidFill>
                  <a:srgbClr val="008000"/>
                </a:solidFill>
                <a:latin typeface="Calibri" panose="020F0502020204030204" pitchFamily="34" charset="0"/>
                <a:cs typeface="Arial" charset="0"/>
              </a:rPr>
              <a:t>Δ2002-201</a:t>
            </a:r>
            <a:r>
              <a:rPr lang="he-IL" sz="1400" b="1" dirty="0">
                <a:solidFill>
                  <a:srgbClr val="008000"/>
                </a:solidFill>
                <a:latin typeface="Calibri" panose="020F0502020204030204" pitchFamily="34" charset="0"/>
                <a:cs typeface="Arial" charset="0"/>
              </a:rPr>
              <a:t>7</a:t>
            </a:r>
            <a:r>
              <a:rPr lang="en-US" sz="1400" b="1" dirty="0">
                <a:solidFill>
                  <a:srgbClr val="008000"/>
                </a:solidFill>
                <a:latin typeface="Calibri" panose="020F0502020204030204" pitchFamily="34" charset="0"/>
                <a:cs typeface="Arial" charset="0"/>
              </a:rPr>
              <a:t>: </a:t>
            </a:r>
            <a:r>
              <a:rPr lang="he-IL" sz="1400" b="1" dirty="0">
                <a:solidFill>
                  <a:srgbClr val="008000"/>
                </a:solidFill>
                <a:latin typeface="Calibri" panose="020F0502020204030204" pitchFamily="34" charset="0"/>
                <a:cs typeface="Arial" charset="0"/>
              </a:rPr>
              <a:t>6</a:t>
            </a:r>
            <a:r>
              <a:rPr lang="en-US" sz="1400" b="1" dirty="0">
                <a:solidFill>
                  <a:srgbClr val="008000"/>
                </a:solidFill>
                <a:latin typeface="Calibri" panose="020F0502020204030204" pitchFamily="34" charset="0"/>
                <a:cs typeface="Arial" charset="0"/>
              </a:rPr>
              <a:t>5%</a:t>
            </a:r>
          </a:p>
        </p:txBody>
      </p:sp>
      <p:sp>
        <p:nvSpPr>
          <p:cNvPr id="14" name="Rectangle 13">
            <a:extLst>
              <a:ext uri="{FF2B5EF4-FFF2-40B4-BE49-F238E27FC236}">
                <a16:creationId xmlns="" xmlns:a16="http://schemas.microsoft.com/office/drawing/2014/main" id="{6127E7D7-28E0-4B29-BC8F-1CC4B05DD1CA}"/>
              </a:ext>
            </a:extLst>
          </p:cNvPr>
          <p:cNvSpPr/>
          <p:nvPr/>
        </p:nvSpPr>
        <p:spPr bwMode="auto">
          <a:xfrm flipH="1">
            <a:off x="3707904" y="1089120"/>
            <a:ext cx="0" cy="3420000"/>
          </a:xfrm>
          <a:prstGeom prst="rect">
            <a:avLst/>
          </a:prstGeom>
          <a:noFill/>
          <a:ln w="15875" cap="flat" cmpd="sng" algn="ctr">
            <a:solidFill>
              <a:srgbClr val="002A52"/>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rtl="1" fontAlgn="base">
              <a:spcBef>
                <a:spcPct val="50000"/>
              </a:spcBef>
              <a:spcAft>
                <a:spcPct val="0"/>
              </a:spcAft>
            </a:pPr>
            <a:endParaRPr lang="en-US" dirty="0">
              <a:solidFill>
                <a:srgbClr val="000000"/>
              </a:solidFill>
              <a:latin typeface="Arial" charset="0"/>
              <a:cs typeface="Arial" charset="0"/>
            </a:endParaRPr>
          </a:p>
        </p:txBody>
      </p:sp>
      <p:sp>
        <p:nvSpPr>
          <p:cNvPr id="15" name="Rectangle 14">
            <a:extLst>
              <a:ext uri="{FF2B5EF4-FFF2-40B4-BE49-F238E27FC236}">
                <a16:creationId xmlns="" xmlns:a16="http://schemas.microsoft.com/office/drawing/2014/main" id="{F527D03F-B87E-4BFB-A43C-627D387D02DB}"/>
              </a:ext>
            </a:extLst>
          </p:cNvPr>
          <p:cNvSpPr/>
          <p:nvPr/>
        </p:nvSpPr>
        <p:spPr>
          <a:xfrm>
            <a:off x="2448272" y="6525344"/>
            <a:ext cx="8100392" cy="400110"/>
          </a:xfrm>
          <a:prstGeom prst="rect">
            <a:avLst/>
          </a:prstGeom>
        </p:spPr>
        <p:txBody>
          <a:bodyPr wrap="square">
            <a:spAutoFit/>
          </a:bodyPr>
          <a:lstStyle/>
          <a:p>
            <a:pPr algn="just" rtl="0">
              <a:spcBef>
                <a:spcPts val="0"/>
              </a:spcBef>
              <a:spcAft>
                <a:spcPts val="0"/>
              </a:spcAft>
            </a:pPr>
            <a:r>
              <a:rPr lang="en-US" sz="1000" dirty="0">
                <a:solidFill>
                  <a:srgbClr val="002A52"/>
                </a:solidFill>
                <a:latin typeface="Calibri" panose="020F0502020204030204" pitchFamily="34" charset="0"/>
              </a:rPr>
              <a:t>Persons aged 25-64 (head of household). Income from work per standard person in all households, at 2017 prices.</a:t>
            </a:r>
          </a:p>
          <a:p>
            <a:pPr algn="just" rtl="0">
              <a:spcBef>
                <a:spcPts val="0"/>
              </a:spcBef>
              <a:spcAft>
                <a:spcPts val="0"/>
              </a:spcAft>
            </a:pPr>
            <a:r>
              <a:rPr lang="en-US" sz="1000" dirty="0">
                <a:solidFill>
                  <a:srgbClr val="002A52"/>
                </a:solidFill>
                <a:latin typeface="Calibri" panose="020F0502020204030204" pitchFamily="34" charset="0"/>
              </a:rPr>
              <a:t>Source: Author processing by income and expenditure surveys</a:t>
            </a:r>
            <a:r>
              <a:rPr lang="en-US" sz="1000" dirty="0">
                <a:solidFill>
                  <a:srgbClr val="002A52"/>
                </a:solidFill>
              </a:rPr>
              <a:t>.</a:t>
            </a:r>
            <a:endParaRPr lang="he-IL" sz="1000" dirty="0">
              <a:solidFill>
                <a:srgbClr val="002A52"/>
              </a:solidFill>
              <a:latin typeface="+mn-lt"/>
            </a:endParaRPr>
          </a:p>
        </p:txBody>
      </p:sp>
    </p:spTree>
    <p:extLst>
      <p:ext uri="{BB962C8B-B14F-4D97-AF65-F5344CB8AC3E}">
        <p14:creationId xmlns:p14="http://schemas.microsoft.com/office/powerpoint/2010/main" xmlns="" val="51338005"/>
      </p:ext>
    </p:extLst>
  </p:cSld>
  <p:clrMapOvr>
    <a:masterClrMapping/>
  </p:clrMapOvr>
  <p:transition advTm="1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764000" y="1340768"/>
            <a:ext cx="5186926" cy="3650601"/>
          </a:xfrm>
          <a:prstGeom prst="rect">
            <a:avLst/>
          </a:prstGeom>
        </p:spPr>
      </p:pic>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323528" y="260592"/>
            <a:ext cx="8424936" cy="954107"/>
          </a:xfrm>
          <a:prstGeom prst="rect">
            <a:avLst/>
          </a:prstGeom>
          <a:noFill/>
          <a:ln w="9525">
            <a:noFill/>
            <a:miter lim="800000"/>
            <a:headEnd/>
            <a:tailEnd/>
          </a:ln>
          <a:effectLst/>
        </p:spPr>
        <p:txBody>
          <a:bodyPr wrap="square" anchor="ctr">
            <a:spAutoFit/>
          </a:bodyPr>
          <a:lstStyle/>
          <a:p>
            <a:pPr rtl="0">
              <a:spcBef>
                <a:spcPts val="1200"/>
              </a:spcBef>
            </a:pPr>
            <a:r>
              <a:rPr lang="en-US" sz="2800" b="1" dirty="0">
                <a:solidFill>
                  <a:srgbClr val="002060"/>
                </a:solidFill>
                <a:latin typeface="Calibri" panose="020F0502020204030204" pitchFamily="34" charset="0"/>
                <a:cs typeface="Arial" pitchFamily="34" charset="0"/>
              </a:rPr>
              <a:t>The </a:t>
            </a:r>
            <a:r>
              <a:rPr lang="en-US" sz="2800" b="1" dirty="0" smtClean="0">
                <a:solidFill>
                  <a:srgbClr val="002060"/>
                </a:solidFill>
                <a:latin typeface="Calibri" panose="020F0502020204030204" pitchFamily="34" charset="0"/>
                <a:cs typeface="Arial" pitchFamily="34" charset="0"/>
              </a:rPr>
              <a:t>Incidence </a:t>
            </a:r>
            <a:r>
              <a:rPr lang="en-US" sz="2800" b="1" dirty="0">
                <a:solidFill>
                  <a:srgbClr val="002060"/>
                </a:solidFill>
                <a:latin typeface="Calibri" panose="020F0502020204030204" pitchFamily="34" charset="0"/>
                <a:cs typeface="Arial" pitchFamily="34" charset="0"/>
              </a:rPr>
              <a:t>of </a:t>
            </a:r>
            <a:r>
              <a:rPr lang="en-US" sz="2800" b="1" dirty="0" smtClean="0">
                <a:solidFill>
                  <a:srgbClr val="002060"/>
                </a:solidFill>
                <a:latin typeface="Calibri" panose="020F0502020204030204" pitchFamily="34" charset="0"/>
                <a:cs typeface="Arial" pitchFamily="34" charset="0"/>
              </a:rPr>
              <a:t>Poverty Among Households</a:t>
            </a:r>
            <a:r>
              <a:rPr lang="en-US" sz="2800" b="1" dirty="0">
                <a:solidFill>
                  <a:srgbClr val="002060"/>
                </a:solidFill>
                <a:latin typeface="Calibri" panose="020F0502020204030204" pitchFamily="34" charset="0"/>
                <a:cs typeface="Arial" pitchFamily="34" charset="0"/>
              </a:rPr>
              <a:t>: </a:t>
            </a:r>
            <a:r>
              <a:rPr lang="en-US" sz="2800" b="1" dirty="0" smtClean="0">
                <a:solidFill>
                  <a:srgbClr val="002060"/>
                </a:solidFill>
                <a:latin typeface="Calibri" panose="020F0502020204030204" pitchFamily="34" charset="0"/>
                <a:cs typeface="Arial" pitchFamily="34" charset="0"/>
              </a:rPr>
              <a:t>Income </a:t>
            </a:r>
            <a:r>
              <a:rPr lang="en-US" sz="2800" b="1" dirty="0">
                <a:solidFill>
                  <a:srgbClr val="002060"/>
                </a:solidFill>
                <a:latin typeface="Calibri" panose="020F0502020204030204" pitchFamily="34" charset="0"/>
                <a:cs typeface="Arial" pitchFamily="34" charset="0"/>
              </a:rPr>
              <a:t>from </a:t>
            </a:r>
            <a:r>
              <a:rPr lang="en-US" sz="2800" b="1" dirty="0" smtClean="0">
                <a:solidFill>
                  <a:srgbClr val="002060"/>
                </a:solidFill>
                <a:latin typeface="Calibri" panose="020F0502020204030204" pitchFamily="34" charset="0"/>
                <a:cs typeface="Arial" pitchFamily="34" charset="0"/>
              </a:rPr>
              <a:t>Work </a:t>
            </a:r>
            <a:r>
              <a:rPr lang="en-US" sz="2800" b="1" dirty="0">
                <a:solidFill>
                  <a:srgbClr val="002060"/>
                </a:solidFill>
                <a:latin typeface="Calibri" panose="020F0502020204030204" pitchFamily="34" charset="0"/>
                <a:cs typeface="Arial" pitchFamily="34" charset="0"/>
              </a:rPr>
              <a:t>and </a:t>
            </a:r>
            <a:r>
              <a:rPr lang="en-US" sz="2800" b="1" dirty="0" smtClean="0">
                <a:solidFill>
                  <a:srgbClr val="002060"/>
                </a:solidFill>
                <a:latin typeface="Calibri" panose="020F0502020204030204" pitchFamily="34" charset="0"/>
                <a:cs typeface="Arial" pitchFamily="34" charset="0"/>
              </a:rPr>
              <a:t>Disposable Income</a:t>
            </a:r>
            <a:endParaRPr lang="he-IL" sz="2800" b="1" dirty="0">
              <a:solidFill>
                <a:srgbClr val="002A52"/>
              </a:solidFill>
              <a:latin typeface="Calibri" panose="020F050202020403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 xmlns:a16="http://schemas.microsoft.com/office/drawing/2014/main" id="{4D90CB0E-00FB-4E15-B45A-86029E2C3E16}"/>
              </a:ext>
            </a:extLst>
          </p:cNvPr>
          <p:cNvSpPr>
            <a:spLocks noChangeArrowheads="1"/>
          </p:cNvSpPr>
          <p:nvPr/>
        </p:nvSpPr>
        <p:spPr bwMode="auto">
          <a:xfrm>
            <a:off x="395536" y="5085184"/>
            <a:ext cx="8712968" cy="1077218"/>
          </a:xfrm>
          <a:prstGeom prst="rect">
            <a:avLst/>
          </a:prstGeom>
          <a:noFill/>
          <a:ln w="9525">
            <a:noFill/>
            <a:miter lim="800000"/>
            <a:headEnd/>
            <a:tailEnd/>
          </a:ln>
          <a:effectLst/>
        </p:spPr>
        <p:txBody>
          <a:bodyPr wrap="square" anchor="ctr">
            <a:spAutoFit/>
          </a:bodyPr>
          <a:lstStyle/>
          <a:p>
            <a:pPr algn="l" rtl="0">
              <a:spcBef>
                <a:spcPts val="1200"/>
              </a:spcBef>
            </a:pPr>
            <a:r>
              <a:rPr lang="en-US" dirty="0">
                <a:solidFill>
                  <a:srgbClr val="002A52"/>
                </a:solidFill>
                <a:latin typeface="Calibri" panose="020F0502020204030204" pitchFamily="34" charset="0"/>
              </a:rPr>
              <a:t>A continuing decline in poverty and inequality by income from work</a:t>
            </a:r>
          </a:p>
          <a:p>
            <a:pPr algn="l" rtl="0">
              <a:spcBef>
                <a:spcPts val="1200"/>
              </a:spcBef>
            </a:pPr>
            <a:r>
              <a:rPr lang="en-US" dirty="0">
                <a:solidFill>
                  <a:srgbClr val="002A52"/>
                </a:solidFill>
                <a:latin typeface="Calibri" panose="020F0502020204030204" pitchFamily="34" charset="0"/>
              </a:rPr>
              <a:t>In the first years, an increase in poverty and inequality by disposable income; The decline comes in delay</a:t>
            </a:r>
          </a:p>
        </p:txBody>
      </p:sp>
      <p:sp>
        <p:nvSpPr>
          <p:cNvPr id="11" name="TextBox 1">
            <a:extLst>
              <a:ext uri="{FF2B5EF4-FFF2-40B4-BE49-F238E27FC236}">
                <a16:creationId xmlns="" xmlns:a16="http://schemas.microsoft.com/office/drawing/2014/main" id="{B269CC1A-8349-4AA1-A524-AB20BCA524B8}"/>
              </a:ext>
            </a:extLst>
          </p:cNvPr>
          <p:cNvSpPr txBox="1"/>
          <p:nvPr/>
        </p:nvSpPr>
        <p:spPr>
          <a:xfrm>
            <a:off x="0" y="1340768"/>
            <a:ext cx="1835696"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b="1" dirty="0">
                <a:solidFill>
                  <a:srgbClr val="002060"/>
                </a:solidFill>
                <a:latin typeface="Calibri" panose="020F0502020204030204" pitchFamily="34" charset="0"/>
                <a:cs typeface="Arial" charset="0"/>
              </a:rPr>
              <a:t>Share of households under the gross income “poverty line”</a:t>
            </a:r>
          </a:p>
        </p:txBody>
      </p:sp>
      <p:sp>
        <p:nvSpPr>
          <p:cNvPr id="17" name="TextBox 1">
            <a:extLst>
              <a:ext uri="{FF2B5EF4-FFF2-40B4-BE49-F238E27FC236}">
                <a16:creationId xmlns="" xmlns:a16="http://schemas.microsoft.com/office/drawing/2014/main" id="{F3D7C53C-F904-4D76-9FF7-F22AA8F648BD}"/>
              </a:ext>
            </a:extLst>
          </p:cNvPr>
          <p:cNvSpPr txBox="1"/>
          <p:nvPr/>
        </p:nvSpPr>
        <p:spPr>
          <a:xfrm>
            <a:off x="7308305" y="1340768"/>
            <a:ext cx="1835695" cy="9541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b="1" dirty="0">
                <a:solidFill>
                  <a:srgbClr val="008000"/>
                </a:solidFill>
                <a:latin typeface="Calibri" panose="020F0502020204030204" pitchFamily="34" charset="0"/>
                <a:cs typeface="Arial" charset="0"/>
              </a:rPr>
              <a:t>Share of households under the disposable (net) income poverty line</a:t>
            </a:r>
          </a:p>
        </p:txBody>
      </p:sp>
      <p:sp>
        <p:nvSpPr>
          <p:cNvPr id="12" name="Rectangle 11">
            <a:extLst>
              <a:ext uri="{FF2B5EF4-FFF2-40B4-BE49-F238E27FC236}">
                <a16:creationId xmlns="" xmlns:a16="http://schemas.microsoft.com/office/drawing/2014/main" id="{6127E7D7-28E0-4B29-BC8F-1CC4B05DD1CA}"/>
              </a:ext>
            </a:extLst>
          </p:cNvPr>
          <p:cNvSpPr/>
          <p:nvPr/>
        </p:nvSpPr>
        <p:spPr bwMode="auto">
          <a:xfrm flipH="1">
            <a:off x="3563888" y="1385888"/>
            <a:ext cx="0" cy="3420000"/>
          </a:xfrm>
          <a:prstGeom prst="rect">
            <a:avLst/>
          </a:prstGeom>
          <a:noFill/>
          <a:ln w="15875" cap="flat" cmpd="sng" algn="ctr">
            <a:solidFill>
              <a:srgbClr val="002A52"/>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rtl="1" fontAlgn="base">
              <a:spcBef>
                <a:spcPct val="50000"/>
              </a:spcBef>
              <a:spcAft>
                <a:spcPct val="0"/>
              </a:spcAft>
            </a:pPr>
            <a:endParaRPr lang="en-US" dirty="0">
              <a:solidFill>
                <a:srgbClr val="000000"/>
              </a:solidFill>
              <a:latin typeface="Arial" charset="0"/>
              <a:cs typeface="Arial" charset="0"/>
            </a:endParaRPr>
          </a:p>
        </p:txBody>
      </p:sp>
      <p:sp>
        <p:nvSpPr>
          <p:cNvPr id="9" name="Rectangle 8">
            <a:extLst>
              <a:ext uri="{FF2B5EF4-FFF2-40B4-BE49-F238E27FC236}">
                <a16:creationId xmlns="" xmlns:a16="http://schemas.microsoft.com/office/drawing/2014/main" id="{F527D03F-B87E-4BFB-A43C-627D387D02DB}"/>
              </a:ext>
            </a:extLst>
          </p:cNvPr>
          <p:cNvSpPr/>
          <p:nvPr/>
        </p:nvSpPr>
        <p:spPr>
          <a:xfrm>
            <a:off x="2483769" y="6669360"/>
            <a:ext cx="4824536" cy="261610"/>
          </a:xfrm>
          <a:prstGeom prst="rect">
            <a:avLst/>
          </a:prstGeom>
        </p:spPr>
        <p:txBody>
          <a:bodyPr wrap="square">
            <a:spAutoFit/>
          </a:bodyPr>
          <a:lstStyle/>
          <a:p>
            <a:pPr algn="just" rtl="0">
              <a:spcBef>
                <a:spcPts val="0"/>
              </a:spcBef>
              <a:spcAft>
                <a:spcPts val="0"/>
              </a:spcAft>
            </a:pPr>
            <a:r>
              <a:rPr lang="en-US" sz="1100" dirty="0" smtClean="0">
                <a:solidFill>
                  <a:srgbClr val="002A52"/>
                </a:solidFill>
                <a:latin typeface="Calibri" panose="020F0502020204030204" pitchFamily="34" charset="0"/>
              </a:rPr>
              <a:t>All ages. Source: Author processing by income and expenditure surveys.</a:t>
            </a:r>
            <a:r>
              <a:rPr lang="he-IL" sz="1100" dirty="0" smtClean="0">
                <a:solidFill>
                  <a:srgbClr val="002A52"/>
                </a:solidFill>
                <a:latin typeface="Calibri" panose="020F0502020204030204" pitchFamily="34" charset="0"/>
              </a:rPr>
              <a:t>.</a:t>
            </a:r>
            <a:endParaRPr lang="he-IL" sz="1100" dirty="0">
              <a:solidFill>
                <a:srgbClr val="002A52"/>
              </a:solidFill>
              <a:latin typeface="Calibri" panose="020F0502020204030204" pitchFamily="34" charset="0"/>
            </a:endParaRPr>
          </a:p>
        </p:txBody>
      </p:sp>
    </p:spTree>
    <p:extLst>
      <p:ext uri="{BB962C8B-B14F-4D97-AF65-F5344CB8AC3E}">
        <p14:creationId xmlns:p14="http://schemas.microsoft.com/office/powerpoint/2010/main" xmlns="" val="3672301460"/>
      </p:ext>
    </p:extLst>
  </p:cSld>
  <p:clrMapOvr>
    <a:masterClrMapping/>
  </p:clrMapOvr>
  <p:transition advTm="1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253916"/>
            <a:ext cx="9144000" cy="600164"/>
          </a:xfrm>
          <a:prstGeom prst="rect">
            <a:avLst/>
          </a:prstGeom>
          <a:noFill/>
          <a:ln w="9525">
            <a:noFill/>
            <a:miter lim="800000"/>
            <a:headEnd/>
            <a:tailEnd/>
          </a:ln>
          <a:effectLst/>
        </p:spPr>
        <p:txBody>
          <a:bodyPr anchor="ctr">
            <a:spAutoFit/>
          </a:bodyPr>
          <a:lstStyle/>
          <a:p>
            <a:pPr rtl="0">
              <a:spcBef>
                <a:spcPts val="1200"/>
              </a:spcBef>
            </a:pPr>
            <a:r>
              <a:rPr lang="en-US" sz="3300" b="1" dirty="0" smtClean="0">
                <a:solidFill>
                  <a:srgbClr val="002060"/>
                </a:solidFill>
                <a:latin typeface="Calibri" panose="020F0502020204030204" pitchFamily="34" charset="0"/>
                <a:cs typeface="Arial" pitchFamily="34" charset="0"/>
              </a:rPr>
              <a:t>Summary</a:t>
            </a:r>
            <a:endParaRPr lang="he-IL" sz="3300" b="1" dirty="0">
              <a:solidFill>
                <a:srgbClr val="002A52"/>
              </a:solidFill>
              <a:latin typeface="Calibri" panose="020F0502020204030204" pitchFamily="34" charset="0"/>
              <a:ea typeface="Tahoma" panose="020B0604030504040204" pitchFamily="34" charset="0"/>
              <a:cs typeface="Tahoma" panose="020B0604030504040204" pitchFamily="34" charset="0"/>
            </a:endParaRPr>
          </a:p>
        </p:txBody>
      </p:sp>
      <p:sp>
        <p:nvSpPr>
          <p:cNvPr id="6" name="TextBox 5"/>
          <p:cNvSpPr txBox="1"/>
          <p:nvPr/>
        </p:nvSpPr>
        <p:spPr>
          <a:xfrm>
            <a:off x="755576" y="1196752"/>
            <a:ext cx="7632847" cy="4924425"/>
          </a:xfrm>
          <a:prstGeom prst="rect">
            <a:avLst/>
          </a:prstGeom>
          <a:noFill/>
        </p:spPr>
        <p:txBody>
          <a:bodyPr wrap="square" rtlCol="0">
            <a:spAutoFit/>
          </a:bodyPr>
          <a:lstStyle/>
          <a:p>
            <a:pPr marL="342900" indent="-342900" algn="just" rtl="0">
              <a:spcBef>
                <a:spcPts val="1200"/>
              </a:spcBef>
              <a:buFont typeface="Arial" panose="020B0604020202020204" pitchFamily="34" charset="0"/>
              <a:buChar char="•"/>
            </a:pPr>
            <a:r>
              <a:rPr lang="en-US" sz="2400" dirty="0">
                <a:solidFill>
                  <a:srgbClr val="002060"/>
                </a:solidFill>
                <a:latin typeface="Calibri" panose="020F0502020204030204" pitchFamily="34" charset="0"/>
                <a:cs typeface="Arial" panose="020B0604020202020204" pitchFamily="34" charset="0"/>
              </a:rPr>
              <a:t>Increase in employment as a result of a policy focused on work incentives</a:t>
            </a:r>
          </a:p>
          <a:p>
            <a:pPr marL="342900" indent="-342900" algn="just" rtl="0">
              <a:spcBef>
                <a:spcPts val="1200"/>
              </a:spcBef>
              <a:buFont typeface="Arial" panose="020B0604020202020204" pitchFamily="34" charset="0"/>
              <a:buChar char="•"/>
            </a:pPr>
            <a:r>
              <a:rPr lang="en-US" sz="2400" dirty="0" smtClean="0">
                <a:solidFill>
                  <a:srgbClr val="002060"/>
                </a:solidFill>
                <a:latin typeface="Calibri" panose="020F0502020204030204" pitchFamily="34" charset="0"/>
                <a:cs typeface="Arial" panose="020B0604020202020204" pitchFamily="34" charset="0"/>
              </a:rPr>
              <a:t>An increase </a:t>
            </a:r>
            <a:r>
              <a:rPr lang="en-US" sz="2400" dirty="0">
                <a:solidFill>
                  <a:srgbClr val="002060"/>
                </a:solidFill>
                <a:latin typeface="Calibri" panose="020F0502020204030204" pitchFamily="34" charset="0"/>
                <a:cs typeface="Arial" panose="020B0604020202020204" pitchFamily="34" charset="0"/>
              </a:rPr>
              <a:t>in household income and a decline in poverty, but it is still high</a:t>
            </a:r>
          </a:p>
          <a:p>
            <a:pPr marL="342900" indent="-342900" algn="just" rtl="0">
              <a:spcBef>
                <a:spcPts val="1200"/>
              </a:spcBef>
              <a:buFont typeface="Arial" panose="020B0604020202020204" pitchFamily="34" charset="0"/>
              <a:buChar char="•"/>
            </a:pPr>
            <a:r>
              <a:rPr lang="en-US" sz="2400" dirty="0">
                <a:solidFill>
                  <a:srgbClr val="002060"/>
                </a:solidFill>
                <a:latin typeface="Calibri" panose="020F0502020204030204" pitchFamily="34" charset="0"/>
                <a:cs typeface="Arial" panose="020B0604020202020204" pitchFamily="34" charset="0"/>
              </a:rPr>
              <a:t>Wages and fertility are constant, and low for individuals without an academic education</a:t>
            </a:r>
          </a:p>
          <a:p>
            <a:pPr marL="342900" indent="-342900" algn="just" rtl="0">
              <a:spcBef>
                <a:spcPts val="1200"/>
              </a:spcBef>
              <a:buFont typeface="Arial" panose="020B0604020202020204" pitchFamily="34" charset="0"/>
              <a:buChar char="•"/>
            </a:pPr>
            <a:r>
              <a:rPr lang="en-US" sz="2400" dirty="0">
                <a:solidFill>
                  <a:srgbClr val="002060"/>
                </a:solidFill>
                <a:latin typeface="Calibri" panose="020F0502020204030204" pitchFamily="34" charset="0"/>
                <a:cs typeface="Arial" panose="020B0604020202020204" pitchFamily="34" charset="0"/>
              </a:rPr>
              <a:t>The main challenges:</a:t>
            </a:r>
          </a:p>
          <a:p>
            <a:pPr marL="800100" lvl="1" indent="-342900" algn="just" rtl="0">
              <a:spcBef>
                <a:spcPts val="1200"/>
              </a:spcBef>
              <a:buFont typeface="Arial" panose="020B0604020202020204" pitchFamily="34" charset="0"/>
              <a:buChar char="•"/>
            </a:pPr>
            <a:r>
              <a:rPr lang="en-US" sz="2400" dirty="0">
                <a:solidFill>
                  <a:srgbClr val="002060"/>
                </a:solidFill>
                <a:latin typeface="Calibri" panose="020F0502020204030204" pitchFamily="34" charset="0"/>
                <a:cs typeface="Arial" panose="020B0604020202020204" pitchFamily="34" charset="0"/>
              </a:rPr>
              <a:t>Increasing the employment of Arab women and Haredi men</a:t>
            </a:r>
          </a:p>
          <a:p>
            <a:pPr marL="800100" lvl="1" indent="-342900" algn="just" rtl="0">
              <a:spcBef>
                <a:spcPts val="1200"/>
              </a:spcBef>
              <a:buFont typeface="Arial" panose="020B0604020202020204" pitchFamily="34" charset="0"/>
              <a:buChar char="•"/>
            </a:pPr>
            <a:r>
              <a:rPr lang="en-US" sz="2400" dirty="0">
                <a:solidFill>
                  <a:srgbClr val="002060"/>
                </a:solidFill>
                <a:latin typeface="Calibri" panose="020F0502020204030204" pitchFamily="34" charset="0"/>
                <a:cs typeface="Arial" panose="020B0604020202020204" pitchFamily="34" charset="0"/>
              </a:rPr>
              <a:t>Raising the wages and fertility of individuals without academic education, Arabs and ultra-Orthodox</a:t>
            </a:r>
          </a:p>
        </p:txBody>
      </p:sp>
    </p:spTree>
    <p:extLst>
      <p:ext uri="{BB962C8B-B14F-4D97-AF65-F5344CB8AC3E}">
        <p14:creationId xmlns:p14="http://schemas.microsoft.com/office/powerpoint/2010/main" xmlns="" val="577153847"/>
      </p:ext>
    </p:extLst>
  </p:cSld>
  <p:clrMapOvr>
    <a:masterClrMapping/>
  </p:clrMapOvr>
  <p:transition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 xmlns:a16="http://schemas.microsoft.com/office/drawing/2014/main" id="{26CF3EB4-0A03-4475-BAED-44F04B75E315}"/>
              </a:ext>
            </a:extLst>
          </p:cNvPr>
          <p:cNvGraphicFramePr>
            <a:graphicFrameLocks/>
          </p:cNvGraphicFramePr>
          <p:nvPr>
            <p:extLst>
              <p:ext uri="{D42A27DB-BD31-4B8C-83A1-F6EECF244321}">
                <p14:modId xmlns:p14="http://schemas.microsoft.com/office/powerpoint/2010/main" xmlns="" val="3236137041"/>
              </p:ext>
            </p:extLst>
          </p:nvPr>
        </p:nvGraphicFramePr>
        <p:xfrm>
          <a:off x="252000" y="979200"/>
          <a:ext cx="864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 xmlns:a16="http://schemas.microsoft.com/office/drawing/2014/main" id="{569A91B1-751C-44AA-B35B-A2A685AFBD43}"/>
              </a:ext>
            </a:extLst>
          </p:cNvPr>
          <p:cNvSpPr>
            <a:spLocks noChangeArrowheads="1"/>
          </p:cNvSpPr>
          <p:nvPr/>
        </p:nvSpPr>
        <p:spPr bwMode="auto">
          <a:xfrm>
            <a:off x="0" y="5288007"/>
            <a:ext cx="9144000" cy="800219"/>
          </a:xfrm>
          <a:prstGeom prst="rect">
            <a:avLst/>
          </a:prstGeom>
          <a:noFill/>
          <a:ln w="9525">
            <a:noFill/>
            <a:miter lim="800000"/>
            <a:headEnd/>
            <a:tailEnd/>
          </a:ln>
          <a:effectLst/>
        </p:spPr>
        <p:txBody>
          <a:bodyPr wrap="square" anchor="ctr">
            <a:spAutoFit/>
          </a:bodyPr>
          <a:lstStyle/>
          <a:p>
            <a:pPr algn="l" rtl="0">
              <a:spcBef>
                <a:spcPts val="1200"/>
              </a:spcBef>
            </a:pPr>
            <a:r>
              <a:rPr lang="en-US" dirty="0">
                <a:solidFill>
                  <a:srgbClr val="002A52"/>
                </a:solidFill>
              </a:rPr>
              <a:t>Israel - an increase of 10 percentage points in the employment rate from 2002 to 2017</a:t>
            </a:r>
          </a:p>
          <a:p>
            <a:pPr algn="l" rtl="0">
              <a:spcBef>
                <a:spcPts val="1200"/>
              </a:spcBef>
            </a:pPr>
            <a:r>
              <a:rPr lang="en-US" dirty="0">
                <a:solidFill>
                  <a:srgbClr val="002A52"/>
                </a:solidFill>
              </a:rPr>
              <a:t>The US and the OECD - a slow recovery from the 2008 crisis</a:t>
            </a:r>
          </a:p>
        </p:txBody>
      </p:sp>
      <p:sp>
        <p:nvSpPr>
          <p:cNvPr id="9" name="Rectangle 8">
            <a:extLst>
              <a:ext uri="{FF2B5EF4-FFF2-40B4-BE49-F238E27FC236}">
                <a16:creationId xmlns="" xmlns:a16="http://schemas.microsoft.com/office/drawing/2014/main" id="{F527D03F-B87E-4BFB-A43C-627D387D02DB}"/>
              </a:ext>
            </a:extLst>
          </p:cNvPr>
          <p:cNvSpPr/>
          <p:nvPr/>
        </p:nvSpPr>
        <p:spPr>
          <a:xfrm>
            <a:off x="1367136" y="6084410"/>
            <a:ext cx="7776864" cy="600164"/>
          </a:xfrm>
          <a:prstGeom prst="rect">
            <a:avLst/>
          </a:prstGeom>
        </p:spPr>
        <p:txBody>
          <a:bodyPr wrap="square">
            <a:spAutoFit/>
          </a:bodyPr>
          <a:lstStyle/>
          <a:p>
            <a:pPr algn="just" rtl="0">
              <a:spcBef>
                <a:spcPts val="0"/>
              </a:spcBef>
              <a:spcAft>
                <a:spcPts val="0"/>
              </a:spcAft>
            </a:pPr>
            <a:r>
              <a:rPr lang="en-US" sz="1100" dirty="0">
                <a:solidFill>
                  <a:srgbClr val="002A52"/>
                </a:solidFill>
                <a:latin typeface="+mn-lt"/>
              </a:rPr>
              <a:t>Ages 25-64. Top 10 - Top ten countries in GDP per capita in 2017 (Luxembourg, Ireland, Norway, Switzerland, United States, Netherlands, Australia, Denmark, Sweden and Austria).</a:t>
            </a:r>
          </a:p>
          <a:p>
            <a:pPr algn="just" rtl="0">
              <a:spcBef>
                <a:spcPts val="0"/>
              </a:spcBef>
              <a:spcAft>
                <a:spcPts val="0"/>
              </a:spcAft>
            </a:pPr>
            <a:r>
              <a:rPr lang="en-US" sz="1100" dirty="0">
                <a:solidFill>
                  <a:srgbClr val="002A52"/>
                </a:solidFill>
                <a:latin typeface="+mn-lt"/>
              </a:rPr>
              <a:t>Source: OECD.</a:t>
            </a:r>
          </a:p>
        </p:txBody>
      </p:sp>
      <p:sp>
        <p:nvSpPr>
          <p:cNvPr id="10" name="Rectangle 9">
            <a:extLst>
              <a:ext uri="{FF2B5EF4-FFF2-40B4-BE49-F238E27FC236}">
                <a16:creationId xmlns="" xmlns:a16="http://schemas.microsoft.com/office/drawing/2014/main" id="{54818F31-E3D4-4E36-B56D-CF38D2E13AEA}"/>
              </a:ext>
            </a:extLst>
          </p:cNvPr>
          <p:cNvSpPr/>
          <p:nvPr/>
        </p:nvSpPr>
        <p:spPr bwMode="auto">
          <a:xfrm flipH="1">
            <a:off x="3491880" y="1125168"/>
            <a:ext cx="0" cy="3816000"/>
          </a:xfrm>
          <a:prstGeom prst="rect">
            <a:avLst/>
          </a:prstGeom>
          <a:noFill/>
          <a:ln w="19050" cap="flat" cmpd="sng" algn="ctr">
            <a:solidFill>
              <a:srgbClr val="00396C"/>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rtl="1" fontAlgn="base">
              <a:spcBef>
                <a:spcPct val="50000"/>
              </a:spcBef>
              <a:spcAft>
                <a:spcPct val="0"/>
              </a:spcAft>
            </a:pPr>
            <a:endParaRPr lang="en-US" dirty="0">
              <a:solidFill>
                <a:srgbClr val="000000"/>
              </a:solidFill>
              <a:latin typeface="Arial" charset="0"/>
              <a:cs typeface="Arial" charset="0"/>
            </a:endParaRPr>
          </a:p>
        </p:txBody>
      </p:sp>
      <p:sp>
        <p:nvSpPr>
          <p:cNvPr id="7" name="TextBox 1">
            <a:extLst>
              <a:ext uri="{FF2B5EF4-FFF2-40B4-BE49-F238E27FC236}">
                <a16:creationId xmlns="" xmlns:a16="http://schemas.microsoft.com/office/drawing/2014/main" id="{33955008-0B09-42AC-AE88-448829BEAF6B}"/>
              </a:ext>
            </a:extLst>
          </p:cNvPr>
          <p:cNvSpPr txBox="1"/>
          <p:nvPr/>
        </p:nvSpPr>
        <p:spPr>
          <a:xfrm>
            <a:off x="6812955" y="1897107"/>
            <a:ext cx="2151533" cy="30775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9900"/>
                </a:solidFill>
              </a:rPr>
              <a:t>Top 10</a:t>
            </a:r>
            <a:endParaRPr lang="en-US" sz="1400" b="1" dirty="0">
              <a:solidFill>
                <a:srgbClr val="FF9900"/>
              </a:solidFill>
              <a:latin typeface="Arial" charset="0"/>
              <a:cs typeface="Arial" charset="0"/>
            </a:endParaRPr>
          </a:p>
        </p:txBody>
      </p:sp>
      <p:sp>
        <p:nvSpPr>
          <p:cNvPr id="8" name="TextBox 13">
            <a:extLst>
              <a:ext uri="{FF2B5EF4-FFF2-40B4-BE49-F238E27FC236}">
                <a16:creationId xmlns="" xmlns:a16="http://schemas.microsoft.com/office/drawing/2014/main" id="{734DEFAB-B91A-4D37-9729-150700779004}"/>
              </a:ext>
            </a:extLst>
          </p:cNvPr>
          <p:cNvSpPr txBox="1"/>
          <p:nvPr/>
        </p:nvSpPr>
        <p:spPr>
          <a:xfrm>
            <a:off x="6812955" y="2905219"/>
            <a:ext cx="1723075" cy="30775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Arial" charset="0"/>
                <a:cs typeface="Arial" charset="0"/>
              </a:rPr>
              <a:t>US</a:t>
            </a:r>
          </a:p>
        </p:txBody>
      </p:sp>
      <p:sp>
        <p:nvSpPr>
          <p:cNvPr id="11" name="TextBox 1">
            <a:extLst>
              <a:ext uri="{FF2B5EF4-FFF2-40B4-BE49-F238E27FC236}">
                <a16:creationId xmlns="" xmlns:a16="http://schemas.microsoft.com/office/drawing/2014/main" id="{AD25DD8F-8780-414A-A9D4-9CA70D2AA9C0}"/>
              </a:ext>
            </a:extLst>
          </p:cNvPr>
          <p:cNvSpPr txBox="1"/>
          <p:nvPr/>
        </p:nvSpPr>
        <p:spPr>
          <a:xfrm>
            <a:off x="6812955" y="2348880"/>
            <a:ext cx="1723076" cy="30775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2060"/>
                </a:solidFill>
                <a:latin typeface="Arial" charset="0"/>
                <a:cs typeface="Arial" charset="0"/>
              </a:rPr>
              <a:t>Israel</a:t>
            </a:r>
          </a:p>
        </p:txBody>
      </p:sp>
      <p:sp>
        <p:nvSpPr>
          <p:cNvPr id="13" name="TextBox 14">
            <a:extLst>
              <a:ext uri="{FF2B5EF4-FFF2-40B4-BE49-F238E27FC236}">
                <a16:creationId xmlns="" xmlns:a16="http://schemas.microsoft.com/office/drawing/2014/main" id="{87326E18-DF1F-4A70-9CC0-3EEF7D26185D}"/>
              </a:ext>
            </a:extLst>
          </p:cNvPr>
          <p:cNvSpPr txBox="1"/>
          <p:nvPr/>
        </p:nvSpPr>
        <p:spPr>
          <a:xfrm>
            <a:off x="6812955" y="3409275"/>
            <a:ext cx="1723075" cy="30775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0000"/>
                </a:solidFill>
                <a:latin typeface="Arial" charset="0"/>
                <a:cs typeface="Arial" charset="0"/>
              </a:rPr>
              <a:t>OECD</a:t>
            </a:r>
          </a:p>
        </p:txBody>
      </p:sp>
      <p:sp>
        <p:nvSpPr>
          <p:cNvPr id="15"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251520" y="314894"/>
            <a:ext cx="8703434" cy="523220"/>
          </a:xfrm>
          <a:prstGeom prst="rect">
            <a:avLst/>
          </a:prstGeom>
          <a:noFill/>
          <a:ln w="9525">
            <a:noFill/>
            <a:miter lim="800000"/>
            <a:headEnd/>
            <a:tailEnd/>
          </a:ln>
          <a:effectLst/>
        </p:spPr>
        <p:txBody>
          <a:bodyPr wrap="square" anchor="ctr">
            <a:spAutoFit/>
          </a:bodyPr>
          <a:lstStyle/>
          <a:p>
            <a:pPr rtl="0">
              <a:spcBef>
                <a:spcPts val="1200"/>
              </a:spcBef>
            </a:pPr>
            <a:r>
              <a:rPr lang="en-US" sz="2800" b="1" dirty="0">
                <a:solidFill>
                  <a:srgbClr val="002060"/>
                </a:solidFill>
                <a:cs typeface="Arial" pitchFamily="34" charset="0"/>
              </a:rPr>
              <a:t>Significant </a:t>
            </a:r>
            <a:r>
              <a:rPr lang="en-US" sz="2800" b="1" dirty="0" smtClean="0">
                <a:solidFill>
                  <a:srgbClr val="002060"/>
                </a:solidFill>
                <a:cs typeface="Arial" pitchFamily="34" charset="0"/>
              </a:rPr>
              <a:t>Growth In Employment In </a:t>
            </a:r>
            <a:r>
              <a:rPr lang="en-US" sz="2800" b="1" dirty="0">
                <a:solidFill>
                  <a:srgbClr val="002060"/>
                </a:solidFill>
                <a:cs typeface="Arial" pitchFamily="34" charset="0"/>
              </a:rPr>
              <a:t>Israel</a:t>
            </a:r>
            <a:endParaRPr lang="he-IL" sz="2800" b="1" dirty="0">
              <a:solidFill>
                <a:srgbClr val="002A52"/>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686498489"/>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chart seriesIdx="1"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graphicEl>
                                              <a:chart seriesIdx="2" categoryIdx="-4" bldStep="series"/>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series" animBg="0"/>
        </p:bldSub>
      </p:bldGraphic>
      <p:bldP spid="7" grpId="0"/>
      <p:bldP spid="8"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F8399D01-26AD-4ADD-9BE5-35061824ED5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rtl="0">
              <a:spcBef>
                <a:spcPts val="1200"/>
              </a:spcBef>
            </a:pPr>
            <a:r>
              <a:rPr lang="en-US" sz="3300" b="1" dirty="0">
                <a:solidFill>
                  <a:srgbClr val="002A52"/>
                </a:solidFill>
                <a:latin typeface="Calibri" panose="020F0502020204030204" pitchFamily="34" charset="0"/>
                <a:ea typeface="Tahoma" panose="020B0604030504040204" pitchFamily="34" charset="0"/>
                <a:cs typeface="Arial" panose="020B0604020202020204" pitchFamily="34" charset="0"/>
              </a:rPr>
              <a:t>An </a:t>
            </a:r>
            <a:r>
              <a:rPr lang="en-US" sz="3300" b="1" dirty="0" smtClean="0">
                <a:solidFill>
                  <a:srgbClr val="002A52"/>
                </a:solidFill>
                <a:latin typeface="Calibri" panose="020F0502020204030204" pitchFamily="34" charset="0"/>
                <a:ea typeface="Tahoma" panose="020B0604030504040204" pitchFamily="34" charset="0"/>
                <a:cs typeface="Arial" panose="020B0604020202020204" pitchFamily="34" charset="0"/>
              </a:rPr>
              <a:t>Increase </a:t>
            </a:r>
            <a:r>
              <a:rPr lang="en-US" sz="3300" b="1" dirty="0">
                <a:solidFill>
                  <a:srgbClr val="002A52"/>
                </a:solidFill>
                <a:latin typeface="Calibri" panose="020F0502020204030204" pitchFamily="34" charset="0"/>
                <a:ea typeface="Tahoma" panose="020B0604030504040204" pitchFamily="34" charset="0"/>
                <a:cs typeface="Arial" panose="020B0604020202020204" pitchFamily="34" charset="0"/>
              </a:rPr>
              <a:t>in the E</a:t>
            </a:r>
            <a:r>
              <a:rPr lang="en-US" sz="3300" b="1" dirty="0" smtClean="0">
                <a:solidFill>
                  <a:srgbClr val="002A52"/>
                </a:solidFill>
                <a:latin typeface="Calibri" panose="020F0502020204030204" pitchFamily="34" charset="0"/>
                <a:ea typeface="Tahoma" panose="020B0604030504040204" pitchFamily="34" charset="0"/>
                <a:cs typeface="Arial" panose="020B0604020202020204" pitchFamily="34" charset="0"/>
              </a:rPr>
              <a:t>mployment Rate </a:t>
            </a:r>
            <a:r>
              <a:rPr lang="en-US" sz="3300" b="1" dirty="0">
                <a:solidFill>
                  <a:srgbClr val="002A52"/>
                </a:solidFill>
                <a:latin typeface="Calibri" panose="020F0502020204030204" pitchFamily="34" charset="0"/>
                <a:ea typeface="Tahoma" panose="020B0604030504040204" pitchFamily="34" charset="0"/>
                <a:cs typeface="Arial" panose="020B0604020202020204" pitchFamily="34" charset="0"/>
              </a:rPr>
              <a:t>is not </a:t>
            </a:r>
            <a:r>
              <a:rPr lang="en-US" sz="3300" b="1" dirty="0" smtClean="0">
                <a:solidFill>
                  <a:srgbClr val="002A52"/>
                </a:solidFill>
                <a:latin typeface="Calibri" panose="020F0502020204030204" pitchFamily="34" charset="0"/>
                <a:ea typeface="Tahoma" panose="020B0604030504040204" pitchFamily="34" charset="0"/>
                <a:cs typeface="Arial" panose="020B0604020202020204" pitchFamily="34" charset="0"/>
              </a:rPr>
              <a:t>Enough</a:t>
            </a:r>
            <a:endParaRPr lang="he-IL" sz="3300" b="1" dirty="0">
              <a:solidFill>
                <a:srgbClr val="002A52"/>
              </a:solidFill>
              <a:latin typeface="Calibri" panose="020F0502020204030204" pitchFamily="34" charset="0"/>
              <a:ea typeface="Tahoma" panose="020B060403050404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5BA761BD-6EEC-41C7-A973-FDE4E1690304}"/>
              </a:ext>
            </a:extLst>
          </p:cNvPr>
          <p:cNvSpPr>
            <a:spLocks noChangeArrowheads="1"/>
          </p:cNvSpPr>
          <p:nvPr/>
        </p:nvSpPr>
        <p:spPr bwMode="auto">
          <a:xfrm>
            <a:off x="756000" y="1196752"/>
            <a:ext cx="7632000" cy="5016758"/>
          </a:xfrm>
          <a:prstGeom prst="rect">
            <a:avLst/>
          </a:prstGeom>
          <a:noFill/>
          <a:ln w="9525">
            <a:noFill/>
            <a:miter lim="800000"/>
            <a:headEnd/>
            <a:tailEnd/>
          </a:ln>
          <a:effectLst/>
        </p:spPr>
        <p:txBody>
          <a:bodyPr wrap="square" anchor="ctr">
            <a:spAutoFit/>
          </a:bodyPr>
          <a:lstStyle/>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GDP growth over the last decade - 3.5% per year:</a:t>
            </a:r>
          </a:p>
          <a:p>
            <a:pPr marL="800100" lvl="1"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Employment (total hours worked) - an increase of 2.6% per annum, 74% of growth</a:t>
            </a:r>
          </a:p>
          <a:p>
            <a:pPr marL="800100" lvl="1"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Productivity per hour worked - an increase of 0.9% per year, 26% of growth</a:t>
            </a:r>
          </a:p>
          <a:p>
            <a:pPr marL="342900" indent="-342900" algn="just" rtl="0">
              <a:spcBef>
                <a:spcPts val="1200"/>
              </a:spcBef>
              <a:buFont typeface="Arial" panose="020B0604020202020204" pitchFamily="34" charset="0"/>
              <a:buChar char="•"/>
            </a:pPr>
            <a:r>
              <a:rPr lang="en-US" sz="2000" dirty="0" smtClean="0">
                <a:solidFill>
                  <a:srgbClr val="002060"/>
                </a:solidFill>
                <a:latin typeface="Calibri" panose="020F0502020204030204" pitchFamily="34" charset="0"/>
                <a:cs typeface="Arial" pitchFamily="34" charset="0"/>
              </a:rPr>
              <a:t>Aaron </a:t>
            </a:r>
            <a:r>
              <a:rPr lang="en-US" sz="2000" dirty="0">
                <a:solidFill>
                  <a:srgbClr val="002060"/>
                </a:solidFill>
                <a:latin typeface="Calibri" panose="020F0502020204030204" pitchFamily="34" charset="0"/>
                <a:cs typeface="Arial" pitchFamily="34" charset="0"/>
              </a:rPr>
              <a:t>Institute forecast:</a:t>
            </a:r>
          </a:p>
          <a:p>
            <a:pPr marL="800100" lvl="1"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The employment growth rate will slow significantly to 1.6% (with optimistic assumptions about employment targets 2030)</a:t>
            </a:r>
          </a:p>
          <a:p>
            <a:pPr marL="800100" lvl="1"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Without an accelerated improvement in productivity, GDP growth will slow to 2.3 percent a year - zero growth in GDP per capita</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Resources for improving productivity: human capital, private capital, infrastructure</a:t>
            </a:r>
          </a:p>
        </p:txBody>
      </p:sp>
    </p:spTree>
    <p:extLst>
      <p:ext uri="{BB962C8B-B14F-4D97-AF65-F5344CB8AC3E}">
        <p14:creationId xmlns:p14="http://schemas.microsoft.com/office/powerpoint/2010/main" xmlns="" val="2609707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5BA761BD-6EEC-41C7-A973-FDE4E1690304}"/>
              </a:ext>
            </a:extLst>
          </p:cNvPr>
          <p:cNvSpPr>
            <a:spLocks noChangeArrowheads="1"/>
          </p:cNvSpPr>
          <p:nvPr/>
        </p:nvSpPr>
        <p:spPr bwMode="auto">
          <a:xfrm>
            <a:off x="287524" y="1556792"/>
            <a:ext cx="8568952" cy="3323987"/>
          </a:xfrm>
          <a:prstGeom prst="rect">
            <a:avLst/>
          </a:prstGeom>
          <a:noFill/>
          <a:ln w="9525">
            <a:noFill/>
            <a:miter lim="800000"/>
            <a:headEnd/>
            <a:tailEnd/>
          </a:ln>
          <a:effectLst/>
        </p:spPr>
        <p:txBody>
          <a:bodyPr wrap="square" anchor="ctr">
            <a:spAutoFit/>
          </a:bodyPr>
          <a:lstStyle/>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The vision: To encourage growth while reducing poverty by increasing employment, exploiting and upgrading the employees' human capital</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Recommendations on goals for the rate and quality of employment, and on means and practical plans for achieving the goals</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The adoption of quantitative targets by the government has been proven to be an effective work tool</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Criteria for determining the new objectives: Macroeconomic impact, simplicity and availability of data, operative at the core of the work force, broad consensus</a:t>
            </a:r>
          </a:p>
        </p:txBody>
      </p:sp>
      <p:sp>
        <p:nvSpPr>
          <p:cNvPr id="4" name="Rectangle 3"/>
          <p:cNvSpPr>
            <a:spLocks noChangeArrowheads="1"/>
          </p:cNvSpPr>
          <p:nvPr/>
        </p:nvSpPr>
        <p:spPr bwMode="auto">
          <a:xfrm>
            <a:off x="0" y="394099"/>
            <a:ext cx="9144000" cy="830997"/>
          </a:xfrm>
          <a:prstGeom prst="rect">
            <a:avLst/>
          </a:prstGeom>
          <a:noFill/>
          <a:ln w="9525">
            <a:noFill/>
            <a:miter lim="800000"/>
            <a:headEnd/>
            <a:tailEnd/>
          </a:ln>
          <a:effectLst/>
        </p:spPr>
        <p:txBody>
          <a:bodyPr anchor="ctr">
            <a:spAutoFit/>
          </a:bodyPr>
          <a:lstStyle/>
          <a:p>
            <a:pPr>
              <a:spcBef>
                <a:spcPct val="0"/>
              </a:spcBef>
              <a:defRPr/>
            </a:pPr>
            <a:r>
              <a:rPr lang="en-US" sz="2400" b="1" dirty="0">
                <a:solidFill>
                  <a:srgbClr val="002A52"/>
                </a:solidFill>
                <a:latin typeface="Calibri" panose="020F0502020204030204" pitchFamily="34" charset="0"/>
                <a:cs typeface="Arial" pitchFamily="34" charset="0"/>
              </a:rPr>
              <a:t>Committee for the Advancement of </a:t>
            </a:r>
            <a:r>
              <a:rPr lang="en-US" sz="2400" b="1" dirty="0" smtClean="0">
                <a:solidFill>
                  <a:srgbClr val="002A52"/>
                </a:solidFill>
                <a:latin typeface="Calibri" panose="020F0502020204030204" pitchFamily="34" charset="0"/>
                <a:cs typeface="Arial" pitchFamily="34" charset="0"/>
              </a:rPr>
              <a:t>Employment Towards </a:t>
            </a:r>
            <a:r>
              <a:rPr lang="en-US" sz="2400" b="1" dirty="0">
                <a:solidFill>
                  <a:srgbClr val="002A52"/>
                </a:solidFill>
                <a:latin typeface="Calibri" panose="020F0502020204030204" pitchFamily="34" charset="0"/>
                <a:cs typeface="Arial" pitchFamily="34" charset="0"/>
              </a:rPr>
              <a:t>2030</a:t>
            </a:r>
          </a:p>
          <a:p>
            <a:pPr rtl="0">
              <a:spcBef>
                <a:spcPct val="0"/>
              </a:spcBef>
              <a:defRPr/>
            </a:pPr>
            <a:r>
              <a:rPr lang="en-US" sz="2400" b="1" dirty="0">
                <a:solidFill>
                  <a:srgbClr val="002A52"/>
                </a:solidFill>
                <a:latin typeface="Calibri" panose="020F0502020204030204" pitchFamily="34" charset="0"/>
                <a:cs typeface="Arial" pitchFamily="34" charset="0"/>
              </a:rPr>
              <a:t>Ministry of Labor, Welfare and Social Services</a:t>
            </a:r>
            <a:endParaRPr lang="he-IL" sz="2400" b="1" dirty="0">
              <a:solidFill>
                <a:srgbClr val="002A52"/>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xmlns="" val="3240939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F8399D01-26AD-4ADD-9BE5-35061824ED55}"/>
              </a:ext>
            </a:extLst>
          </p:cNvPr>
          <p:cNvSpPr>
            <a:spLocks noChangeArrowheads="1"/>
          </p:cNvSpPr>
          <p:nvPr/>
        </p:nvSpPr>
        <p:spPr bwMode="auto">
          <a:xfrm>
            <a:off x="0" y="275020"/>
            <a:ext cx="9144000" cy="523220"/>
          </a:xfrm>
          <a:prstGeom prst="rect">
            <a:avLst/>
          </a:prstGeom>
          <a:noFill/>
          <a:ln w="9525">
            <a:noFill/>
            <a:miter lim="800000"/>
            <a:headEnd/>
            <a:tailEnd/>
          </a:ln>
          <a:effectLst/>
        </p:spPr>
        <p:txBody>
          <a:bodyPr anchor="ctr">
            <a:spAutoFit/>
          </a:bodyPr>
          <a:lstStyle/>
          <a:p>
            <a:pPr rtl="0">
              <a:spcBef>
                <a:spcPts val="1200"/>
              </a:spcBef>
            </a:pPr>
            <a:r>
              <a:rPr lang="en-US" sz="2800" b="1" dirty="0">
                <a:solidFill>
                  <a:srgbClr val="002A52"/>
                </a:solidFill>
                <a:latin typeface="Calibri" panose="020F0502020204030204" pitchFamily="34" charset="0"/>
                <a:ea typeface="Tahoma" panose="020B0604030504040204" pitchFamily="34" charset="0"/>
                <a:cs typeface="Arial" panose="020B0604020202020204" pitchFamily="34" charset="0"/>
              </a:rPr>
              <a:t>Employment Committee 2030: Employment rate targets</a:t>
            </a:r>
            <a:endParaRPr lang="he-IL" sz="2800" b="1" dirty="0">
              <a:solidFill>
                <a:srgbClr val="002A52"/>
              </a:solidFill>
              <a:latin typeface="Calibri" panose="020F0502020204030204" pitchFamily="34" charset="0"/>
              <a:ea typeface="Tahoma" panose="020B0604030504040204" pitchFamily="34" charset="0"/>
              <a:cs typeface="Arial" panose="020B0604020202020204" pitchFamily="34" charset="0"/>
            </a:endParaRPr>
          </a:p>
        </p:txBody>
      </p:sp>
      <p:graphicFrame>
        <p:nvGraphicFramePr>
          <p:cNvPr id="4" name="Table 3">
            <a:extLst>
              <a:ext uri="{FF2B5EF4-FFF2-40B4-BE49-F238E27FC236}">
                <a16:creationId xmlns="" xmlns:a16="http://schemas.microsoft.com/office/drawing/2014/main" id="{F3DE8B89-6832-4574-9F02-17688212A47D}"/>
              </a:ext>
            </a:extLst>
          </p:cNvPr>
          <p:cNvGraphicFramePr>
            <a:graphicFrameLocks noGrp="1"/>
          </p:cNvGraphicFramePr>
          <p:nvPr>
            <p:extLst>
              <p:ext uri="{D42A27DB-BD31-4B8C-83A1-F6EECF244321}">
                <p14:modId xmlns:p14="http://schemas.microsoft.com/office/powerpoint/2010/main" xmlns="" val="3259698001"/>
              </p:ext>
            </p:extLst>
          </p:nvPr>
        </p:nvGraphicFramePr>
        <p:xfrm>
          <a:off x="455712" y="980728"/>
          <a:ext cx="8232577" cy="3316000"/>
        </p:xfrm>
        <a:graphic>
          <a:graphicData uri="http://schemas.openxmlformats.org/drawingml/2006/table">
            <a:tbl>
              <a:tblPr rtl="1" firstRow="1" firstCol="1" bandRow="1">
                <a:tableStyleId>{5C22544A-7EE6-4342-B048-85BDC9FD1C3A}</a:tableStyleId>
              </a:tblPr>
              <a:tblGrid>
                <a:gridCol w="4104323">
                  <a:extLst>
                    <a:ext uri="{9D8B030D-6E8A-4147-A177-3AD203B41FA5}">
                      <a16:colId xmlns="" xmlns:a16="http://schemas.microsoft.com/office/drawing/2014/main" val="1174229410"/>
                    </a:ext>
                  </a:extLst>
                </a:gridCol>
                <a:gridCol w="635317">
                  <a:extLst>
                    <a:ext uri="{9D8B030D-6E8A-4147-A177-3AD203B41FA5}">
                      <a16:colId xmlns="" xmlns:a16="http://schemas.microsoft.com/office/drawing/2014/main" val="160957144"/>
                    </a:ext>
                  </a:extLst>
                </a:gridCol>
                <a:gridCol w="1188712">
                  <a:extLst>
                    <a:ext uri="{9D8B030D-6E8A-4147-A177-3AD203B41FA5}">
                      <a16:colId xmlns="" xmlns:a16="http://schemas.microsoft.com/office/drawing/2014/main" val="1236121768"/>
                    </a:ext>
                  </a:extLst>
                </a:gridCol>
                <a:gridCol w="2304225">
                  <a:extLst>
                    <a:ext uri="{9D8B030D-6E8A-4147-A177-3AD203B41FA5}">
                      <a16:colId xmlns="" xmlns:a16="http://schemas.microsoft.com/office/drawing/2014/main" val="2209974230"/>
                    </a:ext>
                  </a:extLst>
                </a:gridCol>
              </a:tblGrid>
              <a:tr h="468000">
                <a:tc>
                  <a:txBody>
                    <a:bodyPr/>
                    <a:lstStyle/>
                    <a:p>
                      <a:pPr marL="0" indent="0" algn="l" defTabSz="914377" rtl="0" eaLnBrk="1" latinLnBrk="0" hangingPunct="1">
                        <a:lnSpc>
                          <a:spcPts val="2000"/>
                        </a:lnSpc>
                        <a:spcBef>
                          <a:spcPts val="300"/>
                        </a:spcBef>
                        <a:spcAft>
                          <a:spcPts val="0"/>
                        </a:spcAft>
                      </a:pPr>
                      <a:endParaRPr lang="en-US" sz="1600" b="0" kern="1200" dirty="0">
                        <a:solidFill>
                          <a:srgbClr val="002A52"/>
                        </a:solidFill>
                        <a:latin typeface="Calibri" panose="020F0502020204030204" pitchFamily="34" charset="0"/>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377" rtl="0" eaLnBrk="1" latinLnBrk="0" hangingPunct="1">
                        <a:lnSpc>
                          <a:spcPts val="2000"/>
                        </a:lnSpc>
                        <a:spcAft>
                          <a:spcPts val="0"/>
                        </a:spcAft>
                      </a:pPr>
                      <a:r>
                        <a:rPr lang="en-US" sz="1600" b="0" kern="1200" dirty="0">
                          <a:solidFill>
                            <a:srgbClr val="002A52"/>
                          </a:solidFill>
                          <a:latin typeface="Calibri" panose="020F0502020204030204" pitchFamily="34" charset="0"/>
                          <a:ea typeface="+mn-ea"/>
                          <a:cs typeface="Arial" pitchFamily="34" charset="0"/>
                        </a:rPr>
                        <a:t>201</a:t>
                      </a:r>
                      <a:r>
                        <a:rPr lang="he-IL" sz="1600" b="0" kern="1200" dirty="0">
                          <a:solidFill>
                            <a:srgbClr val="002A52"/>
                          </a:solidFill>
                          <a:latin typeface="Calibri" panose="020F0502020204030204" pitchFamily="34" charset="0"/>
                          <a:ea typeface="+mn-ea"/>
                          <a:cs typeface="Arial" pitchFamily="34" charset="0"/>
                        </a:rPr>
                        <a:t>8</a:t>
                      </a:r>
                      <a:endParaRPr lang="en-US" sz="1600" b="0" kern="1200" dirty="0">
                        <a:solidFill>
                          <a:srgbClr val="002A52"/>
                        </a:solidFill>
                        <a:latin typeface="Calibri" panose="020F0502020204030204" pitchFamily="34" charset="0"/>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377" rtl="0" eaLnBrk="1" latinLnBrk="0" hangingPunct="1">
                        <a:lnSpc>
                          <a:spcPts val="2000"/>
                        </a:lnSpc>
                        <a:spcAft>
                          <a:spcPts val="0"/>
                        </a:spcAft>
                      </a:pPr>
                      <a:r>
                        <a:rPr lang="en-US" sz="1600" b="0" kern="1200" dirty="0" smtClean="0">
                          <a:solidFill>
                            <a:srgbClr val="002A52"/>
                          </a:solidFill>
                          <a:latin typeface="Calibri" panose="020F0502020204030204" pitchFamily="34" charset="0"/>
                          <a:ea typeface="+mn-ea"/>
                          <a:cs typeface="Arial" pitchFamily="34" charset="0"/>
                        </a:rPr>
                        <a:t>2020’s Destination</a:t>
                      </a:r>
                      <a:endParaRPr lang="en-US" sz="1600" b="0" kern="1200" dirty="0">
                        <a:solidFill>
                          <a:srgbClr val="002A52"/>
                        </a:solidFill>
                        <a:latin typeface="Calibri" panose="020F0502020204030204" pitchFamily="34" charset="0"/>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377" rtl="0" eaLnBrk="1" latinLnBrk="0" hangingPunct="1">
                        <a:lnSpc>
                          <a:spcPts val="2000"/>
                        </a:lnSpc>
                        <a:spcAft>
                          <a:spcPts val="0"/>
                        </a:spcAft>
                      </a:pPr>
                      <a:r>
                        <a:rPr lang="en-US" sz="1600" b="0" kern="1200" dirty="0" smtClean="0">
                          <a:solidFill>
                            <a:srgbClr val="002A52"/>
                          </a:solidFill>
                          <a:latin typeface="Calibri" panose="020F0502020204030204" pitchFamily="34" charset="0"/>
                          <a:ea typeface="+mn-ea"/>
                          <a:cs typeface="Arial" pitchFamily="34" charset="0"/>
                        </a:rPr>
                        <a:t>2030’s Destination, Ages 25-66</a:t>
                      </a:r>
                      <a:endParaRPr lang="en-US" sz="1600" b="0" kern="1200" dirty="0">
                        <a:solidFill>
                          <a:srgbClr val="002A52"/>
                        </a:solidFill>
                        <a:latin typeface="Calibri" panose="020F0502020204030204" pitchFamily="34" charset="0"/>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76660592"/>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en-US" sz="1600" b="1" kern="1200" dirty="0" smtClean="0">
                          <a:solidFill>
                            <a:srgbClr val="002A52"/>
                          </a:solidFill>
                          <a:latin typeface="Calibri" panose="020F0502020204030204" pitchFamily="34" charset="0"/>
                          <a:ea typeface="+mn-ea"/>
                          <a:cs typeface="Arial" pitchFamily="34" charset="0"/>
                        </a:rPr>
                        <a:t>Ultra-orthodox men*</a:t>
                      </a:r>
                      <a:endParaRPr lang="en-US" sz="1600" b="1" kern="1200" dirty="0">
                        <a:solidFill>
                          <a:srgbClr val="002A52"/>
                        </a:solidFill>
                        <a:latin typeface="Calibri" panose="020F0502020204030204"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en-US" sz="1600" b="1" kern="1200" dirty="0">
                          <a:solidFill>
                            <a:srgbClr val="002A52"/>
                          </a:solidFill>
                          <a:latin typeface="Calibri" panose="020F0502020204030204" pitchFamily="34" charset="0"/>
                          <a:ea typeface="+mn-ea"/>
                          <a:cs typeface="Arial" pitchFamily="34" charset="0"/>
                        </a:rPr>
                        <a:t>50.2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he-IL" sz="1600" b="1" kern="1200" dirty="0">
                          <a:solidFill>
                            <a:srgbClr val="002A52"/>
                          </a:solidFill>
                          <a:latin typeface="Calibri" panose="020F0502020204030204" pitchFamily="34" charset="0"/>
                          <a:ea typeface="+mn-ea"/>
                          <a:cs typeface="Arial" pitchFamily="34" charset="0"/>
                        </a:rPr>
                        <a:t>63.0</a:t>
                      </a:r>
                      <a:endParaRPr lang="en-US" sz="1600" b="1" kern="1200" dirty="0">
                        <a:solidFill>
                          <a:srgbClr val="002A52"/>
                        </a:solidFill>
                        <a:latin typeface="Calibri" panose="020F0502020204030204" pitchFamily="34" charset="0"/>
                        <a:ea typeface="+mn-ea"/>
                        <a:cs typeface="Arial"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a:lnSpc>
                          <a:spcPct val="115000"/>
                        </a:lnSpc>
                        <a:spcAft>
                          <a:spcPts val="0"/>
                        </a:spcAft>
                      </a:pPr>
                      <a:r>
                        <a:rPr lang="he-IL" sz="1600" b="1" kern="1200" dirty="0">
                          <a:solidFill>
                            <a:srgbClr val="002A52"/>
                          </a:solidFill>
                          <a:latin typeface="Calibri" panose="020F0502020204030204" pitchFamily="34" charset="0"/>
                          <a:ea typeface="+mn-ea"/>
                          <a:cs typeface="Arial" pitchFamily="34" charset="0"/>
                        </a:rPr>
                        <a:t>65/70</a:t>
                      </a:r>
                      <a:endParaRPr lang="en-US" sz="1600" b="1" kern="1200" dirty="0">
                        <a:solidFill>
                          <a:srgbClr val="002A52"/>
                        </a:solidFill>
                        <a:latin typeface="Calibri" panose="020F0502020204030204"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02202539"/>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r" defTabSz="914377" rtl="0" eaLnBrk="1" fontAlgn="auto" latinLnBrk="0" hangingPunct="1">
                        <a:lnSpc>
                          <a:spcPts val="2000"/>
                        </a:lnSpc>
                        <a:spcBef>
                          <a:spcPts val="0"/>
                        </a:spcBef>
                        <a:spcAft>
                          <a:spcPts val="0"/>
                        </a:spcAft>
                        <a:buClrTx/>
                        <a:buSzTx/>
                        <a:buFontTx/>
                        <a:buNone/>
                        <a:tabLst/>
                        <a:defRPr/>
                      </a:pPr>
                      <a:r>
                        <a:rPr lang="en-US" sz="1600" b="1" kern="1200" dirty="0" smtClean="0">
                          <a:solidFill>
                            <a:srgbClr val="002A52"/>
                          </a:solidFill>
                          <a:latin typeface="Calibri" panose="020F0502020204030204" pitchFamily="34" charset="0"/>
                          <a:ea typeface="+mn-ea"/>
                          <a:cs typeface="Arial" pitchFamily="34" charset="0"/>
                        </a:rPr>
                        <a:t>Arab women</a:t>
                      </a:r>
                      <a:endParaRPr lang="en-US" sz="1600" b="1" kern="1200" dirty="0">
                        <a:solidFill>
                          <a:srgbClr val="002A52"/>
                        </a:solidFill>
                        <a:latin typeface="Calibri" panose="020F0502020204030204"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en-US" sz="1600" b="1" kern="1200" dirty="0">
                          <a:solidFill>
                            <a:srgbClr val="002A52"/>
                          </a:solidFill>
                          <a:latin typeface="Calibri" panose="020F0502020204030204" pitchFamily="34" charset="0"/>
                          <a:ea typeface="+mn-ea"/>
                          <a:cs typeface="Arial" pitchFamily="34" charset="0"/>
                        </a:rPr>
                        <a:t>38.2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he-IL" sz="1600" b="1" kern="1200" dirty="0">
                          <a:solidFill>
                            <a:srgbClr val="002A52"/>
                          </a:solidFill>
                          <a:latin typeface="Calibri" panose="020F0502020204030204" pitchFamily="34" charset="0"/>
                          <a:ea typeface="+mn-ea"/>
                          <a:cs typeface="Arial" pitchFamily="34" charset="0"/>
                        </a:rPr>
                        <a:t>41.0</a:t>
                      </a:r>
                      <a:endParaRPr lang="en-US" sz="1600" b="1" kern="1200" dirty="0">
                        <a:solidFill>
                          <a:srgbClr val="002A52"/>
                        </a:solidFill>
                        <a:latin typeface="Calibri" panose="020F0502020204030204" pitchFamily="34" charset="0"/>
                        <a:ea typeface="+mn-ea"/>
                        <a:cs typeface="Arial"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a:lnSpc>
                          <a:spcPct val="115000"/>
                        </a:lnSpc>
                        <a:spcAft>
                          <a:spcPts val="0"/>
                        </a:spcAft>
                      </a:pPr>
                      <a:r>
                        <a:rPr lang="he-IL" sz="1600" b="1" kern="1200" dirty="0">
                          <a:solidFill>
                            <a:srgbClr val="002A52"/>
                          </a:solidFill>
                          <a:latin typeface="Calibri" panose="020F0502020204030204" pitchFamily="34" charset="0"/>
                          <a:ea typeface="+mn-ea"/>
                          <a:cs typeface="Arial" pitchFamily="34" charset="0"/>
                        </a:rPr>
                        <a:t>53</a:t>
                      </a:r>
                      <a:endParaRPr lang="en-US" sz="1600" b="1" kern="1200" dirty="0">
                        <a:solidFill>
                          <a:srgbClr val="002A52"/>
                        </a:solidFill>
                        <a:latin typeface="Calibri" panose="020F0502020204030204"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06408648"/>
                  </a:ext>
                </a:extLst>
              </a:tr>
              <a:tr h="468000">
                <a:tc>
                  <a:txBody>
                    <a:bodyPr/>
                    <a:lstStyle/>
                    <a:p>
                      <a:pPr marL="0" indent="0" algn="r" defTabSz="914377" rtl="0" eaLnBrk="1" latinLnBrk="0" hangingPunct="1">
                        <a:lnSpc>
                          <a:spcPts val="2000"/>
                        </a:lnSpc>
                        <a:spcAft>
                          <a:spcPts val="0"/>
                        </a:spcAft>
                      </a:pPr>
                      <a:r>
                        <a:rPr lang="en-US" sz="1600" b="1" kern="1200" dirty="0" smtClean="0">
                          <a:solidFill>
                            <a:srgbClr val="002A52"/>
                          </a:solidFill>
                          <a:latin typeface="Calibri" panose="020F0502020204030204" pitchFamily="34" charset="0"/>
                          <a:ea typeface="+mn-ea"/>
                          <a:cs typeface="Arial" pitchFamily="34" charset="0"/>
                        </a:rPr>
                        <a:t>Persons with disabilities (over 20%)</a:t>
                      </a:r>
                      <a:endParaRPr lang="en-US" sz="1600" b="1" kern="1200" dirty="0">
                        <a:solidFill>
                          <a:srgbClr val="002A52"/>
                        </a:solidFill>
                        <a:latin typeface="Calibri" panose="020F0502020204030204" pitchFamily="34" charset="0"/>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en-US" sz="1600" b="1" kern="1200" dirty="0">
                          <a:solidFill>
                            <a:srgbClr val="002A52"/>
                          </a:solidFill>
                          <a:latin typeface="Calibri" panose="020F0502020204030204" pitchFamily="34" charset="0"/>
                          <a:ea typeface="+mn-ea"/>
                          <a:cs typeface="Arial" pitchFamily="34" charset="0"/>
                        </a:rPr>
                        <a:t>41.9</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377" rtl="0" eaLnBrk="1" latinLnBrk="0" hangingPunct="1">
                        <a:lnSpc>
                          <a:spcPts val="2000"/>
                        </a:lnSpc>
                        <a:spcAft>
                          <a:spcPts val="0"/>
                        </a:spcAft>
                      </a:pPr>
                      <a:r>
                        <a:rPr lang="en-US" sz="1600" b="1" kern="1200" dirty="0">
                          <a:solidFill>
                            <a:srgbClr val="002A52"/>
                          </a:solidFill>
                          <a:latin typeface="Calibri" panose="020F0502020204030204" pitchFamily="34" charset="0"/>
                          <a:ea typeface="+mn-ea"/>
                          <a:cs typeface="Arial" pitchFamily="34"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he-IL" sz="1600" b="1" kern="1200" dirty="0">
                          <a:solidFill>
                            <a:srgbClr val="002A52"/>
                          </a:solidFill>
                          <a:latin typeface="Calibri" panose="020F0502020204030204" pitchFamily="34" charset="0"/>
                          <a:ea typeface="+mn-ea"/>
                          <a:cs typeface="Arial" pitchFamily="34" charset="0"/>
                        </a:rPr>
                        <a:t>51</a:t>
                      </a:r>
                      <a:endParaRPr lang="en-US" sz="1600" b="1" kern="1200" dirty="0">
                        <a:solidFill>
                          <a:srgbClr val="002A52"/>
                        </a:solidFill>
                        <a:latin typeface="Calibri" panose="020F0502020204030204"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06789931"/>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en-US" sz="1600" b="0" kern="1200" dirty="0" smtClean="0">
                          <a:solidFill>
                            <a:srgbClr val="002A52"/>
                          </a:solidFill>
                          <a:latin typeface="Calibri" panose="020F0502020204030204" pitchFamily="34" charset="0"/>
                          <a:ea typeface="+mn-ea"/>
                          <a:cs typeface="Arial" pitchFamily="34" charset="0"/>
                        </a:rPr>
                        <a:t>Ultra-orthodox</a:t>
                      </a:r>
                      <a:r>
                        <a:rPr lang="en-US" sz="1600" b="0" kern="1200" baseline="0" dirty="0" smtClean="0">
                          <a:solidFill>
                            <a:srgbClr val="002A52"/>
                          </a:solidFill>
                          <a:latin typeface="Calibri" panose="020F0502020204030204" pitchFamily="34" charset="0"/>
                          <a:ea typeface="+mn-ea"/>
                          <a:cs typeface="Arial" pitchFamily="34" charset="0"/>
                        </a:rPr>
                        <a:t> women*</a:t>
                      </a:r>
                      <a:endParaRPr lang="en-US" sz="1600" b="0" kern="1200" dirty="0">
                        <a:solidFill>
                          <a:srgbClr val="002A52"/>
                        </a:solidFill>
                        <a:latin typeface="Calibri" panose="020F0502020204030204"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en-US" sz="1600" b="0" kern="1200" dirty="0">
                          <a:solidFill>
                            <a:srgbClr val="002A52"/>
                          </a:solidFill>
                          <a:latin typeface="Calibri" panose="020F0502020204030204" pitchFamily="34" charset="0"/>
                          <a:ea typeface="+mn-ea"/>
                          <a:cs typeface="Arial" pitchFamily="34" charset="0"/>
                        </a:rPr>
                        <a:t>76.1</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he-IL" sz="1600" b="0" kern="1200" dirty="0">
                          <a:solidFill>
                            <a:srgbClr val="002A52"/>
                          </a:solidFill>
                          <a:latin typeface="Calibri" panose="020F0502020204030204" pitchFamily="34" charset="0"/>
                          <a:ea typeface="+mn-ea"/>
                          <a:cs typeface="Arial" pitchFamily="34" charset="0"/>
                        </a:rPr>
                        <a:t>63.0</a:t>
                      </a:r>
                      <a:endParaRPr lang="en-US" sz="1600" b="0" kern="1200" dirty="0">
                        <a:solidFill>
                          <a:srgbClr val="002A52"/>
                        </a:solidFill>
                        <a:latin typeface="Calibri" panose="020F0502020204030204" pitchFamily="34" charset="0"/>
                        <a:ea typeface="+mn-ea"/>
                        <a:cs typeface="Arial"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a:lnSpc>
                          <a:spcPct val="115000"/>
                        </a:lnSpc>
                        <a:spcAft>
                          <a:spcPts val="0"/>
                        </a:spcAft>
                      </a:pPr>
                      <a:r>
                        <a:rPr lang="he-IL" sz="1600" b="0" kern="1200" dirty="0">
                          <a:solidFill>
                            <a:srgbClr val="002A52"/>
                          </a:solidFill>
                          <a:latin typeface="Calibri" panose="020F0502020204030204" pitchFamily="34" charset="0"/>
                          <a:ea typeface="+mn-ea"/>
                          <a:cs typeface="Arial" pitchFamily="34" charset="0"/>
                        </a:rPr>
                        <a:t>81</a:t>
                      </a:r>
                      <a:endParaRPr lang="en-US" sz="1600" b="0" kern="1200" dirty="0">
                        <a:solidFill>
                          <a:srgbClr val="002A52"/>
                        </a:solidFill>
                        <a:latin typeface="Calibri" panose="020F0502020204030204"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05614464"/>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en-US" sz="1600" b="0" kern="1200" dirty="0" smtClean="0">
                          <a:solidFill>
                            <a:srgbClr val="002A52"/>
                          </a:solidFill>
                          <a:latin typeface="Calibri" panose="020F0502020204030204" pitchFamily="34" charset="0"/>
                          <a:ea typeface="+mn-ea"/>
                          <a:cs typeface="Arial" pitchFamily="34" charset="0"/>
                        </a:rPr>
                        <a:t>Arab men</a:t>
                      </a:r>
                      <a:endParaRPr lang="en-US" sz="1600" b="0" kern="1200" dirty="0">
                        <a:solidFill>
                          <a:srgbClr val="002A52"/>
                        </a:solidFill>
                        <a:latin typeface="Calibri" panose="020F0502020204030204"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en-US" sz="1600" b="0" kern="1200" dirty="0">
                          <a:solidFill>
                            <a:srgbClr val="002A52"/>
                          </a:solidFill>
                          <a:latin typeface="Calibri" panose="020F0502020204030204" pitchFamily="34" charset="0"/>
                          <a:ea typeface="+mn-ea"/>
                          <a:cs typeface="Arial" pitchFamily="34" charset="0"/>
                        </a:rPr>
                        <a:t>76.3</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he-IL" sz="1600" b="0" kern="1200" dirty="0">
                          <a:solidFill>
                            <a:srgbClr val="002A52"/>
                          </a:solidFill>
                          <a:latin typeface="Calibri" panose="020F0502020204030204" pitchFamily="34" charset="0"/>
                          <a:ea typeface="+mn-ea"/>
                          <a:cs typeface="Arial" pitchFamily="34" charset="0"/>
                        </a:rPr>
                        <a:t>78.0</a:t>
                      </a:r>
                      <a:endParaRPr lang="en-US" sz="1600" b="0" kern="1200" dirty="0">
                        <a:solidFill>
                          <a:srgbClr val="002A52"/>
                        </a:solidFill>
                        <a:latin typeface="Calibri" panose="020F0502020204030204" pitchFamily="34" charset="0"/>
                        <a:ea typeface="+mn-ea"/>
                        <a:cs typeface="Arial"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a:lnSpc>
                          <a:spcPct val="115000"/>
                        </a:lnSpc>
                        <a:spcAft>
                          <a:spcPts val="0"/>
                        </a:spcAft>
                      </a:pPr>
                      <a:r>
                        <a:rPr lang="he-IL" sz="1600" b="0" kern="1200" dirty="0">
                          <a:solidFill>
                            <a:srgbClr val="002A52"/>
                          </a:solidFill>
                          <a:latin typeface="Calibri" panose="020F0502020204030204" pitchFamily="34" charset="0"/>
                          <a:ea typeface="+mn-ea"/>
                          <a:cs typeface="Arial" pitchFamily="34" charset="0"/>
                        </a:rPr>
                        <a:t>83</a:t>
                      </a:r>
                      <a:endParaRPr lang="en-US" sz="1600" b="0" kern="1200" dirty="0">
                        <a:solidFill>
                          <a:srgbClr val="002A52"/>
                        </a:solidFill>
                        <a:latin typeface="Calibri" panose="020F0502020204030204"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89759488"/>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en-US" sz="1600" b="0" kern="1200" dirty="0" smtClean="0">
                          <a:solidFill>
                            <a:srgbClr val="002A52"/>
                          </a:solidFill>
                          <a:latin typeface="Calibri" panose="020F0502020204030204" pitchFamily="34" charset="0"/>
                          <a:ea typeface="+mn-ea"/>
                          <a:cs typeface="Arial" pitchFamily="34" charset="0"/>
                        </a:rPr>
                        <a:t>Non-ultra-orthodo</a:t>
                      </a:r>
                      <a:r>
                        <a:rPr lang="en-US" sz="1600" b="0" kern="1200" baseline="0" dirty="0" smtClean="0">
                          <a:solidFill>
                            <a:srgbClr val="002A52"/>
                          </a:solidFill>
                          <a:latin typeface="Calibri" panose="020F0502020204030204" pitchFamily="34" charset="0"/>
                          <a:ea typeface="+mn-ea"/>
                          <a:cs typeface="Arial" pitchFamily="34" charset="0"/>
                        </a:rPr>
                        <a:t>x Jews (men and women)</a:t>
                      </a:r>
                      <a:endParaRPr lang="en-US" sz="1600" b="0" kern="1200" dirty="0">
                        <a:solidFill>
                          <a:srgbClr val="002A52"/>
                        </a:solidFill>
                        <a:latin typeface="Calibri" panose="020F0502020204030204"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en-US" sz="1600" b="0" kern="1200" dirty="0">
                          <a:solidFill>
                            <a:srgbClr val="002A52"/>
                          </a:solidFill>
                          <a:latin typeface="Calibri" panose="020F0502020204030204" pitchFamily="34" charset="0"/>
                          <a:ea typeface="+mn-ea"/>
                          <a:cs typeface="Arial" pitchFamily="34" charset="0"/>
                        </a:rPr>
                        <a:t>85.0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he-IL" sz="1600" b="0" kern="1200" dirty="0">
                          <a:solidFill>
                            <a:srgbClr val="002A52"/>
                          </a:solidFill>
                          <a:latin typeface="Calibri" panose="020F0502020204030204" pitchFamily="34" charset="0"/>
                          <a:ea typeface="+mn-ea"/>
                          <a:cs typeface="Arial" pitchFamily="34" charset="0"/>
                        </a:rPr>
                        <a:t>83.0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he-IL" sz="1600" b="0" kern="1200" dirty="0">
                          <a:solidFill>
                            <a:srgbClr val="002A52"/>
                          </a:solidFill>
                          <a:latin typeface="Calibri" panose="020F0502020204030204" pitchFamily="34" charset="0"/>
                          <a:ea typeface="+mn-ea"/>
                          <a:cs typeface="Arial" pitchFamily="34" charset="0"/>
                        </a:rPr>
                        <a:t>86</a:t>
                      </a:r>
                      <a:endParaRPr lang="en-US" sz="1600" b="0" kern="1200" dirty="0">
                        <a:solidFill>
                          <a:srgbClr val="002A52"/>
                        </a:solidFill>
                        <a:latin typeface="Calibri" panose="020F0502020204030204"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6136497"/>
                  </a:ext>
                </a:extLst>
              </a:tr>
            </a:tbl>
          </a:graphicData>
        </a:graphic>
      </p:graphicFrame>
      <p:sp>
        <p:nvSpPr>
          <p:cNvPr id="7" name="Rectangle 6">
            <a:extLst>
              <a:ext uri="{FF2B5EF4-FFF2-40B4-BE49-F238E27FC236}">
                <a16:creationId xmlns="" xmlns:a16="http://schemas.microsoft.com/office/drawing/2014/main" id="{4D90CB0E-00FB-4E15-B45A-86029E2C3E16}"/>
              </a:ext>
            </a:extLst>
          </p:cNvPr>
          <p:cNvSpPr>
            <a:spLocks noChangeArrowheads="1"/>
          </p:cNvSpPr>
          <p:nvPr/>
        </p:nvSpPr>
        <p:spPr bwMode="auto">
          <a:xfrm>
            <a:off x="0" y="4759172"/>
            <a:ext cx="9144000" cy="861774"/>
          </a:xfrm>
          <a:prstGeom prst="rect">
            <a:avLst/>
          </a:prstGeom>
          <a:noFill/>
          <a:ln w="9525">
            <a:noFill/>
            <a:miter lim="800000"/>
            <a:headEnd/>
            <a:tailEnd/>
          </a:ln>
          <a:effectLst/>
        </p:spPr>
        <p:txBody>
          <a:bodyPr wrap="square" anchor="ctr">
            <a:spAutoFit/>
          </a:bodyPr>
          <a:lstStyle/>
          <a:p>
            <a:pPr algn="l" rtl="0">
              <a:spcBef>
                <a:spcPts val="1200"/>
              </a:spcBef>
            </a:pPr>
            <a:r>
              <a:rPr lang="en-US" sz="2000" dirty="0">
                <a:solidFill>
                  <a:srgbClr val="002A52"/>
                </a:solidFill>
                <a:latin typeface="Calibri" panose="020F0502020204030204" pitchFamily="34" charset="0"/>
              </a:rPr>
              <a:t>Focusing on groups with low employment rates</a:t>
            </a:r>
          </a:p>
          <a:p>
            <a:pPr algn="l" rtl="0">
              <a:spcBef>
                <a:spcPts val="1200"/>
              </a:spcBef>
            </a:pPr>
            <a:r>
              <a:rPr lang="en-US" sz="2000" dirty="0">
                <a:solidFill>
                  <a:srgbClr val="002A52"/>
                </a:solidFill>
                <a:latin typeface="Calibri" panose="020F0502020204030204" pitchFamily="34" charset="0"/>
              </a:rPr>
              <a:t>Total employment in 2030 aged 25-66 - 80.4%, fifth place in the OECD today</a:t>
            </a:r>
          </a:p>
        </p:txBody>
      </p:sp>
      <p:sp>
        <p:nvSpPr>
          <p:cNvPr id="8" name="Rectangle 7">
            <a:extLst>
              <a:ext uri="{FF2B5EF4-FFF2-40B4-BE49-F238E27FC236}">
                <a16:creationId xmlns="" xmlns:a16="http://schemas.microsoft.com/office/drawing/2014/main" id="{C300C01D-7C88-48B7-B60B-BBD2187CAA3B}"/>
              </a:ext>
            </a:extLst>
          </p:cNvPr>
          <p:cNvSpPr/>
          <p:nvPr/>
        </p:nvSpPr>
        <p:spPr>
          <a:xfrm>
            <a:off x="2483768" y="6093296"/>
            <a:ext cx="5756888" cy="882293"/>
          </a:xfrm>
          <a:prstGeom prst="rect">
            <a:avLst/>
          </a:prstGeom>
        </p:spPr>
        <p:txBody>
          <a:bodyPr wrap="square">
            <a:spAutoFit/>
          </a:bodyPr>
          <a:lstStyle/>
          <a:p>
            <a:pPr algn="l" rtl="0">
              <a:spcBef>
                <a:spcPts val="0"/>
              </a:spcBef>
            </a:pPr>
            <a:r>
              <a:rPr lang="en-US" sz="1400" baseline="30000" dirty="0" smtClean="0">
                <a:solidFill>
                  <a:srgbClr val="002060"/>
                </a:solidFill>
                <a:latin typeface="Calibri" panose="020F0502020204030204" pitchFamily="34" charset="0"/>
              </a:rPr>
              <a:t>Many </a:t>
            </a:r>
            <a:r>
              <a:rPr lang="en-US" sz="1400" baseline="30000" dirty="0">
                <a:solidFill>
                  <a:srgbClr val="002060"/>
                </a:solidFill>
                <a:latin typeface="Calibri" panose="020F0502020204030204" pitchFamily="34" charset="0"/>
              </a:rPr>
              <a:t>ultra-Orthodox and ultra-Orthodox are employed in small and part-time </a:t>
            </a:r>
            <a:r>
              <a:rPr lang="en-US" sz="1400" baseline="30000" dirty="0" smtClean="0">
                <a:solidFill>
                  <a:srgbClr val="002060"/>
                </a:solidFill>
                <a:latin typeface="Calibri" panose="020F0502020204030204" pitchFamily="34" charset="0"/>
              </a:rPr>
              <a:t>jobs.</a:t>
            </a:r>
            <a:r>
              <a:rPr lang="en-US" sz="1400" dirty="0" smtClean="0">
                <a:solidFill>
                  <a:srgbClr val="002060"/>
                </a:solidFill>
                <a:latin typeface="Calibri" panose="020F0502020204030204" pitchFamily="34" charset="0"/>
              </a:rPr>
              <a:t> </a:t>
            </a:r>
            <a:r>
              <a:rPr lang="en-US" sz="1400" baseline="30000" dirty="0" smtClean="0">
                <a:solidFill>
                  <a:srgbClr val="002060"/>
                </a:solidFill>
                <a:latin typeface="Calibri" panose="020F0502020204030204" pitchFamily="34" charset="0"/>
              </a:rPr>
              <a:t>To 2018 and the 2020 target for ages</a:t>
            </a:r>
          </a:p>
          <a:p>
            <a:pPr algn="l" rtl="0">
              <a:spcBef>
                <a:spcPts val="0"/>
              </a:spcBef>
            </a:pPr>
            <a:r>
              <a:rPr lang="en-US" sz="1400" baseline="30000" dirty="0" smtClean="0">
                <a:solidFill>
                  <a:srgbClr val="002060"/>
                </a:solidFill>
                <a:latin typeface="Calibri" panose="020F0502020204030204" pitchFamily="34" charset="0"/>
              </a:rPr>
              <a:t> 25-64, the target for 2030 for ages 25-66. For people with disabilities, the last figure for 2016.Ultra-Orthodox according to the definition of the National Economic Council. </a:t>
            </a:r>
          </a:p>
          <a:p>
            <a:pPr algn="l" rtl="0">
              <a:spcBef>
                <a:spcPts val="0"/>
              </a:spcBef>
            </a:pPr>
            <a:r>
              <a:rPr lang="en-US" sz="1400" baseline="30000" dirty="0" smtClean="0">
                <a:solidFill>
                  <a:srgbClr val="002060"/>
                </a:solidFill>
                <a:latin typeface="Calibri" panose="020F0502020204030204" pitchFamily="34" charset="0"/>
              </a:rPr>
              <a:t>Persons with disabilities according to the definition of the National Insurance Institute.</a:t>
            </a:r>
            <a:endParaRPr lang="he-IL" sz="1400" baseline="30000" dirty="0">
              <a:solidFill>
                <a:srgbClr val="002060"/>
              </a:solidFill>
              <a:latin typeface="Calibri" panose="020F0502020204030204" pitchFamily="34" charset="0"/>
            </a:endParaRPr>
          </a:p>
        </p:txBody>
      </p:sp>
    </p:spTree>
    <p:extLst>
      <p:ext uri="{BB962C8B-B14F-4D97-AF65-F5344CB8AC3E}">
        <p14:creationId xmlns:p14="http://schemas.microsoft.com/office/powerpoint/2010/main" xmlns="" val="1057680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F3DE8B89-6832-4574-9F02-17688212A47D}"/>
              </a:ext>
            </a:extLst>
          </p:cNvPr>
          <p:cNvGraphicFramePr>
            <a:graphicFrameLocks noGrp="1"/>
          </p:cNvGraphicFramePr>
          <p:nvPr>
            <p:extLst>
              <p:ext uri="{D42A27DB-BD31-4B8C-83A1-F6EECF244321}">
                <p14:modId xmlns:p14="http://schemas.microsoft.com/office/powerpoint/2010/main" xmlns="" val="512870654"/>
              </p:ext>
            </p:extLst>
          </p:nvPr>
        </p:nvGraphicFramePr>
        <p:xfrm>
          <a:off x="263125" y="979200"/>
          <a:ext cx="8617750" cy="3031248"/>
        </p:xfrm>
        <a:graphic>
          <a:graphicData uri="http://schemas.openxmlformats.org/drawingml/2006/table">
            <a:tbl>
              <a:tblPr rtl="1" firstRow="1" firstCol="1" bandRow="1">
                <a:tableStyleId>{5C22544A-7EE6-4342-B048-85BDC9FD1C3A}</a:tableStyleId>
              </a:tblPr>
              <a:tblGrid>
                <a:gridCol w="2317750">
                  <a:extLst>
                    <a:ext uri="{9D8B030D-6E8A-4147-A177-3AD203B41FA5}">
                      <a16:colId xmlns="" xmlns:a16="http://schemas.microsoft.com/office/drawing/2014/main" val="1174229410"/>
                    </a:ext>
                  </a:extLst>
                </a:gridCol>
                <a:gridCol w="6300000">
                  <a:extLst>
                    <a:ext uri="{9D8B030D-6E8A-4147-A177-3AD203B41FA5}">
                      <a16:colId xmlns="" xmlns:a16="http://schemas.microsoft.com/office/drawing/2014/main" val="2209974230"/>
                    </a:ext>
                  </a:extLst>
                </a:gridCol>
              </a:tblGrid>
              <a:tr h="505584">
                <a:tc>
                  <a:txBody>
                    <a:bodyPr/>
                    <a:lstStyle/>
                    <a:p>
                      <a:pPr marL="0" indent="0" algn="l" defTabSz="914377" rtl="0" eaLnBrk="1" latinLnBrk="0" hangingPunct="1">
                        <a:lnSpc>
                          <a:spcPts val="2000"/>
                        </a:lnSpc>
                        <a:spcBef>
                          <a:spcPts val="300"/>
                        </a:spcBef>
                        <a:spcAft>
                          <a:spcPts val="0"/>
                        </a:spcAft>
                      </a:pPr>
                      <a:endParaRPr lang="en-US" sz="1600" b="0" kern="1200" dirty="0">
                        <a:solidFill>
                          <a:srgbClr val="002A52"/>
                        </a:solidFill>
                        <a:latin typeface="+mj-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377" rtl="0" eaLnBrk="1" latinLnBrk="0" hangingPunct="1">
                        <a:lnSpc>
                          <a:spcPts val="2000"/>
                        </a:lnSpc>
                        <a:spcAft>
                          <a:spcPts val="0"/>
                        </a:spcAft>
                      </a:pPr>
                      <a:r>
                        <a:rPr lang="en-US" sz="1600" b="0" kern="1200" dirty="0" smtClean="0">
                          <a:solidFill>
                            <a:srgbClr val="002060"/>
                          </a:solidFill>
                          <a:latin typeface="Calibri" panose="020F0502020204030204" pitchFamily="34" charset="0"/>
                          <a:ea typeface="+mn-ea"/>
                          <a:cs typeface="Arial" pitchFamily="34" charset="0"/>
                        </a:rPr>
                        <a:t>Target 2030, ages 25-39</a:t>
                      </a:r>
                      <a:endParaRPr lang="en-US" sz="1600" b="0" kern="1200" dirty="0">
                        <a:solidFill>
                          <a:srgbClr val="002060"/>
                        </a:solidFill>
                        <a:latin typeface="Calibri" panose="020F0502020204030204" pitchFamily="34" charset="0"/>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76660592"/>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en-US" sz="1600" b="1" kern="1200" dirty="0" smtClean="0">
                          <a:solidFill>
                            <a:srgbClr val="002A52"/>
                          </a:solidFill>
                          <a:latin typeface="Calibri" panose="020F0502020204030204" pitchFamily="34" charset="0"/>
                          <a:ea typeface="+mn-ea"/>
                          <a:cs typeface="Arial" pitchFamily="34" charset="0"/>
                        </a:rPr>
                        <a:t>Ultra-orthodox women</a:t>
                      </a:r>
                      <a:endParaRPr lang="en-US" sz="1600" b="1" kern="1200" dirty="0">
                        <a:solidFill>
                          <a:srgbClr val="002A52"/>
                        </a:solidFill>
                        <a:latin typeface="Calibri" panose="020F0502020204030204"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1">
                        <a:lnSpc>
                          <a:spcPct val="115000"/>
                        </a:lnSpc>
                        <a:spcAft>
                          <a:spcPts val="0"/>
                        </a:spcAft>
                      </a:pPr>
                      <a:r>
                        <a:rPr lang="en-US" sz="1600" b="1" kern="1200" dirty="0" smtClean="0">
                          <a:solidFill>
                            <a:srgbClr val="002060"/>
                          </a:solidFill>
                          <a:latin typeface="Calibri" panose="020F0502020204030204" pitchFamily="34" charset="0"/>
                          <a:ea typeface="+mn-ea"/>
                          <a:cs typeface="+mn-cs"/>
                        </a:rPr>
                        <a:t>An increase of 3.3% per annum in the nominal monthly wage</a:t>
                      </a:r>
                    </a:p>
                    <a:p>
                      <a:pPr algn="ctr" rtl="1">
                        <a:lnSpc>
                          <a:spcPct val="115000"/>
                        </a:lnSpc>
                        <a:spcAft>
                          <a:spcPts val="0"/>
                        </a:spcAft>
                      </a:pPr>
                      <a:r>
                        <a:rPr lang="en-US" sz="1600" b="1" kern="1200" dirty="0" smtClean="0">
                          <a:solidFill>
                            <a:srgbClr val="002060"/>
                          </a:solidFill>
                          <a:latin typeface="Calibri" panose="020F0502020204030204" pitchFamily="34" charset="0"/>
                          <a:ea typeface="+mn-ea"/>
                          <a:cs typeface="+mn-cs"/>
                        </a:rPr>
                        <a:t>A higher-than-expected rate for non-ultra-Orthodox Jewish women</a:t>
                      </a:r>
                      <a:endParaRPr lang="en-US" sz="1600" b="0" kern="1200" dirty="0">
                        <a:solidFill>
                          <a:srgbClr val="002060"/>
                        </a:solidFill>
                        <a:latin typeface="Calibri" panose="020F0502020204030204"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02202539"/>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r" defTabSz="914377" rtl="0" eaLnBrk="1" fontAlgn="auto" latinLnBrk="0" hangingPunct="1">
                        <a:lnSpc>
                          <a:spcPts val="2000"/>
                        </a:lnSpc>
                        <a:spcBef>
                          <a:spcPts val="0"/>
                        </a:spcBef>
                        <a:spcAft>
                          <a:spcPts val="0"/>
                        </a:spcAft>
                        <a:buClrTx/>
                        <a:buSzTx/>
                        <a:buFontTx/>
                        <a:buNone/>
                        <a:tabLst/>
                        <a:defRPr/>
                      </a:pPr>
                      <a:r>
                        <a:rPr lang="en-US" sz="1600" b="1" kern="1200" dirty="0" smtClean="0">
                          <a:solidFill>
                            <a:srgbClr val="002A52"/>
                          </a:solidFill>
                          <a:latin typeface="Calibri" panose="020F0502020204030204" pitchFamily="34" charset="0"/>
                          <a:ea typeface="+mn-ea"/>
                          <a:cs typeface="Arial" pitchFamily="34" charset="0"/>
                        </a:rPr>
                        <a:t>Arab</a:t>
                      </a:r>
                      <a:r>
                        <a:rPr lang="en-US" sz="1600" b="1" kern="1200" baseline="0" dirty="0" smtClean="0">
                          <a:solidFill>
                            <a:srgbClr val="002A52"/>
                          </a:solidFill>
                          <a:latin typeface="Calibri" panose="020F0502020204030204" pitchFamily="34" charset="0"/>
                          <a:ea typeface="+mn-ea"/>
                          <a:cs typeface="Arial" pitchFamily="34" charset="0"/>
                        </a:rPr>
                        <a:t> men</a:t>
                      </a:r>
                      <a:endParaRPr lang="en-US" sz="1600" b="1" kern="1200" dirty="0">
                        <a:solidFill>
                          <a:srgbClr val="002A52"/>
                        </a:solidFill>
                        <a:latin typeface="Calibri" panose="020F0502020204030204"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1">
                        <a:lnSpc>
                          <a:spcPct val="115000"/>
                        </a:lnSpc>
                        <a:spcAft>
                          <a:spcPts val="0"/>
                        </a:spcAft>
                      </a:pPr>
                      <a:r>
                        <a:rPr lang="en-US" sz="1600" b="1" kern="1200" dirty="0" smtClean="0">
                          <a:solidFill>
                            <a:srgbClr val="002060"/>
                          </a:solidFill>
                          <a:latin typeface="Calibri" panose="020F0502020204030204" pitchFamily="34" charset="0"/>
                          <a:ea typeface="+mn-ea"/>
                          <a:cs typeface="+mn-cs"/>
                        </a:rPr>
                        <a:t>An increase of 3% per annum in the nominal monthly wage</a:t>
                      </a:r>
                    </a:p>
                    <a:p>
                      <a:pPr algn="ctr" rtl="1">
                        <a:lnSpc>
                          <a:spcPct val="115000"/>
                        </a:lnSpc>
                        <a:spcAft>
                          <a:spcPts val="0"/>
                        </a:spcAft>
                      </a:pPr>
                      <a:r>
                        <a:rPr lang="en-US" sz="1600" b="1" kern="1200" dirty="0" smtClean="0">
                          <a:solidFill>
                            <a:srgbClr val="002060"/>
                          </a:solidFill>
                          <a:latin typeface="Calibri" panose="020F0502020204030204" pitchFamily="34" charset="0"/>
                          <a:ea typeface="+mn-ea"/>
                          <a:cs typeface="+mn-cs"/>
                        </a:rPr>
                        <a:t>A higher-than-expected rate for non-ultra-Orthodox Jewish men</a:t>
                      </a:r>
                      <a:endParaRPr lang="en-US" sz="1600" b="1" kern="1200" dirty="0">
                        <a:solidFill>
                          <a:srgbClr val="002060"/>
                        </a:solidFill>
                        <a:latin typeface="Calibri" panose="020F0502020204030204"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06408648"/>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en-US" sz="1600" b="0" kern="1200" dirty="0" smtClean="0">
                          <a:solidFill>
                            <a:srgbClr val="002A52"/>
                          </a:solidFill>
                          <a:latin typeface="Calibri" panose="020F0502020204030204" pitchFamily="34" charset="0"/>
                          <a:ea typeface="+mn-ea"/>
                          <a:cs typeface="Arial" pitchFamily="34" charset="0"/>
                        </a:rPr>
                        <a:t>Women</a:t>
                      </a:r>
                      <a:endParaRPr lang="en-US" sz="1600" b="0" kern="1200" dirty="0">
                        <a:solidFill>
                          <a:srgbClr val="002A52"/>
                        </a:solidFill>
                        <a:latin typeface="Calibri" panose="020F0502020204030204"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a:lnSpc>
                          <a:spcPct val="115000"/>
                        </a:lnSpc>
                        <a:spcAft>
                          <a:spcPts val="0"/>
                        </a:spcAft>
                      </a:pPr>
                      <a:r>
                        <a:rPr lang="en-US" sz="1600" b="0" kern="1200" dirty="0" smtClean="0">
                          <a:solidFill>
                            <a:srgbClr val="002060"/>
                          </a:solidFill>
                          <a:latin typeface="Calibri" panose="020F0502020204030204" pitchFamily="34" charset="0"/>
                          <a:ea typeface="+mn-ea"/>
                          <a:cs typeface="+mn-cs"/>
                        </a:rPr>
                        <a:t>An increase of 2.6% per annum in the nominal monthly wage</a:t>
                      </a:r>
                      <a:endParaRPr lang="en-US" sz="1600" b="0" kern="1200" baseline="0" dirty="0">
                        <a:solidFill>
                          <a:srgbClr val="002060"/>
                        </a:solidFill>
                        <a:latin typeface="Calibri" panose="020F0502020204030204"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05614464"/>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en-US" sz="1600" b="0" kern="1200" dirty="0" smtClean="0">
                          <a:solidFill>
                            <a:srgbClr val="002A52"/>
                          </a:solidFill>
                          <a:latin typeface="Calibri" panose="020F0502020204030204" pitchFamily="34" charset="0"/>
                          <a:ea typeface="+mn-ea"/>
                          <a:cs typeface="Arial" pitchFamily="34" charset="0"/>
                        </a:rPr>
                        <a:t>Ultra-orthodox</a:t>
                      </a:r>
                      <a:r>
                        <a:rPr lang="en-US" sz="1600" b="0" kern="1200" baseline="0" dirty="0" smtClean="0">
                          <a:solidFill>
                            <a:srgbClr val="002A52"/>
                          </a:solidFill>
                          <a:latin typeface="Calibri" panose="020F0502020204030204" pitchFamily="34" charset="0"/>
                          <a:ea typeface="+mn-ea"/>
                          <a:cs typeface="Arial" pitchFamily="34" charset="0"/>
                        </a:rPr>
                        <a:t> men</a:t>
                      </a:r>
                      <a:endParaRPr lang="en-US" sz="1600" b="0" kern="1200" dirty="0">
                        <a:solidFill>
                          <a:srgbClr val="002A52"/>
                        </a:solidFill>
                        <a:latin typeface="Calibri" panose="020F0502020204030204"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a:lnSpc>
                          <a:spcPct val="115000"/>
                        </a:lnSpc>
                        <a:spcAft>
                          <a:spcPts val="0"/>
                        </a:spcAft>
                      </a:pPr>
                      <a:r>
                        <a:rPr lang="en-US" sz="1600" b="0" kern="1200" dirty="0" smtClean="0">
                          <a:solidFill>
                            <a:srgbClr val="002A52"/>
                          </a:solidFill>
                          <a:latin typeface="Calibri" panose="020F0502020204030204" pitchFamily="34" charset="0"/>
                          <a:ea typeface="+mn-ea"/>
                          <a:cs typeface="+mn-cs"/>
                        </a:rPr>
                        <a:t>An increase in the same rate for non-ultra-Orthodox Jewish men</a:t>
                      </a:r>
                      <a:endParaRPr lang="en-US" sz="1600" b="0" kern="1200" dirty="0">
                        <a:solidFill>
                          <a:srgbClr val="002A52"/>
                        </a:solidFill>
                        <a:latin typeface="Calibri" panose="020F0502020204030204"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89759488"/>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en-US" sz="1600" b="0" kern="1200" dirty="0" smtClean="0">
                          <a:solidFill>
                            <a:srgbClr val="002A52"/>
                          </a:solidFill>
                          <a:latin typeface="Calibri" panose="020F0502020204030204" pitchFamily="34" charset="0"/>
                          <a:ea typeface="+mn-ea"/>
                          <a:cs typeface="Arial" pitchFamily="34" charset="0"/>
                        </a:rPr>
                        <a:t>Arab women</a:t>
                      </a:r>
                      <a:endParaRPr lang="en-US" sz="1600" b="0" kern="1200" dirty="0">
                        <a:solidFill>
                          <a:srgbClr val="002A52"/>
                        </a:solidFill>
                        <a:latin typeface="Calibri" panose="020F0502020204030204"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kern="1200" dirty="0" smtClean="0">
                          <a:solidFill>
                            <a:srgbClr val="002A52"/>
                          </a:solidFill>
                          <a:latin typeface="Calibri" panose="020F0502020204030204" pitchFamily="34" charset="0"/>
                          <a:ea typeface="+mn-ea"/>
                          <a:cs typeface="+mn-cs"/>
                        </a:rPr>
                        <a:t>An increase in the same percentage of non-ultra-Orthodox Jewish women</a:t>
                      </a:r>
                      <a:endParaRPr lang="en-US" sz="1600" b="0" kern="1200" dirty="0">
                        <a:solidFill>
                          <a:srgbClr val="002A52"/>
                        </a:solidFill>
                        <a:latin typeface="Calibri" panose="020F0502020204030204"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6136497"/>
                  </a:ext>
                </a:extLst>
              </a:tr>
            </a:tbl>
          </a:graphicData>
        </a:graphic>
      </p:graphicFrame>
      <p:sp>
        <p:nvSpPr>
          <p:cNvPr id="7" name="Rectangle 6">
            <a:extLst>
              <a:ext uri="{FF2B5EF4-FFF2-40B4-BE49-F238E27FC236}">
                <a16:creationId xmlns="" xmlns:a16="http://schemas.microsoft.com/office/drawing/2014/main" id="{4D90CB0E-00FB-4E15-B45A-86029E2C3E16}"/>
              </a:ext>
            </a:extLst>
          </p:cNvPr>
          <p:cNvSpPr>
            <a:spLocks noChangeArrowheads="1"/>
          </p:cNvSpPr>
          <p:nvPr/>
        </p:nvSpPr>
        <p:spPr bwMode="auto">
          <a:xfrm>
            <a:off x="0" y="4138627"/>
            <a:ext cx="9144000" cy="1785104"/>
          </a:xfrm>
          <a:prstGeom prst="rect">
            <a:avLst/>
          </a:prstGeom>
          <a:noFill/>
          <a:ln w="9525">
            <a:noFill/>
            <a:miter lim="800000"/>
            <a:headEnd/>
            <a:tailEnd/>
          </a:ln>
          <a:effectLst/>
        </p:spPr>
        <p:txBody>
          <a:bodyPr wrap="square" anchor="ctr">
            <a:spAutoFit/>
          </a:bodyPr>
          <a:lstStyle/>
          <a:p>
            <a:pPr algn="l" rtl="0">
              <a:spcBef>
                <a:spcPts val="1200"/>
              </a:spcBef>
            </a:pPr>
            <a:r>
              <a:rPr lang="en-US" sz="2000" dirty="0">
                <a:solidFill>
                  <a:srgbClr val="002060"/>
                </a:solidFill>
                <a:latin typeface="Calibri" panose="020F0502020204030204" pitchFamily="34" charset="0"/>
                <a:cs typeface="Arial" pitchFamily="34" charset="0"/>
              </a:rPr>
              <a:t>Raising the productivity and income from household labor</a:t>
            </a:r>
          </a:p>
          <a:p>
            <a:pPr algn="l" rtl="0">
              <a:spcBef>
                <a:spcPts val="1200"/>
              </a:spcBef>
            </a:pPr>
            <a:r>
              <a:rPr lang="en-US" sz="2000" dirty="0">
                <a:solidFill>
                  <a:srgbClr val="002060"/>
                </a:solidFill>
                <a:latin typeface="Calibri" panose="020F0502020204030204" pitchFamily="34" charset="0"/>
                <a:cs typeface="Arial" pitchFamily="34" charset="0"/>
              </a:rPr>
              <a:t>Focusing on groups with a high employment rate but low wages and skills</a:t>
            </a:r>
          </a:p>
          <a:p>
            <a:pPr algn="l" rtl="0">
              <a:spcBef>
                <a:spcPts val="1200"/>
              </a:spcBef>
            </a:pPr>
            <a:r>
              <a:rPr lang="en-US" sz="2000" dirty="0">
                <a:solidFill>
                  <a:srgbClr val="002060"/>
                </a:solidFill>
                <a:latin typeface="Calibri" panose="020F0502020204030204" pitchFamily="34" charset="0"/>
                <a:cs typeface="Arial" pitchFamily="34" charset="0"/>
              </a:rPr>
              <a:t>Reducing the rate of employees below the minimum wage per hour from 10% to 5%</a:t>
            </a:r>
          </a:p>
          <a:p>
            <a:pPr algn="l" rtl="0">
              <a:spcBef>
                <a:spcPts val="1200"/>
              </a:spcBef>
            </a:pPr>
            <a:r>
              <a:rPr lang="en-US" sz="2000" dirty="0">
                <a:solidFill>
                  <a:srgbClr val="002060"/>
                </a:solidFill>
                <a:latin typeface="Calibri" panose="020F0502020204030204" pitchFamily="34" charset="0"/>
                <a:cs typeface="Arial" pitchFamily="34" charset="0"/>
              </a:rPr>
              <a:t>The set of goals will lead to a reduction in poverty</a:t>
            </a:r>
            <a:endParaRPr lang="en-US" sz="2000" dirty="0">
              <a:solidFill>
                <a:srgbClr val="002A52"/>
              </a:solidFill>
              <a:latin typeface="Calibri" panose="020F0502020204030204" pitchFamily="34" charset="0"/>
            </a:endParaRPr>
          </a:p>
        </p:txBody>
      </p:sp>
      <p:sp>
        <p:nvSpPr>
          <p:cNvPr id="5" name="Rectangle 4">
            <a:extLst>
              <a:ext uri="{FF2B5EF4-FFF2-40B4-BE49-F238E27FC236}">
                <a16:creationId xmlns="" xmlns:a16="http://schemas.microsoft.com/office/drawing/2014/main" id="{F8399D01-26AD-4ADD-9BE5-35061824ED55}"/>
              </a:ext>
            </a:extLst>
          </p:cNvPr>
          <p:cNvSpPr>
            <a:spLocks noChangeArrowheads="1"/>
          </p:cNvSpPr>
          <p:nvPr/>
        </p:nvSpPr>
        <p:spPr bwMode="auto">
          <a:xfrm>
            <a:off x="0" y="1684"/>
            <a:ext cx="9144000" cy="1107996"/>
          </a:xfrm>
          <a:prstGeom prst="rect">
            <a:avLst/>
          </a:prstGeom>
          <a:noFill/>
          <a:ln w="9525">
            <a:noFill/>
            <a:miter lim="800000"/>
            <a:headEnd/>
            <a:tailEnd/>
          </a:ln>
          <a:effectLst/>
        </p:spPr>
        <p:txBody>
          <a:bodyPr anchor="ctr">
            <a:spAutoFit/>
          </a:bodyPr>
          <a:lstStyle/>
          <a:p>
            <a:pPr>
              <a:spcBef>
                <a:spcPts val="1200"/>
              </a:spcBef>
            </a:pPr>
            <a:r>
              <a:rPr lang="en-US" sz="3200" b="1" dirty="0">
                <a:solidFill>
                  <a:srgbClr val="002A52"/>
                </a:solidFill>
                <a:latin typeface="Calibri" panose="020F0502020204030204" pitchFamily="34" charset="0"/>
                <a:ea typeface="Tahoma" panose="020B0604030504040204" pitchFamily="34" charset="0"/>
                <a:cs typeface="Arial" panose="020B0604020202020204" pitchFamily="34" charset="0"/>
              </a:rPr>
              <a:t>Employment Committee 2030: Quality of Employment Objectives</a:t>
            </a:r>
            <a:endParaRPr lang="he-IL" sz="3200" b="1" dirty="0">
              <a:solidFill>
                <a:srgbClr val="002A52"/>
              </a:solidFill>
              <a:latin typeface="Calibri" panose="020F0502020204030204" pitchFamily="34" charset="0"/>
              <a:ea typeface="Tahoma" panose="020B060403050404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C300C01D-7C88-48B7-B60B-BBD2187CAA3B}"/>
              </a:ext>
            </a:extLst>
          </p:cNvPr>
          <p:cNvSpPr/>
          <p:nvPr/>
        </p:nvSpPr>
        <p:spPr>
          <a:xfrm>
            <a:off x="2483768" y="6525344"/>
            <a:ext cx="8133152" cy="420628"/>
          </a:xfrm>
          <a:prstGeom prst="rect">
            <a:avLst/>
          </a:prstGeom>
        </p:spPr>
        <p:txBody>
          <a:bodyPr wrap="square">
            <a:spAutoFit/>
          </a:bodyPr>
          <a:lstStyle/>
          <a:p>
            <a:pPr algn="l" rtl="0">
              <a:spcBef>
                <a:spcPts val="0"/>
              </a:spcBef>
            </a:pPr>
            <a:r>
              <a:rPr lang="en-US" sz="1600" baseline="30000" dirty="0">
                <a:solidFill>
                  <a:srgbClr val="002060"/>
                </a:solidFill>
                <a:latin typeface="Calibri" panose="020F0502020204030204" pitchFamily="34" charset="0"/>
              </a:rPr>
              <a:t>Ultra - Orthodox according to the definition of the National Insurance Institute.</a:t>
            </a:r>
          </a:p>
          <a:p>
            <a:pPr algn="l" rtl="0">
              <a:spcBef>
                <a:spcPts val="0"/>
              </a:spcBef>
            </a:pPr>
            <a:r>
              <a:rPr lang="en-US" sz="1600" baseline="30000" dirty="0">
                <a:solidFill>
                  <a:srgbClr val="002060"/>
                </a:solidFill>
                <a:latin typeface="Calibri" panose="020F0502020204030204" pitchFamily="34" charset="0"/>
              </a:rPr>
              <a:t>Average annual rate of growth in nominal monthly wages (at current prices).</a:t>
            </a:r>
          </a:p>
        </p:txBody>
      </p:sp>
    </p:spTree>
    <p:extLst>
      <p:ext uri="{BB962C8B-B14F-4D97-AF65-F5344CB8AC3E}">
        <p14:creationId xmlns:p14="http://schemas.microsoft.com/office/powerpoint/2010/main" xmlns="" val="3815839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5BA761BD-6EEC-41C7-A973-FDE4E1690304}"/>
              </a:ext>
            </a:extLst>
          </p:cNvPr>
          <p:cNvSpPr>
            <a:spLocks noChangeArrowheads="1"/>
          </p:cNvSpPr>
          <p:nvPr/>
        </p:nvSpPr>
        <p:spPr bwMode="auto">
          <a:xfrm>
            <a:off x="467544" y="1132028"/>
            <a:ext cx="8208912" cy="4862870"/>
          </a:xfrm>
          <a:prstGeom prst="rect">
            <a:avLst/>
          </a:prstGeom>
          <a:noFill/>
          <a:ln w="9525">
            <a:noFill/>
            <a:miter lim="800000"/>
            <a:headEnd/>
            <a:tailEnd/>
          </a:ln>
          <a:effectLst/>
        </p:spPr>
        <p:txBody>
          <a:bodyPr wrap="square" anchor="ctr">
            <a:spAutoFit/>
          </a:bodyPr>
          <a:lstStyle/>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Vision: Improving the system so that it will provide quality vocational training and high-tech technologies as a central mechanism for improving the productivity and wages of employed persons, especially those in the lower half</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The return on wages for a professional quality training year is no less than the return on academic education</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Target Audiences of the Reform:</a:t>
            </a:r>
          </a:p>
          <a:p>
            <a:pPr marL="800100" lvl="1"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Young people who enter the labor market and do not apply for academic education</a:t>
            </a:r>
          </a:p>
          <a:p>
            <a:pPr marL="800100" lvl="1"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Unemployed or job seekers who have not yet entered the labor market</a:t>
            </a:r>
          </a:p>
          <a:p>
            <a:pPr marL="800100" lvl="1"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Employees who are afraid that their profession is gone and are on the brink of dismissal</a:t>
            </a:r>
          </a:p>
        </p:txBody>
      </p:sp>
      <p:sp>
        <p:nvSpPr>
          <p:cNvPr id="4" name="Rectangle 3">
            <a:extLst>
              <a:ext uri="{FF2B5EF4-FFF2-40B4-BE49-F238E27FC236}">
                <a16:creationId xmlns="" xmlns:a16="http://schemas.microsoft.com/office/drawing/2014/main" id="{F8399D01-26AD-4ADD-9BE5-35061824ED55}"/>
              </a:ext>
            </a:extLst>
          </p:cNvPr>
          <p:cNvSpPr>
            <a:spLocks noChangeArrowheads="1"/>
          </p:cNvSpPr>
          <p:nvPr/>
        </p:nvSpPr>
        <p:spPr bwMode="auto">
          <a:xfrm>
            <a:off x="0" y="0"/>
            <a:ext cx="9144000" cy="1107996"/>
          </a:xfrm>
          <a:prstGeom prst="rect">
            <a:avLst/>
          </a:prstGeom>
          <a:noFill/>
          <a:ln w="9525">
            <a:noFill/>
            <a:miter lim="800000"/>
            <a:headEnd/>
            <a:tailEnd/>
          </a:ln>
          <a:effectLst/>
        </p:spPr>
        <p:txBody>
          <a:bodyPr anchor="ctr">
            <a:spAutoFit/>
          </a:bodyPr>
          <a:lstStyle/>
          <a:p>
            <a:pPr>
              <a:spcBef>
                <a:spcPts val="1200"/>
              </a:spcBef>
            </a:pPr>
            <a:r>
              <a:rPr lang="en-US" sz="3300" b="1" dirty="0">
                <a:solidFill>
                  <a:srgbClr val="002A52"/>
                </a:solidFill>
                <a:latin typeface="Calibri" panose="020F0502020204030204" pitchFamily="34" charset="0"/>
                <a:ea typeface="Tahoma" panose="020B0604030504040204" pitchFamily="34" charset="0"/>
                <a:cs typeface="Arial" panose="020B0604020202020204" pitchFamily="34" charset="0"/>
              </a:rPr>
              <a:t>Employment Committee 2030: Reform in vocational and technological training</a:t>
            </a:r>
            <a:endParaRPr lang="he-IL" sz="3300" b="1" dirty="0">
              <a:solidFill>
                <a:srgbClr val="002A52"/>
              </a:solidFill>
              <a:latin typeface="Calibri" panose="020F050202020403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4211497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5BA761BD-6EEC-41C7-A973-FDE4E1690304}"/>
              </a:ext>
            </a:extLst>
          </p:cNvPr>
          <p:cNvSpPr>
            <a:spLocks noChangeArrowheads="1"/>
          </p:cNvSpPr>
          <p:nvPr/>
        </p:nvSpPr>
        <p:spPr bwMode="auto">
          <a:xfrm>
            <a:off x="467544" y="1268760"/>
            <a:ext cx="8208912" cy="5016758"/>
          </a:xfrm>
          <a:prstGeom prst="rect">
            <a:avLst/>
          </a:prstGeom>
          <a:noFill/>
          <a:ln w="9525">
            <a:noFill/>
            <a:miter lim="800000"/>
            <a:headEnd/>
            <a:tailEnd/>
          </a:ln>
          <a:effectLst/>
        </p:spPr>
        <p:txBody>
          <a:bodyPr wrap="square" anchor="ctr">
            <a:spAutoFit/>
          </a:bodyPr>
          <a:lstStyle/>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Holistic vision of vocational training</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Each training will meet a quality-yield criterion of at least 6%, in terms of wages (compared with the expected salary for graduates if they did not undergo the training)</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Strengthening and expanding studies in areas where there is high demand and rising wages</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Updating the programs according to market demand and with the participation of employers</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Integration of actual work with employers (specializations) as part of the study programs</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A combination of general human capital studies and soft skills for work - Hebrew, English, mathematics and digital literacy</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Sequence of Accreditations and Chain Building Courses</a:t>
            </a:r>
          </a:p>
        </p:txBody>
      </p:sp>
      <p:sp>
        <p:nvSpPr>
          <p:cNvPr id="5" name="Rectangle 4">
            <a:extLst>
              <a:ext uri="{FF2B5EF4-FFF2-40B4-BE49-F238E27FC236}">
                <a16:creationId xmlns="" xmlns:a16="http://schemas.microsoft.com/office/drawing/2014/main" id="{F8399D01-26AD-4ADD-9BE5-35061824ED55}"/>
              </a:ext>
            </a:extLst>
          </p:cNvPr>
          <p:cNvSpPr>
            <a:spLocks noChangeArrowheads="1"/>
          </p:cNvSpPr>
          <p:nvPr/>
        </p:nvSpPr>
        <p:spPr bwMode="auto">
          <a:xfrm>
            <a:off x="0" y="255600"/>
            <a:ext cx="9144000" cy="1107996"/>
          </a:xfrm>
          <a:prstGeom prst="rect">
            <a:avLst/>
          </a:prstGeom>
          <a:noFill/>
          <a:ln w="9525">
            <a:noFill/>
            <a:miter lim="800000"/>
            <a:headEnd/>
            <a:tailEnd/>
          </a:ln>
          <a:effectLst/>
        </p:spPr>
        <p:txBody>
          <a:bodyPr anchor="ctr">
            <a:spAutoFit/>
          </a:bodyPr>
          <a:lstStyle/>
          <a:p>
            <a:pPr rtl="0">
              <a:spcBef>
                <a:spcPts val="1200"/>
              </a:spcBef>
            </a:pPr>
            <a:r>
              <a:rPr lang="en-US" sz="3300" b="1" dirty="0">
                <a:solidFill>
                  <a:srgbClr val="002A52"/>
                </a:solidFill>
                <a:latin typeface="Calibri" panose="020F0502020204030204" pitchFamily="34" charset="0"/>
                <a:ea typeface="Tahoma" panose="020B0604030504040204" pitchFamily="34" charset="0"/>
                <a:cs typeface="Arial" panose="020B0604020202020204" pitchFamily="34" charset="0"/>
              </a:rPr>
              <a:t>Employment Committee 2030: Reform in vocational and technological training</a:t>
            </a:r>
            <a:endParaRPr lang="he-IL" sz="3300" b="1" dirty="0">
              <a:solidFill>
                <a:srgbClr val="002A52"/>
              </a:solidFill>
              <a:latin typeface="Calibri" panose="020F050202020403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828056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5BA761BD-6EEC-41C7-A973-FDE4E1690304}"/>
              </a:ext>
            </a:extLst>
          </p:cNvPr>
          <p:cNvSpPr>
            <a:spLocks noChangeArrowheads="1"/>
          </p:cNvSpPr>
          <p:nvPr/>
        </p:nvSpPr>
        <p:spPr bwMode="auto">
          <a:xfrm>
            <a:off x="467544" y="1556792"/>
            <a:ext cx="8208912" cy="3939540"/>
          </a:xfrm>
          <a:prstGeom prst="rect">
            <a:avLst/>
          </a:prstGeom>
          <a:noFill/>
          <a:ln w="9525">
            <a:noFill/>
            <a:miter lim="800000"/>
            <a:headEnd/>
            <a:tailEnd/>
          </a:ln>
          <a:effectLst/>
        </p:spPr>
        <p:txBody>
          <a:bodyPr wrap="square" anchor="ctr">
            <a:spAutoFit/>
          </a:bodyPr>
          <a:lstStyle/>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The system monitors on the basis of quality criteria, with flexibility to the instrument institutions</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Advantages of scale - a learning continuum and incentives for integration with the technological and academic colleges</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Improving the image of the system</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Competition between the instruments</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This refers to learners according to their qualifications and market demands</a:t>
            </a:r>
          </a:p>
          <a:p>
            <a:pPr marL="342900" indent="-342900" algn="just" rtl="0">
              <a:spcBef>
                <a:spcPts val="1200"/>
              </a:spcBef>
              <a:buFont typeface="Arial" panose="020B0604020202020204" pitchFamily="34" charset="0"/>
              <a:buChar char="•"/>
            </a:pPr>
            <a:r>
              <a:rPr lang="en-US" sz="2000" dirty="0">
                <a:solidFill>
                  <a:srgbClr val="002060"/>
                </a:solidFill>
                <a:latin typeface="Calibri" panose="020F0502020204030204" pitchFamily="34" charset="0"/>
                <a:cs typeface="Arial" pitchFamily="34" charset="0"/>
              </a:rPr>
              <a:t>Cost-based budgeting is dependent on yield, qualification and employment integration</a:t>
            </a:r>
          </a:p>
        </p:txBody>
      </p:sp>
      <p:sp>
        <p:nvSpPr>
          <p:cNvPr id="5" name="Rectangle 4">
            <a:extLst>
              <a:ext uri="{FF2B5EF4-FFF2-40B4-BE49-F238E27FC236}">
                <a16:creationId xmlns="" xmlns:a16="http://schemas.microsoft.com/office/drawing/2014/main" id="{F8399D01-26AD-4ADD-9BE5-35061824ED55}"/>
              </a:ext>
            </a:extLst>
          </p:cNvPr>
          <p:cNvSpPr>
            <a:spLocks noChangeArrowheads="1"/>
          </p:cNvSpPr>
          <p:nvPr/>
        </p:nvSpPr>
        <p:spPr bwMode="auto">
          <a:xfrm>
            <a:off x="0" y="255600"/>
            <a:ext cx="9144000" cy="1107996"/>
          </a:xfrm>
          <a:prstGeom prst="rect">
            <a:avLst/>
          </a:prstGeom>
          <a:noFill/>
          <a:ln w="9525">
            <a:noFill/>
            <a:miter lim="800000"/>
            <a:headEnd/>
            <a:tailEnd/>
          </a:ln>
          <a:effectLst/>
        </p:spPr>
        <p:txBody>
          <a:bodyPr anchor="ctr">
            <a:spAutoFit/>
          </a:bodyPr>
          <a:lstStyle/>
          <a:p>
            <a:pPr>
              <a:spcBef>
                <a:spcPts val="1200"/>
              </a:spcBef>
            </a:pPr>
            <a:r>
              <a:rPr lang="en-US" sz="3300" b="1" dirty="0">
                <a:solidFill>
                  <a:srgbClr val="002A52"/>
                </a:solidFill>
                <a:latin typeface="Calibri" panose="020F0502020204030204" pitchFamily="34" charset="0"/>
                <a:ea typeface="Tahoma" panose="020B0604030504040204" pitchFamily="34" charset="0"/>
                <a:cs typeface="Arial" panose="020B0604020202020204" pitchFamily="34" charset="0"/>
              </a:rPr>
              <a:t>Employment Committee 2030: Reform in vocational and technological training</a:t>
            </a:r>
            <a:endParaRPr lang="he-IL" sz="3300" b="1" dirty="0">
              <a:solidFill>
                <a:srgbClr val="002A52"/>
              </a:solidFill>
              <a:latin typeface="Calibri" panose="020F050202020403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849058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5BA761BD-6EEC-41C7-A973-FDE4E1690304}"/>
              </a:ext>
            </a:extLst>
          </p:cNvPr>
          <p:cNvSpPr>
            <a:spLocks noChangeArrowheads="1"/>
          </p:cNvSpPr>
          <p:nvPr/>
        </p:nvSpPr>
        <p:spPr bwMode="auto">
          <a:xfrm>
            <a:off x="467544" y="1844824"/>
            <a:ext cx="8208912" cy="4031873"/>
          </a:xfrm>
          <a:prstGeom prst="rect">
            <a:avLst/>
          </a:prstGeom>
          <a:noFill/>
          <a:ln w="9525">
            <a:noFill/>
            <a:miter lim="800000"/>
            <a:headEnd/>
            <a:tailEnd/>
          </a:ln>
          <a:effectLst/>
        </p:spPr>
        <p:txBody>
          <a:bodyPr wrap="square" anchor="ctr">
            <a:spAutoFit/>
          </a:bodyPr>
          <a:lstStyle/>
          <a:p>
            <a:pPr marL="342900" indent="-342900" algn="just" rtl="0">
              <a:spcBef>
                <a:spcPts val="1200"/>
              </a:spcBef>
              <a:buFont typeface="Arial" panose="020B0604020202020204" pitchFamily="34" charset="0"/>
              <a:buChar char="•"/>
            </a:pPr>
            <a:r>
              <a:rPr lang="en-US" dirty="0" smtClean="0">
                <a:solidFill>
                  <a:srgbClr val="002060"/>
                </a:solidFill>
                <a:latin typeface="Calibri" panose="020F0502020204030204" pitchFamily="34" charset="0"/>
                <a:cs typeface="Arial" pitchFamily="34" charset="0"/>
              </a:rPr>
              <a:t>There is uncertainty as to the rate and extent of the changes</a:t>
            </a:r>
          </a:p>
          <a:p>
            <a:pPr marL="342900" indent="-342900" algn="just" rtl="0">
              <a:spcBef>
                <a:spcPts val="1200"/>
              </a:spcBef>
              <a:buFont typeface="Arial" panose="020B0604020202020204" pitchFamily="34" charset="0"/>
              <a:buChar char="•"/>
            </a:pPr>
            <a:r>
              <a:rPr lang="en-US" dirty="0" smtClean="0">
                <a:solidFill>
                  <a:srgbClr val="002060"/>
                </a:solidFill>
                <a:latin typeface="Calibri" panose="020F0502020204030204" pitchFamily="34" charset="0"/>
                <a:cs typeface="Arial" pitchFamily="34" charset="0"/>
              </a:rPr>
              <a:t>Establishing a platform for information accessibility, direction and diagnosis that will be available to employed persons, employers and training bodies, including information on trends in demand and supply by profession</a:t>
            </a:r>
          </a:p>
          <a:p>
            <a:pPr marL="342900" indent="-342900" algn="just" rtl="0">
              <a:spcBef>
                <a:spcPts val="1200"/>
              </a:spcBef>
              <a:buFont typeface="Arial" panose="020B0604020202020204" pitchFamily="34" charset="0"/>
              <a:buChar char="•"/>
            </a:pPr>
            <a:r>
              <a:rPr lang="en-US" dirty="0" smtClean="0">
                <a:solidFill>
                  <a:srgbClr val="002060"/>
                </a:solidFill>
                <a:latin typeface="Calibri" panose="020F0502020204030204" pitchFamily="34" charset="0"/>
                <a:cs typeface="Arial" pitchFamily="34" charset="0"/>
              </a:rPr>
              <a:t>Adapting the skills of the employees to the skills required in the labor market, with emphasis on soft (non-cognitive) skills and basic skills</a:t>
            </a:r>
          </a:p>
          <a:p>
            <a:pPr marL="342900" indent="-342900" algn="just" rtl="0">
              <a:spcBef>
                <a:spcPts val="1200"/>
              </a:spcBef>
              <a:buFont typeface="Arial" panose="020B0604020202020204" pitchFamily="34" charset="0"/>
              <a:buChar char="•"/>
            </a:pPr>
            <a:r>
              <a:rPr lang="en-US" dirty="0" smtClean="0">
                <a:solidFill>
                  <a:srgbClr val="002060"/>
                </a:solidFill>
                <a:latin typeface="Calibri" panose="020F0502020204030204" pitchFamily="34" charset="0"/>
                <a:cs typeface="Arial" pitchFamily="34" charset="0"/>
              </a:rPr>
              <a:t>Examining and adapting the labor laws in a manner that will enable diverse and mobility employment arrangements between employers</a:t>
            </a:r>
          </a:p>
          <a:p>
            <a:pPr marL="342900" indent="-342900" algn="just" rtl="0">
              <a:spcBef>
                <a:spcPts val="1200"/>
              </a:spcBef>
              <a:buFont typeface="Arial" panose="020B0604020202020204" pitchFamily="34" charset="0"/>
              <a:buChar char="•"/>
            </a:pPr>
            <a:r>
              <a:rPr lang="en-US" dirty="0" smtClean="0">
                <a:solidFill>
                  <a:srgbClr val="002060"/>
                </a:solidFill>
                <a:latin typeface="Calibri" panose="020F0502020204030204" pitchFamily="34" charset="0"/>
                <a:cs typeface="Arial" pitchFamily="34" charset="0"/>
              </a:rPr>
              <a:t>An examination of the implementation of retraining, training and upgrading programs for workers employed in professions with evidence of decline and therefore on the verge of unemployment or in cases where training is not implemented due to market failure</a:t>
            </a:r>
            <a:endParaRPr lang="en-US" dirty="0">
              <a:solidFill>
                <a:srgbClr val="002060"/>
              </a:solidFill>
              <a:latin typeface="Calibri" panose="020F0502020204030204" pitchFamily="34" charset="0"/>
              <a:cs typeface="Arial" pitchFamily="34" charset="0"/>
            </a:endParaRPr>
          </a:p>
        </p:txBody>
      </p:sp>
      <p:sp>
        <p:nvSpPr>
          <p:cNvPr id="5" name="Rectangle 4">
            <a:extLst>
              <a:ext uri="{FF2B5EF4-FFF2-40B4-BE49-F238E27FC236}">
                <a16:creationId xmlns="" xmlns:a16="http://schemas.microsoft.com/office/drawing/2014/main" id="{F8399D01-26AD-4ADD-9BE5-35061824ED55}"/>
              </a:ext>
            </a:extLst>
          </p:cNvPr>
          <p:cNvSpPr>
            <a:spLocks noChangeArrowheads="1"/>
          </p:cNvSpPr>
          <p:nvPr/>
        </p:nvSpPr>
        <p:spPr bwMode="auto">
          <a:xfrm>
            <a:off x="0" y="318593"/>
            <a:ext cx="9144000" cy="1107996"/>
          </a:xfrm>
          <a:prstGeom prst="rect">
            <a:avLst/>
          </a:prstGeom>
          <a:noFill/>
          <a:ln w="9525">
            <a:noFill/>
            <a:miter lim="800000"/>
            <a:headEnd/>
            <a:tailEnd/>
          </a:ln>
          <a:effectLst/>
        </p:spPr>
        <p:txBody>
          <a:bodyPr anchor="ctr">
            <a:spAutoFit/>
          </a:bodyPr>
          <a:lstStyle/>
          <a:p>
            <a:pPr>
              <a:spcBef>
                <a:spcPts val="1200"/>
              </a:spcBef>
            </a:pPr>
            <a:r>
              <a:rPr lang="en-US" sz="3300" b="1" dirty="0">
                <a:solidFill>
                  <a:srgbClr val="002A52"/>
                </a:solidFill>
                <a:latin typeface="Calibri" panose="020F0502020204030204" pitchFamily="34" charset="0"/>
                <a:ea typeface="Tahoma" panose="020B0604030504040204" pitchFamily="34" charset="0"/>
                <a:cs typeface="Arial" panose="020B0604020202020204" pitchFamily="34" charset="0"/>
              </a:rPr>
              <a:t>Employment Committee 2030: Adjustments to the changing labor market</a:t>
            </a:r>
            <a:endParaRPr lang="he-IL" sz="3300" b="1" dirty="0">
              <a:solidFill>
                <a:srgbClr val="002A52"/>
              </a:solidFill>
              <a:latin typeface="Calibri" panose="020F050202020403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3948917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5BA761BD-6EEC-41C7-A973-FDE4E1690304}"/>
              </a:ext>
            </a:extLst>
          </p:cNvPr>
          <p:cNvSpPr>
            <a:spLocks noChangeArrowheads="1"/>
          </p:cNvSpPr>
          <p:nvPr/>
        </p:nvSpPr>
        <p:spPr bwMode="auto">
          <a:xfrm>
            <a:off x="467544" y="1628800"/>
            <a:ext cx="8208912" cy="2985433"/>
          </a:xfrm>
          <a:prstGeom prst="rect">
            <a:avLst/>
          </a:prstGeom>
          <a:noFill/>
          <a:ln w="9525">
            <a:noFill/>
            <a:miter lim="800000"/>
            <a:headEnd/>
            <a:tailEnd/>
          </a:ln>
          <a:effectLst/>
        </p:spPr>
        <p:txBody>
          <a:bodyPr wrap="square" anchor="ctr">
            <a:spAutoFit/>
          </a:bodyPr>
          <a:lstStyle/>
          <a:p>
            <a:pPr marL="342900" indent="-342900" algn="just" rtl="0">
              <a:spcBef>
                <a:spcPts val="1200"/>
              </a:spcBef>
              <a:buFont typeface="Arial" panose="020B0604020202020204" pitchFamily="34" charset="0"/>
              <a:buChar char="•"/>
            </a:pPr>
            <a:r>
              <a:rPr lang="en-US" sz="2400" dirty="0">
                <a:solidFill>
                  <a:srgbClr val="002060"/>
                </a:solidFill>
                <a:latin typeface="Calibri" panose="020F0502020204030204" pitchFamily="34" charset="0"/>
                <a:cs typeface="Arial" pitchFamily="34" charset="0"/>
              </a:rPr>
              <a:t>Increasing the effectiveness of the centers for the Arab population, focusing on Hebrew studies for Arab women</a:t>
            </a:r>
          </a:p>
          <a:p>
            <a:pPr marL="342900" indent="-342900" algn="just" rtl="0">
              <a:spcBef>
                <a:spcPts val="1200"/>
              </a:spcBef>
              <a:buFont typeface="Arial" panose="020B0604020202020204" pitchFamily="34" charset="0"/>
              <a:buChar char="•"/>
            </a:pPr>
            <a:r>
              <a:rPr lang="en-US" sz="2400" dirty="0">
                <a:solidFill>
                  <a:srgbClr val="002060"/>
                </a:solidFill>
                <a:latin typeface="Calibri" panose="020F0502020204030204" pitchFamily="34" charset="0"/>
                <a:cs typeface="Arial" pitchFamily="34" charset="0"/>
              </a:rPr>
              <a:t>Improving the human capital of the </a:t>
            </a:r>
            <a:r>
              <a:rPr lang="en-US" sz="2400" dirty="0" err="1" smtClean="0">
                <a:solidFill>
                  <a:srgbClr val="002060"/>
                </a:solidFill>
                <a:latin typeface="Calibri" panose="020F0502020204030204" pitchFamily="34" charset="0"/>
                <a:cs typeface="Arial" pitchFamily="34" charset="0"/>
              </a:rPr>
              <a:t>Haredi</a:t>
            </a:r>
            <a:r>
              <a:rPr lang="en-US" sz="2400" dirty="0" smtClean="0">
                <a:solidFill>
                  <a:srgbClr val="002060"/>
                </a:solidFill>
                <a:latin typeface="Calibri" panose="020F0502020204030204" pitchFamily="34" charset="0"/>
                <a:cs typeface="Arial" pitchFamily="34" charset="0"/>
              </a:rPr>
              <a:t> </a:t>
            </a:r>
            <a:r>
              <a:rPr lang="en-US" sz="2400" dirty="0">
                <a:solidFill>
                  <a:srgbClr val="002060"/>
                </a:solidFill>
                <a:latin typeface="Calibri" panose="020F0502020204030204" pitchFamily="34" charset="0"/>
                <a:cs typeface="Arial" pitchFamily="34" charset="0"/>
              </a:rPr>
              <a:t>population, focusing on English and digital literacy, and expanding the scope of the position for ultra-Orthodox women</a:t>
            </a:r>
          </a:p>
          <a:p>
            <a:pPr marL="342900" indent="-342900" algn="just" rtl="0">
              <a:spcBef>
                <a:spcPts val="1200"/>
              </a:spcBef>
              <a:buFont typeface="Arial" panose="020B0604020202020204" pitchFamily="34" charset="0"/>
              <a:buChar char="•"/>
            </a:pPr>
            <a:r>
              <a:rPr lang="en-US" sz="2400" dirty="0">
                <a:solidFill>
                  <a:srgbClr val="002060"/>
                </a:solidFill>
                <a:latin typeface="Calibri" panose="020F0502020204030204" pitchFamily="34" charset="0"/>
                <a:cs typeface="Arial" pitchFamily="34" charset="0"/>
              </a:rPr>
              <a:t>Adapting programs to people with disabilities, including support for employers and tailored training</a:t>
            </a:r>
          </a:p>
        </p:txBody>
      </p:sp>
      <p:sp>
        <p:nvSpPr>
          <p:cNvPr id="5" name="Rectangle 4">
            <a:extLst>
              <a:ext uri="{FF2B5EF4-FFF2-40B4-BE49-F238E27FC236}">
                <a16:creationId xmlns="" xmlns:a16="http://schemas.microsoft.com/office/drawing/2014/main" id="{F8399D01-26AD-4ADD-9BE5-35061824ED55}"/>
              </a:ext>
            </a:extLst>
          </p:cNvPr>
          <p:cNvSpPr>
            <a:spLocks noChangeArrowheads="1"/>
          </p:cNvSpPr>
          <p:nvPr/>
        </p:nvSpPr>
        <p:spPr bwMode="auto">
          <a:xfrm>
            <a:off x="0" y="255600"/>
            <a:ext cx="9144000" cy="1107996"/>
          </a:xfrm>
          <a:prstGeom prst="rect">
            <a:avLst/>
          </a:prstGeom>
          <a:noFill/>
          <a:ln w="9525">
            <a:noFill/>
            <a:miter lim="800000"/>
            <a:headEnd/>
            <a:tailEnd/>
          </a:ln>
          <a:effectLst/>
        </p:spPr>
        <p:txBody>
          <a:bodyPr anchor="ctr">
            <a:spAutoFit/>
          </a:bodyPr>
          <a:lstStyle/>
          <a:p>
            <a:pPr>
              <a:spcBef>
                <a:spcPts val="1200"/>
              </a:spcBef>
            </a:pPr>
            <a:r>
              <a:rPr lang="en-US" sz="3300" b="1" dirty="0">
                <a:solidFill>
                  <a:srgbClr val="002A52"/>
                </a:solidFill>
                <a:latin typeface="Calibri" panose="020F0502020204030204" pitchFamily="34" charset="0"/>
                <a:ea typeface="Tahoma" panose="020B0604030504040204" pitchFamily="34" charset="0"/>
                <a:cs typeface="Arial" panose="020B0604020202020204" pitchFamily="34" charset="0"/>
              </a:rPr>
              <a:t>Employment Committee 2030: Employment programs for target populations</a:t>
            </a:r>
            <a:endParaRPr lang="he-IL" sz="3300" b="1" dirty="0">
              <a:solidFill>
                <a:srgbClr val="002A52"/>
              </a:solidFill>
              <a:latin typeface="Calibri" panose="020F050202020403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3146520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2967335"/>
            <a:ext cx="9144000" cy="923330"/>
          </a:xfrm>
          <a:prstGeom prst="rect">
            <a:avLst/>
          </a:prstGeom>
          <a:noFill/>
          <a:ln w="9525">
            <a:noFill/>
            <a:miter lim="800000"/>
            <a:headEnd/>
            <a:tailEnd/>
          </a:ln>
          <a:effectLst/>
        </p:spPr>
        <p:txBody>
          <a:bodyPr anchor="ctr">
            <a:spAutoFit/>
          </a:bodyPr>
          <a:lstStyle/>
          <a:p>
            <a:pPr rtl="0">
              <a:spcBef>
                <a:spcPct val="0"/>
              </a:spcBef>
              <a:defRPr/>
            </a:pPr>
            <a:r>
              <a:rPr lang="en-US" sz="5400" b="1" dirty="0" smtClean="0">
                <a:solidFill>
                  <a:srgbClr val="002A52"/>
                </a:solidFill>
                <a:effectLst>
                  <a:outerShdw blurRad="38100" dist="38100" dir="2700000" algn="tl">
                    <a:srgbClr val="C0C0C0"/>
                  </a:outerShdw>
                </a:effectLst>
                <a:latin typeface="+mj-lt"/>
                <a:cs typeface="Arial" pitchFamily="34" charset="0"/>
              </a:rPr>
              <a:t>Thank You</a:t>
            </a:r>
            <a:endParaRPr lang="en-US" sz="5400" b="1" dirty="0">
              <a:solidFill>
                <a:srgbClr val="002A52"/>
              </a:solidFill>
              <a:effectLst>
                <a:outerShdw blurRad="38100" dist="38100" dir="2700000" algn="tl">
                  <a:srgbClr val="C0C0C0"/>
                </a:outerShdw>
              </a:effectLst>
              <a:latin typeface="+mj-lt"/>
              <a:cs typeface="Arial" pitchFamily="34" charset="0"/>
            </a:endParaRPr>
          </a:p>
        </p:txBody>
      </p:sp>
    </p:spTree>
    <p:extLst>
      <p:ext uri="{BB962C8B-B14F-4D97-AF65-F5344CB8AC3E}">
        <p14:creationId xmlns:p14="http://schemas.microsoft.com/office/powerpoint/2010/main" xmlns="" val="170280320"/>
      </p:ext>
    </p:extLst>
  </p:cSld>
  <p:clrMapOvr>
    <a:masterClrMapping/>
  </p:clrMapOvr>
  <p:transition advTm="1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 xmlns:a16="http://schemas.microsoft.com/office/drawing/2014/main" id="{78EEAA81-739A-42A8-AE00-3C87903832AF}"/>
              </a:ext>
            </a:extLst>
          </p:cNvPr>
          <p:cNvGraphicFramePr>
            <a:graphicFrameLocks/>
          </p:cNvGraphicFramePr>
          <p:nvPr>
            <p:extLst>
              <p:ext uri="{D42A27DB-BD31-4B8C-83A1-F6EECF244321}">
                <p14:modId xmlns:p14="http://schemas.microsoft.com/office/powerpoint/2010/main" xmlns="" val="2862595953"/>
              </p:ext>
            </p:extLst>
          </p:nvPr>
        </p:nvGraphicFramePr>
        <p:xfrm>
          <a:off x="4582800" y="1411200"/>
          <a:ext cx="4525200" cy="320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 xmlns:a16="http://schemas.microsoft.com/office/drawing/2014/main" id="{71F560A8-E613-426D-899F-AA7EF5511C6D}"/>
              </a:ext>
            </a:extLst>
          </p:cNvPr>
          <p:cNvGraphicFramePr>
            <a:graphicFrameLocks/>
          </p:cNvGraphicFramePr>
          <p:nvPr>
            <p:extLst>
              <p:ext uri="{D42A27DB-BD31-4B8C-83A1-F6EECF244321}">
                <p14:modId xmlns:p14="http://schemas.microsoft.com/office/powerpoint/2010/main" xmlns="" val="1646974278"/>
              </p:ext>
            </p:extLst>
          </p:nvPr>
        </p:nvGraphicFramePr>
        <p:xfrm>
          <a:off x="21600" y="1339200"/>
          <a:ext cx="4525200" cy="32076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en-US" sz="2400" dirty="0">
                <a:solidFill>
                  <a:srgbClr val="002A52"/>
                </a:solidFill>
                <a:latin typeface="+mj-lt"/>
                <a:cs typeface="Arial" pitchFamily="34" charset="0"/>
              </a:rPr>
              <a:t>Men</a:t>
            </a:r>
            <a:r>
              <a:rPr lang="he-IL" sz="2400" dirty="0">
                <a:solidFill>
                  <a:srgbClr val="002A52"/>
                </a:solidFill>
                <a:latin typeface="+mj-lt"/>
                <a:cs typeface="Arial" pitchFamily="34" charset="0"/>
              </a:rPr>
              <a:t>				</a:t>
            </a:r>
            <a:r>
              <a:rPr lang="en-US" sz="2400" dirty="0" smtClean="0">
                <a:solidFill>
                  <a:srgbClr val="002A52"/>
                </a:solidFill>
                <a:latin typeface="+mj-lt"/>
                <a:cs typeface="Arial" pitchFamily="34" charset="0"/>
              </a:rPr>
              <a:t>Women</a:t>
            </a:r>
            <a:endParaRPr lang="he-IL" sz="2400" dirty="0">
              <a:solidFill>
                <a:srgbClr val="002A52"/>
              </a:solidFill>
              <a:latin typeface="+mj-lt"/>
              <a:cs typeface="Arial" pitchFamily="34" charset="0"/>
            </a:endParaRPr>
          </a:p>
        </p:txBody>
      </p:sp>
      <p:sp>
        <p:nvSpPr>
          <p:cNvPr id="13" name="Rectangle 12">
            <a:extLst>
              <a:ext uri="{FF2B5EF4-FFF2-40B4-BE49-F238E27FC236}">
                <a16:creationId xmlns="" xmlns:a16="http://schemas.microsoft.com/office/drawing/2014/main" id="{CE77A4ED-E78E-423F-8EF7-4911AB18831C}"/>
              </a:ext>
            </a:extLst>
          </p:cNvPr>
          <p:cNvSpPr>
            <a:spLocks noChangeArrowheads="1"/>
          </p:cNvSpPr>
          <p:nvPr/>
        </p:nvSpPr>
        <p:spPr bwMode="auto">
          <a:xfrm>
            <a:off x="144015" y="4489155"/>
            <a:ext cx="9144000" cy="1754326"/>
          </a:xfrm>
          <a:prstGeom prst="rect">
            <a:avLst/>
          </a:prstGeom>
          <a:noFill/>
          <a:ln w="9525">
            <a:noFill/>
            <a:miter lim="800000"/>
            <a:headEnd/>
            <a:tailEnd/>
          </a:ln>
          <a:effectLst/>
        </p:spPr>
        <p:txBody>
          <a:bodyPr wrap="square" anchor="ctr">
            <a:spAutoFit/>
          </a:bodyPr>
          <a:lstStyle/>
          <a:p>
            <a:pPr algn="l" rtl="0">
              <a:spcBef>
                <a:spcPts val="1200"/>
              </a:spcBef>
            </a:pPr>
            <a:r>
              <a:rPr lang="en-US" sz="2200" dirty="0">
                <a:solidFill>
                  <a:srgbClr val="002A52"/>
                </a:solidFill>
              </a:rPr>
              <a:t>Men - reversing the trend from a </a:t>
            </a:r>
            <a:r>
              <a:rPr lang="en-US" sz="2200" dirty="0" smtClean="0">
                <a:solidFill>
                  <a:srgbClr val="002A52"/>
                </a:solidFill>
              </a:rPr>
              <a:t>decrease to the increase </a:t>
            </a:r>
            <a:endParaRPr lang="en-US" sz="2200" dirty="0">
              <a:solidFill>
                <a:srgbClr val="002A52"/>
              </a:solidFill>
            </a:endParaRPr>
          </a:p>
          <a:p>
            <a:pPr algn="l" rtl="0">
              <a:spcBef>
                <a:spcPts val="1200"/>
              </a:spcBef>
            </a:pPr>
            <a:r>
              <a:rPr lang="en-US" sz="2200" dirty="0">
                <a:solidFill>
                  <a:srgbClr val="002A52"/>
                </a:solidFill>
              </a:rPr>
              <a:t>Women - acceleration of </a:t>
            </a:r>
            <a:r>
              <a:rPr lang="en-US" sz="2200" dirty="0" smtClean="0">
                <a:solidFill>
                  <a:srgbClr val="002A52"/>
                </a:solidFill>
              </a:rPr>
              <a:t>increasing </a:t>
            </a:r>
            <a:endParaRPr lang="en-US" sz="2200" dirty="0">
              <a:solidFill>
                <a:srgbClr val="002A52"/>
              </a:solidFill>
            </a:endParaRPr>
          </a:p>
          <a:p>
            <a:pPr algn="l" rtl="0">
              <a:spcBef>
                <a:spcPts val="1200"/>
              </a:spcBef>
            </a:pPr>
            <a:r>
              <a:rPr lang="en-US" sz="2200" dirty="0">
                <a:solidFill>
                  <a:srgbClr val="002A52"/>
                </a:solidFill>
              </a:rPr>
              <a:t>The gap between men and women narrowed, one of the lowest in the OECD</a:t>
            </a:r>
          </a:p>
        </p:txBody>
      </p:sp>
      <p:sp>
        <p:nvSpPr>
          <p:cNvPr id="12" name="TextBox 1">
            <a:extLst>
              <a:ext uri="{FF2B5EF4-FFF2-40B4-BE49-F238E27FC236}">
                <a16:creationId xmlns="" xmlns:a16="http://schemas.microsoft.com/office/drawing/2014/main" id="{45C00AD8-D224-4776-8163-580E32F0C53D}"/>
              </a:ext>
            </a:extLst>
          </p:cNvPr>
          <p:cNvSpPr txBox="1"/>
          <p:nvPr/>
        </p:nvSpPr>
        <p:spPr>
          <a:xfrm>
            <a:off x="2992940" y="1772816"/>
            <a:ext cx="164747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9900"/>
                </a:solidFill>
              </a:rPr>
              <a:t>Top 10</a:t>
            </a:r>
            <a:endParaRPr lang="en-US" sz="1200" b="1" dirty="0">
              <a:solidFill>
                <a:srgbClr val="FF9900"/>
              </a:solidFill>
              <a:latin typeface="Arial" charset="0"/>
              <a:cs typeface="Arial" charset="0"/>
            </a:endParaRPr>
          </a:p>
        </p:txBody>
      </p:sp>
      <p:sp>
        <p:nvSpPr>
          <p:cNvPr id="15" name="TextBox 13">
            <a:extLst>
              <a:ext uri="{FF2B5EF4-FFF2-40B4-BE49-F238E27FC236}">
                <a16:creationId xmlns="" xmlns:a16="http://schemas.microsoft.com/office/drawing/2014/main" id="{0F3E9868-ECDE-4A80-9C3D-E75EB6373D0B}"/>
              </a:ext>
            </a:extLst>
          </p:cNvPr>
          <p:cNvSpPr txBox="1"/>
          <p:nvPr/>
        </p:nvSpPr>
        <p:spPr>
          <a:xfrm>
            <a:off x="2992940" y="2780928"/>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US</a:t>
            </a:r>
          </a:p>
        </p:txBody>
      </p:sp>
      <p:sp>
        <p:nvSpPr>
          <p:cNvPr id="16" name="TextBox 1">
            <a:extLst>
              <a:ext uri="{FF2B5EF4-FFF2-40B4-BE49-F238E27FC236}">
                <a16:creationId xmlns="" xmlns:a16="http://schemas.microsoft.com/office/drawing/2014/main" id="{BB5F9445-52C2-4BC9-9C49-9499C112C6D3}"/>
              </a:ext>
            </a:extLst>
          </p:cNvPr>
          <p:cNvSpPr txBox="1"/>
          <p:nvPr/>
        </p:nvSpPr>
        <p:spPr>
          <a:xfrm>
            <a:off x="2992940" y="2215897"/>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Arial" charset="0"/>
                <a:cs typeface="Arial" charset="0"/>
              </a:rPr>
              <a:t>Israel</a:t>
            </a:r>
          </a:p>
        </p:txBody>
      </p:sp>
      <p:sp>
        <p:nvSpPr>
          <p:cNvPr id="17" name="TextBox 14">
            <a:extLst>
              <a:ext uri="{FF2B5EF4-FFF2-40B4-BE49-F238E27FC236}">
                <a16:creationId xmlns="" xmlns:a16="http://schemas.microsoft.com/office/drawing/2014/main" id="{95465209-43DB-4C61-ABD6-5FAFFE3CC6E8}"/>
              </a:ext>
            </a:extLst>
          </p:cNvPr>
          <p:cNvSpPr txBox="1"/>
          <p:nvPr/>
        </p:nvSpPr>
        <p:spPr>
          <a:xfrm>
            <a:off x="2992940" y="3356992"/>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0000"/>
                </a:solidFill>
                <a:latin typeface="Arial" charset="0"/>
                <a:cs typeface="Arial" charset="0"/>
              </a:rPr>
              <a:t>OECD</a:t>
            </a:r>
          </a:p>
        </p:txBody>
      </p:sp>
      <p:sp>
        <p:nvSpPr>
          <p:cNvPr id="18" name="TextBox 1">
            <a:extLst>
              <a:ext uri="{FF2B5EF4-FFF2-40B4-BE49-F238E27FC236}">
                <a16:creationId xmlns="" xmlns:a16="http://schemas.microsoft.com/office/drawing/2014/main" id="{35B94336-D91D-4F79-B845-4DDEFD1FEF06}"/>
              </a:ext>
            </a:extLst>
          </p:cNvPr>
          <p:cNvSpPr txBox="1"/>
          <p:nvPr/>
        </p:nvSpPr>
        <p:spPr>
          <a:xfrm>
            <a:off x="5369204" y="2060848"/>
            <a:ext cx="164747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9900"/>
                </a:solidFill>
              </a:rPr>
              <a:t>Top 10</a:t>
            </a:r>
            <a:endParaRPr lang="en-US" sz="1200" b="1" dirty="0">
              <a:solidFill>
                <a:srgbClr val="FF9900"/>
              </a:solidFill>
              <a:latin typeface="Arial" charset="0"/>
              <a:cs typeface="Arial" charset="0"/>
            </a:endParaRPr>
          </a:p>
        </p:txBody>
      </p:sp>
      <p:sp>
        <p:nvSpPr>
          <p:cNvPr id="19" name="TextBox 13">
            <a:extLst>
              <a:ext uri="{FF2B5EF4-FFF2-40B4-BE49-F238E27FC236}">
                <a16:creationId xmlns="" xmlns:a16="http://schemas.microsoft.com/office/drawing/2014/main" id="{EF6F270F-41DA-4453-B842-EE6FFD0DDC01}"/>
              </a:ext>
            </a:extLst>
          </p:cNvPr>
          <p:cNvSpPr txBox="1"/>
          <p:nvPr/>
        </p:nvSpPr>
        <p:spPr>
          <a:xfrm>
            <a:off x="5369204" y="1844824"/>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US</a:t>
            </a:r>
          </a:p>
        </p:txBody>
      </p:sp>
      <p:sp>
        <p:nvSpPr>
          <p:cNvPr id="20" name="TextBox 1">
            <a:extLst>
              <a:ext uri="{FF2B5EF4-FFF2-40B4-BE49-F238E27FC236}">
                <a16:creationId xmlns="" xmlns:a16="http://schemas.microsoft.com/office/drawing/2014/main" id="{C61565EC-FB7E-42CC-ABDF-9609AB89E30D}"/>
              </a:ext>
            </a:extLst>
          </p:cNvPr>
          <p:cNvSpPr txBox="1"/>
          <p:nvPr/>
        </p:nvSpPr>
        <p:spPr>
          <a:xfrm>
            <a:off x="5369204" y="3007985"/>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Arial" charset="0"/>
                <a:cs typeface="Arial" charset="0"/>
              </a:rPr>
              <a:t>Israel</a:t>
            </a:r>
          </a:p>
        </p:txBody>
      </p:sp>
      <p:sp>
        <p:nvSpPr>
          <p:cNvPr id="21" name="TextBox 14">
            <a:extLst>
              <a:ext uri="{FF2B5EF4-FFF2-40B4-BE49-F238E27FC236}">
                <a16:creationId xmlns="" xmlns:a16="http://schemas.microsoft.com/office/drawing/2014/main" id="{A76D19D7-9118-410C-8B34-B24B2E102F89}"/>
              </a:ext>
            </a:extLst>
          </p:cNvPr>
          <p:cNvSpPr txBox="1"/>
          <p:nvPr/>
        </p:nvSpPr>
        <p:spPr>
          <a:xfrm>
            <a:off x="5369204" y="2420888"/>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0000"/>
                </a:solidFill>
                <a:latin typeface="Arial" charset="0"/>
                <a:cs typeface="Arial" charset="0"/>
              </a:rPr>
              <a:t>OECD</a:t>
            </a:r>
          </a:p>
        </p:txBody>
      </p:sp>
      <p:sp>
        <p:nvSpPr>
          <p:cNvPr id="26" name="Rectangle 25">
            <a:extLst>
              <a:ext uri="{FF2B5EF4-FFF2-40B4-BE49-F238E27FC236}">
                <a16:creationId xmlns="" xmlns:a16="http://schemas.microsoft.com/office/drawing/2014/main" id="{F527D03F-B87E-4BFB-A43C-627D387D02DB}"/>
              </a:ext>
            </a:extLst>
          </p:cNvPr>
          <p:cNvSpPr/>
          <p:nvPr/>
        </p:nvSpPr>
        <p:spPr>
          <a:xfrm>
            <a:off x="1115616" y="6097944"/>
            <a:ext cx="7776864" cy="600164"/>
          </a:xfrm>
          <a:prstGeom prst="rect">
            <a:avLst/>
          </a:prstGeom>
        </p:spPr>
        <p:txBody>
          <a:bodyPr wrap="square">
            <a:spAutoFit/>
          </a:bodyPr>
          <a:lstStyle/>
          <a:p>
            <a:pPr algn="just" rtl="0">
              <a:spcBef>
                <a:spcPts val="0"/>
              </a:spcBef>
              <a:spcAft>
                <a:spcPts val="0"/>
              </a:spcAft>
            </a:pPr>
            <a:r>
              <a:rPr lang="en-US" sz="1100" dirty="0">
                <a:solidFill>
                  <a:srgbClr val="002A52"/>
                </a:solidFill>
                <a:latin typeface="+mn-lt"/>
              </a:rPr>
              <a:t>Ages 25-64. Top 10 - Top ten countries in GDP per capita in 2017 (Luxembourg, Ireland, Norway, Switzerland, United States, Netherlands, Australia, Denmark, Sweden and Austria).</a:t>
            </a:r>
          </a:p>
          <a:p>
            <a:pPr algn="just" rtl="0">
              <a:spcBef>
                <a:spcPts val="0"/>
              </a:spcBef>
              <a:spcAft>
                <a:spcPts val="0"/>
              </a:spcAft>
            </a:pPr>
            <a:r>
              <a:rPr lang="en-US" sz="1100" dirty="0">
                <a:solidFill>
                  <a:srgbClr val="002A52"/>
                </a:solidFill>
                <a:latin typeface="+mn-lt"/>
              </a:rPr>
              <a:t>Source: OECD.</a:t>
            </a:r>
          </a:p>
        </p:txBody>
      </p:sp>
      <p:sp>
        <p:nvSpPr>
          <p:cNvPr id="27"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36000" y="313631"/>
            <a:ext cx="9144000" cy="523220"/>
          </a:xfrm>
          <a:prstGeom prst="rect">
            <a:avLst/>
          </a:prstGeom>
          <a:noFill/>
          <a:ln w="9525">
            <a:noFill/>
            <a:miter lim="800000"/>
            <a:headEnd/>
            <a:tailEnd/>
          </a:ln>
          <a:effectLst/>
        </p:spPr>
        <p:txBody>
          <a:bodyPr anchor="ctr">
            <a:spAutoFit/>
          </a:bodyPr>
          <a:lstStyle/>
          <a:p>
            <a:pPr rtl="0">
              <a:spcBef>
                <a:spcPts val="1200"/>
              </a:spcBef>
            </a:pPr>
            <a:r>
              <a:rPr lang="en-US" sz="2800" b="1" dirty="0">
                <a:solidFill>
                  <a:srgbClr val="002060"/>
                </a:solidFill>
                <a:cs typeface="Arial" pitchFamily="34" charset="0"/>
              </a:rPr>
              <a:t>Significant </a:t>
            </a:r>
            <a:r>
              <a:rPr lang="en-US" sz="2800" b="1" dirty="0" smtClean="0">
                <a:solidFill>
                  <a:srgbClr val="002060"/>
                </a:solidFill>
                <a:cs typeface="Arial" pitchFamily="34" charset="0"/>
              </a:rPr>
              <a:t>Growth In Employment In </a:t>
            </a:r>
            <a:r>
              <a:rPr lang="en-US" sz="2800" b="1" dirty="0">
                <a:solidFill>
                  <a:srgbClr val="002060"/>
                </a:solidFill>
                <a:cs typeface="Arial" pitchFamily="34" charset="0"/>
              </a:rPr>
              <a:t>Israel</a:t>
            </a:r>
            <a:endParaRPr lang="he-IL" sz="2800" b="1" dirty="0">
              <a:solidFill>
                <a:srgbClr val="002A52"/>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744387122"/>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22">
                                            <p:graphicEl>
                                              <a:chart seriesIdx="0"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graphicEl>
                                              <a:chart seriesIdx="0" categoryIdx="-4" bldStep="series"/>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graphicEl>
                                              <a:chart seriesIdx="1" categoryIdx="-4" bldStep="series"/>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graphicEl>
                                              <a:chart seriesIdx="2" categoryIdx="-4" bldStep="series"/>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graphicEl>
                                              <a:chart seriesIdx="3" categoryIdx="-4" bldStep="series"/>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graphicEl>
                                              <a:chart seriesIdx="1" categoryIdx="-4" bldStep="series"/>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graphicEl>
                                              <a:chart seriesIdx="2" categoryIdx="-4" bldStep="series"/>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graphicEl>
                                              <a:chart seriesIdx="3" categoryIdx="-4" bldStep="series"/>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uiExpand="1">
        <p:bldSub>
          <a:bldChart bld="series" animBg="0"/>
        </p:bldSub>
      </p:bldGraphic>
      <p:bldGraphic spid="23" grpId="0" uiExpand="1">
        <p:bldSub>
          <a:bldChart bld="series" animBg="0"/>
        </p:bldSub>
      </p:bldGraphic>
      <p:bldP spid="12" grpId="0"/>
      <p:bldP spid="15" grpId="0"/>
      <p:bldP spid="16" grpId="0"/>
      <p:bldP spid="17" grpId="0"/>
      <p:bldP spid="18"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16D89E2F-4C64-4D1A-8E51-171B0B7F7C03}"/>
              </a:ext>
            </a:extLst>
          </p:cNvPr>
          <p:cNvSpPr>
            <a:spLocks noChangeArrowheads="1"/>
          </p:cNvSpPr>
          <p:nvPr/>
        </p:nvSpPr>
        <p:spPr bwMode="auto">
          <a:xfrm>
            <a:off x="179512" y="4705911"/>
            <a:ext cx="8964488" cy="1508105"/>
          </a:xfrm>
          <a:prstGeom prst="rect">
            <a:avLst/>
          </a:prstGeom>
          <a:noFill/>
          <a:ln w="9525">
            <a:noFill/>
            <a:miter lim="800000"/>
            <a:headEnd/>
            <a:tailEnd/>
          </a:ln>
          <a:effectLst/>
        </p:spPr>
        <p:txBody>
          <a:bodyPr wrap="square" anchor="ctr">
            <a:spAutoFit/>
          </a:bodyPr>
          <a:lstStyle/>
          <a:p>
            <a:pPr algn="l" rtl="0">
              <a:spcBef>
                <a:spcPts val="1200"/>
              </a:spcBef>
            </a:pPr>
            <a:r>
              <a:rPr lang="en-US" dirty="0">
                <a:solidFill>
                  <a:srgbClr val="002A52"/>
                </a:solidFill>
              </a:rPr>
              <a:t>The unemployment rate below "natural unemployment"</a:t>
            </a:r>
          </a:p>
          <a:p>
            <a:pPr algn="l" rtl="0">
              <a:spcBef>
                <a:spcPts val="1200"/>
              </a:spcBef>
            </a:pPr>
            <a:r>
              <a:rPr lang="en-US" dirty="0">
                <a:solidFill>
                  <a:srgbClr val="002A52"/>
                </a:solidFill>
              </a:rPr>
              <a:t>Weekly working hours of employed persons - There was no change in women, a very slight decrease among men</a:t>
            </a:r>
          </a:p>
          <a:p>
            <a:pPr algn="l" rtl="0">
              <a:spcBef>
                <a:spcPts val="1200"/>
              </a:spcBef>
            </a:pPr>
            <a:r>
              <a:rPr lang="en-US" dirty="0">
                <a:solidFill>
                  <a:srgbClr val="002A52"/>
                </a:solidFill>
              </a:rPr>
              <a:t>We focus on the employment margin and not on the scope of the position</a:t>
            </a:r>
          </a:p>
        </p:txBody>
      </p:sp>
      <p:sp>
        <p:nvSpPr>
          <p:cNvPr id="16" name="Rectangle 15">
            <a:extLst>
              <a:ext uri="{FF2B5EF4-FFF2-40B4-BE49-F238E27FC236}">
                <a16:creationId xmlns="" xmlns:a16="http://schemas.microsoft.com/office/drawing/2014/main" id="{6DAF2F5E-943D-4EB6-8F48-0E1C07B22355}"/>
              </a:ext>
            </a:extLst>
          </p:cNvPr>
          <p:cNvSpPr/>
          <p:nvPr/>
        </p:nvSpPr>
        <p:spPr>
          <a:xfrm>
            <a:off x="0" y="6427113"/>
            <a:ext cx="7776864" cy="430887"/>
          </a:xfrm>
          <a:prstGeom prst="rect">
            <a:avLst/>
          </a:prstGeom>
        </p:spPr>
        <p:txBody>
          <a:bodyPr wrap="square">
            <a:spAutoFit/>
          </a:bodyPr>
          <a:lstStyle/>
          <a:p>
            <a:pPr algn="just" rtl="0">
              <a:spcBef>
                <a:spcPts val="0"/>
              </a:spcBef>
              <a:spcAft>
                <a:spcPts val="0"/>
              </a:spcAft>
            </a:pPr>
            <a:r>
              <a:rPr lang="en-US" sz="1100" dirty="0">
                <a:solidFill>
                  <a:srgbClr val="002A52"/>
                </a:solidFill>
                <a:latin typeface="+mn-lt"/>
              </a:rPr>
              <a:t>Ages 25-64.</a:t>
            </a:r>
          </a:p>
          <a:p>
            <a:pPr algn="just" rtl="0">
              <a:spcBef>
                <a:spcPts val="0"/>
              </a:spcBef>
              <a:spcAft>
                <a:spcPts val="0"/>
              </a:spcAft>
            </a:pPr>
            <a:r>
              <a:rPr lang="en-US" sz="1100" dirty="0">
                <a:solidFill>
                  <a:srgbClr val="002A52"/>
                </a:solidFill>
                <a:latin typeface="+mn-lt"/>
              </a:rPr>
              <a:t>Source: OECD.</a:t>
            </a:r>
            <a:endParaRPr lang="en-US" sz="1100" baseline="30000" dirty="0">
              <a:solidFill>
                <a:srgbClr val="002A52"/>
              </a:solidFill>
              <a:latin typeface="+mn-lt"/>
            </a:endParaRPr>
          </a:p>
        </p:txBody>
      </p:sp>
      <p:graphicFrame>
        <p:nvGraphicFramePr>
          <p:cNvPr id="8" name="Chart 1">
            <a:extLst>
              <a:ext uri="{FF2B5EF4-FFF2-40B4-BE49-F238E27FC236}">
                <a16:creationId xmlns="" xmlns:a16="http://schemas.microsoft.com/office/drawing/2014/main" id="{60D4971E-4B2F-47B1-8652-844A3774F6A6}"/>
              </a:ext>
            </a:extLst>
          </p:cNvPr>
          <p:cNvGraphicFramePr>
            <a:graphicFrameLocks/>
          </p:cNvGraphicFramePr>
          <p:nvPr>
            <p:extLst>
              <p:ext uri="{D42A27DB-BD31-4B8C-83A1-F6EECF244321}">
                <p14:modId xmlns:p14="http://schemas.microsoft.com/office/powerpoint/2010/main" xmlns="" val="1075016645"/>
              </p:ext>
            </p:extLst>
          </p:nvPr>
        </p:nvGraphicFramePr>
        <p:xfrm>
          <a:off x="4582800" y="1418400"/>
          <a:ext cx="4525200" cy="320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2">
            <a:extLst>
              <a:ext uri="{FF2B5EF4-FFF2-40B4-BE49-F238E27FC236}">
                <a16:creationId xmlns="" xmlns:a16="http://schemas.microsoft.com/office/drawing/2014/main" id="{3719D10A-3098-469E-B0CE-9AA94EE444DC}"/>
              </a:ext>
            </a:extLst>
          </p:cNvPr>
          <p:cNvGraphicFramePr>
            <a:graphicFrameLocks/>
          </p:cNvGraphicFramePr>
          <p:nvPr>
            <p:extLst>
              <p:ext uri="{D42A27DB-BD31-4B8C-83A1-F6EECF244321}">
                <p14:modId xmlns:p14="http://schemas.microsoft.com/office/powerpoint/2010/main" xmlns="" val="3702952206"/>
              </p:ext>
            </p:extLst>
          </p:nvPr>
        </p:nvGraphicFramePr>
        <p:xfrm>
          <a:off x="0" y="1418400"/>
          <a:ext cx="4525200" cy="32076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3">
            <a:extLst>
              <a:ext uri="{FF2B5EF4-FFF2-40B4-BE49-F238E27FC236}">
                <a16:creationId xmlns="" xmlns:a16="http://schemas.microsoft.com/office/drawing/2014/main" id="{28350F60-258A-4439-8E1B-4CDB9A88554B}"/>
              </a:ext>
            </a:extLst>
          </p:cNvPr>
          <p:cNvSpPr txBox="1"/>
          <p:nvPr/>
        </p:nvSpPr>
        <p:spPr>
          <a:xfrm>
            <a:off x="683568" y="1700808"/>
            <a:ext cx="194421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unemployment (right)</a:t>
            </a:r>
          </a:p>
        </p:txBody>
      </p:sp>
      <p:sp>
        <p:nvSpPr>
          <p:cNvPr id="17" name="TextBox 13">
            <a:extLst>
              <a:ext uri="{FF2B5EF4-FFF2-40B4-BE49-F238E27FC236}">
                <a16:creationId xmlns="" xmlns:a16="http://schemas.microsoft.com/office/drawing/2014/main" id="{DC07B5DE-522E-4C81-B454-ECAB2EAA1DE5}"/>
              </a:ext>
            </a:extLst>
          </p:cNvPr>
          <p:cNvSpPr txBox="1"/>
          <p:nvPr/>
        </p:nvSpPr>
        <p:spPr>
          <a:xfrm>
            <a:off x="5436096" y="2647945"/>
            <a:ext cx="194421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unemployment (right)</a:t>
            </a:r>
          </a:p>
        </p:txBody>
      </p:sp>
      <p:graphicFrame>
        <p:nvGraphicFramePr>
          <p:cNvPr id="13" name="Chart 1">
            <a:extLst>
              <a:ext uri="{FF2B5EF4-FFF2-40B4-BE49-F238E27FC236}">
                <a16:creationId xmlns="" xmlns:a16="http://schemas.microsoft.com/office/drawing/2014/main" id="{60D4971E-4B2F-47B1-8652-844A3774F6A6}"/>
              </a:ext>
            </a:extLst>
          </p:cNvPr>
          <p:cNvGraphicFramePr>
            <a:graphicFrameLocks/>
          </p:cNvGraphicFramePr>
          <p:nvPr>
            <p:extLst>
              <p:ext uri="{D42A27DB-BD31-4B8C-83A1-F6EECF244321}">
                <p14:modId xmlns:p14="http://schemas.microsoft.com/office/powerpoint/2010/main" xmlns="" val="134955000"/>
              </p:ext>
            </p:extLst>
          </p:nvPr>
        </p:nvGraphicFramePr>
        <p:xfrm>
          <a:off x="4582800" y="1418400"/>
          <a:ext cx="4525200" cy="3207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2">
            <a:extLst>
              <a:ext uri="{FF2B5EF4-FFF2-40B4-BE49-F238E27FC236}">
                <a16:creationId xmlns="" xmlns:a16="http://schemas.microsoft.com/office/drawing/2014/main" id="{3719D10A-3098-469E-B0CE-9AA94EE444DC}"/>
              </a:ext>
            </a:extLst>
          </p:cNvPr>
          <p:cNvGraphicFramePr>
            <a:graphicFrameLocks/>
          </p:cNvGraphicFramePr>
          <p:nvPr>
            <p:extLst>
              <p:ext uri="{D42A27DB-BD31-4B8C-83A1-F6EECF244321}">
                <p14:modId xmlns:p14="http://schemas.microsoft.com/office/powerpoint/2010/main" xmlns="" val="1840775075"/>
              </p:ext>
            </p:extLst>
          </p:nvPr>
        </p:nvGraphicFramePr>
        <p:xfrm>
          <a:off x="0" y="1418400"/>
          <a:ext cx="4525200" cy="3207600"/>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3">
            <a:extLst>
              <a:ext uri="{FF2B5EF4-FFF2-40B4-BE49-F238E27FC236}">
                <a16:creationId xmlns="" xmlns:a16="http://schemas.microsoft.com/office/drawing/2014/main" id="{28350F60-258A-4439-8E1B-4CDB9A88554B}"/>
              </a:ext>
            </a:extLst>
          </p:cNvPr>
          <p:cNvSpPr txBox="1"/>
          <p:nvPr/>
        </p:nvSpPr>
        <p:spPr>
          <a:xfrm>
            <a:off x="683568" y="1700808"/>
            <a:ext cx="194421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unemployment (right)</a:t>
            </a:r>
          </a:p>
        </p:txBody>
      </p:sp>
      <p:sp>
        <p:nvSpPr>
          <p:cNvPr id="19" name="TextBox 1">
            <a:extLst>
              <a:ext uri="{FF2B5EF4-FFF2-40B4-BE49-F238E27FC236}">
                <a16:creationId xmlns="" xmlns:a16="http://schemas.microsoft.com/office/drawing/2014/main" id="{B29C7C43-C1B2-4127-94BF-75C380A1CD9C}"/>
              </a:ext>
            </a:extLst>
          </p:cNvPr>
          <p:cNvSpPr txBox="1"/>
          <p:nvPr/>
        </p:nvSpPr>
        <p:spPr>
          <a:xfrm>
            <a:off x="683568" y="3429000"/>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Arial" charset="0"/>
                <a:cs typeface="Arial" charset="0"/>
              </a:rPr>
              <a:t>employment</a:t>
            </a:r>
          </a:p>
        </p:txBody>
      </p:sp>
      <p:sp>
        <p:nvSpPr>
          <p:cNvPr id="20" name="TextBox 19">
            <a:extLst>
              <a:ext uri="{FF2B5EF4-FFF2-40B4-BE49-F238E27FC236}">
                <a16:creationId xmlns="" xmlns:a16="http://schemas.microsoft.com/office/drawing/2014/main" id="{6DF0CF1F-8FB8-466F-A925-F1B85E6F1691}"/>
              </a:ext>
            </a:extLst>
          </p:cNvPr>
          <p:cNvSpPr txBox="1"/>
          <p:nvPr/>
        </p:nvSpPr>
        <p:spPr>
          <a:xfrm>
            <a:off x="683568" y="2647945"/>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0000"/>
                </a:solidFill>
                <a:latin typeface="Arial" charset="0"/>
                <a:cs typeface="Arial" charset="0"/>
              </a:rPr>
              <a:t>participation</a:t>
            </a:r>
          </a:p>
        </p:txBody>
      </p:sp>
      <p:sp>
        <p:nvSpPr>
          <p:cNvPr id="21" name="TextBox 13">
            <a:extLst>
              <a:ext uri="{FF2B5EF4-FFF2-40B4-BE49-F238E27FC236}">
                <a16:creationId xmlns="" xmlns:a16="http://schemas.microsoft.com/office/drawing/2014/main" id="{DC07B5DE-522E-4C81-B454-ECAB2EAA1DE5}"/>
              </a:ext>
            </a:extLst>
          </p:cNvPr>
          <p:cNvSpPr txBox="1"/>
          <p:nvPr/>
        </p:nvSpPr>
        <p:spPr>
          <a:xfrm>
            <a:off x="5436096" y="2647945"/>
            <a:ext cx="194421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unemployment (right)</a:t>
            </a:r>
          </a:p>
        </p:txBody>
      </p:sp>
      <p:sp>
        <p:nvSpPr>
          <p:cNvPr id="22" name="TextBox 1">
            <a:extLst>
              <a:ext uri="{FF2B5EF4-FFF2-40B4-BE49-F238E27FC236}">
                <a16:creationId xmlns="" xmlns:a16="http://schemas.microsoft.com/office/drawing/2014/main" id="{9F3F83A3-94AF-438A-9C2A-DD7ED5E2DAD9}"/>
              </a:ext>
            </a:extLst>
          </p:cNvPr>
          <p:cNvSpPr txBox="1"/>
          <p:nvPr/>
        </p:nvSpPr>
        <p:spPr>
          <a:xfrm>
            <a:off x="5436096" y="2996952"/>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Arial" charset="0"/>
                <a:cs typeface="Arial" charset="0"/>
              </a:rPr>
              <a:t>employment</a:t>
            </a:r>
          </a:p>
        </p:txBody>
      </p:sp>
      <p:sp>
        <p:nvSpPr>
          <p:cNvPr id="23" name="TextBox 22">
            <a:extLst>
              <a:ext uri="{FF2B5EF4-FFF2-40B4-BE49-F238E27FC236}">
                <a16:creationId xmlns="" xmlns:a16="http://schemas.microsoft.com/office/drawing/2014/main" id="{9E6753A7-3DB8-426D-B9E7-AD796C8866B6}"/>
              </a:ext>
            </a:extLst>
          </p:cNvPr>
          <p:cNvSpPr txBox="1"/>
          <p:nvPr/>
        </p:nvSpPr>
        <p:spPr>
          <a:xfrm>
            <a:off x="5436096" y="1628800"/>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0000"/>
                </a:solidFill>
                <a:latin typeface="Arial" charset="0"/>
                <a:cs typeface="Arial" charset="0"/>
              </a:rPr>
              <a:t>participation</a:t>
            </a:r>
          </a:p>
        </p:txBody>
      </p:sp>
      <p:sp>
        <p:nvSpPr>
          <p:cNvPr id="25" name="Rectangle 24"/>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en-US" sz="2400" dirty="0">
                <a:solidFill>
                  <a:srgbClr val="002A52"/>
                </a:solidFill>
                <a:latin typeface="+mj-lt"/>
                <a:cs typeface="Arial" pitchFamily="34" charset="0"/>
              </a:rPr>
              <a:t>Men </a:t>
            </a:r>
            <a:r>
              <a:rPr lang="he-IL" sz="2400" dirty="0" smtClean="0">
                <a:solidFill>
                  <a:srgbClr val="002A52"/>
                </a:solidFill>
                <a:latin typeface="+mj-lt"/>
                <a:cs typeface="Arial" pitchFamily="34" charset="0"/>
              </a:rPr>
              <a:t>					</a:t>
            </a:r>
            <a:r>
              <a:rPr lang="en-US" sz="2400" dirty="0" smtClean="0">
                <a:solidFill>
                  <a:srgbClr val="002A52"/>
                </a:solidFill>
                <a:latin typeface="+mj-lt"/>
                <a:cs typeface="Arial" pitchFamily="34" charset="0"/>
              </a:rPr>
              <a:t>Women</a:t>
            </a:r>
            <a:endParaRPr lang="he-IL" sz="2400" dirty="0">
              <a:solidFill>
                <a:srgbClr val="002A52"/>
              </a:solidFill>
              <a:latin typeface="+mj-lt"/>
              <a:cs typeface="Arial" pitchFamily="34" charset="0"/>
            </a:endParaRPr>
          </a:p>
        </p:txBody>
      </p:sp>
      <p:sp>
        <p:nvSpPr>
          <p:cNvPr id="26" name="Rectangle 25">
            <a:extLst>
              <a:ext uri="{FF2B5EF4-FFF2-40B4-BE49-F238E27FC236}">
                <a16:creationId xmlns="" xmlns:a16="http://schemas.microsoft.com/office/drawing/2014/main" id="{F527D03F-B87E-4BFB-A43C-627D387D02DB}"/>
              </a:ext>
            </a:extLst>
          </p:cNvPr>
          <p:cNvSpPr/>
          <p:nvPr/>
        </p:nvSpPr>
        <p:spPr>
          <a:xfrm>
            <a:off x="1907704" y="6293927"/>
            <a:ext cx="7236296" cy="430887"/>
          </a:xfrm>
          <a:prstGeom prst="rect">
            <a:avLst/>
          </a:prstGeom>
        </p:spPr>
        <p:txBody>
          <a:bodyPr wrap="square">
            <a:spAutoFit/>
          </a:bodyPr>
          <a:lstStyle/>
          <a:p>
            <a:pPr algn="just" rtl="0">
              <a:spcBef>
                <a:spcPts val="0"/>
              </a:spcBef>
              <a:spcAft>
                <a:spcPts val="0"/>
              </a:spcAft>
            </a:pPr>
            <a:r>
              <a:rPr lang="en-US" sz="1100" dirty="0">
                <a:solidFill>
                  <a:srgbClr val="002A52"/>
                </a:solidFill>
                <a:latin typeface="+mn-lt"/>
              </a:rPr>
              <a:t>Ages 25-64.</a:t>
            </a:r>
          </a:p>
          <a:p>
            <a:pPr algn="just" rtl="0">
              <a:spcBef>
                <a:spcPts val="0"/>
              </a:spcBef>
              <a:spcAft>
                <a:spcPts val="0"/>
              </a:spcAft>
            </a:pPr>
            <a:r>
              <a:rPr lang="en-US" sz="1100" dirty="0">
                <a:solidFill>
                  <a:srgbClr val="002A52"/>
                </a:solidFill>
                <a:latin typeface="+mn-lt"/>
              </a:rPr>
              <a:t>Source: OECD.</a:t>
            </a:r>
          </a:p>
        </p:txBody>
      </p:sp>
      <p:sp>
        <p:nvSpPr>
          <p:cNvPr id="27"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292388"/>
            <a:ext cx="9144000" cy="523220"/>
          </a:xfrm>
          <a:prstGeom prst="rect">
            <a:avLst/>
          </a:prstGeom>
          <a:noFill/>
          <a:ln w="9525">
            <a:noFill/>
            <a:miter lim="800000"/>
            <a:headEnd/>
            <a:tailEnd/>
          </a:ln>
          <a:effectLst/>
        </p:spPr>
        <p:txBody>
          <a:bodyPr anchor="ctr">
            <a:spAutoFit/>
          </a:bodyPr>
          <a:lstStyle/>
          <a:p>
            <a:pPr rtl="0">
              <a:spcBef>
                <a:spcPts val="1200"/>
              </a:spcBef>
            </a:pPr>
            <a:r>
              <a:rPr lang="en-US" sz="2800" b="1" dirty="0">
                <a:solidFill>
                  <a:srgbClr val="002060"/>
                </a:solidFill>
                <a:cs typeface="Arial" pitchFamily="34" charset="0"/>
              </a:rPr>
              <a:t>Employment, </a:t>
            </a:r>
            <a:r>
              <a:rPr lang="en-US" sz="2800" b="1" dirty="0" smtClean="0">
                <a:solidFill>
                  <a:srgbClr val="002060"/>
                </a:solidFill>
                <a:cs typeface="Arial" pitchFamily="34" charset="0"/>
              </a:rPr>
              <a:t>Unemployment </a:t>
            </a:r>
            <a:r>
              <a:rPr lang="en-US" sz="2800" b="1" dirty="0" smtClean="0">
                <a:solidFill>
                  <a:srgbClr val="002060"/>
                </a:solidFill>
                <a:cs typeface="Arial" pitchFamily="34" charset="0"/>
              </a:rPr>
              <a:t>and </a:t>
            </a:r>
            <a:r>
              <a:rPr lang="en-US" sz="2800" b="1" dirty="0" smtClean="0">
                <a:solidFill>
                  <a:srgbClr val="002060"/>
                </a:solidFill>
                <a:cs typeface="Arial" pitchFamily="34" charset="0"/>
              </a:rPr>
              <a:t>Participation</a:t>
            </a:r>
            <a:endParaRPr lang="he-IL" sz="2800" b="1" dirty="0">
              <a:solidFill>
                <a:srgbClr val="002A52"/>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633094659"/>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 calcmode="lin" valueType="num">
                                      <p:cBhvr additive="base">
                                        <p:cTn id="1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5" grpId="0">
        <p:bldAsOne/>
      </p:bldGraphic>
      <p:bldP spid="19" grpId="0"/>
      <p:bldP spid="20"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0"/>
            <a:ext cx="9144000" cy="1107996"/>
          </a:xfrm>
          <a:prstGeom prst="rect">
            <a:avLst/>
          </a:prstGeom>
          <a:noFill/>
          <a:ln w="9525">
            <a:noFill/>
            <a:miter lim="800000"/>
            <a:headEnd/>
            <a:tailEnd/>
          </a:ln>
          <a:effectLst/>
        </p:spPr>
        <p:txBody>
          <a:bodyPr anchor="ctr">
            <a:spAutoFit/>
          </a:bodyPr>
          <a:lstStyle/>
          <a:p>
            <a:pPr rtl="0">
              <a:spcBef>
                <a:spcPts val="1200"/>
              </a:spcBef>
            </a:pPr>
            <a:r>
              <a:rPr lang="en-US" sz="3300" b="1" dirty="0">
                <a:solidFill>
                  <a:srgbClr val="002060"/>
                </a:solidFill>
                <a:cs typeface="Arial" pitchFamily="34" charset="0"/>
              </a:rPr>
              <a:t>Description </a:t>
            </a:r>
            <a:r>
              <a:rPr lang="en-US" sz="3300" b="1" dirty="0" smtClean="0">
                <a:solidFill>
                  <a:srgbClr val="002060"/>
                </a:solidFill>
                <a:cs typeface="Arial" pitchFamily="34" charset="0"/>
              </a:rPr>
              <a:t>of </a:t>
            </a:r>
            <a:r>
              <a:rPr lang="en-US" sz="3300" b="1" dirty="0" smtClean="0">
                <a:solidFill>
                  <a:srgbClr val="002060"/>
                </a:solidFill>
                <a:cs typeface="Arial" pitchFamily="34" charset="0"/>
              </a:rPr>
              <a:t>t</a:t>
            </a:r>
            <a:r>
              <a:rPr lang="en-US" sz="3300" b="1" dirty="0" smtClean="0">
                <a:solidFill>
                  <a:srgbClr val="002060"/>
                </a:solidFill>
                <a:cs typeface="Arial" pitchFamily="34" charset="0"/>
              </a:rPr>
              <a:t>he </a:t>
            </a:r>
            <a:r>
              <a:rPr lang="en-US" sz="3300" b="1" dirty="0" smtClean="0">
                <a:solidFill>
                  <a:srgbClr val="002060"/>
                </a:solidFill>
                <a:cs typeface="Arial" pitchFamily="34" charset="0"/>
              </a:rPr>
              <a:t>Data</a:t>
            </a:r>
            <a:r>
              <a:rPr lang="en-US" sz="3300" b="1" dirty="0">
                <a:solidFill>
                  <a:srgbClr val="002060"/>
                </a:solidFill>
                <a:cs typeface="Arial" pitchFamily="34" charset="0"/>
              </a:rPr>
              <a:t>: Who </a:t>
            </a:r>
            <a:r>
              <a:rPr lang="en-US" sz="3300" b="1" dirty="0" smtClean="0">
                <a:solidFill>
                  <a:srgbClr val="002060"/>
                </a:solidFill>
                <a:cs typeface="Arial" pitchFamily="34" charset="0"/>
              </a:rPr>
              <a:t>are the </a:t>
            </a:r>
            <a:r>
              <a:rPr lang="en-US" sz="3300" b="1" dirty="0" smtClean="0">
                <a:solidFill>
                  <a:srgbClr val="002060"/>
                </a:solidFill>
                <a:cs typeface="Arial" pitchFamily="34" charset="0"/>
              </a:rPr>
              <a:t>Groups Whose Employment Has Increased</a:t>
            </a:r>
            <a:r>
              <a:rPr lang="en-US" sz="3300" b="1" dirty="0">
                <a:solidFill>
                  <a:srgbClr val="002060"/>
                </a:solidFill>
                <a:cs typeface="Arial" pitchFamily="34" charset="0"/>
              </a:rPr>
              <a:t>?</a:t>
            </a:r>
            <a:endParaRPr lang="he-IL" sz="3300" b="1" dirty="0">
              <a:solidFill>
                <a:srgbClr val="002A52"/>
              </a:solidFill>
              <a:latin typeface="+mj-lt"/>
              <a:ea typeface="Tahoma" panose="020B0604030504040204" pitchFamily="34" charset="0"/>
              <a:cs typeface="Tahoma" panose="020B0604030504040204" pitchFamily="34" charset="0"/>
            </a:endParaRPr>
          </a:p>
        </p:txBody>
      </p:sp>
      <p:sp>
        <p:nvSpPr>
          <p:cNvPr id="6" name="TextBox 5"/>
          <p:cNvSpPr txBox="1"/>
          <p:nvPr/>
        </p:nvSpPr>
        <p:spPr>
          <a:xfrm>
            <a:off x="755577" y="1412776"/>
            <a:ext cx="7632847" cy="4339650"/>
          </a:xfrm>
          <a:prstGeom prst="rect">
            <a:avLst/>
          </a:prstGeom>
          <a:noFill/>
        </p:spPr>
        <p:txBody>
          <a:bodyPr wrap="square" rtlCol="0">
            <a:spAutoFit/>
          </a:bodyPr>
          <a:lstStyle/>
          <a:p>
            <a:pPr algn="just" rtl="0">
              <a:spcBef>
                <a:spcPts val="1200"/>
              </a:spcBef>
            </a:pPr>
            <a:r>
              <a:rPr lang="en-US" sz="2400" dirty="0">
                <a:solidFill>
                  <a:srgbClr val="002060"/>
                </a:solidFill>
                <a:latin typeface="Arial" panose="020B0604020202020204" pitchFamily="34" charset="0"/>
                <a:cs typeface="Arial" panose="020B0604020202020204" pitchFamily="34" charset="0"/>
              </a:rPr>
              <a:t>Changes in employment according to characteristics:</a:t>
            </a:r>
          </a:p>
          <a:p>
            <a:pPr lvl="1" algn="just" rtl="0">
              <a:spcBef>
                <a:spcPts val="1200"/>
              </a:spcBef>
              <a:buFont typeface="Arial" pitchFamily="34" charset="0"/>
              <a:buChar char="•"/>
            </a:pPr>
            <a:r>
              <a:rPr lang="en-US" sz="2400" dirty="0">
                <a:solidFill>
                  <a:srgbClr val="002060"/>
                </a:solidFill>
                <a:latin typeface="Arial" panose="020B0604020202020204" pitchFamily="34" charset="0"/>
                <a:cs typeface="Arial" panose="020B0604020202020204" pitchFamily="34" charset="0"/>
              </a:rPr>
              <a:t>Sector (population group)</a:t>
            </a:r>
          </a:p>
          <a:p>
            <a:pPr lvl="1" algn="just" rtl="0">
              <a:spcBef>
                <a:spcPts val="1200"/>
              </a:spcBef>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Education</a:t>
            </a:r>
            <a:endParaRPr lang="en-US" sz="2400" dirty="0">
              <a:solidFill>
                <a:srgbClr val="002060"/>
              </a:solidFill>
              <a:latin typeface="Arial" panose="020B0604020202020204" pitchFamily="34" charset="0"/>
              <a:cs typeface="Arial" panose="020B0604020202020204" pitchFamily="34" charset="0"/>
            </a:endParaRPr>
          </a:p>
          <a:p>
            <a:pPr lvl="1" algn="just" rtl="0">
              <a:spcBef>
                <a:spcPts val="1200"/>
              </a:spcBef>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Age</a:t>
            </a:r>
            <a:endParaRPr lang="en-US" sz="2400" dirty="0">
              <a:solidFill>
                <a:srgbClr val="002060"/>
              </a:solidFill>
              <a:latin typeface="Arial" panose="020B0604020202020204" pitchFamily="34" charset="0"/>
              <a:cs typeface="Arial" panose="020B0604020202020204" pitchFamily="34" charset="0"/>
            </a:endParaRPr>
          </a:p>
          <a:p>
            <a:pPr lvl="1" algn="just" rtl="0">
              <a:spcBef>
                <a:spcPts val="1200"/>
              </a:spcBef>
              <a:buFont typeface="Arial" pitchFamily="34" charset="0"/>
              <a:buChar char="•"/>
            </a:pPr>
            <a:r>
              <a:rPr lang="en-US" sz="2400" dirty="0">
                <a:solidFill>
                  <a:srgbClr val="002060"/>
                </a:solidFill>
                <a:latin typeface="Arial" panose="020B0604020202020204" pitchFamily="34" charset="0"/>
                <a:cs typeface="Arial" panose="020B0604020202020204" pitchFamily="34" charset="0"/>
              </a:rPr>
              <a:t>Household Size (Fertility)</a:t>
            </a:r>
          </a:p>
          <a:p>
            <a:pPr algn="just" rtl="0">
              <a:spcBef>
                <a:spcPts val="1200"/>
              </a:spcBef>
            </a:pPr>
            <a:r>
              <a:rPr lang="en-US" sz="2400" dirty="0">
                <a:solidFill>
                  <a:srgbClr val="002060"/>
                </a:solidFill>
                <a:latin typeface="Arial" panose="020B0604020202020204" pitchFamily="34" charset="0"/>
                <a:cs typeface="Arial" panose="020B0604020202020204" pitchFamily="34" charset="0"/>
              </a:rPr>
              <a:t>The main result:</a:t>
            </a:r>
          </a:p>
          <a:p>
            <a:pPr algn="just" rtl="0">
              <a:spcBef>
                <a:spcPts val="1200"/>
              </a:spcBef>
            </a:pPr>
            <a:r>
              <a:rPr lang="en-US" sz="2400" dirty="0">
                <a:solidFill>
                  <a:srgbClr val="002060"/>
                </a:solidFill>
                <a:latin typeface="Arial" panose="020B0604020202020204" pitchFamily="34" charset="0"/>
                <a:cs typeface="Arial" panose="020B0604020202020204" pitchFamily="34" charset="0"/>
              </a:rPr>
              <a:t>An increase in all sectors, at all levels of education, in all ages and in all households, a higher rate of increase among groups with low earning ability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62308643"/>
      </p:ext>
    </p:extLst>
  </p:cSld>
  <p:clrMapOvr>
    <a:masterClrMapping/>
  </p:clrMapOvr>
  <p:transition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253916"/>
            <a:ext cx="9144000" cy="600164"/>
          </a:xfrm>
          <a:prstGeom prst="rect">
            <a:avLst/>
          </a:prstGeom>
          <a:noFill/>
          <a:ln w="9525">
            <a:noFill/>
            <a:miter lim="800000"/>
            <a:headEnd/>
            <a:tailEnd/>
          </a:ln>
          <a:effectLst/>
        </p:spPr>
        <p:txBody>
          <a:bodyPr anchor="ctr">
            <a:spAutoFit/>
          </a:bodyPr>
          <a:lstStyle/>
          <a:p>
            <a:pPr>
              <a:spcBef>
                <a:spcPts val="1200"/>
              </a:spcBef>
            </a:pPr>
            <a:r>
              <a:rPr lang="en-US" sz="3300" b="1" dirty="0">
                <a:solidFill>
                  <a:srgbClr val="002060"/>
                </a:solidFill>
                <a:latin typeface="Calibri" panose="020F0502020204030204" pitchFamily="34" charset="0"/>
                <a:cs typeface="Arial" pitchFamily="34" charset="0"/>
              </a:rPr>
              <a:t>Employment </a:t>
            </a:r>
            <a:r>
              <a:rPr lang="en-US" sz="3300" b="1" dirty="0" smtClean="0">
                <a:solidFill>
                  <a:srgbClr val="002060"/>
                </a:solidFill>
                <a:latin typeface="Calibri" panose="020F0502020204030204" pitchFamily="34" charset="0"/>
                <a:cs typeface="Arial" pitchFamily="34" charset="0"/>
              </a:rPr>
              <a:t>a</a:t>
            </a:r>
            <a:r>
              <a:rPr lang="en-US" sz="3300" b="1" dirty="0" smtClean="0">
                <a:solidFill>
                  <a:srgbClr val="002060"/>
                </a:solidFill>
                <a:latin typeface="Calibri" panose="020F0502020204030204" pitchFamily="34" charset="0"/>
                <a:cs typeface="Arial" pitchFamily="34" charset="0"/>
              </a:rPr>
              <a:t>nd </a:t>
            </a:r>
            <a:r>
              <a:rPr lang="en-US" sz="3300" b="1" dirty="0" smtClean="0">
                <a:solidFill>
                  <a:srgbClr val="002060"/>
                </a:solidFill>
                <a:latin typeface="Calibri" panose="020F0502020204030204" pitchFamily="34" charset="0"/>
                <a:cs typeface="Arial" pitchFamily="34" charset="0"/>
              </a:rPr>
              <a:t>Sector</a:t>
            </a:r>
            <a:endParaRPr lang="he-IL" sz="3300" b="1" dirty="0">
              <a:solidFill>
                <a:srgbClr val="002A52"/>
              </a:solidFill>
              <a:latin typeface="Calibri" panose="020F050202020403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 xmlns:a16="http://schemas.microsoft.com/office/drawing/2014/main" id="{16D89E2F-4C64-4D1A-8E51-171B0B7F7C03}"/>
              </a:ext>
            </a:extLst>
          </p:cNvPr>
          <p:cNvSpPr>
            <a:spLocks noChangeArrowheads="1"/>
          </p:cNvSpPr>
          <p:nvPr/>
        </p:nvSpPr>
        <p:spPr bwMode="auto">
          <a:xfrm>
            <a:off x="0" y="4875186"/>
            <a:ext cx="9144000" cy="1169551"/>
          </a:xfrm>
          <a:prstGeom prst="rect">
            <a:avLst/>
          </a:prstGeom>
          <a:noFill/>
          <a:ln w="9525">
            <a:noFill/>
            <a:miter lim="800000"/>
            <a:headEnd/>
            <a:tailEnd/>
          </a:ln>
          <a:effectLst/>
        </p:spPr>
        <p:txBody>
          <a:bodyPr wrap="square" anchor="ctr">
            <a:spAutoFit/>
          </a:bodyPr>
          <a:lstStyle/>
          <a:p>
            <a:pPr algn="l" rtl="0">
              <a:spcBef>
                <a:spcPts val="1200"/>
              </a:spcBef>
            </a:pPr>
            <a:r>
              <a:rPr lang="en-US" sz="2000" dirty="0">
                <a:solidFill>
                  <a:srgbClr val="002A52"/>
                </a:solidFill>
                <a:latin typeface="Calibri" panose="020F0502020204030204" pitchFamily="34" charset="0"/>
              </a:rPr>
              <a:t>An increase in all sectors, more significant for </a:t>
            </a:r>
            <a:r>
              <a:rPr lang="en-US" sz="2000" dirty="0">
                <a:solidFill>
                  <a:srgbClr val="FF0000"/>
                </a:solidFill>
                <a:latin typeface="Calibri" panose="020F0502020204030204" pitchFamily="34" charset="0"/>
              </a:rPr>
              <a:t>Arabs and ultra-Orthodox Jews</a:t>
            </a:r>
          </a:p>
          <a:p>
            <a:pPr algn="l" rtl="0">
              <a:spcBef>
                <a:spcPts val="1200"/>
              </a:spcBef>
            </a:pPr>
            <a:r>
              <a:rPr lang="en-US" sz="2000" dirty="0">
                <a:solidFill>
                  <a:srgbClr val="002A52"/>
                </a:solidFill>
                <a:latin typeface="Calibri" panose="020F0502020204030204" pitchFamily="34" charset="0"/>
              </a:rPr>
              <a:t>Most of the growth in employment (2002-2015) - non-ultra-Orthodox Jews (68% for men, 73% for women)</a:t>
            </a:r>
            <a:endParaRPr lang="he-IL" sz="2000" dirty="0">
              <a:solidFill>
                <a:srgbClr val="002A52"/>
              </a:solidFill>
              <a:latin typeface="Calibri" panose="020F0502020204030204" pitchFamily="34" charset="0"/>
            </a:endParaRPr>
          </a:p>
        </p:txBody>
      </p:sp>
      <p:pic>
        <p:nvPicPr>
          <p:cNvPr id="2" name="Picture 1">
            <a:extLst>
              <a:ext uri="{FF2B5EF4-FFF2-40B4-BE49-F238E27FC236}">
                <a16:creationId xmlns="" xmlns:a16="http://schemas.microsoft.com/office/drawing/2014/main" id="{580F96B6-863C-4FD3-B09A-A5B4EF16367A}"/>
              </a:ext>
            </a:extLst>
          </p:cNvPr>
          <p:cNvPicPr>
            <a:picLocks noChangeAspect="1"/>
          </p:cNvPicPr>
          <p:nvPr/>
        </p:nvPicPr>
        <p:blipFill>
          <a:blip r:embed="rId3" cstate="print"/>
          <a:stretch>
            <a:fillRect/>
          </a:stretch>
        </p:blipFill>
        <p:spPr>
          <a:xfrm>
            <a:off x="0" y="1400400"/>
            <a:ext cx="4578554" cy="3224698"/>
          </a:xfrm>
          <a:prstGeom prst="rect">
            <a:avLst/>
          </a:prstGeom>
        </p:spPr>
      </p:pic>
      <p:pic>
        <p:nvPicPr>
          <p:cNvPr id="4" name="Picture 3">
            <a:extLst>
              <a:ext uri="{FF2B5EF4-FFF2-40B4-BE49-F238E27FC236}">
                <a16:creationId xmlns="" xmlns:a16="http://schemas.microsoft.com/office/drawing/2014/main" id="{D5B4598E-9610-4594-A9E4-3AFCDC8E3159}"/>
              </a:ext>
            </a:extLst>
          </p:cNvPr>
          <p:cNvPicPr>
            <a:picLocks noChangeAspect="1"/>
          </p:cNvPicPr>
          <p:nvPr/>
        </p:nvPicPr>
        <p:blipFill>
          <a:blip r:embed="rId4" cstate="print"/>
          <a:stretch>
            <a:fillRect/>
          </a:stretch>
        </p:blipFill>
        <p:spPr>
          <a:xfrm>
            <a:off x="4562215" y="1400400"/>
            <a:ext cx="4581785" cy="3224698"/>
          </a:xfrm>
          <a:prstGeom prst="rect">
            <a:avLst/>
          </a:prstGeom>
        </p:spPr>
      </p:pic>
      <p:sp>
        <p:nvSpPr>
          <p:cNvPr id="18" name="TextBox 1">
            <a:extLst>
              <a:ext uri="{FF2B5EF4-FFF2-40B4-BE49-F238E27FC236}">
                <a16:creationId xmlns="" xmlns:a16="http://schemas.microsoft.com/office/drawing/2014/main" id="{4E3FF588-81DF-48E0-A8E0-6874B9442740}"/>
              </a:ext>
            </a:extLst>
          </p:cNvPr>
          <p:cNvSpPr txBox="1"/>
          <p:nvPr/>
        </p:nvSpPr>
        <p:spPr>
          <a:xfrm>
            <a:off x="5436096" y="1826325"/>
            <a:ext cx="201669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b="1" dirty="0">
                <a:solidFill>
                  <a:srgbClr val="002060"/>
                </a:solidFill>
                <a:latin typeface="Calibri" panose="020F0502020204030204" pitchFamily="34" charset="0"/>
                <a:cs typeface="Arial" charset="0"/>
              </a:rPr>
              <a:t>non-Orthodox Jews</a:t>
            </a:r>
          </a:p>
        </p:txBody>
      </p:sp>
      <p:sp>
        <p:nvSpPr>
          <p:cNvPr id="19" name="TextBox 2">
            <a:extLst>
              <a:ext uri="{FF2B5EF4-FFF2-40B4-BE49-F238E27FC236}">
                <a16:creationId xmlns="" xmlns:a16="http://schemas.microsoft.com/office/drawing/2014/main" id="{9AC3DAFA-280C-49A4-AB6C-D2240882D5E1}"/>
              </a:ext>
            </a:extLst>
          </p:cNvPr>
          <p:cNvSpPr txBox="1"/>
          <p:nvPr/>
        </p:nvSpPr>
        <p:spPr>
          <a:xfrm>
            <a:off x="5436096" y="3501008"/>
            <a:ext cx="215152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9900"/>
                </a:solidFill>
                <a:latin typeface="Calibri" panose="020F0502020204030204" pitchFamily="34" charset="0"/>
              </a:rPr>
              <a:t>ultra-Orthodox</a:t>
            </a:r>
            <a:endParaRPr lang="en-US" sz="1400" b="1" dirty="0">
              <a:solidFill>
                <a:srgbClr val="FF9900"/>
              </a:solidFill>
              <a:latin typeface="Calibri" panose="020F0502020204030204" pitchFamily="34" charset="0"/>
              <a:cs typeface="Arial" charset="0"/>
            </a:endParaRPr>
          </a:p>
        </p:txBody>
      </p:sp>
      <p:sp>
        <p:nvSpPr>
          <p:cNvPr id="20" name="TextBox 13">
            <a:extLst>
              <a:ext uri="{FF2B5EF4-FFF2-40B4-BE49-F238E27FC236}">
                <a16:creationId xmlns="" xmlns:a16="http://schemas.microsoft.com/office/drawing/2014/main" id="{6A6E5A58-95AA-4A9A-B407-F32189852AD4}"/>
              </a:ext>
            </a:extLst>
          </p:cNvPr>
          <p:cNvSpPr txBox="1"/>
          <p:nvPr/>
        </p:nvSpPr>
        <p:spPr>
          <a:xfrm>
            <a:off x="5436096" y="2564904"/>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Calibri" panose="020F0502020204030204" pitchFamily="34" charset="0"/>
                <a:cs typeface="Arial" charset="0"/>
              </a:rPr>
              <a:t>Arabs</a:t>
            </a:r>
          </a:p>
        </p:txBody>
      </p:sp>
      <p:sp>
        <p:nvSpPr>
          <p:cNvPr id="21" name="TextBox 1">
            <a:extLst>
              <a:ext uri="{FF2B5EF4-FFF2-40B4-BE49-F238E27FC236}">
                <a16:creationId xmlns="" xmlns:a16="http://schemas.microsoft.com/office/drawing/2014/main" id="{B403E67B-464D-4434-BF9E-FE5BC74A1A44}"/>
              </a:ext>
            </a:extLst>
          </p:cNvPr>
          <p:cNvSpPr txBox="1"/>
          <p:nvPr/>
        </p:nvSpPr>
        <p:spPr>
          <a:xfrm>
            <a:off x="755576" y="2185119"/>
            <a:ext cx="201669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b="1" dirty="0">
                <a:solidFill>
                  <a:srgbClr val="002060"/>
                </a:solidFill>
                <a:latin typeface="Calibri" panose="020F0502020204030204" pitchFamily="34" charset="0"/>
                <a:cs typeface="Arial" charset="0"/>
              </a:rPr>
              <a:t>non-Orthodox Jews</a:t>
            </a:r>
          </a:p>
        </p:txBody>
      </p:sp>
      <p:sp>
        <p:nvSpPr>
          <p:cNvPr id="22" name="TextBox 2">
            <a:extLst>
              <a:ext uri="{FF2B5EF4-FFF2-40B4-BE49-F238E27FC236}">
                <a16:creationId xmlns="" xmlns:a16="http://schemas.microsoft.com/office/drawing/2014/main" id="{E87C73B0-DED1-4841-A719-081117F227BD}"/>
              </a:ext>
            </a:extLst>
          </p:cNvPr>
          <p:cNvSpPr txBox="1"/>
          <p:nvPr/>
        </p:nvSpPr>
        <p:spPr>
          <a:xfrm>
            <a:off x="755576" y="3193231"/>
            <a:ext cx="215152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9900"/>
                </a:solidFill>
                <a:latin typeface="Calibri" panose="020F0502020204030204" pitchFamily="34" charset="0"/>
              </a:rPr>
              <a:t>ultra-Orthodox</a:t>
            </a:r>
            <a:endParaRPr lang="en-US" sz="1400" b="1" dirty="0">
              <a:solidFill>
                <a:srgbClr val="FF9900"/>
              </a:solidFill>
              <a:latin typeface="Calibri" panose="020F0502020204030204" pitchFamily="34" charset="0"/>
              <a:cs typeface="Arial" charset="0"/>
            </a:endParaRPr>
          </a:p>
        </p:txBody>
      </p:sp>
      <p:sp>
        <p:nvSpPr>
          <p:cNvPr id="23" name="TextBox 13">
            <a:extLst>
              <a:ext uri="{FF2B5EF4-FFF2-40B4-BE49-F238E27FC236}">
                <a16:creationId xmlns="" xmlns:a16="http://schemas.microsoft.com/office/drawing/2014/main" id="{3AD22F2C-FD30-4BB9-8AD2-8F04BE3372DF}"/>
              </a:ext>
            </a:extLst>
          </p:cNvPr>
          <p:cNvSpPr txBox="1"/>
          <p:nvPr/>
        </p:nvSpPr>
        <p:spPr>
          <a:xfrm>
            <a:off x="755576" y="4005064"/>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Calibri" panose="020F0502020204030204" pitchFamily="34" charset="0"/>
                <a:cs typeface="Arial" charset="0"/>
              </a:rPr>
              <a:t>Arabs</a:t>
            </a:r>
          </a:p>
        </p:txBody>
      </p:sp>
      <p:sp>
        <p:nvSpPr>
          <p:cNvPr id="15" name="Rectangle 14"/>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en-US" sz="2400" dirty="0">
                <a:solidFill>
                  <a:srgbClr val="002A52"/>
                </a:solidFill>
                <a:latin typeface="Calibri" panose="020F0502020204030204" pitchFamily="34" charset="0"/>
                <a:cs typeface="Arial" pitchFamily="34" charset="0"/>
              </a:rPr>
              <a:t>Men </a:t>
            </a:r>
            <a:r>
              <a:rPr lang="he-IL" sz="2400" dirty="0">
                <a:solidFill>
                  <a:srgbClr val="002A52"/>
                </a:solidFill>
                <a:latin typeface="Calibri" panose="020F0502020204030204" pitchFamily="34" charset="0"/>
                <a:cs typeface="Arial" pitchFamily="34" charset="0"/>
              </a:rPr>
              <a:t>					</a:t>
            </a:r>
            <a:r>
              <a:rPr lang="en-US" sz="2400" dirty="0" smtClean="0">
                <a:solidFill>
                  <a:srgbClr val="002A52"/>
                </a:solidFill>
                <a:latin typeface="Calibri" panose="020F0502020204030204" pitchFamily="34" charset="0"/>
                <a:cs typeface="Arial" pitchFamily="34" charset="0"/>
              </a:rPr>
              <a:t>Women</a:t>
            </a:r>
            <a:endParaRPr lang="he-IL" sz="2400" dirty="0">
              <a:solidFill>
                <a:srgbClr val="002A52"/>
              </a:solidFill>
              <a:latin typeface="Calibri" panose="020F0502020204030204" pitchFamily="34" charset="0"/>
              <a:cs typeface="Arial" pitchFamily="34" charset="0"/>
            </a:endParaRPr>
          </a:p>
        </p:txBody>
      </p:sp>
      <p:sp>
        <p:nvSpPr>
          <p:cNvPr id="24" name="Rectangle 23">
            <a:extLst>
              <a:ext uri="{FF2B5EF4-FFF2-40B4-BE49-F238E27FC236}">
                <a16:creationId xmlns="" xmlns:a16="http://schemas.microsoft.com/office/drawing/2014/main" id="{F527D03F-B87E-4BFB-A43C-627D387D02DB}"/>
              </a:ext>
            </a:extLst>
          </p:cNvPr>
          <p:cNvSpPr/>
          <p:nvPr/>
        </p:nvSpPr>
        <p:spPr>
          <a:xfrm>
            <a:off x="1367136" y="6065022"/>
            <a:ext cx="7776864" cy="600164"/>
          </a:xfrm>
          <a:prstGeom prst="rect">
            <a:avLst/>
          </a:prstGeom>
        </p:spPr>
        <p:txBody>
          <a:bodyPr wrap="square">
            <a:spAutoFit/>
          </a:bodyPr>
          <a:lstStyle/>
          <a:p>
            <a:pPr algn="just" rtl="0">
              <a:spcBef>
                <a:spcPts val="0"/>
              </a:spcBef>
              <a:spcAft>
                <a:spcPts val="0"/>
              </a:spcAft>
            </a:pPr>
            <a:r>
              <a:rPr lang="en-US" sz="1100" dirty="0">
                <a:solidFill>
                  <a:srgbClr val="002A52"/>
                </a:solidFill>
                <a:latin typeface="+mn-lt"/>
              </a:rPr>
              <a:t>Ages 25-64. Up to 2000 Arabs, including non-Jews. Identifying </a:t>
            </a:r>
            <a:r>
              <a:rPr lang="en-US" sz="1100" dirty="0" err="1">
                <a:solidFill>
                  <a:srgbClr val="002A52"/>
                </a:solidFill>
                <a:latin typeface="+mn-lt"/>
              </a:rPr>
              <a:t>Haredim</a:t>
            </a:r>
            <a:r>
              <a:rPr lang="en-US" sz="1100" dirty="0">
                <a:solidFill>
                  <a:srgbClr val="002A52"/>
                </a:solidFill>
                <a:latin typeface="+mn-lt"/>
              </a:rPr>
              <a:t> according to the last school approach. A new sample began in 2012.</a:t>
            </a:r>
          </a:p>
          <a:p>
            <a:pPr algn="just" rtl="0">
              <a:spcBef>
                <a:spcPts val="0"/>
              </a:spcBef>
              <a:spcAft>
                <a:spcPts val="0"/>
              </a:spcAft>
            </a:pPr>
            <a:r>
              <a:rPr lang="en-US" sz="1100" dirty="0">
                <a:solidFill>
                  <a:srgbClr val="002A52"/>
                </a:solidFill>
                <a:latin typeface="+mn-lt"/>
              </a:rPr>
              <a:t>SOURCE: Based on labor force surveys.</a:t>
            </a:r>
          </a:p>
        </p:txBody>
      </p:sp>
    </p:spTree>
    <p:extLst>
      <p:ext uri="{BB962C8B-B14F-4D97-AF65-F5344CB8AC3E}">
        <p14:creationId xmlns:p14="http://schemas.microsoft.com/office/powerpoint/2010/main" xmlns="" val="3603348577"/>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262389"/>
            <a:ext cx="9144000" cy="600164"/>
          </a:xfrm>
          <a:prstGeom prst="rect">
            <a:avLst/>
          </a:prstGeom>
          <a:noFill/>
          <a:ln w="9525">
            <a:noFill/>
            <a:miter lim="800000"/>
            <a:headEnd/>
            <a:tailEnd/>
          </a:ln>
          <a:effectLst/>
        </p:spPr>
        <p:txBody>
          <a:bodyPr anchor="ctr">
            <a:spAutoFit/>
          </a:bodyPr>
          <a:lstStyle/>
          <a:p>
            <a:pPr rtl="0">
              <a:spcBef>
                <a:spcPts val="1200"/>
              </a:spcBef>
            </a:pPr>
            <a:r>
              <a:rPr lang="en-US" sz="3300" b="1" dirty="0">
                <a:solidFill>
                  <a:srgbClr val="002060"/>
                </a:solidFill>
                <a:latin typeface="Calibri" panose="020F0502020204030204" pitchFamily="34" charset="0"/>
                <a:cs typeface="Arial" pitchFamily="34" charset="0"/>
              </a:rPr>
              <a:t>Employment </a:t>
            </a:r>
            <a:r>
              <a:rPr lang="en-US" sz="3300" b="1" dirty="0" smtClean="0">
                <a:solidFill>
                  <a:srgbClr val="002060"/>
                </a:solidFill>
                <a:latin typeface="Calibri" panose="020F0502020204030204" pitchFamily="34" charset="0"/>
                <a:cs typeface="Arial" pitchFamily="34" charset="0"/>
              </a:rPr>
              <a:t>and </a:t>
            </a:r>
            <a:r>
              <a:rPr lang="en-US" sz="3300" b="1" dirty="0" smtClean="0">
                <a:solidFill>
                  <a:srgbClr val="002060"/>
                </a:solidFill>
                <a:latin typeface="Calibri" panose="020F0502020204030204" pitchFamily="34" charset="0"/>
                <a:cs typeface="Arial" pitchFamily="34" charset="0"/>
              </a:rPr>
              <a:t>Education</a:t>
            </a:r>
            <a:endParaRPr lang="he-IL" sz="3300" b="1" dirty="0">
              <a:solidFill>
                <a:srgbClr val="002A52"/>
              </a:solidFill>
              <a:latin typeface="Calibri" panose="020F050202020403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 xmlns:a16="http://schemas.microsoft.com/office/drawing/2014/main" id="{16D89E2F-4C64-4D1A-8E51-171B0B7F7C03}"/>
              </a:ext>
            </a:extLst>
          </p:cNvPr>
          <p:cNvSpPr>
            <a:spLocks noChangeArrowheads="1"/>
          </p:cNvSpPr>
          <p:nvPr/>
        </p:nvSpPr>
        <p:spPr bwMode="auto">
          <a:xfrm>
            <a:off x="0" y="4537632"/>
            <a:ext cx="9144000" cy="1600438"/>
          </a:xfrm>
          <a:prstGeom prst="rect">
            <a:avLst/>
          </a:prstGeom>
          <a:noFill/>
          <a:ln w="9525">
            <a:noFill/>
            <a:miter lim="800000"/>
            <a:headEnd/>
            <a:tailEnd/>
          </a:ln>
          <a:effectLst/>
        </p:spPr>
        <p:txBody>
          <a:bodyPr wrap="square" anchor="ctr">
            <a:spAutoFit/>
          </a:bodyPr>
          <a:lstStyle/>
          <a:p>
            <a:pPr algn="l" rtl="0">
              <a:spcBef>
                <a:spcPts val="1200"/>
              </a:spcBef>
            </a:pPr>
            <a:r>
              <a:rPr lang="en-US" sz="2200" dirty="0">
                <a:solidFill>
                  <a:srgbClr val="002A52"/>
                </a:solidFill>
                <a:latin typeface="Calibri" panose="020F0502020204030204" pitchFamily="34" charset="0"/>
              </a:rPr>
              <a:t>An increase in all levels of education is more significant for those with a </a:t>
            </a:r>
            <a:r>
              <a:rPr lang="en-US" sz="2200" dirty="0">
                <a:solidFill>
                  <a:srgbClr val="FF0000"/>
                </a:solidFill>
                <a:latin typeface="Calibri" panose="020F0502020204030204" pitchFamily="34" charset="0"/>
              </a:rPr>
              <a:t>low level of education</a:t>
            </a:r>
          </a:p>
          <a:p>
            <a:pPr algn="l" rtl="0">
              <a:spcBef>
                <a:spcPts val="1200"/>
              </a:spcBef>
            </a:pPr>
            <a:r>
              <a:rPr lang="en-US" sz="2200" dirty="0">
                <a:solidFill>
                  <a:srgbClr val="002A52"/>
                </a:solidFill>
                <a:latin typeface="Calibri" panose="020F0502020204030204" pitchFamily="34" charset="0"/>
              </a:rPr>
              <a:t>Most of the growth 2002-2015 - up to high school with / without matriculation (51% for men, 55% for women)</a:t>
            </a:r>
            <a:endParaRPr lang="he-IL" sz="2200" dirty="0">
              <a:solidFill>
                <a:srgbClr val="002A52"/>
              </a:solidFill>
              <a:latin typeface="Calibri" panose="020F0502020204030204" pitchFamily="34" charset="0"/>
              <a:cs typeface="Arial" pitchFamily="34" charset="0"/>
            </a:endParaRPr>
          </a:p>
        </p:txBody>
      </p:sp>
      <p:graphicFrame>
        <p:nvGraphicFramePr>
          <p:cNvPr id="9" name="Chart 2">
            <a:extLst>
              <a:ext uri="{FF2B5EF4-FFF2-40B4-BE49-F238E27FC236}">
                <a16:creationId xmlns="" xmlns:a16="http://schemas.microsoft.com/office/drawing/2014/main" id="{340919C7-3639-4662-BF57-C8692553A831}"/>
              </a:ext>
            </a:extLst>
          </p:cNvPr>
          <p:cNvGraphicFramePr>
            <a:graphicFrameLocks noGrp="1"/>
          </p:cNvGraphicFramePr>
          <p:nvPr>
            <p:extLst>
              <p:ext uri="{D42A27DB-BD31-4B8C-83A1-F6EECF244321}">
                <p14:modId xmlns:p14="http://schemas.microsoft.com/office/powerpoint/2010/main" xmlns="" val="311311643"/>
              </p:ext>
            </p:extLst>
          </p:nvPr>
        </p:nvGraphicFramePr>
        <p:xfrm>
          <a:off x="4572247" y="1334714"/>
          <a:ext cx="4525200" cy="320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
            <a:extLst>
              <a:ext uri="{FF2B5EF4-FFF2-40B4-BE49-F238E27FC236}">
                <a16:creationId xmlns="" xmlns:a16="http://schemas.microsoft.com/office/drawing/2014/main" id="{F0112E0B-CCAB-472E-A2DF-C1AEF959CDAC}"/>
              </a:ext>
            </a:extLst>
          </p:cNvPr>
          <p:cNvGraphicFramePr>
            <a:graphicFrameLocks noGrp="1"/>
          </p:cNvGraphicFramePr>
          <p:nvPr>
            <p:extLst>
              <p:ext uri="{D42A27DB-BD31-4B8C-83A1-F6EECF244321}">
                <p14:modId xmlns:p14="http://schemas.microsoft.com/office/powerpoint/2010/main" xmlns="" val="443618087"/>
              </p:ext>
            </p:extLst>
          </p:nvPr>
        </p:nvGraphicFramePr>
        <p:xfrm>
          <a:off x="46800" y="1275705"/>
          <a:ext cx="4525200" cy="32076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
            <a:extLst>
              <a:ext uri="{FF2B5EF4-FFF2-40B4-BE49-F238E27FC236}">
                <a16:creationId xmlns="" xmlns:a16="http://schemas.microsoft.com/office/drawing/2014/main" id="{5E39EC1F-9C9F-435B-B347-8226E8CF3AEC}"/>
              </a:ext>
            </a:extLst>
          </p:cNvPr>
          <p:cNvSpPr txBox="1"/>
          <p:nvPr/>
        </p:nvSpPr>
        <p:spPr>
          <a:xfrm>
            <a:off x="467544" y="2348880"/>
            <a:ext cx="164747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9900"/>
                </a:solidFill>
                <a:latin typeface="Calibri" panose="020F0502020204030204" pitchFamily="34" charset="0"/>
              </a:rPr>
              <a:t>Post-secondary</a:t>
            </a:r>
            <a:endParaRPr lang="en-US" sz="1200" b="1" dirty="0">
              <a:solidFill>
                <a:srgbClr val="FF9900"/>
              </a:solidFill>
              <a:latin typeface="Calibri" panose="020F0502020204030204" pitchFamily="34" charset="0"/>
              <a:cs typeface="Arial" charset="0"/>
            </a:endParaRPr>
          </a:p>
        </p:txBody>
      </p:sp>
      <p:sp>
        <p:nvSpPr>
          <p:cNvPr id="13" name="TextBox 13">
            <a:extLst>
              <a:ext uri="{FF2B5EF4-FFF2-40B4-BE49-F238E27FC236}">
                <a16:creationId xmlns="" xmlns:a16="http://schemas.microsoft.com/office/drawing/2014/main" id="{22392DA5-F5AF-492C-B882-21419986242F}"/>
              </a:ext>
            </a:extLst>
          </p:cNvPr>
          <p:cNvSpPr txBox="1"/>
          <p:nvPr/>
        </p:nvSpPr>
        <p:spPr>
          <a:xfrm>
            <a:off x="467544" y="3044411"/>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Calibri" panose="020F0502020204030204" pitchFamily="34" charset="0"/>
                <a:cs typeface="Arial" charset="0"/>
              </a:rPr>
              <a:t>Matriculation</a:t>
            </a:r>
          </a:p>
        </p:txBody>
      </p:sp>
      <p:sp>
        <p:nvSpPr>
          <p:cNvPr id="15" name="TextBox 1">
            <a:extLst>
              <a:ext uri="{FF2B5EF4-FFF2-40B4-BE49-F238E27FC236}">
                <a16:creationId xmlns="" xmlns:a16="http://schemas.microsoft.com/office/drawing/2014/main" id="{8427F1F3-9F72-43BC-911B-2ECD3237F398}"/>
              </a:ext>
            </a:extLst>
          </p:cNvPr>
          <p:cNvSpPr txBox="1"/>
          <p:nvPr/>
        </p:nvSpPr>
        <p:spPr>
          <a:xfrm>
            <a:off x="467544" y="3944089"/>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Calibri" panose="020F0502020204030204" pitchFamily="34" charset="0"/>
                <a:cs typeface="Arial" charset="0"/>
              </a:rPr>
              <a:t>Up to secondary</a:t>
            </a:r>
          </a:p>
        </p:txBody>
      </p:sp>
      <p:sp>
        <p:nvSpPr>
          <p:cNvPr id="18" name="TextBox 14">
            <a:extLst>
              <a:ext uri="{FF2B5EF4-FFF2-40B4-BE49-F238E27FC236}">
                <a16:creationId xmlns="" xmlns:a16="http://schemas.microsoft.com/office/drawing/2014/main" id="{D287F7F4-E4BE-4FC0-8371-EDBEE6818F39}"/>
              </a:ext>
            </a:extLst>
          </p:cNvPr>
          <p:cNvSpPr txBox="1"/>
          <p:nvPr/>
        </p:nvSpPr>
        <p:spPr>
          <a:xfrm>
            <a:off x="467544" y="1987975"/>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0000"/>
                </a:solidFill>
                <a:latin typeface="Calibri" panose="020F0502020204030204" pitchFamily="34" charset="0"/>
                <a:cs typeface="Arial" charset="0"/>
              </a:rPr>
              <a:t>BA</a:t>
            </a:r>
          </a:p>
        </p:txBody>
      </p:sp>
      <p:sp>
        <p:nvSpPr>
          <p:cNvPr id="19" name="TextBox 1">
            <a:extLst>
              <a:ext uri="{FF2B5EF4-FFF2-40B4-BE49-F238E27FC236}">
                <a16:creationId xmlns="" xmlns:a16="http://schemas.microsoft.com/office/drawing/2014/main" id="{C198A91D-0357-4A7E-A66C-4307E10C0032}"/>
              </a:ext>
            </a:extLst>
          </p:cNvPr>
          <p:cNvSpPr txBox="1"/>
          <p:nvPr/>
        </p:nvSpPr>
        <p:spPr>
          <a:xfrm>
            <a:off x="888289" y="1844824"/>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Calibri" panose="020F0502020204030204" pitchFamily="34" charset="0"/>
                <a:cs typeface="Arial" charset="0"/>
              </a:rPr>
              <a:t>MA and up</a:t>
            </a:r>
          </a:p>
        </p:txBody>
      </p:sp>
      <p:sp>
        <p:nvSpPr>
          <p:cNvPr id="20" name="Rectangle 19"/>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en-US" sz="2400" dirty="0">
                <a:solidFill>
                  <a:srgbClr val="002A52"/>
                </a:solidFill>
                <a:latin typeface="Calibri" panose="020F0502020204030204" pitchFamily="34" charset="0"/>
                <a:cs typeface="Arial" pitchFamily="34" charset="0"/>
              </a:rPr>
              <a:t>Men </a:t>
            </a:r>
            <a:r>
              <a:rPr lang="he-IL" sz="2400" dirty="0">
                <a:solidFill>
                  <a:srgbClr val="002A52"/>
                </a:solidFill>
                <a:latin typeface="Calibri" panose="020F0502020204030204" pitchFamily="34" charset="0"/>
                <a:cs typeface="Arial" pitchFamily="34" charset="0"/>
              </a:rPr>
              <a:t>					</a:t>
            </a:r>
            <a:r>
              <a:rPr lang="en-US" sz="2400" dirty="0" smtClean="0">
                <a:solidFill>
                  <a:srgbClr val="002A52"/>
                </a:solidFill>
                <a:latin typeface="Calibri" panose="020F0502020204030204" pitchFamily="34" charset="0"/>
                <a:cs typeface="Arial" pitchFamily="34" charset="0"/>
              </a:rPr>
              <a:t>Women</a:t>
            </a:r>
            <a:endParaRPr lang="he-IL" sz="2400" dirty="0">
              <a:solidFill>
                <a:srgbClr val="002A52"/>
              </a:solidFill>
              <a:latin typeface="Calibri" panose="020F0502020204030204" pitchFamily="34" charset="0"/>
              <a:cs typeface="Arial" pitchFamily="34" charset="0"/>
            </a:endParaRPr>
          </a:p>
        </p:txBody>
      </p:sp>
      <p:sp>
        <p:nvSpPr>
          <p:cNvPr id="21" name="Rectangle 20">
            <a:extLst>
              <a:ext uri="{FF2B5EF4-FFF2-40B4-BE49-F238E27FC236}">
                <a16:creationId xmlns="" xmlns:a16="http://schemas.microsoft.com/office/drawing/2014/main" id="{F527D03F-B87E-4BFB-A43C-627D387D02DB}"/>
              </a:ext>
            </a:extLst>
          </p:cNvPr>
          <p:cNvSpPr/>
          <p:nvPr/>
        </p:nvSpPr>
        <p:spPr>
          <a:xfrm>
            <a:off x="2190619" y="6143530"/>
            <a:ext cx="7776864" cy="600164"/>
          </a:xfrm>
          <a:prstGeom prst="rect">
            <a:avLst/>
          </a:prstGeom>
        </p:spPr>
        <p:txBody>
          <a:bodyPr wrap="square">
            <a:spAutoFit/>
          </a:bodyPr>
          <a:lstStyle/>
          <a:p>
            <a:pPr algn="just" rtl="0">
              <a:spcBef>
                <a:spcPts val="0"/>
              </a:spcBef>
              <a:spcAft>
                <a:spcPts val="0"/>
              </a:spcAft>
            </a:pPr>
            <a:r>
              <a:rPr lang="en-US" sz="1100" dirty="0" smtClean="0">
                <a:solidFill>
                  <a:srgbClr val="002A52"/>
                </a:solidFill>
                <a:latin typeface="Calibri" panose="020F0502020204030204" pitchFamily="34" charset="0"/>
              </a:rPr>
              <a:t>Ages 25-64. Up to high school including without a certificate and an unknown certificate; </a:t>
            </a:r>
          </a:p>
          <a:p>
            <a:pPr algn="just" rtl="0">
              <a:spcBef>
                <a:spcPts val="0"/>
              </a:spcBef>
              <a:spcAft>
                <a:spcPts val="0"/>
              </a:spcAft>
            </a:pPr>
            <a:r>
              <a:rPr lang="en-US" sz="1100" dirty="0" smtClean="0">
                <a:solidFill>
                  <a:srgbClr val="002A52"/>
                </a:solidFill>
                <a:latin typeface="Calibri" panose="020F0502020204030204" pitchFamily="34" charset="0"/>
              </a:rPr>
              <a:t>Post-secondary education includes non-academic technological or professional education.</a:t>
            </a:r>
          </a:p>
          <a:p>
            <a:pPr algn="just" rtl="0">
              <a:spcBef>
                <a:spcPts val="0"/>
              </a:spcBef>
              <a:spcAft>
                <a:spcPts val="0"/>
              </a:spcAft>
            </a:pPr>
            <a:r>
              <a:rPr lang="en-US" sz="1100" dirty="0" smtClean="0">
                <a:solidFill>
                  <a:srgbClr val="002A52"/>
                </a:solidFill>
                <a:latin typeface="Calibri" panose="020F0502020204030204" pitchFamily="34" charset="0"/>
              </a:rPr>
              <a:t>SOURCE: Based on labor force surveys.</a:t>
            </a:r>
            <a:endParaRPr lang="en-US" sz="1100" dirty="0">
              <a:solidFill>
                <a:srgbClr val="002A52"/>
              </a:solidFill>
              <a:latin typeface="Calibri" panose="020F0502020204030204" pitchFamily="34" charset="0"/>
            </a:endParaRPr>
          </a:p>
        </p:txBody>
      </p:sp>
    </p:spTree>
    <p:extLst>
      <p:ext uri="{BB962C8B-B14F-4D97-AF65-F5344CB8AC3E}">
        <p14:creationId xmlns:p14="http://schemas.microsoft.com/office/powerpoint/2010/main" xmlns="" val="3439623242"/>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chart seriesIdx="1"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graphicEl>
                                              <a:chart seriesIdx="2"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graphicEl>
                                              <a:chart seriesIdx="3"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graphicEl>
                                              <a:chart seriesIdx="4"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graphicEl>
                                              <a:chart seriesIdx="2" categoryIdx="-4" bldStep="series"/>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chart seriesIdx="3" categoryIdx="-4" bldStep="series"/>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chart seriesIdx="4"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2" presetClass="entr" presetSubtype="4" fill="hold" nodeType="with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 calcmode="lin" valueType="num">
                                      <p:cBhvr additive="base">
                                        <p:cTn id="3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 calcmode="lin" valueType="num">
                                      <p:cBhvr additive="base">
                                        <p:cTn id="3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animBg="0"/>
        </p:bldSub>
      </p:bldGraphic>
      <p:bldGraphic spid="11" grpId="0" uiExpand="1">
        <p:bldSub>
          <a:bldChart bld="series" animBg="0"/>
        </p:bldSub>
      </p:bldGraphic>
      <p:bldP spid="12"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 xmlns:a16="http://schemas.microsoft.com/office/drawing/2014/main" id="{57359FD4-2CBF-4518-B375-01CFC4A938B5}"/>
              </a:ext>
            </a:extLst>
          </p:cNvPr>
          <p:cNvSpPr>
            <a:spLocks noChangeArrowheads="1"/>
          </p:cNvSpPr>
          <p:nvPr/>
        </p:nvSpPr>
        <p:spPr bwMode="auto">
          <a:xfrm>
            <a:off x="0" y="262389"/>
            <a:ext cx="9144000" cy="600164"/>
          </a:xfrm>
          <a:prstGeom prst="rect">
            <a:avLst/>
          </a:prstGeom>
          <a:noFill/>
          <a:ln w="9525">
            <a:noFill/>
            <a:miter lim="800000"/>
            <a:headEnd/>
            <a:tailEnd/>
          </a:ln>
          <a:effectLst/>
        </p:spPr>
        <p:txBody>
          <a:bodyPr anchor="ctr">
            <a:spAutoFit/>
          </a:bodyPr>
          <a:lstStyle/>
          <a:p>
            <a:pPr rtl="0">
              <a:spcBef>
                <a:spcPts val="1200"/>
              </a:spcBef>
            </a:pPr>
            <a:r>
              <a:rPr lang="en-US" sz="3300" b="1" dirty="0">
                <a:solidFill>
                  <a:srgbClr val="002060"/>
                </a:solidFill>
                <a:latin typeface="Calibri" panose="020F0502020204030204" pitchFamily="34" charset="0"/>
                <a:cs typeface="Arial" pitchFamily="34" charset="0"/>
              </a:rPr>
              <a:t>Employment </a:t>
            </a:r>
            <a:r>
              <a:rPr lang="en-US" sz="3300" b="1" dirty="0" smtClean="0">
                <a:solidFill>
                  <a:srgbClr val="002060"/>
                </a:solidFill>
                <a:latin typeface="Calibri" panose="020F0502020204030204" pitchFamily="34" charset="0"/>
                <a:cs typeface="Arial" pitchFamily="34" charset="0"/>
              </a:rPr>
              <a:t>a</a:t>
            </a:r>
            <a:r>
              <a:rPr lang="en-US" sz="3300" b="1" dirty="0" smtClean="0">
                <a:solidFill>
                  <a:srgbClr val="002060"/>
                </a:solidFill>
                <a:latin typeface="Calibri" panose="020F0502020204030204" pitchFamily="34" charset="0"/>
                <a:cs typeface="Arial" pitchFamily="34" charset="0"/>
              </a:rPr>
              <a:t>nd </a:t>
            </a:r>
            <a:r>
              <a:rPr lang="en-US" sz="3300" b="1" dirty="0" smtClean="0">
                <a:solidFill>
                  <a:srgbClr val="002060"/>
                </a:solidFill>
                <a:latin typeface="Calibri" panose="020F0502020204030204" pitchFamily="34" charset="0"/>
                <a:cs typeface="Arial" pitchFamily="34" charset="0"/>
              </a:rPr>
              <a:t>Age</a:t>
            </a:r>
            <a:endParaRPr lang="he-IL" sz="3300" b="1" dirty="0">
              <a:solidFill>
                <a:srgbClr val="002A52"/>
              </a:solidFill>
              <a:latin typeface="Calibri" panose="020F050202020403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 xmlns:a16="http://schemas.microsoft.com/office/drawing/2014/main" id="{16D89E2F-4C64-4D1A-8E51-171B0B7F7C03}"/>
              </a:ext>
            </a:extLst>
          </p:cNvPr>
          <p:cNvSpPr>
            <a:spLocks noChangeArrowheads="1"/>
          </p:cNvSpPr>
          <p:nvPr/>
        </p:nvSpPr>
        <p:spPr bwMode="auto">
          <a:xfrm>
            <a:off x="-17912" y="4806860"/>
            <a:ext cx="9144000" cy="430887"/>
          </a:xfrm>
          <a:prstGeom prst="rect">
            <a:avLst/>
          </a:prstGeom>
          <a:noFill/>
          <a:ln w="9525">
            <a:noFill/>
            <a:miter lim="800000"/>
            <a:headEnd/>
            <a:tailEnd/>
          </a:ln>
          <a:effectLst/>
        </p:spPr>
        <p:txBody>
          <a:bodyPr wrap="square" anchor="ctr">
            <a:spAutoFit/>
          </a:bodyPr>
          <a:lstStyle/>
          <a:p>
            <a:pPr algn="l" rtl="0">
              <a:spcBef>
                <a:spcPts val="1200"/>
              </a:spcBef>
            </a:pPr>
            <a:r>
              <a:rPr lang="en-US" sz="2200" dirty="0">
                <a:solidFill>
                  <a:srgbClr val="002A52"/>
                </a:solidFill>
                <a:latin typeface="Calibri" panose="020F0502020204030204" pitchFamily="34" charset="0"/>
              </a:rPr>
              <a:t>An increase in all age groups, more significant for </a:t>
            </a:r>
            <a:r>
              <a:rPr lang="en-US" sz="2200" dirty="0">
                <a:solidFill>
                  <a:srgbClr val="FF0000"/>
                </a:solidFill>
                <a:latin typeface="Calibri" panose="020F0502020204030204" pitchFamily="34" charset="0"/>
              </a:rPr>
              <a:t>those aged 55-64</a:t>
            </a:r>
            <a:endParaRPr lang="he-IL" sz="2200" dirty="0">
              <a:solidFill>
                <a:srgbClr val="FF0000"/>
              </a:solidFill>
              <a:latin typeface="Calibri" panose="020F0502020204030204" pitchFamily="34" charset="0"/>
            </a:endParaRPr>
          </a:p>
        </p:txBody>
      </p:sp>
      <p:pic>
        <p:nvPicPr>
          <p:cNvPr id="2" name="Picture 1">
            <a:extLst>
              <a:ext uri="{FF2B5EF4-FFF2-40B4-BE49-F238E27FC236}">
                <a16:creationId xmlns="" xmlns:a16="http://schemas.microsoft.com/office/drawing/2014/main" id="{BF3BDA22-8604-4D19-9F58-B720FFC04C6F}"/>
              </a:ext>
            </a:extLst>
          </p:cNvPr>
          <p:cNvPicPr>
            <a:picLocks noChangeAspect="1"/>
          </p:cNvPicPr>
          <p:nvPr/>
        </p:nvPicPr>
        <p:blipFill>
          <a:blip r:embed="rId3" cstate="print"/>
          <a:stretch>
            <a:fillRect/>
          </a:stretch>
        </p:blipFill>
        <p:spPr>
          <a:xfrm>
            <a:off x="0" y="1428438"/>
            <a:ext cx="4578554" cy="3224698"/>
          </a:xfrm>
          <a:prstGeom prst="rect">
            <a:avLst/>
          </a:prstGeom>
        </p:spPr>
      </p:pic>
      <p:pic>
        <p:nvPicPr>
          <p:cNvPr id="4" name="Picture 3">
            <a:extLst>
              <a:ext uri="{FF2B5EF4-FFF2-40B4-BE49-F238E27FC236}">
                <a16:creationId xmlns="" xmlns:a16="http://schemas.microsoft.com/office/drawing/2014/main" id="{CA02F462-F55D-4E13-B096-5C1842487D9D}"/>
              </a:ext>
            </a:extLst>
          </p:cNvPr>
          <p:cNvPicPr>
            <a:picLocks noChangeAspect="1"/>
          </p:cNvPicPr>
          <p:nvPr/>
        </p:nvPicPr>
        <p:blipFill>
          <a:blip r:embed="rId4" cstate="print"/>
          <a:stretch>
            <a:fillRect/>
          </a:stretch>
        </p:blipFill>
        <p:spPr>
          <a:xfrm>
            <a:off x="4565446" y="1428438"/>
            <a:ext cx="4578554" cy="3224698"/>
          </a:xfrm>
          <a:prstGeom prst="rect">
            <a:avLst/>
          </a:prstGeom>
        </p:spPr>
      </p:pic>
      <p:sp>
        <p:nvSpPr>
          <p:cNvPr id="8" name="Rectangle 7"/>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en-US" sz="2400" dirty="0">
                <a:solidFill>
                  <a:srgbClr val="002A52"/>
                </a:solidFill>
                <a:latin typeface="Calibri" panose="020F0502020204030204" pitchFamily="34" charset="0"/>
                <a:cs typeface="Arial" pitchFamily="34" charset="0"/>
              </a:rPr>
              <a:t>Men </a:t>
            </a:r>
            <a:r>
              <a:rPr lang="he-IL" sz="2400" dirty="0">
                <a:solidFill>
                  <a:srgbClr val="002A52"/>
                </a:solidFill>
                <a:latin typeface="Calibri" panose="020F0502020204030204" pitchFamily="34" charset="0"/>
                <a:cs typeface="Arial" pitchFamily="34" charset="0"/>
              </a:rPr>
              <a:t>					</a:t>
            </a:r>
            <a:r>
              <a:rPr lang="en-US" sz="2400" dirty="0" smtClean="0">
                <a:solidFill>
                  <a:srgbClr val="002A52"/>
                </a:solidFill>
                <a:latin typeface="Calibri" panose="020F0502020204030204" pitchFamily="34" charset="0"/>
                <a:cs typeface="Arial" pitchFamily="34" charset="0"/>
              </a:rPr>
              <a:t>Women</a:t>
            </a:r>
            <a:endParaRPr lang="he-IL" sz="2400" dirty="0">
              <a:solidFill>
                <a:srgbClr val="002A52"/>
              </a:solidFill>
              <a:latin typeface="Calibri" panose="020F0502020204030204" pitchFamily="34" charset="0"/>
              <a:cs typeface="Arial" pitchFamily="34" charset="0"/>
            </a:endParaRPr>
          </a:p>
        </p:txBody>
      </p:sp>
      <p:sp>
        <p:nvSpPr>
          <p:cNvPr id="9" name="Rectangle 8">
            <a:extLst>
              <a:ext uri="{FF2B5EF4-FFF2-40B4-BE49-F238E27FC236}">
                <a16:creationId xmlns="" xmlns:a16="http://schemas.microsoft.com/office/drawing/2014/main" id="{F527D03F-B87E-4BFB-A43C-627D387D02DB}"/>
              </a:ext>
            </a:extLst>
          </p:cNvPr>
          <p:cNvSpPr/>
          <p:nvPr/>
        </p:nvSpPr>
        <p:spPr>
          <a:xfrm>
            <a:off x="2555776" y="6526505"/>
            <a:ext cx="7020272" cy="430887"/>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 </a:t>
            </a:r>
          </a:p>
          <a:p>
            <a:pPr algn="just" rtl="0">
              <a:spcBef>
                <a:spcPts val="0"/>
              </a:spcBef>
              <a:spcAft>
                <a:spcPts val="0"/>
              </a:spcAft>
            </a:pPr>
            <a:r>
              <a:rPr lang="en-US" sz="1100" dirty="0">
                <a:solidFill>
                  <a:srgbClr val="002A52"/>
                </a:solidFill>
                <a:latin typeface="Calibri" panose="020F0502020204030204" pitchFamily="34" charset="0"/>
              </a:rPr>
              <a:t>SOURCE: Based on labor force surveys.</a:t>
            </a:r>
          </a:p>
        </p:txBody>
      </p:sp>
    </p:spTree>
    <p:extLst>
      <p:ext uri="{BB962C8B-B14F-4D97-AF65-F5344CB8AC3E}">
        <p14:creationId xmlns:p14="http://schemas.microsoft.com/office/powerpoint/2010/main" xmlns="" val="1395523113"/>
      </p:ext>
    </p:extLst>
  </p:cSld>
  <p:clrMapOvr>
    <a:masterClrMapping/>
  </p:clrMapOvr>
  <p:transition advTm="10000"/>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5000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5000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25461</TotalTime>
  <Words>3182</Words>
  <Application>Microsoft Office PowerPoint</Application>
  <PresentationFormat>‫הצגה על המסך (4:3)</PresentationFormat>
  <Paragraphs>416</Paragraphs>
  <Slides>39</Slides>
  <Notes>33</Notes>
  <HiddenSlides>0</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39</vt:i4>
      </vt:variant>
    </vt:vector>
  </HeadingPairs>
  <TitlesOfParts>
    <vt:vector size="41" baseType="lpstr">
      <vt:lpstr>עיצוב ברירת מחדל</vt:lpstr>
      <vt:lpstr>Equation</vt:lpstr>
      <vt:lpstr>שקופית 1</vt:lpstr>
      <vt:lpstr>שקופית 2</vt:lpstr>
      <vt:lpstr>שקופית 3</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lpstr>שקופית 18</vt:lpstr>
      <vt:lpstr>שקופית 19</vt:lpstr>
      <vt:lpstr>שקופית 20</vt:lpstr>
      <vt:lpstr>שקופית 21</vt:lpstr>
      <vt:lpstr>שקופית 22</vt:lpstr>
      <vt:lpstr>שקופית 23</vt:lpstr>
      <vt:lpstr>שקופית 24</vt:lpstr>
      <vt:lpstr>שקופית 25</vt:lpstr>
      <vt:lpstr>שקופית 26</vt:lpstr>
      <vt:lpstr>שקופית 27</vt:lpstr>
      <vt:lpstr>שקופית 28</vt:lpstr>
      <vt:lpstr>שקופית 29</vt:lpstr>
      <vt:lpstr>שקופית 30</vt:lpstr>
      <vt:lpstr>שקופית 31</vt:lpstr>
      <vt:lpstr>שקופית 32</vt:lpstr>
      <vt:lpstr>שקופית 33</vt:lpstr>
      <vt:lpstr>שקופית 34</vt:lpstr>
      <vt:lpstr>שקופית 35</vt:lpstr>
      <vt:lpstr>שקופית 36</vt:lpstr>
      <vt:lpstr>שקופית 37</vt:lpstr>
      <vt:lpstr>שקופית 38</vt:lpstr>
      <vt:lpstr>שקופית 39</vt:lpstr>
    </vt:vector>
  </TitlesOfParts>
  <Company>BOI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 Larom</dc:creator>
  <cp:lastModifiedBy>u45414</cp:lastModifiedBy>
  <cp:revision>2208</cp:revision>
  <cp:lastPrinted>2018-03-05T13:05:21Z</cp:lastPrinted>
  <dcterms:created xsi:type="dcterms:W3CDTF">2009-11-03T07:26:09Z</dcterms:created>
  <dcterms:modified xsi:type="dcterms:W3CDTF">2019-06-10T15:10:02Z</dcterms:modified>
</cp:coreProperties>
</file>