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6" r:id="rId1"/>
    <p:sldMasterId id="2147483707" r:id="rId2"/>
  </p:sldMasterIdLst>
  <p:notesMasterIdLst>
    <p:notesMasterId r:id="rId39"/>
  </p:notesMasterIdLst>
  <p:handoutMasterIdLst>
    <p:handoutMasterId r:id="rId40"/>
  </p:handoutMasterIdLst>
  <p:sldIdLst>
    <p:sldId id="603" r:id="rId3"/>
    <p:sldId id="691" r:id="rId4"/>
    <p:sldId id="719" r:id="rId5"/>
    <p:sldId id="721" r:id="rId6"/>
    <p:sldId id="722" r:id="rId7"/>
    <p:sldId id="723" r:id="rId8"/>
    <p:sldId id="724" r:id="rId9"/>
    <p:sldId id="729" r:id="rId10"/>
    <p:sldId id="747" r:id="rId11"/>
    <p:sldId id="743" r:id="rId12"/>
    <p:sldId id="759" r:id="rId13"/>
    <p:sldId id="760" r:id="rId14"/>
    <p:sldId id="741" r:id="rId15"/>
    <p:sldId id="742" r:id="rId16"/>
    <p:sldId id="758" r:id="rId17"/>
    <p:sldId id="740" r:id="rId18"/>
    <p:sldId id="725" r:id="rId19"/>
    <p:sldId id="731" r:id="rId20"/>
    <p:sldId id="718" r:id="rId21"/>
    <p:sldId id="744" r:id="rId22"/>
    <p:sldId id="752" r:id="rId23"/>
    <p:sldId id="751" r:id="rId24"/>
    <p:sldId id="745" r:id="rId25"/>
    <p:sldId id="746" r:id="rId26"/>
    <p:sldId id="730" r:id="rId27"/>
    <p:sldId id="728" r:id="rId28"/>
    <p:sldId id="736" r:id="rId29"/>
    <p:sldId id="734" r:id="rId30"/>
    <p:sldId id="757" r:id="rId31"/>
    <p:sldId id="755" r:id="rId32"/>
    <p:sldId id="756" r:id="rId33"/>
    <p:sldId id="726" r:id="rId34"/>
    <p:sldId id="750" r:id="rId35"/>
    <p:sldId id="748" r:id="rId36"/>
    <p:sldId id="735" r:id="rId37"/>
    <p:sldId id="749" r:id="rId38"/>
  </p:sldIdLst>
  <p:sldSz cx="9144000" cy="6858000" type="screen4x3"/>
  <p:notesSz cx="6797675" cy="9874250"/>
  <p:defaultTextStyle>
    <a:defPPr>
      <a:defRPr lang="he-IL"/>
    </a:defPPr>
    <a:lvl1pPr algn="ct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or Avidor" initials="DA" lastIdx="8" clrIdx="0">
    <p:extLst/>
  </p:cmAuthor>
  <p:cmAuthor id="2" name="tamir kogot" initials="tk" lastIdx="11" clrIdx="1">
    <p:extLst>
      <p:ext uri="{19B8F6BF-5375-455C-9EA6-DF929625EA0E}">
        <p15:presenceInfo xmlns:p15="http://schemas.microsoft.com/office/powerpoint/2012/main" userId="42d166ae557f22a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6600"/>
    <a:srgbClr val="00FFCC"/>
    <a:srgbClr val="C9C9C9"/>
    <a:srgbClr val="008000"/>
    <a:srgbClr val="FF9900"/>
    <a:srgbClr val="0000FF"/>
    <a:srgbClr val="339933"/>
    <a:srgbClr val="66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314" autoAdjust="0"/>
    <p:restoredTop sz="82231" autoAdjust="0"/>
  </p:normalViewPr>
  <p:slideViewPr>
    <p:cSldViewPr>
      <p:cViewPr varScale="1">
        <p:scale>
          <a:sx n="88" d="100"/>
          <a:sy n="88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594"/>
    </p:cViewPr>
  </p:sorterViewPr>
  <p:notesViewPr>
    <p:cSldViewPr>
      <p:cViewPr varScale="1">
        <p:scale>
          <a:sx n="68" d="100"/>
          <a:sy n="68" d="100"/>
        </p:scale>
        <p:origin x="-3354" y="-11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ir\Dropbox\Institute%20of%20Giza%20Real%20Estate\Tamir%202016\&#1502;&#1495;&#1497;&#1512;&#1497;%20&#1491;&#1497;&#1493;&#1512;\new%202018\housing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new%202018\effect%20prediction%20housing%20new%202000%20fix%202Q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new%202018\effect%20prediction%20housing%20new%202000%20fix%202Q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2016.11%20-%20&#1502;&#1499;&#1493;&#1503;%20&#1488;&#1492;&#1512;&#1493;&#1503;%20&#1502;&#1495;&#1511;&#1512;%20&#1504;&#1491;&#1500;&#1503;\2016.11%20&#1502;&#1499;&#1493;&#1503;%20&#1488;&#1492;&#1512;&#1503;%20-%20&#1512;&#1508;&#1493;&#1512;&#1502;&#1493;&#1514;%20&#1513;&#1506;&#1513;&#1514;&#1492;%20&#1492;&#1502;&#1502;&#1513;&#1500;&#1492;\&#1488;&#1511;&#1505;&#1500;&#1497;&#1501;\&#1502;&#1511;&#1493;&#1512;&#1497;&#1497;&#1501;%20-%20&#1514;&#1502;&#1497;&#1512;\&#1499;&#1512;&#1502;&#1503;%20&#1504;&#1491;&#1500;&#1503;%20&#1502;&#1490;&#1493;&#1512;&#1497;&#1501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2016.11%20-%20&#1502;&#1499;&#1493;&#1503;%20&#1488;&#1492;&#1512;&#1493;&#1503;%20&#1502;&#1495;&#1511;&#1512;%20&#1504;&#1491;&#1500;&#1503;\2016.11%20&#1502;&#1499;&#1493;&#1503;%20&#1488;&#1492;&#1512;&#1503;%20-%20&#1512;&#1508;&#1493;&#1512;&#1502;&#1493;&#1514;%20&#1513;&#1506;&#1513;&#1514;&#1492;%20&#1492;&#1502;&#1502;&#1513;&#1500;&#1492;\&#1488;&#1511;&#1505;&#1500;&#1497;&#1501;\&#1502;&#1511;&#1493;&#1512;&#1497;&#1497;&#1501;%20-%20&#1514;&#1502;&#1497;&#1512;\&#1488;&#1497;&#1493;&#1512;&#1497;&#1501;%202%203%205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2016.11%20-%20&#1502;&#1499;&#1493;&#1503;%20&#1488;&#1492;&#1512;&#1493;&#1503;%20&#1502;&#1495;&#1511;&#1512;%20&#1504;&#1491;&#1500;&#1503;\2016.11%20&#1502;&#1499;&#1493;&#1503;%20&#1488;&#1492;&#1512;&#1503;%20-%20&#1512;&#1508;&#1493;&#1512;&#1502;&#1493;&#1514;%20&#1513;&#1506;&#1513;&#1514;&#1492;%20&#1492;&#1502;&#1502;&#1513;&#1500;&#1492;\&#1488;&#1511;&#1505;&#1500;&#1497;&#1501;\&#1502;&#1511;&#1493;&#1512;&#1497;&#1497;&#1501;%20-%20&#1514;&#1502;&#1497;&#1512;\&#1488;&#1497;&#1493;&#1512;&#1497;&#1501;%202%203%205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ownloads\file_cafa5c42-9d8b-4bb0-a5ea-1772f7e97ad0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new%202018\hous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2016.11%20-%20&#1502;&#1499;&#1493;&#1503;%20&#1488;&#1492;&#1512;&#1493;&#1503;%20&#1502;&#1495;&#1511;&#1512;%20&#1504;&#1491;&#1500;&#1503;\2016.11%20&#1502;&#1499;&#1493;&#1503;%20&#1488;&#1492;&#1512;&#1503;%20-%20&#1512;&#1508;&#1493;&#1512;&#1502;&#1493;&#1514;%20&#1513;&#1506;&#1513;&#1514;&#1492;%20&#1492;&#1502;&#1502;&#1513;&#1500;&#1492;\&#1488;&#1511;&#1505;&#1500;&#1497;&#1501;\&#1502;&#1511;&#1493;&#1512;&#1497;&#1497;&#1501;%20-%20&#1514;&#1502;&#1497;&#1512;\&#1499;&#1512;&#1502;&#1503;%20&#1504;&#1491;&#1500;&#1503;%20&#1502;&#1490;&#1493;&#1512;&#1497;&#1501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2016.11%20-%20&#1502;&#1499;&#1493;&#1503;%20&#1488;&#1492;&#1512;&#1493;&#1503;%20&#1502;&#1495;&#1511;&#1512;%20&#1504;&#1491;&#1500;&#1503;\2016.11%20&#1502;&#1499;&#1493;&#1503;%20&#1488;&#1492;&#1512;&#1503;%20-%20&#1512;&#1508;&#1493;&#1512;&#1502;&#1493;&#1514;%20&#1513;&#1506;&#1513;&#1514;&#1492;%20&#1492;&#1502;&#1502;&#1513;&#1500;&#1492;\&#1488;&#1511;&#1505;&#1500;&#1497;&#1501;\&#1502;&#1511;&#1493;&#1512;&#1497;&#1497;&#1501;%20-%20&#1514;&#1502;&#1497;&#1512;\&#1499;&#1512;&#1502;&#1503;%20&#1504;&#1491;&#1500;&#1503;%20&#1502;&#1490;&#1493;&#1512;&#1497;&#1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new%202018\hous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2019\&#1490;&#1502;&#1512;%20&#1489;&#1504;&#1497;&#1497;&#149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Institute%20of%20Giza%20Real%20Estate\Tamir%202016\&#1502;&#1495;&#1497;&#1512;&#1497;%20&#1491;&#1497;&#1493;&#1512;\2019\&#1492;&#1514;&#1495;&#1500;&#1493;&#1514;%20&#1489;&#1504;&#1497;&#1497;&#1492;%20&#1513;&#1504;&#1514;&#149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ir\Dropbox\&#1502;&#1493;&#1491;&#1500;%20&#1502;&#1495;&#1497;&#1512;&#1497;%20&#1491;&#1497;&#1493;&#1512;\effect%20prediction%20housing%20new%202000%20fix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ir\Dropbox\Institute%20of%20Giza%20Real%20Estate\Tamir%202016\&#1502;&#1495;&#1497;&#1512;&#1497;%20&#1491;&#1497;&#1493;&#1512;\new%202018\effect%20prediction%20housing%20new%202000%20fix%202Q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0"/>
          <c:tx>
            <c:strRef>
              <c:f>'prices annual'!$G$1</c:f>
              <c:strCache>
                <c:ptCount val="1"/>
                <c:pt idx="0">
                  <c:v>housing or appartments real base 2012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square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000-9F80-4AFB-A548-C0D8F2543DFB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01-9F80-4AFB-A548-C0D8F2543DFB}"/>
              </c:ext>
            </c:extLst>
          </c:dPt>
          <c:dPt>
            <c:idx val="36"/>
            <c:marker>
              <c:symbol val="squar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2-9F80-4AFB-A548-C0D8F2543DFB}"/>
              </c:ext>
            </c:extLst>
          </c:dPt>
          <c:dPt>
            <c:idx val="39"/>
            <c:marker>
              <c:symbol val="squar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3-9F80-4AFB-A548-C0D8F2543DFB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04-9F80-4AFB-A548-C0D8F2543DFB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05-9F80-4AFB-A548-C0D8F2543DFB}"/>
              </c:ext>
            </c:extLst>
          </c:dPt>
          <c:dPt>
            <c:idx val="46"/>
            <c:marker>
              <c:symbol val="squar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6-9F80-4AFB-A548-C0D8F2543DFB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07-9F80-4AFB-A548-C0D8F2543DFB}"/>
              </c:ext>
            </c:extLst>
          </c:dPt>
          <c:dPt>
            <c:idx val="52"/>
            <c:bubble3D val="0"/>
            <c:extLst>
              <c:ext xmlns:c16="http://schemas.microsoft.com/office/drawing/2014/chart" uri="{C3380CC4-5D6E-409C-BE32-E72D297353CC}">
                <c16:uniqueId val="{00000008-9F80-4AFB-A548-C0D8F2543DFB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09-9F80-4AFB-A548-C0D8F2543DFB}"/>
              </c:ext>
            </c:extLst>
          </c:dPt>
          <c:dPt>
            <c:idx val="54"/>
            <c:bubble3D val="0"/>
            <c:extLst>
              <c:ext xmlns:c16="http://schemas.microsoft.com/office/drawing/2014/chart" uri="{C3380CC4-5D6E-409C-BE32-E72D297353CC}">
                <c16:uniqueId val="{0000000A-9F80-4AFB-A548-C0D8F2543DFB}"/>
              </c:ext>
            </c:extLst>
          </c:dPt>
          <c:dPt>
            <c:idx val="55"/>
            <c:marker>
              <c:symbol val="squar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B-9F80-4AFB-A548-C0D8F2543DFB}"/>
              </c:ext>
            </c:extLst>
          </c:dPt>
          <c:dLbls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80-4AFB-A548-C0D8F2543DFB}"/>
                </c:ext>
              </c:extLst>
            </c:dLbl>
            <c:dLbl>
              <c:idx val="36"/>
              <c:layout/>
              <c:dLblPos val="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F80-4AFB-A548-C0D8F2543DFB}"/>
                </c:ext>
              </c:extLst>
            </c:dLbl>
            <c:dLbl>
              <c:idx val="39"/>
              <c:layout>
                <c:manualLayout>
                  <c:x val="-4.1699500919359072E-3"/>
                  <c:y val="-2.4861013233106258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80-4AFB-A548-C0D8F2543DFB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80-4AFB-A548-C0D8F2543DFB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80-4AFB-A548-C0D8F2543DFB}"/>
                </c:ext>
              </c:extLst>
            </c:dLbl>
            <c:dLbl>
              <c:idx val="46"/>
              <c:layout/>
              <c:dLblPos val="b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80-4AFB-A548-C0D8F2543DFB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80-4AFB-A548-C0D8F2543DFB}"/>
                </c:ext>
              </c:extLst>
            </c:dLbl>
            <c:dLbl>
              <c:idx val="5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80-4AFB-A548-C0D8F2543DFB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80-4AFB-A548-C0D8F2543DFB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80-4AFB-A548-C0D8F2543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e-IL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38100">
                <a:solidFill>
                  <a:schemeClr val="tx1"/>
                </a:solidFill>
              </a:ln>
            </c:spPr>
            <c:trendlineType val="exp"/>
            <c:dispRSqr val="0"/>
            <c:dispEq val="0"/>
          </c:trendline>
          <c:cat>
            <c:numRef>
              <c:f>'prices annual'!$A$2:$A$59</c:f>
              <c:numCache>
                <c:formatCode>General</c:formatCode>
                <c:ptCount val="58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</c:numCache>
            </c:numRef>
          </c:cat>
          <c:val>
            <c:numRef>
              <c:f>'prices annual'!$G$2:$G$59</c:f>
              <c:numCache>
                <c:formatCode>General</c:formatCode>
                <c:ptCount val="58"/>
                <c:pt idx="0">
                  <c:v>30.613364024920216</c:v>
                </c:pt>
                <c:pt idx="1">
                  <c:v>33.150750254715476</c:v>
                </c:pt>
                <c:pt idx="2">
                  <c:v>37.16721097598348</c:v>
                </c:pt>
                <c:pt idx="3">
                  <c:v>43.601948019359099</c:v>
                </c:pt>
                <c:pt idx="4">
                  <c:v>44.61822386816349</c:v>
                </c:pt>
                <c:pt idx="5">
                  <c:v>44.484742700486358</c:v>
                </c:pt>
                <c:pt idx="6">
                  <c:v>42.883871818213017</c:v>
                </c:pt>
                <c:pt idx="7">
                  <c:v>43.982245622148461</c:v>
                </c:pt>
                <c:pt idx="8">
                  <c:v>44.007480538999779</c:v>
                </c:pt>
                <c:pt idx="9">
                  <c:v>46.662118200071205</c:v>
                </c:pt>
                <c:pt idx="10">
                  <c:v>47.05909129251571</c:v>
                </c:pt>
                <c:pt idx="11">
                  <c:v>50.402251754998133</c:v>
                </c:pt>
                <c:pt idx="12">
                  <c:v>55.377746748468496</c:v>
                </c:pt>
                <c:pt idx="13">
                  <c:v>56.977136950777272</c:v>
                </c:pt>
                <c:pt idx="14">
                  <c:v>53.497639811628368</c:v>
                </c:pt>
                <c:pt idx="15">
                  <c:v>50.380877821996414</c:v>
                </c:pt>
                <c:pt idx="16">
                  <c:v>45.577122040927414</c:v>
                </c:pt>
                <c:pt idx="17">
                  <c:v>44.164997543081427</c:v>
                </c:pt>
                <c:pt idx="18">
                  <c:v>54.456277808548343</c:v>
                </c:pt>
                <c:pt idx="19">
                  <c:v>52.599247158543569</c:v>
                </c:pt>
                <c:pt idx="20">
                  <c:v>54.945835892925224</c:v>
                </c:pt>
                <c:pt idx="21">
                  <c:v>59.210524327735442</c:v>
                </c:pt>
                <c:pt idx="22">
                  <c:v>58.854532962302109</c:v>
                </c:pt>
                <c:pt idx="23">
                  <c:v>63.289464853444692</c:v>
                </c:pt>
                <c:pt idx="24">
                  <c:v>61.715382320626297</c:v>
                </c:pt>
                <c:pt idx="25">
                  <c:v>54.935288176941448</c:v>
                </c:pt>
                <c:pt idx="26">
                  <c:v>53.874614135975101</c:v>
                </c:pt>
                <c:pt idx="27">
                  <c:v>54.208979348010104</c:v>
                </c:pt>
                <c:pt idx="28">
                  <c:v>59.542431040424553</c:v>
                </c:pt>
                <c:pt idx="29">
                  <c:v>68.196678347178107</c:v>
                </c:pt>
                <c:pt idx="30">
                  <c:v>75.349309888918029</c:v>
                </c:pt>
                <c:pt idx="31">
                  <c:v>75.01786951547318</c:v>
                </c:pt>
                <c:pt idx="32">
                  <c:v>80.616670776894793</c:v>
                </c:pt>
                <c:pt idx="33">
                  <c:v>83.89829810946857</c:v>
                </c:pt>
                <c:pt idx="34">
                  <c:v>87.742801901141036</c:v>
                </c:pt>
                <c:pt idx="35">
                  <c:v>91.493114186115193</c:v>
                </c:pt>
                <c:pt idx="36">
                  <c:v>91.642525521239747</c:v>
                </c:pt>
                <c:pt idx="37">
                  <c:v>90.176543469366081</c:v>
                </c:pt>
                <c:pt idx="38">
                  <c:v>89.313267460243125</c:v>
                </c:pt>
                <c:pt idx="39">
                  <c:v>84.071602752030415</c:v>
                </c:pt>
                <c:pt idx="40">
                  <c:v>80.252349044044692</c:v>
                </c:pt>
                <c:pt idx="41">
                  <c:v>79.962609991822731</c:v>
                </c:pt>
                <c:pt idx="42">
                  <c:v>74.890573956826969</c:v>
                </c:pt>
                <c:pt idx="43">
                  <c:v>74.645348318586954</c:v>
                </c:pt>
                <c:pt idx="44">
                  <c:v>73.821769019001323</c:v>
                </c:pt>
                <c:pt idx="45">
                  <c:v>72.63195702957222</c:v>
                </c:pt>
                <c:pt idx="46">
                  <c:v>71.136638674328168</c:v>
                </c:pt>
                <c:pt idx="47">
                  <c:v>73.142402336454836</c:v>
                </c:pt>
                <c:pt idx="48">
                  <c:v>80.457235878085086</c:v>
                </c:pt>
                <c:pt idx="49">
                  <c:v>92.166916426757396</c:v>
                </c:pt>
                <c:pt idx="50">
                  <c:v>98.493234044008261</c:v>
                </c:pt>
                <c:pt idx="51">
                  <c:v>99.968798314339779</c:v>
                </c:pt>
                <c:pt idx="52">
                  <c:v>107.4033386192927</c:v>
                </c:pt>
                <c:pt idx="53">
                  <c:v>113.69459531630656</c:v>
                </c:pt>
                <c:pt idx="54">
                  <c:v>121.11927526069617</c:v>
                </c:pt>
                <c:pt idx="55">
                  <c:v>130.86220199444131</c:v>
                </c:pt>
                <c:pt idx="56">
                  <c:v>135.64175409476579</c:v>
                </c:pt>
                <c:pt idx="57">
                  <c:v>133.45621315083761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F80-4AFB-A548-C0D8F2543D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010752"/>
        <c:axId val="127816064"/>
      </c:lineChart>
      <c:catAx>
        <c:axId val="11401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he-IL"/>
          </a:p>
        </c:txPr>
        <c:crossAx val="127816064"/>
        <c:crosses val="autoZero"/>
        <c:auto val="1"/>
        <c:lblAlgn val="ctr"/>
        <c:lblOffset val="100"/>
        <c:tickLblSkip val="1"/>
        <c:noMultiLvlLbl val="0"/>
      </c:catAx>
      <c:valAx>
        <c:axId val="127816064"/>
        <c:scaling>
          <c:orientation val="minMax"/>
          <c:max val="140"/>
          <c:min val="3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14010752"/>
        <c:crosses val="autoZero"/>
        <c:crossBetween val="midCat"/>
        <c:majorUnit val="10"/>
      </c:valAx>
    </c:plotArea>
    <c:plotVisOnly val="1"/>
    <c:dispBlanksAs val="span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מודל מחירי דיור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Sheet1!$A$154:$A$178</c:f>
              <c:strCache>
                <c:ptCount val="25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8">
                  <c:v>2015q1</c:v>
                </c:pt>
                <c:pt idx="9">
                  <c:v>2015q2</c:v>
                </c:pt>
                <c:pt idx="10">
                  <c:v>2015q3</c:v>
                </c:pt>
                <c:pt idx="11">
                  <c:v>2015q4</c:v>
                </c:pt>
                <c:pt idx="12">
                  <c:v>2016q1</c:v>
                </c:pt>
                <c:pt idx="13">
                  <c:v>2016q2</c:v>
                </c:pt>
                <c:pt idx="14">
                  <c:v>2016q3</c:v>
                </c:pt>
                <c:pt idx="15">
                  <c:v>2016q4</c:v>
                </c:pt>
                <c:pt idx="16">
                  <c:v>2017q1</c:v>
                </c:pt>
                <c:pt idx="17">
                  <c:v>2017q2</c:v>
                </c:pt>
                <c:pt idx="18">
                  <c:v>2017q3</c:v>
                </c:pt>
                <c:pt idx="19">
                  <c:v>2017q4</c:v>
                </c:pt>
                <c:pt idx="20">
                  <c:v>2018q1</c:v>
                </c:pt>
                <c:pt idx="21">
                  <c:v>2018q2</c:v>
                </c:pt>
                <c:pt idx="22">
                  <c:v>2018q3</c:v>
                </c:pt>
                <c:pt idx="23">
                  <c:v>2018q4</c:v>
                </c:pt>
                <c:pt idx="24">
                  <c:v>2019q1</c:v>
                </c:pt>
              </c:strCache>
            </c:strRef>
          </c:cat>
          <c:val>
            <c:numRef>
              <c:f>Sheet1!$P$154:$P$178</c:f>
              <c:numCache>
                <c:formatCode>General</c:formatCode>
                <c:ptCount val="25"/>
                <c:pt idx="0">
                  <c:v>107.17214364251586</c:v>
                </c:pt>
                <c:pt idx="1">
                  <c:v>107.95266834688535</c:v>
                </c:pt>
                <c:pt idx="2">
                  <c:v>107.4803486131522</c:v>
                </c:pt>
                <c:pt idx="3">
                  <c:v>108.07913752138235</c:v>
                </c:pt>
                <c:pt idx="4">
                  <c:v>112.56950080771493</c:v>
                </c:pt>
                <c:pt idx="5">
                  <c:v>115.73565670847402</c:v>
                </c:pt>
                <c:pt idx="6">
                  <c:v>113.83106970509746</c:v>
                </c:pt>
                <c:pt idx="7">
                  <c:v>115.11209671661186</c:v>
                </c:pt>
                <c:pt idx="8">
                  <c:v>116.49246064316421</c:v>
                </c:pt>
                <c:pt idx="9">
                  <c:v>121.3448810940293</c:v>
                </c:pt>
                <c:pt idx="10">
                  <c:v>120.7884057635555</c:v>
                </c:pt>
                <c:pt idx="11">
                  <c:v>127.23656743413954</c:v>
                </c:pt>
                <c:pt idx="12">
                  <c:v>125.45819947527185</c:v>
                </c:pt>
                <c:pt idx="13">
                  <c:v>131.80809592745817</c:v>
                </c:pt>
                <c:pt idx="14">
                  <c:v>129.96201874381129</c:v>
                </c:pt>
                <c:pt idx="15">
                  <c:v>135.03057036782485</c:v>
                </c:pt>
                <c:pt idx="16">
                  <c:v>133.95303221289862</c:v>
                </c:pt>
                <c:pt idx="17">
                  <c:v>135.5793207041489</c:v>
                </c:pt>
                <c:pt idx="18">
                  <c:v>136.46371114568274</c:v>
                </c:pt>
                <c:pt idx="19">
                  <c:v>138.89529640931673</c:v>
                </c:pt>
                <c:pt idx="20">
                  <c:v>135.76799150761121</c:v>
                </c:pt>
                <c:pt idx="21">
                  <c:v>134.97509504939515</c:v>
                </c:pt>
                <c:pt idx="22">
                  <c:v>134.09286812128565</c:v>
                </c:pt>
                <c:pt idx="23">
                  <c:v>133.37336025145771</c:v>
                </c:pt>
                <c:pt idx="24">
                  <c:v>132.9904793553354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4A-4E05-97A0-63384278B99D}"/>
            </c:ext>
          </c:extLst>
        </c:ser>
        <c:ser>
          <c:idx val="1"/>
          <c:order val="1"/>
          <c:tx>
            <c:v>מדד מחירי הדירות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Sheet1!$A$154:$A$178</c:f>
              <c:strCache>
                <c:ptCount val="25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8">
                  <c:v>2015q1</c:v>
                </c:pt>
                <c:pt idx="9">
                  <c:v>2015q2</c:v>
                </c:pt>
                <c:pt idx="10">
                  <c:v>2015q3</c:v>
                </c:pt>
                <c:pt idx="11">
                  <c:v>2015q4</c:v>
                </c:pt>
                <c:pt idx="12">
                  <c:v>2016q1</c:v>
                </c:pt>
                <c:pt idx="13">
                  <c:v>2016q2</c:v>
                </c:pt>
                <c:pt idx="14">
                  <c:v>2016q3</c:v>
                </c:pt>
                <c:pt idx="15">
                  <c:v>2016q4</c:v>
                </c:pt>
                <c:pt idx="16">
                  <c:v>2017q1</c:v>
                </c:pt>
                <c:pt idx="17">
                  <c:v>2017q2</c:v>
                </c:pt>
                <c:pt idx="18">
                  <c:v>2017q3</c:v>
                </c:pt>
                <c:pt idx="19">
                  <c:v>2017q4</c:v>
                </c:pt>
                <c:pt idx="20">
                  <c:v>2018q1</c:v>
                </c:pt>
                <c:pt idx="21">
                  <c:v>2018q2</c:v>
                </c:pt>
                <c:pt idx="22">
                  <c:v>2018q3</c:v>
                </c:pt>
                <c:pt idx="23">
                  <c:v>2018q4</c:v>
                </c:pt>
                <c:pt idx="24">
                  <c:v>2019q1</c:v>
                </c:pt>
              </c:strCache>
            </c:strRef>
          </c:cat>
          <c:val>
            <c:numRef>
              <c:f>Sheet1!$C$154:$C$178</c:f>
              <c:numCache>
                <c:formatCode>General</c:formatCode>
                <c:ptCount val="25"/>
                <c:pt idx="0">
                  <c:v>106.40199171228235</c:v>
                </c:pt>
                <c:pt idx="1">
                  <c:v>107.11126211074512</c:v>
                </c:pt>
                <c:pt idx="2">
                  <c:v>107.30638914000544</c:v>
                </c:pt>
                <c:pt idx="3">
                  <c:v>110.44228361715629</c:v>
                </c:pt>
                <c:pt idx="4">
                  <c:v>113.77494161073936</c:v>
                </c:pt>
                <c:pt idx="5">
                  <c:v>113.61084366177747</c:v>
                </c:pt>
                <c:pt idx="6">
                  <c:v>113.97775484462791</c:v>
                </c:pt>
                <c:pt idx="7">
                  <c:v>115.37168091629664</c:v>
                </c:pt>
                <c:pt idx="8">
                  <c:v>119.57336382951507</c:v>
                </c:pt>
                <c:pt idx="9">
                  <c:v>120.78191186091655</c:v>
                </c:pt>
                <c:pt idx="10">
                  <c:v>122.25525550665182</c:v>
                </c:pt>
                <c:pt idx="11">
                  <c:v>125.75710263569731</c:v>
                </c:pt>
                <c:pt idx="12">
                  <c:v>129.94449706845916</c:v>
                </c:pt>
                <c:pt idx="13">
                  <c:v>130.05479541767565</c:v>
                </c:pt>
                <c:pt idx="14">
                  <c:v>133.6251863442412</c:v>
                </c:pt>
                <c:pt idx="15" formatCode="0.000">
                  <c:v>133.35114817812743</c:v>
                </c:pt>
                <c:pt idx="16" formatCode="0.000">
                  <c:v>134.23906341454921</c:v>
                </c:pt>
                <c:pt idx="17" formatCode="0.000">
                  <c:v>135.36774900753448</c:v>
                </c:pt>
                <c:pt idx="18" formatCode="0.000">
                  <c:v>137.26813528304061</c:v>
                </c:pt>
                <c:pt idx="19" formatCode="0.000">
                  <c:v>135.69206867393873</c:v>
                </c:pt>
                <c:pt idx="20" formatCode="0.000">
                  <c:v>134.47962580705533</c:v>
                </c:pt>
                <c:pt idx="21" formatCode="0.000">
                  <c:v>133.93473812697491</c:v>
                </c:pt>
                <c:pt idx="22" formatCode="0.000">
                  <c:v>133.08150978484477</c:v>
                </c:pt>
                <c:pt idx="23" formatCode="0.000">
                  <c:v>132.297867064461</c:v>
                </c:pt>
                <c:pt idx="24" formatCode="0.000">
                  <c:v>133.37307195410639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4A-4E05-97A0-63384278B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4337000"/>
        <c:axId val="664337656"/>
      </c:lineChart>
      <c:catAx>
        <c:axId val="66433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64337656"/>
        <c:crosses val="autoZero"/>
        <c:auto val="1"/>
        <c:lblAlgn val="ctr"/>
        <c:lblOffset val="100"/>
        <c:noMultiLvlLbl val="0"/>
      </c:catAx>
      <c:valAx>
        <c:axId val="664337656"/>
        <c:scaling>
          <c:orientation val="minMax"/>
          <c:min val="10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6433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>
                <a:effectLst/>
              </a:rPr>
              <a:t>תחזית מחירי הדיור ברמות בנייה שונות לרבעון מ2021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 T3-Muaz'!$C$1</c:f>
              <c:strCache>
                <c:ptCount val="1"/>
                <c:pt idx="0">
                  <c:v>קצב בנייה רבעוני - 10 אלף יחידות דיור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 T3-Muaz'!$B$129:$B$197</c:f>
              <c:strCache>
                <c:ptCount val="69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  <c:pt idx="23">
                  <c:v>2012q4</c:v>
                </c:pt>
                <c:pt idx="24">
                  <c:v>2013q1</c:v>
                </c:pt>
                <c:pt idx="25">
                  <c:v>2013q2</c:v>
                </c:pt>
                <c:pt idx="26">
                  <c:v>2013q3</c:v>
                </c:pt>
                <c:pt idx="27">
                  <c:v>2013q4</c:v>
                </c:pt>
                <c:pt idx="28">
                  <c:v>2014q1</c:v>
                </c:pt>
                <c:pt idx="29">
                  <c:v>2014q2</c:v>
                </c:pt>
                <c:pt idx="30">
                  <c:v>2014q3</c:v>
                </c:pt>
                <c:pt idx="31">
                  <c:v>2014q4</c:v>
                </c:pt>
                <c:pt idx="32">
                  <c:v>2015q1</c:v>
                </c:pt>
                <c:pt idx="33">
                  <c:v>2015q2</c:v>
                </c:pt>
                <c:pt idx="34">
                  <c:v>2015q3</c:v>
                </c:pt>
                <c:pt idx="35">
                  <c:v>2015q4</c:v>
                </c:pt>
                <c:pt idx="36">
                  <c:v>2016q1</c:v>
                </c:pt>
                <c:pt idx="37">
                  <c:v>2016q2</c:v>
                </c:pt>
                <c:pt idx="38">
                  <c:v>2016q3</c:v>
                </c:pt>
                <c:pt idx="39">
                  <c:v>2016q4</c:v>
                </c:pt>
                <c:pt idx="40">
                  <c:v>2017q1</c:v>
                </c:pt>
                <c:pt idx="41">
                  <c:v>2017q2</c:v>
                </c:pt>
                <c:pt idx="42">
                  <c:v>2017q3</c:v>
                </c:pt>
                <c:pt idx="43">
                  <c:v>2017q4</c:v>
                </c:pt>
                <c:pt idx="44">
                  <c:v>2018q1</c:v>
                </c:pt>
                <c:pt idx="45">
                  <c:v>2018q2</c:v>
                </c:pt>
                <c:pt idx="46">
                  <c:v>2018q3</c:v>
                </c:pt>
                <c:pt idx="47">
                  <c:v>2018q4</c:v>
                </c:pt>
                <c:pt idx="48">
                  <c:v>2019q1</c:v>
                </c:pt>
                <c:pt idx="49">
                  <c:v>2019q2</c:v>
                </c:pt>
                <c:pt idx="50">
                  <c:v>2019q3</c:v>
                </c:pt>
                <c:pt idx="51">
                  <c:v>2019q4</c:v>
                </c:pt>
                <c:pt idx="52">
                  <c:v>2020q1</c:v>
                </c:pt>
                <c:pt idx="53">
                  <c:v>2020q2</c:v>
                </c:pt>
                <c:pt idx="54">
                  <c:v>2020q3</c:v>
                </c:pt>
                <c:pt idx="55">
                  <c:v>2020q4</c:v>
                </c:pt>
                <c:pt idx="56">
                  <c:v>2021q1</c:v>
                </c:pt>
                <c:pt idx="57">
                  <c:v>2021q2</c:v>
                </c:pt>
                <c:pt idx="58">
                  <c:v>2021q3</c:v>
                </c:pt>
                <c:pt idx="59">
                  <c:v>2021q4</c:v>
                </c:pt>
                <c:pt idx="60">
                  <c:v>2022q1</c:v>
                </c:pt>
                <c:pt idx="61">
                  <c:v>2022q2</c:v>
                </c:pt>
                <c:pt idx="62">
                  <c:v>2022q3</c:v>
                </c:pt>
                <c:pt idx="63">
                  <c:v>2022q4</c:v>
                </c:pt>
                <c:pt idx="64">
                  <c:v>2023q1</c:v>
                </c:pt>
                <c:pt idx="65">
                  <c:v>2023q2</c:v>
                </c:pt>
                <c:pt idx="66">
                  <c:v>2023q3</c:v>
                </c:pt>
                <c:pt idx="67">
                  <c:v>2023q4</c:v>
                </c:pt>
                <c:pt idx="68">
                  <c:v>2024q1</c:v>
                </c:pt>
              </c:strCache>
            </c:strRef>
          </c:cat>
          <c:val>
            <c:numRef>
              <c:f>' T3-Muaz'!$C$129:$C$197</c:f>
              <c:numCache>
                <c:formatCode>General</c:formatCode>
                <c:ptCount val="69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  <c:pt idx="48">
                  <c:v>132.89479202117073</c:v>
                </c:pt>
                <c:pt idx="49">
                  <c:v>133.60595759483036</c:v>
                </c:pt>
                <c:pt idx="50">
                  <c:v>134.38631881690495</c:v>
                </c:pt>
                <c:pt idx="51">
                  <c:v>135.40017097026032</c:v>
                </c:pt>
                <c:pt idx="52">
                  <c:v>136.33437891843766</c:v>
                </c:pt>
                <c:pt idx="53">
                  <c:v>137.36937349998939</c:v>
                </c:pt>
                <c:pt idx="54">
                  <c:v>138.41099855281837</c:v>
                </c:pt>
                <c:pt idx="55">
                  <c:v>139.45826260715276</c:v>
                </c:pt>
                <c:pt idx="56">
                  <c:v>140.51093239046148</c:v>
                </c:pt>
                <c:pt idx="57">
                  <c:v>141.89515636206431</c:v>
                </c:pt>
                <c:pt idx="58">
                  <c:v>143.28779377363017</c:v>
                </c:pt>
                <c:pt idx="59">
                  <c:v>144.68888637152807</c:v>
                </c:pt>
                <c:pt idx="60">
                  <c:v>146.09847985822211</c:v>
                </c:pt>
                <c:pt idx="61">
                  <c:v>147.5166212808185</c:v>
                </c:pt>
                <c:pt idx="62">
                  <c:v>148.94335834646554</c:v>
                </c:pt>
                <c:pt idx="63">
                  <c:v>150.37873924306899</c:v>
                </c:pt>
                <c:pt idx="64">
                  <c:v>151.82281259253935</c:v>
                </c:pt>
                <c:pt idx="65">
                  <c:v>153.275627438811</c:v>
                </c:pt>
                <c:pt idx="66">
                  <c:v>154.73723324500406</c:v>
                </c:pt>
                <c:pt idx="67">
                  <c:v>156.20767989300234</c:v>
                </c:pt>
                <c:pt idx="68">
                  <c:v>157.68701768368896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13-4DA8-BA3E-DE85CE31A335}"/>
            </c:ext>
          </c:extLst>
        </c:ser>
        <c:ser>
          <c:idx val="1"/>
          <c:order val="1"/>
          <c:tx>
            <c:strRef>
              <c:f>' T3-Muaz'!$D$1</c:f>
              <c:strCache>
                <c:ptCount val="1"/>
                <c:pt idx="0">
                  <c:v>H 12000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 T3-Muaz'!$B$129:$B$197</c:f>
              <c:strCache>
                <c:ptCount val="69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  <c:pt idx="23">
                  <c:v>2012q4</c:v>
                </c:pt>
                <c:pt idx="24">
                  <c:v>2013q1</c:v>
                </c:pt>
                <c:pt idx="25">
                  <c:v>2013q2</c:v>
                </c:pt>
                <c:pt idx="26">
                  <c:v>2013q3</c:v>
                </c:pt>
                <c:pt idx="27">
                  <c:v>2013q4</c:v>
                </c:pt>
                <c:pt idx="28">
                  <c:v>2014q1</c:v>
                </c:pt>
                <c:pt idx="29">
                  <c:v>2014q2</c:v>
                </c:pt>
                <c:pt idx="30">
                  <c:v>2014q3</c:v>
                </c:pt>
                <c:pt idx="31">
                  <c:v>2014q4</c:v>
                </c:pt>
                <c:pt idx="32">
                  <c:v>2015q1</c:v>
                </c:pt>
                <c:pt idx="33">
                  <c:v>2015q2</c:v>
                </c:pt>
                <c:pt idx="34">
                  <c:v>2015q3</c:v>
                </c:pt>
                <c:pt idx="35">
                  <c:v>2015q4</c:v>
                </c:pt>
                <c:pt idx="36">
                  <c:v>2016q1</c:v>
                </c:pt>
                <c:pt idx="37">
                  <c:v>2016q2</c:v>
                </c:pt>
                <c:pt idx="38">
                  <c:v>2016q3</c:v>
                </c:pt>
                <c:pt idx="39">
                  <c:v>2016q4</c:v>
                </c:pt>
                <c:pt idx="40">
                  <c:v>2017q1</c:v>
                </c:pt>
                <c:pt idx="41">
                  <c:v>2017q2</c:v>
                </c:pt>
                <c:pt idx="42">
                  <c:v>2017q3</c:v>
                </c:pt>
                <c:pt idx="43">
                  <c:v>2017q4</c:v>
                </c:pt>
                <c:pt idx="44">
                  <c:v>2018q1</c:v>
                </c:pt>
                <c:pt idx="45">
                  <c:v>2018q2</c:v>
                </c:pt>
                <c:pt idx="46">
                  <c:v>2018q3</c:v>
                </c:pt>
                <c:pt idx="47">
                  <c:v>2018q4</c:v>
                </c:pt>
                <c:pt idx="48">
                  <c:v>2019q1</c:v>
                </c:pt>
                <c:pt idx="49">
                  <c:v>2019q2</c:v>
                </c:pt>
                <c:pt idx="50">
                  <c:v>2019q3</c:v>
                </c:pt>
                <c:pt idx="51">
                  <c:v>2019q4</c:v>
                </c:pt>
                <c:pt idx="52">
                  <c:v>2020q1</c:v>
                </c:pt>
                <c:pt idx="53">
                  <c:v>2020q2</c:v>
                </c:pt>
                <c:pt idx="54">
                  <c:v>2020q3</c:v>
                </c:pt>
                <c:pt idx="55">
                  <c:v>2020q4</c:v>
                </c:pt>
                <c:pt idx="56">
                  <c:v>2021q1</c:v>
                </c:pt>
                <c:pt idx="57">
                  <c:v>2021q2</c:v>
                </c:pt>
                <c:pt idx="58">
                  <c:v>2021q3</c:v>
                </c:pt>
                <c:pt idx="59">
                  <c:v>2021q4</c:v>
                </c:pt>
                <c:pt idx="60">
                  <c:v>2022q1</c:v>
                </c:pt>
                <c:pt idx="61">
                  <c:v>2022q2</c:v>
                </c:pt>
                <c:pt idx="62">
                  <c:v>2022q3</c:v>
                </c:pt>
                <c:pt idx="63">
                  <c:v>2022q4</c:v>
                </c:pt>
                <c:pt idx="64">
                  <c:v>2023q1</c:v>
                </c:pt>
                <c:pt idx="65">
                  <c:v>2023q2</c:v>
                </c:pt>
                <c:pt idx="66">
                  <c:v>2023q3</c:v>
                </c:pt>
                <c:pt idx="67">
                  <c:v>2023q4</c:v>
                </c:pt>
                <c:pt idx="68">
                  <c:v>2024q1</c:v>
                </c:pt>
              </c:strCache>
            </c:strRef>
          </c:cat>
          <c:val>
            <c:numRef>
              <c:f>' T3-Muaz'!$D$129:$D$197</c:f>
              <c:numCache>
                <c:formatCode>General</c:formatCode>
                <c:ptCount val="69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  <c:pt idx="48">
                  <c:v>132.89479202117073</c:v>
                </c:pt>
                <c:pt idx="49">
                  <c:v>133.60595759483036</c:v>
                </c:pt>
                <c:pt idx="50">
                  <c:v>134.38631881690495</c:v>
                </c:pt>
                <c:pt idx="51">
                  <c:v>135.40017097026032</c:v>
                </c:pt>
                <c:pt idx="52">
                  <c:v>136.33437891843766</c:v>
                </c:pt>
                <c:pt idx="53">
                  <c:v>137.36937349998939</c:v>
                </c:pt>
                <c:pt idx="54">
                  <c:v>138.41099855281837</c:v>
                </c:pt>
                <c:pt idx="55">
                  <c:v>139.45826260715276</c:v>
                </c:pt>
                <c:pt idx="56">
                  <c:v>140.51093239046148</c:v>
                </c:pt>
                <c:pt idx="57" formatCode="0.0%">
                  <c:v>141.61012304558906</c:v>
                </c:pt>
                <c:pt idx="58">
                  <c:v>142.71496897438601</c:v>
                </c:pt>
                <c:pt idx="59">
                  <c:v>143.82550260325343</c:v>
                </c:pt>
                <c:pt idx="60">
                  <c:v>144.94176013798528</c:v>
                </c:pt>
                <c:pt idx="61">
                  <c:v>146.06377894338931</c:v>
                </c:pt>
                <c:pt idx="62" formatCode="0.0%">
                  <c:v>147.19159685807384</c:v>
                </c:pt>
                <c:pt idx="63">
                  <c:v>148.32525201568279</c:v>
                </c:pt>
                <c:pt idx="64" formatCode="0.0%">
                  <c:v>149.46478279867642</c:v>
                </c:pt>
                <c:pt idx="65">
                  <c:v>150.6102278268103</c:v>
                </c:pt>
                <c:pt idx="66">
                  <c:v>151.76162595470407</c:v>
                </c:pt>
                <c:pt idx="67" formatCode="0.0%">
                  <c:v>152.91901627180093</c:v>
                </c:pt>
                <c:pt idx="68" formatCode="0.0%">
                  <c:v>154.08243810296315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13-4DA8-BA3E-DE85CE31A335}"/>
            </c:ext>
          </c:extLst>
        </c:ser>
        <c:ser>
          <c:idx val="2"/>
          <c:order val="2"/>
          <c:tx>
            <c:strRef>
              <c:f>' T3-Muaz'!$E$1</c:f>
              <c:strCache>
                <c:ptCount val="1"/>
                <c:pt idx="0">
                  <c:v>קצב בנייה רבעוני - 15 אלף יחידות דיור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 T3-Muaz'!$B$129:$B$197</c:f>
              <c:strCache>
                <c:ptCount val="69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  <c:pt idx="23">
                  <c:v>2012q4</c:v>
                </c:pt>
                <c:pt idx="24">
                  <c:v>2013q1</c:v>
                </c:pt>
                <c:pt idx="25">
                  <c:v>2013q2</c:v>
                </c:pt>
                <c:pt idx="26">
                  <c:v>2013q3</c:v>
                </c:pt>
                <c:pt idx="27">
                  <c:v>2013q4</c:v>
                </c:pt>
                <c:pt idx="28">
                  <c:v>2014q1</c:v>
                </c:pt>
                <c:pt idx="29">
                  <c:v>2014q2</c:v>
                </c:pt>
                <c:pt idx="30">
                  <c:v>2014q3</c:v>
                </c:pt>
                <c:pt idx="31">
                  <c:v>2014q4</c:v>
                </c:pt>
                <c:pt idx="32">
                  <c:v>2015q1</c:v>
                </c:pt>
                <c:pt idx="33">
                  <c:v>2015q2</c:v>
                </c:pt>
                <c:pt idx="34">
                  <c:v>2015q3</c:v>
                </c:pt>
                <c:pt idx="35">
                  <c:v>2015q4</c:v>
                </c:pt>
                <c:pt idx="36">
                  <c:v>2016q1</c:v>
                </c:pt>
                <c:pt idx="37">
                  <c:v>2016q2</c:v>
                </c:pt>
                <c:pt idx="38">
                  <c:v>2016q3</c:v>
                </c:pt>
                <c:pt idx="39">
                  <c:v>2016q4</c:v>
                </c:pt>
                <c:pt idx="40">
                  <c:v>2017q1</c:v>
                </c:pt>
                <c:pt idx="41">
                  <c:v>2017q2</c:v>
                </c:pt>
                <c:pt idx="42">
                  <c:v>2017q3</c:v>
                </c:pt>
                <c:pt idx="43">
                  <c:v>2017q4</c:v>
                </c:pt>
                <c:pt idx="44">
                  <c:v>2018q1</c:v>
                </c:pt>
                <c:pt idx="45">
                  <c:v>2018q2</c:v>
                </c:pt>
                <c:pt idx="46">
                  <c:v>2018q3</c:v>
                </c:pt>
                <c:pt idx="47">
                  <c:v>2018q4</c:v>
                </c:pt>
                <c:pt idx="48">
                  <c:v>2019q1</c:v>
                </c:pt>
                <c:pt idx="49">
                  <c:v>2019q2</c:v>
                </c:pt>
                <c:pt idx="50">
                  <c:v>2019q3</c:v>
                </c:pt>
                <c:pt idx="51">
                  <c:v>2019q4</c:v>
                </c:pt>
                <c:pt idx="52">
                  <c:v>2020q1</c:v>
                </c:pt>
                <c:pt idx="53">
                  <c:v>2020q2</c:v>
                </c:pt>
                <c:pt idx="54">
                  <c:v>2020q3</c:v>
                </c:pt>
                <c:pt idx="55">
                  <c:v>2020q4</c:v>
                </c:pt>
                <c:pt idx="56">
                  <c:v>2021q1</c:v>
                </c:pt>
                <c:pt idx="57">
                  <c:v>2021q2</c:v>
                </c:pt>
                <c:pt idx="58">
                  <c:v>2021q3</c:v>
                </c:pt>
                <c:pt idx="59">
                  <c:v>2021q4</c:v>
                </c:pt>
                <c:pt idx="60">
                  <c:v>2022q1</c:v>
                </c:pt>
                <c:pt idx="61">
                  <c:v>2022q2</c:v>
                </c:pt>
                <c:pt idx="62">
                  <c:v>2022q3</c:v>
                </c:pt>
                <c:pt idx="63">
                  <c:v>2022q4</c:v>
                </c:pt>
                <c:pt idx="64">
                  <c:v>2023q1</c:v>
                </c:pt>
                <c:pt idx="65">
                  <c:v>2023q2</c:v>
                </c:pt>
                <c:pt idx="66">
                  <c:v>2023q3</c:v>
                </c:pt>
                <c:pt idx="67">
                  <c:v>2023q4</c:v>
                </c:pt>
                <c:pt idx="68">
                  <c:v>2024q1</c:v>
                </c:pt>
              </c:strCache>
            </c:strRef>
          </c:cat>
          <c:val>
            <c:numRef>
              <c:f>' T3-Muaz'!$E$129:$E$197</c:f>
              <c:numCache>
                <c:formatCode>General</c:formatCode>
                <c:ptCount val="69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  <c:pt idx="48">
                  <c:v>132.89479202117073</c:v>
                </c:pt>
                <c:pt idx="49">
                  <c:v>133.60595759483036</c:v>
                </c:pt>
                <c:pt idx="50">
                  <c:v>134.38631881690495</c:v>
                </c:pt>
                <c:pt idx="51">
                  <c:v>135.40017097026032</c:v>
                </c:pt>
                <c:pt idx="52">
                  <c:v>136.33437891843766</c:v>
                </c:pt>
                <c:pt idx="53">
                  <c:v>137.36937349998939</c:v>
                </c:pt>
                <c:pt idx="54">
                  <c:v>138.41099855281837</c:v>
                </c:pt>
                <c:pt idx="55">
                  <c:v>139.45826260715276</c:v>
                </c:pt>
                <c:pt idx="56">
                  <c:v>140.51093239046148</c:v>
                </c:pt>
                <c:pt idx="57" formatCode="0.0%">
                  <c:v>141.18406440051871</c:v>
                </c:pt>
                <c:pt idx="58">
                  <c:v>141.86168827181885</c:v>
                </c:pt>
                <c:pt idx="59">
                  <c:v>142.54380959376005</c:v>
                </c:pt>
                <c:pt idx="60">
                  <c:v>143.23043796353838</c:v>
                </c:pt>
                <c:pt idx="61">
                  <c:v>143.92158434247679</c:v>
                </c:pt>
                <c:pt idx="62" formatCode="0.0%">
                  <c:v>144.61726036034679</c:v>
                </c:pt>
                <c:pt idx="63">
                  <c:v>145.3174781281395</c:v>
                </c:pt>
                <c:pt idx="64" formatCode="0.0%">
                  <c:v>146.02225018370618</c:v>
                </c:pt>
                <c:pt idx="65">
                  <c:v>146.73158947227009</c:v>
                </c:pt>
                <c:pt idx="66">
                  <c:v>147.44550933623526</c:v>
                </c:pt>
                <c:pt idx="67" formatCode="0.0%">
                  <c:v>148.16402350761101</c:v>
                </c:pt>
                <c:pt idx="68" formatCode="0.0%">
                  <c:v>148.88714610130296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13-4DA8-BA3E-DE85CE31A335}"/>
            </c:ext>
          </c:extLst>
        </c:ser>
        <c:ser>
          <c:idx val="3"/>
          <c:order val="3"/>
          <c:tx>
            <c:strRef>
              <c:f>' T3-Muaz'!$F$1</c:f>
              <c:strCache>
                <c:ptCount val="1"/>
                <c:pt idx="0">
                  <c:v>H 17000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 T3-Muaz'!$B$129:$B$197</c:f>
              <c:strCache>
                <c:ptCount val="69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  <c:pt idx="23">
                  <c:v>2012q4</c:v>
                </c:pt>
                <c:pt idx="24">
                  <c:v>2013q1</c:v>
                </c:pt>
                <c:pt idx="25">
                  <c:v>2013q2</c:v>
                </c:pt>
                <c:pt idx="26">
                  <c:v>2013q3</c:v>
                </c:pt>
                <c:pt idx="27">
                  <c:v>2013q4</c:v>
                </c:pt>
                <c:pt idx="28">
                  <c:v>2014q1</c:v>
                </c:pt>
                <c:pt idx="29">
                  <c:v>2014q2</c:v>
                </c:pt>
                <c:pt idx="30">
                  <c:v>2014q3</c:v>
                </c:pt>
                <c:pt idx="31">
                  <c:v>2014q4</c:v>
                </c:pt>
                <c:pt idx="32">
                  <c:v>2015q1</c:v>
                </c:pt>
                <c:pt idx="33">
                  <c:v>2015q2</c:v>
                </c:pt>
                <c:pt idx="34">
                  <c:v>2015q3</c:v>
                </c:pt>
                <c:pt idx="35">
                  <c:v>2015q4</c:v>
                </c:pt>
                <c:pt idx="36">
                  <c:v>2016q1</c:v>
                </c:pt>
                <c:pt idx="37">
                  <c:v>2016q2</c:v>
                </c:pt>
                <c:pt idx="38">
                  <c:v>2016q3</c:v>
                </c:pt>
                <c:pt idx="39">
                  <c:v>2016q4</c:v>
                </c:pt>
                <c:pt idx="40">
                  <c:v>2017q1</c:v>
                </c:pt>
                <c:pt idx="41">
                  <c:v>2017q2</c:v>
                </c:pt>
                <c:pt idx="42">
                  <c:v>2017q3</c:v>
                </c:pt>
                <c:pt idx="43">
                  <c:v>2017q4</c:v>
                </c:pt>
                <c:pt idx="44">
                  <c:v>2018q1</c:v>
                </c:pt>
                <c:pt idx="45">
                  <c:v>2018q2</c:v>
                </c:pt>
                <c:pt idx="46">
                  <c:v>2018q3</c:v>
                </c:pt>
                <c:pt idx="47">
                  <c:v>2018q4</c:v>
                </c:pt>
                <c:pt idx="48">
                  <c:v>2019q1</c:v>
                </c:pt>
                <c:pt idx="49">
                  <c:v>2019q2</c:v>
                </c:pt>
                <c:pt idx="50">
                  <c:v>2019q3</c:v>
                </c:pt>
                <c:pt idx="51">
                  <c:v>2019q4</c:v>
                </c:pt>
                <c:pt idx="52">
                  <c:v>2020q1</c:v>
                </c:pt>
                <c:pt idx="53">
                  <c:v>2020q2</c:v>
                </c:pt>
                <c:pt idx="54">
                  <c:v>2020q3</c:v>
                </c:pt>
                <c:pt idx="55">
                  <c:v>2020q4</c:v>
                </c:pt>
                <c:pt idx="56">
                  <c:v>2021q1</c:v>
                </c:pt>
                <c:pt idx="57">
                  <c:v>2021q2</c:v>
                </c:pt>
                <c:pt idx="58">
                  <c:v>2021q3</c:v>
                </c:pt>
                <c:pt idx="59">
                  <c:v>2021q4</c:v>
                </c:pt>
                <c:pt idx="60">
                  <c:v>2022q1</c:v>
                </c:pt>
                <c:pt idx="61">
                  <c:v>2022q2</c:v>
                </c:pt>
                <c:pt idx="62">
                  <c:v>2022q3</c:v>
                </c:pt>
                <c:pt idx="63">
                  <c:v>2022q4</c:v>
                </c:pt>
                <c:pt idx="64">
                  <c:v>2023q1</c:v>
                </c:pt>
                <c:pt idx="65">
                  <c:v>2023q2</c:v>
                </c:pt>
                <c:pt idx="66">
                  <c:v>2023q3</c:v>
                </c:pt>
                <c:pt idx="67">
                  <c:v>2023q4</c:v>
                </c:pt>
                <c:pt idx="68">
                  <c:v>2024q1</c:v>
                </c:pt>
              </c:strCache>
            </c:strRef>
          </c:cat>
          <c:val>
            <c:numRef>
              <c:f>' T3-Muaz'!$F$129:$F$197</c:f>
              <c:numCache>
                <c:formatCode>General</c:formatCode>
                <c:ptCount val="69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  <c:pt idx="48">
                  <c:v>132.89479202117073</c:v>
                </c:pt>
                <c:pt idx="49">
                  <c:v>133.60595759483036</c:v>
                </c:pt>
                <c:pt idx="50">
                  <c:v>134.38631881690495</c:v>
                </c:pt>
                <c:pt idx="51">
                  <c:v>135.40017097026032</c:v>
                </c:pt>
                <c:pt idx="52">
                  <c:v>136.33437891843766</c:v>
                </c:pt>
                <c:pt idx="53">
                  <c:v>137.36937349998939</c:v>
                </c:pt>
                <c:pt idx="54">
                  <c:v>138.41099855281837</c:v>
                </c:pt>
                <c:pt idx="55">
                  <c:v>139.45826260715276</c:v>
                </c:pt>
                <c:pt idx="56">
                  <c:v>140.51093239046148</c:v>
                </c:pt>
                <c:pt idx="57" formatCode="0.0%">
                  <c:v>140.9010153797345</c:v>
                </c:pt>
                <c:pt idx="58">
                  <c:v>141.29677259626266</c:v>
                </c:pt>
                <c:pt idx="59">
                  <c:v>141.69815933508309</c:v>
                </c:pt>
                <c:pt idx="60">
                  <c:v>142.10513616929256</c:v>
                </c:pt>
                <c:pt idx="61">
                  <c:v>142.51766625111449</c:v>
                </c:pt>
                <c:pt idx="62" formatCode="0.0%">
                  <c:v>142.93571457122536</c:v>
                </c:pt>
                <c:pt idx="63">
                  <c:v>143.35924772947396</c:v>
                </c:pt>
                <c:pt idx="64" formatCode="0.0%">
                  <c:v>143.78823384021575</c:v>
                </c:pt>
                <c:pt idx="65">
                  <c:v>144.22264247409683</c:v>
                </c:pt>
                <c:pt idx="66">
                  <c:v>144.66244461066393</c:v>
                </c:pt>
                <c:pt idx="67" formatCode="0.0%">
                  <c:v>145.10761259506708</c:v>
                </c:pt>
                <c:pt idx="68" formatCode="0.0%">
                  <c:v>145.55812009704539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13-4DA8-BA3E-DE85CE31A335}"/>
            </c:ext>
          </c:extLst>
        </c:ser>
        <c:ser>
          <c:idx val="4"/>
          <c:order val="4"/>
          <c:tx>
            <c:strRef>
              <c:f>' T3-Muaz'!$G$1</c:f>
              <c:strCache>
                <c:ptCount val="1"/>
                <c:pt idx="0">
                  <c:v>קצב בנייה רבעוני - 20 אלף יחידות דיור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 T3-Muaz'!$B$129:$B$197</c:f>
              <c:strCache>
                <c:ptCount val="69"/>
                <c:pt idx="0">
                  <c:v>2007q1</c:v>
                </c:pt>
                <c:pt idx="1">
                  <c:v>2007q2</c:v>
                </c:pt>
                <c:pt idx="2">
                  <c:v>2007q3</c:v>
                </c:pt>
                <c:pt idx="3">
                  <c:v>2007q4</c:v>
                </c:pt>
                <c:pt idx="4">
                  <c:v>2008q1</c:v>
                </c:pt>
                <c:pt idx="5">
                  <c:v>2008q2</c:v>
                </c:pt>
                <c:pt idx="6">
                  <c:v>2008q3</c:v>
                </c:pt>
                <c:pt idx="7">
                  <c:v>2008q4</c:v>
                </c:pt>
                <c:pt idx="8">
                  <c:v>2009q1</c:v>
                </c:pt>
                <c:pt idx="9">
                  <c:v>2009q2</c:v>
                </c:pt>
                <c:pt idx="10">
                  <c:v>2009q3</c:v>
                </c:pt>
                <c:pt idx="11">
                  <c:v>2009q4</c:v>
                </c:pt>
                <c:pt idx="12">
                  <c:v>2010q1</c:v>
                </c:pt>
                <c:pt idx="13">
                  <c:v>2010q2</c:v>
                </c:pt>
                <c:pt idx="14">
                  <c:v>2010q3</c:v>
                </c:pt>
                <c:pt idx="15">
                  <c:v>2010q4</c:v>
                </c:pt>
                <c:pt idx="16">
                  <c:v>2011q1</c:v>
                </c:pt>
                <c:pt idx="17">
                  <c:v>2011q2</c:v>
                </c:pt>
                <c:pt idx="18">
                  <c:v>2011q3</c:v>
                </c:pt>
                <c:pt idx="19">
                  <c:v>2011q4</c:v>
                </c:pt>
                <c:pt idx="20">
                  <c:v>2012q1</c:v>
                </c:pt>
                <c:pt idx="21">
                  <c:v>2012q2</c:v>
                </c:pt>
                <c:pt idx="22">
                  <c:v>2012q3</c:v>
                </c:pt>
                <c:pt idx="23">
                  <c:v>2012q4</c:v>
                </c:pt>
                <c:pt idx="24">
                  <c:v>2013q1</c:v>
                </c:pt>
                <c:pt idx="25">
                  <c:v>2013q2</c:v>
                </c:pt>
                <c:pt idx="26">
                  <c:v>2013q3</c:v>
                </c:pt>
                <c:pt idx="27">
                  <c:v>2013q4</c:v>
                </c:pt>
                <c:pt idx="28">
                  <c:v>2014q1</c:v>
                </c:pt>
                <c:pt idx="29">
                  <c:v>2014q2</c:v>
                </c:pt>
                <c:pt idx="30">
                  <c:v>2014q3</c:v>
                </c:pt>
                <c:pt idx="31">
                  <c:v>2014q4</c:v>
                </c:pt>
                <c:pt idx="32">
                  <c:v>2015q1</c:v>
                </c:pt>
                <c:pt idx="33">
                  <c:v>2015q2</c:v>
                </c:pt>
                <c:pt idx="34">
                  <c:v>2015q3</c:v>
                </c:pt>
                <c:pt idx="35">
                  <c:v>2015q4</c:v>
                </c:pt>
                <c:pt idx="36">
                  <c:v>2016q1</c:v>
                </c:pt>
                <c:pt idx="37">
                  <c:v>2016q2</c:v>
                </c:pt>
                <c:pt idx="38">
                  <c:v>2016q3</c:v>
                </c:pt>
                <c:pt idx="39">
                  <c:v>2016q4</c:v>
                </c:pt>
                <c:pt idx="40">
                  <c:v>2017q1</c:v>
                </c:pt>
                <c:pt idx="41">
                  <c:v>2017q2</c:v>
                </c:pt>
                <c:pt idx="42">
                  <c:v>2017q3</c:v>
                </c:pt>
                <c:pt idx="43">
                  <c:v>2017q4</c:v>
                </c:pt>
                <c:pt idx="44">
                  <c:v>2018q1</c:v>
                </c:pt>
                <c:pt idx="45">
                  <c:v>2018q2</c:v>
                </c:pt>
                <c:pt idx="46">
                  <c:v>2018q3</c:v>
                </c:pt>
                <c:pt idx="47">
                  <c:v>2018q4</c:v>
                </c:pt>
                <c:pt idx="48">
                  <c:v>2019q1</c:v>
                </c:pt>
                <c:pt idx="49">
                  <c:v>2019q2</c:v>
                </c:pt>
                <c:pt idx="50">
                  <c:v>2019q3</c:v>
                </c:pt>
                <c:pt idx="51">
                  <c:v>2019q4</c:v>
                </c:pt>
                <c:pt idx="52">
                  <c:v>2020q1</c:v>
                </c:pt>
                <c:pt idx="53">
                  <c:v>2020q2</c:v>
                </c:pt>
                <c:pt idx="54">
                  <c:v>2020q3</c:v>
                </c:pt>
                <c:pt idx="55">
                  <c:v>2020q4</c:v>
                </c:pt>
                <c:pt idx="56">
                  <c:v>2021q1</c:v>
                </c:pt>
                <c:pt idx="57">
                  <c:v>2021q2</c:v>
                </c:pt>
                <c:pt idx="58">
                  <c:v>2021q3</c:v>
                </c:pt>
                <c:pt idx="59">
                  <c:v>2021q4</c:v>
                </c:pt>
                <c:pt idx="60">
                  <c:v>2022q1</c:v>
                </c:pt>
                <c:pt idx="61">
                  <c:v>2022q2</c:v>
                </c:pt>
                <c:pt idx="62">
                  <c:v>2022q3</c:v>
                </c:pt>
                <c:pt idx="63">
                  <c:v>2022q4</c:v>
                </c:pt>
                <c:pt idx="64">
                  <c:v>2023q1</c:v>
                </c:pt>
                <c:pt idx="65">
                  <c:v>2023q2</c:v>
                </c:pt>
                <c:pt idx="66">
                  <c:v>2023q3</c:v>
                </c:pt>
                <c:pt idx="67">
                  <c:v>2023q4</c:v>
                </c:pt>
                <c:pt idx="68">
                  <c:v>2024q1</c:v>
                </c:pt>
              </c:strCache>
            </c:strRef>
          </c:cat>
          <c:val>
            <c:numRef>
              <c:f>' T3-Muaz'!$G$129:$G$197</c:f>
              <c:numCache>
                <c:formatCode>General</c:formatCode>
                <c:ptCount val="69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  <c:pt idx="48">
                  <c:v>132.89479202117073</c:v>
                </c:pt>
                <c:pt idx="49">
                  <c:v>133.60595759483036</c:v>
                </c:pt>
                <c:pt idx="50">
                  <c:v>134.38631881690495</c:v>
                </c:pt>
                <c:pt idx="51">
                  <c:v>135.40017097026032</c:v>
                </c:pt>
                <c:pt idx="52">
                  <c:v>136.33437891843766</c:v>
                </c:pt>
                <c:pt idx="53">
                  <c:v>137.36937349998939</c:v>
                </c:pt>
                <c:pt idx="54">
                  <c:v>138.41099855281837</c:v>
                </c:pt>
                <c:pt idx="55">
                  <c:v>139.45826260715276</c:v>
                </c:pt>
                <c:pt idx="56">
                  <c:v>140.51093239046148</c:v>
                </c:pt>
                <c:pt idx="57" formatCode="0.0%">
                  <c:v>140.47791989737436</c:v>
                </c:pt>
                <c:pt idx="58">
                  <c:v>140.45525052916494</c:v>
                </c:pt>
                <c:pt idx="59">
                  <c:v>140.44271599980971</c:v>
                </c:pt>
                <c:pt idx="60">
                  <c:v>140.44011903239902</c:v>
                </c:pt>
                <c:pt idx="61">
                  <c:v>140.4472703949659</c:v>
                </c:pt>
                <c:pt idx="62" formatCode="0.0%">
                  <c:v>140.46398791990438</c:v>
                </c:pt>
                <c:pt idx="63">
                  <c:v>140.4900960484799</c:v>
                </c:pt>
                <c:pt idx="64" formatCode="0.0%">
                  <c:v>140.52542552130913</c:v>
                </c:pt>
                <c:pt idx="65">
                  <c:v>140.5698131158681</c:v>
                </c:pt>
                <c:pt idx="66">
                  <c:v>140.62310140484533</c:v>
                </c:pt>
                <c:pt idx="67" formatCode="0.0%">
                  <c:v>140.68513852807504</c:v>
                </c:pt>
                <c:pt idx="68" formatCode="0.0%">
                  <c:v>140.75577797572166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213-4DA8-BA3E-DE85CE31A335}"/>
            </c:ext>
          </c:extLst>
        </c:ser>
        <c:ser>
          <c:idx val="5"/>
          <c:order val="5"/>
          <c:tx>
            <c:strRef>
              <c:f>' T3-Muaz'!$I$1</c:f>
              <c:strCache>
                <c:ptCount val="1"/>
                <c:pt idx="0">
                  <c:v>מחיר בפועל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 T3-Muaz'!$I$129:$I$176</c:f>
              <c:numCache>
                <c:formatCode>General</c:formatCode>
                <c:ptCount val="48"/>
                <c:pt idx="0">
                  <c:v>71.365901855705616</c:v>
                </c:pt>
                <c:pt idx="1">
                  <c:v>71.773566993758877</c:v>
                </c:pt>
                <c:pt idx="2">
                  <c:v>72.972689431910396</c:v>
                </c:pt>
                <c:pt idx="3">
                  <c:v>72.056191872818303</c:v>
                </c:pt>
                <c:pt idx="4">
                  <c:v>71.140029366923159</c:v>
                </c:pt>
                <c:pt idx="5">
                  <c:v>74.013779532353055</c:v>
                </c:pt>
                <c:pt idx="6">
                  <c:v>73.421364910464618</c:v>
                </c:pt>
                <c:pt idx="7">
                  <c:v>75.095468968697077</c:v>
                </c:pt>
                <c:pt idx="8">
                  <c:v>76.960404253642494</c:v>
                </c:pt>
                <c:pt idx="9">
                  <c:v>78.353783743048979</c:v>
                </c:pt>
                <c:pt idx="10">
                  <c:v>80.841781654862402</c:v>
                </c:pt>
                <c:pt idx="11">
                  <c:v>84.076204451943383</c:v>
                </c:pt>
                <c:pt idx="12">
                  <c:v>87.441592022233777</c:v>
                </c:pt>
                <c:pt idx="13">
                  <c:v>92.044730858480065</c:v>
                </c:pt>
                <c:pt idx="14">
                  <c:v>92.404293777217802</c:v>
                </c:pt>
                <c:pt idx="15">
                  <c:v>93.942022548147548</c:v>
                </c:pt>
                <c:pt idx="16">
                  <c:v>97.48889895656761</c:v>
                </c:pt>
                <c:pt idx="17">
                  <c:v>99.500216573692526</c:v>
                </c:pt>
                <c:pt idx="18">
                  <c:v>100.04285507600582</c:v>
                </c:pt>
                <c:pt idx="19">
                  <c:v>99.02818577916473</c:v>
                </c:pt>
                <c:pt idx="20">
                  <c:v>99.431971789190982</c:v>
                </c:pt>
                <c:pt idx="21">
                  <c:v>100.19900847795671</c:v>
                </c:pt>
                <c:pt idx="22">
                  <c:v>100.33757310832758</c:v>
                </c:pt>
                <c:pt idx="23">
                  <c:v>101.33759607808696</c:v>
                </c:pt>
                <c:pt idx="24">
                  <c:v>107.17214364251586</c:v>
                </c:pt>
                <c:pt idx="25">
                  <c:v>107.95266834688535</c:v>
                </c:pt>
                <c:pt idx="26">
                  <c:v>107.4803486131522</c:v>
                </c:pt>
                <c:pt idx="27">
                  <c:v>108.07913752138235</c:v>
                </c:pt>
                <c:pt idx="28">
                  <c:v>112.56950080771493</c:v>
                </c:pt>
                <c:pt idx="29">
                  <c:v>115.73565670847402</c:v>
                </c:pt>
                <c:pt idx="30">
                  <c:v>113.83106970509746</c:v>
                </c:pt>
                <c:pt idx="31">
                  <c:v>115.11209671661186</c:v>
                </c:pt>
                <c:pt idx="32">
                  <c:v>116.49246064316421</c:v>
                </c:pt>
                <c:pt idx="33">
                  <c:v>121.3448810940293</c:v>
                </c:pt>
                <c:pt idx="34">
                  <c:v>120.7884057635555</c:v>
                </c:pt>
                <c:pt idx="35">
                  <c:v>127.23656743413954</c:v>
                </c:pt>
                <c:pt idx="36">
                  <c:v>125.45819947527185</c:v>
                </c:pt>
                <c:pt idx="37">
                  <c:v>131.80809592745817</c:v>
                </c:pt>
                <c:pt idx="38">
                  <c:v>129.96201874381129</c:v>
                </c:pt>
                <c:pt idx="39">
                  <c:v>135.03057036782485</c:v>
                </c:pt>
                <c:pt idx="40">
                  <c:v>133.95303221289862</c:v>
                </c:pt>
                <c:pt idx="41">
                  <c:v>135.5793207041489</c:v>
                </c:pt>
                <c:pt idx="42">
                  <c:v>136.46371114568274</c:v>
                </c:pt>
                <c:pt idx="43">
                  <c:v>138.89529640931673</c:v>
                </c:pt>
                <c:pt idx="44">
                  <c:v>135.76799150761121</c:v>
                </c:pt>
                <c:pt idx="45">
                  <c:v>134.97509504939515</c:v>
                </c:pt>
                <c:pt idx="46">
                  <c:v>134.09286812128565</c:v>
                </c:pt>
                <c:pt idx="47">
                  <c:v>133.37336025145771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13-4DA8-BA3E-DE85CE31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857968"/>
        <c:axId val="555858360"/>
      </c:lineChart>
      <c:catAx>
        <c:axId val="55585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55858360"/>
        <c:crosses val="autoZero"/>
        <c:auto val="1"/>
        <c:lblAlgn val="ctr"/>
        <c:lblOffset val="100"/>
        <c:noMultiLvlLbl val="0"/>
      </c:catAx>
      <c:valAx>
        <c:axId val="55585836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5585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Sheet1!$I$7</c:f>
              <c:strCache>
                <c:ptCount val="1"/>
                <c:pt idx="0">
                  <c:v>1990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Sheet1!$H$8:$H$34</c:f>
              <c:strCache>
                <c:ptCount val="27"/>
                <c:pt idx="0">
                  <c:v>בית שמש</c:v>
                </c:pt>
                <c:pt idx="1">
                  <c:v>ירושלים</c:v>
                </c:pt>
                <c:pt idx="2">
                  <c:v>נצרת</c:v>
                </c:pt>
                <c:pt idx="3">
                  <c:v>נהרייה</c:v>
                </c:pt>
                <c:pt idx="4">
                  <c:v>חיפה</c:v>
                </c:pt>
                <c:pt idx="5">
                  <c:v>חדרה</c:v>
                </c:pt>
                <c:pt idx="6">
                  <c:v>קריית אתא</c:v>
                </c:pt>
                <c:pt idx="7">
                  <c:v>כפר סבא</c:v>
                </c:pt>
                <c:pt idx="8">
                  <c:v>לוד</c:v>
                </c:pt>
                <c:pt idx="9">
                  <c:v>נתניה</c:v>
                </c:pt>
                <c:pt idx="10">
                  <c:v>פתח תקווה</c:v>
                </c:pt>
                <c:pt idx="11">
                  <c:v>ראשון לציון</c:v>
                </c:pt>
                <c:pt idx="12">
                  <c:v>רחובות</c:v>
                </c:pt>
                <c:pt idx="13">
                  <c:v>רמלה</c:v>
                </c:pt>
                <c:pt idx="14">
                  <c:v>רעננה</c:v>
                </c:pt>
                <c:pt idx="15">
                  <c:v>הוד השרון</c:v>
                </c:pt>
                <c:pt idx="16">
                  <c:v>תל אביב -יפו</c:v>
                </c:pt>
                <c:pt idx="17">
                  <c:v>בני ברק</c:v>
                </c:pt>
                <c:pt idx="18">
                  <c:v>בת ים</c:v>
                </c:pt>
                <c:pt idx="19">
                  <c:v>גבעתיים</c:v>
                </c:pt>
                <c:pt idx="20">
                  <c:v>הרצלייה</c:v>
                </c:pt>
                <c:pt idx="21">
                  <c:v>חולון</c:v>
                </c:pt>
                <c:pt idx="22">
                  <c:v>רמת גן</c:v>
                </c:pt>
                <c:pt idx="23">
                  <c:v>אשדוד</c:v>
                </c:pt>
                <c:pt idx="24">
                  <c:v>אשקלון</c:v>
                </c:pt>
                <c:pt idx="25">
                  <c:v>באר שבע</c:v>
                </c:pt>
                <c:pt idx="26">
                  <c:v>ערים</c:v>
                </c:pt>
              </c:strCache>
            </c:strRef>
          </c:cat>
          <c:val>
            <c:numRef>
              <c:f>Sheet1!$I$8:$I$34</c:f>
              <c:numCache>
                <c:formatCode>General</c:formatCode>
                <c:ptCount val="27"/>
                <c:pt idx="0">
                  <c:v>1.0900000000000001</c:v>
                </c:pt>
                <c:pt idx="1">
                  <c:v>1.17</c:v>
                </c:pt>
                <c:pt idx="2">
                  <c:v>0.99</c:v>
                </c:pt>
                <c:pt idx="3">
                  <c:v>1.25</c:v>
                </c:pt>
                <c:pt idx="4">
                  <c:v>1.36</c:v>
                </c:pt>
                <c:pt idx="5">
                  <c:v>1.04</c:v>
                </c:pt>
                <c:pt idx="6">
                  <c:v>1.46</c:v>
                </c:pt>
                <c:pt idx="7">
                  <c:v>1.03</c:v>
                </c:pt>
                <c:pt idx="8">
                  <c:v>1.1399999999999999</c:v>
                </c:pt>
                <c:pt idx="9">
                  <c:v>1.17</c:v>
                </c:pt>
                <c:pt idx="10">
                  <c:v>1.04</c:v>
                </c:pt>
                <c:pt idx="11">
                  <c:v>1.1499999999999999</c:v>
                </c:pt>
                <c:pt idx="12">
                  <c:v>1.1200000000000001</c:v>
                </c:pt>
                <c:pt idx="13">
                  <c:v>1.1299999999999999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1.17</c:v>
                </c:pt>
                <c:pt idx="17">
                  <c:v>1.2</c:v>
                </c:pt>
                <c:pt idx="18">
                  <c:v>1.05</c:v>
                </c:pt>
                <c:pt idx="19">
                  <c:v>1.1100000000000001</c:v>
                </c:pt>
                <c:pt idx="20">
                  <c:v>1.1599999999999999</c:v>
                </c:pt>
                <c:pt idx="21">
                  <c:v>1.04</c:v>
                </c:pt>
                <c:pt idx="22">
                  <c:v>1.1100000000000001</c:v>
                </c:pt>
                <c:pt idx="23">
                  <c:v>1.22</c:v>
                </c:pt>
                <c:pt idx="24">
                  <c:v>1.08</c:v>
                </c:pt>
                <c:pt idx="25">
                  <c:v>1.08</c:v>
                </c:pt>
                <c:pt idx="26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ED-4D23-A6C7-869B3D055253}"/>
            </c:ext>
          </c:extLst>
        </c:ser>
        <c:ser>
          <c:idx val="2"/>
          <c:order val="1"/>
          <c:tx>
            <c:strRef>
              <c:f>Sheet1!$K$7</c:f>
              <c:strCache>
                <c:ptCount val="1"/>
                <c:pt idx="0">
                  <c:v>2000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Sheet1!$H$8:$H$34</c:f>
              <c:strCache>
                <c:ptCount val="27"/>
                <c:pt idx="0">
                  <c:v>בית שמש</c:v>
                </c:pt>
                <c:pt idx="1">
                  <c:v>ירושלים</c:v>
                </c:pt>
                <c:pt idx="2">
                  <c:v>נצרת</c:v>
                </c:pt>
                <c:pt idx="3">
                  <c:v>נהרייה</c:v>
                </c:pt>
                <c:pt idx="4">
                  <c:v>חיפה</c:v>
                </c:pt>
                <c:pt idx="5">
                  <c:v>חדרה</c:v>
                </c:pt>
                <c:pt idx="6">
                  <c:v>קריית אתא</c:v>
                </c:pt>
                <c:pt idx="7">
                  <c:v>כפר סבא</c:v>
                </c:pt>
                <c:pt idx="8">
                  <c:v>לוד</c:v>
                </c:pt>
                <c:pt idx="9">
                  <c:v>נתניה</c:v>
                </c:pt>
                <c:pt idx="10">
                  <c:v>פתח תקווה</c:v>
                </c:pt>
                <c:pt idx="11">
                  <c:v>ראשון לציון</c:v>
                </c:pt>
                <c:pt idx="12">
                  <c:v>רחובות</c:v>
                </c:pt>
                <c:pt idx="13">
                  <c:v>רמלה</c:v>
                </c:pt>
                <c:pt idx="14">
                  <c:v>רעננה</c:v>
                </c:pt>
                <c:pt idx="15">
                  <c:v>הוד השרון</c:v>
                </c:pt>
                <c:pt idx="16">
                  <c:v>תל אביב -יפו</c:v>
                </c:pt>
                <c:pt idx="17">
                  <c:v>בני ברק</c:v>
                </c:pt>
                <c:pt idx="18">
                  <c:v>בת ים</c:v>
                </c:pt>
                <c:pt idx="19">
                  <c:v>גבעתיים</c:v>
                </c:pt>
                <c:pt idx="20">
                  <c:v>הרצלייה</c:v>
                </c:pt>
                <c:pt idx="21">
                  <c:v>חולון</c:v>
                </c:pt>
                <c:pt idx="22">
                  <c:v>רמת גן</c:v>
                </c:pt>
                <c:pt idx="23">
                  <c:v>אשדוד</c:v>
                </c:pt>
                <c:pt idx="24">
                  <c:v>אשקלון</c:v>
                </c:pt>
                <c:pt idx="25">
                  <c:v>באר שבע</c:v>
                </c:pt>
                <c:pt idx="26">
                  <c:v>ערים</c:v>
                </c:pt>
              </c:strCache>
            </c:strRef>
          </c:cat>
          <c:val>
            <c:numRef>
              <c:f>Sheet1!$K$8:$K$34</c:f>
              <c:numCache>
                <c:formatCode>General</c:formatCode>
                <c:ptCount val="27"/>
                <c:pt idx="0">
                  <c:v>1.26</c:v>
                </c:pt>
                <c:pt idx="1">
                  <c:v>1.02</c:v>
                </c:pt>
                <c:pt idx="2">
                  <c:v>0.98</c:v>
                </c:pt>
                <c:pt idx="3">
                  <c:v>1.08</c:v>
                </c:pt>
                <c:pt idx="4">
                  <c:v>1.2</c:v>
                </c:pt>
                <c:pt idx="5">
                  <c:v>1.0900000000000001</c:v>
                </c:pt>
                <c:pt idx="6">
                  <c:v>1.17</c:v>
                </c:pt>
                <c:pt idx="7">
                  <c:v>1.06</c:v>
                </c:pt>
                <c:pt idx="8">
                  <c:v>1</c:v>
                </c:pt>
                <c:pt idx="9">
                  <c:v>1.08</c:v>
                </c:pt>
                <c:pt idx="10">
                  <c:v>1.06</c:v>
                </c:pt>
                <c:pt idx="11">
                  <c:v>1.03</c:v>
                </c:pt>
                <c:pt idx="12">
                  <c:v>1.18</c:v>
                </c:pt>
                <c:pt idx="13">
                  <c:v>1.05</c:v>
                </c:pt>
                <c:pt idx="14">
                  <c:v>0.92</c:v>
                </c:pt>
                <c:pt idx="15">
                  <c:v>1.03</c:v>
                </c:pt>
                <c:pt idx="16">
                  <c:v>1.06</c:v>
                </c:pt>
                <c:pt idx="17">
                  <c:v>1.06</c:v>
                </c:pt>
                <c:pt idx="18">
                  <c:v>0.98</c:v>
                </c:pt>
                <c:pt idx="19">
                  <c:v>1.02</c:v>
                </c:pt>
                <c:pt idx="20">
                  <c:v>1.05</c:v>
                </c:pt>
                <c:pt idx="21">
                  <c:v>1.03</c:v>
                </c:pt>
                <c:pt idx="22">
                  <c:v>1.06</c:v>
                </c:pt>
                <c:pt idx="23">
                  <c:v>0.95</c:v>
                </c:pt>
                <c:pt idx="24">
                  <c:v>1.0900000000000001</c:v>
                </c:pt>
                <c:pt idx="25">
                  <c:v>1.02</c:v>
                </c:pt>
                <c:pt idx="26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ED-4D23-A6C7-869B3D055253}"/>
            </c:ext>
          </c:extLst>
        </c:ser>
        <c:ser>
          <c:idx val="4"/>
          <c:order val="2"/>
          <c:tx>
            <c:strRef>
              <c:f>Sheet1!$M$7</c:f>
              <c:strCache>
                <c:ptCount val="1"/>
                <c:pt idx="0">
                  <c:v>2010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Sheet1!$H$8:$H$34</c:f>
              <c:strCache>
                <c:ptCount val="27"/>
                <c:pt idx="0">
                  <c:v>בית שמש</c:v>
                </c:pt>
                <c:pt idx="1">
                  <c:v>ירושלים</c:v>
                </c:pt>
                <c:pt idx="2">
                  <c:v>נצרת</c:v>
                </c:pt>
                <c:pt idx="3">
                  <c:v>נהרייה</c:v>
                </c:pt>
                <c:pt idx="4">
                  <c:v>חיפה</c:v>
                </c:pt>
                <c:pt idx="5">
                  <c:v>חדרה</c:v>
                </c:pt>
                <c:pt idx="6">
                  <c:v>קריית אתא</c:v>
                </c:pt>
                <c:pt idx="7">
                  <c:v>כפר סבא</c:v>
                </c:pt>
                <c:pt idx="8">
                  <c:v>לוד</c:v>
                </c:pt>
                <c:pt idx="9">
                  <c:v>נתניה</c:v>
                </c:pt>
                <c:pt idx="10">
                  <c:v>פתח תקווה</c:v>
                </c:pt>
                <c:pt idx="11">
                  <c:v>ראשון לציון</c:v>
                </c:pt>
                <c:pt idx="12">
                  <c:v>רחובות</c:v>
                </c:pt>
                <c:pt idx="13">
                  <c:v>רמלה</c:v>
                </c:pt>
                <c:pt idx="14">
                  <c:v>רעננה</c:v>
                </c:pt>
                <c:pt idx="15">
                  <c:v>הוד השרון</c:v>
                </c:pt>
                <c:pt idx="16">
                  <c:v>תל אביב -יפו</c:v>
                </c:pt>
                <c:pt idx="17">
                  <c:v>בני ברק</c:v>
                </c:pt>
                <c:pt idx="18">
                  <c:v>בת ים</c:v>
                </c:pt>
                <c:pt idx="19">
                  <c:v>גבעתיים</c:v>
                </c:pt>
                <c:pt idx="20">
                  <c:v>הרצלייה</c:v>
                </c:pt>
                <c:pt idx="21">
                  <c:v>חולון</c:v>
                </c:pt>
                <c:pt idx="22">
                  <c:v>רמת גן</c:v>
                </c:pt>
                <c:pt idx="23">
                  <c:v>אשדוד</c:v>
                </c:pt>
                <c:pt idx="24">
                  <c:v>אשקלון</c:v>
                </c:pt>
                <c:pt idx="25">
                  <c:v>באר שבע</c:v>
                </c:pt>
                <c:pt idx="26">
                  <c:v>ערים</c:v>
                </c:pt>
              </c:strCache>
            </c:strRef>
          </c:cat>
          <c:val>
            <c:numRef>
              <c:f>Sheet1!$M$8:$M$34</c:f>
              <c:numCache>
                <c:formatCode>General</c:formatCode>
                <c:ptCount val="27"/>
                <c:pt idx="0">
                  <c:v>0.93</c:v>
                </c:pt>
                <c:pt idx="1">
                  <c:v>0.95</c:v>
                </c:pt>
                <c:pt idx="2">
                  <c:v>0.92</c:v>
                </c:pt>
                <c:pt idx="3">
                  <c:v>1.04</c:v>
                </c:pt>
                <c:pt idx="4">
                  <c:v>1.1499999999999999</c:v>
                </c:pt>
                <c:pt idx="5">
                  <c:v>1.02</c:v>
                </c:pt>
                <c:pt idx="6">
                  <c:v>1.19</c:v>
                </c:pt>
                <c:pt idx="7">
                  <c:v>0.97</c:v>
                </c:pt>
                <c:pt idx="8">
                  <c:v>0.84</c:v>
                </c:pt>
                <c:pt idx="9">
                  <c:v>1.04</c:v>
                </c:pt>
                <c:pt idx="10">
                  <c:v>0.93</c:v>
                </c:pt>
                <c:pt idx="11">
                  <c:v>0.95</c:v>
                </c:pt>
                <c:pt idx="12">
                  <c:v>0.95</c:v>
                </c:pt>
                <c:pt idx="13">
                  <c:v>0.92</c:v>
                </c:pt>
                <c:pt idx="14">
                  <c:v>1.02</c:v>
                </c:pt>
                <c:pt idx="15">
                  <c:v>0.89</c:v>
                </c:pt>
                <c:pt idx="16">
                  <c:v>0.96</c:v>
                </c:pt>
                <c:pt idx="17">
                  <c:v>0.97</c:v>
                </c:pt>
                <c:pt idx="18">
                  <c:v>0.98</c:v>
                </c:pt>
                <c:pt idx="19">
                  <c:v>0.99</c:v>
                </c:pt>
                <c:pt idx="20">
                  <c:v>1.02</c:v>
                </c:pt>
                <c:pt idx="21">
                  <c:v>0.92</c:v>
                </c:pt>
                <c:pt idx="22">
                  <c:v>0.97</c:v>
                </c:pt>
                <c:pt idx="23">
                  <c:v>0.93</c:v>
                </c:pt>
                <c:pt idx="24">
                  <c:v>1</c:v>
                </c:pt>
                <c:pt idx="25">
                  <c:v>0.98</c:v>
                </c:pt>
                <c:pt idx="2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ED-4D23-A6C7-869B3D055253}"/>
            </c:ext>
          </c:extLst>
        </c:ser>
        <c:ser>
          <c:idx val="5"/>
          <c:order val="3"/>
          <c:tx>
            <c:strRef>
              <c:f>Sheet1!$N$7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Sheet1!$H$8:$H$34</c:f>
              <c:strCache>
                <c:ptCount val="27"/>
                <c:pt idx="0">
                  <c:v>בית שמש</c:v>
                </c:pt>
                <c:pt idx="1">
                  <c:v>ירושלים</c:v>
                </c:pt>
                <c:pt idx="2">
                  <c:v>נצרת</c:v>
                </c:pt>
                <c:pt idx="3">
                  <c:v>נהרייה</c:v>
                </c:pt>
                <c:pt idx="4">
                  <c:v>חיפה</c:v>
                </c:pt>
                <c:pt idx="5">
                  <c:v>חדרה</c:v>
                </c:pt>
                <c:pt idx="6">
                  <c:v>קריית אתא</c:v>
                </c:pt>
                <c:pt idx="7">
                  <c:v>כפר סבא</c:v>
                </c:pt>
                <c:pt idx="8">
                  <c:v>לוד</c:v>
                </c:pt>
                <c:pt idx="9">
                  <c:v>נתניה</c:v>
                </c:pt>
                <c:pt idx="10">
                  <c:v>פתח תקווה</c:v>
                </c:pt>
                <c:pt idx="11">
                  <c:v>ראשון לציון</c:v>
                </c:pt>
                <c:pt idx="12">
                  <c:v>רחובות</c:v>
                </c:pt>
                <c:pt idx="13">
                  <c:v>רמלה</c:v>
                </c:pt>
                <c:pt idx="14">
                  <c:v>רעננה</c:v>
                </c:pt>
                <c:pt idx="15">
                  <c:v>הוד השרון</c:v>
                </c:pt>
                <c:pt idx="16">
                  <c:v>תל אביב -יפו</c:v>
                </c:pt>
                <c:pt idx="17">
                  <c:v>בני ברק</c:v>
                </c:pt>
                <c:pt idx="18">
                  <c:v>בת ים</c:v>
                </c:pt>
                <c:pt idx="19">
                  <c:v>גבעתיים</c:v>
                </c:pt>
                <c:pt idx="20">
                  <c:v>הרצלייה</c:v>
                </c:pt>
                <c:pt idx="21">
                  <c:v>חולון</c:v>
                </c:pt>
                <c:pt idx="22">
                  <c:v>רמת גן</c:v>
                </c:pt>
                <c:pt idx="23">
                  <c:v>אשדוד</c:v>
                </c:pt>
                <c:pt idx="24">
                  <c:v>אשקלון</c:v>
                </c:pt>
                <c:pt idx="25">
                  <c:v>באר שבע</c:v>
                </c:pt>
                <c:pt idx="26">
                  <c:v>ערים</c:v>
                </c:pt>
              </c:strCache>
            </c:strRef>
          </c:cat>
          <c:val>
            <c:numRef>
              <c:f>Sheet1!$N$8:$N$34</c:f>
              <c:numCache>
                <c:formatCode>General</c:formatCode>
                <c:ptCount val="27"/>
                <c:pt idx="0">
                  <c:v>0.89</c:v>
                </c:pt>
                <c:pt idx="1">
                  <c:v>0.88</c:v>
                </c:pt>
                <c:pt idx="2">
                  <c:v>0.83</c:v>
                </c:pt>
                <c:pt idx="3">
                  <c:v>1.08</c:v>
                </c:pt>
                <c:pt idx="4">
                  <c:v>1.1200000000000001</c:v>
                </c:pt>
                <c:pt idx="5">
                  <c:v>0.97</c:v>
                </c:pt>
                <c:pt idx="6">
                  <c:v>1.08</c:v>
                </c:pt>
                <c:pt idx="7">
                  <c:v>0.9</c:v>
                </c:pt>
                <c:pt idx="8">
                  <c:v>0.82</c:v>
                </c:pt>
                <c:pt idx="9">
                  <c:v>0.99</c:v>
                </c:pt>
                <c:pt idx="10">
                  <c:v>0.96</c:v>
                </c:pt>
                <c:pt idx="11">
                  <c:v>0.9</c:v>
                </c:pt>
                <c:pt idx="12">
                  <c:v>0.98</c:v>
                </c:pt>
                <c:pt idx="13">
                  <c:v>0.93</c:v>
                </c:pt>
                <c:pt idx="14">
                  <c:v>0.97</c:v>
                </c:pt>
                <c:pt idx="15">
                  <c:v>0.88</c:v>
                </c:pt>
                <c:pt idx="16">
                  <c:v>0.94</c:v>
                </c:pt>
                <c:pt idx="17">
                  <c:v>0.87</c:v>
                </c:pt>
                <c:pt idx="18">
                  <c:v>0.95</c:v>
                </c:pt>
                <c:pt idx="19">
                  <c:v>0.91</c:v>
                </c:pt>
                <c:pt idx="20">
                  <c:v>1</c:v>
                </c:pt>
                <c:pt idx="21">
                  <c:v>0.94</c:v>
                </c:pt>
                <c:pt idx="22">
                  <c:v>0.94</c:v>
                </c:pt>
                <c:pt idx="23">
                  <c:v>0.9</c:v>
                </c:pt>
                <c:pt idx="24">
                  <c:v>0.99</c:v>
                </c:pt>
                <c:pt idx="25">
                  <c:v>0.97</c:v>
                </c:pt>
                <c:pt idx="26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ED-4D23-A6C7-869B3D055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7934464"/>
        <c:axId val="817938728"/>
      </c:lineChart>
      <c:catAx>
        <c:axId val="81793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17938728"/>
        <c:crosses val="autoZero"/>
        <c:auto val="1"/>
        <c:lblAlgn val="ctr"/>
        <c:lblOffset val="100"/>
        <c:noMultiLvlLbl val="0"/>
      </c:catAx>
      <c:valAx>
        <c:axId val="817938728"/>
        <c:scaling>
          <c:orientation val="minMax"/>
          <c:max val="1.5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1793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117844321992577E-2"/>
          <c:y val="1.3481884352084856E-2"/>
          <c:w val="0.90893656468363593"/>
          <c:h val="0.74664861479943878"/>
        </c:manualLayout>
      </c:layout>
      <c:areaChart>
        <c:grouping val="stacked"/>
        <c:varyColors val="0"/>
        <c:ser>
          <c:idx val="0"/>
          <c:order val="0"/>
          <c:tx>
            <c:strRef>
              <c:f>Sheet2!$G$8</c:f>
              <c:strCache>
                <c:ptCount val="1"/>
                <c:pt idx="0">
                  <c:v>בית שמש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Sheet2!$H$8:$M$8</c:f>
              <c:numCache>
                <c:formatCode>General</c:formatCode>
                <c:ptCount val="6"/>
                <c:pt idx="0">
                  <c:v>373</c:v>
                </c:pt>
                <c:pt idx="1">
                  <c:v>379</c:v>
                </c:pt>
                <c:pt idx="2" formatCode="#,##0">
                  <c:v>2566</c:v>
                </c:pt>
                <c:pt idx="3">
                  <c:v>-40</c:v>
                </c:pt>
                <c:pt idx="4" formatCode="#,##0">
                  <c:v>-1297</c:v>
                </c:pt>
                <c:pt idx="5" formatCode="#,##0">
                  <c:v>-2427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F-4A38-AEFA-89AD733520E4}"/>
            </c:ext>
          </c:extLst>
        </c:ser>
        <c:ser>
          <c:idx val="1"/>
          <c:order val="1"/>
          <c:tx>
            <c:strRef>
              <c:f>Sheet2!$G$9</c:f>
              <c:strCache>
                <c:ptCount val="1"/>
                <c:pt idx="0">
                  <c:v>ירושלים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0.40337711069418392"/>
                  <c:y val="-2.209131075110456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DF-4A38-AEFA-89AD73352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Sheet2!$H$9:$M$9</c:f>
              <c:numCache>
                <c:formatCode>#,##0</c:formatCode>
                <c:ptCount val="6"/>
                <c:pt idx="0">
                  <c:v>21474</c:v>
                </c:pt>
                <c:pt idx="1">
                  <c:v>5644</c:v>
                </c:pt>
                <c:pt idx="2">
                  <c:v>3660</c:v>
                </c:pt>
                <c:pt idx="3">
                  <c:v>-7316</c:v>
                </c:pt>
                <c:pt idx="4">
                  <c:v>-9265</c:v>
                </c:pt>
                <c:pt idx="5">
                  <c:v>-26856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DF-4A38-AEFA-89AD733520E4}"/>
            </c:ext>
          </c:extLst>
        </c:ser>
        <c:ser>
          <c:idx val="2"/>
          <c:order val="2"/>
          <c:tx>
            <c:strRef>
              <c:f>Sheet2!$G$10</c:f>
              <c:strCache>
                <c:ptCount val="1"/>
                <c:pt idx="0">
                  <c:v>נצרת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Sheet2!$H$10:$M$10</c:f>
              <c:numCache>
                <c:formatCode>General</c:formatCode>
                <c:ptCount val="6"/>
                <c:pt idx="0">
                  <c:v>0</c:v>
                </c:pt>
                <c:pt idx="1">
                  <c:v>502</c:v>
                </c:pt>
                <c:pt idx="2">
                  <c:v>-282</c:v>
                </c:pt>
                <c:pt idx="3" formatCode="#,##0">
                  <c:v>1057</c:v>
                </c:pt>
                <c:pt idx="4" formatCode="#,##0">
                  <c:v>-1365</c:v>
                </c:pt>
                <c:pt idx="5" formatCode="#,##0">
                  <c:v>-3355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DF-4A38-AEFA-89AD733520E4}"/>
            </c:ext>
          </c:extLst>
        </c:ser>
        <c:ser>
          <c:idx val="3"/>
          <c:order val="3"/>
          <c:tx>
            <c:strRef>
              <c:f>Sheet2!$G$11</c:f>
              <c:strCache>
                <c:ptCount val="1"/>
                <c:pt idx="0">
                  <c:v>נהרייה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Sheet2!$H$11:$M$11</c:f>
              <c:numCache>
                <c:formatCode>#,##0</c:formatCode>
                <c:ptCount val="6"/>
                <c:pt idx="0">
                  <c:v>2375</c:v>
                </c:pt>
                <c:pt idx="1">
                  <c:v>1297</c:v>
                </c:pt>
                <c:pt idx="2">
                  <c:v>1206</c:v>
                </c:pt>
                <c:pt idx="3" formatCode="General">
                  <c:v>888</c:v>
                </c:pt>
                <c:pt idx="4" formatCode="General">
                  <c:v>716</c:v>
                </c:pt>
                <c:pt idx="5">
                  <c:v>1443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DF-4A38-AEFA-89AD733520E4}"/>
            </c:ext>
          </c:extLst>
        </c:ser>
        <c:ser>
          <c:idx val="4"/>
          <c:order val="4"/>
          <c:tx>
            <c:strRef>
              <c:f>Sheet2!$G$12</c:f>
              <c:strCache>
                <c:ptCount val="1"/>
                <c:pt idx="0">
                  <c:v>חיפה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0.25406924570497846"/>
                  <c:y val="-2.341186986410751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09DF-4A38-AEFA-89AD73352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Sheet2!$H$12:$M$12</c:f>
              <c:numCache>
                <c:formatCode>#,##0</c:formatCode>
                <c:ptCount val="6"/>
                <c:pt idx="0">
                  <c:v>28773</c:v>
                </c:pt>
                <c:pt idx="1">
                  <c:v>20551</c:v>
                </c:pt>
                <c:pt idx="2">
                  <c:v>19662</c:v>
                </c:pt>
                <c:pt idx="3">
                  <c:v>22537</c:v>
                </c:pt>
                <c:pt idx="4">
                  <c:v>15578</c:v>
                </c:pt>
                <c:pt idx="5">
                  <c:v>12514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DF-4A38-AEFA-89AD733520E4}"/>
            </c:ext>
          </c:extLst>
        </c:ser>
        <c:ser>
          <c:idx val="5"/>
          <c:order val="5"/>
          <c:tx>
            <c:strRef>
              <c:f>Sheet2!$G$13</c:f>
              <c:strCache>
                <c:ptCount val="1"/>
                <c:pt idx="0">
                  <c:v>חדרה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Sheet2!$H$13:$M$13</c:f>
              <c:numCache>
                <c:formatCode>#,##0</c:formatCode>
                <c:ptCount val="6"/>
                <c:pt idx="0" formatCode="General">
                  <c:v>510</c:v>
                </c:pt>
                <c:pt idx="1">
                  <c:v>1017</c:v>
                </c:pt>
                <c:pt idx="2">
                  <c:v>1847</c:v>
                </c:pt>
                <c:pt idx="3">
                  <c:v>1933</c:v>
                </c:pt>
                <c:pt idx="4" formatCode="General">
                  <c:v>576</c:v>
                </c:pt>
                <c:pt idx="5" formatCode="General">
                  <c:v>-953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DF-4A38-AEFA-89AD733520E4}"/>
            </c:ext>
          </c:extLst>
        </c:ser>
        <c:ser>
          <c:idx val="6"/>
          <c:order val="6"/>
          <c:tx>
            <c:strRef>
              <c:f>Sheet2!$G$14</c:f>
              <c:strCache>
                <c:ptCount val="1"/>
                <c:pt idx="0">
                  <c:v>קריית אתא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Sheet2!$H$14:$M$14</c:f>
              <c:numCache>
                <c:formatCode>#,##0</c:formatCode>
                <c:ptCount val="6"/>
                <c:pt idx="0">
                  <c:v>4509</c:v>
                </c:pt>
                <c:pt idx="1">
                  <c:v>2436</c:v>
                </c:pt>
                <c:pt idx="2">
                  <c:v>2522</c:v>
                </c:pt>
                <c:pt idx="3">
                  <c:v>1929</c:v>
                </c:pt>
                <c:pt idx="4">
                  <c:v>3074</c:v>
                </c:pt>
                <c:pt idx="5">
                  <c:v>1566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DF-4A38-AEFA-89AD733520E4}"/>
            </c:ext>
          </c:extLst>
        </c:ser>
        <c:ser>
          <c:idx val="7"/>
          <c:order val="7"/>
          <c:tx>
            <c:strRef>
              <c:f>Sheet2!$G$15</c:f>
              <c:strCache>
                <c:ptCount val="1"/>
                <c:pt idx="0">
                  <c:v>כפר סבא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Sheet2!$H$15:$M$15</c:f>
              <c:numCache>
                <c:formatCode>General</c:formatCode>
                <c:ptCount val="6"/>
                <c:pt idx="0">
                  <c:v>519</c:v>
                </c:pt>
                <c:pt idx="1">
                  <c:v>500</c:v>
                </c:pt>
                <c:pt idx="2" formatCode="#,##0">
                  <c:v>1408</c:v>
                </c:pt>
                <c:pt idx="3" formatCode="#,##0">
                  <c:v>-1282</c:v>
                </c:pt>
                <c:pt idx="4">
                  <c:v>-727</c:v>
                </c:pt>
                <c:pt idx="5" formatCode="#,##0">
                  <c:v>-3431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DF-4A38-AEFA-89AD733520E4}"/>
            </c:ext>
          </c:extLst>
        </c:ser>
        <c:ser>
          <c:idx val="8"/>
          <c:order val="8"/>
          <c:tx>
            <c:strRef>
              <c:f>Sheet2!$G$16</c:f>
              <c:strCache>
                <c:ptCount val="1"/>
                <c:pt idx="0">
                  <c:v>לוד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Sheet2!$H$16:$M$16</c:f>
              <c:numCache>
                <c:formatCode>General</c:formatCode>
                <c:ptCount val="6"/>
                <c:pt idx="0" formatCode="#,##0">
                  <c:v>1419</c:v>
                </c:pt>
                <c:pt idx="1">
                  <c:v>844</c:v>
                </c:pt>
                <c:pt idx="2">
                  <c:v>-77</c:v>
                </c:pt>
                <c:pt idx="3">
                  <c:v>509</c:v>
                </c:pt>
                <c:pt idx="4" formatCode="#,##0">
                  <c:v>-3506</c:v>
                </c:pt>
                <c:pt idx="5" formatCode="#,##0">
                  <c:v>-4052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DF-4A38-AEFA-89AD733520E4}"/>
            </c:ext>
          </c:extLst>
        </c:ser>
        <c:ser>
          <c:idx val="9"/>
          <c:order val="9"/>
          <c:tx>
            <c:strRef>
              <c:f>Sheet2!$G$17</c:f>
              <c:strCache>
                <c:ptCount val="1"/>
                <c:pt idx="0">
                  <c:v>נתניה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Sheet2!$H$17:$M$17</c:f>
              <c:numCache>
                <c:formatCode>#,##0</c:formatCode>
                <c:ptCount val="6"/>
                <c:pt idx="0">
                  <c:v>6205</c:v>
                </c:pt>
                <c:pt idx="1">
                  <c:v>4835</c:v>
                </c:pt>
                <c:pt idx="2">
                  <c:v>3816</c:v>
                </c:pt>
                <c:pt idx="3">
                  <c:v>3327</c:v>
                </c:pt>
                <c:pt idx="4">
                  <c:v>2166</c:v>
                </c:pt>
                <c:pt idx="5" formatCode="General">
                  <c:v>-962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DF-4A38-AEFA-89AD733520E4}"/>
            </c:ext>
          </c:extLst>
        </c:ser>
        <c:ser>
          <c:idx val="10"/>
          <c:order val="10"/>
          <c:tx>
            <c:strRef>
              <c:f>Sheet2!$G$18</c:f>
              <c:strCache>
                <c:ptCount val="1"/>
                <c:pt idx="0">
                  <c:v>פתח תקווה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Sheet2!$H$18:$M$18</c:f>
              <c:numCache>
                <c:formatCode>General</c:formatCode>
                <c:ptCount val="6"/>
                <c:pt idx="0" formatCode="#,##0">
                  <c:v>1847</c:v>
                </c:pt>
                <c:pt idx="1">
                  <c:v>-676</c:v>
                </c:pt>
                <c:pt idx="2" formatCode="#,##0">
                  <c:v>3002</c:v>
                </c:pt>
                <c:pt idx="3">
                  <c:v>222</c:v>
                </c:pt>
                <c:pt idx="4" formatCode="#,##0">
                  <c:v>-4673</c:v>
                </c:pt>
                <c:pt idx="5" formatCode="#,##0">
                  <c:v>-3174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9DF-4A38-AEFA-89AD733520E4}"/>
            </c:ext>
          </c:extLst>
        </c:ser>
        <c:ser>
          <c:idx val="11"/>
          <c:order val="11"/>
          <c:tx>
            <c:strRef>
              <c:f>Sheet2!$G$19</c:f>
              <c:strCache>
                <c:ptCount val="1"/>
                <c:pt idx="0">
                  <c:v>ראשון לציון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Sheet2!$H$19:$M$19</c:f>
              <c:numCache>
                <c:formatCode>#,##0</c:formatCode>
                <c:ptCount val="6"/>
                <c:pt idx="0">
                  <c:v>5371</c:v>
                </c:pt>
                <c:pt idx="1">
                  <c:v>5150</c:v>
                </c:pt>
                <c:pt idx="2">
                  <c:v>1665</c:v>
                </c:pt>
                <c:pt idx="3">
                  <c:v>-2280</c:v>
                </c:pt>
                <c:pt idx="4">
                  <c:v>-3344</c:v>
                </c:pt>
                <c:pt idx="5">
                  <c:v>-8202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DF-4A38-AEFA-89AD733520E4}"/>
            </c:ext>
          </c:extLst>
        </c:ser>
        <c:ser>
          <c:idx val="12"/>
          <c:order val="12"/>
          <c:tx>
            <c:strRef>
              <c:f>Sheet2!$G$20</c:f>
              <c:strCache>
                <c:ptCount val="1"/>
                <c:pt idx="0">
                  <c:v>רחובות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Sheet2!$H$20:$M$20</c:f>
              <c:numCache>
                <c:formatCode>General</c:formatCode>
                <c:ptCount val="6"/>
                <c:pt idx="0" formatCode="#,##0">
                  <c:v>2610</c:v>
                </c:pt>
                <c:pt idx="1">
                  <c:v>307</c:v>
                </c:pt>
                <c:pt idx="2" formatCode="#,##0">
                  <c:v>4677</c:v>
                </c:pt>
                <c:pt idx="3" formatCode="#,##0">
                  <c:v>2014</c:v>
                </c:pt>
                <c:pt idx="4" formatCode="#,##0">
                  <c:v>-1944</c:v>
                </c:pt>
                <c:pt idx="5" formatCode="#,##0">
                  <c:v>-1005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9DF-4A38-AEFA-89AD733520E4}"/>
            </c:ext>
          </c:extLst>
        </c:ser>
        <c:ser>
          <c:idx val="13"/>
          <c:order val="13"/>
          <c:tx>
            <c:strRef>
              <c:f>Sheet2!$G$21</c:f>
              <c:strCache>
                <c:ptCount val="1"/>
                <c:pt idx="0">
                  <c:v>רמלה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Sheet2!$H$21:$M$21</c:f>
              <c:numCache>
                <c:formatCode>General</c:formatCode>
                <c:ptCount val="6"/>
                <c:pt idx="0" formatCode="#,##0">
                  <c:v>1478</c:v>
                </c:pt>
                <c:pt idx="1">
                  <c:v>207</c:v>
                </c:pt>
                <c:pt idx="2">
                  <c:v>767</c:v>
                </c:pt>
                <c:pt idx="3">
                  <c:v>-897</c:v>
                </c:pt>
                <c:pt idx="4" formatCode="#,##0">
                  <c:v>-1402</c:v>
                </c:pt>
                <c:pt idx="5" formatCode="#,##0">
                  <c:v>-1525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9DF-4A38-AEFA-89AD733520E4}"/>
            </c:ext>
          </c:extLst>
        </c:ser>
        <c:ser>
          <c:idx val="14"/>
          <c:order val="14"/>
          <c:tx>
            <c:strRef>
              <c:f>Sheet2!$G$22</c:f>
              <c:strCache>
                <c:ptCount val="1"/>
                <c:pt idx="0">
                  <c:v>רעננה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Sheet2!$H$22:$M$22</c:f>
              <c:numCache>
                <c:formatCode>General</c:formatCode>
                <c:ptCount val="6"/>
                <c:pt idx="0" formatCode="#,##0">
                  <c:v>1090</c:v>
                </c:pt>
                <c:pt idx="1">
                  <c:v>285</c:v>
                </c:pt>
                <c:pt idx="2" formatCode="#,##0">
                  <c:v>-1622</c:v>
                </c:pt>
                <c:pt idx="3" formatCode="#,##0">
                  <c:v>-1691</c:v>
                </c:pt>
                <c:pt idx="4">
                  <c:v>388</c:v>
                </c:pt>
                <c:pt idx="5">
                  <c:v>-661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DF-4A38-AEFA-89AD733520E4}"/>
            </c:ext>
          </c:extLst>
        </c:ser>
        <c:ser>
          <c:idx val="15"/>
          <c:order val="15"/>
          <c:tx>
            <c:strRef>
              <c:f>Sheet2!$G$23</c:f>
              <c:strCache>
                <c:ptCount val="1"/>
                <c:pt idx="0">
                  <c:v>הוד השרון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Sheet2!$H$23:$M$23</c:f>
              <c:numCache>
                <c:formatCode>General</c:formatCode>
                <c:ptCount val="6"/>
                <c:pt idx="0">
                  <c:v>813</c:v>
                </c:pt>
                <c:pt idx="1">
                  <c:v>899</c:v>
                </c:pt>
                <c:pt idx="2">
                  <c:v>272</c:v>
                </c:pt>
                <c:pt idx="3" formatCode="#,##0">
                  <c:v>-1871</c:v>
                </c:pt>
                <c:pt idx="4" formatCode="#,##0">
                  <c:v>-1594</c:v>
                </c:pt>
                <c:pt idx="5" formatCode="#,##0">
                  <c:v>-2182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9DF-4A38-AEFA-89AD733520E4}"/>
            </c:ext>
          </c:extLst>
        </c:ser>
        <c:ser>
          <c:idx val="16"/>
          <c:order val="16"/>
          <c:tx>
            <c:strRef>
              <c:f>Sheet2!$G$24</c:f>
              <c:strCache>
                <c:ptCount val="1"/>
                <c:pt idx="0">
                  <c:v>תל אביב -יפו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0.24859287054409004"/>
                  <c:y val="-4.663721158566519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9DF-4A38-AEFA-89AD73352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Sheet2!$H$24:$M$24</c:f>
              <c:numCache>
                <c:formatCode>#,##0</c:formatCode>
                <c:ptCount val="6"/>
                <c:pt idx="0">
                  <c:v>22540</c:v>
                </c:pt>
                <c:pt idx="1">
                  <c:v>10461</c:v>
                </c:pt>
                <c:pt idx="2">
                  <c:v>9205</c:v>
                </c:pt>
                <c:pt idx="3">
                  <c:v>2064</c:v>
                </c:pt>
                <c:pt idx="4">
                  <c:v>-6866</c:v>
                </c:pt>
                <c:pt idx="5">
                  <c:v>-11989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9DF-4A38-AEFA-89AD733520E4}"/>
            </c:ext>
          </c:extLst>
        </c:ser>
        <c:ser>
          <c:idx val="17"/>
          <c:order val="17"/>
          <c:tx>
            <c:strRef>
              <c:f>Sheet2!$G$25</c:f>
              <c:strCache>
                <c:ptCount val="1"/>
                <c:pt idx="0">
                  <c:v>בני ברק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Sheet2!$H$25:$M$25</c:f>
              <c:numCache>
                <c:formatCode>#,##0</c:formatCode>
                <c:ptCount val="6"/>
                <c:pt idx="0">
                  <c:v>5131</c:v>
                </c:pt>
                <c:pt idx="1">
                  <c:v>2816</c:v>
                </c:pt>
                <c:pt idx="2">
                  <c:v>2011</c:v>
                </c:pt>
                <c:pt idx="3">
                  <c:v>1585</c:v>
                </c:pt>
                <c:pt idx="4" formatCode="General">
                  <c:v>-982</c:v>
                </c:pt>
                <c:pt idx="5">
                  <c:v>-5498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9DF-4A38-AEFA-89AD733520E4}"/>
            </c:ext>
          </c:extLst>
        </c:ser>
        <c:ser>
          <c:idx val="18"/>
          <c:order val="18"/>
          <c:tx>
            <c:strRef>
              <c:f>Sheet2!$G$26</c:f>
              <c:strCache>
                <c:ptCount val="1"/>
                <c:pt idx="0">
                  <c:v>בת ים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Sheet2!$H$26:$M$26</c:f>
              <c:numCache>
                <c:formatCode>#,##0</c:formatCode>
                <c:ptCount val="6"/>
                <c:pt idx="0">
                  <c:v>2255</c:v>
                </c:pt>
                <c:pt idx="1">
                  <c:v>2788</c:v>
                </c:pt>
                <c:pt idx="2">
                  <c:v>-1194</c:v>
                </c:pt>
                <c:pt idx="3" formatCode="General">
                  <c:v>-326</c:v>
                </c:pt>
                <c:pt idx="4" formatCode="General">
                  <c:v>-756</c:v>
                </c:pt>
                <c:pt idx="5">
                  <c:v>-2298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9DF-4A38-AEFA-89AD733520E4}"/>
            </c:ext>
          </c:extLst>
        </c:ser>
        <c:ser>
          <c:idx val="19"/>
          <c:order val="19"/>
          <c:tx>
            <c:strRef>
              <c:f>Sheet2!$G$27</c:f>
              <c:strCache>
                <c:ptCount val="1"/>
                <c:pt idx="0">
                  <c:v>גבעתיים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Sheet2!$H$27:$M$27</c:f>
              <c:numCache>
                <c:formatCode>#,##0</c:formatCode>
                <c:ptCount val="6"/>
                <c:pt idx="0">
                  <c:v>1877</c:v>
                </c:pt>
                <c:pt idx="1">
                  <c:v>1280</c:v>
                </c:pt>
                <c:pt idx="2" formatCode="General">
                  <c:v>370</c:v>
                </c:pt>
                <c:pt idx="3" formatCode="General">
                  <c:v>961</c:v>
                </c:pt>
                <c:pt idx="4" formatCode="General">
                  <c:v>-233</c:v>
                </c:pt>
                <c:pt idx="5">
                  <c:v>-2264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9DF-4A38-AEFA-89AD733520E4}"/>
            </c:ext>
          </c:extLst>
        </c:ser>
        <c:ser>
          <c:idx val="20"/>
          <c:order val="20"/>
          <c:tx>
            <c:strRef>
              <c:f>Sheet2!$G$28</c:f>
              <c:strCache>
                <c:ptCount val="1"/>
                <c:pt idx="0">
                  <c:v>הרצלייה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Sheet2!$H$28:$M$28</c:f>
              <c:numCache>
                <c:formatCode>#,##0</c:formatCode>
                <c:ptCount val="6"/>
                <c:pt idx="0">
                  <c:v>3477</c:v>
                </c:pt>
                <c:pt idx="1">
                  <c:v>1694</c:v>
                </c:pt>
                <c:pt idx="2">
                  <c:v>1277</c:v>
                </c:pt>
                <c:pt idx="3">
                  <c:v>2128</c:v>
                </c:pt>
                <c:pt idx="4" formatCode="General">
                  <c:v>744</c:v>
                </c:pt>
                <c:pt idx="5" formatCode="General">
                  <c:v>-120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9DF-4A38-AEFA-89AD733520E4}"/>
            </c:ext>
          </c:extLst>
        </c:ser>
        <c:ser>
          <c:idx val="21"/>
          <c:order val="21"/>
          <c:tx>
            <c:strRef>
              <c:f>Sheet2!$G$29</c:f>
              <c:strCache>
                <c:ptCount val="1"/>
                <c:pt idx="0">
                  <c:v>חולון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Sheet2!$H$29:$M$29</c:f>
              <c:numCache>
                <c:formatCode>#,##0</c:formatCode>
                <c:ptCount val="6"/>
                <c:pt idx="0">
                  <c:v>2143</c:v>
                </c:pt>
                <c:pt idx="1">
                  <c:v>2875</c:v>
                </c:pt>
                <c:pt idx="2">
                  <c:v>1667</c:v>
                </c:pt>
                <c:pt idx="3" formatCode="General">
                  <c:v>326</c:v>
                </c:pt>
                <c:pt idx="4">
                  <c:v>-4999</c:v>
                </c:pt>
                <c:pt idx="5">
                  <c:v>-3626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9DF-4A38-AEFA-89AD733520E4}"/>
            </c:ext>
          </c:extLst>
        </c:ser>
        <c:ser>
          <c:idx val="22"/>
          <c:order val="22"/>
          <c:tx>
            <c:strRef>
              <c:f>Sheet2!$G$30</c:f>
              <c:strCache>
                <c:ptCount val="1"/>
                <c:pt idx="0">
                  <c:v>רמת גן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Sheet2!$H$30:$M$30</c:f>
              <c:numCache>
                <c:formatCode>#,##0</c:formatCode>
                <c:ptCount val="6"/>
                <c:pt idx="0">
                  <c:v>4750</c:v>
                </c:pt>
                <c:pt idx="1">
                  <c:v>4389</c:v>
                </c:pt>
                <c:pt idx="2">
                  <c:v>3176</c:v>
                </c:pt>
                <c:pt idx="3">
                  <c:v>4157</c:v>
                </c:pt>
                <c:pt idx="4">
                  <c:v>-1580</c:v>
                </c:pt>
                <c:pt idx="5">
                  <c:v>-3545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9DF-4A38-AEFA-89AD733520E4}"/>
            </c:ext>
          </c:extLst>
        </c:ser>
        <c:ser>
          <c:idx val="23"/>
          <c:order val="23"/>
          <c:tx>
            <c:strRef>
              <c:f>Sheet2!$G$31</c:f>
              <c:strCache>
                <c:ptCount val="1"/>
                <c:pt idx="0">
                  <c:v>אשדוד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Sheet2!$H$31:$M$31</c:f>
              <c:numCache>
                <c:formatCode>#,##0</c:formatCode>
                <c:ptCount val="6"/>
                <c:pt idx="0">
                  <c:v>4565</c:v>
                </c:pt>
                <c:pt idx="1">
                  <c:v>1709</c:v>
                </c:pt>
                <c:pt idx="2">
                  <c:v>-2706</c:v>
                </c:pt>
                <c:pt idx="3">
                  <c:v>-3674</c:v>
                </c:pt>
                <c:pt idx="4">
                  <c:v>-4610</c:v>
                </c:pt>
                <c:pt idx="5">
                  <c:v>-6592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09DF-4A38-AEFA-89AD733520E4}"/>
            </c:ext>
          </c:extLst>
        </c:ser>
        <c:ser>
          <c:idx val="24"/>
          <c:order val="24"/>
          <c:tx>
            <c:strRef>
              <c:f>Sheet2!$G$32</c:f>
              <c:strCache>
                <c:ptCount val="1"/>
                <c:pt idx="0">
                  <c:v>אשקלון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Sheet2!$H$32:$M$32</c:f>
              <c:numCache>
                <c:formatCode>#,##0</c:formatCode>
                <c:ptCount val="6"/>
                <c:pt idx="0">
                  <c:v>1274</c:v>
                </c:pt>
                <c:pt idx="1">
                  <c:v>-1263</c:v>
                </c:pt>
                <c:pt idx="2">
                  <c:v>2577</c:v>
                </c:pt>
                <c:pt idx="3">
                  <c:v>1163</c:v>
                </c:pt>
                <c:pt idx="4" formatCode="General">
                  <c:v>131</c:v>
                </c:pt>
                <c:pt idx="5" formatCode="General">
                  <c:v>-327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09DF-4A38-AEFA-89AD733520E4}"/>
            </c:ext>
          </c:extLst>
        </c:ser>
        <c:ser>
          <c:idx val="25"/>
          <c:order val="25"/>
          <c:tx>
            <c:strRef>
              <c:f>Sheet2!$G$33</c:f>
              <c:strCache>
                <c:ptCount val="1"/>
                <c:pt idx="0">
                  <c:v>באר שבע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Sheet2!$H$7:$M$7</c:f>
              <c:numCache>
                <c:formatCode>General</c:formatCode>
                <c:ptCount val="6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2016</c:v>
                </c:pt>
              </c:numCache>
            </c:numRef>
          </c:cat>
          <c:val>
            <c:numRef>
              <c:f>Sheet2!$H$33:$M$33</c:f>
              <c:numCache>
                <c:formatCode>General</c:formatCode>
                <c:ptCount val="6"/>
                <c:pt idx="0" formatCode="#,##0">
                  <c:v>2840</c:v>
                </c:pt>
                <c:pt idx="1">
                  <c:v>82</c:v>
                </c:pt>
                <c:pt idx="2">
                  <c:v>895</c:v>
                </c:pt>
                <c:pt idx="3">
                  <c:v>611</c:v>
                </c:pt>
                <c:pt idx="4" formatCode="#,##0">
                  <c:v>-1410</c:v>
                </c:pt>
                <c:pt idx="5" formatCode="#,##0">
                  <c:v>-1976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09DF-4A38-AEFA-89AD73352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7764944"/>
        <c:axId val="757759696"/>
      </c:areaChart>
      <c:catAx>
        <c:axId val="75776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57759696"/>
        <c:crosses val="autoZero"/>
        <c:auto val="1"/>
        <c:lblAlgn val="ctr"/>
        <c:lblOffset val="100"/>
        <c:noMultiLvlLbl val="0"/>
      </c:catAx>
      <c:valAx>
        <c:axId val="75775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577649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/>
              <a:t>שינוי ראלי לאורך ציר החוף 2016-2007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Sheet12!$N$85</c:f>
              <c:strCache>
                <c:ptCount val="1"/>
                <c:pt idx="0">
                  <c:v>שינוי ראלי 2016-2007</c:v>
                </c:pt>
              </c:strCache>
            </c:strRef>
          </c:tx>
          <c:spPr>
            <a:solidFill>
              <a:srgbClr val="00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Sheet12!$M$86:$M$109</c:f>
              <c:strCache>
                <c:ptCount val="24"/>
                <c:pt idx="0">
                  <c:v>דימונה</c:v>
                </c:pt>
                <c:pt idx="1">
                  <c:v>באר שבע</c:v>
                </c:pt>
                <c:pt idx="2">
                  <c:v>קריית גת</c:v>
                </c:pt>
                <c:pt idx="3">
                  <c:v>אשקלון</c:v>
                </c:pt>
                <c:pt idx="4">
                  <c:v>אשדוד</c:v>
                </c:pt>
                <c:pt idx="5">
                  <c:v>יבנה</c:v>
                </c:pt>
                <c:pt idx="6">
                  <c:v>ראשון לציון</c:v>
                </c:pt>
                <c:pt idx="7">
                  <c:v>בת ים</c:v>
                </c:pt>
                <c:pt idx="8">
                  <c:v>חולון</c:v>
                </c:pt>
                <c:pt idx="9">
                  <c:v>תל אביב -יפו</c:v>
                </c:pt>
                <c:pt idx="10">
                  <c:v>הרצלייה</c:v>
                </c:pt>
                <c:pt idx="11">
                  <c:v>רעננה</c:v>
                </c:pt>
                <c:pt idx="12">
                  <c:v>כפר סבא</c:v>
                </c:pt>
                <c:pt idx="13">
                  <c:v>נתניה</c:v>
                </c:pt>
                <c:pt idx="14">
                  <c:v>חדרה</c:v>
                </c:pt>
                <c:pt idx="15">
                  <c:v>אור עקיבא</c:v>
                </c:pt>
                <c:pt idx="16">
                  <c:v>פרדס חנה-כרכור</c:v>
                </c:pt>
                <c:pt idx="17">
                  <c:v>חיפה</c:v>
                </c:pt>
                <c:pt idx="18">
                  <c:v>נשר</c:v>
                </c:pt>
                <c:pt idx="19">
                  <c:v>קריית ים</c:v>
                </c:pt>
                <c:pt idx="20">
                  <c:v>קריית מוצקין</c:v>
                </c:pt>
                <c:pt idx="21">
                  <c:v>קריית אתא</c:v>
                </c:pt>
                <c:pt idx="22">
                  <c:v>עכו</c:v>
                </c:pt>
                <c:pt idx="23">
                  <c:v>נהרייה</c:v>
                </c:pt>
              </c:strCache>
            </c:strRef>
          </c:cat>
          <c:val>
            <c:numRef>
              <c:f>Sheet12!$N$86:$N$109</c:f>
              <c:numCache>
                <c:formatCode>0.00</c:formatCode>
                <c:ptCount val="24"/>
                <c:pt idx="0">
                  <c:v>0.47027483071782994</c:v>
                </c:pt>
                <c:pt idx="1">
                  <c:v>0.97518686274461586</c:v>
                </c:pt>
                <c:pt idx="2">
                  <c:v>0.6326126688734266</c:v>
                </c:pt>
                <c:pt idx="3">
                  <c:v>0.72695209969780294</c:v>
                </c:pt>
                <c:pt idx="4">
                  <c:v>1.012253348471027</c:v>
                </c:pt>
                <c:pt idx="5">
                  <c:v>0.95433606498948054</c:v>
                </c:pt>
                <c:pt idx="6">
                  <c:v>0.80499473851198089</c:v>
                </c:pt>
                <c:pt idx="7">
                  <c:v>1.1108318880376165</c:v>
                </c:pt>
                <c:pt idx="8">
                  <c:v>0.75896076119314815</c:v>
                </c:pt>
                <c:pt idx="9">
                  <c:v>0.69950658589636916</c:v>
                </c:pt>
                <c:pt idx="10">
                  <c:v>0.41791279917046631</c:v>
                </c:pt>
                <c:pt idx="11">
                  <c:v>0.43687586655200605</c:v>
                </c:pt>
                <c:pt idx="12">
                  <c:v>0.61105303452105875</c:v>
                </c:pt>
                <c:pt idx="13">
                  <c:v>0.53205806290901347</c:v>
                </c:pt>
                <c:pt idx="14">
                  <c:v>0.89003314991264171</c:v>
                </c:pt>
                <c:pt idx="15">
                  <c:v>1.328367760226377</c:v>
                </c:pt>
                <c:pt idx="16">
                  <c:v>0.51972716113958728</c:v>
                </c:pt>
                <c:pt idx="17">
                  <c:v>0.41136830777492905</c:v>
                </c:pt>
                <c:pt idx="18">
                  <c:v>0.74978557631083831</c:v>
                </c:pt>
                <c:pt idx="19">
                  <c:v>0.61837910670605756</c:v>
                </c:pt>
                <c:pt idx="20">
                  <c:v>0.62981099437873977</c:v>
                </c:pt>
                <c:pt idx="21">
                  <c:v>0.57570286922997749</c:v>
                </c:pt>
                <c:pt idx="22">
                  <c:v>0.60876918424214921</c:v>
                </c:pt>
                <c:pt idx="23">
                  <c:v>0.51848798546873875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5D-4E64-96FB-2AAA519D2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095008"/>
        <c:axId val="228095400"/>
      </c:barChart>
      <c:catAx>
        <c:axId val="22809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095400"/>
        <c:crosses val="autoZero"/>
        <c:auto val="1"/>
        <c:lblAlgn val="ctr"/>
        <c:lblOffset val="100"/>
        <c:noMultiLvlLbl val="0"/>
      </c:catAx>
      <c:valAx>
        <c:axId val="228095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09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/>
              <a:t>אישורי בנייה והיתרי</a:t>
            </a:r>
            <a:r>
              <a:rPr lang="he-IL" baseline="0" dirty="0"/>
              <a:t> בנייה ביוזמה פרטית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אישורי בנייה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'איור5 4'!$J$1:$S$1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2016*</c:v>
                </c:pt>
              </c:strCache>
            </c:strRef>
          </c:cat>
          <c:val>
            <c:numRef>
              <c:f>'איור5 4'!$J$2:$S$2</c:f>
              <c:numCache>
                <c:formatCode>General</c:formatCode>
                <c:ptCount val="10"/>
                <c:pt idx="0">
                  <c:v>24000</c:v>
                </c:pt>
                <c:pt idx="1">
                  <c:v>24500</c:v>
                </c:pt>
                <c:pt idx="2">
                  <c:v>23500</c:v>
                </c:pt>
                <c:pt idx="3">
                  <c:v>24000</c:v>
                </c:pt>
                <c:pt idx="4">
                  <c:v>32500</c:v>
                </c:pt>
                <c:pt idx="5">
                  <c:v>65000</c:v>
                </c:pt>
                <c:pt idx="6">
                  <c:v>73000</c:v>
                </c:pt>
                <c:pt idx="7">
                  <c:v>62500</c:v>
                </c:pt>
                <c:pt idx="8">
                  <c:v>99400</c:v>
                </c:pt>
                <c:pt idx="9">
                  <c:v>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9-448D-A16C-27D93CC01951}"/>
            </c:ext>
          </c:extLst>
        </c:ser>
        <c:ser>
          <c:idx val="1"/>
          <c:order val="1"/>
          <c:tx>
            <c:v>היתרי בנייה ביוזמה פרטית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'איור5 4'!$J$3:$S$3</c:f>
              <c:numCache>
                <c:formatCode>General</c:formatCode>
                <c:ptCount val="10"/>
                <c:pt idx="0" formatCode="#,##0">
                  <c:v>26150</c:v>
                </c:pt>
                <c:pt idx="1">
                  <c:v>29316</c:v>
                </c:pt>
                <c:pt idx="2">
                  <c:v>29898</c:v>
                </c:pt>
                <c:pt idx="3">
                  <c:v>36657</c:v>
                </c:pt>
                <c:pt idx="4">
                  <c:v>39304</c:v>
                </c:pt>
                <c:pt idx="5">
                  <c:v>36697</c:v>
                </c:pt>
                <c:pt idx="6">
                  <c:v>35552</c:v>
                </c:pt>
                <c:pt idx="7">
                  <c:v>36890</c:v>
                </c:pt>
                <c:pt idx="8">
                  <c:v>42170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9-448D-A16C-27D93CC01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645648"/>
        <c:axId val="228646040"/>
      </c:barChart>
      <c:catAx>
        <c:axId val="2286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646040"/>
        <c:crosses val="autoZero"/>
        <c:auto val="1"/>
        <c:lblAlgn val="ctr"/>
        <c:lblOffset val="100"/>
        <c:noMultiLvlLbl val="0"/>
      </c:catAx>
      <c:valAx>
        <c:axId val="22864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645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1400" b="0" i="0" u="none" strike="noStrike" baseline="0">
                <a:effectLst/>
              </a:rPr>
              <a:t>התפלגות האוכלוסייה לפי מחוז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Sheet1!$F$14</c:f>
              <c:strCache>
                <c:ptCount val="1"/>
                <c:pt idx="0">
                  <c:v>ירושלים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Sheet1!$G$13:$M$13</c:f>
              <c:numCache>
                <c:formatCode>General</c:formatCode>
                <c:ptCount val="7"/>
                <c:pt idx="0">
                  <c:v>1948</c:v>
                </c:pt>
                <c:pt idx="1">
                  <c:v>1961</c:v>
                </c:pt>
                <c:pt idx="2">
                  <c:v>1972</c:v>
                </c:pt>
                <c:pt idx="3">
                  <c:v>1983</c:v>
                </c:pt>
                <c:pt idx="4">
                  <c:v>1995</c:v>
                </c:pt>
                <c:pt idx="5">
                  <c:v>2010</c:v>
                </c:pt>
                <c:pt idx="6">
                  <c:v>2016</c:v>
                </c:pt>
              </c:numCache>
            </c:numRef>
          </c:cat>
          <c:val>
            <c:numRef>
              <c:f>Sheet1!$G$14:$M$14</c:f>
              <c:numCache>
                <c:formatCode>0%</c:formatCode>
                <c:ptCount val="7"/>
                <c:pt idx="0">
                  <c:v>0.1</c:v>
                </c:pt>
                <c:pt idx="1">
                  <c:v>0.09</c:v>
                </c:pt>
                <c:pt idx="2">
                  <c:v>0.11</c:v>
                </c:pt>
                <c:pt idx="3">
                  <c:v>0.12</c:v>
                </c:pt>
                <c:pt idx="4">
                  <c:v>0.12</c:v>
                </c:pt>
                <c:pt idx="5">
                  <c:v>0.12</c:v>
                </c:pt>
                <c:pt idx="6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C-452B-97B7-8AD720537609}"/>
            </c:ext>
          </c:extLst>
        </c:ser>
        <c:ser>
          <c:idx val="1"/>
          <c:order val="1"/>
          <c:tx>
            <c:strRef>
              <c:f>Sheet1!$F$15</c:f>
              <c:strCache>
                <c:ptCount val="1"/>
                <c:pt idx="0">
                  <c:v>תל אביב והמרכז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Sheet1!$G$13:$M$13</c:f>
              <c:numCache>
                <c:formatCode>General</c:formatCode>
                <c:ptCount val="7"/>
                <c:pt idx="0">
                  <c:v>1948</c:v>
                </c:pt>
                <c:pt idx="1">
                  <c:v>1961</c:v>
                </c:pt>
                <c:pt idx="2">
                  <c:v>1972</c:v>
                </c:pt>
                <c:pt idx="3">
                  <c:v>1983</c:v>
                </c:pt>
                <c:pt idx="4">
                  <c:v>1995</c:v>
                </c:pt>
                <c:pt idx="5">
                  <c:v>2010</c:v>
                </c:pt>
                <c:pt idx="6">
                  <c:v>2016</c:v>
                </c:pt>
              </c:numCache>
            </c:numRef>
          </c:cat>
          <c:val>
            <c:numRef>
              <c:f>Sheet1!$G$15:$M$15</c:f>
              <c:numCache>
                <c:formatCode>0%</c:formatCode>
                <c:ptCount val="7"/>
                <c:pt idx="0">
                  <c:v>0.49</c:v>
                </c:pt>
                <c:pt idx="1">
                  <c:v>0.51</c:v>
                </c:pt>
                <c:pt idx="2">
                  <c:v>0.47</c:v>
                </c:pt>
                <c:pt idx="3">
                  <c:v>0.45</c:v>
                </c:pt>
                <c:pt idx="4">
                  <c:v>0.42</c:v>
                </c:pt>
                <c:pt idx="5">
                  <c:v>0.41</c:v>
                </c:pt>
                <c:pt idx="6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FC-452B-97B7-8AD720537609}"/>
            </c:ext>
          </c:extLst>
        </c:ser>
        <c:ser>
          <c:idx val="2"/>
          <c:order val="2"/>
          <c:tx>
            <c:strRef>
              <c:f>Sheet1!$F$16</c:f>
              <c:strCache>
                <c:ptCount val="1"/>
                <c:pt idx="0">
                  <c:v>חיפה והצפון</c:v>
                </c:pt>
              </c:strCache>
            </c:strRef>
          </c:tx>
          <c:spPr>
            <a:solidFill>
              <a:srgbClr val="CC9900"/>
            </a:solidFill>
            <a:ln>
              <a:noFill/>
            </a:ln>
            <a:effectLst/>
          </c:spPr>
          <c:invertIfNegative val="0"/>
          <c:cat>
            <c:numRef>
              <c:f>Sheet1!$G$13:$M$13</c:f>
              <c:numCache>
                <c:formatCode>General</c:formatCode>
                <c:ptCount val="7"/>
                <c:pt idx="0">
                  <c:v>1948</c:v>
                </c:pt>
                <c:pt idx="1">
                  <c:v>1961</c:v>
                </c:pt>
                <c:pt idx="2">
                  <c:v>1972</c:v>
                </c:pt>
                <c:pt idx="3">
                  <c:v>1983</c:v>
                </c:pt>
                <c:pt idx="4">
                  <c:v>1995</c:v>
                </c:pt>
                <c:pt idx="5">
                  <c:v>2010</c:v>
                </c:pt>
                <c:pt idx="6">
                  <c:v>2016</c:v>
                </c:pt>
              </c:numCache>
            </c:numRef>
          </c:cat>
          <c:val>
            <c:numRef>
              <c:f>Sheet1!$G$16:$M$16</c:f>
              <c:numCache>
                <c:formatCode>0%</c:formatCode>
                <c:ptCount val="7"/>
                <c:pt idx="0">
                  <c:v>0.37</c:v>
                </c:pt>
                <c:pt idx="1">
                  <c:v>0.32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  <c:pt idx="5">
                  <c:v>0.28000000000000003</c:v>
                </c:pt>
                <c:pt idx="6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FC-452B-97B7-8AD720537609}"/>
            </c:ext>
          </c:extLst>
        </c:ser>
        <c:ser>
          <c:idx val="3"/>
          <c:order val="3"/>
          <c:tx>
            <c:strRef>
              <c:f>Sheet1!$F$17</c:f>
              <c:strCache>
                <c:ptCount val="1"/>
                <c:pt idx="0">
                  <c:v>דרום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numRef>
              <c:f>Sheet1!$G$13:$M$13</c:f>
              <c:numCache>
                <c:formatCode>General</c:formatCode>
                <c:ptCount val="7"/>
                <c:pt idx="0">
                  <c:v>1948</c:v>
                </c:pt>
                <c:pt idx="1">
                  <c:v>1961</c:v>
                </c:pt>
                <c:pt idx="2">
                  <c:v>1972</c:v>
                </c:pt>
                <c:pt idx="3">
                  <c:v>1983</c:v>
                </c:pt>
                <c:pt idx="4">
                  <c:v>1995</c:v>
                </c:pt>
                <c:pt idx="5">
                  <c:v>2010</c:v>
                </c:pt>
                <c:pt idx="6">
                  <c:v>2016</c:v>
                </c:pt>
              </c:numCache>
            </c:numRef>
          </c:cat>
          <c:val>
            <c:numRef>
              <c:f>Sheet1!$G$17:$M$17</c:f>
              <c:numCache>
                <c:formatCode>0%</c:formatCode>
                <c:ptCount val="7"/>
                <c:pt idx="0">
                  <c:v>0.02</c:v>
                </c:pt>
                <c:pt idx="1">
                  <c:v>0.08</c:v>
                </c:pt>
                <c:pt idx="2">
                  <c:v>0.11</c:v>
                </c:pt>
                <c:pt idx="3">
                  <c:v>0.12</c:v>
                </c:pt>
                <c:pt idx="4">
                  <c:v>0.13</c:v>
                </c:pt>
                <c:pt idx="5">
                  <c:v>0.14000000000000001</c:v>
                </c:pt>
                <c:pt idx="6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FC-452B-97B7-8AD720537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7626544"/>
        <c:axId val="637624248"/>
      </c:barChart>
      <c:catAx>
        <c:axId val="6376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37624248"/>
        <c:crosses val="autoZero"/>
        <c:auto val="1"/>
        <c:lblAlgn val="ctr"/>
        <c:lblOffset val="100"/>
        <c:noMultiLvlLbl val="0"/>
      </c:catAx>
      <c:valAx>
        <c:axId val="63762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37626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/>
              <a:t> בנייה ביוזמה ציבורית מסך הכל התחלות בנייה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4.1288762515796634E-2"/>
          <c:y val="7.7666936790280208E-2"/>
          <c:w val="0.93401987945951204"/>
          <c:h val="0.73092431782315492"/>
        </c:manualLayout>
      </c:layout>
      <c:lineChart>
        <c:grouping val="standard"/>
        <c:varyColors val="0"/>
        <c:ser>
          <c:idx val="0"/>
          <c:order val="0"/>
          <c:tx>
            <c:v>כל הארץ</c:v>
          </c:tx>
          <c:spPr>
            <a:ln w="47625" cap="rnd">
              <a:solidFill>
                <a:srgbClr val="008000"/>
              </a:solidFill>
              <a:round/>
            </a:ln>
            <a:effectLst/>
          </c:spPr>
          <c:marker>
            <c:symbol val="none"/>
          </c:marker>
          <c:cat>
            <c:numRef>
              <c:f>'איור 3ץ'!$A$29:$A$49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'איור 3ץ'!$B$29:$B$49</c:f>
              <c:numCache>
                <c:formatCode>0.00</c:formatCode>
                <c:ptCount val="21"/>
                <c:pt idx="0">
                  <c:v>0.37885837416450502</c:v>
                </c:pt>
                <c:pt idx="1">
                  <c:v>0.3320854623024907</c:v>
                </c:pt>
                <c:pt idx="2">
                  <c:v>0.30146060098613825</c:v>
                </c:pt>
                <c:pt idx="3">
                  <c:v>0.22857721200125949</c:v>
                </c:pt>
                <c:pt idx="4">
                  <c:v>0.25526254010485955</c:v>
                </c:pt>
                <c:pt idx="5">
                  <c:v>0.33037573759111422</c:v>
                </c:pt>
                <c:pt idx="6">
                  <c:v>0.23560780889415581</c:v>
                </c:pt>
                <c:pt idx="7">
                  <c:v>0.24269468405814404</c:v>
                </c:pt>
                <c:pt idx="8">
                  <c:v>0.24474042203169982</c:v>
                </c:pt>
                <c:pt idx="9">
                  <c:v>0.1932659265133492</c:v>
                </c:pt>
                <c:pt idx="10">
                  <c:v>0.17880938361895318</c:v>
                </c:pt>
                <c:pt idx="11">
                  <c:v>0.15465662015899875</c:v>
                </c:pt>
                <c:pt idx="12">
                  <c:v>0.13841540918423884</c:v>
                </c:pt>
                <c:pt idx="13">
                  <c:v>0.12600944689928387</c:v>
                </c:pt>
                <c:pt idx="14">
                  <c:v>0.11820026870194095</c:v>
                </c:pt>
                <c:pt idx="15">
                  <c:v>0.12047056487640226</c:v>
                </c:pt>
                <c:pt idx="16">
                  <c:v>0.15763969295424332</c:v>
                </c:pt>
                <c:pt idx="17">
                  <c:v>0.15415826203890473</c:v>
                </c:pt>
                <c:pt idx="18">
                  <c:v>0.21826159632260761</c:v>
                </c:pt>
                <c:pt idx="19">
                  <c:v>0.21734496334805212</c:v>
                </c:pt>
                <c:pt idx="20">
                  <c:v>0.14654323831863783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96-4EF7-9128-85350343833D}"/>
            </c:ext>
          </c:extLst>
        </c:ser>
        <c:ser>
          <c:idx val="1"/>
          <c:order val="1"/>
          <c:tx>
            <c:v>מרכז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'איור 3ץ'!$F$29:$F$49</c:f>
              <c:numCache>
                <c:formatCode>0.00</c:formatCode>
                <c:ptCount val="21"/>
                <c:pt idx="0">
                  <c:v>0.41933777307524739</c:v>
                </c:pt>
                <c:pt idx="1">
                  <c:v>0.18610001210800339</c:v>
                </c:pt>
                <c:pt idx="2">
                  <c:v>0.2695774647887324</c:v>
                </c:pt>
                <c:pt idx="3">
                  <c:v>0.18613782051282052</c:v>
                </c:pt>
                <c:pt idx="4">
                  <c:v>0.14028228113675376</c:v>
                </c:pt>
                <c:pt idx="5">
                  <c:v>0.2869635409659626</c:v>
                </c:pt>
                <c:pt idx="6">
                  <c:v>0.24145199063231851</c:v>
                </c:pt>
                <c:pt idx="7">
                  <c:v>0.22002621760613089</c:v>
                </c:pt>
                <c:pt idx="8">
                  <c:v>0.23892039487502625</c:v>
                </c:pt>
                <c:pt idx="9">
                  <c:v>0.22325774049911981</c:v>
                </c:pt>
                <c:pt idx="10">
                  <c:v>0.14859478794072559</c:v>
                </c:pt>
                <c:pt idx="11">
                  <c:v>0.15085108551625726</c:v>
                </c:pt>
                <c:pt idx="12">
                  <c:v>0.10196717495052962</c:v>
                </c:pt>
                <c:pt idx="13">
                  <c:v>0.11337083513630462</c:v>
                </c:pt>
                <c:pt idx="14">
                  <c:v>9.0863704443334997E-2</c:v>
                </c:pt>
                <c:pt idx="15">
                  <c:v>0.12302505453824288</c:v>
                </c:pt>
                <c:pt idx="16">
                  <c:v>0.13492548253115075</c:v>
                </c:pt>
                <c:pt idx="17">
                  <c:v>0.12837513979868989</c:v>
                </c:pt>
                <c:pt idx="18">
                  <c:v>0.23940409683426442</c:v>
                </c:pt>
                <c:pt idx="19">
                  <c:v>0.2025884641280766</c:v>
                </c:pt>
                <c:pt idx="20">
                  <c:v>0.16419165032221911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96-4EF7-9128-85350343833D}"/>
            </c:ext>
          </c:extLst>
        </c:ser>
        <c:ser>
          <c:idx val="2"/>
          <c:order val="2"/>
          <c:tx>
            <c:v>תל אביב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'איור 3ץ'!$G$29:$G$49</c:f>
              <c:numCache>
                <c:formatCode>0.00</c:formatCode>
                <c:ptCount val="21"/>
                <c:pt idx="0">
                  <c:v>3.8095238095238099E-2</c:v>
                </c:pt>
                <c:pt idx="1">
                  <c:v>0.11039613915141766</c:v>
                </c:pt>
                <c:pt idx="2">
                  <c:v>5.5020632737276479E-3</c:v>
                </c:pt>
                <c:pt idx="3">
                  <c:v>3.2960067610395098E-2</c:v>
                </c:pt>
                <c:pt idx="4">
                  <c:v>0.11819748830337355</c:v>
                </c:pt>
                <c:pt idx="5">
                  <c:v>6.41025641025641E-3</c:v>
                </c:pt>
                <c:pt idx="6">
                  <c:v>0</c:v>
                </c:pt>
                <c:pt idx="7">
                  <c:v>5.8501913613996717E-2</c:v>
                </c:pt>
                <c:pt idx="8">
                  <c:v>0</c:v>
                </c:pt>
                <c:pt idx="9">
                  <c:v>1.4466948586690407E-2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7.032967032967033E-3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96-4EF7-9128-85350343833D}"/>
            </c:ext>
          </c:extLst>
        </c:ser>
        <c:ser>
          <c:idx val="3"/>
          <c:order val="3"/>
          <c:tx>
            <c:v>דרום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'איור 3ץ'!$H$29:$H$49</c:f>
              <c:numCache>
                <c:formatCode>0.00</c:formatCode>
                <c:ptCount val="21"/>
                <c:pt idx="0">
                  <c:v>0.55722257798920505</c:v>
                </c:pt>
                <c:pt idx="1">
                  <c:v>0.55639374425023003</c:v>
                </c:pt>
                <c:pt idx="2">
                  <c:v>0.44554206781079952</c:v>
                </c:pt>
                <c:pt idx="3">
                  <c:v>0.39457445569915006</c:v>
                </c:pt>
                <c:pt idx="4">
                  <c:v>0.44274809160305345</c:v>
                </c:pt>
                <c:pt idx="5">
                  <c:v>0.52126812171419468</c:v>
                </c:pt>
                <c:pt idx="6">
                  <c:v>0.46675407379659112</c:v>
                </c:pt>
                <c:pt idx="7">
                  <c:v>0.40951764325024281</c:v>
                </c:pt>
                <c:pt idx="8">
                  <c:v>0.32807939287799182</c:v>
                </c:pt>
                <c:pt idx="9">
                  <c:v>0.25991189427312777</c:v>
                </c:pt>
                <c:pt idx="10">
                  <c:v>0.39076923076923076</c:v>
                </c:pt>
                <c:pt idx="11">
                  <c:v>0.2656716417910448</c:v>
                </c:pt>
                <c:pt idx="12">
                  <c:v>0.24020494273658829</c:v>
                </c:pt>
                <c:pt idx="13">
                  <c:v>0.2371071101617333</c:v>
                </c:pt>
                <c:pt idx="14">
                  <c:v>0.17200854700854701</c:v>
                </c:pt>
                <c:pt idx="15">
                  <c:v>0.17183348095659876</c:v>
                </c:pt>
                <c:pt idx="16">
                  <c:v>0.41143088771787595</c:v>
                </c:pt>
                <c:pt idx="17">
                  <c:v>0.27062566277836692</c:v>
                </c:pt>
                <c:pt idx="18">
                  <c:v>0.39669834917458729</c:v>
                </c:pt>
                <c:pt idx="19">
                  <c:v>0.30523255813953487</c:v>
                </c:pt>
                <c:pt idx="20">
                  <c:v>0.23460757780784844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96-4EF7-9128-853503438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647216"/>
        <c:axId val="228713240"/>
      </c:lineChart>
      <c:catAx>
        <c:axId val="22864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713240"/>
        <c:crosses val="autoZero"/>
        <c:auto val="1"/>
        <c:lblAlgn val="ctr"/>
        <c:lblOffset val="100"/>
        <c:noMultiLvlLbl val="0"/>
      </c:catAx>
      <c:valAx>
        <c:axId val="22871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64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/>
              <a:t>התחלות בנייה
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התחלות בנייה
סך הכל
מנוכי עונתיות
מספר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2007-Q1</c:v>
                </c:pt>
                <c:pt idx="1">
                  <c:v>2007-Q2</c:v>
                </c:pt>
                <c:pt idx="2">
                  <c:v>2007-Q3</c:v>
                </c:pt>
                <c:pt idx="3">
                  <c:v>2007-Q4</c:v>
                </c:pt>
                <c:pt idx="4">
                  <c:v>2008-Q1</c:v>
                </c:pt>
                <c:pt idx="5">
                  <c:v>2008-Q2</c:v>
                </c:pt>
                <c:pt idx="6">
                  <c:v>2008-Q3</c:v>
                </c:pt>
                <c:pt idx="7">
                  <c:v>2008-Q4</c:v>
                </c:pt>
                <c:pt idx="8">
                  <c:v>2009-Q1</c:v>
                </c:pt>
                <c:pt idx="9">
                  <c:v>2009-Q2</c:v>
                </c:pt>
                <c:pt idx="10">
                  <c:v>2009-Q3</c:v>
                </c:pt>
                <c:pt idx="11">
                  <c:v>2009-Q4</c:v>
                </c:pt>
                <c:pt idx="12">
                  <c:v>2010-Q1</c:v>
                </c:pt>
                <c:pt idx="13">
                  <c:v>2010-Q2</c:v>
                </c:pt>
                <c:pt idx="14">
                  <c:v>2010-Q3</c:v>
                </c:pt>
                <c:pt idx="15">
                  <c:v>2010-Q4</c:v>
                </c:pt>
                <c:pt idx="16">
                  <c:v>2011-Q1</c:v>
                </c:pt>
                <c:pt idx="17">
                  <c:v>2011-Q2</c:v>
                </c:pt>
                <c:pt idx="18">
                  <c:v>2011-Q3</c:v>
                </c:pt>
                <c:pt idx="19">
                  <c:v>2011-Q4</c:v>
                </c:pt>
                <c:pt idx="20">
                  <c:v>2012-Q1</c:v>
                </c:pt>
                <c:pt idx="21">
                  <c:v>2012-Q2</c:v>
                </c:pt>
                <c:pt idx="22">
                  <c:v>2012-Q3</c:v>
                </c:pt>
                <c:pt idx="23">
                  <c:v>2012-Q4</c:v>
                </c:pt>
                <c:pt idx="24">
                  <c:v>2013-Q1</c:v>
                </c:pt>
                <c:pt idx="25">
                  <c:v>2013-Q2</c:v>
                </c:pt>
                <c:pt idx="26">
                  <c:v>2013-Q3</c:v>
                </c:pt>
                <c:pt idx="27">
                  <c:v>2013-Q4</c:v>
                </c:pt>
                <c:pt idx="28">
                  <c:v>2014-Q1</c:v>
                </c:pt>
                <c:pt idx="29">
                  <c:v>2014-Q2</c:v>
                </c:pt>
                <c:pt idx="30">
                  <c:v>2014-Q3</c:v>
                </c:pt>
                <c:pt idx="31">
                  <c:v>2014-Q4</c:v>
                </c:pt>
                <c:pt idx="32">
                  <c:v>2015-Q1</c:v>
                </c:pt>
                <c:pt idx="33">
                  <c:v>2015-Q2</c:v>
                </c:pt>
                <c:pt idx="34">
                  <c:v>2015-Q3</c:v>
                </c:pt>
                <c:pt idx="35">
                  <c:v>2015-Q4</c:v>
                </c:pt>
                <c:pt idx="36">
                  <c:v>2016-Q1</c:v>
                </c:pt>
                <c:pt idx="37">
                  <c:v>2016-Q2</c:v>
                </c:pt>
                <c:pt idx="38">
                  <c:v>2016-Q3</c:v>
                </c:pt>
                <c:pt idx="39">
                  <c:v>2016-Q4</c:v>
                </c:pt>
                <c:pt idx="40">
                  <c:v>2017-Q1</c:v>
                </c:pt>
                <c:pt idx="41">
                  <c:v>2017-Q2</c:v>
                </c:pt>
                <c:pt idx="42">
                  <c:v>2017-Q3</c:v>
                </c:pt>
                <c:pt idx="43">
                  <c:v>2017-Q4</c:v>
                </c:pt>
                <c:pt idx="44">
                  <c:v>2018-Q1</c:v>
                </c:pt>
                <c:pt idx="45">
                  <c:v>2018-Q2</c:v>
                </c:pt>
                <c:pt idx="46">
                  <c:v>2018-Q3</c:v>
                </c:pt>
                <c:pt idx="47">
                  <c:v>2018-Q4</c:v>
                </c:pt>
              </c:strCache>
            </c:strRef>
          </c:cat>
          <c:val>
            <c:numRef>
              <c:f>Sheet1!$B$2:$B$49</c:f>
              <c:numCache>
                <c:formatCode>#,##0</c:formatCode>
                <c:ptCount val="48"/>
                <c:pt idx="0">
                  <c:v>8365</c:v>
                </c:pt>
                <c:pt idx="1">
                  <c:v>7244</c:v>
                </c:pt>
                <c:pt idx="2">
                  <c:v>7290</c:v>
                </c:pt>
                <c:pt idx="3">
                  <c:v>7589</c:v>
                </c:pt>
                <c:pt idx="4">
                  <c:v>7394</c:v>
                </c:pt>
                <c:pt idx="5">
                  <c:v>7944</c:v>
                </c:pt>
                <c:pt idx="6">
                  <c:v>8312</c:v>
                </c:pt>
                <c:pt idx="7">
                  <c:v>8606</c:v>
                </c:pt>
                <c:pt idx="8">
                  <c:v>7899</c:v>
                </c:pt>
                <c:pt idx="9">
                  <c:v>8019</c:v>
                </c:pt>
                <c:pt idx="10">
                  <c:v>9424</c:v>
                </c:pt>
                <c:pt idx="11">
                  <c:v>9298</c:v>
                </c:pt>
                <c:pt idx="12">
                  <c:v>9909</c:v>
                </c:pt>
                <c:pt idx="13">
                  <c:v>10007</c:v>
                </c:pt>
                <c:pt idx="14">
                  <c:v>9926</c:v>
                </c:pt>
                <c:pt idx="15">
                  <c:v>11085</c:v>
                </c:pt>
                <c:pt idx="16">
                  <c:v>10474</c:v>
                </c:pt>
                <c:pt idx="17">
                  <c:v>12877</c:v>
                </c:pt>
                <c:pt idx="18">
                  <c:v>12438</c:v>
                </c:pt>
                <c:pt idx="19">
                  <c:v>10875</c:v>
                </c:pt>
                <c:pt idx="20">
                  <c:v>10618</c:v>
                </c:pt>
                <c:pt idx="21">
                  <c:v>10894</c:v>
                </c:pt>
                <c:pt idx="22">
                  <c:v>10313</c:v>
                </c:pt>
                <c:pt idx="23">
                  <c:v>11326</c:v>
                </c:pt>
                <c:pt idx="24">
                  <c:v>11749</c:v>
                </c:pt>
                <c:pt idx="25">
                  <c:v>11333</c:v>
                </c:pt>
                <c:pt idx="26">
                  <c:v>13358</c:v>
                </c:pt>
                <c:pt idx="27">
                  <c:v>12024</c:v>
                </c:pt>
                <c:pt idx="28">
                  <c:v>12403</c:v>
                </c:pt>
                <c:pt idx="29">
                  <c:v>11584</c:v>
                </c:pt>
                <c:pt idx="30">
                  <c:v>11387</c:v>
                </c:pt>
                <c:pt idx="31">
                  <c:v>11821</c:v>
                </c:pt>
                <c:pt idx="32">
                  <c:v>13819</c:v>
                </c:pt>
                <c:pt idx="33">
                  <c:v>13622</c:v>
                </c:pt>
                <c:pt idx="34">
                  <c:v>13801</c:v>
                </c:pt>
                <c:pt idx="35">
                  <c:v>12789</c:v>
                </c:pt>
                <c:pt idx="36">
                  <c:v>12808</c:v>
                </c:pt>
                <c:pt idx="37">
                  <c:v>14353</c:v>
                </c:pt>
                <c:pt idx="38">
                  <c:v>15125</c:v>
                </c:pt>
                <c:pt idx="39">
                  <c:v>14742</c:v>
                </c:pt>
                <c:pt idx="40">
                  <c:v>13882</c:v>
                </c:pt>
                <c:pt idx="41">
                  <c:v>14052</c:v>
                </c:pt>
                <c:pt idx="42">
                  <c:v>12094</c:v>
                </c:pt>
                <c:pt idx="43">
                  <c:v>11703</c:v>
                </c:pt>
                <c:pt idx="44">
                  <c:v>11354</c:v>
                </c:pt>
                <c:pt idx="45">
                  <c:v>11671</c:v>
                </c:pt>
                <c:pt idx="46">
                  <c:v>11649</c:v>
                </c:pt>
                <c:pt idx="47">
                  <c:v>12659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66-48D1-9E92-D9939CE5DB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7734296"/>
        <c:axId val="847742496"/>
      </c:lineChart>
      <c:catAx>
        <c:axId val="84773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47742496"/>
        <c:crosses val="autoZero"/>
        <c:auto val="1"/>
        <c:lblAlgn val="ctr"/>
        <c:lblOffset val="100"/>
        <c:noMultiLvlLbl val="0"/>
      </c:catAx>
      <c:valAx>
        <c:axId val="847742496"/>
        <c:scaling>
          <c:orientation val="minMax"/>
          <c:max val="15500"/>
          <c:min val="7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47734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מחירי דירות OECD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oecd!$A$2:$A$145</c:f>
              <c:numCache>
                <c:formatCode>m/d/yyyy</c:formatCode>
                <c:ptCount val="144"/>
                <c:pt idx="0">
                  <c:v>30406</c:v>
                </c:pt>
                <c:pt idx="1">
                  <c:v>30497</c:v>
                </c:pt>
                <c:pt idx="2">
                  <c:v>30589</c:v>
                </c:pt>
                <c:pt idx="3">
                  <c:v>30681</c:v>
                </c:pt>
                <c:pt idx="4">
                  <c:v>30772</c:v>
                </c:pt>
                <c:pt idx="5">
                  <c:v>30863</c:v>
                </c:pt>
                <c:pt idx="6">
                  <c:v>30955</c:v>
                </c:pt>
                <c:pt idx="7">
                  <c:v>31047</c:v>
                </c:pt>
                <c:pt idx="8">
                  <c:v>31137</c:v>
                </c:pt>
                <c:pt idx="9">
                  <c:v>31228</c:v>
                </c:pt>
                <c:pt idx="10">
                  <c:v>31320</c:v>
                </c:pt>
                <c:pt idx="11">
                  <c:v>31412</c:v>
                </c:pt>
                <c:pt idx="12">
                  <c:v>31502</c:v>
                </c:pt>
                <c:pt idx="13">
                  <c:v>31593</c:v>
                </c:pt>
                <c:pt idx="14">
                  <c:v>31685</c:v>
                </c:pt>
                <c:pt idx="15">
                  <c:v>31777</c:v>
                </c:pt>
                <c:pt idx="16">
                  <c:v>31867</c:v>
                </c:pt>
                <c:pt idx="17">
                  <c:v>31958</c:v>
                </c:pt>
                <c:pt idx="18">
                  <c:v>32050</c:v>
                </c:pt>
                <c:pt idx="19">
                  <c:v>32142</c:v>
                </c:pt>
                <c:pt idx="20">
                  <c:v>32233</c:v>
                </c:pt>
                <c:pt idx="21">
                  <c:v>32324</c:v>
                </c:pt>
                <c:pt idx="22">
                  <c:v>32416</c:v>
                </c:pt>
                <c:pt idx="23">
                  <c:v>32508</c:v>
                </c:pt>
                <c:pt idx="24">
                  <c:v>32598</c:v>
                </c:pt>
                <c:pt idx="25">
                  <c:v>32689</c:v>
                </c:pt>
                <c:pt idx="26">
                  <c:v>32781</c:v>
                </c:pt>
                <c:pt idx="27">
                  <c:v>32873</c:v>
                </c:pt>
                <c:pt idx="28">
                  <c:v>32963</c:v>
                </c:pt>
                <c:pt idx="29">
                  <c:v>33054</c:v>
                </c:pt>
                <c:pt idx="30">
                  <c:v>33146</c:v>
                </c:pt>
                <c:pt idx="31">
                  <c:v>33238</c:v>
                </c:pt>
                <c:pt idx="32">
                  <c:v>33328</c:v>
                </c:pt>
                <c:pt idx="33">
                  <c:v>33419</c:v>
                </c:pt>
                <c:pt idx="34">
                  <c:v>33511</c:v>
                </c:pt>
                <c:pt idx="35">
                  <c:v>33603</c:v>
                </c:pt>
                <c:pt idx="36">
                  <c:v>33694</c:v>
                </c:pt>
                <c:pt idx="37">
                  <c:v>33785</c:v>
                </c:pt>
                <c:pt idx="38">
                  <c:v>33877</c:v>
                </c:pt>
                <c:pt idx="39">
                  <c:v>33969</c:v>
                </c:pt>
                <c:pt idx="40">
                  <c:v>34059</c:v>
                </c:pt>
                <c:pt idx="41">
                  <c:v>34150</c:v>
                </c:pt>
                <c:pt idx="42">
                  <c:v>34242</c:v>
                </c:pt>
                <c:pt idx="43">
                  <c:v>34334</c:v>
                </c:pt>
                <c:pt idx="44">
                  <c:v>34424</c:v>
                </c:pt>
                <c:pt idx="45">
                  <c:v>34515</c:v>
                </c:pt>
                <c:pt idx="46">
                  <c:v>34607</c:v>
                </c:pt>
                <c:pt idx="47">
                  <c:v>34699</c:v>
                </c:pt>
                <c:pt idx="48">
                  <c:v>34789</c:v>
                </c:pt>
                <c:pt idx="49">
                  <c:v>34880</c:v>
                </c:pt>
                <c:pt idx="50">
                  <c:v>34972</c:v>
                </c:pt>
                <c:pt idx="51">
                  <c:v>35064</c:v>
                </c:pt>
                <c:pt idx="52">
                  <c:v>35155</c:v>
                </c:pt>
                <c:pt idx="53">
                  <c:v>35246</c:v>
                </c:pt>
                <c:pt idx="54">
                  <c:v>35338</c:v>
                </c:pt>
                <c:pt idx="55">
                  <c:v>35430</c:v>
                </c:pt>
                <c:pt idx="56">
                  <c:v>35520</c:v>
                </c:pt>
                <c:pt idx="57">
                  <c:v>35611</c:v>
                </c:pt>
                <c:pt idx="58">
                  <c:v>35703</c:v>
                </c:pt>
                <c:pt idx="59">
                  <c:v>35795</c:v>
                </c:pt>
                <c:pt idx="60">
                  <c:v>35885</c:v>
                </c:pt>
                <c:pt idx="61">
                  <c:v>35976</c:v>
                </c:pt>
                <c:pt idx="62">
                  <c:v>36068</c:v>
                </c:pt>
                <c:pt idx="63">
                  <c:v>36160</c:v>
                </c:pt>
                <c:pt idx="64">
                  <c:v>36250</c:v>
                </c:pt>
                <c:pt idx="65">
                  <c:v>36341</c:v>
                </c:pt>
                <c:pt idx="66">
                  <c:v>36433</c:v>
                </c:pt>
                <c:pt idx="67">
                  <c:v>36525</c:v>
                </c:pt>
                <c:pt idx="68">
                  <c:v>36616</c:v>
                </c:pt>
                <c:pt idx="69">
                  <c:v>36707</c:v>
                </c:pt>
                <c:pt idx="70">
                  <c:v>36799</c:v>
                </c:pt>
                <c:pt idx="71">
                  <c:v>36891</c:v>
                </c:pt>
                <c:pt idx="72">
                  <c:v>36981</c:v>
                </c:pt>
                <c:pt idx="73">
                  <c:v>37072</c:v>
                </c:pt>
                <c:pt idx="74">
                  <c:v>37164</c:v>
                </c:pt>
                <c:pt idx="75">
                  <c:v>37256</c:v>
                </c:pt>
                <c:pt idx="76">
                  <c:v>37346</c:v>
                </c:pt>
                <c:pt idx="77">
                  <c:v>37437</c:v>
                </c:pt>
                <c:pt idx="78">
                  <c:v>37529</c:v>
                </c:pt>
                <c:pt idx="79">
                  <c:v>37621</c:v>
                </c:pt>
                <c:pt idx="80">
                  <c:v>37711</c:v>
                </c:pt>
                <c:pt idx="81">
                  <c:v>37802</c:v>
                </c:pt>
                <c:pt idx="82">
                  <c:v>37894</c:v>
                </c:pt>
                <c:pt idx="83">
                  <c:v>37986</c:v>
                </c:pt>
                <c:pt idx="84">
                  <c:v>38077</c:v>
                </c:pt>
                <c:pt idx="85">
                  <c:v>38168</c:v>
                </c:pt>
                <c:pt idx="86">
                  <c:v>38260</c:v>
                </c:pt>
                <c:pt idx="87">
                  <c:v>38352</c:v>
                </c:pt>
                <c:pt idx="88">
                  <c:v>38442</c:v>
                </c:pt>
                <c:pt idx="89">
                  <c:v>38533</c:v>
                </c:pt>
                <c:pt idx="90">
                  <c:v>38625</c:v>
                </c:pt>
                <c:pt idx="91">
                  <c:v>38717</c:v>
                </c:pt>
                <c:pt idx="92">
                  <c:v>38807</c:v>
                </c:pt>
                <c:pt idx="93">
                  <c:v>38898</c:v>
                </c:pt>
                <c:pt idx="94">
                  <c:v>38990</c:v>
                </c:pt>
                <c:pt idx="95">
                  <c:v>39082</c:v>
                </c:pt>
                <c:pt idx="96">
                  <c:v>39172</c:v>
                </c:pt>
                <c:pt idx="97">
                  <c:v>39263</c:v>
                </c:pt>
                <c:pt idx="98">
                  <c:v>39355</c:v>
                </c:pt>
                <c:pt idx="99">
                  <c:v>39447</c:v>
                </c:pt>
                <c:pt idx="100">
                  <c:v>39538</c:v>
                </c:pt>
                <c:pt idx="101">
                  <c:v>39629</c:v>
                </c:pt>
                <c:pt idx="102">
                  <c:v>39721</c:v>
                </c:pt>
                <c:pt idx="103">
                  <c:v>39813</c:v>
                </c:pt>
                <c:pt idx="104">
                  <c:v>39903</c:v>
                </c:pt>
                <c:pt idx="105">
                  <c:v>39994</c:v>
                </c:pt>
                <c:pt idx="106">
                  <c:v>40086</c:v>
                </c:pt>
                <c:pt idx="107">
                  <c:v>40178</c:v>
                </c:pt>
                <c:pt idx="108">
                  <c:v>40268</c:v>
                </c:pt>
                <c:pt idx="109">
                  <c:v>40359</c:v>
                </c:pt>
                <c:pt idx="110">
                  <c:v>40451</c:v>
                </c:pt>
                <c:pt idx="111">
                  <c:v>40543</c:v>
                </c:pt>
                <c:pt idx="112">
                  <c:v>40633</c:v>
                </c:pt>
                <c:pt idx="113">
                  <c:v>40724</c:v>
                </c:pt>
                <c:pt idx="114">
                  <c:v>40816</c:v>
                </c:pt>
                <c:pt idx="115">
                  <c:v>40908</c:v>
                </c:pt>
                <c:pt idx="116">
                  <c:v>40999</c:v>
                </c:pt>
                <c:pt idx="117">
                  <c:v>41090</c:v>
                </c:pt>
                <c:pt idx="118">
                  <c:v>41182</c:v>
                </c:pt>
                <c:pt idx="119">
                  <c:v>41274</c:v>
                </c:pt>
                <c:pt idx="120">
                  <c:v>41364</c:v>
                </c:pt>
                <c:pt idx="121">
                  <c:v>41455</c:v>
                </c:pt>
                <c:pt idx="122">
                  <c:v>41547</c:v>
                </c:pt>
                <c:pt idx="123">
                  <c:v>41639</c:v>
                </c:pt>
                <c:pt idx="124">
                  <c:v>41729</c:v>
                </c:pt>
                <c:pt idx="125">
                  <c:v>41820</c:v>
                </c:pt>
                <c:pt idx="126">
                  <c:v>41912</c:v>
                </c:pt>
                <c:pt idx="127">
                  <c:v>42004</c:v>
                </c:pt>
                <c:pt idx="128">
                  <c:v>42094</c:v>
                </c:pt>
                <c:pt idx="129">
                  <c:v>42185</c:v>
                </c:pt>
                <c:pt idx="130">
                  <c:v>42277</c:v>
                </c:pt>
                <c:pt idx="131">
                  <c:v>42369</c:v>
                </c:pt>
                <c:pt idx="132">
                  <c:v>42460</c:v>
                </c:pt>
                <c:pt idx="133">
                  <c:v>42551</c:v>
                </c:pt>
                <c:pt idx="134">
                  <c:v>42643</c:v>
                </c:pt>
                <c:pt idx="135">
                  <c:v>42735</c:v>
                </c:pt>
                <c:pt idx="136">
                  <c:v>42825</c:v>
                </c:pt>
                <c:pt idx="137">
                  <c:v>42916</c:v>
                </c:pt>
                <c:pt idx="138">
                  <c:v>43008</c:v>
                </c:pt>
                <c:pt idx="139">
                  <c:v>43100</c:v>
                </c:pt>
                <c:pt idx="140">
                  <c:v>43160</c:v>
                </c:pt>
                <c:pt idx="141">
                  <c:v>43253</c:v>
                </c:pt>
                <c:pt idx="142">
                  <c:v>43346</c:v>
                </c:pt>
                <c:pt idx="143">
                  <c:v>43438</c:v>
                </c:pt>
              </c:numCache>
            </c:numRef>
          </c:cat>
          <c:val>
            <c:numRef>
              <c:f>oecd!$B$2:$B$145</c:f>
              <c:numCache>
                <c:formatCode>General</c:formatCode>
                <c:ptCount val="144"/>
                <c:pt idx="0">
                  <c:v>57.475293120236984</c:v>
                </c:pt>
                <c:pt idx="1">
                  <c:v>57.892005457022115</c:v>
                </c:pt>
                <c:pt idx="2">
                  <c:v>61.33277687964636</c:v>
                </c:pt>
                <c:pt idx="3">
                  <c:v>58.718056392302991</c:v>
                </c:pt>
                <c:pt idx="4">
                  <c:v>62.535251415361323</c:v>
                </c:pt>
                <c:pt idx="5">
                  <c:v>65.107098845584503</c:v>
                </c:pt>
                <c:pt idx="6">
                  <c:v>65.167695646816028</c:v>
                </c:pt>
                <c:pt idx="7">
                  <c:v>60.347813506016962</c:v>
                </c:pt>
                <c:pt idx="8">
                  <c:v>61.997425263972026</c:v>
                </c:pt>
                <c:pt idx="9">
                  <c:v>63.451650926654963</c:v>
                </c:pt>
                <c:pt idx="10">
                  <c:v>60.134656811776097</c:v>
                </c:pt>
                <c:pt idx="11">
                  <c:v>61.277796280102109</c:v>
                </c:pt>
                <c:pt idx="12">
                  <c:v>57.066743289728571</c:v>
                </c:pt>
                <c:pt idx="13">
                  <c:v>54.948807322806694</c:v>
                </c:pt>
                <c:pt idx="14">
                  <c:v>53.515405757741433</c:v>
                </c:pt>
                <c:pt idx="15">
                  <c:v>54.210196337489116</c:v>
                </c:pt>
                <c:pt idx="16">
                  <c:v>53.374647149923931</c:v>
                </c:pt>
                <c:pt idx="17">
                  <c:v>53.634888875526435</c:v>
                </c:pt>
                <c:pt idx="18">
                  <c:v>54.434692952051329</c:v>
                </c:pt>
                <c:pt idx="19">
                  <c:v>54.054227566398687</c:v>
                </c:pt>
                <c:pt idx="20">
                  <c:v>53.874832156791207</c:v>
                </c:pt>
                <c:pt idx="21">
                  <c:v>52.567555642842571</c:v>
                </c:pt>
                <c:pt idx="22">
                  <c:v>53.7709910224631</c:v>
                </c:pt>
                <c:pt idx="23">
                  <c:v>56.622538569943522</c:v>
                </c:pt>
                <c:pt idx="24">
                  <c:v>55.354300062945242</c:v>
                </c:pt>
                <c:pt idx="25">
                  <c:v>58.329335385335128</c:v>
                </c:pt>
                <c:pt idx="26">
                  <c:v>60.686668355342498</c:v>
                </c:pt>
                <c:pt idx="27">
                  <c:v>63.799420358075281</c:v>
                </c:pt>
                <c:pt idx="28">
                  <c:v>64.119401493763931</c:v>
                </c:pt>
                <c:pt idx="29">
                  <c:v>66.362996860511871</c:v>
                </c:pt>
                <c:pt idx="30">
                  <c:v>70.583352443277803</c:v>
                </c:pt>
                <c:pt idx="31">
                  <c:v>71.720962591158781</c:v>
                </c:pt>
                <c:pt idx="32">
                  <c:v>70.804706588375154</c:v>
                </c:pt>
                <c:pt idx="33">
                  <c:v>72.030612138286997</c:v>
                </c:pt>
                <c:pt idx="34">
                  <c:v>80.477785706679299</c:v>
                </c:pt>
                <c:pt idx="35">
                  <c:v>78.084135122330693</c:v>
                </c:pt>
                <c:pt idx="36">
                  <c:v>73.965496572771357</c:v>
                </c:pt>
                <c:pt idx="37">
                  <c:v>74.991041149646563</c:v>
                </c:pt>
                <c:pt idx="38">
                  <c:v>76.579923268235049</c:v>
                </c:pt>
                <c:pt idx="39">
                  <c:v>74.535017071239807</c:v>
                </c:pt>
                <c:pt idx="40">
                  <c:v>78.820184208901978</c:v>
                </c:pt>
                <c:pt idx="41">
                  <c:v>80.724609332286761</c:v>
                </c:pt>
                <c:pt idx="42">
                  <c:v>80.503259607729049</c:v>
                </c:pt>
                <c:pt idx="43">
                  <c:v>82.418629958661384</c:v>
                </c:pt>
                <c:pt idx="44">
                  <c:v>82.449232474795636</c:v>
                </c:pt>
                <c:pt idx="45">
                  <c:v>83.974343746755821</c:v>
                </c:pt>
                <c:pt idx="46">
                  <c:v>84.657232035479623</c:v>
                </c:pt>
                <c:pt idx="47">
                  <c:v>84.512384180843185</c:v>
                </c:pt>
                <c:pt idx="48">
                  <c:v>85.795765846724336</c:v>
                </c:pt>
                <c:pt idx="49">
                  <c:v>86.381940556705885</c:v>
                </c:pt>
                <c:pt idx="50">
                  <c:v>88.618091106666455</c:v>
                </c:pt>
                <c:pt idx="51">
                  <c:v>90.175410094467466</c:v>
                </c:pt>
                <c:pt idx="52">
                  <c:v>91.825523264154569</c:v>
                </c:pt>
                <c:pt idx="53">
                  <c:v>92.751299809048945</c:v>
                </c:pt>
                <c:pt idx="54">
                  <c:v>90.160709203584815</c:v>
                </c:pt>
                <c:pt idx="55">
                  <c:v>91.234924467672442</c:v>
                </c:pt>
                <c:pt idx="56">
                  <c:v>91.908655725085168</c:v>
                </c:pt>
                <c:pt idx="57">
                  <c:v>92.182603963001768</c:v>
                </c:pt>
                <c:pt idx="58">
                  <c:v>92.013897818608555</c:v>
                </c:pt>
                <c:pt idx="59">
                  <c:v>90.464944578263555</c:v>
                </c:pt>
                <c:pt idx="60">
                  <c:v>90.971479869468837</c:v>
                </c:pt>
                <c:pt idx="61">
                  <c:v>90.191239115521299</c:v>
                </c:pt>
                <c:pt idx="62">
                  <c:v>89.285997920458499</c:v>
                </c:pt>
                <c:pt idx="63">
                  <c:v>90.257456972015675</c:v>
                </c:pt>
                <c:pt idx="64">
                  <c:v>90.256949431333467</c:v>
                </c:pt>
                <c:pt idx="65">
                  <c:v>89.366671847983454</c:v>
                </c:pt>
                <c:pt idx="66">
                  <c:v>89.442843610771831</c:v>
                </c:pt>
                <c:pt idx="67">
                  <c:v>88.18660495088379</c:v>
                </c:pt>
                <c:pt idx="68">
                  <c:v>85.155737983166773</c:v>
                </c:pt>
                <c:pt idx="69">
                  <c:v>85.447979578801949</c:v>
                </c:pt>
                <c:pt idx="70">
                  <c:v>83.478346067722882</c:v>
                </c:pt>
                <c:pt idx="71">
                  <c:v>82.204347378430057</c:v>
                </c:pt>
                <c:pt idx="72">
                  <c:v>82.058201550528722</c:v>
                </c:pt>
                <c:pt idx="73">
                  <c:v>79.914839162287308</c:v>
                </c:pt>
                <c:pt idx="74">
                  <c:v>79.627591510633849</c:v>
                </c:pt>
                <c:pt idx="75">
                  <c:v>79.408763952728904</c:v>
                </c:pt>
                <c:pt idx="76">
                  <c:v>82.417643850271077</c:v>
                </c:pt>
                <c:pt idx="77">
                  <c:v>81.46853135260244</c:v>
                </c:pt>
                <c:pt idx="78">
                  <c:v>78.630083018743335</c:v>
                </c:pt>
                <c:pt idx="79">
                  <c:v>77.334181745674016</c:v>
                </c:pt>
                <c:pt idx="80">
                  <c:v>76.522578623348764</c:v>
                </c:pt>
                <c:pt idx="81">
                  <c:v>73.646922735151463</c:v>
                </c:pt>
                <c:pt idx="82">
                  <c:v>74.956510876240415</c:v>
                </c:pt>
                <c:pt idx="83">
                  <c:v>74.436283592567165</c:v>
                </c:pt>
                <c:pt idx="84">
                  <c:v>75.207591405692824</c:v>
                </c:pt>
                <c:pt idx="85">
                  <c:v>75.561156242258235</c:v>
                </c:pt>
                <c:pt idx="86">
                  <c:v>74.819915558769253</c:v>
                </c:pt>
                <c:pt idx="87">
                  <c:v>72.992730067627477</c:v>
                </c:pt>
                <c:pt idx="88">
                  <c:v>73.235670555047065</c:v>
                </c:pt>
                <c:pt idx="89">
                  <c:v>74.070837989335814</c:v>
                </c:pt>
                <c:pt idx="90">
                  <c:v>73.961609382407133</c:v>
                </c:pt>
                <c:pt idx="91">
                  <c:v>74.018958149215294</c:v>
                </c:pt>
                <c:pt idx="92">
                  <c:v>74.58668079776352</c:v>
                </c:pt>
                <c:pt idx="93">
                  <c:v>72.402858717456041</c:v>
                </c:pt>
                <c:pt idx="94">
                  <c:v>72.247377950544362</c:v>
                </c:pt>
                <c:pt idx="95">
                  <c:v>71.290910652524971</c:v>
                </c:pt>
                <c:pt idx="96">
                  <c:v>71.093696822724311</c:v>
                </c:pt>
                <c:pt idx="97">
                  <c:v>71.068303421575266</c:v>
                </c:pt>
                <c:pt idx="98">
                  <c:v>71.811731588165785</c:v>
                </c:pt>
                <c:pt idx="99">
                  <c:v>70.572822864847296</c:v>
                </c:pt>
                <c:pt idx="100">
                  <c:v>71.732762975899504</c:v>
                </c:pt>
                <c:pt idx="101">
                  <c:v>72.067325785902241</c:v>
                </c:pt>
                <c:pt idx="102">
                  <c:v>74.041543770109058</c:v>
                </c:pt>
                <c:pt idx="103">
                  <c:v>74.727976813908569</c:v>
                </c:pt>
                <c:pt idx="104">
                  <c:v>76.632107965240891</c:v>
                </c:pt>
                <c:pt idx="105">
                  <c:v>78.541634494194398</c:v>
                </c:pt>
                <c:pt idx="106">
                  <c:v>81.352328659482126</c:v>
                </c:pt>
                <c:pt idx="107">
                  <c:v>85.302872393422945</c:v>
                </c:pt>
                <c:pt idx="108">
                  <c:v>89.220435666898013</c:v>
                </c:pt>
                <c:pt idx="109">
                  <c:v>91.202444341675729</c:v>
                </c:pt>
                <c:pt idx="110">
                  <c:v>92.984476342322694</c:v>
                </c:pt>
                <c:pt idx="111">
                  <c:v>95.260309356133178</c:v>
                </c:pt>
                <c:pt idx="112">
                  <c:v>97.968474209712937</c:v>
                </c:pt>
                <c:pt idx="113">
                  <c:v>99.047659306755648</c:v>
                </c:pt>
                <c:pt idx="114">
                  <c:v>99.017366476089151</c:v>
                </c:pt>
                <c:pt idx="115">
                  <c:v>97.939436183475252</c:v>
                </c:pt>
                <c:pt idx="116">
                  <c:v>98.351156406153635</c:v>
                </c:pt>
                <c:pt idx="117">
                  <c:v>98.602599415775785</c:v>
                </c:pt>
                <c:pt idx="118">
                  <c:v>99.794581880474695</c:v>
                </c:pt>
                <c:pt idx="119">
                  <c:v>103.12685555495496</c:v>
                </c:pt>
                <c:pt idx="120">
                  <c:v>106.39906335902923</c:v>
                </c:pt>
                <c:pt idx="121">
                  <c:v>106.55377790281322</c:v>
                </c:pt>
                <c:pt idx="122">
                  <c:v>107.5288733282411</c:v>
                </c:pt>
                <c:pt idx="123">
                  <c:v>109.13163988708716</c:v>
                </c:pt>
                <c:pt idx="124">
                  <c:v>113.0365050419346</c:v>
                </c:pt>
                <c:pt idx="125">
                  <c:v>113.8818361887319</c:v>
                </c:pt>
                <c:pt idx="126">
                  <c:v>113.1519937681303</c:v>
                </c:pt>
                <c:pt idx="127">
                  <c:v>114.70804626642946</c:v>
                </c:pt>
                <c:pt idx="128">
                  <c:v>118.64054390718256</c:v>
                </c:pt>
                <c:pt idx="129">
                  <c:v>119.94197002808626</c:v>
                </c:pt>
                <c:pt idx="130">
                  <c:v>121.36729267026682</c:v>
                </c:pt>
                <c:pt idx="131">
                  <c:v>124.5272944372491</c:v>
                </c:pt>
                <c:pt idx="132">
                  <c:v>128.21731853240186</c:v>
                </c:pt>
                <c:pt idx="133">
                  <c:v>129.84149799356646</c:v>
                </c:pt>
                <c:pt idx="134">
                  <c:v>132.0388432736695</c:v>
                </c:pt>
                <c:pt idx="135">
                  <c:v>133.35114817812743</c:v>
                </c:pt>
                <c:pt idx="136">
                  <c:v>134.23906341454921</c:v>
                </c:pt>
                <c:pt idx="137">
                  <c:v>135.36774900753448</c:v>
                </c:pt>
                <c:pt idx="138">
                  <c:v>137.26813528304061</c:v>
                </c:pt>
                <c:pt idx="139">
                  <c:v>135.69206867393873</c:v>
                </c:pt>
                <c:pt idx="140">
                  <c:v>134.47962580705533</c:v>
                </c:pt>
                <c:pt idx="141">
                  <c:v>133.93473812697491</c:v>
                </c:pt>
                <c:pt idx="142">
                  <c:v>133.08150978484477</c:v>
                </c:pt>
                <c:pt idx="143">
                  <c:v>132.297867064461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8C-4381-BE03-4384331276B8}"/>
            </c:ext>
          </c:extLst>
        </c:ser>
        <c:ser>
          <c:idx val="1"/>
          <c:order val="1"/>
          <c:tx>
            <c:v>מדד מחירי דירות ישראל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oecd!$A$2:$A$145</c:f>
              <c:numCache>
                <c:formatCode>m/d/yyyy</c:formatCode>
                <c:ptCount val="144"/>
                <c:pt idx="0">
                  <c:v>30406</c:v>
                </c:pt>
                <c:pt idx="1">
                  <c:v>30497</c:v>
                </c:pt>
                <c:pt idx="2">
                  <c:v>30589</c:v>
                </c:pt>
                <c:pt idx="3">
                  <c:v>30681</c:v>
                </c:pt>
                <c:pt idx="4">
                  <c:v>30772</c:v>
                </c:pt>
                <c:pt idx="5">
                  <c:v>30863</c:v>
                </c:pt>
                <c:pt idx="6">
                  <c:v>30955</c:v>
                </c:pt>
                <c:pt idx="7">
                  <c:v>31047</c:v>
                </c:pt>
                <c:pt idx="8">
                  <c:v>31137</c:v>
                </c:pt>
                <c:pt idx="9">
                  <c:v>31228</c:v>
                </c:pt>
                <c:pt idx="10">
                  <c:v>31320</c:v>
                </c:pt>
                <c:pt idx="11">
                  <c:v>31412</c:v>
                </c:pt>
                <c:pt idx="12">
                  <c:v>31502</c:v>
                </c:pt>
                <c:pt idx="13">
                  <c:v>31593</c:v>
                </c:pt>
                <c:pt idx="14">
                  <c:v>31685</c:v>
                </c:pt>
                <c:pt idx="15">
                  <c:v>31777</c:v>
                </c:pt>
                <c:pt idx="16">
                  <c:v>31867</c:v>
                </c:pt>
                <c:pt idx="17">
                  <c:v>31958</c:v>
                </c:pt>
                <c:pt idx="18">
                  <c:v>32050</c:v>
                </c:pt>
                <c:pt idx="19">
                  <c:v>32142</c:v>
                </c:pt>
                <c:pt idx="20">
                  <c:v>32233</c:v>
                </c:pt>
                <c:pt idx="21">
                  <c:v>32324</c:v>
                </c:pt>
                <c:pt idx="22">
                  <c:v>32416</c:v>
                </c:pt>
                <c:pt idx="23">
                  <c:v>32508</c:v>
                </c:pt>
                <c:pt idx="24">
                  <c:v>32598</c:v>
                </c:pt>
                <c:pt idx="25">
                  <c:v>32689</c:v>
                </c:pt>
                <c:pt idx="26">
                  <c:v>32781</c:v>
                </c:pt>
                <c:pt idx="27">
                  <c:v>32873</c:v>
                </c:pt>
                <c:pt idx="28">
                  <c:v>32963</c:v>
                </c:pt>
                <c:pt idx="29">
                  <c:v>33054</c:v>
                </c:pt>
                <c:pt idx="30">
                  <c:v>33146</c:v>
                </c:pt>
                <c:pt idx="31">
                  <c:v>33238</c:v>
                </c:pt>
                <c:pt idx="32">
                  <c:v>33328</c:v>
                </c:pt>
                <c:pt idx="33">
                  <c:v>33419</c:v>
                </c:pt>
                <c:pt idx="34">
                  <c:v>33511</c:v>
                </c:pt>
                <c:pt idx="35">
                  <c:v>33603</c:v>
                </c:pt>
                <c:pt idx="36">
                  <c:v>33694</c:v>
                </c:pt>
                <c:pt idx="37">
                  <c:v>33785</c:v>
                </c:pt>
                <c:pt idx="38">
                  <c:v>33877</c:v>
                </c:pt>
                <c:pt idx="39">
                  <c:v>33969</c:v>
                </c:pt>
                <c:pt idx="40">
                  <c:v>34059</c:v>
                </c:pt>
                <c:pt idx="41">
                  <c:v>34150</c:v>
                </c:pt>
                <c:pt idx="42">
                  <c:v>34242</c:v>
                </c:pt>
                <c:pt idx="43">
                  <c:v>34334</c:v>
                </c:pt>
                <c:pt idx="44">
                  <c:v>34424</c:v>
                </c:pt>
                <c:pt idx="45">
                  <c:v>34515</c:v>
                </c:pt>
                <c:pt idx="46">
                  <c:v>34607</c:v>
                </c:pt>
                <c:pt idx="47">
                  <c:v>34699</c:v>
                </c:pt>
                <c:pt idx="48">
                  <c:v>34789</c:v>
                </c:pt>
                <c:pt idx="49">
                  <c:v>34880</c:v>
                </c:pt>
                <c:pt idx="50">
                  <c:v>34972</c:v>
                </c:pt>
                <c:pt idx="51">
                  <c:v>35064</c:v>
                </c:pt>
                <c:pt idx="52">
                  <c:v>35155</c:v>
                </c:pt>
                <c:pt idx="53">
                  <c:v>35246</c:v>
                </c:pt>
                <c:pt idx="54">
                  <c:v>35338</c:v>
                </c:pt>
                <c:pt idx="55">
                  <c:v>35430</c:v>
                </c:pt>
                <c:pt idx="56">
                  <c:v>35520</c:v>
                </c:pt>
                <c:pt idx="57">
                  <c:v>35611</c:v>
                </c:pt>
                <c:pt idx="58">
                  <c:v>35703</c:v>
                </c:pt>
                <c:pt idx="59">
                  <c:v>35795</c:v>
                </c:pt>
                <c:pt idx="60">
                  <c:v>35885</c:v>
                </c:pt>
                <c:pt idx="61">
                  <c:v>35976</c:v>
                </c:pt>
                <c:pt idx="62">
                  <c:v>36068</c:v>
                </c:pt>
                <c:pt idx="63">
                  <c:v>36160</c:v>
                </c:pt>
                <c:pt idx="64">
                  <c:v>36250</c:v>
                </c:pt>
                <c:pt idx="65">
                  <c:v>36341</c:v>
                </c:pt>
                <c:pt idx="66">
                  <c:v>36433</c:v>
                </c:pt>
                <c:pt idx="67">
                  <c:v>36525</c:v>
                </c:pt>
                <c:pt idx="68">
                  <c:v>36616</c:v>
                </c:pt>
                <c:pt idx="69">
                  <c:v>36707</c:v>
                </c:pt>
                <c:pt idx="70">
                  <c:v>36799</c:v>
                </c:pt>
                <c:pt idx="71">
                  <c:v>36891</c:v>
                </c:pt>
                <c:pt idx="72">
                  <c:v>36981</c:v>
                </c:pt>
                <c:pt idx="73">
                  <c:v>37072</c:v>
                </c:pt>
                <c:pt idx="74">
                  <c:v>37164</c:v>
                </c:pt>
                <c:pt idx="75">
                  <c:v>37256</c:v>
                </c:pt>
                <c:pt idx="76">
                  <c:v>37346</c:v>
                </c:pt>
                <c:pt idx="77">
                  <c:v>37437</c:v>
                </c:pt>
                <c:pt idx="78">
                  <c:v>37529</c:v>
                </c:pt>
                <c:pt idx="79">
                  <c:v>37621</c:v>
                </c:pt>
                <c:pt idx="80">
                  <c:v>37711</c:v>
                </c:pt>
                <c:pt idx="81">
                  <c:v>37802</c:v>
                </c:pt>
                <c:pt idx="82">
                  <c:v>37894</c:v>
                </c:pt>
                <c:pt idx="83">
                  <c:v>37986</c:v>
                </c:pt>
                <c:pt idx="84">
                  <c:v>38077</c:v>
                </c:pt>
                <c:pt idx="85">
                  <c:v>38168</c:v>
                </c:pt>
                <c:pt idx="86">
                  <c:v>38260</c:v>
                </c:pt>
                <c:pt idx="87">
                  <c:v>38352</c:v>
                </c:pt>
                <c:pt idx="88">
                  <c:v>38442</c:v>
                </c:pt>
                <c:pt idx="89">
                  <c:v>38533</c:v>
                </c:pt>
                <c:pt idx="90">
                  <c:v>38625</c:v>
                </c:pt>
                <c:pt idx="91">
                  <c:v>38717</c:v>
                </c:pt>
                <c:pt idx="92">
                  <c:v>38807</c:v>
                </c:pt>
                <c:pt idx="93">
                  <c:v>38898</c:v>
                </c:pt>
                <c:pt idx="94">
                  <c:v>38990</c:v>
                </c:pt>
                <c:pt idx="95">
                  <c:v>39082</c:v>
                </c:pt>
                <c:pt idx="96">
                  <c:v>39172</c:v>
                </c:pt>
                <c:pt idx="97">
                  <c:v>39263</c:v>
                </c:pt>
                <c:pt idx="98">
                  <c:v>39355</c:v>
                </c:pt>
                <c:pt idx="99">
                  <c:v>39447</c:v>
                </c:pt>
                <c:pt idx="100">
                  <c:v>39538</c:v>
                </c:pt>
                <c:pt idx="101">
                  <c:v>39629</c:v>
                </c:pt>
                <c:pt idx="102">
                  <c:v>39721</c:v>
                </c:pt>
                <c:pt idx="103">
                  <c:v>39813</c:v>
                </c:pt>
                <c:pt idx="104">
                  <c:v>39903</c:v>
                </c:pt>
                <c:pt idx="105">
                  <c:v>39994</c:v>
                </c:pt>
                <c:pt idx="106">
                  <c:v>40086</c:v>
                </c:pt>
                <c:pt idx="107">
                  <c:v>40178</c:v>
                </c:pt>
                <c:pt idx="108">
                  <c:v>40268</c:v>
                </c:pt>
                <c:pt idx="109">
                  <c:v>40359</c:v>
                </c:pt>
                <c:pt idx="110">
                  <c:v>40451</c:v>
                </c:pt>
                <c:pt idx="111">
                  <c:v>40543</c:v>
                </c:pt>
                <c:pt idx="112">
                  <c:v>40633</c:v>
                </c:pt>
                <c:pt idx="113">
                  <c:v>40724</c:v>
                </c:pt>
                <c:pt idx="114">
                  <c:v>40816</c:v>
                </c:pt>
                <c:pt idx="115">
                  <c:v>40908</c:v>
                </c:pt>
                <c:pt idx="116">
                  <c:v>40999</c:v>
                </c:pt>
                <c:pt idx="117">
                  <c:v>41090</c:v>
                </c:pt>
                <c:pt idx="118">
                  <c:v>41182</c:v>
                </c:pt>
                <c:pt idx="119">
                  <c:v>41274</c:v>
                </c:pt>
                <c:pt idx="120">
                  <c:v>41364</c:v>
                </c:pt>
                <c:pt idx="121">
                  <c:v>41455</c:v>
                </c:pt>
                <c:pt idx="122">
                  <c:v>41547</c:v>
                </c:pt>
                <c:pt idx="123">
                  <c:v>41639</c:v>
                </c:pt>
                <c:pt idx="124">
                  <c:v>41729</c:v>
                </c:pt>
                <c:pt idx="125">
                  <c:v>41820</c:v>
                </c:pt>
                <c:pt idx="126">
                  <c:v>41912</c:v>
                </c:pt>
                <c:pt idx="127">
                  <c:v>42004</c:v>
                </c:pt>
                <c:pt idx="128">
                  <c:v>42094</c:v>
                </c:pt>
                <c:pt idx="129">
                  <c:v>42185</c:v>
                </c:pt>
                <c:pt idx="130">
                  <c:v>42277</c:v>
                </c:pt>
                <c:pt idx="131">
                  <c:v>42369</c:v>
                </c:pt>
                <c:pt idx="132">
                  <c:v>42460</c:v>
                </c:pt>
                <c:pt idx="133">
                  <c:v>42551</c:v>
                </c:pt>
                <c:pt idx="134">
                  <c:v>42643</c:v>
                </c:pt>
                <c:pt idx="135">
                  <c:v>42735</c:v>
                </c:pt>
                <c:pt idx="136">
                  <c:v>42825</c:v>
                </c:pt>
                <c:pt idx="137">
                  <c:v>42916</c:v>
                </c:pt>
                <c:pt idx="138">
                  <c:v>43008</c:v>
                </c:pt>
                <c:pt idx="139">
                  <c:v>43100</c:v>
                </c:pt>
                <c:pt idx="140">
                  <c:v>43160</c:v>
                </c:pt>
                <c:pt idx="141">
                  <c:v>43253</c:v>
                </c:pt>
                <c:pt idx="142">
                  <c:v>43346</c:v>
                </c:pt>
                <c:pt idx="143">
                  <c:v>43438</c:v>
                </c:pt>
              </c:numCache>
            </c:numRef>
          </c:cat>
          <c:val>
            <c:numRef>
              <c:f>oecd!$C$2:$C$145</c:f>
              <c:numCache>
                <c:formatCode>General</c:formatCode>
                <c:ptCount val="144"/>
                <c:pt idx="0">
                  <c:v>64.8</c:v>
                </c:pt>
                <c:pt idx="1">
                  <c:v>64.8</c:v>
                </c:pt>
                <c:pt idx="2">
                  <c:v>64.5</c:v>
                </c:pt>
                <c:pt idx="3">
                  <c:v>64.2</c:v>
                </c:pt>
                <c:pt idx="4">
                  <c:v>63.8</c:v>
                </c:pt>
                <c:pt idx="5">
                  <c:v>63.8</c:v>
                </c:pt>
                <c:pt idx="6">
                  <c:v>63.8</c:v>
                </c:pt>
                <c:pt idx="7">
                  <c:v>63.9</c:v>
                </c:pt>
                <c:pt idx="8">
                  <c:v>63.7</c:v>
                </c:pt>
                <c:pt idx="9">
                  <c:v>63.8</c:v>
                </c:pt>
                <c:pt idx="10">
                  <c:v>64.3</c:v>
                </c:pt>
                <c:pt idx="11">
                  <c:v>64.8</c:v>
                </c:pt>
                <c:pt idx="12">
                  <c:v>65.400000000000006</c:v>
                </c:pt>
                <c:pt idx="13">
                  <c:v>66.5</c:v>
                </c:pt>
                <c:pt idx="14">
                  <c:v>67.3</c:v>
                </c:pt>
                <c:pt idx="15">
                  <c:v>68.3</c:v>
                </c:pt>
                <c:pt idx="16">
                  <c:v>69.3</c:v>
                </c:pt>
                <c:pt idx="17">
                  <c:v>70.2</c:v>
                </c:pt>
                <c:pt idx="18">
                  <c:v>71.2</c:v>
                </c:pt>
                <c:pt idx="19">
                  <c:v>72.2</c:v>
                </c:pt>
                <c:pt idx="20">
                  <c:v>73.3</c:v>
                </c:pt>
                <c:pt idx="21">
                  <c:v>74.3</c:v>
                </c:pt>
                <c:pt idx="22">
                  <c:v>75.400000000000006</c:v>
                </c:pt>
                <c:pt idx="23">
                  <c:v>76.900000000000006</c:v>
                </c:pt>
                <c:pt idx="24">
                  <c:v>78.099999999999994</c:v>
                </c:pt>
                <c:pt idx="25">
                  <c:v>78.5</c:v>
                </c:pt>
                <c:pt idx="26">
                  <c:v>79.7</c:v>
                </c:pt>
                <c:pt idx="27">
                  <c:v>80.7</c:v>
                </c:pt>
                <c:pt idx="28">
                  <c:v>80.900000000000006</c:v>
                </c:pt>
                <c:pt idx="29">
                  <c:v>81.099999999999994</c:v>
                </c:pt>
                <c:pt idx="30">
                  <c:v>81.2</c:v>
                </c:pt>
                <c:pt idx="31">
                  <c:v>80.5</c:v>
                </c:pt>
                <c:pt idx="32">
                  <c:v>80.7</c:v>
                </c:pt>
                <c:pt idx="33">
                  <c:v>80.5</c:v>
                </c:pt>
                <c:pt idx="34">
                  <c:v>80.099999999999994</c:v>
                </c:pt>
                <c:pt idx="35">
                  <c:v>79.7</c:v>
                </c:pt>
                <c:pt idx="36">
                  <c:v>79.2</c:v>
                </c:pt>
                <c:pt idx="37">
                  <c:v>78.599999999999994</c:v>
                </c:pt>
                <c:pt idx="38">
                  <c:v>78.2</c:v>
                </c:pt>
                <c:pt idx="39">
                  <c:v>77.8</c:v>
                </c:pt>
                <c:pt idx="40">
                  <c:v>77.099999999999994</c:v>
                </c:pt>
                <c:pt idx="41">
                  <c:v>76.900000000000006</c:v>
                </c:pt>
                <c:pt idx="42">
                  <c:v>76.7</c:v>
                </c:pt>
                <c:pt idx="43">
                  <c:v>76.7</c:v>
                </c:pt>
                <c:pt idx="44">
                  <c:v>77</c:v>
                </c:pt>
                <c:pt idx="45">
                  <c:v>76.8</c:v>
                </c:pt>
                <c:pt idx="46">
                  <c:v>76.7</c:v>
                </c:pt>
                <c:pt idx="47">
                  <c:v>76.5</c:v>
                </c:pt>
                <c:pt idx="48">
                  <c:v>76.2</c:v>
                </c:pt>
                <c:pt idx="49">
                  <c:v>76</c:v>
                </c:pt>
                <c:pt idx="50">
                  <c:v>75.8</c:v>
                </c:pt>
                <c:pt idx="51">
                  <c:v>75.599999999999994</c:v>
                </c:pt>
                <c:pt idx="52">
                  <c:v>75.599999999999994</c:v>
                </c:pt>
                <c:pt idx="53">
                  <c:v>75.3</c:v>
                </c:pt>
                <c:pt idx="54">
                  <c:v>75.2</c:v>
                </c:pt>
                <c:pt idx="55">
                  <c:v>75.3</c:v>
                </c:pt>
                <c:pt idx="56">
                  <c:v>75.2</c:v>
                </c:pt>
                <c:pt idx="57">
                  <c:v>75.400000000000006</c:v>
                </c:pt>
                <c:pt idx="58">
                  <c:v>75.5</c:v>
                </c:pt>
                <c:pt idx="59">
                  <c:v>75.7</c:v>
                </c:pt>
                <c:pt idx="60">
                  <c:v>76.2</c:v>
                </c:pt>
                <c:pt idx="61">
                  <c:v>76.8</c:v>
                </c:pt>
                <c:pt idx="62">
                  <c:v>77.3</c:v>
                </c:pt>
                <c:pt idx="63">
                  <c:v>77.8</c:v>
                </c:pt>
                <c:pt idx="64">
                  <c:v>78.599999999999994</c:v>
                </c:pt>
                <c:pt idx="65">
                  <c:v>79.3</c:v>
                </c:pt>
                <c:pt idx="66">
                  <c:v>80.099999999999994</c:v>
                </c:pt>
                <c:pt idx="67">
                  <c:v>80.900000000000006</c:v>
                </c:pt>
                <c:pt idx="68">
                  <c:v>81.5</c:v>
                </c:pt>
                <c:pt idx="69">
                  <c:v>82.2</c:v>
                </c:pt>
                <c:pt idx="70">
                  <c:v>82.6</c:v>
                </c:pt>
                <c:pt idx="71">
                  <c:v>83.4</c:v>
                </c:pt>
                <c:pt idx="72">
                  <c:v>84</c:v>
                </c:pt>
                <c:pt idx="73">
                  <c:v>84.5</c:v>
                </c:pt>
                <c:pt idx="74">
                  <c:v>85.5</c:v>
                </c:pt>
                <c:pt idx="75">
                  <c:v>86.3</c:v>
                </c:pt>
                <c:pt idx="76">
                  <c:v>87.4</c:v>
                </c:pt>
                <c:pt idx="77">
                  <c:v>88.6</c:v>
                </c:pt>
                <c:pt idx="78">
                  <c:v>89.8</c:v>
                </c:pt>
                <c:pt idx="79">
                  <c:v>90.9</c:v>
                </c:pt>
                <c:pt idx="80">
                  <c:v>91.6</c:v>
                </c:pt>
                <c:pt idx="81">
                  <c:v>92.9</c:v>
                </c:pt>
                <c:pt idx="82">
                  <c:v>93.8</c:v>
                </c:pt>
                <c:pt idx="83">
                  <c:v>95.1</c:v>
                </c:pt>
                <c:pt idx="84">
                  <c:v>96</c:v>
                </c:pt>
                <c:pt idx="85">
                  <c:v>97</c:v>
                </c:pt>
                <c:pt idx="86">
                  <c:v>98.2</c:v>
                </c:pt>
                <c:pt idx="87">
                  <c:v>99.1</c:v>
                </c:pt>
                <c:pt idx="88">
                  <c:v>100.6</c:v>
                </c:pt>
                <c:pt idx="89">
                  <c:v>101.6</c:v>
                </c:pt>
                <c:pt idx="90">
                  <c:v>102.8</c:v>
                </c:pt>
                <c:pt idx="91">
                  <c:v>103.8</c:v>
                </c:pt>
                <c:pt idx="92">
                  <c:v>104.7</c:v>
                </c:pt>
                <c:pt idx="93">
                  <c:v>105.2</c:v>
                </c:pt>
                <c:pt idx="94">
                  <c:v>105.5</c:v>
                </c:pt>
                <c:pt idx="95">
                  <c:v>106.9</c:v>
                </c:pt>
                <c:pt idx="96">
                  <c:v>107.1</c:v>
                </c:pt>
                <c:pt idx="97">
                  <c:v>107.2</c:v>
                </c:pt>
                <c:pt idx="98">
                  <c:v>106.9</c:v>
                </c:pt>
                <c:pt idx="99">
                  <c:v>105.8</c:v>
                </c:pt>
                <c:pt idx="100">
                  <c:v>104.3</c:v>
                </c:pt>
                <c:pt idx="101">
                  <c:v>102.7</c:v>
                </c:pt>
                <c:pt idx="102">
                  <c:v>100.3</c:v>
                </c:pt>
                <c:pt idx="103">
                  <c:v>98.7</c:v>
                </c:pt>
                <c:pt idx="104">
                  <c:v>98</c:v>
                </c:pt>
                <c:pt idx="105">
                  <c:v>97</c:v>
                </c:pt>
                <c:pt idx="106">
                  <c:v>97.1</c:v>
                </c:pt>
                <c:pt idx="107">
                  <c:v>97.3</c:v>
                </c:pt>
                <c:pt idx="108">
                  <c:v>97.1</c:v>
                </c:pt>
                <c:pt idx="109">
                  <c:v>97</c:v>
                </c:pt>
                <c:pt idx="110">
                  <c:v>96.4</c:v>
                </c:pt>
                <c:pt idx="111">
                  <c:v>95.8</c:v>
                </c:pt>
                <c:pt idx="112">
                  <c:v>94.6</c:v>
                </c:pt>
                <c:pt idx="113">
                  <c:v>93.9</c:v>
                </c:pt>
                <c:pt idx="114">
                  <c:v>93.7</c:v>
                </c:pt>
                <c:pt idx="115">
                  <c:v>93.1</c:v>
                </c:pt>
                <c:pt idx="116">
                  <c:v>92.8</c:v>
                </c:pt>
                <c:pt idx="117">
                  <c:v>92.9</c:v>
                </c:pt>
                <c:pt idx="118">
                  <c:v>93</c:v>
                </c:pt>
                <c:pt idx="119">
                  <c:v>93.2</c:v>
                </c:pt>
                <c:pt idx="120">
                  <c:v>93.5</c:v>
                </c:pt>
                <c:pt idx="121">
                  <c:v>94.3</c:v>
                </c:pt>
                <c:pt idx="122">
                  <c:v>94.8</c:v>
                </c:pt>
                <c:pt idx="123">
                  <c:v>95.2</c:v>
                </c:pt>
                <c:pt idx="124">
                  <c:v>95.6</c:v>
                </c:pt>
                <c:pt idx="125">
                  <c:v>95.9</c:v>
                </c:pt>
                <c:pt idx="126">
                  <c:v>96.5</c:v>
                </c:pt>
                <c:pt idx="127">
                  <c:v>97.5</c:v>
                </c:pt>
                <c:pt idx="128">
                  <c:v>98.7</c:v>
                </c:pt>
                <c:pt idx="129">
                  <c:v>99.4</c:v>
                </c:pt>
                <c:pt idx="130">
                  <c:v>100.5</c:v>
                </c:pt>
                <c:pt idx="131">
                  <c:v>101.4</c:v>
                </c:pt>
                <c:pt idx="132">
                  <c:v>102.8</c:v>
                </c:pt>
                <c:pt idx="133">
                  <c:v>103.7</c:v>
                </c:pt>
                <c:pt idx="134">
                  <c:v>104.7</c:v>
                </c:pt>
                <c:pt idx="135">
                  <c:v>105.5</c:v>
                </c:pt>
                <c:pt idx="136">
                  <c:v>106.2</c:v>
                </c:pt>
                <c:pt idx="137">
                  <c:v>107.3</c:v>
                </c:pt>
                <c:pt idx="138">
                  <c:v>108.3</c:v>
                </c:pt>
                <c:pt idx="139">
                  <c:v>108.9</c:v>
                </c:pt>
                <c:pt idx="140">
                  <c:v>109.9</c:v>
                </c:pt>
                <c:pt idx="141">
                  <c:v>110.3</c:v>
                </c:pt>
                <c:pt idx="142">
                  <c:v>110.6</c:v>
                </c:pt>
                <c:pt idx="143">
                  <c:v>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8C-4381-BE03-4384331276B8}"/>
            </c:ext>
          </c:extLst>
        </c:ser>
        <c:ser>
          <c:idx val="2"/>
          <c:order val="2"/>
          <c:tx>
            <c:v>חודשי משכורת לדירה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oecd!$F$2:$F$145</c:f>
              <c:numCache>
                <c:formatCode>General</c:formatCode>
                <c:ptCount val="144"/>
                <c:pt idx="0">
                  <c:v>68.870075254113004</c:v>
                </c:pt>
                <c:pt idx="1">
                  <c:v>75.342635150593978</c:v>
                </c:pt>
                <c:pt idx="2">
                  <c:v>75.552287926660412</c:v>
                </c:pt>
                <c:pt idx="3">
                  <c:v>84.928884691088001</c:v>
                </c:pt>
                <c:pt idx="4">
                  <c:v>86.810680789047467</c:v>
                </c:pt>
                <c:pt idx="5">
                  <c:v>82.537679786742004</c:v>
                </c:pt>
                <c:pt idx="6">
                  <c:v>78.677217642969595</c:v>
                </c:pt>
                <c:pt idx="7">
                  <c:v>79.723987484164283</c:v>
                </c:pt>
                <c:pt idx="8">
                  <c:v>78.391219215629079</c:v>
                </c:pt>
                <c:pt idx="9">
                  <c:v>84.395555918661216</c:v>
                </c:pt>
                <c:pt idx="10">
                  <c:v>93.754724275009394</c:v>
                </c:pt>
                <c:pt idx="11">
                  <c:v>96.737452967632649</c:v>
                </c:pt>
                <c:pt idx="12">
                  <c:v>78.578627939552831</c:v>
                </c:pt>
                <c:pt idx="13">
                  <c:v>72.21289571269358</c:v>
                </c:pt>
                <c:pt idx="14">
                  <c:v>69.895546658639475</c:v>
                </c:pt>
                <c:pt idx="15">
                  <c:v>69.261681435953719</c:v>
                </c:pt>
                <c:pt idx="16">
                  <c:v>70.071074348634042</c:v>
                </c:pt>
                <c:pt idx="17">
                  <c:v>63.679418308175279</c:v>
                </c:pt>
                <c:pt idx="18">
                  <c:v>65.919060798881105</c:v>
                </c:pt>
                <c:pt idx="19">
                  <c:v>63.791023084343976</c:v>
                </c:pt>
                <c:pt idx="20">
                  <c:v>64.036283530710662</c:v>
                </c:pt>
                <c:pt idx="21">
                  <c:v>60.00346453323403</c:v>
                </c:pt>
                <c:pt idx="22">
                  <c:v>62.319422936318752</c:v>
                </c:pt>
                <c:pt idx="23">
                  <c:v>63.665971256640546</c:v>
                </c:pt>
                <c:pt idx="24">
                  <c:v>67.344134906940653</c:v>
                </c:pt>
                <c:pt idx="25">
                  <c:v>66.901593673330268</c:v>
                </c:pt>
                <c:pt idx="26">
                  <c:v>69.426607606445515</c:v>
                </c:pt>
                <c:pt idx="27">
                  <c:v>75.638560043918829</c:v>
                </c:pt>
                <c:pt idx="28">
                  <c:v>77.164186392731281</c:v>
                </c:pt>
                <c:pt idx="29">
                  <c:v>76.972068793323544</c:v>
                </c:pt>
                <c:pt idx="30">
                  <c:v>83.862101485489333</c:v>
                </c:pt>
                <c:pt idx="31">
                  <c:v>85.177846526520113</c:v>
                </c:pt>
                <c:pt idx="32">
                  <c:v>87.422027437753442</c:v>
                </c:pt>
                <c:pt idx="33">
                  <c:v>84.590791023767437</c:v>
                </c:pt>
                <c:pt idx="34">
                  <c:v>96.811181444114951</c:v>
                </c:pt>
                <c:pt idx="35">
                  <c:v>94.844333841337075</c:v>
                </c:pt>
                <c:pt idx="36">
                  <c:v>91.561240597148839</c:v>
                </c:pt>
                <c:pt idx="37">
                  <c:v>88.985519908091206</c:v>
                </c:pt>
                <c:pt idx="38">
                  <c:v>89.207562434836831</c:v>
                </c:pt>
                <c:pt idx="39">
                  <c:v>87.756577385228994</c:v>
                </c:pt>
                <c:pt idx="40">
                  <c:v>95.981227823439184</c:v>
                </c:pt>
                <c:pt idx="41">
                  <c:v>96.41727641513441</c:v>
                </c:pt>
                <c:pt idx="42">
                  <c:v>95.091745723764987</c:v>
                </c:pt>
                <c:pt idx="43">
                  <c:v>97.70205577823107</c:v>
                </c:pt>
                <c:pt idx="44">
                  <c:v>99.350349984994324</c:v>
                </c:pt>
                <c:pt idx="45">
                  <c:v>97.497975442834786</c:v>
                </c:pt>
                <c:pt idx="46">
                  <c:v>98.015364424877248</c:v>
                </c:pt>
                <c:pt idx="47">
                  <c:v>98.218138487804538</c:v>
                </c:pt>
                <c:pt idx="48">
                  <c:v>101.30988121798975</c:v>
                </c:pt>
                <c:pt idx="49">
                  <c:v>99.513223247292927</c:v>
                </c:pt>
                <c:pt idx="50">
                  <c:v>101.21457676124651</c:v>
                </c:pt>
                <c:pt idx="51">
                  <c:v>106.28621701104377</c:v>
                </c:pt>
                <c:pt idx="52">
                  <c:v>106.32026252709501</c:v>
                </c:pt>
                <c:pt idx="53">
                  <c:v>106.38853932076248</c:v>
                </c:pt>
                <c:pt idx="54">
                  <c:v>102.29114937389325</c:v>
                </c:pt>
                <c:pt idx="55">
                  <c:v>104.79364219937518</c:v>
                </c:pt>
                <c:pt idx="56">
                  <c:v>104.71012186353309</c:v>
                </c:pt>
                <c:pt idx="57">
                  <c:v>102.60346825626695</c:v>
                </c:pt>
                <c:pt idx="58">
                  <c:v>101.14023837949748</c:v>
                </c:pt>
                <c:pt idx="59">
                  <c:v>101.54089165210522</c:v>
                </c:pt>
                <c:pt idx="60">
                  <c:v>99.859788161436214</c:v>
                </c:pt>
                <c:pt idx="61">
                  <c:v>97.749398167253162</c:v>
                </c:pt>
                <c:pt idx="62">
                  <c:v>97.081278574839246</c:v>
                </c:pt>
                <c:pt idx="63">
                  <c:v>100.12732505197867</c:v>
                </c:pt>
                <c:pt idx="64">
                  <c:v>99.998073060768192</c:v>
                </c:pt>
                <c:pt idx="65">
                  <c:v>99.914234170956888</c:v>
                </c:pt>
                <c:pt idx="66">
                  <c:v>102.05684996563912</c:v>
                </c:pt>
                <c:pt idx="67">
                  <c:v>100.41330966391993</c:v>
                </c:pt>
                <c:pt idx="68">
                  <c:v>94.178106158368934</c:v>
                </c:pt>
                <c:pt idx="69">
                  <c:v>92.503686924244448</c:v>
                </c:pt>
                <c:pt idx="70">
                  <c:v>91.478589048280369</c:v>
                </c:pt>
                <c:pt idx="71">
                  <c:v>88.969541111680158</c:v>
                </c:pt>
                <c:pt idx="72">
                  <c:v>86.999998465899608</c:v>
                </c:pt>
                <c:pt idx="73">
                  <c:v>84.200374961365014</c:v>
                </c:pt>
                <c:pt idx="74">
                  <c:v>86.36809623447985</c:v>
                </c:pt>
                <c:pt idx="75">
                  <c:v>81.575933899412647</c:v>
                </c:pt>
                <c:pt idx="76">
                  <c:v>97.111445065996278</c:v>
                </c:pt>
                <c:pt idx="77">
                  <c:v>92.983489705803578</c:v>
                </c:pt>
                <c:pt idx="78">
                  <c:v>92.790529371613928</c:v>
                </c:pt>
                <c:pt idx="79">
                  <c:v>93.486098178289097</c:v>
                </c:pt>
                <c:pt idx="80">
                  <c:v>93.3331351407477</c:v>
                </c:pt>
                <c:pt idx="81">
                  <c:v>89.258016021228158</c:v>
                </c:pt>
                <c:pt idx="82">
                  <c:v>93.83062919672561</c:v>
                </c:pt>
                <c:pt idx="83">
                  <c:v>92.167798840536591</c:v>
                </c:pt>
                <c:pt idx="84">
                  <c:v>92.717674607349068</c:v>
                </c:pt>
                <c:pt idx="85">
                  <c:v>100.1173052700187</c:v>
                </c:pt>
                <c:pt idx="86">
                  <c:v>99.602142575490547</c:v>
                </c:pt>
                <c:pt idx="87">
                  <c:v>91.356479267687476</c:v>
                </c:pt>
                <c:pt idx="88">
                  <c:v>95.492491252934755</c:v>
                </c:pt>
                <c:pt idx="89">
                  <c:v>99.535905551398812</c:v>
                </c:pt>
                <c:pt idx="90">
                  <c:v>99.866982091178016</c:v>
                </c:pt>
                <c:pt idx="91">
                  <c:v>98.656782265522267</c:v>
                </c:pt>
                <c:pt idx="92">
                  <c:v>105.21866651795706</c:v>
                </c:pt>
                <c:pt idx="93">
                  <c:v>100.93974117794683</c:v>
                </c:pt>
                <c:pt idx="94">
                  <c:v>100.31944425650524</c:v>
                </c:pt>
                <c:pt idx="95">
                  <c:v>92.781132253528057</c:v>
                </c:pt>
                <c:pt idx="96">
                  <c:v>95.344708988993276</c:v>
                </c:pt>
                <c:pt idx="97">
                  <c:v>94.128818177235203</c:v>
                </c:pt>
                <c:pt idx="98">
                  <c:v>98.89835056468803</c:v>
                </c:pt>
                <c:pt idx="99">
                  <c:v>94.837223898591674</c:v>
                </c:pt>
                <c:pt idx="100">
                  <c:v>93.281010861343916</c:v>
                </c:pt>
                <c:pt idx="101">
                  <c:v>95.855813514976276</c:v>
                </c:pt>
                <c:pt idx="102">
                  <c:v>96.943817940202294</c:v>
                </c:pt>
                <c:pt idx="103">
                  <c:v>96.316889953976798</c:v>
                </c:pt>
                <c:pt idx="104">
                  <c:v>101.15313142361052</c:v>
                </c:pt>
                <c:pt idx="105">
                  <c:v>107.59708211380509</c:v>
                </c:pt>
                <c:pt idx="106">
                  <c:v>109.44359227868364</c:v>
                </c:pt>
                <c:pt idx="107">
                  <c:v>116.27494088847705</c:v>
                </c:pt>
                <c:pt idx="108">
                  <c:v>117.46993775358447</c:v>
                </c:pt>
                <c:pt idx="109">
                  <c:v>119.90292293511884</c:v>
                </c:pt>
                <c:pt idx="110">
                  <c:v>124.09213796702514</c:v>
                </c:pt>
                <c:pt idx="111">
                  <c:v>130.21775942170467</c:v>
                </c:pt>
                <c:pt idx="112">
                  <c:v>129.00215808394299</c:v>
                </c:pt>
                <c:pt idx="113">
                  <c:v>127.79384473776783</c:v>
                </c:pt>
                <c:pt idx="114">
                  <c:v>122.29493375145033</c:v>
                </c:pt>
                <c:pt idx="115">
                  <c:v>123.7217892084211</c:v>
                </c:pt>
                <c:pt idx="116">
                  <c:v>124.43032497476821</c:v>
                </c:pt>
                <c:pt idx="117">
                  <c:v>127.73339496111905</c:v>
                </c:pt>
                <c:pt idx="118">
                  <c:v>131.98351890294543</c:v>
                </c:pt>
                <c:pt idx="119">
                  <c:v>132.44969631984807</c:v>
                </c:pt>
                <c:pt idx="120">
                  <c:v>136.62733522154394</c:v>
                </c:pt>
                <c:pt idx="121">
                  <c:v>137.76146976077132</c:v>
                </c:pt>
                <c:pt idx="122">
                  <c:v>143.04567495966756</c:v>
                </c:pt>
                <c:pt idx="123">
                  <c:v>144.56400285314359</c:v>
                </c:pt>
                <c:pt idx="124">
                  <c:v>143.7704723052631</c:v>
                </c:pt>
                <c:pt idx="125">
                  <c:v>147.888294111905</c:v>
                </c:pt>
                <c:pt idx="126">
                  <c:v>151.2070867506954</c:v>
                </c:pt>
                <c:pt idx="127">
                  <c:v>154.97775891222793</c:v>
                </c:pt>
                <c:pt idx="128">
                  <c:v>152.3708951387728</c:v>
                </c:pt>
                <c:pt idx="129">
                  <c:v>155.6658526444302</c:v>
                </c:pt>
                <c:pt idx="130">
                  <c:v>155.43624333227964</c:v>
                </c:pt>
                <c:pt idx="131">
                  <c:v>158.55895534282027</c:v>
                </c:pt>
                <c:pt idx="132">
                  <c:v>155.07286308053682</c:v>
                </c:pt>
                <c:pt idx="133">
                  <c:v>157.37484858329819</c:v>
                </c:pt>
                <c:pt idx="134">
                  <c:v>157.73578963226578</c:v>
                </c:pt>
                <c:pt idx="135">
                  <c:v>160.89442806068587</c:v>
                </c:pt>
                <c:pt idx="136">
                  <c:v>154.26516782790171</c:v>
                </c:pt>
                <c:pt idx="137">
                  <c:v>152.342096101007</c:v>
                </c:pt>
                <c:pt idx="138">
                  <c:v>155.15174474893152</c:v>
                </c:pt>
                <c:pt idx="139">
                  <c:v>152.03645744033957</c:v>
                </c:pt>
                <c:pt idx="140">
                  <c:v>145.71207505307859</c:v>
                </c:pt>
                <c:pt idx="141">
                  <c:v>148.71394377226073</c:v>
                </c:pt>
                <c:pt idx="142">
                  <c:v>143.00385131680167</c:v>
                </c:pt>
                <c:pt idx="143">
                  <c:v>145.52490318392358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8C-4381-BE03-438433127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7752992"/>
        <c:axId val="847753648"/>
      </c:lineChart>
      <c:dateAx>
        <c:axId val="84775299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47753648"/>
        <c:crosses val="autoZero"/>
        <c:auto val="1"/>
        <c:lblOffset val="100"/>
        <c:baseTimeUnit val="months"/>
      </c:dateAx>
      <c:valAx>
        <c:axId val="847753648"/>
        <c:scaling>
          <c:orientation val="minMax"/>
          <c:max val="165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4775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/>
              <a:t>מחיר</a:t>
            </a:r>
            <a:r>
              <a:rPr lang="he-IL" baseline="0" dirty="0"/>
              <a:t> מ"ר נדל"ן 2006-2016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Sheet12!$U$19</c:f>
              <c:strCache>
                <c:ptCount val="1"/>
                <c:pt idx="0">
                  <c:v>מגורים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668961284541674E-3"/>
                  <c:y val="-6.0150375939849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ED-446B-BFD8-DA9818C8B09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ED-446B-BFD8-DA9818C8B09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ED-446B-BFD8-DA9818C8B09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ED-446B-BFD8-DA9818C8B09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ED-446B-BFD8-DA9818C8B09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ED-446B-BFD8-DA9818C8B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Sheet12!$V$18:$AF$18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Sheet12!$V$19:$AF$19</c:f>
              <c:numCache>
                <c:formatCode>0</c:formatCode>
                <c:ptCount val="11"/>
                <c:pt idx="0">
                  <c:v>11872.430218949856</c:v>
                </c:pt>
                <c:pt idx="1">
                  <c:v>11710.953398393009</c:v>
                </c:pt>
                <c:pt idx="2">
                  <c:v>12115.65102399587</c:v>
                </c:pt>
                <c:pt idx="3">
                  <c:v>13351.774857544344</c:v>
                </c:pt>
                <c:pt idx="4">
                  <c:v>14737.977426499972</c:v>
                </c:pt>
                <c:pt idx="5">
                  <c:v>15703.437419241935</c:v>
                </c:pt>
                <c:pt idx="6">
                  <c:v>15687.708952778721</c:v>
                </c:pt>
                <c:pt idx="7">
                  <c:v>16255.841821039701</c:v>
                </c:pt>
                <c:pt idx="8">
                  <c:v>17141.003556755681</c:v>
                </c:pt>
                <c:pt idx="9">
                  <c:v>18333.455394435583</c:v>
                </c:pt>
                <c:pt idx="10">
                  <c:v>19457.309491959822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DED-446B-BFD8-DA9818C8B094}"/>
            </c:ext>
          </c:extLst>
        </c:ser>
        <c:ser>
          <c:idx val="1"/>
          <c:order val="1"/>
          <c:tx>
            <c:strRef>
              <c:f>Sheet12!$U$20</c:f>
              <c:strCache>
                <c:ptCount val="1"/>
                <c:pt idx="0">
                  <c:v>משרדים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ED-446B-BFD8-DA9818C8B09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ED-446B-BFD8-DA9818C8B09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ED-446B-BFD8-DA9818C8B094}"/>
                </c:ext>
              </c:extLst>
            </c:dLbl>
            <c:dLbl>
              <c:idx val="9"/>
              <c:layout>
                <c:manualLayout>
                  <c:x val="-1.0341261974420055E-16"/>
                  <c:y val="3.7383168400135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DED-446B-BFD8-DA9818C8B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Sheet12!$V$18:$AF$18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Sheet12!$V$20:$AF$20</c:f>
              <c:numCache>
                <c:formatCode>0</c:formatCode>
                <c:ptCount val="11"/>
                <c:pt idx="0">
                  <c:v>10118.331040834455</c:v>
                </c:pt>
                <c:pt idx="1">
                  <c:v>10954.615740758965</c:v>
                </c:pt>
                <c:pt idx="2">
                  <c:v>11145.089133370808</c:v>
                </c:pt>
                <c:pt idx="3">
                  <c:v>9966.0888519775635</c:v>
                </c:pt>
                <c:pt idx="4">
                  <c:v>10538.801287840795</c:v>
                </c:pt>
                <c:pt idx="5">
                  <c:v>10438.493141302677</c:v>
                </c:pt>
                <c:pt idx="6">
                  <c:v>10429.363651380061</c:v>
                </c:pt>
                <c:pt idx="7">
                  <c:v>11784.902449376803</c:v>
                </c:pt>
                <c:pt idx="8">
                  <c:v>10877.478647526306</c:v>
                </c:pt>
                <c:pt idx="9">
                  <c:v>12671.538597269777</c:v>
                </c:pt>
                <c:pt idx="10">
                  <c:v>12992.259134020142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DED-446B-BFD8-DA9818C8B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376216"/>
        <c:axId val="198376608"/>
      </c:lineChart>
      <c:lineChart>
        <c:grouping val="standard"/>
        <c:varyColors val="0"/>
        <c:ser>
          <c:idx val="2"/>
          <c:order val="2"/>
          <c:tx>
            <c:strRef>
              <c:f>Sheet12!$U$21</c:f>
              <c:strCache>
                <c:ptCount val="1"/>
                <c:pt idx="0">
                  <c:v>תשומות</c:v>
                </c:pt>
              </c:strCache>
            </c:strRef>
          </c:tx>
          <c:spPr>
            <a:ln w="28575" cap="rnd">
              <a:solidFill>
                <a:schemeClr val="bg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Sheet12!$V$18:$AF$18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Sheet12!$V$21:$AF$21</c:f>
              <c:numCache>
                <c:formatCode>0</c:formatCode>
                <c:ptCount val="11"/>
                <c:pt idx="0">
                  <c:v>140.25621616907964</c:v>
                </c:pt>
                <c:pt idx="1">
                  <c:v>139.85144692133926</c:v>
                </c:pt>
                <c:pt idx="2">
                  <c:v>139.11119565193235</c:v>
                </c:pt>
                <c:pt idx="3">
                  <c:v>133.87061400610989</c:v>
                </c:pt>
                <c:pt idx="4">
                  <c:v>135.4598741498707</c:v>
                </c:pt>
                <c:pt idx="5">
                  <c:v>137.5946811289127</c:v>
                </c:pt>
                <c:pt idx="6">
                  <c:v>139.78960081404446</c:v>
                </c:pt>
                <c:pt idx="7">
                  <c:v>139.29909683955381</c:v>
                </c:pt>
                <c:pt idx="8">
                  <c:v>140.90520703674241</c:v>
                </c:pt>
                <c:pt idx="9">
                  <c:v>143.38062563067609</c:v>
                </c:pt>
                <c:pt idx="10">
                  <c:v>145.81092012133465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DED-446B-BFD8-DA9818C8B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619568"/>
        <c:axId val="117619176"/>
      </c:lineChart>
      <c:catAx>
        <c:axId val="19837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98376608"/>
        <c:crosses val="autoZero"/>
        <c:auto val="1"/>
        <c:lblAlgn val="ctr"/>
        <c:lblOffset val="100"/>
        <c:noMultiLvlLbl val="0"/>
      </c:catAx>
      <c:valAx>
        <c:axId val="198376608"/>
        <c:scaling>
          <c:orientation val="minMax"/>
          <c:min val="9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98376216"/>
        <c:crosses val="autoZero"/>
        <c:crossBetween val="between"/>
      </c:valAx>
      <c:valAx>
        <c:axId val="117619176"/>
        <c:scaling>
          <c:orientation val="minMax"/>
          <c:max val="200"/>
          <c:min val="100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17619568"/>
        <c:crosses val="max"/>
        <c:crossBetween val="between"/>
      </c:valAx>
      <c:catAx>
        <c:axId val="117619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7619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/>
              <a:t>שווי מ"ר למגורים לאורך ציר החוף ראלי במחירי 2014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5.0300886302255696E-2"/>
          <c:y val="0.11992702014874507"/>
          <c:w val="0.94124500741755102"/>
          <c:h val="0.71419526591590909"/>
        </c:manualLayout>
      </c:layout>
      <c:lineChart>
        <c:grouping val="standard"/>
        <c:varyColors val="0"/>
        <c:ser>
          <c:idx val="1"/>
          <c:order val="0"/>
          <c:tx>
            <c:v>2016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2141451144382595E-17"/>
                  <c:y val="3.502370994852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2A4-434B-878B-4387DA39C06C}"/>
                </c:ext>
              </c:extLst>
            </c:dLbl>
            <c:dLbl>
              <c:idx val="2"/>
              <c:layout>
                <c:manualLayout>
                  <c:x val="0"/>
                  <c:y val="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2A4-434B-878B-4387DA39C06C}"/>
                </c:ext>
              </c:extLst>
            </c:dLbl>
            <c:dLbl>
              <c:idx val="7"/>
              <c:layout>
                <c:manualLayout>
                  <c:x val="-7.246376811594203E-3"/>
                  <c:y val="-4.961692242707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A4-434B-878B-4387DA39C0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A4-434B-878B-4387DA39C06C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5DB-4A84-A368-628AD7AC78D4}"/>
                </c:ext>
              </c:extLst>
            </c:dLbl>
            <c:dLbl>
              <c:idx val="20"/>
              <c:layout>
                <c:manualLayout>
                  <c:x val="-2.0933977455716585E-2"/>
                  <c:y val="-3.0500938894551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5DB-4A84-A368-628AD7AC78D4}"/>
                </c:ext>
              </c:extLst>
            </c:dLbl>
            <c:dLbl>
              <c:idx val="21"/>
              <c:layout>
                <c:manualLayout>
                  <c:x val="4.830917874396135E-3"/>
                  <c:y val="-4.9564025703645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5DB-4A84-A368-628AD7AC78D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DB-4A84-A368-628AD7AC78D4}"/>
                </c:ext>
              </c:extLst>
            </c:dLbl>
            <c:dLbl>
              <c:idx val="23"/>
              <c:layout>
                <c:manualLayout>
                  <c:x val="0"/>
                  <c:y val="-4.575140834182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5DB-4A84-A368-628AD7AC78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Sheet12!$A$59:$A$82</c:f>
              <c:strCache>
                <c:ptCount val="24"/>
                <c:pt idx="0">
                  <c:v>דימונה</c:v>
                </c:pt>
                <c:pt idx="1">
                  <c:v>באר שבע</c:v>
                </c:pt>
                <c:pt idx="2">
                  <c:v>קריית גת</c:v>
                </c:pt>
                <c:pt idx="3">
                  <c:v>אשקלון</c:v>
                </c:pt>
                <c:pt idx="4">
                  <c:v>אשדוד</c:v>
                </c:pt>
                <c:pt idx="5">
                  <c:v>יבנה</c:v>
                </c:pt>
                <c:pt idx="6">
                  <c:v>ראשון לציון</c:v>
                </c:pt>
                <c:pt idx="7">
                  <c:v>בת ים</c:v>
                </c:pt>
                <c:pt idx="8">
                  <c:v>חולון</c:v>
                </c:pt>
                <c:pt idx="9">
                  <c:v>תל אביב -יפו</c:v>
                </c:pt>
                <c:pt idx="10">
                  <c:v>הרצלייה</c:v>
                </c:pt>
                <c:pt idx="11">
                  <c:v>רעננה</c:v>
                </c:pt>
                <c:pt idx="12">
                  <c:v>כפר סבא</c:v>
                </c:pt>
                <c:pt idx="13">
                  <c:v>נתניה</c:v>
                </c:pt>
                <c:pt idx="14">
                  <c:v>חדרה</c:v>
                </c:pt>
                <c:pt idx="15">
                  <c:v>אור עקיבא</c:v>
                </c:pt>
                <c:pt idx="16">
                  <c:v>פרדס חנה-כרכור</c:v>
                </c:pt>
                <c:pt idx="17">
                  <c:v>חיפה</c:v>
                </c:pt>
                <c:pt idx="18">
                  <c:v>נשר</c:v>
                </c:pt>
                <c:pt idx="19">
                  <c:v>קריית ים</c:v>
                </c:pt>
                <c:pt idx="20">
                  <c:v>קריית מוצקין</c:v>
                </c:pt>
                <c:pt idx="21">
                  <c:v>קריית אתא</c:v>
                </c:pt>
                <c:pt idx="22">
                  <c:v>עכו</c:v>
                </c:pt>
                <c:pt idx="23">
                  <c:v>נהרייה</c:v>
                </c:pt>
              </c:strCache>
            </c:strRef>
          </c:cat>
          <c:val>
            <c:numRef>
              <c:f>Sheet12!$T$59:$T$82</c:f>
              <c:numCache>
                <c:formatCode>0</c:formatCode>
                <c:ptCount val="24"/>
                <c:pt idx="0">
                  <c:v>7746.3994822671038</c:v>
                </c:pt>
                <c:pt idx="1">
                  <c:v>11139.104123698136</c:v>
                </c:pt>
                <c:pt idx="2">
                  <c:v>11052.855541518105</c:v>
                </c:pt>
                <c:pt idx="3">
                  <c:v>11290.558070167459</c:v>
                </c:pt>
                <c:pt idx="4">
                  <c:v>15969.057004834351</c:v>
                </c:pt>
                <c:pt idx="5">
                  <c:v>14449.026822475609</c:v>
                </c:pt>
                <c:pt idx="6">
                  <c:v>19016.996539814845</c:v>
                </c:pt>
                <c:pt idx="7">
                  <c:v>20538.777869621343</c:v>
                </c:pt>
                <c:pt idx="8">
                  <c:v>20192.164869761717</c:v>
                </c:pt>
                <c:pt idx="9">
                  <c:v>32753.506643164976</c:v>
                </c:pt>
                <c:pt idx="10">
                  <c:v>24334.299779836216</c:v>
                </c:pt>
                <c:pt idx="11">
                  <c:v>22323.429121639889</c:v>
                </c:pt>
                <c:pt idx="12">
                  <c:v>19495.411612748481</c:v>
                </c:pt>
                <c:pt idx="13">
                  <c:v>16975.887441223134</c:v>
                </c:pt>
                <c:pt idx="14">
                  <c:v>12341.978606635143</c:v>
                </c:pt>
                <c:pt idx="15">
                  <c:v>13481.481858403373</c:v>
                </c:pt>
                <c:pt idx="16">
                  <c:v>11466.155495429961</c:v>
                </c:pt>
                <c:pt idx="17">
                  <c:v>14427.700490596551</c:v>
                </c:pt>
                <c:pt idx="18">
                  <c:v>13174.149517559323</c:v>
                </c:pt>
                <c:pt idx="19">
                  <c:v>11199.041018112897</c:v>
                </c:pt>
                <c:pt idx="20">
                  <c:v>12063.547864681726</c:v>
                </c:pt>
                <c:pt idx="21">
                  <c:v>9857.4818985193579</c:v>
                </c:pt>
                <c:pt idx="22">
                  <c:v>10018.097598674593</c:v>
                </c:pt>
                <c:pt idx="23">
                  <c:v>12322.484804635997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4-434B-878B-4387DA39C06C}"/>
            </c:ext>
          </c:extLst>
        </c:ser>
        <c:ser>
          <c:idx val="2"/>
          <c:order val="1"/>
          <c:tx>
            <c:v>2007</c:v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DB-4A84-A368-628AD7AC78D4}"/>
                </c:ext>
              </c:extLst>
            </c:dLbl>
            <c:dLbl>
              <c:idx val="7"/>
              <c:layout>
                <c:manualLayout>
                  <c:x val="-2.5764895330112721E-2"/>
                  <c:y val="-5.718926042728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5DB-4A84-A368-628AD7AC78D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DB-4A84-A368-628AD7AC78D4}"/>
                </c:ext>
              </c:extLst>
            </c:dLbl>
            <c:dLbl>
              <c:idx val="14"/>
              <c:layout>
                <c:manualLayout>
                  <c:x val="-8.856580457753038E-17"/>
                  <c:y val="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2A4-434B-878B-4387DA39C06C}"/>
                </c:ext>
              </c:extLst>
            </c:dLbl>
            <c:dLbl>
              <c:idx val="19"/>
              <c:layout>
                <c:manualLayout>
                  <c:x val="0"/>
                  <c:y val="2.9186424957105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2A4-434B-878B-4387DA39C06C}"/>
                </c:ext>
              </c:extLst>
            </c:dLbl>
            <c:dLbl>
              <c:idx val="20"/>
              <c:layout>
                <c:manualLayout>
                  <c:x val="-4.830917874396312E-3"/>
                  <c:y val="-3.210506745281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2A4-434B-878B-4387DA39C06C}"/>
                </c:ext>
              </c:extLst>
            </c:dLbl>
            <c:dLbl>
              <c:idx val="21"/>
              <c:layout>
                <c:manualLayout>
                  <c:x val="-1.8115942028985685E-2"/>
                  <c:y val="6.7128777401341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2A4-434B-878B-4387DA39C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Sheet12!$A$59:$A$82</c:f>
              <c:strCache>
                <c:ptCount val="24"/>
                <c:pt idx="0">
                  <c:v>דימונה</c:v>
                </c:pt>
                <c:pt idx="1">
                  <c:v>באר שבע</c:v>
                </c:pt>
                <c:pt idx="2">
                  <c:v>קריית גת</c:v>
                </c:pt>
                <c:pt idx="3">
                  <c:v>אשקלון</c:v>
                </c:pt>
                <c:pt idx="4">
                  <c:v>אשדוד</c:v>
                </c:pt>
                <c:pt idx="5">
                  <c:v>יבנה</c:v>
                </c:pt>
                <c:pt idx="6">
                  <c:v>ראשון לציון</c:v>
                </c:pt>
                <c:pt idx="7">
                  <c:v>בת ים</c:v>
                </c:pt>
                <c:pt idx="8">
                  <c:v>חולון</c:v>
                </c:pt>
                <c:pt idx="9">
                  <c:v>תל אביב -יפו</c:v>
                </c:pt>
                <c:pt idx="10">
                  <c:v>הרצלייה</c:v>
                </c:pt>
                <c:pt idx="11">
                  <c:v>רעננה</c:v>
                </c:pt>
                <c:pt idx="12">
                  <c:v>כפר סבא</c:v>
                </c:pt>
                <c:pt idx="13">
                  <c:v>נתניה</c:v>
                </c:pt>
                <c:pt idx="14">
                  <c:v>חדרה</c:v>
                </c:pt>
                <c:pt idx="15">
                  <c:v>אור עקיבא</c:v>
                </c:pt>
                <c:pt idx="16">
                  <c:v>פרדס חנה-כרכור</c:v>
                </c:pt>
                <c:pt idx="17">
                  <c:v>חיפה</c:v>
                </c:pt>
                <c:pt idx="18">
                  <c:v>נשר</c:v>
                </c:pt>
                <c:pt idx="19">
                  <c:v>קריית ים</c:v>
                </c:pt>
                <c:pt idx="20">
                  <c:v>קריית מוצקין</c:v>
                </c:pt>
                <c:pt idx="21">
                  <c:v>קריית אתא</c:v>
                </c:pt>
                <c:pt idx="22">
                  <c:v>עכו</c:v>
                </c:pt>
                <c:pt idx="23">
                  <c:v>נהרייה</c:v>
                </c:pt>
              </c:strCache>
            </c:strRef>
          </c:cat>
          <c:val>
            <c:numRef>
              <c:f>Sheet12!$K$59:$K$82</c:f>
              <c:numCache>
                <c:formatCode>0</c:formatCode>
                <c:ptCount val="24"/>
                <c:pt idx="0">
                  <c:v>5096.6518298654928</c:v>
                </c:pt>
                <c:pt idx="1">
                  <c:v>5384.3259137510486</c:v>
                </c:pt>
                <c:pt idx="2">
                  <c:v>6636.8649049731275</c:v>
                </c:pt>
                <c:pt idx="3">
                  <c:v>5823.8747499924448</c:v>
                </c:pt>
                <c:pt idx="4">
                  <c:v>8139.540358615146</c:v>
                </c:pt>
                <c:pt idx="5">
                  <c:v>6626.020020603667</c:v>
                </c:pt>
                <c:pt idx="6">
                  <c:v>10246.095556852173</c:v>
                </c:pt>
                <c:pt idx="7">
                  <c:v>10262.243179494129</c:v>
                </c:pt>
                <c:pt idx="8">
                  <c:v>10753.867289748012</c:v>
                </c:pt>
                <c:pt idx="9">
                  <c:v>20377.17478853053</c:v>
                </c:pt>
                <c:pt idx="10">
                  <c:v>15647.053611810235</c:v>
                </c:pt>
                <c:pt idx="11">
                  <c:v>15282.407347881104</c:v>
                </c:pt>
                <c:pt idx="12">
                  <c:v>11491.923966336133</c:v>
                </c:pt>
                <c:pt idx="13">
                  <c:v>10839.425497462829</c:v>
                </c:pt>
                <c:pt idx="14">
                  <c:v>5989.2607789111917</c:v>
                </c:pt>
                <c:pt idx="15">
                  <c:v>5773.4728508140461</c:v>
                </c:pt>
                <c:pt idx="16">
                  <c:v>7548.7248625059683</c:v>
                </c:pt>
                <c:pt idx="17">
                  <c:v>8874.6253872210018</c:v>
                </c:pt>
                <c:pt idx="18">
                  <c:v>6866.7918747488584</c:v>
                </c:pt>
                <c:pt idx="19">
                  <c:v>5815.3594794293995</c:v>
                </c:pt>
                <c:pt idx="20">
                  <c:v>6588.3111366635922</c:v>
                </c:pt>
                <c:pt idx="21">
                  <c:v>5455.5806937852558</c:v>
                </c:pt>
                <c:pt idx="22">
                  <c:v>4818.1792658620989</c:v>
                </c:pt>
                <c:pt idx="23">
                  <c:v>7184.1550839123238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A4-434B-878B-4387DA39C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093832"/>
        <c:axId val="228094224"/>
      </c:lineChart>
      <c:catAx>
        <c:axId val="228093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094224"/>
        <c:crosses val="autoZero"/>
        <c:auto val="1"/>
        <c:lblAlgn val="ctr"/>
        <c:lblOffset val="100"/>
        <c:noMultiLvlLbl val="0"/>
      </c:catAx>
      <c:valAx>
        <c:axId val="22809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28093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976783699139059"/>
          <c:y val="0.92685208395563556"/>
          <c:w val="0.17012616176601114"/>
          <c:h val="6.0809445684462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יחס מחירי דירות לתוצר לנפש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Sheet1!$A$2:$A$161</c:f>
              <c:strCache>
                <c:ptCount val="157"/>
                <c:pt idx="0">
                  <c:v>1980-Q1</c:v>
                </c:pt>
                <c:pt idx="1">
                  <c:v>1980-Q2</c:v>
                </c:pt>
                <c:pt idx="2">
                  <c:v>1980-Q3</c:v>
                </c:pt>
                <c:pt idx="3">
                  <c:v>1980-Q4</c:v>
                </c:pt>
                <c:pt idx="4">
                  <c:v>1981-Q1</c:v>
                </c:pt>
                <c:pt idx="5">
                  <c:v>1981-Q2</c:v>
                </c:pt>
                <c:pt idx="6">
                  <c:v>1981-Q3</c:v>
                </c:pt>
                <c:pt idx="7">
                  <c:v>1981-Q4</c:v>
                </c:pt>
                <c:pt idx="8">
                  <c:v>1982-Q1</c:v>
                </c:pt>
                <c:pt idx="9">
                  <c:v>1982-Q2</c:v>
                </c:pt>
                <c:pt idx="10">
                  <c:v>1982-Q3</c:v>
                </c:pt>
                <c:pt idx="11">
                  <c:v>1982-Q4</c:v>
                </c:pt>
                <c:pt idx="12">
                  <c:v>1983-Q1</c:v>
                </c:pt>
                <c:pt idx="13">
                  <c:v>1983-Q2</c:v>
                </c:pt>
                <c:pt idx="14">
                  <c:v>1983-Q3</c:v>
                </c:pt>
                <c:pt idx="15">
                  <c:v>1983-Q4</c:v>
                </c:pt>
                <c:pt idx="16">
                  <c:v>1984-Q1</c:v>
                </c:pt>
                <c:pt idx="17">
                  <c:v>1984-Q2</c:v>
                </c:pt>
                <c:pt idx="18">
                  <c:v>1984-Q3</c:v>
                </c:pt>
                <c:pt idx="19">
                  <c:v>1984-Q4</c:v>
                </c:pt>
                <c:pt idx="20">
                  <c:v>1985-Q1</c:v>
                </c:pt>
                <c:pt idx="21">
                  <c:v>1985-Q2</c:v>
                </c:pt>
                <c:pt idx="22">
                  <c:v>1985-Q3</c:v>
                </c:pt>
                <c:pt idx="23">
                  <c:v>1985-Q4</c:v>
                </c:pt>
                <c:pt idx="24">
                  <c:v>1986-Q1</c:v>
                </c:pt>
                <c:pt idx="25">
                  <c:v>1986-Q2</c:v>
                </c:pt>
                <c:pt idx="26">
                  <c:v>1986-Q3</c:v>
                </c:pt>
                <c:pt idx="27">
                  <c:v>1986-Q4</c:v>
                </c:pt>
                <c:pt idx="28">
                  <c:v>1987-Q1</c:v>
                </c:pt>
                <c:pt idx="29">
                  <c:v>1987-Q2</c:v>
                </c:pt>
                <c:pt idx="30">
                  <c:v>1987-Q3</c:v>
                </c:pt>
                <c:pt idx="31">
                  <c:v>1987-Q4</c:v>
                </c:pt>
                <c:pt idx="32">
                  <c:v>1988-Q1</c:v>
                </c:pt>
                <c:pt idx="33">
                  <c:v>1988-Q2</c:v>
                </c:pt>
                <c:pt idx="34">
                  <c:v>1988-Q3</c:v>
                </c:pt>
                <c:pt idx="35">
                  <c:v>1988-Q4</c:v>
                </c:pt>
                <c:pt idx="36">
                  <c:v>1989-Q1</c:v>
                </c:pt>
                <c:pt idx="37">
                  <c:v>1989-Q2</c:v>
                </c:pt>
                <c:pt idx="38">
                  <c:v>1989-Q3</c:v>
                </c:pt>
                <c:pt idx="39">
                  <c:v>1989-Q4</c:v>
                </c:pt>
                <c:pt idx="40">
                  <c:v>1990-Q1</c:v>
                </c:pt>
                <c:pt idx="41">
                  <c:v>1990-Q2</c:v>
                </c:pt>
                <c:pt idx="42">
                  <c:v>1990-Q3</c:v>
                </c:pt>
                <c:pt idx="43">
                  <c:v>1990-Q4</c:v>
                </c:pt>
                <c:pt idx="44">
                  <c:v>1991-Q1</c:v>
                </c:pt>
                <c:pt idx="45">
                  <c:v>1991-Q2</c:v>
                </c:pt>
                <c:pt idx="46">
                  <c:v>1991-Q3</c:v>
                </c:pt>
                <c:pt idx="47">
                  <c:v>1991-Q4</c:v>
                </c:pt>
                <c:pt idx="48">
                  <c:v>1992-Q1</c:v>
                </c:pt>
                <c:pt idx="49">
                  <c:v>1992-Q2</c:v>
                </c:pt>
                <c:pt idx="50">
                  <c:v>1992-Q3</c:v>
                </c:pt>
                <c:pt idx="51">
                  <c:v>1992-Q4</c:v>
                </c:pt>
                <c:pt idx="52">
                  <c:v>1993-Q1</c:v>
                </c:pt>
                <c:pt idx="53">
                  <c:v>1993-Q2</c:v>
                </c:pt>
                <c:pt idx="54">
                  <c:v>1993-Q3</c:v>
                </c:pt>
                <c:pt idx="55">
                  <c:v>1993-Q4</c:v>
                </c:pt>
                <c:pt idx="56">
                  <c:v>1994-Q1</c:v>
                </c:pt>
                <c:pt idx="57">
                  <c:v>1994-Q2</c:v>
                </c:pt>
                <c:pt idx="58">
                  <c:v>1994-Q3</c:v>
                </c:pt>
                <c:pt idx="59">
                  <c:v>1994-Q4</c:v>
                </c:pt>
                <c:pt idx="60">
                  <c:v>1995-Q1</c:v>
                </c:pt>
                <c:pt idx="61">
                  <c:v>1995-Q2</c:v>
                </c:pt>
                <c:pt idx="62">
                  <c:v>1995-Q3</c:v>
                </c:pt>
                <c:pt idx="63">
                  <c:v>1995-Q4</c:v>
                </c:pt>
                <c:pt idx="64">
                  <c:v>1996-Q1</c:v>
                </c:pt>
                <c:pt idx="65">
                  <c:v>1996-Q2</c:v>
                </c:pt>
                <c:pt idx="66">
                  <c:v>1996-Q3</c:v>
                </c:pt>
                <c:pt idx="67">
                  <c:v>1996-Q4</c:v>
                </c:pt>
                <c:pt idx="68">
                  <c:v>1997-Q1</c:v>
                </c:pt>
                <c:pt idx="69">
                  <c:v>1997-Q2</c:v>
                </c:pt>
                <c:pt idx="70">
                  <c:v>1997-Q3</c:v>
                </c:pt>
                <c:pt idx="71">
                  <c:v>1997-Q4</c:v>
                </c:pt>
                <c:pt idx="72">
                  <c:v>1998-Q1</c:v>
                </c:pt>
                <c:pt idx="73">
                  <c:v>1998-Q2</c:v>
                </c:pt>
                <c:pt idx="74">
                  <c:v>1998-Q3</c:v>
                </c:pt>
                <c:pt idx="75">
                  <c:v>1998-Q4</c:v>
                </c:pt>
                <c:pt idx="76">
                  <c:v>1999-Q1</c:v>
                </c:pt>
                <c:pt idx="77">
                  <c:v>1999-Q2</c:v>
                </c:pt>
                <c:pt idx="78">
                  <c:v>1999-Q3</c:v>
                </c:pt>
                <c:pt idx="79">
                  <c:v>1999-Q4</c:v>
                </c:pt>
                <c:pt idx="80">
                  <c:v>2000-Q1</c:v>
                </c:pt>
                <c:pt idx="81">
                  <c:v>2000-Q2</c:v>
                </c:pt>
                <c:pt idx="82">
                  <c:v>2000-Q3</c:v>
                </c:pt>
                <c:pt idx="83">
                  <c:v>2000-Q4</c:v>
                </c:pt>
                <c:pt idx="84">
                  <c:v>2001-Q1</c:v>
                </c:pt>
                <c:pt idx="85">
                  <c:v>2001-Q2</c:v>
                </c:pt>
                <c:pt idx="86">
                  <c:v>2001-Q3</c:v>
                </c:pt>
                <c:pt idx="87">
                  <c:v>2001-Q4</c:v>
                </c:pt>
                <c:pt idx="88">
                  <c:v>2002-Q1</c:v>
                </c:pt>
                <c:pt idx="89">
                  <c:v>2002-Q2</c:v>
                </c:pt>
                <c:pt idx="90">
                  <c:v>2002-Q3</c:v>
                </c:pt>
                <c:pt idx="91">
                  <c:v>2002-Q4</c:v>
                </c:pt>
                <c:pt idx="92">
                  <c:v>2003-Q1</c:v>
                </c:pt>
                <c:pt idx="93">
                  <c:v>2003-Q2</c:v>
                </c:pt>
                <c:pt idx="94">
                  <c:v>2003-Q3</c:v>
                </c:pt>
                <c:pt idx="95">
                  <c:v>2003-Q4</c:v>
                </c:pt>
                <c:pt idx="96">
                  <c:v>2004-Q1</c:v>
                </c:pt>
                <c:pt idx="97">
                  <c:v>2004-Q2</c:v>
                </c:pt>
                <c:pt idx="98">
                  <c:v>2004-Q3</c:v>
                </c:pt>
                <c:pt idx="99">
                  <c:v>2004-Q4</c:v>
                </c:pt>
                <c:pt idx="100">
                  <c:v>2005-Q1</c:v>
                </c:pt>
                <c:pt idx="101">
                  <c:v>2005-Q2</c:v>
                </c:pt>
                <c:pt idx="102">
                  <c:v>2005-Q3</c:v>
                </c:pt>
                <c:pt idx="103">
                  <c:v>2005-Q4</c:v>
                </c:pt>
                <c:pt idx="104">
                  <c:v>2006-Q1</c:v>
                </c:pt>
                <c:pt idx="105">
                  <c:v>2006-Q2</c:v>
                </c:pt>
                <c:pt idx="106">
                  <c:v>2006-Q3</c:v>
                </c:pt>
                <c:pt idx="107">
                  <c:v>2006-Q4</c:v>
                </c:pt>
                <c:pt idx="108">
                  <c:v>2007-Q1</c:v>
                </c:pt>
                <c:pt idx="109">
                  <c:v>2007-Q2</c:v>
                </c:pt>
                <c:pt idx="110">
                  <c:v>2007-Q3</c:v>
                </c:pt>
                <c:pt idx="111">
                  <c:v>2007-Q4</c:v>
                </c:pt>
                <c:pt idx="112">
                  <c:v>2008-Q1</c:v>
                </c:pt>
                <c:pt idx="113">
                  <c:v>2008-Q2</c:v>
                </c:pt>
                <c:pt idx="114">
                  <c:v>2008-Q3</c:v>
                </c:pt>
                <c:pt idx="115">
                  <c:v>2008-Q4</c:v>
                </c:pt>
                <c:pt idx="116">
                  <c:v>2009-Q1</c:v>
                </c:pt>
                <c:pt idx="117">
                  <c:v>2009-Q2</c:v>
                </c:pt>
                <c:pt idx="118">
                  <c:v>2009-Q3</c:v>
                </c:pt>
                <c:pt idx="119">
                  <c:v>2009-Q4</c:v>
                </c:pt>
                <c:pt idx="120">
                  <c:v>2010-Q1</c:v>
                </c:pt>
                <c:pt idx="121">
                  <c:v>2010-Q2</c:v>
                </c:pt>
                <c:pt idx="122">
                  <c:v>2010-Q3</c:v>
                </c:pt>
                <c:pt idx="123">
                  <c:v>2010-Q4</c:v>
                </c:pt>
                <c:pt idx="124">
                  <c:v>2011-Q1</c:v>
                </c:pt>
                <c:pt idx="125">
                  <c:v>2011-Q2</c:v>
                </c:pt>
                <c:pt idx="126">
                  <c:v>2011-Q3</c:v>
                </c:pt>
                <c:pt idx="127">
                  <c:v>2011-Q4</c:v>
                </c:pt>
                <c:pt idx="128">
                  <c:v>2012-Q1</c:v>
                </c:pt>
                <c:pt idx="129">
                  <c:v>2012-Q2</c:v>
                </c:pt>
                <c:pt idx="130">
                  <c:v>2012-Q3</c:v>
                </c:pt>
                <c:pt idx="131">
                  <c:v>2012-Q4</c:v>
                </c:pt>
                <c:pt idx="132">
                  <c:v>2013-Q1</c:v>
                </c:pt>
                <c:pt idx="133">
                  <c:v>2013-Q2</c:v>
                </c:pt>
                <c:pt idx="134">
                  <c:v>2013-Q3</c:v>
                </c:pt>
                <c:pt idx="135">
                  <c:v>2013-Q4</c:v>
                </c:pt>
                <c:pt idx="136">
                  <c:v>2014-Q1</c:v>
                </c:pt>
                <c:pt idx="137">
                  <c:v>2014-Q2</c:v>
                </c:pt>
                <c:pt idx="138">
                  <c:v>2014-Q3</c:v>
                </c:pt>
                <c:pt idx="139">
                  <c:v>2014-Q4</c:v>
                </c:pt>
                <c:pt idx="140">
                  <c:v>2015-Q1</c:v>
                </c:pt>
                <c:pt idx="141">
                  <c:v>2015-Q2</c:v>
                </c:pt>
                <c:pt idx="142">
                  <c:v>2015-Q3</c:v>
                </c:pt>
                <c:pt idx="143">
                  <c:v>2015-Q4</c:v>
                </c:pt>
                <c:pt idx="144">
                  <c:v>2016-Q1</c:v>
                </c:pt>
                <c:pt idx="145">
                  <c:v>2016-Q2</c:v>
                </c:pt>
                <c:pt idx="146">
                  <c:v>2016-Q3</c:v>
                </c:pt>
                <c:pt idx="147">
                  <c:v>2016-Q4</c:v>
                </c:pt>
                <c:pt idx="148">
                  <c:v>2017-Q1</c:v>
                </c:pt>
                <c:pt idx="149">
                  <c:v>2017-Q2</c:v>
                </c:pt>
                <c:pt idx="150">
                  <c:v>2017-Q3</c:v>
                </c:pt>
                <c:pt idx="151">
                  <c:v>2017-Q4</c:v>
                </c:pt>
                <c:pt idx="152">
                  <c:v>2018-Q1</c:v>
                </c:pt>
                <c:pt idx="153">
                  <c:v>2018-Q2</c:v>
                </c:pt>
                <c:pt idx="154">
                  <c:v>2018-Q3</c:v>
                </c:pt>
                <c:pt idx="155">
                  <c:v>2018-Q4</c:v>
                </c:pt>
                <c:pt idx="156">
                  <c:v>2019-Q1</c:v>
                </c:pt>
              </c:strCache>
            </c:strRef>
          </c:cat>
          <c:val>
            <c:numRef>
              <c:f>Sheet1!$E$2:$E$158</c:f>
              <c:numCache>
                <c:formatCode>General</c:formatCode>
                <c:ptCount val="157"/>
                <c:pt idx="0">
                  <c:v>0.88740565784472247</c:v>
                </c:pt>
                <c:pt idx="1">
                  <c:v>0.8856178388716972</c:v>
                </c:pt>
                <c:pt idx="2">
                  <c:v>0.77575857638349377</c:v>
                </c:pt>
                <c:pt idx="3">
                  <c:v>0.77100691512599284</c:v>
                </c:pt>
                <c:pt idx="4">
                  <c:v>0.79698078004473105</c:v>
                </c:pt>
                <c:pt idx="5">
                  <c:v>0.8008215649948196</c:v>
                </c:pt>
                <c:pt idx="6">
                  <c:v>0.86728377009794289</c:v>
                </c:pt>
                <c:pt idx="7">
                  <c:v>0.8295464169924468</c:v>
                </c:pt>
                <c:pt idx="8">
                  <c:v>0.88507518629332993</c:v>
                </c:pt>
                <c:pt idx="9">
                  <c:v>0.90628980393522285</c:v>
                </c:pt>
                <c:pt idx="10">
                  <c:v>0.9087720495134618</c:v>
                </c:pt>
                <c:pt idx="11">
                  <c:v>0.81485432959522042</c:v>
                </c:pt>
                <c:pt idx="12">
                  <c:v>0.79642342736435867</c:v>
                </c:pt>
                <c:pt idx="13">
                  <c:v>0.81631109984453165</c:v>
                </c:pt>
                <c:pt idx="14">
                  <c:v>0.85954264027644378</c:v>
                </c:pt>
                <c:pt idx="15">
                  <c:v>0.8377442932375021</c:v>
                </c:pt>
                <c:pt idx="16">
                  <c:v>0.90156364542044831</c:v>
                </c:pt>
                <c:pt idx="17">
                  <c:v>0.93855600204081047</c:v>
                </c:pt>
                <c:pt idx="18">
                  <c:v>0.89969278193569291</c:v>
                </c:pt>
                <c:pt idx="19">
                  <c:v>0.8130017293059143</c:v>
                </c:pt>
                <c:pt idx="20">
                  <c:v>0.88897688796762797</c:v>
                </c:pt>
                <c:pt idx="21">
                  <c:v>0.90691489974753148</c:v>
                </c:pt>
                <c:pt idx="22">
                  <c:v>0.92369319865964539</c:v>
                </c:pt>
                <c:pt idx="23">
                  <c:v>0.98759301927250565</c:v>
                </c:pt>
                <c:pt idx="24">
                  <c:v>0.86286029746204085</c:v>
                </c:pt>
                <c:pt idx="25">
                  <c:v>0.80569969016549026</c:v>
                </c:pt>
                <c:pt idx="26">
                  <c:v>0.77597727337097788</c:v>
                </c:pt>
                <c:pt idx="27">
                  <c:v>0.79303670667852078</c:v>
                </c:pt>
                <c:pt idx="28">
                  <c:v>0.78877588989549174</c:v>
                </c:pt>
                <c:pt idx="29">
                  <c:v>0.73738183655490674</c:v>
                </c:pt>
                <c:pt idx="30">
                  <c:v>0.74482256275962866</c:v>
                </c:pt>
                <c:pt idx="31">
                  <c:v>0.75128110379573954</c:v>
                </c:pt>
                <c:pt idx="32">
                  <c:v>0.71454548143090069</c:v>
                </c:pt>
                <c:pt idx="33">
                  <c:v>0.70675445878140264</c:v>
                </c:pt>
                <c:pt idx="34">
                  <c:v>0.72139647439434651</c:v>
                </c:pt>
                <c:pt idx="35">
                  <c:v>0.7452661473873462</c:v>
                </c:pt>
                <c:pt idx="36">
                  <c:v>0.74532999924000487</c:v>
                </c:pt>
                <c:pt idx="37">
                  <c:v>0.7738106513606775</c:v>
                </c:pt>
                <c:pt idx="38">
                  <c:v>0.79956484629104629</c:v>
                </c:pt>
                <c:pt idx="39">
                  <c:v>0.86367480347022252</c:v>
                </c:pt>
                <c:pt idx="40">
                  <c:v>0.83011944125804404</c:v>
                </c:pt>
                <c:pt idx="41">
                  <c:v>0.85439581710386092</c:v>
                </c:pt>
                <c:pt idx="42">
                  <c:v>0.92286374382674097</c:v>
                </c:pt>
                <c:pt idx="43">
                  <c:v>0.94231639560815272</c:v>
                </c:pt>
                <c:pt idx="44">
                  <c:v>0.94247267350579056</c:v>
                </c:pt>
                <c:pt idx="45">
                  <c:v>0.91393264926458817</c:v>
                </c:pt>
                <c:pt idx="46">
                  <c:v>1.036408954241985</c:v>
                </c:pt>
                <c:pt idx="47">
                  <c:v>0.97751448529515039</c:v>
                </c:pt>
                <c:pt idx="48">
                  <c:v>0.92072172797106533</c:v>
                </c:pt>
                <c:pt idx="49">
                  <c:v>0.90978924539753336</c:v>
                </c:pt>
                <c:pt idx="50">
                  <c:v>0.94293558804653221</c:v>
                </c:pt>
                <c:pt idx="51">
                  <c:v>0.9242558018294218</c:v>
                </c:pt>
                <c:pt idx="52">
                  <c:v>0.96802743116644152</c:v>
                </c:pt>
                <c:pt idx="53">
                  <c:v>1.0161305039817434</c:v>
                </c:pt>
                <c:pt idx="54">
                  <c:v>0.94975834008640314</c:v>
                </c:pt>
                <c:pt idx="55">
                  <c:v>0.98371216712156062</c:v>
                </c:pt>
                <c:pt idx="56">
                  <c:v>0.95523747390273805</c:v>
                </c:pt>
                <c:pt idx="57">
                  <c:v>0.98733064360962652</c:v>
                </c:pt>
                <c:pt idx="58">
                  <c:v>0.98111597874804402</c:v>
                </c:pt>
                <c:pt idx="59">
                  <c:v>0.94295849229753492</c:v>
                </c:pt>
                <c:pt idx="60">
                  <c:v>0.98489057729341511</c:v>
                </c:pt>
                <c:pt idx="61">
                  <c:v>0.96596984920549367</c:v>
                </c:pt>
                <c:pt idx="62">
                  <c:v>0.97000747930190179</c:v>
                </c:pt>
                <c:pt idx="63">
                  <c:v>1.016977016922584</c:v>
                </c:pt>
                <c:pt idx="64">
                  <c:v>1.0201059580127634</c:v>
                </c:pt>
                <c:pt idx="65">
                  <c:v>1.028157219703882</c:v>
                </c:pt>
                <c:pt idx="66">
                  <c:v>0.97782974105148401</c:v>
                </c:pt>
                <c:pt idx="67">
                  <c:v>1.008618644064635</c:v>
                </c:pt>
                <c:pt idx="68">
                  <c:v>1.0165475911542676</c:v>
                </c:pt>
                <c:pt idx="69">
                  <c:v>0.99721599900244562</c:v>
                </c:pt>
                <c:pt idx="70">
                  <c:v>0.99839980933398542</c:v>
                </c:pt>
                <c:pt idx="71">
                  <c:v>0.9938437199720499</c:v>
                </c:pt>
                <c:pt idx="72">
                  <c:v>0.97292110315442948</c:v>
                </c:pt>
                <c:pt idx="73">
                  <c:v>0.96300610926119556</c:v>
                </c:pt>
                <c:pt idx="74">
                  <c:v>0.93269537452701323</c:v>
                </c:pt>
                <c:pt idx="75">
                  <c:v>0.95669941002940007</c:v>
                </c:pt>
                <c:pt idx="76">
                  <c:v>0.97586855368425285</c:v>
                </c:pt>
                <c:pt idx="77">
                  <c:v>0.92772818831870341</c:v>
                </c:pt>
                <c:pt idx="78">
                  <c:v>0.92102467630862084</c:v>
                </c:pt>
                <c:pt idx="79">
                  <c:v>0.89601018997918247</c:v>
                </c:pt>
                <c:pt idx="80">
                  <c:v>0.86720048465261812</c:v>
                </c:pt>
                <c:pt idx="81">
                  <c:v>0.83166183772610369</c:v>
                </c:pt>
                <c:pt idx="82">
                  <c:v>0.78375197725541146</c:v>
                </c:pt>
                <c:pt idx="83">
                  <c:v>0.78684606878236041</c:v>
                </c:pt>
                <c:pt idx="84">
                  <c:v>0.79526401093886478</c:v>
                </c:pt>
                <c:pt idx="85">
                  <c:v>0.7743690891519065</c:v>
                </c:pt>
                <c:pt idx="86">
                  <c:v>0.78041091939237051</c:v>
                </c:pt>
                <c:pt idx="87">
                  <c:v>0.81716919101083307</c:v>
                </c:pt>
                <c:pt idx="88">
                  <c:v>0.83833722947391254</c:v>
                </c:pt>
                <c:pt idx="89">
                  <c:v>0.82175615630810661</c:v>
                </c:pt>
                <c:pt idx="90">
                  <c:v>0.79690024869626341</c:v>
                </c:pt>
                <c:pt idx="91">
                  <c:v>0.80458284727845564</c:v>
                </c:pt>
                <c:pt idx="92">
                  <c:v>0.79198888388566457</c:v>
                </c:pt>
                <c:pt idx="93">
                  <c:v>0.77301981647726592</c:v>
                </c:pt>
                <c:pt idx="94">
                  <c:v>0.76016847208373362</c:v>
                </c:pt>
                <c:pt idx="95">
                  <c:v>0.78612463280692269</c:v>
                </c:pt>
                <c:pt idx="96">
                  <c:v>0.75766077636105933</c:v>
                </c:pt>
                <c:pt idx="97">
                  <c:v>0.77051836877671187</c:v>
                </c:pt>
                <c:pt idx="98">
                  <c:v>0.73191677951576795</c:v>
                </c:pt>
                <c:pt idx="99">
                  <c:v>0.73446150996350335</c:v>
                </c:pt>
                <c:pt idx="100">
                  <c:v>0.73680968698026239</c:v>
                </c:pt>
                <c:pt idx="101">
                  <c:v>0.72977710186940825</c:v>
                </c:pt>
                <c:pt idx="102">
                  <c:v>0.71455691082683381</c:v>
                </c:pt>
                <c:pt idx="103">
                  <c:v>0.71949910957802199</c:v>
                </c:pt>
                <c:pt idx="104">
                  <c:v>0.71438138900002779</c:v>
                </c:pt>
                <c:pt idx="105">
                  <c:v>0.68530306414673747</c:v>
                </c:pt>
                <c:pt idx="106">
                  <c:v>0.68891478920455129</c:v>
                </c:pt>
                <c:pt idx="107">
                  <c:v>0.67434741174539325</c:v>
                </c:pt>
                <c:pt idx="108">
                  <c:v>0.66346019185051974</c:v>
                </c:pt>
                <c:pt idx="109">
                  <c:v>0.64925611473747979</c:v>
                </c:pt>
                <c:pt idx="110">
                  <c:v>0.64891650254858468</c:v>
                </c:pt>
                <c:pt idx="111">
                  <c:v>0.62805220324943767</c:v>
                </c:pt>
                <c:pt idx="112">
                  <c:v>0.65360769656179307</c:v>
                </c:pt>
                <c:pt idx="113">
                  <c:v>0.65949351882875928</c:v>
                </c:pt>
                <c:pt idx="114">
                  <c:v>0.68252101224265549</c:v>
                </c:pt>
                <c:pt idx="115">
                  <c:v>0.69044756768332083</c:v>
                </c:pt>
                <c:pt idx="116">
                  <c:v>0.70275968701689706</c:v>
                </c:pt>
                <c:pt idx="117">
                  <c:v>0.70957766356003515</c:v>
                </c:pt>
                <c:pt idx="118">
                  <c:v>0.74495526581612603</c:v>
                </c:pt>
                <c:pt idx="119">
                  <c:v>0.79497714983065382</c:v>
                </c:pt>
                <c:pt idx="120">
                  <c:v>0.81410504897783897</c:v>
                </c:pt>
                <c:pt idx="121">
                  <c:v>0.8099000228445018</c:v>
                </c:pt>
                <c:pt idx="122">
                  <c:v>0.82867325287420379</c:v>
                </c:pt>
                <c:pt idx="123">
                  <c:v>0.8484573311530903</c:v>
                </c:pt>
                <c:pt idx="124">
                  <c:v>0.87886536385219782</c:v>
                </c:pt>
                <c:pt idx="125">
                  <c:v>0.88323840561573463</c:v>
                </c:pt>
                <c:pt idx="126">
                  <c:v>0.86570596403825284</c:v>
                </c:pt>
                <c:pt idx="127">
                  <c:v>0.84275349264677546</c:v>
                </c:pt>
                <c:pt idx="128">
                  <c:v>0.86436093952722015</c:v>
                </c:pt>
                <c:pt idx="129">
                  <c:v>0.85393491387450682</c:v>
                </c:pt>
                <c:pt idx="130">
                  <c:v>0.83697794402033765</c:v>
                </c:pt>
                <c:pt idx="131">
                  <c:v>0.86743527396531228</c:v>
                </c:pt>
                <c:pt idx="132">
                  <c:v>0.90847852181356015</c:v>
                </c:pt>
                <c:pt idx="133">
                  <c:v>0.85735805141519783</c:v>
                </c:pt>
                <c:pt idx="134">
                  <c:v>0.85613133429808796</c:v>
                </c:pt>
                <c:pt idx="135">
                  <c:v>0.86053304408255171</c:v>
                </c:pt>
                <c:pt idx="136">
                  <c:v>0.90579879749565673</c:v>
                </c:pt>
                <c:pt idx="137">
                  <c:v>0.89851503848064274</c:v>
                </c:pt>
                <c:pt idx="138">
                  <c:v>0.88833113623202475</c:v>
                </c:pt>
                <c:pt idx="139">
                  <c:v>0.87246368125524876</c:v>
                </c:pt>
                <c:pt idx="140">
                  <c:v>0.9228176521560445</c:v>
                </c:pt>
                <c:pt idx="141">
                  <c:v>0.91569241742558172</c:v>
                </c:pt>
                <c:pt idx="142">
                  <c:v>0.92928136019702612</c:v>
                </c:pt>
                <c:pt idx="143">
                  <c:v>0.93395781088721586</c:v>
                </c:pt>
                <c:pt idx="144">
                  <c:v>0.97998389021929988</c:v>
                </c:pt>
                <c:pt idx="145">
                  <c:v>0.98230789569871368</c:v>
                </c:pt>
                <c:pt idx="146">
                  <c:v>0.96763337602581767</c:v>
                </c:pt>
                <c:pt idx="147">
                  <c:v>0.97549416163943603</c:v>
                </c:pt>
                <c:pt idx="148">
                  <c:v>1.0016474943952467</c:v>
                </c:pt>
                <c:pt idx="149">
                  <c:v>0.99118121308438256</c:v>
                </c:pt>
                <c:pt idx="150">
                  <c:v>1.0053403030285311</c:v>
                </c:pt>
                <c:pt idx="151">
                  <c:v>0.97301402172122209</c:v>
                </c:pt>
                <c:pt idx="152">
                  <c:v>0.98158070430405786</c:v>
                </c:pt>
                <c:pt idx="153">
                  <c:v>0.96739562643432098</c:v>
                </c:pt>
                <c:pt idx="154">
                  <c:v>0.94663702525449045</c:v>
                </c:pt>
                <c:pt idx="155">
                  <c:v>0.91568279143475306</c:v>
                </c:pt>
                <c:pt idx="156">
                  <c:v>0.92550722159149534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65-440E-89EA-20F53EBFA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485712"/>
        <c:axId val="795487352"/>
      </c:lineChart>
      <c:lineChart>
        <c:grouping val="standard"/>
        <c:varyColors val="0"/>
        <c:ser>
          <c:idx val="1"/>
          <c:order val="1"/>
          <c:tx>
            <c:strRef>
              <c:f>Sheet1!$F$1</c:f>
              <c:strCache>
                <c:ptCount val="1"/>
                <c:pt idx="0">
                  <c:v>מלאי דירות למשקי בית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Sheet1!$F$2:$F$158</c:f>
              <c:numCache>
                <c:formatCode>General</c:formatCode>
                <c:ptCount val="157"/>
                <c:pt idx="0">
                  <c:v>1.2097601051878326</c:v>
                </c:pt>
                <c:pt idx="1">
                  <c:v>1.2074511783731492</c:v>
                </c:pt>
                <c:pt idx="2">
                  <c:v>1.2051622068813665</c:v>
                </c:pt>
                <c:pt idx="3">
                  <c:v>1.2019423303981089</c:v>
                </c:pt>
                <c:pt idx="4">
                  <c:v>1.2009940178624798</c:v>
                </c:pt>
                <c:pt idx="5">
                  <c:v>1.1984962894735287</c:v>
                </c:pt>
                <c:pt idx="6">
                  <c:v>1.1976601888408549</c:v>
                </c:pt>
                <c:pt idx="7">
                  <c:v>1.1977935744428621</c:v>
                </c:pt>
                <c:pt idx="8">
                  <c:v>1.1993218173815277</c:v>
                </c:pt>
                <c:pt idx="9">
                  <c:v>1.2006481853864432</c:v>
                </c:pt>
                <c:pt idx="10">
                  <c:v>1.2008277822168061</c:v>
                </c:pt>
                <c:pt idx="11">
                  <c:v>1.2010658763375432</c:v>
                </c:pt>
                <c:pt idx="12">
                  <c:v>1.1989853525194265</c:v>
                </c:pt>
                <c:pt idx="13">
                  <c:v>1.196395611112957</c:v>
                </c:pt>
                <c:pt idx="14">
                  <c:v>1.193527224639062</c:v>
                </c:pt>
                <c:pt idx="15">
                  <c:v>1.1912849008426729</c:v>
                </c:pt>
                <c:pt idx="16">
                  <c:v>1.190915408473753</c:v>
                </c:pt>
                <c:pt idx="17">
                  <c:v>1.1894686279008988</c:v>
                </c:pt>
                <c:pt idx="18">
                  <c:v>1.1881325158837726</c:v>
                </c:pt>
                <c:pt idx="19">
                  <c:v>1.1861600329290984</c:v>
                </c:pt>
                <c:pt idx="20">
                  <c:v>1.1863555112752127</c:v>
                </c:pt>
                <c:pt idx="21">
                  <c:v>1.1867214416346417</c:v>
                </c:pt>
                <c:pt idx="22">
                  <c:v>1.1865810721147214</c:v>
                </c:pt>
                <c:pt idx="23">
                  <c:v>1.1855571962052223</c:v>
                </c:pt>
                <c:pt idx="24">
                  <c:v>1.1836780178605542</c:v>
                </c:pt>
                <c:pt idx="25">
                  <c:v>1.1815385407711496</c:v>
                </c:pt>
                <c:pt idx="26">
                  <c:v>1.1793577084774136</c:v>
                </c:pt>
                <c:pt idx="27">
                  <c:v>1.1767942841955252</c:v>
                </c:pt>
                <c:pt idx="28">
                  <c:v>1.1762339143438945</c:v>
                </c:pt>
                <c:pt idx="29">
                  <c:v>1.1744874318378893</c:v>
                </c:pt>
                <c:pt idx="30">
                  <c:v>1.1736647976159353</c:v>
                </c:pt>
                <c:pt idx="31">
                  <c:v>1.1723238606927868</c:v>
                </c:pt>
                <c:pt idx="32">
                  <c:v>1.1719120764412034</c:v>
                </c:pt>
                <c:pt idx="33">
                  <c:v>1.1705893372133611</c:v>
                </c:pt>
                <c:pt idx="34">
                  <c:v>1.1696235304581686</c:v>
                </c:pt>
                <c:pt idx="35">
                  <c:v>1.1686205685898317</c:v>
                </c:pt>
                <c:pt idx="36">
                  <c:v>1.1668925583473</c:v>
                </c:pt>
                <c:pt idx="37">
                  <c:v>1.1643398742553359</c:v>
                </c:pt>
                <c:pt idx="38">
                  <c:v>1.1628320887100543</c:v>
                </c:pt>
                <c:pt idx="39">
                  <c:v>1.1612380194838654</c:v>
                </c:pt>
                <c:pt idx="40">
                  <c:v>1.1557691142041038</c:v>
                </c:pt>
                <c:pt idx="41">
                  <c:v>1.1497562705584685</c:v>
                </c:pt>
                <c:pt idx="42">
                  <c:v>1.1439363177593358</c:v>
                </c:pt>
                <c:pt idx="43">
                  <c:v>1.1384469185343398</c:v>
                </c:pt>
                <c:pt idx="44">
                  <c:v>1.1277097817478348</c:v>
                </c:pt>
                <c:pt idx="45">
                  <c:v>1.1181118212955838</c:v>
                </c:pt>
                <c:pt idx="46">
                  <c:v>1.1097782887446095</c:v>
                </c:pt>
                <c:pt idx="47">
                  <c:v>1.1047901214744069</c:v>
                </c:pt>
                <c:pt idx="48">
                  <c:v>1.1024989234518523</c:v>
                </c:pt>
                <c:pt idx="49">
                  <c:v>1.0998346243244819</c:v>
                </c:pt>
                <c:pt idx="50">
                  <c:v>1.1001632221854518</c:v>
                </c:pt>
                <c:pt idx="51">
                  <c:v>1.1015437316930483</c:v>
                </c:pt>
                <c:pt idx="52">
                  <c:v>1.1021593022106522</c:v>
                </c:pt>
                <c:pt idx="53">
                  <c:v>1.0997040465138532</c:v>
                </c:pt>
                <c:pt idx="54">
                  <c:v>1.0959720934047354</c:v>
                </c:pt>
                <c:pt idx="55">
                  <c:v>1.0933668342130827</c:v>
                </c:pt>
                <c:pt idx="56">
                  <c:v>1.0912767581537455</c:v>
                </c:pt>
                <c:pt idx="57">
                  <c:v>1.0868310651596373</c:v>
                </c:pt>
                <c:pt idx="58">
                  <c:v>1.0833266408869131</c:v>
                </c:pt>
                <c:pt idx="59">
                  <c:v>1.0792986754021805</c:v>
                </c:pt>
                <c:pt idx="60">
                  <c:v>1.0740035723822146</c:v>
                </c:pt>
                <c:pt idx="61">
                  <c:v>1.0686980270842068</c:v>
                </c:pt>
                <c:pt idx="62">
                  <c:v>1.0631803459112519</c:v>
                </c:pt>
                <c:pt idx="63">
                  <c:v>1.0588451850416587</c:v>
                </c:pt>
                <c:pt idx="64">
                  <c:v>1.0596916430994128</c:v>
                </c:pt>
                <c:pt idx="65">
                  <c:v>1.0609875638540585</c:v>
                </c:pt>
                <c:pt idx="66">
                  <c:v>1.0612410071855063</c:v>
                </c:pt>
                <c:pt idx="67">
                  <c:v>1.0613539426644467</c:v>
                </c:pt>
                <c:pt idx="68">
                  <c:v>1.0629624344308903</c:v>
                </c:pt>
                <c:pt idx="69">
                  <c:v>1.0648361625182055</c:v>
                </c:pt>
                <c:pt idx="70">
                  <c:v>1.0665434911989067</c:v>
                </c:pt>
                <c:pt idx="71">
                  <c:v>1.0688612744689612</c:v>
                </c:pt>
                <c:pt idx="72">
                  <c:v>1.0696234876879076</c:v>
                </c:pt>
                <c:pt idx="73">
                  <c:v>1.0664736586248802</c:v>
                </c:pt>
                <c:pt idx="74">
                  <c:v>1.0650136457566743</c:v>
                </c:pt>
                <c:pt idx="75">
                  <c:v>1.0627306611767955</c:v>
                </c:pt>
                <c:pt idx="76">
                  <c:v>1.0610710093356375</c:v>
                </c:pt>
                <c:pt idx="77">
                  <c:v>1.0590711152111838</c:v>
                </c:pt>
                <c:pt idx="78">
                  <c:v>1.0568114867422254</c:v>
                </c:pt>
                <c:pt idx="79">
                  <c:v>1.0553627752446371</c:v>
                </c:pt>
                <c:pt idx="80">
                  <c:v>1.0539721323548015</c:v>
                </c:pt>
                <c:pt idx="81">
                  <c:v>1.052567962779503</c:v>
                </c:pt>
                <c:pt idx="82">
                  <c:v>1.0504958429897653</c:v>
                </c:pt>
                <c:pt idx="83">
                  <c:v>1.0479838134177146</c:v>
                </c:pt>
                <c:pt idx="84">
                  <c:v>1.0419463556873176</c:v>
                </c:pt>
                <c:pt idx="85">
                  <c:v>1.0364067325837405</c:v>
                </c:pt>
                <c:pt idx="86">
                  <c:v>1.030145485043364</c:v>
                </c:pt>
                <c:pt idx="87">
                  <c:v>1.0259158503083801</c:v>
                </c:pt>
                <c:pt idx="88">
                  <c:v>1.0269297321772635</c:v>
                </c:pt>
                <c:pt idx="89">
                  <c:v>1.0269628582326964</c:v>
                </c:pt>
                <c:pt idx="90">
                  <c:v>1.0267856813786453</c:v>
                </c:pt>
                <c:pt idx="91">
                  <c:v>1.0268756376630024</c:v>
                </c:pt>
                <c:pt idx="92">
                  <c:v>1.0257822074566645</c:v>
                </c:pt>
                <c:pt idx="93">
                  <c:v>1.0254252577429361</c:v>
                </c:pt>
                <c:pt idx="94">
                  <c:v>1.0247341187432677</c:v>
                </c:pt>
                <c:pt idx="95">
                  <c:v>1.0237741266866776</c:v>
                </c:pt>
                <c:pt idx="96">
                  <c:v>1.0216443969270261</c:v>
                </c:pt>
                <c:pt idx="97">
                  <c:v>1.0196305857763963</c:v>
                </c:pt>
                <c:pt idx="98">
                  <c:v>1.0173018509609983</c:v>
                </c:pt>
                <c:pt idx="99">
                  <c:v>1.0147946227115268</c:v>
                </c:pt>
                <c:pt idx="100">
                  <c:v>1.0134074125255341</c:v>
                </c:pt>
                <c:pt idx="101">
                  <c:v>1.0111370567649389</c:v>
                </c:pt>
                <c:pt idx="102">
                  <c:v>1.0092100354574334</c:v>
                </c:pt>
                <c:pt idx="103">
                  <c:v>1.0076510729778061</c:v>
                </c:pt>
                <c:pt idx="104">
                  <c:v>1.0058849743634379</c:v>
                </c:pt>
                <c:pt idx="105">
                  <c:v>1.0038519128861487</c:v>
                </c:pt>
                <c:pt idx="106">
                  <c:v>1.0021841450773197</c:v>
                </c:pt>
                <c:pt idx="107">
                  <c:v>1.0000417576857936</c:v>
                </c:pt>
                <c:pt idx="108">
                  <c:v>0.99819182348521229</c:v>
                </c:pt>
                <c:pt idx="109">
                  <c:v>0.99623453588330313</c:v>
                </c:pt>
                <c:pt idx="110">
                  <c:v>0.99344942617333609</c:v>
                </c:pt>
                <c:pt idx="111">
                  <c:v>0.99090478194641451</c:v>
                </c:pt>
                <c:pt idx="112">
                  <c:v>0.98927737308366681</c:v>
                </c:pt>
                <c:pt idx="113">
                  <c:v>0.98810816960836567</c:v>
                </c:pt>
                <c:pt idx="114">
                  <c:v>0.98652612899054704</c:v>
                </c:pt>
                <c:pt idx="115">
                  <c:v>0.98534313506960802</c:v>
                </c:pt>
                <c:pt idx="116">
                  <c:v>0.98573220468348377</c:v>
                </c:pt>
                <c:pt idx="117">
                  <c:v>0.98673704283423802</c:v>
                </c:pt>
                <c:pt idx="118">
                  <c:v>0.98697122314984431</c:v>
                </c:pt>
                <c:pt idx="119">
                  <c:v>0.9876080229511508</c:v>
                </c:pt>
                <c:pt idx="120">
                  <c:v>0.98767464857349141</c:v>
                </c:pt>
                <c:pt idx="121">
                  <c:v>0.98742072596227404</c:v>
                </c:pt>
                <c:pt idx="122">
                  <c:v>0.98758619974277706</c:v>
                </c:pt>
                <c:pt idx="123">
                  <c:v>0.9876890188550097</c:v>
                </c:pt>
                <c:pt idx="124">
                  <c:v>0.98646978185577028</c:v>
                </c:pt>
                <c:pt idx="125">
                  <c:v>0.98530200202979679</c:v>
                </c:pt>
                <c:pt idx="126">
                  <c:v>0.98426881288565804</c:v>
                </c:pt>
                <c:pt idx="127">
                  <c:v>0.98310851573500846</c:v>
                </c:pt>
                <c:pt idx="128">
                  <c:v>0.98022898811014536</c:v>
                </c:pt>
                <c:pt idx="129">
                  <c:v>0.97750215093176429</c:v>
                </c:pt>
                <c:pt idx="130">
                  <c:v>0.97508992015778084</c:v>
                </c:pt>
                <c:pt idx="131">
                  <c:v>0.97239375613170809</c:v>
                </c:pt>
                <c:pt idx="132">
                  <c:v>0.97031568254243783</c:v>
                </c:pt>
                <c:pt idx="133">
                  <c:v>0.96816648765136926</c:v>
                </c:pt>
                <c:pt idx="134">
                  <c:v>0.96676340861393528</c:v>
                </c:pt>
                <c:pt idx="135">
                  <c:v>0.96484992147231963</c:v>
                </c:pt>
                <c:pt idx="136">
                  <c:v>0.96361448279767603</c:v>
                </c:pt>
                <c:pt idx="137">
                  <c:v>0.96173207505874803</c:v>
                </c:pt>
                <c:pt idx="138">
                  <c:v>0.96030247529566737</c:v>
                </c:pt>
                <c:pt idx="139">
                  <c:v>0.9591821308603723</c:v>
                </c:pt>
                <c:pt idx="140">
                  <c:v>0.95919796322697448</c:v>
                </c:pt>
                <c:pt idx="141">
                  <c:v>0.95841789463737304</c:v>
                </c:pt>
                <c:pt idx="142">
                  <c:v>0.9573785041771754</c:v>
                </c:pt>
                <c:pt idx="143">
                  <c:v>0.95644111844863711</c:v>
                </c:pt>
                <c:pt idx="144">
                  <c:v>0.95519324534164807</c:v>
                </c:pt>
                <c:pt idx="145">
                  <c:v>0.95383536995840057</c:v>
                </c:pt>
                <c:pt idx="146">
                  <c:v>0.95288258191827147</c:v>
                </c:pt>
                <c:pt idx="147">
                  <c:v>0.95202124745451666</c:v>
                </c:pt>
                <c:pt idx="148">
                  <c:v>0.95202065966410421</c:v>
                </c:pt>
                <c:pt idx="149">
                  <c:v>0.95154522080646819</c:v>
                </c:pt>
                <c:pt idx="150">
                  <c:v>0.95068110852758436</c:v>
                </c:pt>
                <c:pt idx="151">
                  <c:v>0.94997974367622084</c:v>
                </c:pt>
                <c:pt idx="152">
                  <c:v>0.94883863749299524</c:v>
                </c:pt>
                <c:pt idx="153">
                  <c:v>0.947835782783368</c:v>
                </c:pt>
                <c:pt idx="154">
                  <c:v>0.94749683577105526</c:v>
                </c:pt>
                <c:pt idx="155">
                  <c:v>0.94673719785996502</c:v>
                </c:pt>
                <c:pt idx="156">
                  <c:v>0.94627261996349266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65-440E-89EA-20F53EBFA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7387816"/>
        <c:axId val="797384864"/>
      </c:lineChart>
      <c:catAx>
        <c:axId val="79548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95487352"/>
        <c:crosses val="autoZero"/>
        <c:auto val="1"/>
        <c:lblAlgn val="ctr"/>
        <c:lblOffset val="100"/>
        <c:noMultiLvlLbl val="0"/>
      </c:catAx>
      <c:valAx>
        <c:axId val="795487352"/>
        <c:scaling>
          <c:orientation val="minMax"/>
          <c:min val="0.630000000000000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95485712"/>
        <c:crosses val="autoZero"/>
        <c:crossBetween val="between"/>
      </c:valAx>
      <c:valAx>
        <c:axId val="797384864"/>
        <c:scaling>
          <c:orientation val="minMax"/>
          <c:min val="0.9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97387816"/>
        <c:crosses val="max"/>
        <c:crossBetween val="between"/>
      </c:valAx>
      <c:catAx>
        <c:axId val="797387816"/>
        <c:scaling>
          <c:orientation val="minMax"/>
        </c:scaling>
        <c:delete val="1"/>
        <c:axPos val="b"/>
        <c:majorTickMark val="out"/>
        <c:minorTickMark val="none"/>
        <c:tickLblPos val="nextTo"/>
        <c:crossAx val="797384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/>
              <a:t>גמר בנייה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7.3804446910181745E-2"/>
          <c:y val="0.1113813813813814"/>
          <c:w val="0.92201046002888087"/>
          <c:h val="0.65420798751507414"/>
        </c:manualLayout>
      </c:layout>
      <c:barChart>
        <c:barDir val="col"/>
        <c:grouping val="stacked"/>
        <c:varyColors val="0"/>
        <c:ser>
          <c:idx val="5"/>
          <c:order val="0"/>
          <c:tx>
            <c:v>תל אביב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Sheet1!$G$2:$G$25</c:f>
              <c:numCache>
                <c:formatCode>#,##0</c:formatCode>
                <c:ptCount val="24"/>
                <c:pt idx="0">
                  <c:v>4006</c:v>
                </c:pt>
                <c:pt idx="1">
                  <c:v>4401</c:v>
                </c:pt>
                <c:pt idx="2">
                  <c:v>5347</c:v>
                </c:pt>
                <c:pt idx="3">
                  <c:v>4417</c:v>
                </c:pt>
                <c:pt idx="4">
                  <c:v>4503</c:v>
                </c:pt>
                <c:pt idx="5">
                  <c:v>3428</c:v>
                </c:pt>
                <c:pt idx="6">
                  <c:v>3175</c:v>
                </c:pt>
                <c:pt idx="7">
                  <c:v>4486</c:v>
                </c:pt>
                <c:pt idx="8">
                  <c:v>3113</c:v>
                </c:pt>
                <c:pt idx="9">
                  <c:v>4208</c:v>
                </c:pt>
                <c:pt idx="10">
                  <c:v>3518</c:v>
                </c:pt>
                <c:pt idx="11">
                  <c:v>3912</c:v>
                </c:pt>
                <c:pt idx="12">
                  <c:v>4072</c:v>
                </c:pt>
                <c:pt idx="13">
                  <c:v>5224</c:v>
                </c:pt>
                <c:pt idx="14">
                  <c:v>5255</c:v>
                </c:pt>
                <c:pt idx="15">
                  <c:v>4348</c:v>
                </c:pt>
                <c:pt idx="16">
                  <c:v>3871</c:v>
                </c:pt>
                <c:pt idx="17">
                  <c:v>4322</c:v>
                </c:pt>
                <c:pt idx="18">
                  <c:v>4517</c:v>
                </c:pt>
                <c:pt idx="19">
                  <c:v>6006</c:v>
                </c:pt>
                <c:pt idx="20">
                  <c:v>6946</c:v>
                </c:pt>
                <c:pt idx="21">
                  <c:v>6777</c:v>
                </c:pt>
                <c:pt idx="22">
                  <c:v>7852</c:v>
                </c:pt>
                <c:pt idx="23">
                  <c:v>8402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D8-423E-8F40-F21D177EE36C}"/>
            </c:ext>
          </c:extLst>
        </c:ser>
        <c:ser>
          <c:idx val="6"/>
          <c:order val="1"/>
          <c:tx>
            <c:v>המרכז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Sheet1!$H$2:$H$25</c:f>
              <c:numCache>
                <c:formatCode>#,##0</c:formatCode>
                <c:ptCount val="24"/>
                <c:pt idx="0">
                  <c:v>14261</c:v>
                </c:pt>
                <c:pt idx="1">
                  <c:v>20730</c:v>
                </c:pt>
                <c:pt idx="2">
                  <c:v>26909</c:v>
                </c:pt>
                <c:pt idx="3">
                  <c:v>16175</c:v>
                </c:pt>
                <c:pt idx="4">
                  <c:v>11969</c:v>
                </c:pt>
                <c:pt idx="5">
                  <c:v>12674</c:v>
                </c:pt>
                <c:pt idx="6">
                  <c:v>12010</c:v>
                </c:pt>
                <c:pt idx="7">
                  <c:v>11720</c:v>
                </c:pt>
                <c:pt idx="8">
                  <c:v>9525</c:v>
                </c:pt>
                <c:pt idx="9">
                  <c:v>9854</c:v>
                </c:pt>
                <c:pt idx="10">
                  <c:v>8891</c:v>
                </c:pt>
                <c:pt idx="11">
                  <c:v>10058</c:v>
                </c:pt>
                <c:pt idx="12">
                  <c:v>9432</c:v>
                </c:pt>
                <c:pt idx="13">
                  <c:v>8641</c:v>
                </c:pt>
                <c:pt idx="14">
                  <c:v>9347</c:v>
                </c:pt>
                <c:pt idx="15">
                  <c:v>11082</c:v>
                </c:pt>
                <c:pt idx="16">
                  <c:v>12601</c:v>
                </c:pt>
                <c:pt idx="17">
                  <c:v>13412</c:v>
                </c:pt>
                <c:pt idx="18">
                  <c:v>14290</c:v>
                </c:pt>
                <c:pt idx="19">
                  <c:v>13394</c:v>
                </c:pt>
                <c:pt idx="20">
                  <c:v>12721</c:v>
                </c:pt>
                <c:pt idx="21">
                  <c:v>13081</c:v>
                </c:pt>
                <c:pt idx="22">
                  <c:v>11870</c:v>
                </c:pt>
                <c:pt idx="23">
                  <c:v>13798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D8-423E-8F40-F21D177EE36C}"/>
            </c:ext>
          </c:extLst>
        </c:ser>
        <c:ser>
          <c:idx val="1"/>
          <c:order val="2"/>
          <c:tx>
            <c:v>ירושלים</c:v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Sheet1!$K$2:$K$25</c:f>
              <c:numCache>
                <c:formatCode>General</c:formatCode>
                <c:ptCount val="24"/>
                <c:pt idx="0">
                  <c:v>3177</c:v>
                </c:pt>
                <c:pt idx="1">
                  <c:v>4105</c:v>
                </c:pt>
                <c:pt idx="2">
                  <c:v>3595</c:v>
                </c:pt>
                <c:pt idx="3">
                  <c:v>4935</c:v>
                </c:pt>
                <c:pt idx="4">
                  <c:v>4862</c:v>
                </c:pt>
                <c:pt idx="5">
                  <c:v>3377</c:v>
                </c:pt>
                <c:pt idx="6">
                  <c:v>3150</c:v>
                </c:pt>
                <c:pt idx="7">
                  <c:v>3160</c:v>
                </c:pt>
                <c:pt idx="8">
                  <c:v>2513</c:v>
                </c:pt>
                <c:pt idx="9">
                  <c:v>2841</c:v>
                </c:pt>
                <c:pt idx="10">
                  <c:v>2716</c:v>
                </c:pt>
                <c:pt idx="11">
                  <c:v>2108</c:v>
                </c:pt>
                <c:pt idx="12">
                  <c:v>2225</c:v>
                </c:pt>
                <c:pt idx="13">
                  <c:v>3027</c:v>
                </c:pt>
                <c:pt idx="14">
                  <c:v>2502</c:v>
                </c:pt>
                <c:pt idx="15">
                  <c:v>2452</c:v>
                </c:pt>
                <c:pt idx="16">
                  <c:v>1822</c:v>
                </c:pt>
                <c:pt idx="17">
                  <c:v>2567</c:v>
                </c:pt>
                <c:pt idx="18">
                  <c:v>3693</c:v>
                </c:pt>
                <c:pt idx="19">
                  <c:v>3918</c:v>
                </c:pt>
                <c:pt idx="20">
                  <c:v>4214</c:v>
                </c:pt>
                <c:pt idx="21">
                  <c:v>4260</c:v>
                </c:pt>
                <c:pt idx="22">
                  <c:v>5667</c:v>
                </c:pt>
                <c:pt idx="23">
                  <c:v>3526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D8-423E-8F40-F21D177EE36C}"/>
            </c:ext>
          </c:extLst>
        </c:ser>
        <c:ser>
          <c:idx val="0"/>
          <c:order val="3"/>
          <c:tx>
            <c:v>חיפה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Sheet1!$I$2:$I$25</c:f>
              <c:numCache>
                <c:formatCode>#,##0</c:formatCode>
                <c:ptCount val="24"/>
                <c:pt idx="0">
                  <c:v>3854</c:v>
                </c:pt>
                <c:pt idx="1">
                  <c:v>6092</c:v>
                </c:pt>
                <c:pt idx="2">
                  <c:v>9282</c:v>
                </c:pt>
                <c:pt idx="3">
                  <c:v>7096</c:v>
                </c:pt>
                <c:pt idx="4">
                  <c:v>4802</c:v>
                </c:pt>
                <c:pt idx="5">
                  <c:v>4800</c:v>
                </c:pt>
                <c:pt idx="6">
                  <c:v>4097</c:v>
                </c:pt>
                <c:pt idx="7">
                  <c:v>3810</c:v>
                </c:pt>
                <c:pt idx="8">
                  <c:v>3635</c:v>
                </c:pt>
                <c:pt idx="9">
                  <c:v>3029</c:v>
                </c:pt>
                <c:pt idx="10">
                  <c:v>3442</c:v>
                </c:pt>
                <c:pt idx="11">
                  <c:v>2571</c:v>
                </c:pt>
                <c:pt idx="12">
                  <c:v>2870</c:v>
                </c:pt>
                <c:pt idx="13">
                  <c:v>2274</c:v>
                </c:pt>
                <c:pt idx="14">
                  <c:v>2285</c:v>
                </c:pt>
                <c:pt idx="15">
                  <c:v>2373</c:v>
                </c:pt>
                <c:pt idx="16">
                  <c:v>3247</c:v>
                </c:pt>
                <c:pt idx="17">
                  <c:v>3483</c:v>
                </c:pt>
                <c:pt idx="18">
                  <c:v>4202</c:v>
                </c:pt>
                <c:pt idx="19">
                  <c:v>4816</c:v>
                </c:pt>
                <c:pt idx="20">
                  <c:v>4454</c:v>
                </c:pt>
                <c:pt idx="21">
                  <c:v>5440</c:v>
                </c:pt>
                <c:pt idx="22">
                  <c:v>6170</c:v>
                </c:pt>
                <c:pt idx="23">
                  <c:v>6832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D8-423E-8F40-F21D177EE36C}"/>
            </c:ext>
          </c:extLst>
        </c:ser>
        <c:ser>
          <c:idx val="10"/>
          <c:order val="4"/>
          <c:tx>
            <c:strRef>
              <c:f>Sheet1!$L$1</c:f>
              <c:strCache>
                <c:ptCount val="1"/>
                <c:pt idx="0">
                  <c:v>כל השאר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Sheet1!$L$2:$L$25</c:f>
              <c:numCache>
                <c:formatCode>#,##0</c:formatCode>
                <c:ptCount val="24"/>
                <c:pt idx="0">
                  <c:v>12875</c:v>
                </c:pt>
                <c:pt idx="1">
                  <c:v>17376</c:v>
                </c:pt>
                <c:pt idx="2">
                  <c:v>23170</c:v>
                </c:pt>
                <c:pt idx="3">
                  <c:v>21063</c:v>
                </c:pt>
                <c:pt idx="4">
                  <c:v>20348</c:v>
                </c:pt>
                <c:pt idx="5">
                  <c:v>19215</c:v>
                </c:pt>
                <c:pt idx="6">
                  <c:v>16866</c:v>
                </c:pt>
                <c:pt idx="7">
                  <c:v>15435</c:v>
                </c:pt>
                <c:pt idx="8">
                  <c:v>15952</c:v>
                </c:pt>
                <c:pt idx="9">
                  <c:v>13479</c:v>
                </c:pt>
                <c:pt idx="10">
                  <c:v>14058</c:v>
                </c:pt>
                <c:pt idx="11">
                  <c:v>12424</c:v>
                </c:pt>
                <c:pt idx="12">
                  <c:v>11211</c:v>
                </c:pt>
                <c:pt idx="13">
                  <c:v>11300</c:v>
                </c:pt>
                <c:pt idx="14">
                  <c:v>13215</c:v>
                </c:pt>
                <c:pt idx="15">
                  <c:v>13018</c:v>
                </c:pt>
                <c:pt idx="16">
                  <c:v>12583</c:v>
                </c:pt>
                <c:pt idx="17">
                  <c:v>13627</c:v>
                </c:pt>
                <c:pt idx="18">
                  <c:v>15762</c:v>
                </c:pt>
                <c:pt idx="19">
                  <c:v>16534</c:v>
                </c:pt>
                <c:pt idx="20">
                  <c:v>15576</c:v>
                </c:pt>
                <c:pt idx="21">
                  <c:v>16557</c:v>
                </c:pt>
                <c:pt idx="22">
                  <c:v>16858</c:v>
                </c:pt>
                <c:pt idx="23">
                  <c:v>17415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D8-423E-8F40-F21D177EE3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3107016"/>
        <c:axId val="603100784"/>
      </c:barChart>
      <c:catAx>
        <c:axId val="60310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03100784"/>
        <c:crosses val="autoZero"/>
        <c:auto val="1"/>
        <c:lblAlgn val="ctr"/>
        <c:lblOffset val="100"/>
        <c:noMultiLvlLbl val="0"/>
      </c:catAx>
      <c:valAx>
        <c:axId val="60310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03107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770898942231304E-2"/>
          <c:y val="0.86633507445232705"/>
          <c:w val="0.83045801251727713"/>
          <c:h val="0.113862945349653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/>
              <a:t>התחלות בנייה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stacked"/>
        <c:varyColors val="0"/>
        <c:ser>
          <c:idx val="5"/>
          <c:order val="0"/>
          <c:tx>
            <c:strRef>
              <c:f>'התחלות בנייה '!$G$1</c:f>
              <c:strCache>
                <c:ptCount val="1"/>
                <c:pt idx="0">
                  <c:v>תל אביב
סך הכל
נתונים מקוריים
מספר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'התחלות בנייה '!$A$2:$A$25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'התחלות בנייה '!$G$2:$G$25</c:f>
              <c:numCache>
                <c:formatCode>#,##0</c:formatCode>
                <c:ptCount val="24"/>
                <c:pt idx="0">
                  <c:v>5460</c:v>
                </c:pt>
                <c:pt idx="1">
                  <c:v>4973</c:v>
                </c:pt>
                <c:pt idx="2">
                  <c:v>4362</c:v>
                </c:pt>
                <c:pt idx="3">
                  <c:v>4733</c:v>
                </c:pt>
                <c:pt idx="4">
                  <c:v>4061</c:v>
                </c:pt>
                <c:pt idx="5">
                  <c:v>4393</c:v>
                </c:pt>
                <c:pt idx="6">
                  <c:v>3519</c:v>
                </c:pt>
                <c:pt idx="7">
                  <c:v>3658</c:v>
                </c:pt>
                <c:pt idx="8">
                  <c:v>2907</c:v>
                </c:pt>
                <c:pt idx="9">
                  <c:v>4493</c:v>
                </c:pt>
                <c:pt idx="10">
                  <c:v>4603</c:v>
                </c:pt>
                <c:pt idx="11">
                  <c:v>5085</c:v>
                </c:pt>
                <c:pt idx="12">
                  <c:v>4673</c:v>
                </c:pt>
                <c:pt idx="13">
                  <c:v>4966</c:v>
                </c:pt>
                <c:pt idx="14">
                  <c:v>4100</c:v>
                </c:pt>
                <c:pt idx="15">
                  <c:v>4781</c:v>
                </c:pt>
                <c:pt idx="16">
                  <c:v>6771</c:v>
                </c:pt>
                <c:pt idx="17">
                  <c:v>6776</c:v>
                </c:pt>
                <c:pt idx="18">
                  <c:v>6895</c:v>
                </c:pt>
                <c:pt idx="19">
                  <c:v>7089</c:v>
                </c:pt>
                <c:pt idx="20">
                  <c:v>8062</c:v>
                </c:pt>
                <c:pt idx="21">
                  <c:v>7385</c:v>
                </c:pt>
                <c:pt idx="22">
                  <c:v>9128</c:v>
                </c:pt>
                <c:pt idx="23">
                  <c:v>10101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4-4893-B069-3D237F8C342A}"/>
            </c:ext>
          </c:extLst>
        </c:ser>
        <c:ser>
          <c:idx val="6"/>
          <c:order val="1"/>
          <c:tx>
            <c:strRef>
              <c:f>'התחלות בנייה '!$H$1</c:f>
              <c:strCache>
                <c:ptCount val="1"/>
                <c:pt idx="0">
                  <c:v>המרכז
סך הכל
נתונים מקוריים
מספר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'התחלות בנייה '!$A$2:$A$25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'התחלות בנייה '!$H$2:$H$25</c:f>
              <c:numCache>
                <c:formatCode>#,##0</c:formatCode>
                <c:ptCount val="24"/>
                <c:pt idx="0">
                  <c:v>32134</c:v>
                </c:pt>
                <c:pt idx="1">
                  <c:v>16518</c:v>
                </c:pt>
                <c:pt idx="2">
                  <c:v>14200</c:v>
                </c:pt>
                <c:pt idx="3">
                  <c:v>12480</c:v>
                </c:pt>
                <c:pt idx="4">
                  <c:v>10486</c:v>
                </c:pt>
                <c:pt idx="5">
                  <c:v>14866</c:v>
                </c:pt>
                <c:pt idx="6">
                  <c:v>8540</c:v>
                </c:pt>
                <c:pt idx="7">
                  <c:v>9917</c:v>
                </c:pt>
                <c:pt idx="8">
                  <c:v>9522</c:v>
                </c:pt>
                <c:pt idx="9">
                  <c:v>9657</c:v>
                </c:pt>
                <c:pt idx="10">
                  <c:v>9785</c:v>
                </c:pt>
                <c:pt idx="11">
                  <c:v>9813</c:v>
                </c:pt>
                <c:pt idx="12">
                  <c:v>8595</c:v>
                </c:pt>
                <c:pt idx="13">
                  <c:v>11556</c:v>
                </c:pt>
                <c:pt idx="14">
                  <c:v>12018</c:v>
                </c:pt>
                <c:pt idx="15">
                  <c:v>15127</c:v>
                </c:pt>
                <c:pt idx="16">
                  <c:v>16373</c:v>
                </c:pt>
                <c:pt idx="17">
                  <c:v>12853</c:v>
                </c:pt>
                <c:pt idx="18">
                  <c:v>13618</c:v>
                </c:pt>
                <c:pt idx="19">
                  <c:v>13449</c:v>
                </c:pt>
                <c:pt idx="20">
                  <c:v>12684</c:v>
                </c:pt>
                <c:pt idx="21">
                  <c:v>14279</c:v>
                </c:pt>
                <c:pt idx="22">
                  <c:v>12363</c:v>
                </c:pt>
                <c:pt idx="23">
                  <c:v>11749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4-4893-B069-3D237F8C342A}"/>
            </c:ext>
          </c:extLst>
        </c:ser>
        <c:ser>
          <c:idx val="9"/>
          <c:order val="2"/>
          <c:tx>
            <c:strRef>
              <c:f>'התחלות בנייה '!$K$1</c:f>
              <c:strCache>
                <c:ptCount val="1"/>
                <c:pt idx="0">
                  <c:v>ירושלים
סך הכל
נתונים מקוריים
מספר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'התחלות בנייה '!$A$2:$A$25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'התחלות בנייה '!$K$2:$K$25</c:f>
              <c:numCache>
                <c:formatCode>General</c:formatCode>
                <c:ptCount val="24"/>
                <c:pt idx="0">
                  <c:v>3882</c:v>
                </c:pt>
                <c:pt idx="1">
                  <c:v>6257</c:v>
                </c:pt>
                <c:pt idx="2">
                  <c:v>4468</c:v>
                </c:pt>
                <c:pt idx="3">
                  <c:v>2874</c:v>
                </c:pt>
                <c:pt idx="4">
                  <c:v>2640</c:v>
                </c:pt>
                <c:pt idx="5">
                  <c:v>3849</c:v>
                </c:pt>
                <c:pt idx="6">
                  <c:v>2323</c:v>
                </c:pt>
                <c:pt idx="7">
                  <c:v>2752</c:v>
                </c:pt>
                <c:pt idx="8">
                  <c:v>2242</c:v>
                </c:pt>
                <c:pt idx="9">
                  <c:v>1763</c:v>
                </c:pt>
                <c:pt idx="10">
                  <c:v>3282</c:v>
                </c:pt>
                <c:pt idx="11">
                  <c:v>2725</c:v>
                </c:pt>
                <c:pt idx="12">
                  <c:v>2817</c:v>
                </c:pt>
                <c:pt idx="13">
                  <c:v>1911</c:v>
                </c:pt>
                <c:pt idx="14">
                  <c:v>3021</c:v>
                </c:pt>
                <c:pt idx="15">
                  <c:v>2843</c:v>
                </c:pt>
                <c:pt idx="16">
                  <c:v>3385</c:v>
                </c:pt>
                <c:pt idx="17">
                  <c:v>4520</c:v>
                </c:pt>
                <c:pt idx="18">
                  <c:v>4637</c:v>
                </c:pt>
                <c:pt idx="19">
                  <c:v>4536</c:v>
                </c:pt>
                <c:pt idx="20">
                  <c:v>4450</c:v>
                </c:pt>
                <c:pt idx="21">
                  <c:v>4925</c:v>
                </c:pt>
                <c:pt idx="22">
                  <c:v>3873</c:v>
                </c:pt>
                <c:pt idx="23">
                  <c:v>3460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E4-4893-B069-3D237F8C342A}"/>
            </c:ext>
          </c:extLst>
        </c:ser>
        <c:ser>
          <c:idx val="7"/>
          <c:order val="3"/>
          <c:tx>
            <c:strRef>
              <c:f>'התחלות בנייה '!$I$1</c:f>
              <c:strCache>
                <c:ptCount val="1"/>
                <c:pt idx="0">
                  <c:v>חיפה
סך הכל
נתונים מקוריים
מספר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'התחלות בנייה '!$A$2:$A$25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'התחלות בנייה '!$I$2:$I$25</c:f>
              <c:numCache>
                <c:formatCode>#,##0</c:formatCode>
                <c:ptCount val="24"/>
                <c:pt idx="0">
                  <c:v>8427</c:v>
                </c:pt>
                <c:pt idx="1">
                  <c:v>8246</c:v>
                </c:pt>
                <c:pt idx="2">
                  <c:v>6001</c:v>
                </c:pt>
                <c:pt idx="3">
                  <c:v>4379</c:v>
                </c:pt>
                <c:pt idx="4">
                  <c:v>4293</c:v>
                </c:pt>
                <c:pt idx="5">
                  <c:v>3986</c:v>
                </c:pt>
                <c:pt idx="6">
                  <c:v>3556</c:v>
                </c:pt>
                <c:pt idx="7">
                  <c:v>3226</c:v>
                </c:pt>
                <c:pt idx="8">
                  <c:v>3530</c:v>
                </c:pt>
                <c:pt idx="9">
                  <c:v>2689</c:v>
                </c:pt>
                <c:pt idx="10">
                  <c:v>2844</c:v>
                </c:pt>
                <c:pt idx="11">
                  <c:v>2259</c:v>
                </c:pt>
                <c:pt idx="12">
                  <c:v>2180</c:v>
                </c:pt>
                <c:pt idx="13">
                  <c:v>2240</c:v>
                </c:pt>
                <c:pt idx="14">
                  <c:v>2714</c:v>
                </c:pt>
                <c:pt idx="15">
                  <c:v>3934</c:v>
                </c:pt>
                <c:pt idx="16">
                  <c:v>4169</c:v>
                </c:pt>
                <c:pt idx="17">
                  <c:v>4723</c:v>
                </c:pt>
                <c:pt idx="18">
                  <c:v>5149</c:v>
                </c:pt>
                <c:pt idx="19">
                  <c:v>7341</c:v>
                </c:pt>
                <c:pt idx="20">
                  <c:v>8090</c:v>
                </c:pt>
                <c:pt idx="21">
                  <c:v>8135</c:v>
                </c:pt>
                <c:pt idx="22">
                  <c:v>9904</c:v>
                </c:pt>
                <c:pt idx="23">
                  <c:v>6224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E4-4893-B069-3D237F8C342A}"/>
            </c:ext>
          </c:extLst>
        </c:ser>
        <c:ser>
          <c:idx val="10"/>
          <c:order val="4"/>
          <c:tx>
            <c:strRef>
              <c:f>'התחלות בנייה '!$L$1</c:f>
              <c:strCache>
                <c:ptCount val="1"/>
                <c:pt idx="0">
                  <c:v>כל השאר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'התחלות בנייה '!$A$2:$A$25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'התחלות בנייה '!$L$2:$L$25</c:f>
              <c:numCache>
                <c:formatCode>#,##0</c:formatCode>
                <c:ptCount val="24"/>
                <c:pt idx="0">
                  <c:v>22958</c:v>
                </c:pt>
                <c:pt idx="1">
                  <c:v>23308</c:v>
                </c:pt>
                <c:pt idx="2">
                  <c:v>24724</c:v>
                </c:pt>
                <c:pt idx="3">
                  <c:v>19996</c:v>
                </c:pt>
                <c:pt idx="4">
                  <c:v>16915</c:v>
                </c:pt>
                <c:pt idx="5">
                  <c:v>19033</c:v>
                </c:pt>
                <c:pt idx="6">
                  <c:v>14137</c:v>
                </c:pt>
                <c:pt idx="7">
                  <c:v>13957</c:v>
                </c:pt>
                <c:pt idx="8">
                  <c:v>13784</c:v>
                </c:pt>
                <c:pt idx="9">
                  <c:v>11694</c:v>
                </c:pt>
                <c:pt idx="10">
                  <c:v>11837</c:v>
                </c:pt>
                <c:pt idx="11">
                  <c:v>11444</c:v>
                </c:pt>
                <c:pt idx="12">
                  <c:v>12479</c:v>
                </c:pt>
                <c:pt idx="13">
                  <c:v>12219</c:v>
                </c:pt>
                <c:pt idx="14">
                  <c:v>13126</c:v>
                </c:pt>
                <c:pt idx="15">
                  <c:v>13726</c:v>
                </c:pt>
                <c:pt idx="16">
                  <c:v>15852</c:v>
                </c:pt>
                <c:pt idx="17">
                  <c:v>14655</c:v>
                </c:pt>
                <c:pt idx="18">
                  <c:v>17580</c:v>
                </c:pt>
                <c:pt idx="19">
                  <c:v>15265</c:v>
                </c:pt>
                <c:pt idx="20">
                  <c:v>20348</c:v>
                </c:pt>
                <c:pt idx="21">
                  <c:v>21225</c:v>
                </c:pt>
                <c:pt idx="22">
                  <c:v>17663</c:v>
                </c:pt>
                <c:pt idx="23">
                  <c:v>15893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E4-4893-B069-3D237F8C3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8912016"/>
        <c:axId val="878904144"/>
      </c:barChart>
      <c:catAx>
        <c:axId val="87891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78904144"/>
        <c:crosses val="autoZero"/>
        <c:auto val="1"/>
        <c:lblAlgn val="ctr"/>
        <c:lblOffset val="100"/>
        <c:noMultiLvlLbl val="0"/>
      </c:catAx>
      <c:valAx>
        <c:axId val="87890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7891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all</a:t>
            </a:r>
          </a:p>
          <a:p>
            <a:pPr>
              <a:defRPr sz="1400" b="0" spc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3.8425028871391077E-2"/>
          <c:y val="0.1591697191697192"/>
          <c:w val="0.95783559055118106"/>
          <c:h val="0.71477815273090861"/>
        </c:manualLayout>
      </c:layout>
      <c:lineChart>
        <c:grouping val="standard"/>
        <c:varyColors val="0"/>
        <c:ser>
          <c:idx val="0"/>
          <c:order val="0"/>
          <c:tx>
            <c:v>מדד מחירי הדירות ראלי</c:v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Sheet1!$A$6:$A$185</c:f>
              <c:strCache>
                <c:ptCount val="180"/>
                <c:pt idx="0">
                  <c:v>1976q1</c:v>
                </c:pt>
                <c:pt idx="1">
                  <c:v>1976q2</c:v>
                </c:pt>
                <c:pt idx="2">
                  <c:v>1976q3</c:v>
                </c:pt>
                <c:pt idx="3">
                  <c:v>1976q4</c:v>
                </c:pt>
                <c:pt idx="4">
                  <c:v>1977q1</c:v>
                </c:pt>
                <c:pt idx="5">
                  <c:v>1977q2</c:v>
                </c:pt>
                <c:pt idx="6">
                  <c:v>1977q3</c:v>
                </c:pt>
                <c:pt idx="7">
                  <c:v>1977q4</c:v>
                </c:pt>
                <c:pt idx="8">
                  <c:v>1978q1</c:v>
                </c:pt>
                <c:pt idx="9">
                  <c:v>1978q2</c:v>
                </c:pt>
                <c:pt idx="10">
                  <c:v>1978q3</c:v>
                </c:pt>
                <c:pt idx="11">
                  <c:v>1978q4</c:v>
                </c:pt>
                <c:pt idx="12">
                  <c:v>1979q1</c:v>
                </c:pt>
                <c:pt idx="13">
                  <c:v>1979q2</c:v>
                </c:pt>
                <c:pt idx="14">
                  <c:v>1979q3</c:v>
                </c:pt>
                <c:pt idx="15">
                  <c:v>1979q4</c:v>
                </c:pt>
                <c:pt idx="16">
                  <c:v>1980q1</c:v>
                </c:pt>
                <c:pt idx="17">
                  <c:v>1980q2</c:v>
                </c:pt>
                <c:pt idx="18">
                  <c:v>1980q3</c:v>
                </c:pt>
                <c:pt idx="19">
                  <c:v>1980q4</c:v>
                </c:pt>
                <c:pt idx="20">
                  <c:v>1981q1</c:v>
                </c:pt>
                <c:pt idx="21">
                  <c:v>1981q2</c:v>
                </c:pt>
                <c:pt idx="22">
                  <c:v>1981q3</c:v>
                </c:pt>
                <c:pt idx="23">
                  <c:v>1981q4</c:v>
                </c:pt>
                <c:pt idx="24">
                  <c:v>1982q1</c:v>
                </c:pt>
                <c:pt idx="25">
                  <c:v>1982q2</c:v>
                </c:pt>
                <c:pt idx="26">
                  <c:v>1982q3</c:v>
                </c:pt>
                <c:pt idx="27">
                  <c:v>1982q4</c:v>
                </c:pt>
                <c:pt idx="28">
                  <c:v>1983q1</c:v>
                </c:pt>
                <c:pt idx="29">
                  <c:v>1983q2</c:v>
                </c:pt>
                <c:pt idx="30">
                  <c:v>1983q3</c:v>
                </c:pt>
                <c:pt idx="31">
                  <c:v>1983q4</c:v>
                </c:pt>
                <c:pt idx="32">
                  <c:v>1984q1</c:v>
                </c:pt>
                <c:pt idx="33">
                  <c:v>1984q2</c:v>
                </c:pt>
                <c:pt idx="34">
                  <c:v>1984q3</c:v>
                </c:pt>
                <c:pt idx="35">
                  <c:v>1984q4</c:v>
                </c:pt>
                <c:pt idx="36">
                  <c:v>1985q1</c:v>
                </c:pt>
                <c:pt idx="37">
                  <c:v>1985q2</c:v>
                </c:pt>
                <c:pt idx="38">
                  <c:v>1985q3</c:v>
                </c:pt>
                <c:pt idx="39">
                  <c:v>1985q4</c:v>
                </c:pt>
                <c:pt idx="40">
                  <c:v>1986q1</c:v>
                </c:pt>
                <c:pt idx="41">
                  <c:v>1986q2</c:v>
                </c:pt>
                <c:pt idx="42">
                  <c:v>1986q3</c:v>
                </c:pt>
                <c:pt idx="43">
                  <c:v>1986q4</c:v>
                </c:pt>
                <c:pt idx="44">
                  <c:v>1987q1</c:v>
                </c:pt>
                <c:pt idx="45">
                  <c:v>1987q2</c:v>
                </c:pt>
                <c:pt idx="46">
                  <c:v>1987q3</c:v>
                </c:pt>
                <c:pt idx="47">
                  <c:v>1987q4</c:v>
                </c:pt>
                <c:pt idx="48">
                  <c:v>1988q1</c:v>
                </c:pt>
                <c:pt idx="49">
                  <c:v>1988q2</c:v>
                </c:pt>
                <c:pt idx="50">
                  <c:v>1988q3</c:v>
                </c:pt>
                <c:pt idx="51">
                  <c:v>1988q4</c:v>
                </c:pt>
                <c:pt idx="52">
                  <c:v>1989q1</c:v>
                </c:pt>
                <c:pt idx="53">
                  <c:v>1989q2</c:v>
                </c:pt>
                <c:pt idx="54">
                  <c:v>1989q3</c:v>
                </c:pt>
                <c:pt idx="55">
                  <c:v>1989q4</c:v>
                </c:pt>
                <c:pt idx="56">
                  <c:v>1990q1</c:v>
                </c:pt>
                <c:pt idx="57">
                  <c:v>1990q2</c:v>
                </c:pt>
                <c:pt idx="58">
                  <c:v>1990q3</c:v>
                </c:pt>
                <c:pt idx="59">
                  <c:v>1990q4</c:v>
                </c:pt>
                <c:pt idx="60">
                  <c:v>1991q1</c:v>
                </c:pt>
                <c:pt idx="61">
                  <c:v>1991q2</c:v>
                </c:pt>
                <c:pt idx="62">
                  <c:v>1991q3</c:v>
                </c:pt>
                <c:pt idx="63">
                  <c:v>1991q4</c:v>
                </c:pt>
                <c:pt idx="64">
                  <c:v>1992q1</c:v>
                </c:pt>
                <c:pt idx="65">
                  <c:v>1992q2</c:v>
                </c:pt>
                <c:pt idx="66">
                  <c:v>1992q3</c:v>
                </c:pt>
                <c:pt idx="67">
                  <c:v>1992q4</c:v>
                </c:pt>
                <c:pt idx="68">
                  <c:v>1993q1</c:v>
                </c:pt>
                <c:pt idx="69">
                  <c:v>1993q2</c:v>
                </c:pt>
                <c:pt idx="70">
                  <c:v>1993q3</c:v>
                </c:pt>
                <c:pt idx="71">
                  <c:v>1993q4</c:v>
                </c:pt>
                <c:pt idx="72">
                  <c:v>1994q1</c:v>
                </c:pt>
                <c:pt idx="73">
                  <c:v>1994q2</c:v>
                </c:pt>
                <c:pt idx="74">
                  <c:v>1994q3</c:v>
                </c:pt>
                <c:pt idx="75">
                  <c:v>1994q4</c:v>
                </c:pt>
                <c:pt idx="76">
                  <c:v>1995q1</c:v>
                </c:pt>
                <c:pt idx="77">
                  <c:v>1995q2</c:v>
                </c:pt>
                <c:pt idx="78">
                  <c:v>1995q3</c:v>
                </c:pt>
                <c:pt idx="79">
                  <c:v>1995q4</c:v>
                </c:pt>
                <c:pt idx="80">
                  <c:v>1996q1</c:v>
                </c:pt>
                <c:pt idx="81">
                  <c:v>1996q2</c:v>
                </c:pt>
                <c:pt idx="82">
                  <c:v>1996q3</c:v>
                </c:pt>
                <c:pt idx="83">
                  <c:v>1996q4</c:v>
                </c:pt>
                <c:pt idx="84">
                  <c:v>1997q1</c:v>
                </c:pt>
                <c:pt idx="85">
                  <c:v>1997q2</c:v>
                </c:pt>
                <c:pt idx="86">
                  <c:v>1997q3</c:v>
                </c:pt>
                <c:pt idx="87">
                  <c:v>1997q4</c:v>
                </c:pt>
                <c:pt idx="88">
                  <c:v>1998q1</c:v>
                </c:pt>
                <c:pt idx="89">
                  <c:v>1998q2</c:v>
                </c:pt>
                <c:pt idx="90">
                  <c:v>1998q3</c:v>
                </c:pt>
                <c:pt idx="91">
                  <c:v>1998q4</c:v>
                </c:pt>
                <c:pt idx="92">
                  <c:v>1999q1</c:v>
                </c:pt>
                <c:pt idx="93">
                  <c:v>1999q2</c:v>
                </c:pt>
                <c:pt idx="94">
                  <c:v>1999q3</c:v>
                </c:pt>
                <c:pt idx="95">
                  <c:v>1999q4</c:v>
                </c:pt>
                <c:pt idx="96">
                  <c:v>2000q1</c:v>
                </c:pt>
                <c:pt idx="97">
                  <c:v>2000q2</c:v>
                </c:pt>
                <c:pt idx="98">
                  <c:v>2000q3</c:v>
                </c:pt>
                <c:pt idx="99">
                  <c:v>2000q4</c:v>
                </c:pt>
                <c:pt idx="100">
                  <c:v>2001q1</c:v>
                </c:pt>
                <c:pt idx="101">
                  <c:v>2001q2</c:v>
                </c:pt>
                <c:pt idx="102">
                  <c:v>2001q3</c:v>
                </c:pt>
                <c:pt idx="103">
                  <c:v>2001q4</c:v>
                </c:pt>
                <c:pt idx="104">
                  <c:v>2002q1</c:v>
                </c:pt>
                <c:pt idx="105">
                  <c:v>2002q2</c:v>
                </c:pt>
                <c:pt idx="106">
                  <c:v>2002q3</c:v>
                </c:pt>
                <c:pt idx="107">
                  <c:v>2002q4</c:v>
                </c:pt>
                <c:pt idx="108">
                  <c:v>2003q1</c:v>
                </c:pt>
                <c:pt idx="109">
                  <c:v>2003q2</c:v>
                </c:pt>
                <c:pt idx="110">
                  <c:v>2003q3</c:v>
                </c:pt>
                <c:pt idx="111">
                  <c:v>2003q4</c:v>
                </c:pt>
                <c:pt idx="112">
                  <c:v>2004q1</c:v>
                </c:pt>
                <c:pt idx="113">
                  <c:v>2004q2</c:v>
                </c:pt>
                <c:pt idx="114">
                  <c:v>2004q3</c:v>
                </c:pt>
                <c:pt idx="115">
                  <c:v>2004q4</c:v>
                </c:pt>
                <c:pt idx="116">
                  <c:v>2005q1</c:v>
                </c:pt>
                <c:pt idx="117">
                  <c:v>2005q2</c:v>
                </c:pt>
                <c:pt idx="118">
                  <c:v>2005q3</c:v>
                </c:pt>
                <c:pt idx="119">
                  <c:v>2005q4</c:v>
                </c:pt>
                <c:pt idx="120">
                  <c:v>2006q1</c:v>
                </c:pt>
                <c:pt idx="121">
                  <c:v>2006q2</c:v>
                </c:pt>
                <c:pt idx="122">
                  <c:v>2006q3</c:v>
                </c:pt>
                <c:pt idx="123">
                  <c:v>2006q4</c:v>
                </c:pt>
                <c:pt idx="124">
                  <c:v>2007q1</c:v>
                </c:pt>
                <c:pt idx="125">
                  <c:v>2007q2</c:v>
                </c:pt>
                <c:pt idx="126">
                  <c:v>2007q3</c:v>
                </c:pt>
                <c:pt idx="127">
                  <c:v>2007q4</c:v>
                </c:pt>
                <c:pt idx="128">
                  <c:v>2008q1</c:v>
                </c:pt>
                <c:pt idx="129">
                  <c:v>2008q2</c:v>
                </c:pt>
                <c:pt idx="130">
                  <c:v>2008q3</c:v>
                </c:pt>
                <c:pt idx="131">
                  <c:v>2008q4</c:v>
                </c:pt>
                <c:pt idx="132">
                  <c:v>2009q1</c:v>
                </c:pt>
                <c:pt idx="133">
                  <c:v>2009q2</c:v>
                </c:pt>
                <c:pt idx="134">
                  <c:v>2009q3</c:v>
                </c:pt>
                <c:pt idx="135">
                  <c:v>2009q4</c:v>
                </c:pt>
                <c:pt idx="136">
                  <c:v>2010q1</c:v>
                </c:pt>
                <c:pt idx="137">
                  <c:v>2010q2</c:v>
                </c:pt>
                <c:pt idx="138">
                  <c:v>2010q3</c:v>
                </c:pt>
                <c:pt idx="139">
                  <c:v>2010q4</c:v>
                </c:pt>
                <c:pt idx="140">
                  <c:v>2011q1</c:v>
                </c:pt>
                <c:pt idx="141">
                  <c:v>2011q2</c:v>
                </c:pt>
                <c:pt idx="142">
                  <c:v>2011q3</c:v>
                </c:pt>
                <c:pt idx="143">
                  <c:v>2011q4</c:v>
                </c:pt>
                <c:pt idx="144">
                  <c:v>2012q1</c:v>
                </c:pt>
                <c:pt idx="145">
                  <c:v>2012q2</c:v>
                </c:pt>
                <c:pt idx="146">
                  <c:v>2012q3</c:v>
                </c:pt>
                <c:pt idx="147">
                  <c:v>2012q4</c:v>
                </c:pt>
                <c:pt idx="148">
                  <c:v>2013q1</c:v>
                </c:pt>
                <c:pt idx="149">
                  <c:v>2013q2</c:v>
                </c:pt>
                <c:pt idx="150">
                  <c:v>2013q3</c:v>
                </c:pt>
                <c:pt idx="151">
                  <c:v>2013q4</c:v>
                </c:pt>
                <c:pt idx="152">
                  <c:v>2014q1</c:v>
                </c:pt>
                <c:pt idx="153">
                  <c:v>2014q2</c:v>
                </c:pt>
                <c:pt idx="154">
                  <c:v>2014q3</c:v>
                </c:pt>
                <c:pt idx="155">
                  <c:v>2014q4</c:v>
                </c:pt>
                <c:pt idx="156">
                  <c:v>2015q1</c:v>
                </c:pt>
                <c:pt idx="157">
                  <c:v>2015q2</c:v>
                </c:pt>
                <c:pt idx="158">
                  <c:v>2015q3</c:v>
                </c:pt>
                <c:pt idx="159">
                  <c:v>2015q4</c:v>
                </c:pt>
                <c:pt idx="160">
                  <c:v>2016q1</c:v>
                </c:pt>
                <c:pt idx="161">
                  <c:v>2016q2</c:v>
                </c:pt>
                <c:pt idx="162">
                  <c:v>2016q3</c:v>
                </c:pt>
                <c:pt idx="163">
                  <c:v>2016q4</c:v>
                </c:pt>
                <c:pt idx="164">
                  <c:v>2017q1</c:v>
                </c:pt>
                <c:pt idx="165">
                  <c:v>2017q2</c:v>
                </c:pt>
                <c:pt idx="166">
                  <c:v>2017q3</c:v>
                </c:pt>
                <c:pt idx="167">
                  <c:v>2017q4</c:v>
                </c:pt>
                <c:pt idx="168">
                  <c:v>2018q1</c:v>
                </c:pt>
                <c:pt idx="169">
                  <c:v>2018q2</c:v>
                </c:pt>
                <c:pt idx="170">
                  <c:v>2018q3</c:v>
                </c:pt>
                <c:pt idx="171">
                  <c:v>2018q4</c:v>
                </c:pt>
                <c:pt idx="172">
                  <c:v>2019q1</c:v>
                </c:pt>
                <c:pt idx="173">
                  <c:v>2019q2</c:v>
                </c:pt>
                <c:pt idx="174">
                  <c:v>2019q3</c:v>
                </c:pt>
                <c:pt idx="175">
                  <c:v>2019q4</c:v>
                </c:pt>
                <c:pt idx="176">
                  <c:v>2020q1</c:v>
                </c:pt>
                <c:pt idx="177">
                  <c:v>2020q2</c:v>
                </c:pt>
                <c:pt idx="178">
                  <c:v>2020q3</c:v>
                </c:pt>
                <c:pt idx="179">
                  <c:v>2020q4</c:v>
                </c:pt>
              </c:strCache>
            </c:strRef>
          </c:cat>
          <c:val>
            <c:numRef>
              <c:f>Sheet1!$C$6:$C$171</c:f>
              <c:numCache>
                <c:formatCode>General</c:formatCode>
                <c:ptCount val="166"/>
                <c:pt idx="0">
                  <c:v>51.652267280709765</c:v>
                </c:pt>
                <c:pt idx="1">
                  <c:v>52.093144087288891</c:v>
                </c:pt>
                <c:pt idx="2">
                  <c:v>49.282331079051964</c:v>
                </c:pt>
                <c:pt idx="3">
                  <c:v>47.08161568161335</c:v>
                </c:pt>
                <c:pt idx="4">
                  <c:v>46.401192391440638</c:v>
                </c:pt>
                <c:pt idx="5">
                  <c:v>46.261065512502356</c:v>
                </c:pt>
                <c:pt idx="6">
                  <c:v>45.364460417109811</c:v>
                </c:pt>
                <c:pt idx="7">
                  <c:v>42.760946838961253</c:v>
                </c:pt>
                <c:pt idx="8">
                  <c:v>42.206491837571932</c:v>
                </c:pt>
                <c:pt idx="9">
                  <c:v>43.920624302693312</c:v>
                </c:pt>
                <c:pt idx="10">
                  <c:v>44.315852975890344</c:v>
                </c:pt>
                <c:pt idx="11">
                  <c:v>45.444713898785828</c:v>
                </c:pt>
                <c:pt idx="12">
                  <c:v>48.700026501209457</c:v>
                </c:pt>
                <c:pt idx="13">
                  <c:v>54.963066794683343</c:v>
                </c:pt>
                <c:pt idx="14">
                  <c:v>57.183373297092032</c:v>
                </c:pt>
                <c:pt idx="15">
                  <c:v>55.7755319811899</c:v>
                </c:pt>
                <c:pt idx="16">
                  <c:v>54.432302055033901</c:v>
                </c:pt>
                <c:pt idx="17">
                  <c:v>53.05199316208008</c:v>
                </c:pt>
                <c:pt idx="18">
                  <c:v>50.745121573845019</c:v>
                </c:pt>
                <c:pt idx="19">
                  <c:v>49.554462334787701</c:v>
                </c:pt>
                <c:pt idx="20">
                  <c:v>50.693787527326265</c:v>
                </c:pt>
                <c:pt idx="21">
                  <c:v>54.005909263104257</c:v>
                </c:pt>
                <c:pt idx="22">
                  <c:v>56.281143314071869</c:v>
                </c:pt>
                <c:pt idx="23">
                  <c:v>57.10610104990144</c:v>
                </c:pt>
                <c:pt idx="24">
                  <c:v>60.008637224398697</c:v>
                </c:pt>
                <c:pt idx="25">
                  <c:v>59.448357826753728</c:v>
                </c:pt>
                <c:pt idx="26">
                  <c:v>57.613324442763933</c:v>
                </c:pt>
                <c:pt idx="27">
                  <c:v>57.473345498912629</c:v>
                </c:pt>
                <c:pt idx="28">
                  <c:v>56.478126578089338</c:v>
                </c:pt>
                <c:pt idx="29">
                  <c:v>58.732668806900492</c:v>
                </c:pt>
                <c:pt idx="30">
                  <c:v>60.190989839990564</c:v>
                </c:pt>
                <c:pt idx="31">
                  <c:v>58.669906316695929</c:v>
                </c:pt>
                <c:pt idx="32">
                  <c:v>62.495281486983735</c:v>
                </c:pt>
                <c:pt idx="33">
                  <c:v>65.13048773030917</c:v>
                </c:pt>
                <c:pt idx="34">
                  <c:v>63.521139721388806</c:v>
                </c:pt>
                <c:pt idx="35">
                  <c:v>61.015857339880583</c:v>
                </c:pt>
                <c:pt idx="36">
                  <c:v>61.735129963159075</c:v>
                </c:pt>
                <c:pt idx="37">
                  <c:v>61.444604440866549</c:v>
                </c:pt>
                <c:pt idx="38">
                  <c:v>58.85825843205096</c:v>
                </c:pt>
                <c:pt idx="39">
                  <c:v>62.473478201245626</c:v>
                </c:pt>
                <c:pt idx="40">
                  <c:v>56.927493851265389</c:v>
                </c:pt>
                <c:pt idx="41">
                  <c:v>55.05368922095326</c:v>
                </c:pt>
                <c:pt idx="42">
                  <c:v>53.671802205823461</c:v>
                </c:pt>
                <c:pt idx="43">
                  <c:v>54.096733422396156</c:v>
                </c:pt>
                <c:pt idx="44">
                  <c:v>53.978743690602052</c:v>
                </c:pt>
                <c:pt idx="45">
                  <c:v>53.73636096189356</c:v>
                </c:pt>
                <c:pt idx="46">
                  <c:v>54.359708906709081</c:v>
                </c:pt>
                <c:pt idx="47">
                  <c:v>53.916489477188115</c:v>
                </c:pt>
                <c:pt idx="48">
                  <c:v>54.33313718082232</c:v>
                </c:pt>
                <c:pt idx="49">
                  <c:v>53.19839001297062</c:v>
                </c:pt>
                <c:pt idx="50">
                  <c:v>54.12336886845894</c:v>
                </c:pt>
                <c:pt idx="51">
                  <c:v>56.977573276515358</c:v>
                </c:pt>
                <c:pt idx="52">
                  <c:v>55.722844808948423</c:v>
                </c:pt>
                <c:pt idx="53">
                  <c:v>59.321056722736095</c:v>
                </c:pt>
                <c:pt idx="54">
                  <c:v>62.36705744507158</c:v>
                </c:pt>
                <c:pt idx="55">
                  <c:v>63.820109149558292</c:v>
                </c:pt>
                <c:pt idx="56">
                  <c:v>64.696809350108225</c:v>
                </c:pt>
                <c:pt idx="57">
                  <c:v>67.453940988093748</c:v>
                </c:pt>
                <c:pt idx="58">
                  <c:v>72.610166051492868</c:v>
                </c:pt>
                <c:pt idx="59">
                  <c:v>71.413668661797686</c:v>
                </c:pt>
                <c:pt idx="60">
                  <c:v>71.466978698970237</c:v>
                </c:pt>
                <c:pt idx="61">
                  <c:v>73.37855080979088</c:v>
                </c:pt>
                <c:pt idx="62">
                  <c:v>81.576661090149798</c:v>
                </c:pt>
                <c:pt idx="63">
                  <c:v>77.516731917958907</c:v>
                </c:pt>
                <c:pt idx="64">
                  <c:v>73.100171570488996</c:v>
                </c:pt>
                <c:pt idx="65">
                  <c:v>75.121712346833334</c:v>
                </c:pt>
                <c:pt idx="66">
                  <c:v>76.065019696183484</c:v>
                </c:pt>
                <c:pt idx="67">
                  <c:v>74.711580510883294</c:v>
                </c:pt>
                <c:pt idx="68">
                  <c:v>80.126329056559925</c:v>
                </c:pt>
                <c:pt idx="69">
                  <c:v>80.923102884402994</c:v>
                </c:pt>
                <c:pt idx="70">
                  <c:v>80.877674524750816</c:v>
                </c:pt>
                <c:pt idx="71">
                  <c:v>83.079843163580492</c:v>
                </c:pt>
                <c:pt idx="72">
                  <c:v>83.420669514675467</c:v>
                </c:pt>
                <c:pt idx="73">
                  <c:v>84.47150329484883</c:v>
                </c:pt>
                <c:pt idx="74">
                  <c:v>84.423862232328531</c:v>
                </c:pt>
                <c:pt idx="75">
                  <c:v>84.830080697783288</c:v>
                </c:pt>
                <c:pt idx="76">
                  <c:v>86.201927845136737</c:v>
                </c:pt>
                <c:pt idx="77">
                  <c:v>86.688245925802974</c:v>
                </c:pt>
                <c:pt idx="78">
                  <c:v>88.341400707902878</c:v>
                </c:pt>
                <c:pt idx="79">
                  <c:v>91.916834929817398</c:v>
                </c:pt>
                <c:pt idx="80">
                  <c:v>91.79237673777412</c:v>
                </c:pt>
                <c:pt idx="81">
                  <c:v>92.158681083864451</c:v>
                </c:pt>
                <c:pt idx="82">
                  <c:v>90.596877220380932</c:v>
                </c:pt>
                <c:pt idx="83">
                  <c:v>91.137476884073109</c:v>
                </c:pt>
                <c:pt idx="84">
                  <c:v>91.23074020794536</c:v>
                </c:pt>
                <c:pt idx="85">
                  <c:v>92.864606434871305</c:v>
                </c:pt>
                <c:pt idx="86">
                  <c:v>91.404151329222856</c:v>
                </c:pt>
                <c:pt idx="87">
                  <c:v>91.15332656668609</c:v>
                </c:pt>
                <c:pt idx="88">
                  <c:v>91.427853611315854</c:v>
                </c:pt>
                <c:pt idx="89">
                  <c:v>88.799303582260293</c:v>
                </c:pt>
                <c:pt idx="90">
                  <c:v>91.001536093326592</c:v>
                </c:pt>
                <c:pt idx="91">
                  <c:v>89.808595010140522</c:v>
                </c:pt>
                <c:pt idx="92">
                  <c:v>89.936722463328664</c:v>
                </c:pt>
                <c:pt idx="93">
                  <c:v>88.286788807605816</c:v>
                </c:pt>
                <c:pt idx="94">
                  <c:v>88.904695403267553</c:v>
                </c:pt>
                <c:pt idx="95">
                  <c:v>86.969522796806871</c:v>
                </c:pt>
                <c:pt idx="96">
                  <c:v>85.276775273265798</c:v>
                </c:pt>
                <c:pt idx="97">
                  <c:v>84.354052280665272</c:v>
                </c:pt>
                <c:pt idx="98">
                  <c:v>83.326361574042934</c:v>
                </c:pt>
                <c:pt idx="99">
                  <c:v>81.547482722192981</c:v>
                </c:pt>
                <c:pt idx="100">
                  <c:v>81.597898318750623</c:v>
                </c:pt>
                <c:pt idx="101">
                  <c:v>79.66558420363593</c:v>
                </c:pt>
                <c:pt idx="102">
                  <c:v>79.644385987111974</c:v>
                </c:pt>
                <c:pt idx="103">
                  <c:v>80.542461642883211</c:v>
                </c:pt>
                <c:pt idx="104">
                  <c:v>82.569924564748547</c:v>
                </c:pt>
                <c:pt idx="105">
                  <c:v>79.994644266432815</c:v>
                </c:pt>
                <c:pt idx="106">
                  <c:v>78.480008676996775</c:v>
                </c:pt>
                <c:pt idx="107">
                  <c:v>77.517246040453685</c:v>
                </c:pt>
                <c:pt idx="108">
                  <c:v>75.005120168969626</c:v>
                </c:pt>
                <c:pt idx="109">
                  <c:v>73.388900456811854</c:v>
                </c:pt>
                <c:pt idx="110">
                  <c:v>74.898936167316208</c:v>
                </c:pt>
                <c:pt idx="111">
                  <c:v>74.176927975313305</c:v>
                </c:pt>
                <c:pt idx="112">
                  <c:v>75.767803424966132</c:v>
                </c:pt>
                <c:pt idx="113">
                  <c:v>75.326561194945512</c:v>
                </c:pt>
                <c:pt idx="114">
                  <c:v>73.777491961700889</c:v>
                </c:pt>
                <c:pt idx="115">
                  <c:v>72.321357251930479</c:v>
                </c:pt>
                <c:pt idx="116">
                  <c:v>74.138775162469486</c:v>
                </c:pt>
                <c:pt idx="117">
                  <c:v>74.700558782885267</c:v>
                </c:pt>
                <c:pt idx="118">
                  <c:v>74.27573469464302</c:v>
                </c:pt>
                <c:pt idx="119">
                  <c:v>73.757150058258119</c:v>
                </c:pt>
                <c:pt idx="120">
                  <c:v>74.665399929568821</c:v>
                </c:pt>
                <c:pt idx="121">
                  <c:v>72.123215275808207</c:v>
                </c:pt>
                <c:pt idx="122">
                  <c:v>71.895053630519527</c:v>
                </c:pt>
                <c:pt idx="123">
                  <c:v>70.625756700136492</c:v>
                </c:pt>
                <c:pt idx="124">
                  <c:v>70.752470593709148</c:v>
                </c:pt>
                <c:pt idx="125">
                  <c:v>72.254013132354501</c:v>
                </c:pt>
                <c:pt idx="126">
                  <c:v>71.173039674818824</c:v>
                </c:pt>
                <c:pt idx="127">
                  <c:v>70.485721646708853</c:v>
                </c:pt>
                <c:pt idx="128">
                  <c:v>72.442036856285668</c:v>
                </c:pt>
                <c:pt idx="129">
                  <c:v>73.05853414113669</c:v>
                </c:pt>
                <c:pt idx="130">
                  <c:v>74.592244717073811</c:v>
                </c:pt>
                <c:pt idx="131">
                  <c:v>75.086564196314995</c:v>
                </c:pt>
                <c:pt idx="132">
                  <c:v>77.438734589860687</c:v>
                </c:pt>
                <c:pt idx="133">
                  <c:v>79.575968679379429</c:v>
                </c:pt>
                <c:pt idx="134">
                  <c:v>82.613501856088959</c:v>
                </c:pt>
                <c:pt idx="135">
                  <c:v>86.617309943745951</c:v>
                </c:pt>
                <c:pt idx="136">
                  <c:v>89.796491614847611</c:v>
                </c:pt>
                <c:pt idx="137">
                  <c:v>91.680119911823908</c:v>
                </c:pt>
                <c:pt idx="138">
                  <c:v>93.282245790997592</c:v>
                </c:pt>
                <c:pt idx="139">
                  <c:v>96.252092084530133</c:v>
                </c:pt>
                <c:pt idx="140">
                  <c:v>98.878611162605196</c:v>
                </c:pt>
                <c:pt idx="141">
                  <c:v>99.311612364800084</c:v>
                </c:pt>
                <c:pt idx="142">
                  <c:v>98.263736264286536</c:v>
                </c:pt>
                <c:pt idx="143">
                  <c:v>97.95951417058906</c:v>
                </c:pt>
                <c:pt idx="144">
                  <c:v>98.796416328730032</c:v>
                </c:pt>
                <c:pt idx="145">
                  <c:v>99.169320126266541</c:v>
                </c:pt>
                <c:pt idx="146">
                  <c:v>100.16730464006302</c:v>
                </c:pt>
                <c:pt idx="147">
                  <c:v>104.76522431966251</c:v>
                </c:pt>
                <c:pt idx="148">
                  <c:v>106.40199171228235</c:v>
                </c:pt>
                <c:pt idx="149">
                  <c:v>107.11126211074512</c:v>
                </c:pt>
                <c:pt idx="150">
                  <c:v>107.30638914000544</c:v>
                </c:pt>
                <c:pt idx="151">
                  <c:v>110.44228361715629</c:v>
                </c:pt>
                <c:pt idx="152">
                  <c:v>113.77494161073936</c:v>
                </c:pt>
                <c:pt idx="153">
                  <c:v>113.61084366177747</c:v>
                </c:pt>
                <c:pt idx="154">
                  <c:v>113.97775484462791</c:v>
                </c:pt>
                <c:pt idx="155">
                  <c:v>115.37168091629664</c:v>
                </c:pt>
                <c:pt idx="156">
                  <c:v>119.57336382951507</c:v>
                </c:pt>
                <c:pt idx="157">
                  <c:v>120.78191186091655</c:v>
                </c:pt>
                <c:pt idx="158">
                  <c:v>122.25525550665182</c:v>
                </c:pt>
                <c:pt idx="159">
                  <c:v>125.75710263569731</c:v>
                </c:pt>
                <c:pt idx="160">
                  <c:v>129.94449706845916</c:v>
                </c:pt>
                <c:pt idx="161">
                  <c:v>130.05479541767565</c:v>
                </c:pt>
                <c:pt idx="162">
                  <c:v>133.6251863442412</c:v>
                </c:pt>
                <c:pt idx="163" formatCode="0.000">
                  <c:v>133.19976255924945</c:v>
                </c:pt>
                <c:pt idx="164" formatCode="0.000">
                  <c:v>134.62206385781013</c:v>
                </c:pt>
                <c:pt idx="165" formatCode="0.000">
                  <c:v>136.01547502319775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7E-443B-9DAB-E343B6BBAD58}"/>
            </c:ext>
          </c:extLst>
        </c:ser>
        <c:ser>
          <c:idx val="1"/>
          <c:order val="1"/>
          <c:tx>
            <c:v>אמידת המודל מדד מחירי הדירות</c:v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Sheet1!$A$6:$A$185</c:f>
              <c:strCache>
                <c:ptCount val="180"/>
                <c:pt idx="0">
                  <c:v>1976q1</c:v>
                </c:pt>
                <c:pt idx="1">
                  <c:v>1976q2</c:v>
                </c:pt>
                <c:pt idx="2">
                  <c:v>1976q3</c:v>
                </c:pt>
                <c:pt idx="3">
                  <c:v>1976q4</c:v>
                </c:pt>
                <c:pt idx="4">
                  <c:v>1977q1</c:v>
                </c:pt>
                <c:pt idx="5">
                  <c:v>1977q2</c:v>
                </c:pt>
                <c:pt idx="6">
                  <c:v>1977q3</c:v>
                </c:pt>
                <c:pt idx="7">
                  <c:v>1977q4</c:v>
                </c:pt>
                <c:pt idx="8">
                  <c:v>1978q1</c:v>
                </c:pt>
                <c:pt idx="9">
                  <c:v>1978q2</c:v>
                </c:pt>
                <c:pt idx="10">
                  <c:v>1978q3</c:v>
                </c:pt>
                <c:pt idx="11">
                  <c:v>1978q4</c:v>
                </c:pt>
                <c:pt idx="12">
                  <c:v>1979q1</c:v>
                </c:pt>
                <c:pt idx="13">
                  <c:v>1979q2</c:v>
                </c:pt>
                <c:pt idx="14">
                  <c:v>1979q3</c:v>
                </c:pt>
                <c:pt idx="15">
                  <c:v>1979q4</c:v>
                </c:pt>
                <c:pt idx="16">
                  <c:v>1980q1</c:v>
                </c:pt>
                <c:pt idx="17">
                  <c:v>1980q2</c:v>
                </c:pt>
                <c:pt idx="18">
                  <c:v>1980q3</c:v>
                </c:pt>
                <c:pt idx="19">
                  <c:v>1980q4</c:v>
                </c:pt>
                <c:pt idx="20">
                  <c:v>1981q1</c:v>
                </c:pt>
                <c:pt idx="21">
                  <c:v>1981q2</c:v>
                </c:pt>
                <c:pt idx="22">
                  <c:v>1981q3</c:v>
                </c:pt>
                <c:pt idx="23">
                  <c:v>1981q4</c:v>
                </c:pt>
                <c:pt idx="24">
                  <c:v>1982q1</c:v>
                </c:pt>
                <c:pt idx="25">
                  <c:v>1982q2</c:v>
                </c:pt>
                <c:pt idx="26">
                  <c:v>1982q3</c:v>
                </c:pt>
                <c:pt idx="27">
                  <c:v>1982q4</c:v>
                </c:pt>
                <c:pt idx="28">
                  <c:v>1983q1</c:v>
                </c:pt>
                <c:pt idx="29">
                  <c:v>1983q2</c:v>
                </c:pt>
                <c:pt idx="30">
                  <c:v>1983q3</c:v>
                </c:pt>
                <c:pt idx="31">
                  <c:v>1983q4</c:v>
                </c:pt>
                <c:pt idx="32">
                  <c:v>1984q1</c:v>
                </c:pt>
                <c:pt idx="33">
                  <c:v>1984q2</c:v>
                </c:pt>
                <c:pt idx="34">
                  <c:v>1984q3</c:v>
                </c:pt>
                <c:pt idx="35">
                  <c:v>1984q4</c:v>
                </c:pt>
                <c:pt idx="36">
                  <c:v>1985q1</c:v>
                </c:pt>
                <c:pt idx="37">
                  <c:v>1985q2</c:v>
                </c:pt>
                <c:pt idx="38">
                  <c:v>1985q3</c:v>
                </c:pt>
                <c:pt idx="39">
                  <c:v>1985q4</c:v>
                </c:pt>
                <c:pt idx="40">
                  <c:v>1986q1</c:v>
                </c:pt>
                <c:pt idx="41">
                  <c:v>1986q2</c:v>
                </c:pt>
                <c:pt idx="42">
                  <c:v>1986q3</c:v>
                </c:pt>
                <c:pt idx="43">
                  <c:v>1986q4</c:v>
                </c:pt>
                <c:pt idx="44">
                  <c:v>1987q1</c:v>
                </c:pt>
                <c:pt idx="45">
                  <c:v>1987q2</c:v>
                </c:pt>
                <c:pt idx="46">
                  <c:v>1987q3</c:v>
                </c:pt>
                <c:pt idx="47">
                  <c:v>1987q4</c:v>
                </c:pt>
                <c:pt idx="48">
                  <c:v>1988q1</c:v>
                </c:pt>
                <c:pt idx="49">
                  <c:v>1988q2</c:v>
                </c:pt>
                <c:pt idx="50">
                  <c:v>1988q3</c:v>
                </c:pt>
                <c:pt idx="51">
                  <c:v>1988q4</c:v>
                </c:pt>
                <c:pt idx="52">
                  <c:v>1989q1</c:v>
                </c:pt>
                <c:pt idx="53">
                  <c:v>1989q2</c:v>
                </c:pt>
                <c:pt idx="54">
                  <c:v>1989q3</c:v>
                </c:pt>
                <c:pt idx="55">
                  <c:v>1989q4</c:v>
                </c:pt>
                <c:pt idx="56">
                  <c:v>1990q1</c:v>
                </c:pt>
                <c:pt idx="57">
                  <c:v>1990q2</c:v>
                </c:pt>
                <c:pt idx="58">
                  <c:v>1990q3</c:v>
                </c:pt>
                <c:pt idx="59">
                  <c:v>1990q4</c:v>
                </c:pt>
                <c:pt idx="60">
                  <c:v>1991q1</c:v>
                </c:pt>
                <c:pt idx="61">
                  <c:v>1991q2</c:v>
                </c:pt>
                <c:pt idx="62">
                  <c:v>1991q3</c:v>
                </c:pt>
                <c:pt idx="63">
                  <c:v>1991q4</c:v>
                </c:pt>
                <c:pt idx="64">
                  <c:v>1992q1</c:v>
                </c:pt>
                <c:pt idx="65">
                  <c:v>1992q2</c:v>
                </c:pt>
                <c:pt idx="66">
                  <c:v>1992q3</c:v>
                </c:pt>
                <c:pt idx="67">
                  <c:v>1992q4</c:v>
                </c:pt>
                <c:pt idx="68">
                  <c:v>1993q1</c:v>
                </c:pt>
                <c:pt idx="69">
                  <c:v>1993q2</c:v>
                </c:pt>
                <c:pt idx="70">
                  <c:v>1993q3</c:v>
                </c:pt>
                <c:pt idx="71">
                  <c:v>1993q4</c:v>
                </c:pt>
                <c:pt idx="72">
                  <c:v>1994q1</c:v>
                </c:pt>
                <c:pt idx="73">
                  <c:v>1994q2</c:v>
                </c:pt>
                <c:pt idx="74">
                  <c:v>1994q3</c:v>
                </c:pt>
                <c:pt idx="75">
                  <c:v>1994q4</c:v>
                </c:pt>
                <c:pt idx="76">
                  <c:v>1995q1</c:v>
                </c:pt>
                <c:pt idx="77">
                  <c:v>1995q2</c:v>
                </c:pt>
                <c:pt idx="78">
                  <c:v>1995q3</c:v>
                </c:pt>
                <c:pt idx="79">
                  <c:v>1995q4</c:v>
                </c:pt>
                <c:pt idx="80">
                  <c:v>1996q1</c:v>
                </c:pt>
                <c:pt idx="81">
                  <c:v>1996q2</c:v>
                </c:pt>
                <c:pt idx="82">
                  <c:v>1996q3</c:v>
                </c:pt>
                <c:pt idx="83">
                  <c:v>1996q4</c:v>
                </c:pt>
                <c:pt idx="84">
                  <c:v>1997q1</c:v>
                </c:pt>
                <c:pt idx="85">
                  <c:v>1997q2</c:v>
                </c:pt>
                <c:pt idx="86">
                  <c:v>1997q3</c:v>
                </c:pt>
                <c:pt idx="87">
                  <c:v>1997q4</c:v>
                </c:pt>
                <c:pt idx="88">
                  <c:v>1998q1</c:v>
                </c:pt>
                <c:pt idx="89">
                  <c:v>1998q2</c:v>
                </c:pt>
                <c:pt idx="90">
                  <c:v>1998q3</c:v>
                </c:pt>
                <c:pt idx="91">
                  <c:v>1998q4</c:v>
                </c:pt>
                <c:pt idx="92">
                  <c:v>1999q1</c:v>
                </c:pt>
                <c:pt idx="93">
                  <c:v>1999q2</c:v>
                </c:pt>
                <c:pt idx="94">
                  <c:v>1999q3</c:v>
                </c:pt>
                <c:pt idx="95">
                  <c:v>1999q4</c:v>
                </c:pt>
                <c:pt idx="96">
                  <c:v>2000q1</c:v>
                </c:pt>
                <c:pt idx="97">
                  <c:v>2000q2</c:v>
                </c:pt>
                <c:pt idx="98">
                  <c:v>2000q3</c:v>
                </c:pt>
                <c:pt idx="99">
                  <c:v>2000q4</c:v>
                </c:pt>
                <c:pt idx="100">
                  <c:v>2001q1</c:v>
                </c:pt>
                <c:pt idx="101">
                  <c:v>2001q2</c:v>
                </c:pt>
                <c:pt idx="102">
                  <c:v>2001q3</c:v>
                </c:pt>
                <c:pt idx="103">
                  <c:v>2001q4</c:v>
                </c:pt>
                <c:pt idx="104">
                  <c:v>2002q1</c:v>
                </c:pt>
                <c:pt idx="105">
                  <c:v>2002q2</c:v>
                </c:pt>
                <c:pt idx="106">
                  <c:v>2002q3</c:v>
                </c:pt>
                <c:pt idx="107">
                  <c:v>2002q4</c:v>
                </c:pt>
                <c:pt idx="108">
                  <c:v>2003q1</c:v>
                </c:pt>
                <c:pt idx="109">
                  <c:v>2003q2</c:v>
                </c:pt>
                <c:pt idx="110">
                  <c:v>2003q3</c:v>
                </c:pt>
                <c:pt idx="111">
                  <c:v>2003q4</c:v>
                </c:pt>
                <c:pt idx="112">
                  <c:v>2004q1</c:v>
                </c:pt>
                <c:pt idx="113">
                  <c:v>2004q2</c:v>
                </c:pt>
                <c:pt idx="114">
                  <c:v>2004q3</c:v>
                </c:pt>
                <c:pt idx="115">
                  <c:v>2004q4</c:v>
                </c:pt>
                <c:pt idx="116">
                  <c:v>2005q1</c:v>
                </c:pt>
                <c:pt idx="117">
                  <c:v>2005q2</c:v>
                </c:pt>
                <c:pt idx="118">
                  <c:v>2005q3</c:v>
                </c:pt>
                <c:pt idx="119">
                  <c:v>2005q4</c:v>
                </c:pt>
                <c:pt idx="120">
                  <c:v>2006q1</c:v>
                </c:pt>
                <c:pt idx="121">
                  <c:v>2006q2</c:v>
                </c:pt>
                <c:pt idx="122">
                  <c:v>2006q3</c:v>
                </c:pt>
                <c:pt idx="123">
                  <c:v>2006q4</c:v>
                </c:pt>
                <c:pt idx="124">
                  <c:v>2007q1</c:v>
                </c:pt>
                <c:pt idx="125">
                  <c:v>2007q2</c:v>
                </c:pt>
                <c:pt idx="126">
                  <c:v>2007q3</c:v>
                </c:pt>
                <c:pt idx="127">
                  <c:v>2007q4</c:v>
                </c:pt>
                <c:pt idx="128">
                  <c:v>2008q1</c:v>
                </c:pt>
                <c:pt idx="129">
                  <c:v>2008q2</c:v>
                </c:pt>
                <c:pt idx="130">
                  <c:v>2008q3</c:v>
                </c:pt>
                <c:pt idx="131">
                  <c:v>2008q4</c:v>
                </c:pt>
                <c:pt idx="132">
                  <c:v>2009q1</c:v>
                </c:pt>
                <c:pt idx="133">
                  <c:v>2009q2</c:v>
                </c:pt>
                <c:pt idx="134">
                  <c:v>2009q3</c:v>
                </c:pt>
                <c:pt idx="135">
                  <c:v>2009q4</c:v>
                </c:pt>
                <c:pt idx="136">
                  <c:v>2010q1</c:v>
                </c:pt>
                <c:pt idx="137">
                  <c:v>2010q2</c:v>
                </c:pt>
                <c:pt idx="138">
                  <c:v>2010q3</c:v>
                </c:pt>
                <c:pt idx="139">
                  <c:v>2010q4</c:v>
                </c:pt>
                <c:pt idx="140">
                  <c:v>2011q1</c:v>
                </c:pt>
                <c:pt idx="141">
                  <c:v>2011q2</c:v>
                </c:pt>
                <c:pt idx="142">
                  <c:v>2011q3</c:v>
                </c:pt>
                <c:pt idx="143">
                  <c:v>2011q4</c:v>
                </c:pt>
                <c:pt idx="144">
                  <c:v>2012q1</c:v>
                </c:pt>
                <c:pt idx="145">
                  <c:v>2012q2</c:v>
                </c:pt>
                <c:pt idx="146">
                  <c:v>2012q3</c:v>
                </c:pt>
                <c:pt idx="147">
                  <c:v>2012q4</c:v>
                </c:pt>
                <c:pt idx="148">
                  <c:v>2013q1</c:v>
                </c:pt>
                <c:pt idx="149">
                  <c:v>2013q2</c:v>
                </c:pt>
                <c:pt idx="150">
                  <c:v>2013q3</c:v>
                </c:pt>
                <c:pt idx="151">
                  <c:v>2013q4</c:v>
                </c:pt>
                <c:pt idx="152">
                  <c:v>2014q1</c:v>
                </c:pt>
                <c:pt idx="153">
                  <c:v>2014q2</c:v>
                </c:pt>
                <c:pt idx="154">
                  <c:v>2014q3</c:v>
                </c:pt>
                <c:pt idx="155">
                  <c:v>2014q4</c:v>
                </c:pt>
                <c:pt idx="156">
                  <c:v>2015q1</c:v>
                </c:pt>
                <c:pt idx="157">
                  <c:v>2015q2</c:v>
                </c:pt>
                <c:pt idx="158">
                  <c:v>2015q3</c:v>
                </c:pt>
                <c:pt idx="159">
                  <c:v>2015q4</c:v>
                </c:pt>
                <c:pt idx="160">
                  <c:v>2016q1</c:v>
                </c:pt>
                <c:pt idx="161">
                  <c:v>2016q2</c:v>
                </c:pt>
                <c:pt idx="162">
                  <c:v>2016q3</c:v>
                </c:pt>
                <c:pt idx="163">
                  <c:v>2016q4</c:v>
                </c:pt>
                <c:pt idx="164">
                  <c:v>2017q1</c:v>
                </c:pt>
                <c:pt idx="165">
                  <c:v>2017q2</c:v>
                </c:pt>
                <c:pt idx="166">
                  <c:v>2017q3</c:v>
                </c:pt>
                <c:pt idx="167">
                  <c:v>2017q4</c:v>
                </c:pt>
                <c:pt idx="168">
                  <c:v>2018q1</c:v>
                </c:pt>
                <c:pt idx="169">
                  <c:v>2018q2</c:v>
                </c:pt>
                <c:pt idx="170">
                  <c:v>2018q3</c:v>
                </c:pt>
                <c:pt idx="171">
                  <c:v>2018q4</c:v>
                </c:pt>
                <c:pt idx="172">
                  <c:v>2019q1</c:v>
                </c:pt>
                <c:pt idx="173">
                  <c:v>2019q2</c:v>
                </c:pt>
                <c:pt idx="174">
                  <c:v>2019q3</c:v>
                </c:pt>
                <c:pt idx="175">
                  <c:v>2019q4</c:v>
                </c:pt>
                <c:pt idx="176">
                  <c:v>2020q1</c:v>
                </c:pt>
                <c:pt idx="177">
                  <c:v>2020q2</c:v>
                </c:pt>
                <c:pt idx="178">
                  <c:v>2020q3</c:v>
                </c:pt>
                <c:pt idx="179">
                  <c:v>2020q4</c:v>
                </c:pt>
              </c:strCache>
            </c:strRef>
          </c:cat>
          <c:val>
            <c:numRef>
              <c:f>Sheet1!$P$6:$P$171</c:f>
              <c:numCache>
                <c:formatCode>General</c:formatCode>
                <c:ptCount val="166"/>
                <c:pt idx="0">
                  <c:v>50.966931844216887</c:v>
                </c:pt>
                <c:pt idx="1">
                  <c:v>51.797834773664938</c:v>
                </c:pt>
                <c:pt idx="2">
                  <c:v>51.417571097684792</c:v>
                </c:pt>
                <c:pt idx="3">
                  <c:v>47.937690390520828</c:v>
                </c:pt>
                <c:pt idx="4">
                  <c:v>45.958343179267921</c:v>
                </c:pt>
                <c:pt idx="5">
                  <c:v>46.354523986713986</c:v>
                </c:pt>
                <c:pt idx="6">
                  <c:v>44.846952073522161</c:v>
                </c:pt>
                <c:pt idx="7">
                  <c:v>45.006981432491195</c:v>
                </c:pt>
                <c:pt idx="8">
                  <c:v>43.140634652728735</c:v>
                </c:pt>
                <c:pt idx="9">
                  <c:v>41.956921591530289</c:v>
                </c:pt>
                <c:pt idx="10">
                  <c:v>44.570654632643397</c:v>
                </c:pt>
                <c:pt idx="11">
                  <c:v>45.204041311287625</c:v>
                </c:pt>
                <c:pt idx="12">
                  <c:v>44.533552881493669</c:v>
                </c:pt>
                <c:pt idx="13">
                  <c:v>49.900347362197678</c:v>
                </c:pt>
                <c:pt idx="14">
                  <c:v>56.808249700210325</c:v>
                </c:pt>
                <c:pt idx="15">
                  <c:v>56.511898350369073</c:v>
                </c:pt>
                <c:pt idx="16">
                  <c:v>56.359398618925589</c:v>
                </c:pt>
                <c:pt idx="17">
                  <c:v>54.723384419559039</c:v>
                </c:pt>
                <c:pt idx="18">
                  <c:v>52.59457663062004</c:v>
                </c:pt>
                <c:pt idx="19">
                  <c:v>50.564123794409639</c:v>
                </c:pt>
                <c:pt idx="20">
                  <c:v>49.158453205752423</c:v>
                </c:pt>
                <c:pt idx="21">
                  <c:v>50.833845919726343</c:v>
                </c:pt>
                <c:pt idx="22">
                  <c:v>55.267553727930299</c:v>
                </c:pt>
                <c:pt idx="23">
                  <c:v>56.489747699051847</c:v>
                </c:pt>
                <c:pt idx="24">
                  <c:v>57.827207923824481</c:v>
                </c:pt>
                <c:pt idx="25">
                  <c:v>60.358175006827651</c:v>
                </c:pt>
                <c:pt idx="26">
                  <c:v>59.314736182692322</c:v>
                </c:pt>
                <c:pt idx="27">
                  <c:v>56.901597407275126</c:v>
                </c:pt>
                <c:pt idx="28">
                  <c:v>56.301430367451452</c:v>
                </c:pt>
                <c:pt idx="29">
                  <c:v>57.080261311390139</c:v>
                </c:pt>
                <c:pt idx="30">
                  <c:v>60.598768116803861</c:v>
                </c:pt>
                <c:pt idx="31">
                  <c:v>59.533054367893421</c:v>
                </c:pt>
                <c:pt idx="32">
                  <c:v>57.869805458127907</c:v>
                </c:pt>
                <c:pt idx="33">
                  <c:v>64.882693580236648</c:v>
                </c:pt>
                <c:pt idx="34">
                  <c:v>64.492516595819865</c:v>
                </c:pt>
                <c:pt idx="35">
                  <c:v>62.767687526091727</c:v>
                </c:pt>
                <c:pt idx="36">
                  <c:v>60.885075213259341</c:v>
                </c:pt>
                <c:pt idx="37">
                  <c:v>60.08189165774715</c:v>
                </c:pt>
                <c:pt idx="38">
                  <c:v>62.539582374024349</c:v>
                </c:pt>
                <c:pt idx="39">
                  <c:v>59.446929118401563</c:v>
                </c:pt>
                <c:pt idx="40">
                  <c:v>61.632688102076784</c:v>
                </c:pt>
                <c:pt idx="41">
                  <c:v>57.325300543118438</c:v>
                </c:pt>
                <c:pt idx="42">
                  <c:v>53.674071422151336</c:v>
                </c:pt>
                <c:pt idx="43">
                  <c:v>53.885558705433347</c:v>
                </c:pt>
                <c:pt idx="44">
                  <c:v>55.235886701089264</c:v>
                </c:pt>
                <c:pt idx="45">
                  <c:v>53.022106933647073</c:v>
                </c:pt>
                <c:pt idx="46">
                  <c:v>54.963206980815293</c:v>
                </c:pt>
                <c:pt idx="47">
                  <c:v>54.323167956515022</c:v>
                </c:pt>
                <c:pt idx="48">
                  <c:v>53.870501885547277</c:v>
                </c:pt>
                <c:pt idx="49">
                  <c:v>54.791960569168943</c:v>
                </c:pt>
                <c:pt idx="50">
                  <c:v>52.995140211877896</c:v>
                </c:pt>
                <c:pt idx="51">
                  <c:v>55.094169928652576</c:v>
                </c:pt>
                <c:pt idx="52">
                  <c:v>58.239579765928177</c:v>
                </c:pt>
                <c:pt idx="53">
                  <c:v>55.679851512788616</c:v>
                </c:pt>
                <c:pt idx="54">
                  <c:v>61.111616434563764</c:v>
                </c:pt>
                <c:pt idx="55">
                  <c:v>63.925611046684857</c:v>
                </c:pt>
                <c:pt idx="56">
                  <c:v>64.093806321290259</c:v>
                </c:pt>
                <c:pt idx="57">
                  <c:v>66.105853171553534</c:v>
                </c:pt>
                <c:pt idx="58">
                  <c:v>69.010374739974509</c:v>
                </c:pt>
                <c:pt idx="59">
                  <c:v>75.594221565709503</c:v>
                </c:pt>
                <c:pt idx="60">
                  <c:v>71.970730222032799</c:v>
                </c:pt>
                <c:pt idx="61">
                  <c:v>72.653240815618162</c:v>
                </c:pt>
                <c:pt idx="62">
                  <c:v>74.942237477509579</c:v>
                </c:pt>
                <c:pt idx="63">
                  <c:v>84.705030924355256</c:v>
                </c:pt>
                <c:pt idx="64">
                  <c:v>76.280161574600442</c:v>
                </c:pt>
                <c:pt idx="65">
                  <c:v>72.535144489645305</c:v>
                </c:pt>
                <c:pt idx="66">
                  <c:v>76.010424423490136</c:v>
                </c:pt>
                <c:pt idx="67">
                  <c:v>76.180295583771922</c:v>
                </c:pt>
                <c:pt idx="68">
                  <c:v>74.817986909289218</c:v>
                </c:pt>
                <c:pt idx="69">
                  <c:v>81.387685224520155</c:v>
                </c:pt>
                <c:pt idx="70">
                  <c:v>81.44843393567254</c:v>
                </c:pt>
                <c:pt idx="71">
                  <c:v>81.773195546990252</c:v>
                </c:pt>
                <c:pt idx="72">
                  <c:v>83.886220768001323</c:v>
                </c:pt>
                <c:pt idx="73">
                  <c:v>83.91317421638135</c:v>
                </c:pt>
                <c:pt idx="74">
                  <c:v>84.815811252446892</c:v>
                </c:pt>
                <c:pt idx="75">
                  <c:v>85.632955716828477</c:v>
                </c:pt>
                <c:pt idx="76">
                  <c:v>85.208617712610234</c:v>
                </c:pt>
                <c:pt idx="77">
                  <c:v>87.408323477752177</c:v>
                </c:pt>
                <c:pt idx="78">
                  <c:v>87.472694813749982</c:v>
                </c:pt>
                <c:pt idx="79">
                  <c:v>89.646465067210329</c:v>
                </c:pt>
                <c:pt idx="80">
                  <c:v>92.619767937626975</c:v>
                </c:pt>
                <c:pt idx="81">
                  <c:v>91.47934221740833</c:v>
                </c:pt>
                <c:pt idx="82">
                  <c:v>91.25682404916391</c:v>
                </c:pt>
                <c:pt idx="83">
                  <c:v>91.788437850664295</c:v>
                </c:pt>
                <c:pt idx="84">
                  <c:v>90.612710586542249</c:v>
                </c:pt>
                <c:pt idx="85">
                  <c:v>91.147987062800112</c:v>
                </c:pt>
                <c:pt idx="86">
                  <c:v>93.092538684330279</c:v>
                </c:pt>
                <c:pt idx="87">
                  <c:v>90.490082841939682</c:v>
                </c:pt>
                <c:pt idx="88">
                  <c:v>89.937623595943393</c:v>
                </c:pt>
                <c:pt idx="89">
                  <c:v>91.90520715174091</c:v>
                </c:pt>
                <c:pt idx="90">
                  <c:v>89.116579781540779</c:v>
                </c:pt>
                <c:pt idx="91">
                  <c:v>92.249950258150847</c:v>
                </c:pt>
                <c:pt idx="92">
                  <c:v>88.939238141754828</c:v>
                </c:pt>
                <c:pt idx="93">
                  <c:v>90.836093941912011</c:v>
                </c:pt>
                <c:pt idx="94">
                  <c:v>88.084987751933184</c:v>
                </c:pt>
                <c:pt idx="95">
                  <c:v>89.378396296008219</c:v>
                </c:pt>
                <c:pt idx="96">
                  <c:v>86.370878204629193</c:v>
                </c:pt>
                <c:pt idx="97">
                  <c:v>85.896071596989287</c:v>
                </c:pt>
                <c:pt idx="98">
                  <c:v>83.570336358256696</c:v>
                </c:pt>
                <c:pt idx="99">
                  <c:v>84.275366722102305</c:v>
                </c:pt>
                <c:pt idx="100">
                  <c:v>82.195282743859764</c:v>
                </c:pt>
                <c:pt idx="101">
                  <c:v>83.51015002243679</c:v>
                </c:pt>
                <c:pt idx="102">
                  <c:v>80.479249057368932</c:v>
                </c:pt>
                <c:pt idx="103">
                  <c:v>80.23411666526421</c:v>
                </c:pt>
                <c:pt idx="104">
                  <c:v>81.894124983859825</c:v>
                </c:pt>
                <c:pt idx="105">
                  <c:v>82.476231392987387</c:v>
                </c:pt>
                <c:pt idx="106">
                  <c:v>78.645257392992121</c:v>
                </c:pt>
                <c:pt idx="107">
                  <c:v>78.096356399785847</c:v>
                </c:pt>
                <c:pt idx="108">
                  <c:v>78.747163974969212</c:v>
                </c:pt>
                <c:pt idx="109">
                  <c:v>74.624549287742141</c:v>
                </c:pt>
                <c:pt idx="110">
                  <c:v>74.082111111602927</c:v>
                </c:pt>
                <c:pt idx="111">
                  <c:v>75.794874331621727</c:v>
                </c:pt>
                <c:pt idx="112">
                  <c:v>74.725833479782764</c:v>
                </c:pt>
                <c:pt idx="113">
                  <c:v>76.73960649096793</c:v>
                </c:pt>
                <c:pt idx="114">
                  <c:v>75.950278509827712</c:v>
                </c:pt>
                <c:pt idx="115">
                  <c:v>74.12728166145375</c:v>
                </c:pt>
                <c:pt idx="116">
                  <c:v>73.138062908215616</c:v>
                </c:pt>
                <c:pt idx="117">
                  <c:v>75.446686508554066</c:v>
                </c:pt>
                <c:pt idx="118">
                  <c:v>75.200753094488917</c:v>
                </c:pt>
                <c:pt idx="119">
                  <c:v>74.333744195812059</c:v>
                </c:pt>
                <c:pt idx="120">
                  <c:v>74.232439263575202</c:v>
                </c:pt>
                <c:pt idx="121">
                  <c:v>75.607226924635256</c:v>
                </c:pt>
                <c:pt idx="122">
                  <c:v>72.032273710852991</c:v>
                </c:pt>
                <c:pt idx="123">
                  <c:v>72.877134925141775</c:v>
                </c:pt>
                <c:pt idx="124">
                  <c:v>71.365901855705616</c:v>
                </c:pt>
                <c:pt idx="125">
                  <c:v>71.773566993758877</c:v>
                </c:pt>
                <c:pt idx="126">
                  <c:v>72.972689431910396</c:v>
                </c:pt>
                <c:pt idx="127">
                  <c:v>72.056191872818303</c:v>
                </c:pt>
                <c:pt idx="128">
                  <c:v>71.140029366923159</c:v>
                </c:pt>
                <c:pt idx="129">
                  <c:v>74.013779532353055</c:v>
                </c:pt>
                <c:pt idx="130">
                  <c:v>73.421364910464618</c:v>
                </c:pt>
                <c:pt idx="131">
                  <c:v>75.095468968697077</c:v>
                </c:pt>
                <c:pt idx="132">
                  <c:v>76.960404253642494</c:v>
                </c:pt>
                <c:pt idx="133">
                  <c:v>78.353783743048979</c:v>
                </c:pt>
                <c:pt idx="134">
                  <c:v>80.841781654862402</c:v>
                </c:pt>
                <c:pt idx="135">
                  <c:v>84.076204451943383</c:v>
                </c:pt>
                <c:pt idx="136">
                  <c:v>87.441592022233777</c:v>
                </c:pt>
                <c:pt idx="137">
                  <c:v>92.044730858480065</c:v>
                </c:pt>
                <c:pt idx="138">
                  <c:v>92.404293777217802</c:v>
                </c:pt>
                <c:pt idx="139">
                  <c:v>93.942022548147548</c:v>
                </c:pt>
                <c:pt idx="140">
                  <c:v>97.48889895656761</c:v>
                </c:pt>
                <c:pt idx="141">
                  <c:v>99.500216573692526</c:v>
                </c:pt>
                <c:pt idx="142">
                  <c:v>100.04285507600582</c:v>
                </c:pt>
                <c:pt idx="143">
                  <c:v>99.02818577916473</c:v>
                </c:pt>
                <c:pt idx="144">
                  <c:v>99.431971789190982</c:v>
                </c:pt>
                <c:pt idx="145">
                  <c:v>100.19900847795671</c:v>
                </c:pt>
                <c:pt idx="146">
                  <c:v>100.33757310832758</c:v>
                </c:pt>
                <c:pt idx="147">
                  <c:v>101.33759607808696</c:v>
                </c:pt>
                <c:pt idx="148">
                  <c:v>107.17214364251586</c:v>
                </c:pt>
                <c:pt idx="149">
                  <c:v>107.95266834688535</c:v>
                </c:pt>
                <c:pt idx="150">
                  <c:v>107.4803486131522</c:v>
                </c:pt>
                <c:pt idx="151">
                  <c:v>108.07913752138235</c:v>
                </c:pt>
                <c:pt idx="152">
                  <c:v>112.56950080771493</c:v>
                </c:pt>
                <c:pt idx="153">
                  <c:v>115.73565670847402</c:v>
                </c:pt>
                <c:pt idx="154">
                  <c:v>113.83106970509746</c:v>
                </c:pt>
                <c:pt idx="155">
                  <c:v>115.11209671661186</c:v>
                </c:pt>
                <c:pt idx="156">
                  <c:v>116.49246064316421</c:v>
                </c:pt>
                <c:pt idx="157">
                  <c:v>121.3448810940293</c:v>
                </c:pt>
                <c:pt idx="158">
                  <c:v>120.7884057635555</c:v>
                </c:pt>
                <c:pt idx="159">
                  <c:v>123.51150716747814</c:v>
                </c:pt>
                <c:pt idx="160">
                  <c:v>126.81020446164064</c:v>
                </c:pt>
                <c:pt idx="161">
                  <c:v>132.28541430958677</c:v>
                </c:pt>
                <c:pt idx="162">
                  <c:v>129.48626112402721</c:v>
                </c:pt>
                <c:pt idx="163">
                  <c:v>135.17736036126263</c:v>
                </c:pt>
                <c:pt idx="164">
                  <c:v>133.72556484778312</c:v>
                </c:pt>
                <c:pt idx="165">
                  <c:v>136.18934548478666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7E-443B-9DAB-E343B6BBA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1785216"/>
        <c:axId val="621785608"/>
      </c:lineChart>
      <c:catAx>
        <c:axId val="62178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21785608"/>
        <c:crosses val="autoZero"/>
        <c:auto val="1"/>
        <c:lblAlgn val="ctr"/>
        <c:lblOffset val="100"/>
        <c:noMultiLvlLbl val="0"/>
      </c:catAx>
      <c:valAx>
        <c:axId val="621785608"/>
        <c:scaling>
          <c:orientation val="minMax"/>
          <c:min val="3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2178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660985506808312"/>
          <c:y val="0.33077743993164588"/>
          <c:w val="0.21597679804742403"/>
          <c:h val="9.761533748081693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843661430755135E-2"/>
          <c:y val="1.6451509392046999E-2"/>
          <c:w val="0.91592130819880879"/>
          <c:h val="0.92680160277770918"/>
        </c:manualLayout>
      </c:layout>
      <c:lineChart>
        <c:grouping val="standard"/>
        <c:varyColors val="0"/>
        <c:ser>
          <c:idx val="0"/>
          <c:order val="0"/>
          <c:tx>
            <c:strRef>
              <c:f>'T2-2007'!$C$2</c:f>
              <c:strCache>
                <c:ptCount val="1"/>
                <c:pt idx="0">
                  <c:v>מדיניות היצע קבוע של דיור למשק בית לפי רמה ברבעון 1 של שנת 2000</c:v>
                </c:pt>
              </c:strCache>
            </c:strRef>
          </c:tx>
          <c:spPr>
            <a:ln w="3175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square"/>
            <c:size val="3"/>
            <c:spPr>
              <a:solidFill>
                <a:schemeClr val="bg1"/>
              </a:solidFill>
              <a:ln>
                <a:solidFill>
                  <a:srgbClr val="C00000"/>
                </a:solidFill>
              </a:ln>
            </c:spPr>
          </c:marker>
          <c:cat>
            <c:strRef>
              <c:f>'T2-2007'!$A$3:$A$79</c:f>
              <c:strCache>
                <c:ptCount val="77"/>
                <c:pt idx="0">
                  <c:v>00q1</c:v>
                </c:pt>
                <c:pt idx="1">
                  <c:v>00q2</c:v>
                </c:pt>
                <c:pt idx="2">
                  <c:v>00q3</c:v>
                </c:pt>
                <c:pt idx="3">
                  <c:v>00q4</c:v>
                </c:pt>
                <c:pt idx="4">
                  <c:v>01q1</c:v>
                </c:pt>
                <c:pt idx="5">
                  <c:v>01q2</c:v>
                </c:pt>
                <c:pt idx="6">
                  <c:v>01q3</c:v>
                </c:pt>
                <c:pt idx="7">
                  <c:v>01q4</c:v>
                </c:pt>
                <c:pt idx="8">
                  <c:v>02q1</c:v>
                </c:pt>
                <c:pt idx="9">
                  <c:v>02q2</c:v>
                </c:pt>
                <c:pt idx="10">
                  <c:v>02q3</c:v>
                </c:pt>
                <c:pt idx="11">
                  <c:v>02q4</c:v>
                </c:pt>
                <c:pt idx="12">
                  <c:v>03q1</c:v>
                </c:pt>
                <c:pt idx="13">
                  <c:v>03q2</c:v>
                </c:pt>
                <c:pt idx="14">
                  <c:v>03q3</c:v>
                </c:pt>
                <c:pt idx="15">
                  <c:v>03q4</c:v>
                </c:pt>
                <c:pt idx="16">
                  <c:v>04q1</c:v>
                </c:pt>
                <c:pt idx="17">
                  <c:v>04q2</c:v>
                </c:pt>
                <c:pt idx="18">
                  <c:v>04q3</c:v>
                </c:pt>
                <c:pt idx="19">
                  <c:v>04q4</c:v>
                </c:pt>
                <c:pt idx="20">
                  <c:v>05q1</c:v>
                </c:pt>
                <c:pt idx="21">
                  <c:v>05q2</c:v>
                </c:pt>
                <c:pt idx="22">
                  <c:v>05q3</c:v>
                </c:pt>
                <c:pt idx="23">
                  <c:v>05q4</c:v>
                </c:pt>
                <c:pt idx="24">
                  <c:v>06q1</c:v>
                </c:pt>
                <c:pt idx="25">
                  <c:v>06q2</c:v>
                </c:pt>
                <c:pt idx="26">
                  <c:v>06q3</c:v>
                </c:pt>
                <c:pt idx="27">
                  <c:v>06q4</c:v>
                </c:pt>
                <c:pt idx="28">
                  <c:v>07q1</c:v>
                </c:pt>
                <c:pt idx="29">
                  <c:v>07q2</c:v>
                </c:pt>
                <c:pt idx="30">
                  <c:v>07q3</c:v>
                </c:pt>
                <c:pt idx="31">
                  <c:v>07q4</c:v>
                </c:pt>
                <c:pt idx="32">
                  <c:v>08q1</c:v>
                </c:pt>
                <c:pt idx="33">
                  <c:v>08q2</c:v>
                </c:pt>
                <c:pt idx="34">
                  <c:v>08q3</c:v>
                </c:pt>
                <c:pt idx="35">
                  <c:v>08q4</c:v>
                </c:pt>
                <c:pt idx="36">
                  <c:v>09q1</c:v>
                </c:pt>
                <c:pt idx="37">
                  <c:v>09q2</c:v>
                </c:pt>
                <c:pt idx="38">
                  <c:v>09q3</c:v>
                </c:pt>
                <c:pt idx="39">
                  <c:v>09q4</c:v>
                </c:pt>
                <c:pt idx="40">
                  <c:v>10q1</c:v>
                </c:pt>
                <c:pt idx="41">
                  <c:v>10q2</c:v>
                </c:pt>
                <c:pt idx="42">
                  <c:v>10q3</c:v>
                </c:pt>
                <c:pt idx="43">
                  <c:v>10q4</c:v>
                </c:pt>
                <c:pt idx="44">
                  <c:v>11q1</c:v>
                </c:pt>
                <c:pt idx="45">
                  <c:v>11q2</c:v>
                </c:pt>
                <c:pt idx="46">
                  <c:v>11q3</c:v>
                </c:pt>
                <c:pt idx="47">
                  <c:v>11q4</c:v>
                </c:pt>
                <c:pt idx="48">
                  <c:v>12q1</c:v>
                </c:pt>
                <c:pt idx="49">
                  <c:v>12q2</c:v>
                </c:pt>
                <c:pt idx="50">
                  <c:v>12q3</c:v>
                </c:pt>
                <c:pt idx="51">
                  <c:v>12q4</c:v>
                </c:pt>
                <c:pt idx="52">
                  <c:v>13q1</c:v>
                </c:pt>
                <c:pt idx="53">
                  <c:v>13q2</c:v>
                </c:pt>
                <c:pt idx="54">
                  <c:v>13q3</c:v>
                </c:pt>
                <c:pt idx="55">
                  <c:v>13q4</c:v>
                </c:pt>
                <c:pt idx="56">
                  <c:v>14q1</c:v>
                </c:pt>
                <c:pt idx="57">
                  <c:v>14q2</c:v>
                </c:pt>
                <c:pt idx="58">
                  <c:v>14q3</c:v>
                </c:pt>
                <c:pt idx="59">
                  <c:v>14q4</c:v>
                </c:pt>
                <c:pt idx="60">
                  <c:v>15q1</c:v>
                </c:pt>
                <c:pt idx="61">
                  <c:v>15q2</c:v>
                </c:pt>
                <c:pt idx="62">
                  <c:v>15q3</c:v>
                </c:pt>
                <c:pt idx="63">
                  <c:v>15q4</c:v>
                </c:pt>
                <c:pt idx="64">
                  <c:v>16q1</c:v>
                </c:pt>
                <c:pt idx="65">
                  <c:v>16q2</c:v>
                </c:pt>
                <c:pt idx="66">
                  <c:v>16q3</c:v>
                </c:pt>
                <c:pt idx="67">
                  <c:v>16q4</c:v>
                </c:pt>
                <c:pt idx="68">
                  <c:v>17q1</c:v>
                </c:pt>
                <c:pt idx="69">
                  <c:v>17q2</c:v>
                </c:pt>
                <c:pt idx="70">
                  <c:v>17q3</c:v>
                </c:pt>
                <c:pt idx="71">
                  <c:v>17q4</c:v>
                </c:pt>
                <c:pt idx="72">
                  <c:v>18q1</c:v>
                </c:pt>
                <c:pt idx="73">
                  <c:v>18q2</c:v>
                </c:pt>
                <c:pt idx="74">
                  <c:v>18q3</c:v>
                </c:pt>
                <c:pt idx="75">
                  <c:v>18q4</c:v>
                </c:pt>
                <c:pt idx="76">
                  <c:v>19q1</c:v>
                </c:pt>
              </c:strCache>
            </c:strRef>
          </c:cat>
          <c:val>
            <c:numRef>
              <c:f>'T2-2007'!$C$3:$C$79</c:f>
              <c:numCache>
                <c:formatCode>0.0</c:formatCode>
                <c:ptCount val="77"/>
                <c:pt idx="0">
                  <c:v>86.370878204629193</c:v>
                </c:pt>
                <c:pt idx="1">
                  <c:v>85.603750829121907</c:v>
                </c:pt>
                <c:pt idx="2">
                  <c:v>82.867313398728811</c:v>
                </c:pt>
                <c:pt idx="3">
                  <c:v>83.056378054235282</c:v>
                </c:pt>
                <c:pt idx="4">
                  <c:v>79.818384845195951</c:v>
                </c:pt>
                <c:pt idx="5">
                  <c:v>79.99729301986882</c:v>
                </c:pt>
                <c:pt idx="6">
                  <c:v>75.908522476680702</c:v>
                </c:pt>
                <c:pt idx="7">
                  <c:v>74.885308610749135</c:v>
                </c:pt>
                <c:pt idx="8">
                  <c:v>76.627958989084021</c:v>
                </c:pt>
                <c:pt idx="9">
                  <c:v>77.178999051869013</c:v>
                </c:pt>
                <c:pt idx="10">
                  <c:v>73.561615878185165</c:v>
                </c:pt>
                <c:pt idx="11">
                  <c:v>73.064561733434246</c:v>
                </c:pt>
                <c:pt idx="12">
                  <c:v>73.473003773265802</c:v>
                </c:pt>
                <c:pt idx="13">
                  <c:v>69.5645670753307</c:v>
                </c:pt>
                <c:pt idx="14">
                  <c:v>68.939949732322233</c:v>
                </c:pt>
                <c:pt idx="15">
                  <c:v>70.364984025842858</c:v>
                </c:pt>
                <c:pt idx="16">
                  <c:v>69.004102110721348</c:v>
                </c:pt>
                <c:pt idx="17">
                  <c:v>70.507047442478367</c:v>
                </c:pt>
                <c:pt idx="18">
                  <c:v>69.375014583248074</c:v>
                </c:pt>
                <c:pt idx="19">
                  <c:v>67.283939579427667</c:v>
                </c:pt>
                <c:pt idx="20">
                  <c:v>66.154238094476895</c:v>
                </c:pt>
                <c:pt idx="21">
                  <c:v>67.852156306146924</c:v>
                </c:pt>
                <c:pt idx="22">
                  <c:v>67.30188167049451</c:v>
                </c:pt>
                <c:pt idx="23">
                  <c:v>66.263477238097778</c:v>
                </c:pt>
                <c:pt idx="24">
                  <c:v>65.877001222210396</c:v>
                </c:pt>
                <c:pt idx="25">
                  <c:v>66.750812862321212</c:v>
                </c:pt>
                <c:pt idx="26">
                  <c:v>63.324801441208365</c:v>
                </c:pt>
                <c:pt idx="27">
                  <c:v>63.717900783754573</c:v>
                </c:pt>
                <c:pt idx="28">
                  <c:v>62.101873251511506</c:v>
                </c:pt>
                <c:pt idx="29">
                  <c:v>62.143937623682326</c:v>
                </c:pt>
                <c:pt idx="30">
                  <c:v>62.73148960864615</c:v>
                </c:pt>
                <c:pt idx="31">
                  <c:v>61.538706577789966</c:v>
                </c:pt>
                <c:pt idx="32">
                  <c:v>60.501441386061543</c:v>
                </c:pt>
                <c:pt idx="33">
                  <c:v>62.755381848029437</c:v>
                </c:pt>
                <c:pt idx="34">
                  <c:v>61.998527262937998</c:v>
                </c:pt>
                <c:pt idx="35">
                  <c:v>63.217913681100356</c:v>
                </c:pt>
                <c:pt idx="36">
                  <c:v>64.853315006237679</c:v>
                </c:pt>
                <c:pt idx="37">
                  <c:v>66.199741427513118</c:v>
                </c:pt>
                <c:pt idx="38">
                  <c:v>68.343265305291681</c:v>
                </c:pt>
                <c:pt idx="39">
                  <c:v>71.194957734022367</c:v>
                </c:pt>
                <c:pt idx="40">
                  <c:v>74.057510821733771</c:v>
                </c:pt>
                <c:pt idx="41">
                  <c:v>77.904840379496207</c:v>
                </c:pt>
                <c:pt idx="42">
                  <c:v>78.242686073599103</c:v>
                </c:pt>
                <c:pt idx="43">
                  <c:v>79.565925446178198</c:v>
                </c:pt>
                <c:pt idx="44">
                  <c:v>82.309630704568363</c:v>
                </c:pt>
                <c:pt idx="45">
                  <c:v>83.753717238560441</c:v>
                </c:pt>
                <c:pt idx="46">
                  <c:v>83.984864700575528</c:v>
                </c:pt>
                <c:pt idx="47">
                  <c:v>82.882694089608492</c:v>
                </c:pt>
                <c:pt idx="48">
                  <c:v>82.598767271084952</c:v>
                </c:pt>
                <c:pt idx="49">
                  <c:v>82.645139270173374</c:v>
                </c:pt>
                <c:pt idx="50">
                  <c:v>82.238197646689613</c:v>
                </c:pt>
                <c:pt idx="51">
                  <c:v>82.471837449691236</c:v>
                </c:pt>
                <c:pt idx="52">
                  <c:v>86.744344076908007</c:v>
                </c:pt>
                <c:pt idx="53">
                  <c:v>86.882065788418785</c:v>
                </c:pt>
                <c:pt idx="54">
                  <c:v>86.181740364614484</c:v>
                </c:pt>
                <c:pt idx="55">
                  <c:v>86.223935794067373</c:v>
                </c:pt>
                <c:pt idx="56">
                  <c:v>89.512528619394871</c:v>
                </c:pt>
                <c:pt idx="57">
                  <c:v>91.571164278018458</c:v>
                </c:pt>
                <c:pt idx="58">
                  <c:v>89.722291536888093</c:v>
                </c:pt>
                <c:pt idx="59">
                  <c:v>90.461573565232172</c:v>
                </c:pt>
                <c:pt idx="60">
                  <c:v>91.550205345553792</c:v>
                </c:pt>
                <c:pt idx="61">
                  <c:v>95.16548302623751</c:v>
                </c:pt>
                <c:pt idx="62">
                  <c:v>94.46658944521468</c:v>
                </c:pt>
                <c:pt idx="63">
                  <c:v>99.260637065368073</c:v>
                </c:pt>
                <c:pt idx="64">
                  <c:v>97.547086588503333</c:v>
                </c:pt>
                <c:pt idx="65">
                  <c:v>102.11217247740004</c:v>
                </c:pt>
                <c:pt idx="66">
                  <c:v>100.4250397000113</c:v>
                </c:pt>
                <c:pt idx="67">
                  <c:v>104.10063395625858</c:v>
                </c:pt>
                <c:pt idx="68">
                  <c:v>103.26975232544713</c:v>
                </c:pt>
                <c:pt idx="69">
                  <c:v>104.39009734131585</c:v>
                </c:pt>
                <c:pt idx="70">
                  <c:v>104.82722242308358</c:v>
                </c:pt>
                <c:pt idx="71">
                  <c:v>106.493927214162</c:v>
                </c:pt>
                <c:pt idx="72">
                  <c:v>103.77671909035735</c:v>
                </c:pt>
                <c:pt idx="73">
                  <c:v>102.89204805353782</c:v>
                </c:pt>
                <c:pt idx="74">
                  <c:v>102.1260775311198</c:v>
                </c:pt>
                <c:pt idx="75">
                  <c:v>101.36997979256958</c:v>
                </c:pt>
                <c:pt idx="76">
                  <c:v>100.95218666974898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82-4789-B38F-22A254846E68}"/>
            </c:ext>
          </c:extLst>
        </c:ser>
        <c:ser>
          <c:idx val="1"/>
          <c:order val="1"/>
          <c:tx>
            <c:strRef>
              <c:f>'T2-2007'!$D$2</c:f>
              <c:strCache>
                <c:ptCount val="1"/>
                <c:pt idx="0">
                  <c:v>מדיניות שער ריבית קבוע על משכנתאות לפי רמה ברבעון 1 של שנת 2000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strRef>
              <c:f>'T2-2007'!$A$3:$A$79</c:f>
              <c:strCache>
                <c:ptCount val="77"/>
                <c:pt idx="0">
                  <c:v>00q1</c:v>
                </c:pt>
                <c:pt idx="1">
                  <c:v>00q2</c:v>
                </c:pt>
                <c:pt idx="2">
                  <c:v>00q3</c:v>
                </c:pt>
                <c:pt idx="3">
                  <c:v>00q4</c:v>
                </c:pt>
                <c:pt idx="4">
                  <c:v>01q1</c:v>
                </c:pt>
                <c:pt idx="5">
                  <c:v>01q2</c:v>
                </c:pt>
                <c:pt idx="6">
                  <c:v>01q3</c:v>
                </c:pt>
                <c:pt idx="7">
                  <c:v>01q4</c:v>
                </c:pt>
                <c:pt idx="8">
                  <c:v>02q1</c:v>
                </c:pt>
                <c:pt idx="9">
                  <c:v>02q2</c:v>
                </c:pt>
                <c:pt idx="10">
                  <c:v>02q3</c:v>
                </c:pt>
                <c:pt idx="11">
                  <c:v>02q4</c:v>
                </c:pt>
                <c:pt idx="12">
                  <c:v>03q1</c:v>
                </c:pt>
                <c:pt idx="13">
                  <c:v>03q2</c:v>
                </c:pt>
                <c:pt idx="14">
                  <c:v>03q3</c:v>
                </c:pt>
                <c:pt idx="15">
                  <c:v>03q4</c:v>
                </c:pt>
                <c:pt idx="16">
                  <c:v>04q1</c:v>
                </c:pt>
                <c:pt idx="17">
                  <c:v>04q2</c:v>
                </c:pt>
                <c:pt idx="18">
                  <c:v>04q3</c:v>
                </c:pt>
                <c:pt idx="19">
                  <c:v>04q4</c:v>
                </c:pt>
                <c:pt idx="20">
                  <c:v>05q1</c:v>
                </c:pt>
                <c:pt idx="21">
                  <c:v>05q2</c:v>
                </c:pt>
                <c:pt idx="22">
                  <c:v>05q3</c:v>
                </c:pt>
                <c:pt idx="23">
                  <c:v>05q4</c:v>
                </c:pt>
                <c:pt idx="24">
                  <c:v>06q1</c:v>
                </c:pt>
                <c:pt idx="25">
                  <c:v>06q2</c:v>
                </c:pt>
                <c:pt idx="26">
                  <c:v>06q3</c:v>
                </c:pt>
                <c:pt idx="27">
                  <c:v>06q4</c:v>
                </c:pt>
                <c:pt idx="28">
                  <c:v>07q1</c:v>
                </c:pt>
                <c:pt idx="29">
                  <c:v>07q2</c:v>
                </c:pt>
                <c:pt idx="30">
                  <c:v>07q3</c:v>
                </c:pt>
                <c:pt idx="31">
                  <c:v>07q4</c:v>
                </c:pt>
                <c:pt idx="32">
                  <c:v>08q1</c:v>
                </c:pt>
                <c:pt idx="33">
                  <c:v>08q2</c:v>
                </c:pt>
                <c:pt idx="34">
                  <c:v>08q3</c:v>
                </c:pt>
                <c:pt idx="35">
                  <c:v>08q4</c:v>
                </c:pt>
                <c:pt idx="36">
                  <c:v>09q1</c:v>
                </c:pt>
                <c:pt idx="37">
                  <c:v>09q2</c:v>
                </c:pt>
                <c:pt idx="38">
                  <c:v>09q3</c:v>
                </c:pt>
                <c:pt idx="39">
                  <c:v>09q4</c:v>
                </c:pt>
                <c:pt idx="40">
                  <c:v>10q1</c:v>
                </c:pt>
                <c:pt idx="41">
                  <c:v>10q2</c:v>
                </c:pt>
                <c:pt idx="42">
                  <c:v>10q3</c:v>
                </c:pt>
                <c:pt idx="43">
                  <c:v>10q4</c:v>
                </c:pt>
                <c:pt idx="44">
                  <c:v>11q1</c:v>
                </c:pt>
                <c:pt idx="45">
                  <c:v>11q2</c:v>
                </c:pt>
                <c:pt idx="46">
                  <c:v>11q3</c:v>
                </c:pt>
                <c:pt idx="47">
                  <c:v>11q4</c:v>
                </c:pt>
                <c:pt idx="48">
                  <c:v>12q1</c:v>
                </c:pt>
                <c:pt idx="49">
                  <c:v>12q2</c:v>
                </c:pt>
                <c:pt idx="50">
                  <c:v>12q3</c:v>
                </c:pt>
                <c:pt idx="51">
                  <c:v>12q4</c:v>
                </c:pt>
                <c:pt idx="52">
                  <c:v>13q1</c:v>
                </c:pt>
                <c:pt idx="53">
                  <c:v>13q2</c:v>
                </c:pt>
                <c:pt idx="54">
                  <c:v>13q3</c:v>
                </c:pt>
                <c:pt idx="55">
                  <c:v>13q4</c:v>
                </c:pt>
                <c:pt idx="56">
                  <c:v>14q1</c:v>
                </c:pt>
                <c:pt idx="57">
                  <c:v>14q2</c:v>
                </c:pt>
                <c:pt idx="58">
                  <c:v>14q3</c:v>
                </c:pt>
                <c:pt idx="59">
                  <c:v>14q4</c:v>
                </c:pt>
                <c:pt idx="60">
                  <c:v>15q1</c:v>
                </c:pt>
                <c:pt idx="61">
                  <c:v>15q2</c:v>
                </c:pt>
                <c:pt idx="62">
                  <c:v>15q3</c:v>
                </c:pt>
                <c:pt idx="63">
                  <c:v>15q4</c:v>
                </c:pt>
                <c:pt idx="64">
                  <c:v>16q1</c:v>
                </c:pt>
                <c:pt idx="65">
                  <c:v>16q2</c:v>
                </c:pt>
                <c:pt idx="66">
                  <c:v>16q3</c:v>
                </c:pt>
                <c:pt idx="67">
                  <c:v>16q4</c:v>
                </c:pt>
                <c:pt idx="68">
                  <c:v>17q1</c:v>
                </c:pt>
                <c:pt idx="69">
                  <c:v>17q2</c:v>
                </c:pt>
                <c:pt idx="70">
                  <c:v>17q3</c:v>
                </c:pt>
                <c:pt idx="71">
                  <c:v>17q4</c:v>
                </c:pt>
                <c:pt idx="72">
                  <c:v>18q1</c:v>
                </c:pt>
                <c:pt idx="73">
                  <c:v>18q2</c:v>
                </c:pt>
                <c:pt idx="74">
                  <c:v>18q3</c:v>
                </c:pt>
                <c:pt idx="75">
                  <c:v>18q4</c:v>
                </c:pt>
                <c:pt idx="76">
                  <c:v>19q1</c:v>
                </c:pt>
              </c:strCache>
            </c:strRef>
          </c:cat>
          <c:val>
            <c:numRef>
              <c:f>'T2-2007'!$D$3:$D$79</c:f>
              <c:numCache>
                <c:formatCode>0.0</c:formatCode>
                <c:ptCount val="77"/>
                <c:pt idx="0">
                  <c:v>86.370878204629193</c:v>
                </c:pt>
                <c:pt idx="1">
                  <c:v>85.488368511275397</c:v>
                </c:pt>
                <c:pt idx="2">
                  <c:v>83.951754808923255</c:v>
                </c:pt>
                <c:pt idx="3">
                  <c:v>84.521532825590356</c:v>
                </c:pt>
                <c:pt idx="4">
                  <c:v>82.465384527392487</c:v>
                </c:pt>
                <c:pt idx="5">
                  <c:v>82.930832216010401</c:v>
                </c:pt>
                <c:pt idx="6">
                  <c:v>79.333313640413976</c:v>
                </c:pt>
                <c:pt idx="7">
                  <c:v>79.003797031204186</c:v>
                </c:pt>
                <c:pt idx="8">
                  <c:v>79.38276828398584</c:v>
                </c:pt>
                <c:pt idx="9">
                  <c:v>80.112600284887662</c:v>
                </c:pt>
                <c:pt idx="10">
                  <c:v>77.582859474829291</c:v>
                </c:pt>
                <c:pt idx="11">
                  <c:v>77.996556277551008</c:v>
                </c:pt>
                <c:pt idx="12">
                  <c:v>78.143386259985732</c:v>
                </c:pt>
                <c:pt idx="13">
                  <c:v>73.766309241257517</c:v>
                </c:pt>
                <c:pt idx="14">
                  <c:v>72.445804117074999</c:v>
                </c:pt>
                <c:pt idx="15">
                  <c:v>73.650386238713466</c:v>
                </c:pt>
                <c:pt idx="16">
                  <c:v>72.36611071578163</c:v>
                </c:pt>
                <c:pt idx="17">
                  <c:v>74.274276981502439</c:v>
                </c:pt>
                <c:pt idx="18">
                  <c:v>73.468724363198064</c:v>
                </c:pt>
                <c:pt idx="19">
                  <c:v>71.664706922063019</c:v>
                </c:pt>
                <c:pt idx="20">
                  <c:v>70.04102586330032</c:v>
                </c:pt>
                <c:pt idx="21">
                  <c:v>71.77008182123285</c:v>
                </c:pt>
                <c:pt idx="22">
                  <c:v>71.591014535151402</c:v>
                </c:pt>
                <c:pt idx="23">
                  <c:v>71.253894837707364</c:v>
                </c:pt>
                <c:pt idx="24">
                  <c:v>71.495435133005358</c:v>
                </c:pt>
                <c:pt idx="25">
                  <c:v>72.985103752432153</c:v>
                </c:pt>
                <c:pt idx="26">
                  <c:v>69.678734118563028</c:v>
                </c:pt>
                <c:pt idx="27">
                  <c:v>70.283196425331553</c:v>
                </c:pt>
                <c:pt idx="28">
                  <c:v>68.317862927973394</c:v>
                </c:pt>
                <c:pt idx="29">
                  <c:v>68.17119919571779</c:v>
                </c:pt>
                <c:pt idx="30">
                  <c:v>69.563099792772078</c:v>
                </c:pt>
                <c:pt idx="31">
                  <c:v>68.544809928164184</c:v>
                </c:pt>
                <c:pt idx="32">
                  <c:v>67.400735705860797</c:v>
                </c:pt>
                <c:pt idx="33">
                  <c:v>69.556366634388425</c:v>
                </c:pt>
                <c:pt idx="34">
                  <c:v>69.187129045708161</c:v>
                </c:pt>
                <c:pt idx="35">
                  <c:v>71.435979520136755</c:v>
                </c:pt>
                <c:pt idx="36">
                  <c:v>72.269382116846856</c:v>
                </c:pt>
                <c:pt idx="37">
                  <c:v>72.963334896280742</c:v>
                </c:pt>
                <c:pt idx="38">
                  <c:v>74.793687784859102</c:v>
                </c:pt>
                <c:pt idx="39">
                  <c:v>77.264940798943528</c:v>
                </c:pt>
                <c:pt idx="40">
                  <c:v>80.756246828092827</c:v>
                </c:pt>
                <c:pt idx="41">
                  <c:v>84.487231731279692</c:v>
                </c:pt>
                <c:pt idx="42">
                  <c:v>84.631976809498013</c:v>
                </c:pt>
                <c:pt idx="43">
                  <c:v>86.160240175841992</c:v>
                </c:pt>
                <c:pt idx="44">
                  <c:v>89.786541790570482</c:v>
                </c:pt>
                <c:pt idx="45">
                  <c:v>92.527954247682615</c:v>
                </c:pt>
                <c:pt idx="46">
                  <c:v>93.543433853290182</c:v>
                </c:pt>
                <c:pt idx="47">
                  <c:v>92.486317767384222</c:v>
                </c:pt>
                <c:pt idx="48">
                  <c:v>92.355697317689533</c:v>
                </c:pt>
                <c:pt idx="49">
                  <c:v>92.593103960760828</c:v>
                </c:pt>
                <c:pt idx="50">
                  <c:v>92.355269458145202</c:v>
                </c:pt>
                <c:pt idx="51">
                  <c:v>93.220310239120536</c:v>
                </c:pt>
                <c:pt idx="52">
                  <c:v>98.29443081945962</c:v>
                </c:pt>
                <c:pt idx="53">
                  <c:v>98.675762042735684</c:v>
                </c:pt>
                <c:pt idx="54">
                  <c:v>98.577105319892112</c:v>
                </c:pt>
                <c:pt idx="55">
                  <c:v>99.559776638378651</c:v>
                </c:pt>
                <c:pt idx="56">
                  <c:v>103.38834386115229</c:v>
                </c:pt>
                <c:pt idx="57">
                  <c:v>105.95869532550597</c:v>
                </c:pt>
                <c:pt idx="58">
                  <c:v>104.52626738177514</c:v>
                </c:pt>
                <c:pt idx="59">
                  <c:v>105.63962463833035</c:v>
                </c:pt>
                <c:pt idx="60">
                  <c:v>106.52415688562411</c:v>
                </c:pt>
                <c:pt idx="61">
                  <c:v>110.80652258843594</c:v>
                </c:pt>
                <c:pt idx="62">
                  <c:v>111.22319019252599</c:v>
                </c:pt>
                <c:pt idx="63">
                  <c:v>114.15851834669547</c:v>
                </c:pt>
                <c:pt idx="64">
                  <c:v>112.5825062992366</c:v>
                </c:pt>
                <c:pt idx="65">
                  <c:v>118.64087468472137</c:v>
                </c:pt>
                <c:pt idx="66">
                  <c:v>117.93452728407682</c:v>
                </c:pt>
                <c:pt idx="67">
                  <c:v>123.30224095413041</c:v>
                </c:pt>
                <c:pt idx="68">
                  <c:v>122.43827972620441</c:v>
                </c:pt>
                <c:pt idx="69">
                  <c:v>123.51192057530115</c:v>
                </c:pt>
                <c:pt idx="70">
                  <c:v>124.01930790169877</c:v>
                </c:pt>
                <c:pt idx="71">
                  <c:v>125.66011672599176</c:v>
                </c:pt>
                <c:pt idx="72">
                  <c:v>122.87212041294676</c:v>
                </c:pt>
                <c:pt idx="73">
                  <c:v>122.20627989817733</c:v>
                </c:pt>
                <c:pt idx="74">
                  <c:v>121.67769015225076</c:v>
                </c:pt>
                <c:pt idx="75">
                  <c:v>121.43335234249317</c:v>
                </c:pt>
                <c:pt idx="76">
                  <c:v>121.08474816339485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82-4789-B38F-22A254846E68}"/>
            </c:ext>
          </c:extLst>
        </c:ser>
        <c:ser>
          <c:idx val="2"/>
          <c:order val="2"/>
          <c:tx>
            <c:strRef>
              <c:f>'T2-2007'!$E$2</c:f>
              <c:strCache>
                <c:ptCount val="1"/>
                <c:pt idx="0">
                  <c:v>מחירי דירות ריאליים - תחזית המודל</c:v>
                </c:pt>
              </c:strCache>
            </c:strRef>
          </c:tx>
          <c:spPr>
            <a:ln>
              <a:solidFill>
                <a:srgbClr val="0000FF"/>
              </a:solidFill>
              <a:prstDash val="dash"/>
            </a:ln>
          </c:spPr>
          <c:marker>
            <c:symbol val="triangle"/>
            <c:size val="3"/>
            <c:spPr>
              <a:solidFill>
                <a:schemeClr val="bg1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'T2-2007'!$A$3:$A$79</c:f>
              <c:strCache>
                <c:ptCount val="77"/>
                <c:pt idx="0">
                  <c:v>00q1</c:v>
                </c:pt>
                <c:pt idx="1">
                  <c:v>00q2</c:v>
                </c:pt>
                <c:pt idx="2">
                  <c:v>00q3</c:v>
                </c:pt>
                <c:pt idx="3">
                  <c:v>00q4</c:v>
                </c:pt>
                <c:pt idx="4">
                  <c:v>01q1</c:v>
                </c:pt>
                <c:pt idx="5">
                  <c:v>01q2</c:v>
                </c:pt>
                <c:pt idx="6">
                  <c:v>01q3</c:v>
                </c:pt>
                <c:pt idx="7">
                  <c:v>01q4</c:v>
                </c:pt>
                <c:pt idx="8">
                  <c:v>02q1</c:v>
                </c:pt>
                <c:pt idx="9">
                  <c:v>02q2</c:v>
                </c:pt>
                <c:pt idx="10">
                  <c:v>02q3</c:v>
                </c:pt>
                <c:pt idx="11">
                  <c:v>02q4</c:v>
                </c:pt>
                <c:pt idx="12">
                  <c:v>03q1</c:v>
                </c:pt>
                <c:pt idx="13">
                  <c:v>03q2</c:v>
                </c:pt>
                <c:pt idx="14">
                  <c:v>03q3</c:v>
                </c:pt>
                <c:pt idx="15">
                  <c:v>03q4</c:v>
                </c:pt>
                <c:pt idx="16">
                  <c:v>04q1</c:v>
                </c:pt>
                <c:pt idx="17">
                  <c:v>04q2</c:v>
                </c:pt>
                <c:pt idx="18">
                  <c:v>04q3</c:v>
                </c:pt>
                <c:pt idx="19">
                  <c:v>04q4</c:v>
                </c:pt>
                <c:pt idx="20">
                  <c:v>05q1</c:v>
                </c:pt>
                <c:pt idx="21">
                  <c:v>05q2</c:v>
                </c:pt>
                <c:pt idx="22">
                  <c:v>05q3</c:v>
                </c:pt>
                <c:pt idx="23">
                  <c:v>05q4</c:v>
                </c:pt>
                <c:pt idx="24">
                  <c:v>06q1</c:v>
                </c:pt>
                <c:pt idx="25">
                  <c:v>06q2</c:v>
                </c:pt>
                <c:pt idx="26">
                  <c:v>06q3</c:v>
                </c:pt>
                <c:pt idx="27">
                  <c:v>06q4</c:v>
                </c:pt>
                <c:pt idx="28">
                  <c:v>07q1</c:v>
                </c:pt>
                <c:pt idx="29">
                  <c:v>07q2</c:v>
                </c:pt>
                <c:pt idx="30">
                  <c:v>07q3</c:v>
                </c:pt>
                <c:pt idx="31">
                  <c:v>07q4</c:v>
                </c:pt>
                <c:pt idx="32">
                  <c:v>08q1</c:v>
                </c:pt>
                <c:pt idx="33">
                  <c:v>08q2</c:v>
                </c:pt>
                <c:pt idx="34">
                  <c:v>08q3</c:v>
                </c:pt>
                <c:pt idx="35">
                  <c:v>08q4</c:v>
                </c:pt>
                <c:pt idx="36">
                  <c:v>09q1</c:v>
                </c:pt>
                <c:pt idx="37">
                  <c:v>09q2</c:v>
                </c:pt>
                <c:pt idx="38">
                  <c:v>09q3</c:v>
                </c:pt>
                <c:pt idx="39">
                  <c:v>09q4</c:v>
                </c:pt>
                <c:pt idx="40">
                  <c:v>10q1</c:v>
                </c:pt>
                <c:pt idx="41">
                  <c:v>10q2</c:v>
                </c:pt>
                <c:pt idx="42">
                  <c:v>10q3</c:v>
                </c:pt>
                <c:pt idx="43">
                  <c:v>10q4</c:v>
                </c:pt>
                <c:pt idx="44">
                  <c:v>11q1</c:v>
                </c:pt>
                <c:pt idx="45">
                  <c:v>11q2</c:v>
                </c:pt>
                <c:pt idx="46">
                  <c:v>11q3</c:v>
                </c:pt>
                <c:pt idx="47">
                  <c:v>11q4</c:v>
                </c:pt>
                <c:pt idx="48">
                  <c:v>12q1</c:v>
                </c:pt>
                <c:pt idx="49">
                  <c:v>12q2</c:v>
                </c:pt>
                <c:pt idx="50">
                  <c:v>12q3</c:v>
                </c:pt>
                <c:pt idx="51">
                  <c:v>12q4</c:v>
                </c:pt>
                <c:pt idx="52">
                  <c:v>13q1</c:v>
                </c:pt>
                <c:pt idx="53">
                  <c:v>13q2</c:v>
                </c:pt>
                <c:pt idx="54">
                  <c:v>13q3</c:v>
                </c:pt>
                <c:pt idx="55">
                  <c:v>13q4</c:v>
                </c:pt>
                <c:pt idx="56">
                  <c:v>14q1</c:v>
                </c:pt>
                <c:pt idx="57">
                  <c:v>14q2</c:v>
                </c:pt>
                <c:pt idx="58">
                  <c:v>14q3</c:v>
                </c:pt>
                <c:pt idx="59">
                  <c:v>14q4</c:v>
                </c:pt>
                <c:pt idx="60">
                  <c:v>15q1</c:v>
                </c:pt>
                <c:pt idx="61">
                  <c:v>15q2</c:v>
                </c:pt>
                <c:pt idx="62">
                  <c:v>15q3</c:v>
                </c:pt>
                <c:pt idx="63">
                  <c:v>15q4</c:v>
                </c:pt>
                <c:pt idx="64">
                  <c:v>16q1</c:v>
                </c:pt>
                <c:pt idx="65">
                  <c:v>16q2</c:v>
                </c:pt>
                <c:pt idx="66">
                  <c:v>16q3</c:v>
                </c:pt>
                <c:pt idx="67">
                  <c:v>16q4</c:v>
                </c:pt>
                <c:pt idx="68">
                  <c:v>17q1</c:v>
                </c:pt>
                <c:pt idx="69">
                  <c:v>17q2</c:v>
                </c:pt>
                <c:pt idx="70">
                  <c:v>17q3</c:v>
                </c:pt>
                <c:pt idx="71">
                  <c:v>17q4</c:v>
                </c:pt>
                <c:pt idx="72">
                  <c:v>18q1</c:v>
                </c:pt>
                <c:pt idx="73">
                  <c:v>18q2</c:v>
                </c:pt>
                <c:pt idx="74">
                  <c:v>18q3</c:v>
                </c:pt>
                <c:pt idx="75">
                  <c:v>18q4</c:v>
                </c:pt>
                <c:pt idx="76">
                  <c:v>19q1</c:v>
                </c:pt>
              </c:strCache>
            </c:strRef>
          </c:cat>
          <c:val>
            <c:numRef>
              <c:f>'T2-2007'!$E$3:$E$79</c:f>
              <c:numCache>
                <c:formatCode>0.0</c:formatCode>
                <c:ptCount val="77"/>
                <c:pt idx="0">
                  <c:v>86.370878204629193</c:v>
                </c:pt>
                <c:pt idx="1">
                  <c:v>85.896071596989287</c:v>
                </c:pt>
                <c:pt idx="2">
                  <c:v>83.570336358256696</c:v>
                </c:pt>
                <c:pt idx="3">
                  <c:v>84.275366722102305</c:v>
                </c:pt>
                <c:pt idx="4">
                  <c:v>82.195282743859764</c:v>
                </c:pt>
                <c:pt idx="5">
                  <c:v>83.51015002243679</c:v>
                </c:pt>
                <c:pt idx="6">
                  <c:v>80.479249057368932</c:v>
                </c:pt>
                <c:pt idx="7">
                  <c:v>80.23411666526421</c:v>
                </c:pt>
                <c:pt idx="8">
                  <c:v>81.894124983859825</c:v>
                </c:pt>
                <c:pt idx="9">
                  <c:v>82.476231392987387</c:v>
                </c:pt>
                <c:pt idx="10">
                  <c:v>78.645257392992121</c:v>
                </c:pt>
                <c:pt idx="11">
                  <c:v>78.096356399785847</c:v>
                </c:pt>
                <c:pt idx="12">
                  <c:v>78.747163974969212</c:v>
                </c:pt>
                <c:pt idx="13">
                  <c:v>74.624549287742141</c:v>
                </c:pt>
                <c:pt idx="14">
                  <c:v>74.082111111602927</c:v>
                </c:pt>
                <c:pt idx="15">
                  <c:v>75.794874331621727</c:v>
                </c:pt>
                <c:pt idx="16">
                  <c:v>74.725833479782764</c:v>
                </c:pt>
                <c:pt idx="17">
                  <c:v>76.73960649096793</c:v>
                </c:pt>
                <c:pt idx="18">
                  <c:v>75.950278509827712</c:v>
                </c:pt>
                <c:pt idx="19">
                  <c:v>74.12728166145375</c:v>
                </c:pt>
                <c:pt idx="20">
                  <c:v>73.138062908215616</c:v>
                </c:pt>
                <c:pt idx="21">
                  <c:v>75.446686508554066</c:v>
                </c:pt>
                <c:pt idx="22">
                  <c:v>75.200753094488917</c:v>
                </c:pt>
                <c:pt idx="23">
                  <c:v>74.333744195812059</c:v>
                </c:pt>
                <c:pt idx="24">
                  <c:v>74.232439263575202</c:v>
                </c:pt>
                <c:pt idx="25">
                  <c:v>75.607226924635256</c:v>
                </c:pt>
                <c:pt idx="26">
                  <c:v>72.032273710852991</c:v>
                </c:pt>
                <c:pt idx="27">
                  <c:v>72.877134925141775</c:v>
                </c:pt>
                <c:pt idx="28">
                  <c:v>71.365901855705616</c:v>
                </c:pt>
                <c:pt idx="29">
                  <c:v>71.773566993758877</c:v>
                </c:pt>
                <c:pt idx="30">
                  <c:v>72.972689431910396</c:v>
                </c:pt>
                <c:pt idx="31">
                  <c:v>72.056191872818303</c:v>
                </c:pt>
                <c:pt idx="32">
                  <c:v>71.140029366923159</c:v>
                </c:pt>
                <c:pt idx="33">
                  <c:v>74.013779532353055</c:v>
                </c:pt>
                <c:pt idx="34">
                  <c:v>73.421364910464618</c:v>
                </c:pt>
                <c:pt idx="35">
                  <c:v>75.095468968697077</c:v>
                </c:pt>
                <c:pt idx="36">
                  <c:v>76.960404253642494</c:v>
                </c:pt>
                <c:pt idx="37">
                  <c:v>78.353783743048979</c:v>
                </c:pt>
                <c:pt idx="38">
                  <c:v>80.841781654862402</c:v>
                </c:pt>
                <c:pt idx="39">
                  <c:v>84.076204451943383</c:v>
                </c:pt>
                <c:pt idx="40">
                  <c:v>87.441592022233777</c:v>
                </c:pt>
                <c:pt idx="41">
                  <c:v>92.044730858480065</c:v>
                </c:pt>
                <c:pt idx="42">
                  <c:v>92.404293777217802</c:v>
                </c:pt>
                <c:pt idx="43">
                  <c:v>93.942022548147548</c:v>
                </c:pt>
                <c:pt idx="44">
                  <c:v>97.48889895656761</c:v>
                </c:pt>
                <c:pt idx="45">
                  <c:v>99.500216573692526</c:v>
                </c:pt>
                <c:pt idx="46">
                  <c:v>100.04285507600582</c:v>
                </c:pt>
                <c:pt idx="47">
                  <c:v>99.02818577916473</c:v>
                </c:pt>
                <c:pt idx="48">
                  <c:v>99.431971789190982</c:v>
                </c:pt>
                <c:pt idx="49">
                  <c:v>100.19900847795671</c:v>
                </c:pt>
                <c:pt idx="50">
                  <c:v>100.33757310832758</c:v>
                </c:pt>
                <c:pt idx="51">
                  <c:v>101.33759607808696</c:v>
                </c:pt>
                <c:pt idx="52">
                  <c:v>107.17214364251586</c:v>
                </c:pt>
                <c:pt idx="53">
                  <c:v>107.95266834688535</c:v>
                </c:pt>
                <c:pt idx="54">
                  <c:v>107.4803486131522</c:v>
                </c:pt>
                <c:pt idx="55">
                  <c:v>108.07913752138235</c:v>
                </c:pt>
                <c:pt idx="56">
                  <c:v>112.56950080771493</c:v>
                </c:pt>
                <c:pt idx="57">
                  <c:v>115.73565670847402</c:v>
                </c:pt>
                <c:pt idx="58">
                  <c:v>113.83106970509746</c:v>
                </c:pt>
                <c:pt idx="59">
                  <c:v>115.11209671661186</c:v>
                </c:pt>
                <c:pt idx="60">
                  <c:v>116.49246064316421</c:v>
                </c:pt>
                <c:pt idx="61">
                  <c:v>121.3448810940293</c:v>
                </c:pt>
                <c:pt idx="62">
                  <c:v>120.7884057635555</c:v>
                </c:pt>
                <c:pt idx="63">
                  <c:v>127.23656743413954</c:v>
                </c:pt>
                <c:pt idx="64">
                  <c:v>125.45819947527185</c:v>
                </c:pt>
                <c:pt idx="65">
                  <c:v>131.80809592745817</c:v>
                </c:pt>
                <c:pt idx="66">
                  <c:v>129.96201874381129</c:v>
                </c:pt>
                <c:pt idx="67">
                  <c:v>135.03057036782485</c:v>
                </c:pt>
                <c:pt idx="68">
                  <c:v>133.95303221289862</c:v>
                </c:pt>
                <c:pt idx="69">
                  <c:v>135.5793207041489</c:v>
                </c:pt>
                <c:pt idx="70">
                  <c:v>136.46371114568274</c:v>
                </c:pt>
                <c:pt idx="71">
                  <c:v>138.89529640931673</c:v>
                </c:pt>
                <c:pt idx="72">
                  <c:v>135.76799150761121</c:v>
                </c:pt>
                <c:pt idx="73">
                  <c:v>134.97509504939515</c:v>
                </c:pt>
                <c:pt idx="74">
                  <c:v>134.09286812128565</c:v>
                </c:pt>
                <c:pt idx="75">
                  <c:v>133.37336025145771</c:v>
                </c:pt>
                <c:pt idx="76">
                  <c:v>132.9904793553354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82-4789-B38F-22A254846E68}"/>
            </c:ext>
          </c:extLst>
        </c:ser>
        <c:ser>
          <c:idx val="3"/>
          <c:order val="3"/>
          <c:tx>
            <c:strRef>
              <c:f>'T2-2007'!$F$2</c:f>
              <c:strCache>
                <c:ptCount val="1"/>
                <c:pt idx="0">
                  <c:v>מחירי דירות ריאליים - בפועל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'T2-2007'!$A$3:$A$79</c:f>
              <c:strCache>
                <c:ptCount val="77"/>
                <c:pt idx="0">
                  <c:v>00q1</c:v>
                </c:pt>
                <c:pt idx="1">
                  <c:v>00q2</c:v>
                </c:pt>
                <c:pt idx="2">
                  <c:v>00q3</c:v>
                </c:pt>
                <c:pt idx="3">
                  <c:v>00q4</c:v>
                </c:pt>
                <c:pt idx="4">
                  <c:v>01q1</c:v>
                </c:pt>
                <c:pt idx="5">
                  <c:v>01q2</c:v>
                </c:pt>
                <c:pt idx="6">
                  <c:v>01q3</c:v>
                </c:pt>
                <c:pt idx="7">
                  <c:v>01q4</c:v>
                </c:pt>
                <c:pt idx="8">
                  <c:v>02q1</c:v>
                </c:pt>
                <c:pt idx="9">
                  <c:v>02q2</c:v>
                </c:pt>
                <c:pt idx="10">
                  <c:v>02q3</c:v>
                </c:pt>
                <c:pt idx="11">
                  <c:v>02q4</c:v>
                </c:pt>
                <c:pt idx="12">
                  <c:v>03q1</c:v>
                </c:pt>
                <c:pt idx="13">
                  <c:v>03q2</c:v>
                </c:pt>
                <c:pt idx="14">
                  <c:v>03q3</c:v>
                </c:pt>
                <c:pt idx="15">
                  <c:v>03q4</c:v>
                </c:pt>
                <c:pt idx="16">
                  <c:v>04q1</c:v>
                </c:pt>
                <c:pt idx="17">
                  <c:v>04q2</c:v>
                </c:pt>
                <c:pt idx="18">
                  <c:v>04q3</c:v>
                </c:pt>
                <c:pt idx="19">
                  <c:v>04q4</c:v>
                </c:pt>
                <c:pt idx="20">
                  <c:v>05q1</c:v>
                </c:pt>
                <c:pt idx="21">
                  <c:v>05q2</c:v>
                </c:pt>
                <c:pt idx="22">
                  <c:v>05q3</c:v>
                </c:pt>
                <c:pt idx="23">
                  <c:v>05q4</c:v>
                </c:pt>
                <c:pt idx="24">
                  <c:v>06q1</c:v>
                </c:pt>
                <c:pt idx="25">
                  <c:v>06q2</c:v>
                </c:pt>
                <c:pt idx="26">
                  <c:v>06q3</c:v>
                </c:pt>
                <c:pt idx="27">
                  <c:v>06q4</c:v>
                </c:pt>
                <c:pt idx="28">
                  <c:v>07q1</c:v>
                </c:pt>
                <c:pt idx="29">
                  <c:v>07q2</c:v>
                </c:pt>
                <c:pt idx="30">
                  <c:v>07q3</c:v>
                </c:pt>
                <c:pt idx="31">
                  <c:v>07q4</c:v>
                </c:pt>
                <c:pt idx="32">
                  <c:v>08q1</c:v>
                </c:pt>
                <c:pt idx="33">
                  <c:v>08q2</c:v>
                </c:pt>
                <c:pt idx="34">
                  <c:v>08q3</c:v>
                </c:pt>
                <c:pt idx="35">
                  <c:v>08q4</c:v>
                </c:pt>
                <c:pt idx="36">
                  <c:v>09q1</c:v>
                </c:pt>
                <c:pt idx="37">
                  <c:v>09q2</c:v>
                </c:pt>
                <c:pt idx="38">
                  <c:v>09q3</c:v>
                </c:pt>
                <c:pt idx="39">
                  <c:v>09q4</c:v>
                </c:pt>
                <c:pt idx="40">
                  <c:v>10q1</c:v>
                </c:pt>
                <c:pt idx="41">
                  <c:v>10q2</c:v>
                </c:pt>
                <c:pt idx="42">
                  <c:v>10q3</c:v>
                </c:pt>
                <c:pt idx="43">
                  <c:v>10q4</c:v>
                </c:pt>
                <c:pt idx="44">
                  <c:v>11q1</c:v>
                </c:pt>
                <c:pt idx="45">
                  <c:v>11q2</c:v>
                </c:pt>
                <c:pt idx="46">
                  <c:v>11q3</c:v>
                </c:pt>
                <c:pt idx="47">
                  <c:v>11q4</c:v>
                </c:pt>
                <c:pt idx="48">
                  <c:v>12q1</c:v>
                </c:pt>
                <c:pt idx="49">
                  <c:v>12q2</c:v>
                </c:pt>
                <c:pt idx="50">
                  <c:v>12q3</c:v>
                </c:pt>
                <c:pt idx="51">
                  <c:v>12q4</c:v>
                </c:pt>
                <c:pt idx="52">
                  <c:v>13q1</c:v>
                </c:pt>
                <c:pt idx="53">
                  <c:v>13q2</c:v>
                </c:pt>
                <c:pt idx="54">
                  <c:v>13q3</c:v>
                </c:pt>
                <c:pt idx="55">
                  <c:v>13q4</c:v>
                </c:pt>
                <c:pt idx="56">
                  <c:v>14q1</c:v>
                </c:pt>
                <c:pt idx="57">
                  <c:v>14q2</c:v>
                </c:pt>
                <c:pt idx="58">
                  <c:v>14q3</c:v>
                </c:pt>
                <c:pt idx="59">
                  <c:v>14q4</c:v>
                </c:pt>
                <c:pt idx="60">
                  <c:v>15q1</c:v>
                </c:pt>
                <c:pt idx="61">
                  <c:v>15q2</c:v>
                </c:pt>
                <c:pt idx="62">
                  <c:v>15q3</c:v>
                </c:pt>
                <c:pt idx="63">
                  <c:v>15q4</c:v>
                </c:pt>
                <c:pt idx="64">
                  <c:v>16q1</c:v>
                </c:pt>
                <c:pt idx="65">
                  <c:v>16q2</c:v>
                </c:pt>
                <c:pt idx="66">
                  <c:v>16q3</c:v>
                </c:pt>
                <c:pt idx="67">
                  <c:v>16q4</c:v>
                </c:pt>
                <c:pt idx="68">
                  <c:v>17q1</c:v>
                </c:pt>
                <c:pt idx="69">
                  <c:v>17q2</c:v>
                </c:pt>
                <c:pt idx="70">
                  <c:v>17q3</c:v>
                </c:pt>
                <c:pt idx="71">
                  <c:v>17q4</c:v>
                </c:pt>
                <c:pt idx="72">
                  <c:v>18q1</c:v>
                </c:pt>
                <c:pt idx="73">
                  <c:v>18q2</c:v>
                </c:pt>
                <c:pt idx="74">
                  <c:v>18q3</c:v>
                </c:pt>
                <c:pt idx="75">
                  <c:v>18q4</c:v>
                </c:pt>
                <c:pt idx="76">
                  <c:v>19q1</c:v>
                </c:pt>
              </c:strCache>
            </c:strRef>
          </c:cat>
          <c:val>
            <c:numRef>
              <c:f>'T2-2007'!$F$3:$F$79</c:f>
              <c:numCache>
                <c:formatCode>0.0</c:formatCode>
                <c:ptCount val="77"/>
                <c:pt idx="0">
                  <c:v>85.276775273265798</c:v>
                </c:pt>
                <c:pt idx="1">
                  <c:v>84.354052280665272</c:v>
                </c:pt>
                <c:pt idx="2">
                  <c:v>83.326361574042934</c:v>
                </c:pt>
                <c:pt idx="3">
                  <c:v>81.547482722192981</c:v>
                </c:pt>
                <c:pt idx="4">
                  <c:v>81.597898318750623</c:v>
                </c:pt>
                <c:pt idx="5">
                  <c:v>79.66558420363593</c:v>
                </c:pt>
                <c:pt idx="6">
                  <c:v>79.644385987111974</c:v>
                </c:pt>
                <c:pt idx="7">
                  <c:v>80.542461642883211</c:v>
                </c:pt>
                <c:pt idx="8">
                  <c:v>82.569924564748547</c:v>
                </c:pt>
                <c:pt idx="9">
                  <c:v>79.994644266432815</c:v>
                </c:pt>
                <c:pt idx="10">
                  <c:v>78.480008676996775</c:v>
                </c:pt>
                <c:pt idx="11">
                  <c:v>77.517246040453685</c:v>
                </c:pt>
                <c:pt idx="12">
                  <c:v>75.005120168969626</c:v>
                </c:pt>
                <c:pt idx="13">
                  <c:v>73.388900456811854</c:v>
                </c:pt>
                <c:pt idx="14">
                  <c:v>74.898936167316208</c:v>
                </c:pt>
                <c:pt idx="15">
                  <c:v>74.176927975313305</c:v>
                </c:pt>
                <c:pt idx="16">
                  <c:v>75.767803424966132</c:v>
                </c:pt>
                <c:pt idx="17">
                  <c:v>75.326561194945512</c:v>
                </c:pt>
                <c:pt idx="18">
                  <c:v>73.777491961700889</c:v>
                </c:pt>
                <c:pt idx="19">
                  <c:v>72.321357251930479</c:v>
                </c:pt>
                <c:pt idx="20">
                  <c:v>74.138775162469486</c:v>
                </c:pt>
                <c:pt idx="21">
                  <c:v>74.700558782885267</c:v>
                </c:pt>
                <c:pt idx="22">
                  <c:v>74.27573469464302</c:v>
                </c:pt>
                <c:pt idx="23">
                  <c:v>73.757150058258119</c:v>
                </c:pt>
                <c:pt idx="24">
                  <c:v>74.665399929568821</c:v>
                </c:pt>
                <c:pt idx="25">
                  <c:v>72.123215275808207</c:v>
                </c:pt>
                <c:pt idx="26">
                  <c:v>71.895053630519527</c:v>
                </c:pt>
                <c:pt idx="27">
                  <c:v>70.625756700136492</c:v>
                </c:pt>
                <c:pt idx="28">
                  <c:v>70.752470593709148</c:v>
                </c:pt>
                <c:pt idx="29">
                  <c:v>72.254013132354501</c:v>
                </c:pt>
                <c:pt idx="30">
                  <c:v>71.173039674818824</c:v>
                </c:pt>
                <c:pt idx="31">
                  <c:v>70.485721646708853</c:v>
                </c:pt>
                <c:pt idx="32">
                  <c:v>72.442036856285668</c:v>
                </c:pt>
                <c:pt idx="33">
                  <c:v>73.05853414113669</c:v>
                </c:pt>
                <c:pt idx="34">
                  <c:v>74.592244717073811</c:v>
                </c:pt>
                <c:pt idx="35">
                  <c:v>75.086564196314995</c:v>
                </c:pt>
                <c:pt idx="36">
                  <c:v>77.438734589860687</c:v>
                </c:pt>
                <c:pt idx="37">
                  <c:v>79.575968679379429</c:v>
                </c:pt>
                <c:pt idx="38">
                  <c:v>82.613501856088959</c:v>
                </c:pt>
                <c:pt idx="39">
                  <c:v>86.617309943745951</c:v>
                </c:pt>
                <c:pt idx="40">
                  <c:v>89.796491614847611</c:v>
                </c:pt>
                <c:pt idx="41">
                  <c:v>91.680119911823908</c:v>
                </c:pt>
                <c:pt idx="42">
                  <c:v>93.282245790997592</c:v>
                </c:pt>
                <c:pt idx="43">
                  <c:v>96.252092084530133</c:v>
                </c:pt>
                <c:pt idx="44">
                  <c:v>98.878611162605196</c:v>
                </c:pt>
                <c:pt idx="45">
                  <c:v>99.311612364800084</c:v>
                </c:pt>
                <c:pt idx="46">
                  <c:v>98.263736264286536</c:v>
                </c:pt>
                <c:pt idx="47">
                  <c:v>97.95951417058906</c:v>
                </c:pt>
                <c:pt idx="48">
                  <c:v>98.796416328730032</c:v>
                </c:pt>
                <c:pt idx="49">
                  <c:v>99.169320126266541</c:v>
                </c:pt>
                <c:pt idx="50">
                  <c:v>100.16730464006302</c:v>
                </c:pt>
                <c:pt idx="51">
                  <c:v>104.76522431966251</c:v>
                </c:pt>
                <c:pt idx="52">
                  <c:v>106.40199171228235</c:v>
                </c:pt>
                <c:pt idx="53">
                  <c:v>107.11126211074512</c:v>
                </c:pt>
                <c:pt idx="54">
                  <c:v>107.30638914000544</c:v>
                </c:pt>
                <c:pt idx="55">
                  <c:v>110.44228361715629</c:v>
                </c:pt>
                <c:pt idx="56">
                  <c:v>113.77494161073936</c:v>
                </c:pt>
                <c:pt idx="57">
                  <c:v>113.61084366177747</c:v>
                </c:pt>
                <c:pt idx="58">
                  <c:v>113.97775484462791</c:v>
                </c:pt>
                <c:pt idx="59">
                  <c:v>115.37168091629664</c:v>
                </c:pt>
                <c:pt idx="60">
                  <c:v>119.57336382951507</c:v>
                </c:pt>
                <c:pt idx="61">
                  <c:v>120.78191186091655</c:v>
                </c:pt>
                <c:pt idx="62">
                  <c:v>122.25525550665182</c:v>
                </c:pt>
                <c:pt idx="63">
                  <c:v>125.75710263569731</c:v>
                </c:pt>
                <c:pt idx="64">
                  <c:v>129.94449706845916</c:v>
                </c:pt>
                <c:pt idx="65">
                  <c:v>130.05479541767565</c:v>
                </c:pt>
                <c:pt idx="66">
                  <c:v>133.6251863442412</c:v>
                </c:pt>
                <c:pt idx="67">
                  <c:v>133.35114817812743</c:v>
                </c:pt>
                <c:pt idx="68">
                  <c:v>134.23906341454921</c:v>
                </c:pt>
                <c:pt idx="69">
                  <c:v>135.36774900753448</c:v>
                </c:pt>
                <c:pt idx="70">
                  <c:v>137.26813528304061</c:v>
                </c:pt>
                <c:pt idx="71">
                  <c:v>135.69206867393873</c:v>
                </c:pt>
                <c:pt idx="72">
                  <c:v>134.47962580705533</c:v>
                </c:pt>
                <c:pt idx="73">
                  <c:v>133.93473812697491</c:v>
                </c:pt>
                <c:pt idx="74">
                  <c:v>133.08150978484477</c:v>
                </c:pt>
                <c:pt idx="75">
                  <c:v>132.297867064461</c:v>
                </c:pt>
                <c:pt idx="76">
                  <c:v>133.37307195410639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82-4789-B38F-22A254846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5603856"/>
        <c:axId val="505604248"/>
      </c:lineChart>
      <c:catAx>
        <c:axId val="5056038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e-IL"/>
          </a:p>
        </c:txPr>
        <c:crossAx val="505604248"/>
        <c:crossesAt val="-1"/>
        <c:auto val="1"/>
        <c:lblAlgn val="ctr"/>
        <c:lblOffset val="100"/>
        <c:tickLblSkip val="4"/>
        <c:noMultiLvlLbl val="0"/>
      </c:catAx>
      <c:valAx>
        <c:axId val="505604248"/>
        <c:scaling>
          <c:orientation val="minMax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e-IL"/>
          </a:p>
        </c:txPr>
        <c:crossAx val="505603856"/>
        <c:crossesAt val="1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6.6353855205151552E-2"/>
          <c:y val="2.2994100659047719E-2"/>
          <c:w val="0.48680319258966731"/>
          <c:h val="0.1487315182780835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100" b="1"/>
          </a:pPr>
          <a:endParaRPr lang="he-I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e-I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10T11:00:54.595" idx="1">
    <p:pos x="10" y="10"/>
    <p:text>להוסיף אחוזי שינוי מ2006 לכל נקודה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0.23309</cdr:x>
      <cdr:y>0.22661</cdr:y>
    </cdr:from>
    <cdr:to>
      <cdr:x>0.43357</cdr:x>
      <cdr:y>0.29611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51100" y="986075"/>
          <a:ext cx="2108200" cy="302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0.23853</cdr:x>
      <cdr:y>0</cdr:y>
    </cdr:from>
    <cdr:to>
      <cdr:x>0.34883</cdr:x>
      <cdr:y>0.11623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50456369-F4DC-4055-B472-FA5DC1C6B6A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72208" y="0"/>
          <a:ext cx="865707" cy="493819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199152-E0E1-4309-BB53-736E53B9448C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66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8224EA-037D-477C-9EC7-D77A638C628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8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1588" y="937895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E4A8C8C8-5792-4EA7-BBB9-104AA47268E5}" type="slidenum">
              <a:rPr lang="he-IL" sz="1200"/>
              <a:pPr algn="l" eaLnBrk="1" hangingPunct="1">
                <a:spcBef>
                  <a:spcPct val="0"/>
                </a:spcBef>
              </a:pPr>
              <a:t>1</a:t>
            </a:fld>
            <a:endParaRPr lang="en-US" sz="1200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3234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36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10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60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77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01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71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22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>
                <a:solidFill>
                  <a:srgbClr val="4B58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בנייה ביוזמה פרטית כוללת שני מרכיבים: בנייה על קרקע בבעלות פרטית (כ-59%) ובנייה על קרקע בבעלות המדינה המשווקת ע"י מינהל מקרקעי ישראל</a:t>
            </a:r>
            <a:r>
              <a:rPr lang="en-US" sz="1200" dirty="0">
                <a:solidFill>
                  <a:srgbClr val="4B58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he-IL" sz="1200" dirty="0">
                <a:solidFill>
                  <a:srgbClr val="4B58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"</a:t>
            </a:r>
            <a:endParaRPr lang="en-US" sz="1200" dirty="0">
              <a:solidFill>
                <a:srgbClr val="4B58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5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לא מצאתי את האקסל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19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מצאתי</a:t>
            </a:r>
            <a:r>
              <a:rPr lang="he-IL" baseline="0" dirty="0"/>
              <a:t> נתונים עד 1983 עבור ישראל בלמ"ס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44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תמחק את השקף המיותר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32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36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48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10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351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אמידה עד 2017\</a:t>
            </a:r>
            <a:r>
              <a:rPr lang="en-US" dirty="0"/>
              <a:t>Q2</a:t>
            </a:r>
            <a:endParaRPr lang="he-IL" dirty="0"/>
          </a:p>
          <a:p>
            <a:r>
              <a:rPr lang="he-IL" dirty="0"/>
              <a:t>תחזית מ</a:t>
            </a:r>
            <a:r>
              <a:rPr lang="en-US" dirty="0"/>
              <a:t>q1\</a:t>
            </a:r>
            <a:r>
              <a:rPr lang="he-IL" dirty="0"/>
              <a:t>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8224EA-037D-477C-9EC7-D77A638C6281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1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29F99-5E0E-445D-8A6A-1DFD1CC35066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8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F8B9-C3EF-41DC-8484-58F92EFFFECF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A8EA7-29B6-422C-9DA4-31B319336E97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22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A4688-2260-410A-97DC-EAD9BB30289E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54240-93C3-4140-98EC-7F0356A5109A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24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D770-4135-4551-B1FF-33014291FFC8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07D8-E722-4061-95BF-04BF75C65047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15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F381-B41B-4C24-BB31-BED745E0BECC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F0ABB-2B7E-4F23-964C-822A3C3E19EC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81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E1848-AD44-4D85-B7E0-6A4168BBF90B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C248A-1115-4052-AD4F-83E0D14415E6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744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AD8A6-9C1C-44CF-BAEE-C2F924D4FD44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B1DF-5F31-4505-BAB2-DE83BF3C2A0D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4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B96E4-A684-41BE-B488-1D7425B732DE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5BF0A-506E-4548-84BC-24583392B585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25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311BD-3C91-4630-A9B3-0E145BC7AC51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6D807-CDAF-461C-B0E1-56DD85D14904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57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7EF20-3515-4297-B760-EC04097419D4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38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35751-59D9-4FD8-ABD2-0BF6DA383152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596EE-FAD5-4906-9D98-23F708ABC487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4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5A95C-7192-449D-A7AE-31B7B21DCD8D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7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2FFF06-3DE4-4D5D-B482-2BC2F159D10F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D4827-5233-42ED-A909-53C9E208DD2B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01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6C780-C06D-4C8C-A0C8-5D0CF5045075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1ADE2-05F4-4FB7-89CD-A0C0803F6926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505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EEB6-B7FC-498F-8E37-3FB3E9B0CA93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90C1-7C18-4BE1-B1A3-B4ED1BF8BA6B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30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705CB0-1A3F-4A31-9885-617338988EC9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59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EB318-C579-46BE-954F-2322011F8647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D3F13-EBBC-4A6F-930E-590571E137BD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46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D0DACB-C968-4C99-8288-F9A46E6E96C6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F5B99-1CCB-4F8F-96EC-69E1663DCA0D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868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6E2AF9-849B-46B6-AE9A-8173E6601111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A8EA7-29B6-422C-9DA4-31B319336E97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8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15C50B-0059-4098-9440-08D5A11C4C56}" type="datetime8">
              <a:rPr lang="he-IL" smtClean="0"/>
              <a:pPr>
                <a:defRPr/>
              </a:pPr>
              <a:t>03 יוני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54240-93C3-4140-98EC-7F0356A5109A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55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41B2-DB52-4E88-98F2-2DDB037655E1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3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11A1-F92A-4B01-B25A-A5990423D0F5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D4827-5233-42ED-A909-53C9E208DD2B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83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24086-4538-430C-8984-98A41AAD05D8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1ADE2-05F4-4FB7-89CD-A0C0803F6926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81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828AC-3CA5-40C4-B68B-4A06EC6E15C1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90C1-7C18-4BE1-B1A3-B4ED1BF8BA6B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0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7246-4FD5-4B4F-9FF3-EFB5E5388513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5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90CB1-999F-4B9B-9D28-68F7D9FD83C7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D3F13-EBBC-4A6F-930E-590571E137BD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6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642BA-16C3-46B0-9576-5CCC0C413753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F5B99-1CCB-4F8F-96EC-69E1663DCA0D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8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DEC671-236A-43E3-8DD5-57D1AA651541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0" y="6696417"/>
            <a:ext cx="388938" cy="161583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>
            <a:defPPr>
              <a:defRPr lang="en-US"/>
            </a:defPPr>
            <a:lvl1pPr algn="r" defTabSz="457200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>
              <a:defRPr/>
            </a:pPr>
            <a:fld id="{76E38AE9-30B1-43E0-9C29-1C8CEA8BC41E}" type="slidenum">
              <a:rPr lang="he-IL" sz="1050" smtClean="0"/>
              <a:pPr algn="ctr">
                <a:defRPr/>
              </a:pPr>
              <a:t>‹#›</a:t>
            </a:fld>
            <a:endParaRPr lang="en-US" sz="10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20" y="6246000"/>
            <a:ext cx="2142044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12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DEC671-236A-43E3-8DD5-57D1AA651541}" type="datetime8">
              <a:rPr lang="he-IL" smtClean="0">
                <a:solidFill>
                  <a:srgbClr val="000000"/>
                </a:solidFill>
              </a:rPr>
              <a:pPr>
                <a:defRPr/>
              </a:pPr>
              <a:t>03 יוני 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65F499-274E-4EC7-B018-F628E1F22B92}"/>
              </a:ext>
            </a:extLst>
          </p:cNvPr>
          <p:cNvSpPr txBox="1">
            <a:spLocks/>
          </p:cNvSpPr>
          <p:nvPr userDrawn="1"/>
        </p:nvSpPr>
        <p:spPr>
          <a:xfrm>
            <a:off x="0" y="6696417"/>
            <a:ext cx="388938" cy="161583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>
            <a:defPPr>
              <a:defRPr lang="en-US"/>
            </a:defPPr>
            <a:lvl1pPr algn="r" defTabSz="457200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>
              <a:defRPr/>
            </a:pPr>
            <a:fld id="{76E38AE9-30B1-43E0-9C29-1C8CEA8BC41E}" type="slidenum">
              <a:rPr lang="he-IL" sz="1050" smtClean="0"/>
              <a:pPr algn="ctr">
                <a:defRPr/>
              </a:pPr>
              <a:t>‹#›</a:t>
            </a:fld>
            <a:endParaRPr lang="en-US" sz="10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273E2C-4126-41CF-9CC3-2719BBB7B80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20" y="6246000"/>
            <a:ext cx="2142044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6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8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slide" Target="slide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slide" Target="slide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slide" Target="slide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Relationship Id="rId4" Type="http://schemas.openxmlformats.org/officeDocument/2006/relationships/slide" Target="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4" Type="http://schemas.openxmlformats.org/officeDocument/2006/relationships/slide" Target="slide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" y="350838"/>
            <a:ext cx="9144000" cy="34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he-IL" sz="6000" b="1" dirty="0">
                <a:solidFill>
                  <a:srgbClr val="003399"/>
                </a:solidFill>
              </a:rPr>
              <a:t>מחירי הדיור לאן?</a:t>
            </a:r>
            <a:endParaRPr lang="he-IL" sz="60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2852936"/>
            <a:ext cx="8137525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he-IL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פרופ' צבי אקשטיין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דיקן בית הספר טיומקין לכלכלה</a:t>
            </a:r>
            <a:r>
              <a:rPr lang="en-US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וראש מכון אהרן למדיניות כלכלית, המרכז הבינתחומי הרצליה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מכון אהרן למדיניות כלכלית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  <a:r>
              <a:rPr lang="he-IL" sz="20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יוני  2019</a:t>
            </a:r>
            <a:endParaRPr lang="en-US" sz="20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6778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000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מלאי יחידות דיור למשק בית – יורד;</a:t>
            </a:r>
            <a:r>
              <a:rPr lang="en-US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/>
            </a:r>
            <a:br>
              <a:rPr lang="en-US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</a:b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מחירי הדיור ביחס לתוצר לנפש - עולה</a:t>
            </a:r>
            <a:endParaRPr lang="en-US" sz="39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82C5BB-90B2-4EF4-9D95-8F819612F9B6}"/>
              </a:ext>
            </a:extLst>
          </p:cNvPr>
          <p:cNvSpPr txBox="1"/>
          <p:nvPr/>
        </p:nvSpPr>
        <p:spPr>
          <a:xfrm>
            <a:off x="3995936" y="63093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hlinkClick r:id="rId3" action="ppaction://hlinksldjump"/>
              </a:rPr>
              <a:t>ירידת מלאי יחידות הדיור על פני כל הערים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40197" y="3933056"/>
            <a:ext cx="38504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i="1" dirty="0">
                <a:solidFill>
                  <a:schemeClr val="accent2"/>
                </a:solidFill>
              </a:rPr>
              <a:t>h</a:t>
            </a:r>
            <a:endParaRPr lang="he-IL" sz="2800" i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7F73F03-2B02-413C-8AF0-2057C60E41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830208"/>
              </p:ext>
            </p:extLst>
          </p:nvPr>
        </p:nvGraphicFramePr>
        <p:xfrm>
          <a:off x="307180" y="1645442"/>
          <a:ext cx="8529639" cy="444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428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B46E16-5D62-4C8B-B27B-421FF76C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796C1C-3832-4D2F-A527-2D7E66F505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165893"/>
              </p:ext>
            </p:extLst>
          </p:nvPr>
        </p:nvGraphicFramePr>
        <p:xfrm>
          <a:off x="539552" y="2064179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CAA4E3F-ED43-4C0A-9EEF-F9BB8664DB4E}"/>
              </a:ext>
            </a:extLst>
          </p:cNvPr>
          <p:cNvSpPr/>
          <p:nvPr/>
        </p:nvSpPr>
        <p:spPr>
          <a:xfrm>
            <a:off x="2141666" y="984550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בשנת 2018 הגידול במלאי הדירות הגיעה לשיא של 50000 דירות בפעם הראשונה מאז 1997 </a:t>
            </a:r>
          </a:p>
          <a:p>
            <a:r>
              <a:rPr lang="he-IL" dirty="0">
                <a:solidFill>
                  <a:srgbClr val="FF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האם המגמה תמשיך?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FDF3CC-A365-497B-9BBD-333FC397418F}"/>
              </a:ext>
            </a:extLst>
          </p:cNvPr>
          <p:cNvSpPr/>
          <p:nvPr/>
        </p:nvSpPr>
        <p:spPr>
          <a:xfrm>
            <a:off x="1925642" y="398939"/>
            <a:ext cx="5076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הגידול ביחידות הדיור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6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7712CD-23B9-4C45-9935-E0D51499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095A35D-F45C-43E5-BD29-AA9EEF076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4494378"/>
              </p:ext>
            </p:extLst>
          </p:nvPr>
        </p:nvGraphicFramePr>
        <p:xfrm>
          <a:off x="611560" y="1784500"/>
          <a:ext cx="7704855" cy="4253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C785AE7-0AA2-45B2-B478-B1BCCB5A9FC9}"/>
              </a:ext>
            </a:extLst>
          </p:cNvPr>
          <p:cNvSpPr/>
          <p:nvPr/>
        </p:nvSpPr>
        <p:spPr>
          <a:xfrm>
            <a:off x="1574793" y="908720"/>
            <a:ext cx="59944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ההתפתחות העיקרית מצד ההיצע בשנים 2016-2018 היתה הגדלת התחלות הבנייה, שהגיעו לשיא ב2016 לעומת זאת התחלות הבנייה ירדות ב 5% ב2017 וב10% ב2018.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9A5356-AC3A-41E4-84DC-3DE1740E1D03}"/>
              </a:ext>
            </a:extLst>
          </p:cNvPr>
          <p:cNvSpPr/>
          <p:nvPr/>
        </p:nvSpPr>
        <p:spPr>
          <a:xfrm>
            <a:off x="2453935" y="312785"/>
            <a:ext cx="4323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הגידול ביחידות הדיור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560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E2F240F-40DC-4666-A642-695DB1706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225335"/>
              </p:ext>
            </p:extLst>
          </p:nvPr>
        </p:nvGraphicFramePr>
        <p:xfrm>
          <a:off x="251520" y="2204864"/>
          <a:ext cx="8469632" cy="4150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hlinkClick r:id="rId4" action="ppaction://hlinksldjump"/>
              </a:rPr>
              <a:t>המודל הנאמד</a:t>
            </a:r>
            <a:endParaRPr lang="he-IL" sz="39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3369737-CE7C-4ED4-9BAC-03DAA2F1E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904264"/>
                <a:ext cx="9144000" cy="11918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0049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𝒕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096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557</m:t>
                    </m:r>
                    <m:func>
                      <m:func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𝒉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he-IL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078</m:t>
                    </m:r>
                    <m:func>
                      <m:func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𝒗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  <m:r>
                          <a:rPr lang="en-US" sz="2400" b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.</m:t>
                        </m:r>
                        <m:r>
                          <a:rPr lang="en-US" sz="2400" b="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96</m:t>
                        </m:r>
                      </m:e>
                    </m:d>
                    <m:r>
                      <a:rPr lang="en-US" sz="2400" b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43</m:t>
                        </m:r>
                      </m:e>
                    </m:d>
                  </m:oMath>
                </a14:m>
                <a:endParaRPr lang="he-IL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algn="r">
                  <a:spcBef>
                    <a:spcPts val="0"/>
                  </a:spcBef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גמישות הביקוש לדיור ביחס למחיר הנאמד מהמודל הינה קשיחה: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𝜇</m:t>
                        </m:r>
                      </m:e>
                    </m:acc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=</a:t>
                </a:r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-0.39</a:t>
                </a:r>
                <a:endParaRPr lang="he-IL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3369737-CE7C-4ED4-9BAC-03DAA2F1E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904264"/>
                <a:ext cx="9144000" cy="1191801"/>
              </a:xfrm>
              <a:prstGeom prst="rect">
                <a:avLst/>
              </a:prstGeom>
              <a:blipFill>
                <a:blip r:embed="rId5"/>
                <a:stretch>
                  <a:fillRect r="-1000" b="-112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CD89F74-FDD5-4209-B3D6-99B7EE027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708920"/>
                <a:ext cx="9144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rtl="0">
                  <a:spcBef>
                    <a:spcPts val="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955</m:t>
                    </m:r>
                    <m:r>
                      <a:rPr lang="en-US" sz="2400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, 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  RMSE=0.129=12.9</a:t>
                </a: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%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CD89F74-FDD5-4209-B3D6-99B7EE0270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708920"/>
                <a:ext cx="9144000" cy="461665"/>
              </a:xfrm>
              <a:prstGeom prst="rect">
                <a:avLst/>
              </a:prstGeom>
              <a:blipFill>
                <a:blip r:embed="rId6"/>
                <a:stretch>
                  <a:fillRect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57AB5B43-ED76-4C58-8B01-EAE9A2AAA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022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lang="he-IL" sz="1400" dirty="0">
                <a:solidFill>
                  <a:schemeClr val="accent2"/>
                </a:solidFill>
                <a:latin typeface="Georgia" pitchFamily="18" charset="0"/>
                <a:cs typeface="Arial" pitchFamily="34" charset="0"/>
              </a:rPr>
              <a:t>1975 עד רבעון 2 2017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0433565-4422-4665-8F3C-6D255E8A9346}"/>
                  </a:ext>
                </a:extLst>
              </p:cNvPr>
              <p:cNvSpPr/>
              <p:nvPr/>
            </p:nvSpPr>
            <p:spPr>
              <a:xfrm>
                <a:off x="6516216" y="1270632"/>
                <a:ext cx="10014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.</m:t>
                        </m:r>
                        <m: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589</m:t>
                        </m:r>
                      </m:e>
                    </m:d>
                  </m:oMath>
                </a14:m>
                <a:r>
                  <a:rPr lang="he-IL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0433565-4422-4665-8F3C-6D255E8A93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270632"/>
                <a:ext cx="1001428" cy="369332"/>
              </a:xfrm>
              <a:prstGeom prst="rect">
                <a:avLst/>
              </a:prstGeom>
              <a:blipFill>
                <a:blip r:embed="rId7"/>
                <a:stretch>
                  <a:fillRect l="-426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596ACE-AB0B-4D72-ABE4-54D815EA9162}"/>
                  </a:ext>
                </a:extLst>
              </p:cNvPr>
              <p:cNvSpPr txBox="1"/>
              <p:nvPr/>
            </p:nvSpPr>
            <p:spPr>
              <a:xfrm>
                <a:off x="251520" y="2041742"/>
                <a:ext cx="4752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v1=1.246, v2=-0.25</a:t>
                </a:r>
                <a:r>
                  <a:rPr lang="he-IL" b="1" dirty="0">
                    <a:solidFill>
                      <a:srgbClr val="FF0000"/>
                    </a:solidFill>
                  </a:rPr>
                  <a:t> מקדמי מתאם סידרתי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𝒗</m:t>
                        </m:r>
                      </m:e>
                      <m:sub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𝒕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596ACE-AB0B-4D72-ABE4-54D815EA9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41742"/>
                <a:ext cx="4752528" cy="369332"/>
              </a:xfrm>
              <a:prstGeom prst="rect">
                <a:avLst/>
              </a:prstGeom>
              <a:blipFill>
                <a:blip r:embed="rId8"/>
                <a:stretch>
                  <a:fillRect t="-9836" r="-51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20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0146"/>
              </p:ext>
            </p:extLst>
          </p:nvPr>
        </p:nvGraphicFramePr>
        <p:xfrm>
          <a:off x="170558" y="2075939"/>
          <a:ext cx="8973442" cy="4391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המודל משנת 2000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8ECB4C-AF66-48A6-9E92-3ADC0019086A}"/>
              </a:ext>
            </a:extLst>
          </p:cNvPr>
          <p:cNvSpPr txBox="1"/>
          <p:nvPr/>
        </p:nvSpPr>
        <p:spPr>
          <a:xfrm>
            <a:off x="6837708" y="4504950"/>
            <a:ext cx="140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קבוע 2000 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/>
                <a:cs typeface="+mn-cs"/>
              </a:rPr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1A4C7B-EB1A-4C5B-8722-3F9371B6111D}"/>
              </a:ext>
            </a:extLst>
          </p:cNvPr>
          <p:cNvSpPr txBox="1"/>
          <p:nvPr/>
        </p:nvSpPr>
        <p:spPr>
          <a:xfrm>
            <a:off x="6948264" y="3590088"/>
            <a:ext cx="140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ED7D31"/>
                </a:solidFill>
                <a:latin typeface="Calibri" panose="020F0502020204030204"/>
                <a:cs typeface="Arial" panose="020B0604020202020204" pitchFamily="34" charset="0"/>
              </a:rPr>
              <a:t>קבוע 2000 </a:t>
            </a:r>
            <a:r>
              <a:rPr lang="en-US" sz="1400" b="1" dirty="0">
                <a:solidFill>
                  <a:srgbClr val="ED7D31"/>
                </a:solidFill>
                <a:latin typeface="Calibri" panose="020F0502020204030204"/>
                <a:cs typeface="+mn-cs"/>
              </a:rPr>
              <a:t>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A8379A-3FD9-48AA-8B52-A2FCE640568C}"/>
              </a:ext>
            </a:extLst>
          </p:cNvPr>
          <p:cNvSpPr txBox="1"/>
          <p:nvPr/>
        </p:nvSpPr>
        <p:spPr>
          <a:xfrm>
            <a:off x="7164288" y="2072721"/>
            <a:ext cx="140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אמידה</a:t>
            </a:r>
            <a:endParaRPr lang="en-US" sz="1400" b="1" dirty="0">
              <a:solidFill>
                <a:srgbClr val="0070C0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4C317E-6E0E-4423-AF93-355B979190A5}"/>
              </a:ext>
            </a:extLst>
          </p:cNvPr>
          <p:cNvSpPr txBox="1"/>
          <p:nvPr/>
        </p:nvSpPr>
        <p:spPr>
          <a:xfrm>
            <a:off x="6012160" y="2916604"/>
            <a:ext cx="1407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latin typeface="Calibri" panose="020F0502020204030204"/>
                <a:cs typeface="Arial" panose="020B0604020202020204" pitchFamily="34" charset="0"/>
              </a:rPr>
              <a:t>מחיר בפועל</a:t>
            </a:r>
            <a:endParaRPr lang="en-US" sz="1400" b="1" dirty="0">
              <a:latin typeface="Calibri" panose="020F0502020204030204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DD8356-0683-44B3-A141-F4ABD9035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00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0"/>
              </a:spcBef>
            </a:pPr>
            <a:r>
              <a:rPr lang="he-IL" sz="2400" dirty="0">
                <a:solidFill>
                  <a:schemeClr val="accent2"/>
                </a:solidFill>
                <a:latin typeface="Georgia" pitchFamily="18" charset="0"/>
                <a:cs typeface="Arial" pitchFamily="34" charset="0"/>
              </a:rPr>
              <a:t>התנהגות מחירי הדיור בהינתן מלאי דיור קבוע משנת 2000:</a:t>
            </a:r>
          </a:p>
          <a:p>
            <a:pPr>
              <a:spcBef>
                <a:spcPts val="0"/>
              </a:spcBef>
            </a:pPr>
            <a:r>
              <a:rPr lang="he-IL" sz="2400" dirty="0">
                <a:solidFill>
                  <a:schemeClr val="accent2"/>
                </a:solidFill>
                <a:latin typeface="Georgia" pitchFamily="18" charset="0"/>
                <a:cs typeface="Arial" pitchFamily="34" charset="0"/>
              </a:rPr>
              <a:t>ההבדל המצטבר במחיר הדירה הממוצעת הוא 30%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5183C05-C197-4626-90BA-E0146A4D79AD}"/>
              </a:ext>
            </a:extLst>
          </p:cNvPr>
          <p:cNvCxnSpPr>
            <a:cxnSpLocks/>
          </p:cNvCxnSpPr>
          <p:nvPr/>
        </p:nvCxnSpPr>
        <p:spPr bwMode="auto">
          <a:xfrm>
            <a:off x="8244408" y="2260885"/>
            <a:ext cx="0" cy="3832411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lg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306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456434-4FD0-4DCA-A0D7-1301A4F5B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05FA4CA-C824-4928-B989-0282EF891B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046094"/>
              </p:ext>
            </p:extLst>
          </p:nvPr>
        </p:nvGraphicFramePr>
        <p:xfrm>
          <a:off x="755576" y="1628805"/>
          <a:ext cx="7848872" cy="424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8F8A0DF-4413-4631-BE69-FDA964DCD52C}"/>
              </a:ext>
            </a:extLst>
          </p:cNvPr>
          <p:cNvCxnSpPr>
            <a:cxnSpLocks/>
          </p:cNvCxnSpPr>
          <p:nvPr/>
        </p:nvCxnSpPr>
        <p:spPr bwMode="auto">
          <a:xfrm>
            <a:off x="6228184" y="2132856"/>
            <a:ext cx="0" cy="3227402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lgDash"/>
            <a:round/>
            <a:headEnd type="triangle"/>
            <a:tailEnd type="triangle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F6CAA0-2639-4568-93AD-82A498ABFA5C}"/>
              </a:ext>
            </a:extLst>
          </p:cNvPr>
          <p:cNvCxnSpPr>
            <a:cxnSpLocks/>
          </p:cNvCxnSpPr>
          <p:nvPr/>
        </p:nvCxnSpPr>
        <p:spPr>
          <a:xfrm>
            <a:off x="1259632" y="2132856"/>
            <a:ext cx="4968552" cy="0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333F94A-D344-4F55-B501-930628BFDCCC}"/>
              </a:ext>
            </a:extLst>
          </p:cNvPr>
          <p:cNvSpPr txBox="1"/>
          <p:nvPr/>
        </p:nvSpPr>
        <p:spPr>
          <a:xfrm>
            <a:off x="1475678" y="2492896"/>
            <a:ext cx="281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מ1975 עד רבעון שני 2017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ACAEF1-FC42-44E8-9C9B-CB973352073B}"/>
              </a:ext>
            </a:extLst>
          </p:cNvPr>
          <p:cNvCxnSpPr>
            <a:cxnSpLocks/>
          </p:cNvCxnSpPr>
          <p:nvPr/>
        </p:nvCxnSpPr>
        <p:spPr>
          <a:xfrm>
            <a:off x="6228184" y="2132856"/>
            <a:ext cx="2520280" cy="0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82886E3-1422-4B83-A0C4-A3C80304BF6C}"/>
              </a:ext>
            </a:extLst>
          </p:cNvPr>
          <p:cNvSpPr txBox="1"/>
          <p:nvPr/>
        </p:nvSpPr>
        <p:spPr>
          <a:xfrm>
            <a:off x="6360498" y="3035568"/>
            <a:ext cx="224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מחיר בפועל מול תחזית רבעון אחד קדימה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89E192-3F11-4164-ACF1-0C13F876DBAE}"/>
              </a:ext>
            </a:extLst>
          </p:cNvPr>
          <p:cNvSpPr/>
          <p:nvPr/>
        </p:nvSpPr>
        <p:spPr>
          <a:xfrm>
            <a:off x="6949065" y="1752019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תחזית</a:t>
            </a:r>
            <a:endParaRPr lang="en-US" dirty="0"/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86BD9729-C51E-4A63-ACB6-8928D0B05408}"/>
              </a:ext>
            </a:extLst>
          </p:cNvPr>
          <p:cNvSpPr txBox="1"/>
          <p:nvPr/>
        </p:nvSpPr>
        <p:spPr>
          <a:xfrm>
            <a:off x="5672882" y="3933056"/>
            <a:ext cx="3096398" cy="369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v1=1.246, v2=-0.25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4AF1783-25FD-475F-A567-63CC6325ABFD}"/>
                  </a:ext>
                </a:extLst>
              </p:cNvPr>
              <p:cNvSpPr/>
              <p:nvPr/>
            </p:nvSpPr>
            <p:spPr>
              <a:xfrm>
                <a:off x="323528" y="1066101"/>
                <a:ext cx="82809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0049</m:t>
                    </m:r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𝒕</m:t>
                    </m:r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096</m:t>
                    </m:r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557</m:t>
                    </m:r>
                    <m:func>
                      <m:func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𝒉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r>
                      <a:rPr lang="he-IL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he-IL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.</m:t>
                    </m:r>
                    <m:r>
                      <a:rPr lang="he-IL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078</m:t>
                    </m:r>
                    <m:func>
                      <m:func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𝒍𝒏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𝒗</m:t>
                        </m:r>
                      </m:e>
                      <m:sub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  <m:r>
                          <a:rPr lang="en-US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.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096</m:t>
                        </m:r>
                      </m:e>
                    </m:d>
                    <m:r>
                      <a:rPr lang="en-US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</m:t>
                    </m:r>
                    <m:d>
                      <m:d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.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43</m:t>
                        </m:r>
                      </m:e>
                    </m:d>
                  </m:oMath>
                </a14:m>
                <a:endParaRPr lang="he-IL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algn="r">
                  <a:spcBef>
                    <a:spcPts val="0"/>
                  </a:spcBef>
                </a:pPr>
                <a:endParaRPr lang="en-US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4AF1783-25FD-475F-A567-63CC6325AB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066101"/>
                <a:ext cx="828092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>
            <a:extLst>
              <a:ext uri="{FF2B5EF4-FFF2-40B4-BE49-F238E27FC236}">
                <a16:creationId xmlns:a16="http://schemas.microsoft.com/office/drawing/2014/main" id="{441D62F4-6FD7-4750-B1E2-A8538341246A}"/>
              </a:ext>
            </a:extLst>
          </p:cNvPr>
          <p:cNvSpPr txBox="1">
            <a:spLocks/>
          </p:cNvSpPr>
          <p:nvPr/>
        </p:nvSpPr>
        <p:spPr>
          <a:xfrm>
            <a:off x="1053527" y="142590"/>
            <a:ext cx="6571343" cy="104923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</a:rPr>
              <a:t>2017.Q2-2019.Q1 </a:t>
            </a:r>
            <a:r>
              <a:rPr lang="he-IL" b="1" dirty="0">
                <a:solidFill>
                  <a:srgbClr val="0070C0"/>
                </a:solidFill>
              </a:rPr>
              <a:t>תחזית בפועל 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953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16E86A3-D6E8-4966-A3B3-1558B7B0F6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06950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9186DC0-B345-474B-BA09-BFE21E8C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527" y="142590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he-IL" b="1" dirty="0">
                <a:solidFill>
                  <a:srgbClr val="0070C0"/>
                </a:solidFill>
              </a:rPr>
              <a:t>תחזית לפי גמר בניה 2019-2024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FF9B54-0F15-4ADF-9073-DCF9A27DA1B1}"/>
              </a:ext>
            </a:extLst>
          </p:cNvPr>
          <p:cNvCxnSpPr>
            <a:cxnSpLocks/>
          </p:cNvCxnSpPr>
          <p:nvPr/>
        </p:nvCxnSpPr>
        <p:spPr>
          <a:xfrm>
            <a:off x="6012160" y="2730638"/>
            <a:ext cx="2448272" cy="0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39479EE-7D7C-4EE1-A72E-563AED8204EF}"/>
              </a:ext>
            </a:extLst>
          </p:cNvPr>
          <p:cNvSpPr txBox="1"/>
          <p:nvPr/>
        </p:nvSpPr>
        <p:spPr>
          <a:xfrm>
            <a:off x="5832138" y="2280538"/>
            <a:ext cx="125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/>
              <a:t>תחזית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7F1710-5C35-4D3E-B5C4-BE9C44894E5E}"/>
              </a:ext>
            </a:extLst>
          </p:cNvPr>
          <p:cNvSpPr txBox="1"/>
          <p:nvPr/>
        </p:nvSpPr>
        <p:spPr>
          <a:xfrm>
            <a:off x="679749" y="908768"/>
            <a:ext cx="77806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בניה של 80,000 יחידות דיור לשנה במשך השנים הבאות, תייצב את מחירי הדיור ברמות הריבית הנוכחית (הבנייה עד 2021 לפי התחלות הבנייה בשניים האחרונות)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23CDED-5B67-42C7-952C-2A520BBF8C72}"/>
              </a:ext>
            </a:extLst>
          </p:cNvPr>
          <p:cNvSpPr txBox="1"/>
          <p:nvPr/>
        </p:nvSpPr>
        <p:spPr>
          <a:xfrm>
            <a:off x="171451" y="5664413"/>
            <a:ext cx="19073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e-IL" dirty="0"/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F3CBF2-E555-42A1-BC16-94A896DD02CE}"/>
              </a:ext>
            </a:extLst>
          </p:cNvPr>
          <p:cNvCxnSpPr>
            <a:cxnSpLocks/>
          </p:cNvCxnSpPr>
          <p:nvPr/>
        </p:nvCxnSpPr>
        <p:spPr bwMode="auto">
          <a:xfrm>
            <a:off x="6012160" y="2780928"/>
            <a:ext cx="0" cy="2651338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4A4F569-5914-4B8E-8B8A-B7E128237ECB}"/>
              </a:ext>
            </a:extLst>
          </p:cNvPr>
          <p:cNvSpPr txBox="1"/>
          <p:nvPr/>
        </p:nvSpPr>
        <p:spPr>
          <a:xfrm>
            <a:off x="6012160" y="3556967"/>
            <a:ext cx="224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>
                <a:solidFill>
                  <a:srgbClr val="FF6600"/>
                </a:solidFill>
              </a:rPr>
              <a:t>תחזית</a:t>
            </a:r>
            <a:r>
              <a:rPr lang="en-US" b="1" dirty="0">
                <a:solidFill>
                  <a:srgbClr val="FF6600"/>
                </a:solidFill>
              </a:rPr>
              <a:t> 2019 Q1 </a:t>
            </a:r>
          </a:p>
        </p:txBody>
      </p:sp>
    </p:spTree>
    <p:extLst>
      <p:ext uri="{BB962C8B-B14F-4D97-AF65-F5344CB8AC3E}">
        <p14:creationId xmlns:p14="http://schemas.microsoft.com/office/powerpoint/2010/main" val="342938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הרפורמות הממולצות להגדלת מלאי הקרקעות הזמינות לדיור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892480" cy="4525963"/>
          </a:xfrm>
        </p:spPr>
        <p:txBody>
          <a:bodyPr>
            <a:normAutofit lnSpcReduction="10000"/>
          </a:bodyPr>
          <a:lstStyle/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  <a:hlinkClick r:id="rId3" action="ppaction://hlinksldjump"/>
              </a:rPr>
              <a:t>רפורמה בתכנון </a:t>
            </a:r>
            <a:endParaRPr lang="he-IL" sz="28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הגדלת מלאי אישורי הדירות ברמה שתמלא את את הביקוש </a:t>
            </a:r>
            <a:r>
              <a:rPr lang="he-IL" sz="2000" dirty="0" err="1">
                <a:solidFill>
                  <a:srgbClr val="333399"/>
                </a:solidFill>
              </a:rPr>
              <a:t>הטיבעי</a:t>
            </a:r>
            <a:r>
              <a:rPr lang="he-IL" sz="2000" dirty="0">
                <a:solidFill>
                  <a:srgbClr val="333399"/>
                </a:solidFill>
              </a:rPr>
              <a:t> ל10 שנים הקרובות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במיוחד במחוז תל אביב וגוש דן כדי להוריד מחירי קרקעות במרכז.</a:t>
            </a:r>
          </a:p>
          <a:p>
            <a:pPr marL="0" indent="0">
              <a:spcBef>
                <a:spcPts val="0"/>
              </a:spcBef>
              <a:buNone/>
            </a:pPr>
            <a:endParaRPr lang="he-IL" sz="2000" dirty="0">
              <a:solidFill>
                <a:srgbClr val="333399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  <a:hlinkClick r:id="rId4" action="ppaction://hlinksldjump"/>
              </a:rPr>
              <a:t>רפורמה במנהל מקרקעי ישראל</a:t>
            </a:r>
            <a:endParaRPr lang="he-IL" sz="2800" b="1" dirty="0">
              <a:solidFill>
                <a:srgbClr val="002060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b="1" dirty="0">
                <a:solidFill>
                  <a:srgbClr val="002060"/>
                </a:solidFill>
              </a:rPr>
              <a:t> </a:t>
            </a:r>
            <a:r>
              <a:rPr lang="he-IL" sz="2000" dirty="0">
                <a:solidFill>
                  <a:srgbClr val="333399"/>
                </a:solidFill>
              </a:rPr>
              <a:t>מכירת קרקעות לא מתוכנות במרכזי הערים בכלל ובמיוחד בגוש דן. שיווק קרקעות מתוכננות ולא מתוכננות תוך ויתור על קביעת מחיר מינימום ומיסוי ערך הקרקע כל עוד הקרקע אינה בנויה.</a:t>
            </a:r>
          </a:p>
          <a:p>
            <a:pPr marL="0" indent="0">
              <a:spcBef>
                <a:spcPts val="0"/>
              </a:spcBef>
              <a:buNone/>
            </a:pPr>
            <a:endParaRPr lang="he-IL" sz="2000" dirty="0">
              <a:solidFill>
                <a:srgbClr val="002060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</a:rPr>
              <a:t>רפורמה במימון הרשיות המקומיות 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על מנת שרשיות המקומיות יגדילו את היתרי הבניה יש לשנות את צורת המימון של הרשויות המקומיות.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מימון הרשויות יקבע באופן המעודד פיתוח נדל"ן למגורים ונדל"ן לעסקים בהתאם לרמות הביקוש באזורים השונים</a:t>
            </a:r>
            <a:r>
              <a:rPr lang="he-IL" sz="2000" dirty="0"/>
              <a:t>.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/>
              <a:t>דוגמא לרפורמה זו מאמר חדש של רועי שלם וטל </a:t>
            </a:r>
            <a:r>
              <a:rPr lang="he-IL" sz="2000" dirty="0" err="1"/>
              <a:t>מופקדי</a:t>
            </a:r>
            <a:endParaRPr lang="he-IL" sz="2000" dirty="0"/>
          </a:p>
          <a:p>
            <a:pPr marL="0" indent="0">
              <a:spcBef>
                <a:spcPts val="0"/>
              </a:spcBef>
              <a:buNone/>
            </a:pPr>
            <a:endParaRPr lang="he-IL" sz="1200" dirty="0">
              <a:solidFill>
                <a:srgbClr val="002060"/>
              </a:solidFill>
            </a:endParaRPr>
          </a:p>
          <a:p>
            <a:pPr algn="r" rtl="1">
              <a:spcBef>
                <a:spcPts val="0"/>
              </a:spcBef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9974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rgbClr val="0070C0"/>
                </a:solidFill>
              </a:rPr>
              <a:t>הרפורמות הממולצות להגדלת מלאי הקרקעות הזמינות לדיור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</a:rPr>
              <a:t>רפורמה בהתחדשות עירונית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הגדלת התקציב לרשות להתחדשות עירונית כך שרמת ההתחדשות העירונית תגיע ל20,000 יחידות דיור בשנה.</a:t>
            </a:r>
          </a:p>
          <a:p>
            <a:pPr marL="0" indent="0" algn="r" rtl="1">
              <a:spcBef>
                <a:spcPts val="0"/>
              </a:spcBef>
              <a:buNone/>
            </a:pPr>
            <a:endParaRPr lang="he-IL" sz="2800" dirty="0">
              <a:solidFill>
                <a:srgbClr val="333399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</a:rPr>
              <a:t>רפורמה בתיעוש הבנייה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קידום הפריון והיעילות בענף הבנייה למגורים על ידי השקעות בציוד (פחת מואץ), מרכיבי בניה סטנדרטים וכניסת חברות זרות מארצות מפותחות</a:t>
            </a:r>
          </a:p>
          <a:p>
            <a:pPr marL="0" indent="0" algn="r" rtl="1">
              <a:spcBef>
                <a:spcPts val="0"/>
              </a:spcBef>
              <a:buNone/>
            </a:pPr>
            <a:endParaRPr lang="he-IL" sz="2000" dirty="0">
              <a:solidFill>
                <a:srgbClr val="002060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2800" b="1" dirty="0">
                <a:solidFill>
                  <a:srgbClr val="002060"/>
                </a:solidFill>
              </a:rPr>
              <a:t>רפורמה לאורבניזציה של המגזר הערבי</a:t>
            </a:r>
            <a:endParaRPr lang="en-US" sz="2800" b="1" dirty="0">
              <a:solidFill>
                <a:srgbClr val="002060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he-IL" sz="2000" dirty="0">
                <a:solidFill>
                  <a:srgbClr val="333399"/>
                </a:solidFill>
              </a:rPr>
              <a:t>הפיכת מרכזי היישובים הערביים למרכזים אורבניים, בנייה רוויה לגובה הכוללת מוקדי תעשייה ומסחר, יצירת נגישות באמצעות תחבורה ציבורית יעילה והתמקדות ביישובים לאורך כביש 6, ואדי ערה וביישוביים הבדואיים בנגב.</a:t>
            </a:r>
          </a:p>
          <a:p>
            <a:pPr algn="r" rt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9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263691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5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תודה!</a:t>
            </a:r>
            <a:endParaRPr lang="en-US" sz="5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896610"/>
              </p:ext>
            </p:extLst>
          </p:nvPr>
        </p:nvGraphicFramePr>
        <p:xfrm>
          <a:off x="316240" y="1078451"/>
          <a:ext cx="8576240" cy="518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6097" y="-12187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מדד מחיר ריאלי של דירות</a:t>
            </a:r>
            <a:r>
              <a:rPr lang="he-I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e-IL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he-IL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מחזוריות ומגמה גבוהה הגורמים נזק כלכלי למשק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44008" y="6611779"/>
            <a:ext cx="44992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he-IL" sz="100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מקור: הלשכה המרכזית לסטטיסטיקה ובנק ישראל.</a:t>
            </a:r>
            <a:endParaRPr lang="en-US" sz="1000" dirty="0">
              <a:solidFill>
                <a:srgbClr val="00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5443021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b="1" dirty="0">
                <a:latin typeface="+mj-lt"/>
                <a:cs typeface="+mn-cs"/>
              </a:rPr>
              <a:t>שינוי שנתי על קו המגמה: 1.93%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73426" y="3429000"/>
            <a:ext cx="80342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e-IL" sz="1400" b="1" dirty="0">
                <a:latin typeface="+mj-lt"/>
                <a:cs typeface="+mn-cs"/>
              </a:rPr>
              <a:t>גל עלייה</a:t>
            </a:r>
            <a:endParaRPr lang="en-US" sz="1400" b="1" dirty="0">
              <a:latin typeface="+mj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4128" y="4085515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e-IL" sz="1200" b="1" dirty="0">
                <a:latin typeface="+mj-lt"/>
                <a:cs typeface="+mn-cs"/>
              </a:rPr>
              <a:t>1997-2007:</a:t>
            </a:r>
            <a:r>
              <a:rPr lang="en-US" sz="1200" b="1" dirty="0">
                <a:latin typeface="+mj-lt"/>
                <a:cs typeface="+mn-cs"/>
              </a:rPr>
              <a:t/>
            </a:r>
            <a:br>
              <a:rPr lang="en-US" sz="1200" b="1" dirty="0">
                <a:latin typeface="+mj-lt"/>
                <a:cs typeface="+mn-cs"/>
              </a:rPr>
            </a:br>
            <a:r>
              <a:rPr lang="he-IL" sz="1200" b="1" dirty="0">
                <a:latin typeface="+mj-lt"/>
                <a:cs typeface="+mn-cs"/>
              </a:rPr>
              <a:t>ירידה של 22%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91656" y="3167220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e-IL" sz="1200" b="1" dirty="0">
                <a:latin typeface="+mj-lt"/>
                <a:cs typeface="+mn-cs"/>
              </a:rPr>
              <a:t>2007-2017:</a:t>
            </a:r>
            <a:r>
              <a:rPr lang="en-US" sz="1200" b="1" dirty="0">
                <a:latin typeface="+mj-lt"/>
                <a:cs typeface="+mn-cs"/>
              </a:rPr>
              <a:t/>
            </a:r>
            <a:br>
              <a:rPr lang="en-US" sz="1200" b="1" dirty="0">
                <a:latin typeface="+mj-lt"/>
                <a:cs typeface="+mn-cs"/>
              </a:rPr>
            </a:br>
            <a:r>
              <a:rPr lang="he-IL" sz="1200" b="1" dirty="0">
                <a:latin typeface="+mj-lt"/>
                <a:cs typeface="+mn-cs"/>
              </a:rPr>
              <a:t>עליה של 90%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0187" y="3969181"/>
            <a:ext cx="11352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e-IL" sz="1400" b="1" dirty="0">
                <a:latin typeface="+mj-lt"/>
                <a:cs typeface="+mn-cs"/>
              </a:rPr>
              <a:t>תכנית הייצוב</a:t>
            </a:r>
            <a:endParaRPr lang="en-US" sz="1400" b="1" dirty="0">
              <a:latin typeface="+mj-lt"/>
              <a:cs typeface="+mn-cs"/>
            </a:endParaRPr>
          </a:p>
        </p:txBody>
      </p:sp>
      <p:sp>
        <p:nvSpPr>
          <p:cNvPr id="13" name="TextBox 15"/>
          <p:cNvSpPr txBox="1"/>
          <p:nvPr/>
        </p:nvSpPr>
        <p:spPr>
          <a:xfrm>
            <a:off x="6893619" y="2082300"/>
            <a:ext cx="1004527" cy="36934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1200" b="1" dirty="0">
                <a:latin typeface="+mj-lt"/>
                <a:cs typeface="+mn-cs"/>
              </a:rPr>
              <a:t>2000-2015:</a:t>
            </a:r>
            <a:r>
              <a:rPr lang="en-US" sz="1200" b="1" dirty="0">
                <a:latin typeface="+mj-lt"/>
                <a:cs typeface="+mn-cs"/>
              </a:rPr>
              <a:t/>
            </a:r>
            <a:br>
              <a:rPr lang="en-US" sz="1200" b="1" dirty="0">
                <a:latin typeface="+mj-lt"/>
                <a:cs typeface="+mn-cs"/>
              </a:rPr>
            </a:br>
            <a:r>
              <a:rPr lang="he-IL" sz="1200" b="1" dirty="0">
                <a:latin typeface="+mj-lt"/>
                <a:cs typeface="+mn-cs"/>
              </a:rPr>
              <a:t>עליה של </a:t>
            </a:r>
            <a:r>
              <a:rPr lang="he-IL" sz="1200" b="1" dirty="0">
                <a:latin typeface="+mj-lt"/>
              </a:rPr>
              <a:t>44</a:t>
            </a:r>
            <a:r>
              <a:rPr lang="he-IL" sz="1200" b="1" dirty="0">
                <a:latin typeface="+mj-lt"/>
                <a:cs typeface="+mn-cs"/>
              </a:rPr>
              <a:t>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3776" y="1182061"/>
            <a:ext cx="4921080" cy="21698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he-IL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1. האם המחירים בישראל גבוהים? האם המחזוריות בישראל יוצאת דופן? כן</a:t>
            </a:r>
            <a:endParaRPr lang="en-US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he-IL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סיבות לעליית מחירים: </a:t>
            </a:r>
            <a:r>
              <a:rPr lang="he-I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צמצום מתמשך במלאי התכנוני של קרקע לדיור יחסית לתוספת משקי הבית</a:t>
            </a:r>
          </a:p>
          <a:p>
            <a:pPr algn="r"/>
            <a:r>
              <a:rPr lang="he-IL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3. הממשלה לא מתמודדת נכון עם הבעיה</a:t>
            </a:r>
          </a:p>
          <a:p>
            <a:pPr algn="r"/>
            <a:r>
              <a:rPr lang="he-IL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4. שש רפורמות שלא נעשות – משבר זו הזדמנות</a:t>
            </a:r>
          </a:p>
        </p:txBody>
      </p:sp>
    </p:spTree>
    <p:extLst>
      <p:ext uri="{BB962C8B-B14F-4D97-AF65-F5344CB8AC3E}">
        <p14:creationId xmlns:p14="http://schemas.microsoft.com/office/powerpoint/2010/main" val="282981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2F69-6490-44AC-B423-557AE77F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chemeClr val="accent1"/>
                </a:solidFill>
              </a:rPr>
              <a:t>מחיר למשתכן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B7AE0-F16F-4FCA-AFD6-52F85EE01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he-IL" dirty="0">
                <a:solidFill>
                  <a:schemeClr val="accent1"/>
                </a:solidFill>
              </a:rPr>
              <a:t>עד סוף 2018 היו 136 אלף זכאים למחיר למשתכן ומחיר מטרה מתוכם 57 אלף השתתפו בהגרלות מחיר למשתכן.</a:t>
            </a:r>
          </a:p>
          <a:p>
            <a:pPr algn="r" rtl="1"/>
            <a:r>
              <a:rPr lang="he-IL" dirty="0">
                <a:solidFill>
                  <a:schemeClr val="accent1"/>
                </a:solidFill>
              </a:rPr>
              <a:t>ההגרלות נערכות עוד בשלב התכנון גם לפני שהוקמו השתיות המתאימות לכן יש פער זמן גדול בין הזכייה לקבלת הדירה.</a:t>
            </a:r>
          </a:p>
          <a:p>
            <a:pPr marL="0" indent="0" algn="r" rtl="1">
              <a:buNone/>
            </a:pPr>
            <a:r>
              <a:rPr lang="he-IL" dirty="0">
                <a:solidFill>
                  <a:schemeClr val="accent1"/>
                </a:solidFill>
              </a:rPr>
              <a:t>בזמן שזוג ללא דירה נדרש לשכור דירה ולשלם משכנתא כך גדל הסיכון הפיננסי שלהם .</a:t>
            </a:r>
          </a:p>
          <a:p>
            <a:pPr algn="r" rtl="1"/>
            <a:r>
              <a:rPr lang="he-IL" dirty="0">
                <a:solidFill>
                  <a:schemeClr val="accent1"/>
                </a:solidFill>
              </a:rPr>
              <a:t>המכרזים נוטים להיות בפריפריה ולא בתל אביב והמרכז היכן ש 50% ממשקי הבית ושונה מהביקוש בפועל (להוציא את ירושלים)</a:t>
            </a:r>
          </a:p>
          <a:p>
            <a:pPr algn="r" rtl="1"/>
            <a:r>
              <a:rPr lang="he-IL" dirty="0">
                <a:solidFill>
                  <a:schemeClr val="accent1"/>
                </a:solidFill>
              </a:rPr>
              <a:t>בנק ישאל טוען וייתכן שרוכי דירה ראשונה ממשים את הזכיות בישובים רחוקים ממקום מגוריהם במטרה להשכיר את הדירה.</a:t>
            </a:r>
          </a:p>
          <a:p>
            <a:pPr algn="r" rtl="1"/>
            <a:r>
              <a:rPr lang="he-IL" dirty="0">
                <a:solidFill>
                  <a:schemeClr val="accent1"/>
                </a:solidFill>
              </a:rPr>
              <a:t> כיוון שהסיכון בירדת מחירי הדיור מחוץ למרכז גדול יותר הם מגדלים את הסיכון הפיננסי שלהם.</a:t>
            </a: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E3BD7-4572-463A-9BBE-CD152023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2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9A7D4-074A-481F-9DFF-B4558D14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chemeClr val="accent1"/>
                </a:solidFill>
              </a:rPr>
              <a:t>מחיר למשתכן לפי מחוזות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DA59-19AB-4565-94CD-148058A0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B40664-AA05-4FB2-BD9E-730C594CE6BF}"/>
              </a:ext>
            </a:extLst>
          </p:cNvPr>
          <p:cNvSpPr txBox="1"/>
          <p:nvPr/>
        </p:nvSpPr>
        <p:spPr>
          <a:xfrm>
            <a:off x="5652120" y="6021288"/>
            <a:ext cx="2863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רשות מקרקעי ישראל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C1FF6-BE8E-489D-A4BE-F5A73447ED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577542"/>
              </p:ext>
            </p:extLst>
          </p:nvPr>
        </p:nvGraphicFramePr>
        <p:xfrm>
          <a:off x="1692592" y="1690688"/>
          <a:ext cx="6335792" cy="399974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74205">
                  <a:extLst>
                    <a:ext uri="{9D8B030D-6E8A-4147-A177-3AD203B41FA5}">
                      <a16:colId xmlns:a16="http://schemas.microsoft.com/office/drawing/2014/main" val="2015179072"/>
                    </a:ext>
                  </a:extLst>
                </a:gridCol>
                <a:gridCol w="670676">
                  <a:extLst>
                    <a:ext uri="{9D8B030D-6E8A-4147-A177-3AD203B41FA5}">
                      <a16:colId xmlns:a16="http://schemas.microsoft.com/office/drawing/2014/main" val="1528889968"/>
                    </a:ext>
                  </a:extLst>
                </a:gridCol>
                <a:gridCol w="670676">
                  <a:extLst>
                    <a:ext uri="{9D8B030D-6E8A-4147-A177-3AD203B41FA5}">
                      <a16:colId xmlns:a16="http://schemas.microsoft.com/office/drawing/2014/main" val="1770025703"/>
                    </a:ext>
                  </a:extLst>
                </a:gridCol>
                <a:gridCol w="670676">
                  <a:extLst>
                    <a:ext uri="{9D8B030D-6E8A-4147-A177-3AD203B41FA5}">
                      <a16:colId xmlns:a16="http://schemas.microsoft.com/office/drawing/2014/main" val="2200544062"/>
                    </a:ext>
                  </a:extLst>
                </a:gridCol>
                <a:gridCol w="908207">
                  <a:extLst>
                    <a:ext uri="{9D8B030D-6E8A-4147-A177-3AD203B41FA5}">
                      <a16:colId xmlns:a16="http://schemas.microsoft.com/office/drawing/2014/main" val="2087490637"/>
                    </a:ext>
                  </a:extLst>
                </a:gridCol>
                <a:gridCol w="670676">
                  <a:extLst>
                    <a:ext uri="{9D8B030D-6E8A-4147-A177-3AD203B41FA5}">
                      <a16:colId xmlns:a16="http://schemas.microsoft.com/office/drawing/2014/main" val="2371936113"/>
                    </a:ext>
                  </a:extLst>
                </a:gridCol>
                <a:gridCol w="670676">
                  <a:extLst>
                    <a:ext uri="{9D8B030D-6E8A-4147-A177-3AD203B41FA5}">
                      <a16:colId xmlns:a16="http://schemas.microsoft.com/office/drawing/2014/main" val="3186673523"/>
                    </a:ext>
                  </a:extLst>
                </a:gridCol>
              </a:tblGrid>
              <a:tr h="66637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תל אביב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מרכז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ירושלים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חיפה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כל השאר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סהכ"ל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8947310"/>
                  </a:ext>
                </a:extLst>
              </a:tr>
              <a:tr h="31575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מכרזים עד סוף 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6132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27995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22821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19369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35710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112027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742940"/>
                  </a:ext>
                </a:extLst>
              </a:tr>
              <a:tr h="66637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אחוז מסך המכרזים לקבלנים עד סוף 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2497125"/>
                  </a:ext>
                </a:extLst>
              </a:tr>
              <a:tr h="66637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אחוז מסך הזוכים עד אפריל 2019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59964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3351162"/>
                  </a:ext>
                </a:extLst>
              </a:tr>
              <a:tr h="1018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אחוז מסך דירות  שחולקו בהגרלות לזכאים עד אפריל 2019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60050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638800"/>
                  </a:ext>
                </a:extLst>
              </a:tr>
              <a:tr h="66637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e-IL" sz="1100">
                          <a:effectLst/>
                        </a:rPr>
                        <a:t>אחוז מסך הזכאים שנרשמו עד אפריל 2019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145000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0466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55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C103-50D4-490B-8B7E-2E0A965B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335838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200" dirty="0">
                <a:solidFill>
                  <a:schemeClr val="accent1"/>
                </a:solidFill>
              </a:rPr>
              <a:t>רוכשי דירה ראשונה מעדיפים לקנות דירות במחירי שוק כנראה מחוסר התאמה בין אזור המגורים לזכייה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D899E3-07EC-4CAD-B4F4-FC1A186A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844824"/>
            <a:ext cx="5462588" cy="40957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5E582-4DC5-4004-9A58-62E5EDAE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A7955C-0D03-4E89-B87B-3B26E77BB394}"/>
              </a:ext>
            </a:extLst>
          </p:cNvPr>
          <p:cNvSpPr txBox="1"/>
          <p:nvPr/>
        </p:nvSpPr>
        <p:spPr>
          <a:xfrm>
            <a:off x="5686450" y="63521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בנק ישאל</a:t>
            </a:r>
            <a:endParaRPr lang="en-US" dirty="0"/>
          </a:p>
        </p:txBody>
      </p:sp>
      <p:sp>
        <p:nvSpPr>
          <p:cNvPr id="7" name="Curved Up Arrow 6">
            <a:hlinkClick r:id="rId3" action="ppaction://hlinksldjump"/>
            <a:extLst>
              <a:ext uri="{FF2B5EF4-FFF2-40B4-BE49-F238E27FC236}">
                <a16:creationId xmlns:a16="http://schemas.microsoft.com/office/drawing/2014/main" id="{E80B6F48-366B-43BB-99E1-88BD6423F5D2}"/>
              </a:ext>
            </a:extLst>
          </p:cNvPr>
          <p:cNvSpPr/>
          <p:nvPr/>
        </p:nvSpPr>
        <p:spPr>
          <a:xfrm>
            <a:off x="3995936" y="5949279"/>
            <a:ext cx="1368152" cy="7721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14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7131-39D9-4E64-8F4E-7B1271500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he-IL" dirty="0">
                <a:solidFill>
                  <a:srgbClr val="003399"/>
                </a:solidFill>
              </a:rPr>
              <a:t>מלאי יחידות דיור למשקי בית לפי ערים</a:t>
            </a:r>
            <a:br>
              <a:rPr lang="he-IL" dirty="0">
                <a:solidFill>
                  <a:srgbClr val="003399"/>
                </a:solidFill>
              </a:rPr>
            </a:br>
            <a:r>
              <a:rPr lang="he-IL" dirty="0">
                <a:solidFill>
                  <a:srgbClr val="003399"/>
                </a:solidFill>
              </a:rPr>
              <a:t> 1990-2016</a:t>
            </a:r>
            <a:endParaRPr lang="en-US" dirty="0">
              <a:solidFill>
                <a:srgbClr val="003399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07D613-15CF-450D-B407-882029399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20332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FFADA-C510-46DB-9FBC-E52D5173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77BCA6-EC35-41C5-A167-6CFDBBCB488E}"/>
              </a:ext>
            </a:extLst>
          </p:cNvPr>
          <p:cNvSpPr txBox="1"/>
          <p:nvPr/>
        </p:nvSpPr>
        <p:spPr>
          <a:xfrm>
            <a:off x="2627784" y="141763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ירידה קבוע בכל עיר במשך שלושה עשורים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4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1A35-F48F-4E31-B684-2C210E368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3200" b="1" dirty="0">
                <a:solidFill>
                  <a:srgbClr val="003399"/>
                </a:solidFill>
              </a:rPr>
              <a:t>הפער בין </a:t>
            </a:r>
            <a:r>
              <a:rPr lang="he-IL" sz="3200" b="1" u="sng" dirty="0">
                <a:solidFill>
                  <a:srgbClr val="003399"/>
                </a:solidFill>
              </a:rPr>
              <a:t>מלאי</a:t>
            </a:r>
            <a:r>
              <a:rPr lang="he-IL" sz="3200" b="1" dirty="0">
                <a:solidFill>
                  <a:srgbClr val="003399"/>
                </a:solidFill>
              </a:rPr>
              <a:t> הדירות ל</a:t>
            </a:r>
            <a:r>
              <a:rPr lang="he-IL" sz="3200" b="1" u="sng" dirty="0">
                <a:solidFill>
                  <a:srgbClr val="003399"/>
                </a:solidFill>
              </a:rPr>
              <a:t>סך</a:t>
            </a:r>
            <a:r>
              <a:rPr lang="he-IL" sz="3200" b="1" dirty="0">
                <a:solidFill>
                  <a:srgbClr val="003399"/>
                </a:solidFill>
              </a:rPr>
              <a:t> משקי הבית,</a:t>
            </a:r>
            <a:r>
              <a:rPr lang="en-US" sz="3200" b="1" dirty="0">
                <a:solidFill>
                  <a:srgbClr val="003399"/>
                </a:solidFill>
              </a:rPr>
              <a:t/>
            </a:r>
            <a:br>
              <a:rPr lang="en-US" sz="3200" b="1" dirty="0">
                <a:solidFill>
                  <a:srgbClr val="003399"/>
                </a:solidFill>
              </a:rPr>
            </a:br>
            <a:r>
              <a:rPr lang="he-IL" sz="3200" b="1" dirty="0">
                <a:solidFill>
                  <a:srgbClr val="003399"/>
                </a:solidFill>
              </a:rPr>
              <a:t>26 ערים נבחרות, 1990 – 2016 </a:t>
            </a:r>
            <a:r>
              <a:rPr lang="en-US" sz="3200" b="1" dirty="0">
                <a:solidFill>
                  <a:srgbClr val="003399"/>
                </a:solidFill>
              </a:rPr>
              <a:t/>
            </a:r>
            <a:br>
              <a:rPr lang="en-US" sz="3200" b="1" dirty="0">
                <a:solidFill>
                  <a:srgbClr val="003399"/>
                </a:solidFill>
              </a:rPr>
            </a:br>
            <a:endParaRPr lang="en-US" sz="3200" dirty="0">
              <a:solidFill>
                <a:srgbClr val="003399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54BC30-D783-4CD3-A0A8-180E094FB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983918"/>
              </p:ext>
            </p:extLst>
          </p:nvPr>
        </p:nvGraphicFramePr>
        <p:xfrm>
          <a:off x="628650" y="1825625"/>
          <a:ext cx="8047806" cy="4339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F9606-61E8-4555-A8F4-73A69B6D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Curved Up Arrow 6">
            <a:hlinkClick r:id="rId3" action="ppaction://hlinksldjump"/>
            <a:extLst>
              <a:ext uri="{FF2B5EF4-FFF2-40B4-BE49-F238E27FC236}">
                <a16:creationId xmlns:a16="http://schemas.microsoft.com/office/drawing/2014/main" id="{101B661A-A9CC-4232-831E-A69A692E48B4}"/>
              </a:ext>
            </a:extLst>
          </p:cNvPr>
          <p:cNvSpPr/>
          <p:nvPr/>
        </p:nvSpPr>
        <p:spPr>
          <a:xfrm>
            <a:off x="4716016" y="6094377"/>
            <a:ext cx="1041487" cy="6270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מכירת קרקעות על ידי רמ"י 1998-2013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827978"/>
            <a:ext cx="5865019" cy="29075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3926" y="5059605"/>
            <a:ext cx="7591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שיווקי קרקעות 2014-2015</a:t>
            </a:r>
          </a:p>
          <a:p>
            <a:pPr algn="r" rtl="1"/>
            <a:r>
              <a:rPr lang="he-I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האוכלוסייה בתל אביב והמרכז מהווה 45% ממשקי הבית לעומת זאת רק 25% מהשיווקים בתל אביב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והמרכז לעומת זאת בחיפה וירושלים נמצאים 23% ממשקי הבית והם מהווים 39% מהשווקים</a:t>
            </a:r>
          </a:p>
          <a:p>
            <a:pPr algn="r" rtl="1"/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מקור: מנהל מקרקעי ישראל</a:t>
            </a:r>
            <a:endParaRPr lang="he-IL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4735484"/>
            <a:ext cx="294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ויצמן נגר בנק ישראל</a:t>
            </a:r>
            <a:endParaRPr lang="en-US" dirty="0"/>
          </a:p>
        </p:txBody>
      </p:sp>
      <p:sp>
        <p:nvSpPr>
          <p:cNvPr id="8" name="Curved Up Arrow 7">
            <a:hlinkClick r:id="rId3" action="ppaction://hlinksldjump"/>
          </p:cNvPr>
          <p:cNvSpPr/>
          <p:nvPr/>
        </p:nvSpPr>
        <p:spPr>
          <a:xfrm>
            <a:off x="457200" y="5311408"/>
            <a:ext cx="781050" cy="4353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4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3399"/>
                </a:solidFill>
              </a:rPr>
              <a:t>שינוי ראלי 2007-2016</a:t>
            </a:r>
            <a:endParaRPr lang="en-US" b="1" dirty="0">
              <a:solidFill>
                <a:srgbClr val="0033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397128"/>
              </p:ext>
            </p:extLst>
          </p:nvPr>
        </p:nvGraphicFramePr>
        <p:xfrm>
          <a:off x="323850" y="1556792"/>
          <a:ext cx="8496622" cy="3933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rved Up Arrow 4">
            <a:hlinkClick r:id="rId3" action="ppaction://hlinksldjump"/>
          </p:cNvPr>
          <p:cNvSpPr/>
          <p:nvPr/>
        </p:nvSpPr>
        <p:spPr>
          <a:xfrm>
            <a:off x="3995936" y="5949280"/>
            <a:ext cx="8001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755576" y="3284984"/>
            <a:ext cx="7848872" cy="7200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724128" y="220486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>
                <a:solidFill>
                  <a:srgbClr val="FF0000"/>
                </a:solidFill>
              </a:rPr>
              <a:t>ממוצע שינוי ראלי 71%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5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3399"/>
                </a:solidFill>
              </a:rPr>
              <a:t>גידול באישורי בנייה</a:t>
            </a:r>
            <a:endParaRPr lang="en-US" dirty="0">
              <a:solidFill>
                <a:srgbClr val="00339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979200"/>
              </p:ext>
            </p:extLst>
          </p:nvPr>
        </p:nvGraphicFramePr>
        <p:xfrm>
          <a:off x="457200" y="2031044"/>
          <a:ext cx="8229600" cy="3500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262676"/>
            <a:ext cx="8229600" cy="45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e-IL" b="1" dirty="0">
                <a:solidFill>
                  <a:srgbClr val="0070C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מספר אישורי בנייה והיתרי בנייה ביוזמה פרטית בין השנים</a:t>
            </a:r>
            <a:r>
              <a:rPr lang="he-IL" b="1" dirty="0">
                <a:solidFill>
                  <a:srgbClr val="0070C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2007 - 2015, </a:t>
            </a:r>
            <a:r>
              <a:rPr lang="he-IL" b="1" dirty="0">
                <a:solidFill>
                  <a:srgbClr val="0070C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והיעד לשנת </a:t>
            </a:r>
            <a:r>
              <a:rPr lang="he-IL" b="1" dirty="0">
                <a:solidFill>
                  <a:srgbClr val="0070C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2016</a:t>
            </a:r>
            <a:endParaRPr lang="en-US" sz="1800" dirty="0"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7" name="Curved Up Arrow 6">
            <a:hlinkClick r:id="rId3" action="ppaction://hlinksldjump"/>
          </p:cNvPr>
          <p:cNvSpPr/>
          <p:nvPr/>
        </p:nvSpPr>
        <p:spPr>
          <a:xfrm>
            <a:off x="3995936" y="5949279"/>
            <a:ext cx="1368152" cy="7721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17105" y="5579947"/>
            <a:ext cx="2869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מקור</a:t>
            </a:r>
            <a:r>
              <a:rPr lang="he-IL" b="1" dirty="0">
                <a:ea typeface="Calibri" panose="020F0502020204030204" pitchFamily="34" charset="0"/>
                <a:cs typeface="Segoe UI" panose="020B0502040204020203" pitchFamily="34" charset="0"/>
              </a:rPr>
              <a:t>: </a:t>
            </a:r>
            <a:r>
              <a:rPr lang="he-IL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הלמ</a:t>
            </a:r>
            <a:r>
              <a:rPr lang="he-IL" b="1" dirty="0">
                <a:ea typeface="Calibri" panose="020F0502020204030204" pitchFamily="34" charset="0"/>
                <a:cs typeface="Segoe UI" panose="020B0502040204020203" pitchFamily="34" charset="0"/>
              </a:rPr>
              <a:t>"</a:t>
            </a:r>
            <a:r>
              <a:rPr lang="he-IL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ס ועיבודי מכון אהרן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003399"/>
                </a:solidFill>
              </a:rPr>
              <a:t>פעולות הוותמ"ל</a:t>
            </a:r>
            <a:endParaRPr lang="en-US" dirty="0">
              <a:solidFill>
                <a:srgbClr val="003399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60" y="1839119"/>
            <a:ext cx="7704856" cy="300989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9552" y="4849016"/>
            <a:ext cx="7524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בשנה הראשונה בה פועלת הוותמ"ל הוכרזו 53 מתחמים הכוללים כ- 172,000 יח"ד, ואושרו 8 תכניות, הכוללות 32,000 יח"ד, מתוכן קבלו תוקף 4 תכניות הכוללות כ- 25,000 יח"ד, האחרונות מהוות כרבע מכלל יח"ד שקבלו תוקף באותה השנה.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6671" y="1284745"/>
            <a:ext cx="733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003399"/>
                </a:solidFill>
              </a:rPr>
              <a:t>הוותמ"ל הוקמה ככלי ממשלתי שמטרתו להגדיל את מלאי יחידות הדיור בארץ.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8" name="Curved Up Arrow 7">
            <a:hlinkClick r:id="rId4" action="ppaction://hlinksldjump"/>
          </p:cNvPr>
          <p:cNvSpPr/>
          <p:nvPr/>
        </p:nvSpPr>
        <p:spPr>
          <a:xfrm>
            <a:off x="3851920" y="6055133"/>
            <a:ext cx="1152128" cy="6191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5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0" y="1238400"/>
                <a:ext cx="9144000" cy="2914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משק בית צורך כמות דיור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התלויה במחיר שירותי הדיור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ובהכנסה הפרמננטית של משק הבית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endParaRPr lang="he-IL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בהנחה שגמישות הביקוש של משק הבית להכנסה היא יחידתית</a:t>
                </a:r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 </a:t>
                </a: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וקבועה, הביקוש של משקי הבית לדיור ניתן על ידי המשוואה הבאה: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bSup>
                      <m:sSubSup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Sup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𝑎𝑆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  <m:sup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−</m:t>
                        </m:r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𝜇</m:t>
                        </m:r>
                      </m:sup>
                    </m:sSubSup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         </a:t>
                </a:r>
              </a:p>
              <a:p>
                <a:pPr algn="r"/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כאשר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𝜇</m:t>
                    </m:r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היא גמישות הביקוש לדיור ביחס למחיר ו-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קבוע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38400"/>
                <a:ext cx="9144000" cy="2914003"/>
              </a:xfrm>
              <a:prstGeom prst="rect">
                <a:avLst/>
              </a:prstGeom>
              <a:blipFill>
                <a:blip r:embed="rId3"/>
                <a:stretch>
                  <a:fillRect t="-1046" r="-1000" b="-439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הביקוש לדיור</a:t>
            </a:r>
            <a:endParaRPr lang="en-US" sz="39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7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6E7A955-5CD3-4990-A15B-EF88E7E3C2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148226"/>
              </p:ext>
            </p:extLst>
          </p:nvPr>
        </p:nvGraphicFramePr>
        <p:xfrm>
          <a:off x="899592" y="2276872"/>
          <a:ext cx="7167564" cy="3669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</a:t>
            </a:r>
            <a:r>
              <a:rPr lang="he-IL" b="1" dirty="0">
                <a:solidFill>
                  <a:srgbClr val="0070C0"/>
                </a:solidFill>
              </a:rPr>
              <a:t>מחירי דירות ראלי על פני זמן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125670"/>
            <a:ext cx="367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 </a:t>
            </a:r>
            <a:r>
              <a:rPr lang="he-IL" dirty="0"/>
              <a:t>מקור: עיבוד נתוני</a:t>
            </a:r>
            <a:r>
              <a:rPr lang="en-US" dirty="0"/>
              <a:t> </a:t>
            </a:r>
            <a:r>
              <a:rPr lang="he-IL" dirty="0"/>
              <a:t> ה</a:t>
            </a:r>
            <a:r>
              <a:rPr lang="en-US" dirty="0"/>
              <a:t>OECD</a:t>
            </a:r>
            <a:r>
              <a:rPr lang="he-IL" dirty="0"/>
              <a:t> והלמ"ס.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5644" y="1292817"/>
            <a:ext cx="5875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>
                <a:solidFill>
                  <a:srgbClr val="0070C0"/>
                </a:solidFill>
              </a:rPr>
              <a:t>מגמת מחירי הדיור הראלים בישראל גבוהה ממדינות ה </a:t>
            </a:r>
            <a:r>
              <a:rPr lang="en-US" dirty="0">
                <a:solidFill>
                  <a:srgbClr val="0070C0"/>
                </a:solidFill>
              </a:rPr>
              <a:t>OECD</a:t>
            </a:r>
          </a:p>
        </p:txBody>
      </p:sp>
      <p:sp>
        <p:nvSpPr>
          <p:cNvPr id="7" name="Rectangle 6"/>
          <p:cNvSpPr/>
          <p:nvPr/>
        </p:nvSpPr>
        <p:spPr>
          <a:xfrm>
            <a:off x="1705644" y="1692277"/>
            <a:ext cx="5919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>
                <a:solidFill>
                  <a:srgbClr val="FF0000"/>
                </a:solidFill>
              </a:rPr>
              <a:t>עליית מחירי הדיור מגדילה את האי שווין פוגעת בפיתוח האורבני של המשק וברווחה.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324544" y="2478986"/>
            <a:ext cx="34956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ממוצע גידול ראלי</a:t>
            </a:r>
          </a:p>
          <a:p>
            <a:pPr algn="r" rtl="1"/>
            <a:r>
              <a:rPr lang="he-IL" dirty="0">
                <a:solidFill>
                  <a:srgbClr val="FF0000"/>
                </a:solidFill>
              </a:rPr>
              <a:t>ישראל-2.9%</a:t>
            </a:r>
          </a:p>
          <a:p>
            <a:pPr algn="r" rtl="1"/>
            <a:r>
              <a:rPr lang="en-US" dirty="0">
                <a:solidFill>
                  <a:srgbClr val="0070C0"/>
                </a:solidFill>
              </a:rPr>
              <a:t>OECD</a:t>
            </a:r>
            <a:r>
              <a:rPr lang="he-IL" dirty="0">
                <a:solidFill>
                  <a:srgbClr val="0070C0"/>
                </a:solidFill>
              </a:rPr>
              <a:t> – 1.5%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6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0" y="1238400"/>
                <a:ext cx="9144000" cy="3046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מחיר שירותי הדיור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שווה לתשלומי הריבית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על ערך הדירה</a:t>
                </a:r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/>
                </a:r>
                <a:b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</a:b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+</a:t>
                </a:r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</a:t>
                </a: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הוצאות אחזקת הדירה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(</m:t>
                        </m:r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  <m:r>
                      <a:rPr lang="he-IL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𝛿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)</a:t>
                </a: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פחות ריווחי ההון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(</m:t>
                        </m:r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Sup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  <m:sup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𝑒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)</a:t>
                </a: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,</a:t>
                </a:r>
                <a: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/>
                </a:r>
                <a:br>
                  <a:rPr lang="en-US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</a:b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כאשר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הוא מחיר הדירה ו-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e-IL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Sup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  <m:sup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𝑒</m:t>
                        </m:r>
                      </m:sup>
                    </m:sSubSup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הוא הרווח הצפוי על ההון</a:t>
                </a:r>
              </a:p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מתקבלת המשוואה למחיר שירותי דיור: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𝛿</m:t>
                          </m:r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Sup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𝑡</m:t>
                          </m:r>
                        </m:sub>
                        <m:sup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𝑒</m:t>
                          </m:r>
                        </m:sup>
                      </m:sSubSup>
                    </m:oMath>
                  </m:oMathPara>
                </a14:m>
                <a:endParaRPr lang="en-US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ככל שהצפי לעליית מחירי הדיור עולה והריבית יורדת כך יורד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, מחיר שירותי יחידת הדיור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38400"/>
                <a:ext cx="9144000" cy="3046988"/>
              </a:xfrm>
              <a:prstGeom prst="rect">
                <a:avLst/>
              </a:prstGeom>
              <a:blipFill>
                <a:blip r:embed="rId3"/>
                <a:stretch>
                  <a:fillRect t="-1000" r="-933" b="-44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מחיר שירותי הדיור שווה לרווח מבעלות</a:t>
            </a:r>
            <a:endParaRPr lang="en-US" sz="39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5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0" y="1238400"/>
                <a:ext cx="9144000" cy="3554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על ידי הצבת משוואת המחיר במשוואת הביקוש מתקבל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den>
                      </m:f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marL="342900" indent="-342900" algn="r">
                  <a:buFont typeface="Arial" panose="020B0604020202020204" pitchFamily="34" charset="0"/>
                  <a:buChar char="•"/>
                </a:pPr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נשתמש בקירוב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a:rPr lang="en-US" sz="240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40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sz="2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sz="240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p>
                            </m:sSubSup>
                          </m:e>
                        </m:d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m:rPr>
                            <m:sty m:val="p"/>
                          </m:rPr>
                          <a:rPr lang="el-GR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φ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he-IL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, נניח עליה פרמננטית בהכנסה ונקבל בקירוב את משוואת לוג מחירי הדיור:</a:t>
                </a:r>
                <a:endParaRPr lang="he-IL" sz="2400" dirty="0">
                  <a:solidFill>
                    <a:schemeClr val="accent2"/>
                  </a:solidFill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𝒈𝒕</m:t>
                      </m:r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𝝁</m:t>
                          </m:r>
                        </m:den>
                      </m:f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240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he-IL" sz="2400" dirty="0">
                  <a:solidFill>
                    <a:schemeClr val="accent2"/>
                  </a:solidFill>
                  <a:latin typeface="Georgia" pitchFamily="18" charset="0"/>
                  <a:cs typeface="Arial" pitchFamily="34" charset="0"/>
                </a:endParaRPr>
              </a:p>
              <a:p>
                <a:pPr algn="r"/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כאשר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he-IL" sz="2400" dirty="0">
                    <a:solidFill>
                      <a:schemeClr val="accent2"/>
                    </a:solidFill>
                    <a:latin typeface="Georgia" pitchFamily="18" charset="0"/>
                    <a:cs typeface="Arial" pitchFamily="34" charset="0"/>
                  </a:rPr>
                  <a:t> היא הפרעה אקראית הנובעת מזעזועים לציפיות המחיר ולהכנסה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38400"/>
                <a:ext cx="9144000" cy="3554306"/>
              </a:xfrm>
              <a:prstGeom prst="rect">
                <a:avLst/>
              </a:prstGeom>
              <a:blipFill>
                <a:blip r:embed="rId3"/>
                <a:stretch>
                  <a:fillRect r="-1000" b="-20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>
            <a:extLst>
              <a:ext uri="{FF2B5EF4-FFF2-40B4-BE49-F238E27FC236}">
                <a16:creationId xmlns:a16="http://schemas.microsoft.com/office/drawing/2014/main" id="{FA0AB109-2877-4DD2-942B-88F5C2EB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משוואת המודל למחירי הדיור</a:t>
            </a:r>
            <a:endParaRPr lang="en-US" sz="39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  <p:sp>
        <p:nvSpPr>
          <p:cNvPr id="7" name="Curved Up Arrow 6">
            <a:hlinkClick r:id="rId4" action="ppaction://hlinksldjump"/>
          </p:cNvPr>
          <p:cNvSpPr/>
          <p:nvPr/>
        </p:nvSpPr>
        <p:spPr>
          <a:xfrm>
            <a:off x="3995936" y="5949279"/>
            <a:ext cx="1368152" cy="7721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0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33" y="365126"/>
            <a:ext cx="7886700" cy="1325563"/>
          </a:xfrm>
        </p:spPr>
        <p:txBody>
          <a:bodyPr/>
          <a:lstStyle/>
          <a:p>
            <a:pPr algn="ctr"/>
            <a:r>
              <a:rPr lang="he-IL" dirty="0">
                <a:solidFill>
                  <a:srgbClr val="003399"/>
                </a:solidFill>
              </a:rPr>
              <a:t>רפורמה בתכנון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1283" y="1542534"/>
            <a:ext cx="8316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e-IL" dirty="0">
                <a:solidFill>
                  <a:srgbClr val="333399"/>
                </a:solidFill>
              </a:rPr>
              <a:t>הגדלת מלאי אישורי הדירות ברמה שתמלא את את הביקוש הטיביעי ל10 שנים הקרובות.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EB011C-8E61-4ACE-8008-671185B2F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529642"/>
              </p:ext>
            </p:extLst>
          </p:nvPr>
        </p:nvGraphicFramePr>
        <p:xfrm>
          <a:off x="1016353" y="2276872"/>
          <a:ext cx="7351810" cy="354443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18978">
                  <a:extLst>
                    <a:ext uri="{9D8B030D-6E8A-4147-A177-3AD203B41FA5}">
                      <a16:colId xmlns:a16="http://schemas.microsoft.com/office/drawing/2014/main" val="1530182088"/>
                    </a:ext>
                  </a:extLst>
                </a:gridCol>
                <a:gridCol w="992578">
                  <a:extLst>
                    <a:ext uri="{9D8B030D-6E8A-4147-A177-3AD203B41FA5}">
                      <a16:colId xmlns:a16="http://schemas.microsoft.com/office/drawing/2014/main" val="279470770"/>
                    </a:ext>
                  </a:extLst>
                </a:gridCol>
                <a:gridCol w="740228">
                  <a:extLst>
                    <a:ext uri="{9D8B030D-6E8A-4147-A177-3AD203B41FA5}">
                      <a16:colId xmlns:a16="http://schemas.microsoft.com/office/drawing/2014/main" val="864898929"/>
                    </a:ext>
                  </a:extLst>
                </a:gridCol>
                <a:gridCol w="1066069">
                  <a:extLst>
                    <a:ext uri="{9D8B030D-6E8A-4147-A177-3AD203B41FA5}">
                      <a16:colId xmlns:a16="http://schemas.microsoft.com/office/drawing/2014/main" val="2690542246"/>
                    </a:ext>
                  </a:extLst>
                </a:gridCol>
                <a:gridCol w="834970">
                  <a:extLst>
                    <a:ext uri="{9D8B030D-6E8A-4147-A177-3AD203B41FA5}">
                      <a16:colId xmlns:a16="http://schemas.microsoft.com/office/drawing/2014/main" val="3893236413"/>
                    </a:ext>
                  </a:extLst>
                </a:gridCol>
                <a:gridCol w="901378">
                  <a:extLst>
                    <a:ext uri="{9D8B030D-6E8A-4147-A177-3AD203B41FA5}">
                      <a16:colId xmlns:a16="http://schemas.microsoft.com/office/drawing/2014/main" val="156959502"/>
                    </a:ext>
                  </a:extLst>
                </a:gridCol>
                <a:gridCol w="874815">
                  <a:extLst>
                    <a:ext uri="{9D8B030D-6E8A-4147-A177-3AD203B41FA5}">
                      <a16:colId xmlns:a16="http://schemas.microsoft.com/office/drawing/2014/main" val="475507229"/>
                    </a:ext>
                  </a:extLst>
                </a:gridCol>
                <a:gridCol w="1222794">
                  <a:extLst>
                    <a:ext uri="{9D8B030D-6E8A-4147-A177-3AD203B41FA5}">
                      <a16:colId xmlns:a16="http://schemas.microsoft.com/office/drawing/2014/main" val="141028012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מחוז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התפלגות האוכלוסייה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גידול משקע הבית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יעד מלאי תכנוני מומלץ פי 10 מגידול האוכלוסייה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מלאי תכנוני בשלבים שונים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פער תכנוני 10 שנים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יעדי תכנון 40 שנה של הממשלה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פער 40 שנה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3080031358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ארצי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520000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436744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83256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2612000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2,175,256.00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844432409"/>
                  </a:ext>
                </a:extLst>
              </a:tr>
              <a:tr h="51479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תל אביב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83200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38163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45037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436000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397,837.00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3972381132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מרכז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62592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67408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637000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574,408.00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4225289130"/>
                  </a:ext>
                </a:extLst>
              </a:tr>
              <a:tr h="51479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ירושלים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17991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49609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300000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282,009.00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256730857"/>
                  </a:ext>
                </a:extLst>
              </a:tr>
              <a:tr h="29004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חיפה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6240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62400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42951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19449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310000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267,049.00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3718776989"/>
                  </a:ext>
                </a:extLst>
              </a:tr>
              <a:tr h="51479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כל השאר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17680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176800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275047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-98247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929000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653,953.00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55" marR="73055" marT="0" marB="0" anchor="b"/>
                </a:tc>
                <a:extLst>
                  <a:ext uri="{0D108BD9-81ED-4DB2-BD59-A6C34878D82A}">
                    <a16:rowId xmlns:a16="http://schemas.microsoft.com/office/drawing/2014/main" val="2939140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963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6245-96CD-4E2C-BEB7-E35A3EDE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chemeClr val="accent1"/>
                </a:solidFill>
              </a:rPr>
              <a:t>מלאי תכנוני פבואר 2018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4D5A2-FC2F-4EA0-92DF-F2B4FB80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FCF3969-2E1A-44A3-9353-4D25A2D43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1847851"/>
            <a:ext cx="4873461" cy="43513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00D624-59E1-4CDD-B3D5-4917C230DF04}"/>
              </a:ext>
            </a:extLst>
          </p:cNvPr>
          <p:cNvSpPr txBox="1"/>
          <p:nvPr/>
        </p:nvSpPr>
        <p:spPr>
          <a:xfrm>
            <a:off x="4860032" y="634833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בנק ישאל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BC5E37-41EF-4E1E-8117-4030BB845853}"/>
              </a:ext>
            </a:extLst>
          </p:cNvPr>
          <p:cNvSpPr txBox="1"/>
          <p:nvPr/>
        </p:nvSpPr>
        <p:spPr>
          <a:xfrm>
            <a:off x="1356102" y="1268285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chemeClr val="accent1"/>
                </a:solidFill>
              </a:rPr>
              <a:t>המלאי מתוכנן בפריפריה בשונה מהתפלגות משקי הבית 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429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719B4B-7162-4230-8A5E-61014870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090EC91-96E6-48D6-A4C9-C422431958E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71550" y="1273968"/>
          <a:ext cx="7200900" cy="431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6672629-A96D-45AD-B7F9-D8228017B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223"/>
            <a:ext cx="9144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he-IL" sz="3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היכן הביקוש?</a:t>
            </a:r>
          </a:p>
        </p:txBody>
      </p:sp>
      <p:sp>
        <p:nvSpPr>
          <p:cNvPr id="6" name="Curved Up Arrow 4">
            <a:hlinkClick r:id="rId3" action="ppaction://hlinksldjump"/>
            <a:extLst>
              <a:ext uri="{FF2B5EF4-FFF2-40B4-BE49-F238E27FC236}">
                <a16:creationId xmlns:a16="http://schemas.microsoft.com/office/drawing/2014/main" id="{7AA86512-B9C8-469D-8344-200B2EAA7D05}"/>
              </a:ext>
            </a:extLst>
          </p:cNvPr>
          <p:cNvSpPr/>
          <p:nvPr/>
        </p:nvSpPr>
        <p:spPr>
          <a:xfrm>
            <a:off x="3851920" y="6055133"/>
            <a:ext cx="1152128" cy="6191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E6547E-8FBF-4CFF-8843-6D75D9961463}"/>
              </a:ext>
            </a:extLst>
          </p:cNvPr>
          <p:cNvSpPr txBox="1"/>
          <p:nvPr/>
        </p:nvSpPr>
        <p:spPr>
          <a:xfrm>
            <a:off x="971550" y="91838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מחצית ממשקי הבית גרים בתל אביב והמרכז ולעומת 23% מהמלאי התיכנוני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2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37"/>
            <a:ext cx="8229600" cy="1143000"/>
          </a:xfrm>
        </p:spPr>
        <p:txBody>
          <a:bodyPr/>
          <a:lstStyle/>
          <a:p>
            <a:pPr algn="ctr"/>
            <a:r>
              <a:rPr lang="he-IL" dirty="0">
                <a:solidFill>
                  <a:srgbClr val="003399"/>
                </a:solidFill>
              </a:rPr>
              <a:t>התחלות בנייה ביזמה ציבורית</a:t>
            </a:r>
            <a:endParaRPr lang="en-US" dirty="0">
              <a:solidFill>
                <a:srgbClr val="00339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383715"/>
              </p:ext>
            </p:extLst>
          </p:nvPr>
        </p:nvGraphicFramePr>
        <p:xfrm>
          <a:off x="457200" y="2231233"/>
          <a:ext cx="8229600" cy="3360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98168" y="570952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עיבודי מכון אהרון לנתוני הלמ"ס פירסום שכבר אינו זמין</a:t>
            </a:r>
            <a:endParaRPr lang="en-US" dirty="0"/>
          </a:p>
        </p:txBody>
      </p:sp>
      <p:sp>
        <p:nvSpPr>
          <p:cNvPr id="14" name="Curved Up Arrow 13">
            <a:hlinkClick r:id="rId4" action="ppaction://hlinksldjump"/>
          </p:cNvPr>
          <p:cNvSpPr/>
          <p:nvPr/>
        </p:nvSpPr>
        <p:spPr>
          <a:xfrm>
            <a:off x="3851920" y="6173788"/>
            <a:ext cx="1152128" cy="6191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1088233"/>
            <a:ext cx="83632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4B58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he-IL" sz="1400" dirty="0">
                <a:solidFill>
                  <a:srgbClr val="4B58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הבנייה ביוזמה ציבורית כוללת בנייה על קרקע ששווקה ע"י משרד הבינוי והשיכון, בנפרד או במשותף עם מינהל מקרקעי ישראל, אולם נבנית ע"י יזמים פרטיים.</a:t>
            </a:r>
          </a:p>
          <a:p>
            <a:r>
              <a:rPr lang="he-IL" sz="1400" dirty="0">
                <a:solidFill>
                  <a:srgbClr val="4B58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מקור:  משרד השיכון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3227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8CD7874-9D95-455E-B53E-7295BBD2F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492869"/>
              </p:ext>
            </p:extLst>
          </p:nvPr>
        </p:nvGraphicFramePr>
        <p:xfrm>
          <a:off x="1120363" y="1953874"/>
          <a:ext cx="7381875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2D2C35-F1A1-4CE6-830C-21D96FBD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BB99-2214-4FE1-B016-DAD906588FE5}" type="slidenum">
              <a:rPr lang="he-IL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ACF2D-984E-405B-9746-3655922A6758}"/>
              </a:ext>
            </a:extLst>
          </p:cNvPr>
          <p:cNvSpPr txBox="1"/>
          <p:nvPr/>
        </p:nvSpPr>
        <p:spPr>
          <a:xfrm>
            <a:off x="994485" y="131823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התחלות בנייה 2007-2018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FBAC8B-DBE9-493D-BB21-0C0A041A3D2A}"/>
              </a:ext>
            </a:extLst>
          </p:cNvPr>
          <p:cNvSpPr txBox="1"/>
          <p:nvPr/>
        </p:nvSpPr>
        <p:spPr>
          <a:xfrm>
            <a:off x="-35808" y="309858"/>
            <a:ext cx="943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התחלות הבנייה ירדו מהשיא של 2016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Curved Up Arrow 13">
            <a:hlinkClick r:id="rId3" action="ppaction://hlinksldjump"/>
            <a:extLst>
              <a:ext uri="{FF2B5EF4-FFF2-40B4-BE49-F238E27FC236}">
                <a16:creationId xmlns:a16="http://schemas.microsoft.com/office/drawing/2014/main" id="{2D68CCA9-0CB7-4F40-89BC-881F557E2678}"/>
              </a:ext>
            </a:extLst>
          </p:cNvPr>
          <p:cNvSpPr/>
          <p:nvPr/>
        </p:nvSpPr>
        <p:spPr>
          <a:xfrm>
            <a:off x="3851920" y="6173788"/>
            <a:ext cx="1152128" cy="6191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500B47-FAB3-4EB7-9B1C-737FE6735389}"/>
              </a:ext>
            </a:extLst>
          </p:cNvPr>
          <p:cNvCxnSpPr>
            <a:cxnSpLocks/>
          </p:cNvCxnSpPr>
          <p:nvPr/>
        </p:nvCxnSpPr>
        <p:spPr>
          <a:xfrm>
            <a:off x="7236296" y="2685255"/>
            <a:ext cx="787341" cy="95396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8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מחיר מ"ר נדל"ן מחירי 2014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757598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547664" y="1186806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0070C0"/>
                </a:solidFill>
              </a:rPr>
              <a:t>עלייה חדה במחירי הדיור ולא במחירי המשרדים ועלויות הבנייה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7" y="5402074"/>
            <a:ext cx="4159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/>
              <a:t>מקור: עיבודי מכון אהרן לנתוני רשות המיסים.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473368"/>
            <a:ext cx="73277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>
                <a:solidFill>
                  <a:srgbClr val="0070C0"/>
                </a:solidFill>
              </a:rPr>
              <a:t>מסקנה, העלייה במחירי הדיור לא נובעת מעלויות הבניה. אז ממה כן?</a:t>
            </a:r>
          </a:p>
          <a:p>
            <a:pPr algn="r" rtl="1"/>
            <a:r>
              <a:rPr lang="he-IL" dirty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8253" y="1812341"/>
            <a:ext cx="2509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1812341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עליית מחירי הקרקעות לדיור: </a:t>
            </a:r>
            <a:r>
              <a:rPr lang="he-IL" b="1" dirty="0">
                <a:solidFill>
                  <a:schemeClr val="accent2"/>
                </a:solidFill>
              </a:rPr>
              <a:t>גם</a:t>
            </a:r>
            <a:r>
              <a:rPr lang="he-IL" dirty="0">
                <a:solidFill>
                  <a:srgbClr val="FF0000"/>
                </a:solidFill>
              </a:rPr>
              <a:t> עקב מגבלות מימון לעיריות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362" y="2604218"/>
            <a:ext cx="215549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400" dirty="0">
                <a:solidFill>
                  <a:srgbClr val="FF0000"/>
                </a:solidFill>
              </a:rPr>
              <a:t>שיעור גידול 2016-2006</a:t>
            </a:r>
          </a:p>
          <a:p>
            <a:pPr algn="r" rtl="1"/>
            <a:r>
              <a:rPr lang="he-IL" sz="1400" dirty="0">
                <a:solidFill>
                  <a:srgbClr val="FF0000"/>
                </a:solidFill>
              </a:rPr>
              <a:t>מגורים 64%</a:t>
            </a:r>
          </a:p>
          <a:p>
            <a:pPr algn="r" rtl="1"/>
            <a:r>
              <a:rPr lang="he-IL" sz="1400" dirty="0">
                <a:solidFill>
                  <a:srgbClr val="FF0000"/>
                </a:solidFill>
              </a:rPr>
              <a:t>משרדים 28%</a:t>
            </a:r>
          </a:p>
          <a:p>
            <a:pPr algn="r" rtl="1"/>
            <a:r>
              <a:rPr lang="he-IL" sz="1400" dirty="0">
                <a:solidFill>
                  <a:srgbClr val="FF0000"/>
                </a:solidFill>
              </a:rPr>
              <a:t>תשומות הבנייה 4%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מחירי קרקעות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9583" y="2540988"/>
            <a:ext cx="7450967" cy="28622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31840" y="1318357"/>
            <a:ext cx="2509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dirty="0">
                <a:solidFill>
                  <a:srgbClr val="0070C0"/>
                </a:solidFill>
              </a:rPr>
              <a:t>למה מחירי הדיור עולים?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632" y="1782845"/>
            <a:ext cx="5979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>
                <a:solidFill>
                  <a:srgbClr val="FF0000"/>
                </a:solidFill>
              </a:rPr>
              <a:t>עקב מחסור בקרקעות לדיור ובמיוחד </a:t>
            </a:r>
            <a:r>
              <a:rPr lang="he-IL" dirty="0">
                <a:solidFill>
                  <a:srgbClr val="FF0000"/>
                </a:solidFill>
                <a:hlinkClick r:id="rId3" action="ppaction://hlinksldjump"/>
              </a:rPr>
              <a:t>במחוזות תל אביב והמרכז</a:t>
            </a:r>
            <a:r>
              <a:rPr lang="he-IL" dirty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40877" y="5541971"/>
            <a:ext cx="287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מקור: בנק ישראל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9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741" y="509989"/>
            <a:ext cx="7886700" cy="994172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ישראל: עיר מרכזית אחת (וירושלים)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494224"/>
              </p:ext>
            </p:extLst>
          </p:nvPr>
        </p:nvGraphicFramePr>
        <p:xfrm>
          <a:off x="628650" y="2762251"/>
          <a:ext cx="7886700" cy="3331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79513" y="1757305"/>
            <a:ext cx="8703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solidFill>
                  <a:srgbClr val="FF0000"/>
                </a:solidFill>
              </a:rPr>
              <a:t>מחסור בקרקעות למגורים במרכז משפיע על מחירי הדיור בכל הארץ: ישראל הינה מטרופולין אחד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959196"/>
            <a:ext cx="437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מקור: עיבודי מכון אהרן לנתוני רשות המיסים.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3137521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hlinkClick r:id="rId3" action="ppaction://hlinksldjump"/>
              </a:rPr>
              <a:t>שינוי באחוזים לפי עיר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32531" y="2269062"/>
            <a:ext cx="2775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אז מה יש לעשות ולא עושים?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7870" y="3439803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>
                <a:solidFill>
                  <a:srgbClr val="FF0000"/>
                </a:solidFill>
              </a:rPr>
              <a:t>ממוצע שינוי ראלי 71%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25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פעולות הממשלה בתחום הדיור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00" y="2128174"/>
            <a:ext cx="8820150" cy="3979143"/>
          </a:xfrm>
        </p:spPr>
        <p:txBody>
          <a:bodyPr>
            <a:normAutofit fontScale="92500" lnSpcReduction="20000"/>
          </a:bodyPr>
          <a:lstStyle/>
          <a:p>
            <a:pPr marL="514350" indent="-514350" algn="r" rtl="1">
              <a:buAutoNum type="arabicPeriod"/>
            </a:pPr>
            <a:r>
              <a:rPr lang="he-IL" dirty="0">
                <a:solidFill>
                  <a:srgbClr val="002060"/>
                </a:solidFill>
              </a:rPr>
              <a:t>הגדלת מס רכישה למשקיעים ומס על דירה שלישית </a:t>
            </a:r>
          </a:p>
          <a:p>
            <a:pPr marL="0" indent="0" algn="r" rtl="1">
              <a:buNone/>
            </a:pPr>
            <a:r>
              <a:rPr lang="he-IL" dirty="0">
                <a:solidFill>
                  <a:srgbClr val="FF0000"/>
                </a:solidFill>
              </a:rPr>
              <a:t>	מיסים על דיור מכל הסוגים מעלים מחירים.</a:t>
            </a:r>
            <a:r>
              <a:rPr lang="he-IL" dirty="0">
                <a:solidFill>
                  <a:srgbClr val="00206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he-IL" dirty="0">
                <a:solidFill>
                  <a:srgbClr val="002060"/>
                </a:solidFill>
              </a:rPr>
              <a:t>משקיעי הדירות לא מורידים היצע דירות מהשוק, דירה להשכרה מהווה מלאי זמין לדיור בדיוק באותה מידה של דירה בבעלות.</a:t>
            </a:r>
            <a:endParaRPr lang="he-IL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accent1"/>
                </a:solidFill>
              </a:rPr>
              <a:t>2. </a:t>
            </a:r>
            <a:r>
              <a:rPr lang="he-IL" dirty="0">
                <a:solidFill>
                  <a:srgbClr val="002060"/>
                </a:solidFill>
                <a:hlinkClick r:id="rId2" action="ppaction://hlinksldjump"/>
              </a:rPr>
              <a:t>תכנית מחיר למשתכן</a:t>
            </a:r>
            <a:r>
              <a:rPr lang="he-IL" dirty="0">
                <a:solidFill>
                  <a:srgbClr val="002060"/>
                </a:solidFill>
              </a:rPr>
              <a:t>.</a:t>
            </a:r>
          </a:p>
          <a:p>
            <a:pPr marL="0" indent="0" algn="r" rtl="1">
              <a:buNone/>
            </a:pPr>
            <a:r>
              <a:rPr lang="he-IL" dirty="0">
                <a:solidFill>
                  <a:srgbClr val="FF0000"/>
                </a:solidFill>
              </a:rPr>
              <a:t>סובסידיה באמצעות הגרלות על דירה חדשה לזוג צעיר – למה לא לתת סובסידיה קבועה על קניית כל דירה?</a:t>
            </a:r>
          </a:p>
          <a:p>
            <a:pPr marL="0" indent="0" algn="r" rtl="1">
              <a:buNone/>
            </a:pPr>
            <a:endParaRPr lang="he-IL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rgbClr val="FF0000"/>
                </a:solidFill>
              </a:rPr>
              <a:t>פעולות הממשלה בצד הביקוש לא יטפלו בבעיות החמורות של שוק הדיור והנדל"ן וגורמות לנזק </a:t>
            </a:r>
          </a:p>
          <a:p>
            <a:pPr marL="0" indent="0" algn="r" rtl="1">
              <a:buNone/>
            </a:pPr>
            <a:endParaRPr lang="he-IL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7999" y="1237727"/>
            <a:ext cx="8568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e-IL" sz="2000" dirty="0">
                <a:solidFill>
                  <a:srgbClr val="002060"/>
                </a:solidFill>
              </a:rPr>
              <a:t>למרות שמשבר הדיור נובע מבעיות בהיצע קרקעות, רוב פעולות הממשלה הן מצד </a:t>
            </a:r>
            <a:r>
              <a:rPr lang="he-IL" sz="2800" b="1" dirty="0">
                <a:solidFill>
                  <a:srgbClr val="FF0000"/>
                </a:solidFill>
              </a:rPr>
              <a:t>הביקוש</a:t>
            </a:r>
          </a:p>
        </p:txBody>
      </p:sp>
    </p:spTree>
    <p:extLst>
      <p:ext uri="{BB962C8B-B14F-4D97-AF65-F5344CB8AC3E}">
        <p14:creationId xmlns:p14="http://schemas.microsoft.com/office/powerpoint/2010/main" val="342482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</a:rPr>
              <a:t>מצד ההיצע הממשלה לא מטפלת במחסור בקרקעות במידה הנדרשת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algn="r" rtl="1"/>
            <a:r>
              <a:rPr lang="he-IL" sz="2800" dirty="0">
                <a:solidFill>
                  <a:srgbClr val="FF0000"/>
                </a:solidFill>
              </a:rPr>
              <a:t>הסכמי גג. </a:t>
            </a:r>
            <a:r>
              <a:rPr lang="he-IL" sz="2800" dirty="0">
                <a:solidFill>
                  <a:srgbClr val="002060"/>
                </a:solidFill>
              </a:rPr>
              <a:t>מימון השקעות חד-פעמיות לרשויות מקומיות על מנת להגדיל את היתרי הבניה. פתרון זמני שלא מטפל בתמריץ השלילי הקבוע של הרשויות להוסיף משקי הבית.</a:t>
            </a:r>
          </a:p>
          <a:p>
            <a:pPr algn="r" rtl="1"/>
            <a:r>
              <a:rPr lang="he-IL" sz="2800" dirty="0">
                <a:solidFill>
                  <a:srgbClr val="002060"/>
                </a:solidFill>
                <a:hlinkClick r:id="rId2" action="ppaction://hlinksldjump"/>
              </a:rPr>
              <a:t>הקמת </a:t>
            </a:r>
            <a:r>
              <a:rPr lang="he-IL" sz="2800" dirty="0" err="1">
                <a:solidFill>
                  <a:srgbClr val="002060"/>
                </a:solidFill>
                <a:hlinkClick r:id="rId2" action="ppaction://hlinksldjump"/>
              </a:rPr>
              <a:t>הוותמ"ל</a:t>
            </a:r>
            <a:r>
              <a:rPr lang="he-IL" sz="2800" dirty="0">
                <a:solidFill>
                  <a:srgbClr val="002060"/>
                </a:solidFill>
                <a:hlinkClick r:id="rId2" action="ppaction://hlinksldjump"/>
              </a:rPr>
              <a:t> </a:t>
            </a:r>
            <a:r>
              <a:rPr lang="he-IL" sz="2800" dirty="0">
                <a:solidFill>
                  <a:srgbClr val="002060"/>
                </a:solidFill>
              </a:rPr>
              <a:t>באוצר על מנת לקצר את תהליך הגדלת מלאי הקרקעות הזמינות לבנייה, </a:t>
            </a:r>
            <a:r>
              <a:rPr lang="he-IL" sz="2800" dirty="0">
                <a:solidFill>
                  <a:srgbClr val="002060"/>
                </a:solidFill>
                <a:hlinkClick r:id="rId3" action="ppaction://hlinksldjump"/>
              </a:rPr>
              <a:t>צעד בכיוון הנכון</a:t>
            </a:r>
            <a:r>
              <a:rPr lang="he-IL" sz="2800" dirty="0">
                <a:solidFill>
                  <a:srgbClr val="002060"/>
                </a:solidFill>
              </a:rPr>
              <a:t> – אבל...</a:t>
            </a:r>
          </a:p>
          <a:p>
            <a:pPr algn="r" rtl="1"/>
            <a:r>
              <a:rPr lang="he-IL" sz="2800" dirty="0">
                <a:solidFill>
                  <a:srgbClr val="002060"/>
                </a:solidFill>
              </a:rPr>
              <a:t>הקמת רשות להתחדשות עירונית, בתקציב שנתי של 80 מיליון ₪ לעומת התקציב הנדרש ? (~מיליארד ₪).</a:t>
            </a:r>
          </a:p>
          <a:p>
            <a:pPr algn="r" rtl="1"/>
            <a:r>
              <a:rPr lang="he-IL" dirty="0">
                <a:solidFill>
                  <a:srgbClr val="002060"/>
                </a:solidFill>
              </a:rPr>
              <a:t>יש גידול בתכנון אבל לא בקרקע זמינה לבניה ומחירי הקרקעות אינם מראים ירידה – תנאי הכרחי לירידת מחירי הדיור</a:t>
            </a:r>
            <a:endParaRPr lang="he-IL" sz="2800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he-IL" sz="2800" dirty="0">
              <a:solidFill>
                <a:srgbClr val="002060"/>
              </a:solidFill>
            </a:endParaRPr>
          </a:p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3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038B-FAE7-4D4A-BBEA-0256A8FF7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/>
          <a:lstStyle/>
          <a:p>
            <a:pPr algn="ctr"/>
            <a:r>
              <a:rPr lang="he-IL" dirty="0">
                <a:solidFill>
                  <a:srgbClr val="003399"/>
                </a:solidFill>
              </a:rPr>
              <a:t>פעולות הממשלה מעודדות אי ודאות בשוק הדיור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38CF9-F596-49EA-A01F-7856588B7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4203"/>
            <a:ext cx="7886700" cy="4351338"/>
          </a:xfrm>
        </p:spPr>
        <p:txBody>
          <a:bodyPr>
            <a:noAutofit/>
          </a:bodyPr>
          <a:lstStyle/>
          <a:p>
            <a:pPr algn="r" rtl="1"/>
            <a:r>
              <a:rPr lang="he-IL" sz="2000" dirty="0">
                <a:solidFill>
                  <a:srgbClr val="003399"/>
                </a:solidFill>
              </a:rPr>
              <a:t>פעולות והצעות חוק של הממשלה משפיעות על שוק הדיור הן מצד הביקוש והן מצד ההיצע ובפועל מגדילות את אי הוודאות עבור רוכשי הדירה הראשונה, עבור המשקיעים ועבור הקבלנים.</a:t>
            </a:r>
          </a:p>
          <a:p>
            <a:pPr algn="r" rtl="1"/>
            <a:r>
              <a:rPr lang="he-IL" sz="2000" dirty="0">
                <a:solidFill>
                  <a:srgbClr val="003399"/>
                </a:solidFill>
              </a:rPr>
              <a:t>האם יעלה המיסוי על בעלי דירות להשקעה?</a:t>
            </a:r>
          </a:p>
          <a:p>
            <a:pPr marL="0" indent="0" algn="r" rtl="1">
              <a:buNone/>
            </a:pPr>
            <a:r>
              <a:rPr lang="he-IL" sz="2000" dirty="0">
                <a:solidFill>
                  <a:srgbClr val="003399"/>
                </a:solidFill>
              </a:rPr>
              <a:t>הסיכון לרכישת דירה עולה </a:t>
            </a:r>
          </a:p>
          <a:p>
            <a:pPr algn="r" rtl="1"/>
            <a:r>
              <a:rPr lang="he-IL" sz="2000" dirty="0">
                <a:solidFill>
                  <a:srgbClr val="003399"/>
                </a:solidFill>
              </a:rPr>
              <a:t>האם יוצעו יותר קרקעות ודירות מוזלות?</a:t>
            </a:r>
          </a:p>
          <a:p>
            <a:pPr marL="0" indent="0" algn="r" rtl="1">
              <a:buNone/>
            </a:pPr>
            <a:r>
              <a:rPr lang="he-IL" sz="2000" dirty="0">
                <a:solidFill>
                  <a:srgbClr val="003399"/>
                </a:solidFill>
              </a:rPr>
              <a:t>עדיף לחכות לפני שקונים דירה ראשונה (מחירים ירדו?) </a:t>
            </a:r>
          </a:p>
          <a:p>
            <a:pPr marL="0" indent="0" algn="r" rtl="1">
              <a:buNone/>
            </a:pPr>
            <a:r>
              <a:rPr lang="he-IL" sz="2000" dirty="0">
                <a:solidFill>
                  <a:srgbClr val="003399"/>
                </a:solidFill>
              </a:rPr>
              <a:t>עדיף לחכות לפני שמתחילים פרויקט בינוי גדול </a:t>
            </a:r>
          </a:p>
          <a:p>
            <a:pPr marL="0" indent="0" algn="r" rtl="1">
              <a:buNone/>
            </a:pPr>
            <a:r>
              <a:rPr lang="he-IL" sz="2000" dirty="0">
                <a:solidFill>
                  <a:srgbClr val="003399"/>
                </a:solidFill>
              </a:rPr>
              <a:t>(מחירי הקרקעות ירדו? </a:t>
            </a:r>
            <a:r>
              <a:rPr lang="he-IL" sz="2000" dirty="0">
                <a:solidFill>
                  <a:srgbClr val="003399"/>
                </a:solidFill>
                <a:hlinkClick r:id="rId3" action="ppaction://hlinksldjump"/>
              </a:rPr>
              <a:t>פחות התחלות בנייה</a:t>
            </a:r>
            <a:r>
              <a:rPr lang="he-IL" sz="2000" dirty="0">
                <a:solidFill>
                  <a:srgbClr val="003399"/>
                </a:solidFill>
              </a:rPr>
              <a:t>)</a:t>
            </a:r>
          </a:p>
          <a:p>
            <a:pPr marL="0" indent="0" algn="r" rtl="1">
              <a:buNone/>
            </a:pPr>
            <a:r>
              <a:rPr lang="he-IL" sz="2000" dirty="0">
                <a:solidFill>
                  <a:srgbClr val="FF0000"/>
                </a:solidFill>
              </a:rPr>
              <a:t>אם חוסר הוודאות בשוק הדיור ירד בהמשך יגדל הביקוש לדירות הן מצד המשקיעים והן מצד רוכשי הדירה הראשונה ובטווח הקצר יהיה פחות היצע זמין </a:t>
            </a:r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017CB-738A-4978-9C6C-63F1D04AF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F582D-976B-45F5-A101-7733D1442A59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8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18705</TotalTime>
  <Words>1659</Words>
  <Application>Microsoft Office PowerPoint</Application>
  <PresentationFormat>On-screen Show (4:3)</PresentationFormat>
  <Paragraphs>343</Paragraphs>
  <Slides>36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MS PGothic</vt:lpstr>
      <vt:lpstr>Arial</vt:lpstr>
      <vt:lpstr>Arial</vt:lpstr>
      <vt:lpstr>Calibri</vt:lpstr>
      <vt:lpstr>Calibri Light</vt:lpstr>
      <vt:lpstr>Cambria Math</vt:lpstr>
      <vt:lpstr>David</vt:lpstr>
      <vt:lpstr>Georgia</vt:lpstr>
      <vt:lpstr>Segoe UI</vt:lpstr>
      <vt:lpstr>Tahoma</vt:lpstr>
      <vt:lpstr>Times New Roman</vt:lpstr>
      <vt:lpstr>1_עיצוב ברירת מחדל</vt:lpstr>
      <vt:lpstr>Office Theme</vt:lpstr>
      <vt:lpstr>PowerPoint Presentation</vt:lpstr>
      <vt:lpstr>PowerPoint Presentation</vt:lpstr>
      <vt:lpstr> מחירי דירות ראלי על פני זמן</vt:lpstr>
      <vt:lpstr>מחיר מ"ר נדל"ן מחירי 2014</vt:lpstr>
      <vt:lpstr>מחירי קרקעות</vt:lpstr>
      <vt:lpstr>ישראל: עיר מרכזית אחת (וירושלים)</vt:lpstr>
      <vt:lpstr>פעולות הממשלה בתחום הדיור</vt:lpstr>
      <vt:lpstr>מצד ההיצע הממשלה לא מטפלת במחסור בקרקעות במידה הנדרשת</vt:lpstr>
      <vt:lpstr>פעולות הממשלה מעודדות אי ודאות בשוק הדיור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תחזית לפי גמר בניה 2019-2024</vt:lpstr>
      <vt:lpstr>הרפורמות הממולצות להגדלת מלאי הקרקעות הזמינות לדיור</vt:lpstr>
      <vt:lpstr>הרפורמות הממולצות להגדלת מלאי הקרקעות הזמינות לדיור</vt:lpstr>
      <vt:lpstr>PowerPoint Presentation</vt:lpstr>
      <vt:lpstr>מחיר למשתכן</vt:lpstr>
      <vt:lpstr>מחיר למשתכן לפי מחוזות</vt:lpstr>
      <vt:lpstr>רוכשי דירה ראשונה מעדיפים לקנות דירות במחירי שוק כנראה מחוסר התאמה בין אזור המגורים לזכייה</vt:lpstr>
      <vt:lpstr>מלאי יחידות דיור למשקי בית לפי ערים  1990-2016</vt:lpstr>
      <vt:lpstr>הפער בין מלאי הדירות לסך משקי הבית, 26 ערים נבחרות, 1990 – 2016  </vt:lpstr>
      <vt:lpstr>מכירת קרקעות על ידי רמ"י 1998-2013</vt:lpstr>
      <vt:lpstr>שינוי ראלי 2007-2016</vt:lpstr>
      <vt:lpstr>גידול באישורי בנייה</vt:lpstr>
      <vt:lpstr>פעולות הוותמ"ל</vt:lpstr>
      <vt:lpstr>PowerPoint Presentation</vt:lpstr>
      <vt:lpstr>PowerPoint Presentation</vt:lpstr>
      <vt:lpstr>PowerPoint Presentation</vt:lpstr>
      <vt:lpstr>רפורמה בתכנון</vt:lpstr>
      <vt:lpstr>מלאי תכנוני פבואר 2018</vt:lpstr>
      <vt:lpstr>PowerPoint Presentation</vt:lpstr>
      <vt:lpstr>התחלות בנייה ביזמה ציבורית</vt:lpstr>
      <vt:lpstr>PowerPoint Presentation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ניר אלון</dc:creator>
  <cp:lastModifiedBy>Eckstein Zvi</cp:lastModifiedBy>
  <cp:revision>999</cp:revision>
  <cp:lastPrinted>2014-02-20T09:12:22Z</cp:lastPrinted>
  <dcterms:created xsi:type="dcterms:W3CDTF">2009-11-03T07:26:09Z</dcterms:created>
  <dcterms:modified xsi:type="dcterms:W3CDTF">2019-06-03T12:11:37Z</dcterms:modified>
</cp:coreProperties>
</file>