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charts/style15.xml" ContentType="application/vnd.ms-office.chartstyl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drawings/drawing2.xml" ContentType="application/vnd.openxmlformats-officedocument.drawingml.chartshapes+xml"/>
  <Override PartName="/ppt/charts/colors6.xml" ContentType="application/vnd.ms-office.chartcolorstyl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hart17.xml" ContentType="application/vnd.openxmlformats-officedocument.drawingml.chart+xml"/>
  <Override PartName="/ppt/charts/style11.xml" ContentType="application/vnd.ms-office.chartstyle+xml"/>
  <Override PartName="/ppt/charts/colors16.xml" ContentType="application/vnd.ms-office.chartcolorstyl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charts/chart13.xml" ContentType="application/vnd.openxmlformats-officedocument.drawingml.chart+xml"/>
  <Override PartName="/ppt/notesSlides/notesSlide16.xml" ContentType="application/vnd.openxmlformats-officedocument.presentationml.notesSlide+xml"/>
  <Override PartName="/ppt/charts/colors2.xml" ContentType="application/vnd.ms-office.chartcolorstyl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charts/colors12.xml" ContentType="application/vnd.ms-office.chartcolorstyle+xml"/>
  <Override PartName="/ppt/charts/chart7.xml" ContentType="application/vnd.openxmlformats-officedocument.drawingml.chart+xml"/>
  <Override PartName="/ppt/notesSlides/notesSlide12.xml" ContentType="application/vnd.openxmlformats-officedocument.presentationml.notesSlide+xml"/>
  <Override PartName="/ppt/drawings/drawing13.xml" ContentType="application/vnd.openxmlformats-officedocument.drawingml.chartshapes+xml"/>
  <Override PartName="/ppt/charts/style9.xml" ContentType="application/vnd.ms-office.chartstyle+xml"/>
  <Override PartName="/ppt/charts/chart3.xml" ContentType="application/vnd.openxmlformats-officedocument.drawingml.chart+xml"/>
  <Override PartName="/ppt/notesSlides/notesSlide7.xml" ContentType="application/vnd.openxmlformats-officedocument.presentationml.notesSlide+xml"/>
  <Override PartName="/ppt/drawings/drawing7.xml" ContentType="application/vnd.openxmlformats-officedocument.drawingml.chartshapes+xml"/>
  <Override PartName="/ppt/charts/style5.xml" ContentType="application/vnd.ms-office.chartstyle+xml"/>
  <Override PartName="/ppt/slides/slide9.xml" ContentType="application/vnd.openxmlformats-officedocument.presentationml.slide+xml"/>
  <Override PartName="/ppt/viewProps.xml" ContentType="application/vnd.openxmlformats-officedocument.presentationml.viewProps+xml"/>
  <Override PartName="/ppt/charts/style16.xml" ContentType="application/vnd.ms-office.chartstyl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drawings/drawing3.xml" ContentType="application/vnd.openxmlformats-officedocument.drawingml.chartshapes+xml"/>
  <Override PartName="/ppt/charts/style1.xml" ContentType="application/vnd.ms-office.chartstyle+xml"/>
  <Override PartName="/ppt/slides/slide26.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charts/chart18.xml" ContentType="application/vnd.openxmlformats-officedocument.drawingml.chart+xml"/>
  <Override PartName="/ppt/charts/colors7.xml" ContentType="application/vnd.ms-office.chartcolorstyle+xml"/>
  <Override PartName="/ppt/charts/style12.xml" ContentType="application/vnd.ms-office.chartstyl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Layouts/slideLayout14.xml" ContentType="application/vnd.openxmlformats-officedocument.presentationml.slideLayout+xml"/>
  <Override PartName="/ppt/charts/chart14.xml" ContentType="application/vnd.openxmlformats-officedocument.drawingml.chart+xml"/>
  <Override PartName="/docProps/app.xml" ContentType="application/vnd.openxmlformats-officedocument.extended-properties+xml"/>
  <Override PartName="/ppt/charts/colors3.xml" ContentType="application/vnd.ms-office.chartcolorstyle+xml"/>
  <Override PartName="/ppt/charts/colors13.xml" ContentType="application/vnd.ms-office.chartcolorstyle+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charts/chart8.xml" ContentType="application/vnd.openxmlformats-officedocument.drawingml.chart+xml"/>
  <Override PartName="/ppt/charts/chart12.xml" ContentType="application/vnd.openxmlformats-officedocument.drawingml.chart+xml"/>
  <Override PartName="/ppt/notesSlides/notesSlide13.xml" ContentType="application/vnd.openxmlformats-officedocument.presentationml.notesSlide+xml"/>
  <Override PartName="/ppt/charts/colors11.xml" ContentType="application/vnd.ms-office.chartcolorstyle+xml"/>
  <Override PartName="/ppt/charts/colors1.xml" ContentType="application/vnd.ms-office.chartcolorstyle+xml"/>
  <Override PartName="/ppt/slideLayouts/slideLayout10.xml" ContentType="application/vnd.openxmlformats-officedocument.presentationml.slideLayout+xml"/>
  <Override PartName="/ppt/comments/comment1.xml" ContentType="application/vnd.openxmlformats-officedocument.presentationml.comments+xml"/>
  <Override PartName="/ppt/charts/chart6.xml" ContentType="application/vnd.openxmlformats-officedocument.drawingml.chart+xml"/>
  <Override PartName="/ppt/notesSlides/notesSlide8.xml" ContentType="application/vnd.openxmlformats-officedocument.presentationml.notesSlide+xml"/>
  <Override PartName="/ppt/charts/chart10.xml" ContentType="application/vnd.openxmlformats-officedocument.drawingml.chart+xml"/>
  <Override PartName="/ppt/notesSlides/notesSlide11.xml" ContentType="application/vnd.openxmlformats-officedocument.presentationml.notesSlide+xml"/>
  <Override PartName="/ppt/drawings/drawing14.xml" ContentType="application/vnd.openxmlformats-officedocument.drawingml.chartshapes+xml"/>
  <Override PartName="/ppt/charts/style8.xml" ContentType="application/vnd.ms-office.chartstyle+xml"/>
  <Override PartName="/ppt/charts/chart4.xml" ContentType="application/vnd.openxmlformats-officedocument.drawingml.chart+xml"/>
  <Override PartName="/ppt/notesSlides/notesSlide6.xml" ContentType="application/vnd.openxmlformats-officedocument.presentationml.notesSlide+xml"/>
  <Override PartName="/ppt/drawings/drawing8.xml" ContentType="application/vnd.openxmlformats-officedocument.drawingml.chartshapes+xml"/>
  <Override PartName="/ppt/drawings/drawing12.xml" ContentType="application/vnd.openxmlformats-officedocument.drawingml.chartshapes+xml"/>
  <Override PartName="/ppt/charts/style6.xml" ContentType="application/vnd.ms-office.chartstyle+xml"/>
  <Override PartName="/ppt/slides/slide8.xml" ContentType="application/vnd.openxmlformats-officedocument.presentationml.slide+xml"/>
  <Override PartName="/ppt/handoutMasters/handoutMaster1.xml" ContentType="application/vnd.openxmlformats-officedocument.presentationml.handoutMaster+xml"/>
  <Override PartName="/ppt/charts/chart2.xml" ContentType="application/vnd.openxmlformats-officedocument.drawingml.chart+xml"/>
  <Override PartName="/ppt/notesSlides/notesSlide4.xml" ContentType="application/vnd.openxmlformats-officedocument.presentationml.notesSlide+xml"/>
  <Override PartName="/ppt/drawings/drawing6.xml" ContentType="application/vnd.openxmlformats-officedocument.drawingml.chartshapes+xml"/>
  <Override PartName="/ppt/drawings/drawing10.xml" ContentType="application/vnd.openxmlformats-officedocument.drawingml.chartshapes+xml"/>
  <Override PartName="/docProps/core.xml" ContentType="application/vnd.openxmlformats-package.core-properties+xml"/>
  <Override PartName="/ppt/charts/style4.xml" ContentType="application/vnd.ms-office.chartstyle+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rawings/drawing4.xml" ContentType="application/vnd.openxmlformats-officedocument.drawingml.chartshapes+xml"/>
  <Override PartName="/ppt/charts/style2.xml" ContentType="application/vnd.ms-office.chartstyle+xml"/>
  <Override PartName="/ppt/charts/colors8.xml" ContentType="application/vnd.ms-office.chartcolorstyle+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charts/style13.xml" ContentType="application/vnd.ms-office.chartstyl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charts/colors4.xml" ContentType="application/vnd.ms-office.chartcolorstyl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charts/chart15.xml" ContentType="application/vnd.openxmlformats-officedocument.drawingml.chart+xml"/>
  <Override PartName="/ppt/charts/colors14.xml" ContentType="application/vnd.ms-office.chartcolorstyl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notesSlides/notesSlide14.xml" ContentType="application/vnd.openxmlformats-officedocument.presentationml.notesSlide+xml"/>
  <Override PartName="/ppt/drawings/drawing15.xml" ContentType="application/vnd.openxmlformats-officedocument.drawingml.chartshapes+xml"/>
  <Override PartName="/ppt/commentAuthors.xml" ContentType="application/vnd.openxmlformats-officedocument.presentationml.commentAuthors+xml"/>
  <Override PartName="/ppt/drawings/drawing9.xml" ContentType="application/vnd.openxmlformats-officedocument.drawingml.chartshapes+xml"/>
  <Override PartName="/ppt/notesSlides/notesSlide9.xml" ContentType="application/vnd.openxmlformats-officedocument.presentationml.notesSlide+xml"/>
  <Override PartName="/ppt/charts/style7.xml" ContentType="application/vnd.ms-office.chartstyle+xml"/>
  <Override PartName="/ppt/charts/colors10.xml" ContentType="application/vnd.ms-office.chartcolorstyle+xml"/>
  <Override PartName="/ppt/charts/chart5.xml" ContentType="application/vnd.openxmlformats-officedocument.drawingml.chart+xml"/>
  <Override PartName="/ppt/notesSlides/notesSlide10.xml" ContentType="application/vnd.openxmlformats-officedocument.presentationml.notesSlide+xml"/>
  <Override PartName="/ppt/drawings/drawing11.xml" ContentType="application/vnd.openxmlformats-officedocument.drawingml.chartshapes+xml"/>
  <Override PartName="/ppt/slides/slide7.xml" ContentType="application/vnd.openxmlformats-officedocument.presentationml.slide+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drawings/drawing5.xml" ContentType="application/vnd.openxmlformats-officedocument.drawingml.chartshapes+xml"/>
  <Override PartName="/ppt/charts/style3.xml" ContentType="application/vnd.ms-office.chartstyle+xml"/>
  <Override PartName="/ppt/slideMasters/slideMaster2.xml" ContentType="application/vnd.openxmlformats-officedocument.presentationml.slideMaster+xml"/>
  <Override PartName="/ppt/slides/slide28.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charts/colors9.xml" ContentType="application/vnd.ms-office.chartcolorstyle+xml"/>
  <Override PartName="/ppt/charts/style14.xml" ContentType="application/vnd.ms-office.chartstyle+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drawings/drawing1.xml" ContentType="application/vnd.openxmlformats-officedocument.drawingml.chartshapes+xml"/>
  <Override PartName="/ppt/slides/slide24.xml" ContentType="application/vnd.openxmlformats-officedocument.presentationml.slide+xml"/>
  <Override PartName="/ppt/slides/slide35.xml" ContentType="application/vnd.openxmlformats-officedocument.presentationml.slide+xml"/>
  <Override PartName="/ppt/slideLayouts/slideLayout16.xml" ContentType="application/vnd.openxmlformats-officedocument.presentationml.slideLayout+xml"/>
  <Default Extension="jpeg" ContentType="image/jpeg"/>
  <Override PartName="/ppt/charts/chart16.xml" ContentType="application/vnd.openxmlformats-officedocument.drawingml.chart+xml"/>
  <Override PartName="/ppt/charts/colors15.xml" ContentType="application/vnd.ms-office.chartcolorstyle+xml"/>
  <Override PartName="/ppt/charts/style10.xml" ContentType="application/vnd.ms-office.chartstyle+xml"/>
  <Override PartName="/ppt/charts/colors5.xml" ContentType="application/vnd.ms-office.chartcolorstyle+xml"/>
  <Override PartName="/ppt/slides/slide1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6" r:id="rId1"/>
    <p:sldMasterId id="2147483707" r:id="rId2"/>
  </p:sldMasterIdLst>
  <p:notesMasterIdLst>
    <p:notesMasterId r:id="rId39"/>
  </p:notesMasterIdLst>
  <p:handoutMasterIdLst>
    <p:handoutMasterId r:id="rId40"/>
  </p:handoutMasterIdLst>
  <p:sldIdLst>
    <p:sldId id="603" r:id="rId3"/>
    <p:sldId id="691" r:id="rId4"/>
    <p:sldId id="719" r:id="rId5"/>
    <p:sldId id="721" r:id="rId6"/>
    <p:sldId id="722" r:id="rId7"/>
    <p:sldId id="723" r:id="rId8"/>
    <p:sldId id="724" r:id="rId9"/>
    <p:sldId id="729" r:id="rId10"/>
    <p:sldId id="747" r:id="rId11"/>
    <p:sldId id="743" r:id="rId12"/>
    <p:sldId id="759" r:id="rId13"/>
    <p:sldId id="760" r:id="rId14"/>
    <p:sldId id="741" r:id="rId15"/>
    <p:sldId id="742" r:id="rId16"/>
    <p:sldId id="758" r:id="rId17"/>
    <p:sldId id="740" r:id="rId18"/>
    <p:sldId id="761" r:id="rId19"/>
    <p:sldId id="762" r:id="rId20"/>
    <p:sldId id="764" r:id="rId21"/>
    <p:sldId id="763" r:id="rId22"/>
    <p:sldId id="752" r:id="rId23"/>
    <p:sldId id="751" r:id="rId24"/>
    <p:sldId id="745" r:id="rId25"/>
    <p:sldId id="746" r:id="rId26"/>
    <p:sldId id="730" r:id="rId27"/>
    <p:sldId id="728" r:id="rId28"/>
    <p:sldId id="736" r:id="rId29"/>
    <p:sldId id="734" r:id="rId30"/>
    <p:sldId id="766" r:id="rId31"/>
    <p:sldId id="767" r:id="rId32"/>
    <p:sldId id="768" r:id="rId33"/>
    <p:sldId id="726" r:id="rId34"/>
    <p:sldId id="750" r:id="rId35"/>
    <p:sldId id="748" r:id="rId36"/>
    <p:sldId id="735" r:id="rId37"/>
    <p:sldId id="749" r:id="rId38"/>
  </p:sldIdLst>
  <p:sldSz cx="9144000" cy="6858000" type="screen4x3"/>
  <p:notesSz cx="6797675" cy="9874250"/>
  <p:defaultTextStyle>
    <a:defPPr>
      <a:defRPr lang="he-IL"/>
    </a:defPPr>
    <a:lvl1pPr algn="ctr" rtl="1" fontAlgn="base">
      <a:spcBef>
        <a:spcPct val="50000"/>
      </a:spcBef>
      <a:spcAft>
        <a:spcPct val="0"/>
      </a:spcAft>
      <a:defRPr kern="1200">
        <a:solidFill>
          <a:schemeClr val="tx1"/>
        </a:solidFill>
        <a:latin typeface="Arial" charset="0"/>
        <a:ea typeface="+mn-ea"/>
        <a:cs typeface="Arial" charset="0"/>
      </a:defRPr>
    </a:lvl1pPr>
    <a:lvl2pPr marL="457200" algn="ctr" rtl="1" fontAlgn="base">
      <a:spcBef>
        <a:spcPct val="50000"/>
      </a:spcBef>
      <a:spcAft>
        <a:spcPct val="0"/>
      </a:spcAft>
      <a:defRPr kern="1200">
        <a:solidFill>
          <a:schemeClr val="tx1"/>
        </a:solidFill>
        <a:latin typeface="Arial" charset="0"/>
        <a:ea typeface="+mn-ea"/>
        <a:cs typeface="Arial" charset="0"/>
      </a:defRPr>
    </a:lvl2pPr>
    <a:lvl3pPr marL="914400" algn="ctr" rtl="1" fontAlgn="base">
      <a:spcBef>
        <a:spcPct val="50000"/>
      </a:spcBef>
      <a:spcAft>
        <a:spcPct val="0"/>
      </a:spcAft>
      <a:defRPr kern="1200">
        <a:solidFill>
          <a:schemeClr val="tx1"/>
        </a:solidFill>
        <a:latin typeface="Arial" charset="0"/>
        <a:ea typeface="+mn-ea"/>
        <a:cs typeface="Arial" charset="0"/>
      </a:defRPr>
    </a:lvl3pPr>
    <a:lvl4pPr marL="1371600" algn="ctr" rtl="1" fontAlgn="base">
      <a:spcBef>
        <a:spcPct val="50000"/>
      </a:spcBef>
      <a:spcAft>
        <a:spcPct val="0"/>
      </a:spcAft>
      <a:defRPr kern="1200">
        <a:solidFill>
          <a:schemeClr val="tx1"/>
        </a:solidFill>
        <a:latin typeface="Arial" charset="0"/>
        <a:ea typeface="+mn-ea"/>
        <a:cs typeface="Arial" charset="0"/>
      </a:defRPr>
    </a:lvl4pPr>
    <a:lvl5pPr marL="1828800" algn="ctr" rtl="1" fontAlgn="base">
      <a:spcBef>
        <a:spcPct val="5000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10">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ror Avidor" initials="DA" lastIdx="8" clrIdx="0">
    <p:extLst/>
  </p:cmAuthor>
  <p:cmAuthor id="2" name="tamir kogot" initials="tk" lastIdx="11" clrIdx="1">
    <p:extLst>
      <p:ext uri="{19B8F6BF-5375-455C-9EA6-DF929625EA0E}">
        <p15:presenceInfo xmlns:p15="http://schemas.microsoft.com/office/powerpoint/2012/main" xmlns="" userId="42d166ae557f22a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D3EEFB"/>
    <a:srgbClr val="003399"/>
    <a:srgbClr val="FF6600"/>
    <a:srgbClr val="00FFCC"/>
    <a:srgbClr val="C9C9C9"/>
    <a:srgbClr val="008000"/>
    <a:srgbClr val="FF9900"/>
    <a:srgbClr val="0000FF"/>
    <a:srgbClr val="339933"/>
    <a:srgbClr val="66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593" autoAdjust="0"/>
    <p:restoredTop sz="89560" autoAdjust="0"/>
  </p:normalViewPr>
  <p:slideViewPr>
    <p:cSldViewPr>
      <p:cViewPr varScale="1">
        <p:scale>
          <a:sx n="55" d="100"/>
          <a:sy n="55" d="100"/>
        </p:scale>
        <p:origin x="-91" y="-427"/>
      </p:cViewPr>
      <p:guideLst>
        <p:guide orient="horz" pos="2160"/>
        <p:guide pos="2880"/>
      </p:guideLst>
    </p:cSldViewPr>
  </p:slideViewPr>
  <p:notesTextViewPr>
    <p:cViewPr>
      <p:scale>
        <a:sx n="100" d="100"/>
        <a:sy n="100" d="100"/>
      </p:scale>
      <p:origin x="0" y="0"/>
    </p:cViewPr>
  </p:notesTextViewPr>
  <p:sorterViewPr>
    <p:cViewPr>
      <p:scale>
        <a:sx n="75" d="100"/>
        <a:sy n="75" d="100"/>
      </p:scale>
      <p:origin x="0" y="1594"/>
    </p:cViewPr>
  </p:sorterViewPr>
  <p:notesViewPr>
    <p:cSldViewPr>
      <p:cViewPr varScale="1">
        <p:scale>
          <a:sx n="68" d="100"/>
          <a:sy n="68" d="100"/>
        </p:scale>
        <p:origin x="-3354" y="-114"/>
      </p:cViewPr>
      <p:guideLst>
        <p:guide orient="horz" pos="3110"/>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tamir\Dropbox\Institute%20of%20Giza%20Real%20Estate\Tamir%202016\&#1502;&#1495;&#1497;&#1512;&#1497;%20&#1491;&#1497;&#1493;&#1512;\new%202018\housing.xlsx" TargetMode="External"/></Relationships>
</file>

<file path=ppt/charts/_rels/chart10.xml.rels><?xml version="1.0" encoding="UTF-8" standalone="yes"?>
<Relationships xmlns="http://schemas.openxmlformats.org/package/2006/relationships"><Relationship Id="rId3" Type="http://schemas.microsoft.com/office/2011/relationships/chartColorStyle" Target="colors8.xml"/><Relationship Id="rId2" Type="http://schemas.openxmlformats.org/officeDocument/2006/relationships/chartUserShapes" Target="../drawings/drawing9.xml"/><Relationship Id="rId1" Type="http://schemas.openxmlformats.org/officeDocument/2006/relationships/oleObject" Target="file:///C:\Users\tamir\Dropbox\Institute%20of%20Giza%20Real%20Estate\Tamir%202016\&#1502;&#1495;&#1497;&#1512;&#1497;%20&#1491;&#1497;&#1493;&#1512;\new%202018\effect%20prediction%20housing%20new%202000%20fix%202Q2018.xlsx" TargetMode="External"/><Relationship Id="rId4" Type="http://schemas.microsoft.com/office/2011/relationships/chartStyle" Target="style8.xml"/></Relationships>
</file>

<file path=ppt/charts/_rels/chart11.xml.rels><?xml version="1.0" encoding="UTF-8" standalone="yes"?>
<Relationships xmlns="http://schemas.openxmlformats.org/package/2006/relationships"><Relationship Id="rId3" Type="http://schemas.microsoft.com/office/2011/relationships/chartStyle" Target="style9.xml"/><Relationship Id="rId2" Type="http://schemas.microsoft.com/office/2011/relationships/chartColorStyle" Target="colors9.xml"/><Relationship Id="rId1" Type="http://schemas.openxmlformats.org/officeDocument/2006/relationships/oleObject" Target="file:///C:\Users\tamir\Dropbox\Institute%20of%20Giza%20Real%20Estate\Tamir%202016\&#1502;&#1495;&#1497;&#1512;&#1497;%20&#1491;&#1497;&#1493;&#1512;\new%202018\effect%20prediction%20housing%20new%202000%20fix%202Q2018.xlsx" TargetMode="External"/></Relationships>
</file>

<file path=ppt/charts/_rels/chart12.xml.rels><?xml version="1.0" encoding="UTF-8" standalone="yes"?>
<Relationships xmlns="http://schemas.openxmlformats.org/package/2006/relationships"><Relationship Id="rId3" Type="http://schemas.microsoft.com/office/2011/relationships/chartColorStyle" Target="colors10.xml"/><Relationship Id="rId2" Type="http://schemas.openxmlformats.org/officeDocument/2006/relationships/chartUserShapes" Target="../drawings/drawing10.xml"/><Relationship Id="rId1" Type="http://schemas.openxmlformats.org/officeDocument/2006/relationships/oleObject" Target="Book2" TargetMode="External"/><Relationship Id="rId4" Type="http://schemas.microsoft.com/office/2011/relationships/chartStyle" Target="style10.xml"/></Relationships>
</file>

<file path=ppt/charts/_rels/chart13.xml.rels><?xml version="1.0" encoding="UTF-8" standalone="yes"?>
<Relationships xmlns="http://schemas.openxmlformats.org/package/2006/relationships"><Relationship Id="rId3" Type="http://schemas.microsoft.com/office/2011/relationships/chartColorStyle" Target="colors11.xml"/><Relationship Id="rId2" Type="http://schemas.openxmlformats.org/officeDocument/2006/relationships/chartUserShapes" Target="../drawings/drawing11.xml"/><Relationship Id="rId1" Type="http://schemas.openxmlformats.org/officeDocument/2006/relationships/oleObject" Target="Book2" TargetMode="External"/><Relationship Id="rId4" Type="http://schemas.microsoft.com/office/2011/relationships/chartStyle" Target="style11.xml"/></Relationships>
</file>

<file path=ppt/charts/_rels/chart14.xml.rels><?xml version="1.0" encoding="UTF-8" standalone="yes"?>
<Relationships xmlns="http://schemas.openxmlformats.org/package/2006/relationships"><Relationship Id="rId3" Type="http://schemas.microsoft.com/office/2011/relationships/chartColorStyle" Target="colors12.xml"/><Relationship Id="rId2" Type="http://schemas.openxmlformats.org/officeDocument/2006/relationships/chartUserShapes" Target="../drawings/drawing12.xml"/><Relationship Id="rId1" Type="http://schemas.openxmlformats.org/officeDocument/2006/relationships/oleObject" Target="file:///C:\Users\tamir\Dropbox\2016.11%20-%20&#1502;&#1499;&#1493;&#1503;%20&#1488;&#1492;&#1512;&#1493;&#1503;%20&#1502;&#1495;&#1511;&#1512;%20&#1504;&#1491;&#1500;&#1503;\2016.11%20&#1502;&#1499;&#1493;&#1503;%20&#1488;&#1492;&#1512;&#1503;%20-%20&#1512;&#1508;&#1493;&#1512;&#1502;&#1493;&#1514;%20&#1513;&#1506;&#1513;&#1514;&#1492;%20&#1492;&#1502;&#1502;&#1513;&#1500;&#1492;\&#1488;&#1511;&#1505;&#1500;&#1497;&#1501;\&#1502;&#1511;&#1493;&#1512;&#1497;&#1497;&#1501;%20-%20&#1514;&#1502;&#1497;&#1512;\&#1499;&#1512;&#1502;&#1503;%20&#1504;&#1491;&#1500;&#1503;%20&#1502;&#1490;&#1493;&#1512;&#1497;&#1501;.xlsx" TargetMode="External"/><Relationship Id="rId4" Type="http://schemas.microsoft.com/office/2011/relationships/chartStyle" Target="style12.xml"/></Relationships>
</file>

<file path=ppt/charts/_rels/chart15.xml.rels><?xml version="1.0" encoding="UTF-8" standalone="yes"?>
<Relationships xmlns="http://schemas.openxmlformats.org/package/2006/relationships"><Relationship Id="rId3" Type="http://schemas.microsoft.com/office/2011/relationships/chartColorStyle" Target="colors13.xml"/><Relationship Id="rId2" Type="http://schemas.openxmlformats.org/officeDocument/2006/relationships/chartUserShapes" Target="../drawings/drawing13.xml"/><Relationship Id="rId1" Type="http://schemas.openxmlformats.org/officeDocument/2006/relationships/oleObject" Target="file:///C:\Users\tamir\Dropbox\2016.11%20-%20&#1502;&#1499;&#1493;&#1503;%20&#1488;&#1492;&#1512;&#1493;&#1503;%20&#1502;&#1495;&#1511;&#1512;%20&#1504;&#1491;&#1500;&#1503;\2016.11%20&#1502;&#1499;&#1493;&#1503;%20&#1488;&#1492;&#1512;&#1503;%20-%20&#1512;&#1508;&#1493;&#1512;&#1502;&#1493;&#1514;%20&#1513;&#1506;&#1513;&#1514;&#1492;%20&#1492;&#1502;&#1502;&#1513;&#1500;&#1492;\&#1488;&#1511;&#1505;&#1500;&#1497;&#1501;\&#1502;&#1511;&#1493;&#1512;&#1497;&#1497;&#1501;%20-%20&#1514;&#1502;&#1497;&#1512;\&#1488;&#1497;&#1493;&#1512;&#1497;&#1501;%202%203%205.xlsx" TargetMode="External"/><Relationship Id="rId4" Type="http://schemas.microsoft.com/office/2011/relationships/chartStyle" Target="style13.xml"/></Relationships>
</file>

<file path=ppt/charts/_rels/chart16.xml.rels><?xml version="1.0" encoding="UTF-8" standalone="yes"?>
<Relationships xmlns="http://schemas.openxmlformats.org/package/2006/relationships"><Relationship Id="rId3" Type="http://schemas.microsoft.com/office/2011/relationships/chartColorStyle" Target="colors14.xml"/><Relationship Id="rId2" Type="http://schemas.openxmlformats.org/officeDocument/2006/relationships/chartUserShapes" Target="../drawings/drawing14.xml"/><Relationship Id="rId1" Type="http://schemas.openxmlformats.org/officeDocument/2006/relationships/oleObject" Target="Book1" TargetMode="External"/><Relationship Id="rId4" Type="http://schemas.microsoft.com/office/2011/relationships/chartStyle" Target="style14.xml"/></Relationships>
</file>

<file path=ppt/charts/_rels/chart17.xml.rels><?xml version="1.0" encoding="UTF-8" standalone="yes"?>
<Relationships xmlns="http://schemas.openxmlformats.org/package/2006/relationships"><Relationship Id="rId3" Type="http://schemas.microsoft.com/office/2011/relationships/chartColorStyle" Target="colors15.xml"/><Relationship Id="rId2" Type="http://schemas.openxmlformats.org/officeDocument/2006/relationships/chartUserShapes" Target="../drawings/drawing15.xml"/><Relationship Id="rId1" Type="http://schemas.openxmlformats.org/officeDocument/2006/relationships/oleObject" Target="file:///C:\Users\tamir\Dropbox\2016.11%20-%20&#1502;&#1499;&#1493;&#1503;%20&#1488;&#1492;&#1512;&#1493;&#1503;%20&#1502;&#1495;&#1511;&#1512;%20&#1504;&#1491;&#1500;&#1503;\2016.11%20&#1502;&#1499;&#1493;&#1503;%20&#1488;&#1492;&#1512;&#1503;%20-%20&#1512;&#1508;&#1493;&#1512;&#1502;&#1493;&#1514;%20&#1513;&#1506;&#1513;&#1514;&#1492;%20&#1492;&#1502;&#1502;&#1513;&#1500;&#1492;\&#1488;&#1511;&#1505;&#1500;&#1497;&#1501;\&#1502;&#1511;&#1493;&#1512;&#1497;&#1497;&#1501;%20-%20&#1514;&#1502;&#1497;&#1512;\&#1488;&#1497;&#1493;&#1512;&#1497;&#1501;%202%203%205.xlsx" TargetMode="External"/><Relationship Id="rId4" Type="http://schemas.microsoft.com/office/2011/relationships/chartStyle" Target="style15.xml"/></Relationships>
</file>

<file path=ppt/charts/_rels/chart18.xml.rels><?xml version="1.0" encoding="UTF-8" standalone="yes"?>
<Relationships xmlns="http://schemas.openxmlformats.org/package/2006/relationships"><Relationship Id="rId3" Type="http://schemas.microsoft.com/office/2011/relationships/chartStyle" Target="style16.xml"/><Relationship Id="rId2" Type="http://schemas.microsoft.com/office/2011/relationships/chartColorStyle" Target="colors16.xml"/><Relationship Id="rId1" Type="http://schemas.openxmlformats.org/officeDocument/2006/relationships/oleObject" Target="file:///C:\Users\tamir\Downloads\file_cafa5c42-9d8b-4bb0-a5ea-1772f7e97ad0.xlsx" TargetMode="External"/></Relationships>
</file>

<file path=ppt/charts/_rels/chart2.xml.rels><?xml version="1.0" encoding="UTF-8" standalone="yes"?>
<Relationships xmlns="http://schemas.openxmlformats.org/package/2006/relationships"><Relationship Id="rId3" Type="http://schemas.microsoft.com/office/2011/relationships/chartColorStyle" Target="colors1.xml"/><Relationship Id="rId2" Type="http://schemas.openxmlformats.org/officeDocument/2006/relationships/chartUserShapes" Target="../drawings/drawing1.xml"/><Relationship Id="rId1" Type="http://schemas.openxmlformats.org/officeDocument/2006/relationships/oleObject" Target="file:///C:\Users\tamir\Dropbox\Institute%20of%20Giza%20Real%20Estate\Tamir%202016\&#1502;&#1495;&#1497;&#1512;&#1497;%20&#1491;&#1497;&#1493;&#1512;\new%202018\housing.xlsx" TargetMode="External"/><Relationship Id="rId4" Type="http://schemas.microsoft.com/office/2011/relationships/chartStyle" Target="style1.xml"/></Relationships>
</file>

<file path=ppt/charts/_rels/chart3.xml.rels><?xml version="1.0" encoding="UTF-8" standalone="yes"?>
<Relationships xmlns="http://schemas.openxmlformats.org/package/2006/relationships"><Relationship Id="rId3" Type="http://schemas.microsoft.com/office/2011/relationships/chartColorStyle" Target="colors2.xml"/><Relationship Id="rId2" Type="http://schemas.openxmlformats.org/officeDocument/2006/relationships/chartUserShapes" Target="../drawings/drawing2.xml"/><Relationship Id="rId1" Type="http://schemas.openxmlformats.org/officeDocument/2006/relationships/oleObject" Target="file:///C:\Users\tamir\Dropbox\2016.11%20-%20&#1502;&#1499;&#1493;&#1503;%20&#1488;&#1492;&#1512;&#1493;&#1503;%20&#1502;&#1495;&#1511;&#1512;%20&#1504;&#1491;&#1500;&#1503;\2016.11%20&#1502;&#1499;&#1493;&#1503;%20&#1488;&#1492;&#1512;&#1503;%20-%20&#1512;&#1508;&#1493;&#1512;&#1502;&#1493;&#1514;%20&#1513;&#1506;&#1513;&#1514;&#1492;%20&#1492;&#1502;&#1502;&#1513;&#1500;&#1492;\&#1488;&#1511;&#1505;&#1500;&#1497;&#1501;\&#1502;&#1511;&#1493;&#1512;&#1497;&#1497;&#1501;%20-%20&#1514;&#1502;&#1497;&#1512;\&#1499;&#1512;&#1502;&#1503;%20&#1504;&#1491;&#1500;&#1503;%20&#1502;&#1490;&#1493;&#1512;&#1497;&#1501;.xlsx" TargetMode="External"/><Relationship Id="rId4" Type="http://schemas.microsoft.com/office/2011/relationships/chartStyle" Target="style2.xml"/></Relationships>
</file>

<file path=ppt/charts/_rels/chart4.xml.rels><?xml version="1.0" encoding="UTF-8" standalone="yes"?>
<Relationships xmlns="http://schemas.openxmlformats.org/package/2006/relationships"><Relationship Id="rId3" Type="http://schemas.microsoft.com/office/2011/relationships/chartColorStyle" Target="colors3.xml"/><Relationship Id="rId2" Type="http://schemas.openxmlformats.org/officeDocument/2006/relationships/chartUserShapes" Target="../drawings/drawing3.xml"/><Relationship Id="rId1" Type="http://schemas.openxmlformats.org/officeDocument/2006/relationships/oleObject" Target="file:///C:\Users\tamir\Dropbox\2016.11%20-%20&#1502;&#1499;&#1493;&#1503;%20&#1488;&#1492;&#1512;&#1493;&#1503;%20&#1502;&#1495;&#1511;&#1512;%20&#1504;&#1491;&#1500;&#1503;\2016.11%20&#1502;&#1499;&#1493;&#1503;%20&#1488;&#1492;&#1512;&#1503;%20-%20&#1512;&#1508;&#1493;&#1512;&#1502;&#1493;&#1514;%20&#1513;&#1506;&#1513;&#1514;&#1492;%20&#1492;&#1502;&#1502;&#1513;&#1500;&#1492;\&#1488;&#1511;&#1505;&#1500;&#1497;&#1501;\&#1502;&#1511;&#1493;&#1512;&#1497;&#1497;&#1501;%20-%20&#1514;&#1502;&#1497;&#1512;\&#1499;&#1512;&#1502;&#1503;%20&#1504;&#1491;&#1500;&#1503;%20&#1502;&#1490;&#1493;&#1512;&#1497;&#1501;.xlsx" TargetMode="External"/><Relationship Id="rId4" Type="http://schemas.microsoft.com/office/2011/relationships/chartStyle" Target="style3.xml"/></Relationships>
</file>

<file path=ppt/charts/_rels/chart5.xml.rels><?xml version="1.0" encoding="UTF-8" standalone="yes"?>
<Relationships xmlns="http://schemas.openxmlformats.org/package/2006/relationships"><Relationship Id="rId3" Type="http://schemas.microsoft.com/office/2011/relationships/chartColorStyle" Target="colors4.xml"/><Relationship Id="rId2" Type="http://schemas.openxmlformats.org/officeDocument/2006/relationships/chartUserShapes" Target="../drawings/drawing4.xml"/><Relationship Id="rId1" Type="http://schemas.openxmlformats.org/officeDocument/2006/relationships/oleObject" Target="file:///C:\Users\tamir\Dropbox\Institute%20of%20Giza%20Real%20Estate\Tamir%202016\&#1502;&#1495;&#1497;&#1512;&#1497;%20&#1491;&#1497;&#1493;&#1512;\new%202018\housing.xlsx" TargetMode="External"/><Relationship Id="rId4" Type="http://schemas.microsoft.com/office/2011/relationships/chartStyle" Target="style4.xml"/></Relationships>
</file>

<file path=ppt/charts/_rels/chart6.xml.rels><?xml version="1.0" encoding="UTF-8" standalone="yes"?>
<Relationships xmlns="http://schemas.openxmlformats.org/package/2006/relationships"><Relationship Id="rId3" Type="http://schemas.microsoft.com/office/2011/relationships/chartColorStyle" Target="colors5.xml"/><Relationship Id="rId2" Type="http://schemas.openxmlformats.org/officeDocument/2006/relationships/chartUserShapes" Target="../drawings/drawing5.xml"/><Relationship Id="rId1" Type="http://schemas.openxmlformats.org/officeDocument/2006/relationships/oleObject" Target="file:///C:\Users\tamir\Dropbox\Institute%20of%20Giza%20Real%20Estate\Tamir%202016\&#1502;&#1495;&#1497;&#1512;&#1497;%20&#1491;&#1497;&#1493;&#1512;\2019\&#1490;&#1502;&#1512;%20&#1489;&#1504;&#1497;&#1497;&#1492;.xlsx" TargetMode="External"/><Relationship Id="rId4" Type="http://schemas.microsoft.com/office/2011/relationships/chartStyle" Target="style5.xml"/></Relationships>
</file>

<file path=ppt/charts/_rels/chart7.xml.rels><?xml version="1.0" encoding="UTF-8" standalone="yes"?>
<Relationships xmlns="http://schemas.openxmlformats.org/package/2006/relationships"><Relationship Id="rId3" Type="http://schemas.microsoft.com/office/2011/relationships/chartColorStyle" Target="colors6.xml"/><Relationship Id="rId2" Type="http://schemas.openxmlformats.org/officeDocument/2006/relationships/chartUserShapes" Target="../drawings/drawing6.xml"/><Relationship Id="rId1" Type="http://schemas.openxmlformats.org/officeDocument/2006/relationships/oleObject" Target="file:///C:\Users\tamir\Dropbox\Institute%20of%20Giza%20Real%20Estate\Tamir%202016\&#1502;&#1495;&#1497;&#1512;&#1497;%20&#1491;&#1497;&#1493;&#1512;\2019\&#1492;&#1514;&#1495;&#1500;&#1493;&#1514;%20&#1489;&#1504;&#1497;&#1497;&#1492;%20&#1513;&#1504;&#1514;&#1497;.xlsx" TargetMode="External"/><Relationship Id="rId4" Type="http://schemas.microsoft.com/office/2011/relationships/chartStyle" Target="style6.xml"/></Relationships>
</file>

<file path=ppt/charts/_rels/chart8.xml.rels><?xml version="1.0" encoding="UTF-8" standalone="yes"?>
<Relationships xmlns="http://schemas.openxmlformats.org/package/2006/relationships"><Relationship Id="rId3" Type="http://schemas.microsoft.com/office/2011/relationships/chartColorStyle" Target="colors7.xml"/><Relationship Id="rId2" Type="http://schemas.openxmlformats.org/officeDocument/2006/relationships/chartUserShapes" Target="../drawings/drawing7.xml"/><Relationship Id="rId1" Type="http://schemas.openxmlformats.org/officeDocument/2006/relationships/oleObject" Target="file:///C:\Users\tamir\Dropbox\&#1502;&#1493;&#1491;&#1500;%20&#1502;&#1495;&#1497;&#1512;&#1497;%20&#1491;&#1497;&#1493;&#1512;\effect%20prediction%20housing%20new%202000%20fix.xlsx" TargetMode="External"/><Relationship Id="rId4" Type="http://schemas.microsoft.com/office/2011/relationships/chartStyle" Target="style7.xml"/></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8.xml"/><Relationship Id="rId1" Type="http://schemas.openxmlformats.org/officeDocument/2006/relationships/oleObject" Target="file:///C:\Users\tamir\Dropbox\Institute%20of%20Giza%20Real%20Estate\Tamir%202016\&#1502;&#1495;&#1497;&#1512;&#1497;%20&#1491;&#1497;&#1493;&#1512;\new%202018\effect%20prediction%20housing%20new%202000%20fix%202Q2018.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autoTitleDeleted val="1"/>
    <c:plotArea>
      <c:layout/>
      <c:lineChart>
        <c:grouping val="standard"/>
        <c:ser>
          <c:idx val="3"/>
          <c:order val="0"/>
          <c:tx>
            <c:strRef>
              <c:f>'prices annual'!$G$1</c:f>
              <c:strCache>
                <c:ptCount val="1"/>
                <c:pt idx="0">
                  <c:v>housing or appartments real base 2012</c:v>
                </c:pt>
              </c:strCache>
            </c:strRef>
          </c:tx>
          <c:spPr>
            <a:ln w="38100">
              <a:solidFill>
                <a:srgbClr val="FF0000"/>
              </a:solidFill>
            </a:ln>
          </c:spPr>
          <c:marker>
            <c:symbol val="square"/>
            <c:size val="3"/>
            <c:spPr>
              <a:solidFill>
                <a:srgbClr val="FF0000"/>
              </a:solidFill>
              <a:ln>
                <a:solidFill>
                  <a:srgbClr val="FF0000"/>
                </a:solidFill>
              </a:ln>
            </c:spPr>
          </c:marker>
          <c:dPt>
            <c:idx val="30"/>
            <c:extLst xmlns:c16r2="http://schemas.microsoft.com/office/drawing/2015/06/chart">
              <c:ext xmlns:c16="http://schemas.microsoft.com/office/drawing/2014/chart" uri="{C3380CC4-5D6E-409C-BE32-E72D297353CC}">
                <c16:uniqueId val="{00000000-9F80-4AFB-A548-C0D8F2543DFB}"/>
              </c:ext>
            </c:extLst>
          </c:dPt>
          <c:dPt>
            <c:idx val="33"/>
            <c:extLst xmlns:c16r2="http://schemas.microsoft.com/office/drawing/2015/06/chart">
              <c:ext xmlns:c16="http://schemas.microsoft.com/office/drawing/2014/chart" uri="{C3380CC4-5D6E-409C-BE32-E72D297353CC}">
                <c16:uniqueId val="{00000001-9F80-4AFB-A548-C0D8F2543DFB}"/>
              </c:ext>
            </c:extLst>
          </c:dPt>
          <c:dPt>
            <c:idx val="36"/>
            <c:marker>
              <c:symbol val="square"/>
              <c:size val="7"/>
            </c:marker>
            <c:extLst xmlns:c16r2="http://schemas.microsoft.com/office/drawing/2015/06/chart">
              <c:ext xmlns:c16="http://schemas.microsoft.com/office/drawing/2014/chart" uri="{C3380CC4-5D6E-409C-BE32-E72D297353CC}">
                <c16:uniqueId val="{00000002-9F80-4AFB-A548-C0D8F2543DFB}"/>
              </c:ext>
            </c:extLst>
          </c:dPt>
          <c:dPt>
            <c:idx val="39"/>
            <c:marker>
              <c:symbol val="square"/>
              <c:size val="7"/>
            </c:marker>
            <c:extLst xmlns:c16r2="http://schemas.microsoft.com/office/drawing/2015/06/chart">
              <c:ext xmlns:c16="http://schemas.microsoft.com/office/drawing/2014/chart" uri="{C3380CC4-5D6E-409C-BE32-E72D297353CC}">
                <c16:uniqueId val="{00000003-9F80-4AFB-A548-C0D8F2543DFB}"/>
              </c:ext>
            </c:extLst>
          </c:dPt>
          <c:dPt>
            <c:idx val="40"/>
            <c:extLst xmlns:c16r2="http://schemas.microsoft.com/office/drawing/2015/06/chart">
              <c:ext xmlns:c16="http://schemas.microsoft.com/office/drawing/2014/chart" uri="{C3380CC4-5D6E-409C-BE32-E72D297353CC}">
                <c16:uniqueId val="{00000004-9F80-4AFB-A548-C0D8F2543DFB}"/>
              </c:ext>
            </c:extLst>
          </c:dPt>
          <c:dPt>
            <c:idx val="44"/>
            <c:extLst xmlns:c16r2="http://schemas.microsoft.com/office/drawing/2015/06/chart">
              <c:ext xmlns:c16="http://schemas.microsoft.com/office/drawing/2014/chart" uri="{C3380CC4-5D6E-409C-BE32-E72D297353CC}">
                <c16:uniqueId val="{00000005-9F80-4AFB-A548-C0D8F2543DFB}"/>
              </c:ext>
            </c:extLst>
          </c:dPt>
          <c:dPt>
            <c:idx val="46"/>
            <c:marker>
              <c:symbol val="square"/>
              <c:size val="7"/>
            </c:marker>
            <c:extLst xmlns:c16r2="http://schemas.microsoft.com/office/drawing/2015/06/chart">
              <c:ext xmlns:c16="http://schemas.microsoft.com/office/drawing/2014/chart" uri="{C3380CC4-5D6E-409C-BE32-E72D297353CC}">
                <c16:uniqueId val="{00000006-9F80-4AFB-A548-C0D8F2543DFB}"/>
              </c:ext>
            </c:extLst>
          </c:dPt>
          <c:dPt>
            <c:idx val="51"/>
            <c:extLst xmlns:c16r2="http://schemas.microsoft.com/office/drawing/2015/06/chart">
              <c:ext xmlns:c16="http://schemas.microsoft.com/office/drawing/2014/chart" uri="{C3380CC4-5D6E-409C-BE32-E72D297353CC}">
                <c16:uniqueId val="{00000007-9F80-4AFB-A548-C0D8F2543DFB}"/>
              </c:ext>
            </c:extLst>
          </c:dPt>
          <c:dPt>
            <c:idx val="52"/>
            <c:extLst xmlns:c16r2="http://schemas.microsoft.com/office/drawing/2015/06/chart">
              <c:ext xmlns:c16="http://schemas.microsoft.com/office/drawing/2014/chart" uri="{C3380CC4-5D6E-409C-BE32-E72D297353CC}">
                <c16:uniqueId val="{00000008-9F80-4AFB-A548-C0D8F2543DFB}"/>
              </c:ext>
            </c:extLst>
          </c:dPt>
          <c:dPt>
            <c:idx val="53"/>
            <c:extLst xmlns:c16r2="http://schemas.microsoft.com/office/drawing/2015/06/chart">
              <c:ext xmlns:c16="http://schemas.microsoft.com/office/drawing/2014/chart" uri="{C3380CC4-5D6E-409C-BE32-E72D297353CC}">
                <c16:uniqueId val="{00000009-9F80-4AFB-A548-C0D8F2543DFB}"/>
              </c:ext>
            </c:extLst>
          </c:dPt>
          <c:dPt>
            <c:idx val="54"/>
            <c:extLst xmlns:c16r2="http://schemas.microsoft.com/office/drawing/2015/06/chart">
              <c:ext xmlns:c16="http://schemas.microsoft.com/office/drawing/2014/chart" uri="{C3380CC4-5D6E-409C-BE32-E72D297353CC}">
                <c16:uniqueId val="{0000000A-9F80-4AFB-A548-C0D8F2543DFB}"/>
              </c:ext>
            </c:extLst>
          </c:dPt>
          <c:dPt>
            <c:idx val="55"/>
            <c:marker>
              <c:symbol val="square"/>
              <c:size val="7"/>
            </c:marker>
            <c:extLst xmlns:c16r2="http://schemas.microsoft.com/office/drawing/2015/06/chart">
              <c:ext xmlns:c16="http://schemas.microsoft.com/office/drawing/2014/chart" uri="{C3380CC4-5D6E-409C-BE32-E72D297353CC}">
                <c16:uniqueId val="{0000000B-9F80-4AFB-A548-C0D8F2543DFB}"/>
              </c:ext>
            </c:extLst>
          </c:dPt>
          <c:dLbls>
            <c:dLbl>
              <c:idx val="33"/>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9F80-4AFB-A548-C0D8F2543DFB}"/>
                </c:ext>
              </c:extLst>
            </c:dLbl>
            <c:dLbl>
              <c:idx val="36"/>
              <c:layout/>
              <c:dLblPos val="t"/>
              <c:showCatName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2-9F80-4AFB-A548-C0D8F2543DFB}"/>
                </c:ext>
              </c:extLst>
            </c:dLbl>
            <c:dLbl>
              <c:idx val="39"/>
              <c:layout>
                <c:manualLayout>
                  <c:x val="-4.1699500919359072E-3"/>
                  <c:y val="-2.4861013233106261E-2"/>
                </c:manualLayout>
              </c:layout>
              <c:dLblPos val="r"/>
              <c:showCatName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3-9F80-4AFB-A548-C0D8F2543DFB}"/>
                </c:ext>
              </c:extLst>
            </c:dLbl>
            <c:dLbl>
              <c:idx val="40"/>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9F80-4AFB-A548-C0D8F2543DFB}"/>
                </c:ext>
              </c:extLst>
            </c:dLbl>
            <c:dLbl>
              <c:idx val="44"/>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9F80-4AFB-A548-C0D8F2543DFB}"/>
                </c:ext>
              </c:extLst>
            </c:dLbl>
            <c:dLbl>
              <c:idx val="46"/>
              <c:layout/>
              <c:dLblPos val="b"/>
              <c:showCatName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6-9F80-4AFB-A548-C0D8F2543DFB}"/>
                </c:ext>
              </c:extLst>
            </c:dLbl>
            <c:dLbl>
              <c:idx val="51"/>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9F80-4AFB-A548-C0D8F2543DFB}"/>
                </c:ext>
              </c:extLst>
            </c:dLbl>
            <c:dLbl>
              <c:idx val="52"/>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9F80-4AFB-A548-C0D8F2543DFB}"/>
                </c:ext>
              </c:extLst>
            </c:dLbl>
            <c:dLbl>
              <c:idx val="55"/>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9F80-4AFB-A548-C0D8F2543DFB}"/>
                </c:ext>
              </c:extLst>
            </c:dLbl>
            <c:dLbl>
              <c:idx val="56"/>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C-9F80-4AFB-A548-C0D8F2543DFB}"/>
                </c:ext>
              </c:extLst>
            </c:dLbl>
            <c:delete val="1"/>
            <c:spPr>
              <a:noFill/>
              <a:ln>
                <a:noFill/>
              </a:ln>
              <a:effectLst/>
            </c:spPr>
            <c:txPr>
              <a:bodyPr/>
              <a:lstStyle/>
              <a:p>
                <a:pPr>
                  <a:defRPr sz="1200" b="1">
                    <a:solidFill>
                      <a:srgbClr val="FF0000"/>
                    </a:solidFill>
                    <a:latin typeface="Arial" panose="020B0604020202020204" pitchFamily="34" charset="0"/>
                    <a:cs typeface="Arial" panose="020B0604020202020204" pitchFamily="34" charset="0"/>
                  </a:defRPr>
                </a:pPr>
                <a:endParaRPr lang="en-US"/>
              </a:p>
            </c:txPr>
            <c:dLblPos val="t"/>
            <c:extLst xmlns:c16r2="http://schemas.microsoft.com/office/drawing/2015/06/chart">
              <c:ext xmlns:c15="http://schemas.microsoft.com/office/drawing/2012/chart" uri="{CE6537A1-D6FC-4f65-9D91-7224C49458BB}">
                <c15:showLeaderLines val="0"/>
              </c:ext>
            </c:extLst>
          </c:dLbls>
          <c:trendline>
            <c:spPr>
              <a:ln w="38100">
                <a:solidFill>
                  <a:schemeClr val="tx1"/>
                </a:solidFill>
              </a:ln>
            </c:spPr>
            <c:trendlineType val="exp"/>
          </c:trendline>
          <c:cat>
            <c:numRef>
              <c:f>'prices annual'!$A$2:$A$59</c:f>
              <c:numCache>
                <c:formatCode>General</c:formatCode>
                <c:ptCount val="58"/>
                <c:pt idx="0">
                  <c:v>1961</c:v>
                </c:pt>
                <c:pt idx="1">
                  <c:v>1962</c:v>
                </c:pt>
                <c:pt idx="2">
                  <c:v>1963</c:v>
                </c:pt>
                <c:pt idx="3">
                  <c:v>1964</c:v>
                </c:pt>
                <c:pt idx="4">
                  <c:v>1965</c:v>
                </c:pt>
                <c:pt idx="5">
                  <c:v>1966</c:v>
                </c:pt>
                <c:pt idx="6">
                  <c:v>1967</c:v>
                </c:pt>
                <c:pt idx="7">
                  <c:v>1968</c:v>
                </c:pt>
                <c:pt idx="8">
                  <c:v>1969</c:v>
                </c:pt>
                <c:pt idx="9">
                  <c:v>1970</c:v>
                </c:pt>
                <c:pt idx="10">
                  <c:v>1971</c:v>
                </c:pt>
                <c:pt idx="11">
                  <c:v>1972</c:v>
                </c:pt>
                <c:pt idx="12">
                  <c:v>1973</c:v>
                </c:pt>
                <c:pt idx="13">
                  <c:v>1974</c:v>
                </c:pt>
                <c:pt idx="14">
                  <c:v>1975</c:v>
                </c:pt>
                <c:pt idx="15">
                  <c:v>1976</c:v>
                </c:pt>
                <c:pt idx="16">
                  <c:v>1977</c:v>
                </c:pt>
                <c:pt idx="17">
                  <c:v>1978</c:v>
                </c:pt>
                <c:pt idx="18">
                  <c:v>1979</c:v>
                </c:pt>
                <c:pt idx="19">
                  <c:v>1980</c:v>
                </c:pt>
                <c:pt idx="20">
                  <c:v>1981</c:v>
                </c:pt>
                <c:pt idx="21">
                  <c:v>1982</c:v>
                </c:pt>
                <c:pt idx="22">
                  <c:v>1983</c:v>
                </c:pt>
                <c:pt idx="23">
                  <c:v>1984</c:v>
                </c:pt>
                <c:pt idx="24">
                  <c:v>1985</c:v>
                </c:pt>
                <c:pt idx="25">
                  <c:v>1986</c:v>
                </c:pt>
                <c:pt idx="26">
                  <c:v>1987</c:v>
                </c:pt>
                <c:pt idx="27">
                  <c:v>1988</c:v>
                </c:pt>
                <c:pt idx="28">
                  <c:v>1989</c:v>
                </c:pt>
                <c:pt idx="29">
                  <c:v>1990</c:v>
                </c:pt>
                <c:pt idx="30">
                  <c:v>1991</c:v>
                </c:pt>
                <c:pt idx="31">
                  <c:v>1992</c:v>
                </c:pt>
                <c:pt idx="32">
                  <c:v>1993</c:v>
                </c:pt>
                <c:pt idx="33">
                  <c:v>1994</c:v>
                </c:pt>
                <c:pt idx="34">
                  <c:v>1995</c:v>
                </c:pt>
                <c:pt idx="35">
                  <c:v>1996</c:v>
                </c:pt>
                <c:pt idx="36">
                  <c:v>1997</c:v>
                </c:pt>
                <c:pt idx="37">
                  <c:v>1998</c:v>
                </c:pt>
                <c:pt idx="38">
                  <c:v>1999</c:v>
                </c:pt>
                <c:pt idx="39">
                  <c:v>2000</c:v>
                </c:pt>
                <c:pt idx="40">
                  <c:v>2001</c:v>
                </c:pt>
                <c:pt idx="41">
                  <c:v>2002</c:v>
                </c:pt>
                <c:pt idx="42">
                  <c:v>2003</c:v>
                </c:pt>
                <c:pt idx="43">
                  <c:v>2004</c:v>
                </c:pt>
                <c:pt idx="44">
                  <c:v>2005</c:v>
                </c:pt>
                <c:pt idx="45">
                  <c:v>2006</c:v>
                </c:pt>
                <c:pt idx="46">
                  <c:v>2007</c:v>
                </c:pt>
                <c:pt idx="47">
                  <c:v>2008</c:v>
                </c:pt>
                <c:pt idx="48">
                  <c:v>2009</c:v>
                </c:pt>
                <c:pt idx="49">
                  <c:v>2010</c:v>
                </c:pt>
                <c:pt idx="50">
                  <c:v>2011</c:v>
                </c:pt>
                <c:pt idx="51">
                  <c:v>2012</c:v>
                </c:pt>
                <c:pt idx="52">
                  <c:v>2013</c:v>
                </c:pt>
                <c:pt idx="53">
                  <c:v>2014</c:v>
                </c:pt>
                <c:pt idx="54">
                  <c:v>2015</c:v>
                </c:pt>
                <c:pt idx="55">
                  <c:v>2016</c:v>
                </c:pt>
                <c:pt idx="56">
                  <c:v>2017</c:v>
                </c:pt>
                <c:pt idx="57">
                  <c:v>2018</c:v>
                </c:pt>
              </c:numCache>
            </c:numRef>
          </c:cat>
          <c:val>
            <c:numRef>
              <c:f>'prices annual'!$G$2:$G$59</c:f>
              <c:numCache>
                <c:formatCode>General</c:formatCode>
                <c:ptCount val="58"/>
                <c:pt idx="0">
                  <c:v>30.613364024920219</c:v>
                </c:pt>
                <c:pt idx="1">
                  <c:v>33.150750254715476</c:v>
                </c:pt>
                <c:pt idx="2">
                  <c:v>37.16721097598348</c:v>
                </c:pt>
                <c:pt idx="3">
                  <c:v>43.601948019359099</c:v>
                </c:pt>
                <c:pt idx="4">
                  <c:v>44.61822386816349</c:v>
                </c:pt>
                <c:pt idx="5">
                  <c:v>44.48474270048635</c:v>
                </c:pt>
                <c:pt idx="6">
                  <c:v>42.883871818213002</c:v>
                </c:pt>
                <c:pt idx="7">
                  <c:v>43.982245622148454</c:v>
                </c:pt>
                <c:pt idx="8">
                  <c:v>44.007480538999779</c:v>
                </c:pt>
                <c:pt idx="9">
                  <c:v>46.662118200071227</c:v>
                </c:pt>
                <c:pt idx="10">
                  <c:v>47.05909129251571</c:v>
                </c:pt>
                <c:pt idx="11">
                  <c:v>50.402251754998126</c:v>
                </c:pt>
                <c:pt idx="12">
                  <c:v>55.377746748468496</c:v>
                </c:pt>
                <c:pt idx="13">
                  <c:v>56.977136950777272</c:v>
                </c:pt>
                <c:pt idx="14">
                  <c:v>53.49763981162836</c:v>
                </c:pt>
                <c:pt idx="15">
                  <c:v>50.3808778219964</c:v>
                </c:pt>
                <c:pt idx="16">
                  <c:v>45.577122040927421</c:v>
                </c:pt>
                <c:pt idx="17">
                  <c:v>44.164997543081427</c:v>
                </c:pt>
                <c:pt idx="18">
                  <c:v>54.456277808548336</c:v>
                </c:pt>
                <c:pt idx="19">
                  <c:v>52.599247158543555</c:v>
                </c:pt>
                <c:pt idx="20">
                  <c:v>54.945835892925238</c:v>
                </c:pt>
                <c:pt idx="21">
                  <c:v>59.210524327735442</c:v>
                </c:pt>
                <c:pt idx="22">
                  <c:v>58.854532962302102</c:v>
                </c:pt>
                <c:pt idx="23">
                  <c:v>63.289464853444677</c:v>
                </c:pt>
                <c:pt idx="24">
                  <c:v>61.715382320626304</c:v>
                </c:pt>
                <c:pt idx="25">
                  <c:v>54.935288176941448</c:v>
                </c:pt>
                <c:pt idx="26">
                  <c:v>53.874614135975101</c:v>
                </c:pt>
                <c:pt idx="27">
                  <c:v>54.208979348010118</c:v>
                </c:pt>
                <c:pt idx="28">
                  <c:v>59.542431040424553</c:v>
                </c:pt>
                <c:pt idx="29">
                  <c:v>68.196678347178093</c:v>
                </c:pt>
                <c:pt idx="30">
                  <c:v>75.349309888918043</c:v>
                </c:pt>
                <c:pt idx="31">
                  <c:v>75.017869515473194</c:v>
                </c:pt>
                <c:pt idx="32">
                  <c:v>80.616670776894765</c:v>
                </c:pt>
                <c:pt idx="33">
                  <c:v>83.898298109468556</c:v>
                </c:pt>
                <c:pt idx="34">
                  <c:v>87.742801901141036</c:v>
                </c:pt>
                <c:pt idx="35">
                  <c:v>91.493114186115207</c:v>
                </c:pt>
                <c:pt idx="36">
                  <c:v>91.642525521239747</c:v>
                </c:pt>
                <c:pt idx="37">
                  <c:v>90.176543469366095</c:v>
                </c:pt>
                <c:pt idx="38">
                  <c:v>89.313267460243139</c:v>
                </c:pt>
                <c:pt idx="39">
                  <c:v>84.071602752030401</c:v>
                </c:pt>
                <c:pt idx="40">
                  <c:v>80.252349044044678</c:v>
                </c:pt>
                <c:pt idx="41">
                  <c:v>79.962609991822745</c:v>
                </c:pt>
                <c:pt idx="42">
                  <c:v>74.890573956826955</c:v>
                </c:pt>
                <c:pt idx="43">
                  <c:v>74.645348318586912</c:v>
                </c:pt>
                <c:pt idx="44">
                  <c:v>73.821769019001309</c:v>
                </c:pt>
                <c:pt idx="45">
                  <c:v>72.63195702957222</c:v>
                </c:pt>
                <c:pt idx="46">
                  <c:v>71.136638674328168</c:v>
                </c:pt>
                <c:pt idx="47">
                  <c:v>73.142402336454779</c:v>
                </c:pt>
                <c:pt idx="48">
                  <c:v>80.457235878085086</c:v>
                </c:pt>
                <c:pt idx="49">
                  <c:v>92.166916426757382</c:v>
                </c:pt>
                <c:pt idx="50">
                  <c:v>98.493234044008275</c:v>
                </c:pt>
                <c:pt idx="51">
                  <c:v>99.968798314339764</c:v>
                </c:pt>
                <c:pt idx="52">
                  <c:v>107.4033386192927</c:v>
                </c:pt>
                <c:pt idx="53">
                  <c:v>113.69459531630655</c:v>
                </c:pt>
                <c:pt idx="54">
                  <c:v>121.11927526069617</c:v>
                </c:pt>
                <c:pt idx="55">
                  <c:v>130.86220199444131</c:v>
                </c:pt>
                <c:pt idx="56">
                  <c:v>135.64175409476573</c:v>
                </c:pt>
                <c:pt idx="57">
                  <c:v>133.45621315083761</c:v>
                </c:pt>
              </c:numCache>
            </c:numRef>
          </c:val>
          <c:extLst xmlns:c16r2="http://schemas.microsoft.com/office/drawing/2015/06/chart">
            <c:ext xmlns:c16="http://schemas.microsoft.com/office/drawing/2014/chart" uri="{C3380CC4-5D6E-409C-BE32-E72D297353CC}">
              <c16:uniqueId val="{0000000E-9F80-4AFB-A548-C0D8F2543DFB}"/>
            </c:ext>
          </c:extLst>
        </c:ser>
        <c:dLbls>
          <c:showVal val="1"/>
        </c:dLbls>
        <c:marker val="1"/>
        <c:axId val="64122880"/>
        <c:axId val="64124416"/>
      </c:lineChart>
      <c:catAx>
        <c:axId val="64122880"/>
        <c:scaling>
          <c:orientation val="minMax"/>
        </c:scaling>
        <c:axPos val="b"/>
        <c:numFmt formatCode="General" sourceLinked="1"/>
        <c:tickLblPos val="nextTo"/>
        <c:txPr>
          <a:bodyPr/>
          <a:lstStyle/>
          <a:p>
            <a:pPr>
              <a:defRPr sz="1100" b="1"/>
            </a:pPr>
            <a:endParaRPr lang="en-US"/>
          </a:p>
        </c:txPr>
        <c:crossAx val="64124416"/>
        <c:crosses val="autoZero"/>
        <c:auto val="1"/>
        <c:lblAlgn val="ctr"/>
        <c:lblOffset val="100"/>
        <c:tickLblSkip val="1"/>
      </c:catAx>
      <c:valAx>
        <c:axId val="64124416"/>
        <c:scaling>
          <c:orientation val="minMax"/>
          <c:max val="140"/>
          <c:min val="30"/>
        </c:scaling>
        <c:axPos val="l"/>
        <c:majorGridlines/>
        <c:numFmt formatCode="#,##0" sourceLinked="0"/>
        <c:tickLblPos val="nextTo"/>
        <c:crossAx val="64122880"/>
        <c:crosses val="autoZero"/>
        <c:crossBetween val="midCat"/>
        <c:majorUnit val="10"/>
      </c:valAx>
    </c:plotArea>
    <c:plotVisOnly val="1"/>
    <c:dispBlanksAs val="span"/>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en-US"/>
  <c:chart>
    <c:plotArea>
      <c:layout/>
      <c:lineChart>
        <c:grouping val="standard"/>
        <c:ser>
          <c:idx val="0"/>
          <c:order val="0"/>
          <c:tx>
            <c:v>מודל מחירי דיור</c:v>
          </c:tx>
          <c:spPr>
            <a:ln w="28575" cap="rnd">
              <a:solidFill>
                <a:schemeClr val="accent1"/>
              </a:solidFill>
              <a:round/>
            </a:ln>
            <a:effectLst/>
          </c:spPr>
          <c:marker>
            <c:symbol val="none"/>
          </c:marker>
          <c:cat>
            <c:strRef>
              <c:f>Sheet1!$A$154:$A$178</c:f>
              <c:strCache>
                <c:ptCount val="25"/>
                <c:pt idx="0">
                  <c:v>2013q1</c:v>
                </c:pt>
                <c:pt idx="1">
                  <c:v>2013q2</c:v>
                </c:pt>
                <c:pt idx="2">
                  <c:v>2013q3</c:v>
                </c:pt>
                <c:pt idx="3">
                  <c:v>2013q4</c:v>
                </c:pt>
                <c:pt idx="4">
                  <c:v>2014q1</c:v>
                </c:pt>
                <c:pt idx="5">
                  <c:v>2014q2</c:v>
                </c:pt>
                <c:pt idx="6">
                  <c:v>2014q3</c:v>
                </c:pt>
                <c:pt idx="7">
                  <c:v>2014q4</c:v>
                </c:pt>
                <c:pt idx="8">
                  <c:v>2015q1</c:v>
                </c:pt>
                <c:pt idx="9">
                  <c:v>2015q2</c:v>
                </c:pt>
                <c:pt idx="10">
                  <c:v>2015q3</c:v>
                </c:pt>
                <c:pt idx="11">
                  <c:v>2015q4</c:v>
                </c:pt>
                <c:pt idx="12">
                  <c:v>2016q1</c:v>
                </c:pt>
                <c:pt idx="13">
                  <c:v>2016q2</c:v>
                </c:pt>
                <c:pt idx="14">
                  <c:v>2016q3</c:v>
                </c:pt>
                <c:pt idx="15">
                  <c:v>2016q4</c:v>
                </c:pt>
                <c:pt idx="16">
                  <c:v>2017q1</c:v>
                </c:pt>
                <c:pt idx="17">
                  <c:v>2017q2</c:v>
                </c:pt>
                <c:pt idx="18">
                  <c:v>2017q3</c:v>
                </c:pt>
                <c:pt idx="19">
                  <c:v>2017q4</c:v>
                </c:pt>
                <c:pt idx="20">
                  <c:v>2018q1</c:v>
                </c:pt>
                <c:pt idx="21">
                  <c:v>2018q2</c:v>
                </c:pt>
                <c:pt idx="22">
                  <c:v>2018q3</c:v>
                </c:pt>
                <c:pt idx="23">
                  <c:v>2018q4</c:v>
                </c:pt>
                <c:pt idx="24">
                  <c:v>2019q1</c:v>
                </c:pt>
              </c:strCache>
            </c:strRef>
          </c:cat>
          <c:val>
            <c:numRef>
              <c:f>Sheet1!$P$154:$P$178</c:f>
              <c:numCache>
                <c:formatCode>General</c:formatCode>
                <c:ptCount val="25"/>
                <c:pt idx="0">
                  <c:v>107.17214364251585</c:v>
                </c:pt>
                <c:pt idx="1">
                  <c:v>107.95266834688535</c:v>
                </c:pt>
                <c:pt idx="2">
                  <c:v>107.48034861315219</c:v>
                </c:pt>
                <c:pt idx="3">
                  <c:v>108.07913752138235</c:v>
                </c:pt>
                <c:pt idx="4">
                  <c:v>112.56950080771492</c:v>
                </c:pt>
                <c:pt idx="5">
                  <c:v>115.73565670847401</c:v>
                </c:pt>
                <c:pt idx="6">
                  <c:v>113.83106970509748</c:v>
                </c:pt>
                <c:pt idx="7">
                  <c:v>115.11209671661183</c:v>
                </c:pt>
                <c:pt idx="8">
                  <c:v>116.49246064316422</c:v>
                </c:pt>
                <c:pt idx="9">
                  <c:v>121.34488109402929</c:v>
                </c:pt>
                <c:pt idx="10">
                  <c:v>120.78840576355549</c:v>
                </c:pt>
                <c:pt idx="11">
                  <c:v>127.23656743413954</c:v>
                </c:pt>
                <c:pt idx="12">
                  <c:v>125.45819947527187</c:v>
                </c:pt>
                <c:pt idx="13">
                  <c:v>131.80809592745817</c:v>
                </c:pt>
                <c:pt idx="14">
                  <c:v>129.96201874381129</c:v>
                </c:pt>
                <c:pt idx="15">
                  <c:v>135.03057036782485</c:v>
                </c:pt>
                <c:pt idx="16">
                  <c:v>133.95303221289862</c:v>
                </c:pt>
                <c:pt idx="17">
                  <c:v>135.57932070414884</c:v>
                </c:pt>
                <c:pt idx="18">
                  <c:v>136.46371114568274</c:v>
                </c:pt>
                <c:pt idx="19">
                  <c:v>138.89529640931676</c:v>
                </c:pt>
                <c:pt idx="20">
                  <c:v>135.76799150761121</c:v>
                </c:pt>
                <c:pt idx="21">
                  <c:v>134.97509504939515</c:v>
                </c:pt>
                <c:pt idx="22">
                  <c:v>134.09286812128565</c:v>
                </c:pt>
                <c:pt idx="23">
                  <c:v>133.37336025145768</c:v>
                </c:pt>
                <c:pt idx="24">
                  <c:v>132.99047935533545</c:v>
                </c:pt>
              </c:numCache>
            </c:numRef>
          </c:val>
          <c:extLst xmlns:c16r2="http://schemas.microsoft.com/office/drawing/2015/06/chart">
            <c:ext xmlns:c16="http://schemas.microsoft.com/office/drawing/2014/chart" uri="{C3380CC4-5D6E-409C-BE32-E72D297353CC}">
              <c16:uniqueId val="{00000000-084A-4E05-97A0-63384278B99D}"/>
            </c:ext>
          </c:extLst>
        </c:ser>
        <c:ser>
          <c:idx val="1"/>
          <c:order val="1"/>
          <c:tx>
            <c:v>מדד מחירי הדירות</c:v>
          </c:tx>
          <c:spPr>
            <a:ln w="28575" cap="rnd">
              <a:solidFill>
                <a:schemeClr val="accent2"/>
              </a:solidFill>
              <a:round/>
            </a:ln>
            <a:effectLst/>
          </c:spPr>
          <c:marker>
            <c:symbol val="none"/>
          </c:marker>
          <c:cat>
            <c:strRef>
              <c:f>Sheet1!$A$154:$A$178</c:f>
              <c:strCache>
                <c:ptCount val="25"/>
                <c:pt idx="0">
                  <c:v>2013q1</c:v>
                </c:pt>
                <c:pt idx="1">
                  <c:v>2013q2</c:v>
                </c:pt>
                <c:pt idx="2">
                  <c:v>2013q3</c:v>
                </c:pt>
                <c:pt idx="3">
                  <c:v>2013q4</c:v>
                </c:pt>
                <c:pt idx="4">
                  <c:v>2014q1</c:v>
                </c:pt>
                <c:pt idx="5">
                  <c:v>2014q2</c:v>
                </c:pt>
                <c:pt idx="6">
                  <c:v>2014q3</c:v>
                </c:pt>
                <c:pt idx="7">
                  <c:v>2014q4</c:v>
                </c:pt>
                <c:pt idx="8">
                  <c:v>2015q1</c:v>
                </c:pt>
                <c:pt idx="9">
                  <c:v>2015q2</c:v>
                </c:pt>
                <c:pt idx="10">
                  <c:v>2015q3</c:v>
                </c:pt>
                <c:pt idx="11">
                  <c:v>2015q4</c:v>
                </c:pt>
                <c:pt idx="12">
                  <c:v>2016q1</c:v>
                </c:pt>
                <c:pt idx="13">
                  <c:v>2016q2</c:v>
                </c:pt>
                <c:pt idx="14">
                  <c:v>2016q3</c:v>
                </c:pt>
                <c:pt idx="15">
                  <c:v>2016q4</c:v>
                </c:pt>
                <c:pt idx="16">
                  <c:v>2017q1</c:v>
                </c:pt>
                <c:pt idx="17">
                  <c:v>2017q2</c:v>
                </c:pt>
                <c:pt idx="18">
                  <c:v>2017q3</c:v>
                </c:pt>
                <c:pt idx="19">
                  <c:v>2017q4</c:v>
                </c:pt>
                <c:pt idx="20">
                  <c:v>2018q1</c:v>
                </c:pt>
                <c:pt idx="21">
                  <c:v>2018q2</c:v>
                </c:pt>
                <c:pt idx="22">
                  <c:v>2018q3</c:v>
                </c:pt>
                <c:pt idx="23">
                  <c:v>2018q4</c:v>
                </c:pt>
                <c:pt idx="24">
                  <c:v>2019q1</c:v>
                </c:pt>
              </c:strCache>
            </c:strRef>
          </c:cat>
          <c:val>
            <c:numRef>
              <c:f>Sheet1!$C$154:$C$178</c:f>
              <c:numCache>
                <c:formatCode>General</c:formatCode>
                <c:ptCount val="25"/>
                <c:pt idx="0">
                  <c:v>106.40199171228235</c:v>
                </c:pt>
                <c:pt idx="1">
                  <c:v>107.11126211074512</c:v>
                </c:pt>
                <c:pt idx="2">
                  <c:v>107.30638914000544</c:v>
                </c:pt>
                <c:pt idx="3">
                  <c:v>110.44228361715629</c:v>
                </c:pt>
                <c:pt idx="4">
                  <c:v>113.77494161073935</c:v>
                </c:pt>
                <c:pt idx="5">
                  <c:v>113.61084366177749</c:v>
                </c:pt>
                <c:pt idx="6">
                  <c:v>113.97775484462791</c:v>
                </c:pt>
                <c:pt idx="7">
                  <c:v>115.37168091629663</c:v>
                </c:pt>
                <c:pt idx="8">
                  <c:v>119.57336382951507</c:v>
                </c:pt>
                <c:pt idx="9">
                  <c:v>120.78191186091657</c:v>
                </c:pt>
                <c:pt idx="10">
                  <c:v>122.25525550665179</c:v>
                </c:pt>
                <c:pt idx="11">
                  <c:v>125.75710263569732</c:v>
                </c:pt>
                <c:pt idx="12">
                  <c:v>129.94449706845919</c:v>
                </c:pt>
                <c:pt idx="13">
                  <c:v>130.05479541767568</c:v>
                </c:pt>
                <c:pt idx="14">
                  <c:v>133.6251863442412</c:v>
                </c:pt>
                <c:pt idx="15" formatCode="0.000">
                  <c:v>133.35114817812746</c:v>
                </c:pt>
                <c:pt idx="16" formatCode="0.000">
                  <c:v>134.23906341454915</c:v>
                </c:pt>
                <c:pt idx="17" formatCode="0.000">
                  <c:v>135.36774900753454</c:v>
                </c:pt>
                <c:pt idx="18" formatCode="0.000">
                  <c:v>137.26813528304058</c:v>
                </c:pt>
                <c:pt idx="19" formatCode="0.000">
                  <c:v>135.69206867393873</c:v>
                </c:pt>
                <c:pt idx="20" formatCode="0.000">
                  <c:v>134.47962580705533</c:v>
                </c:pt>
                <c:pt idx="21" formatCode="0.000">
                  <c:v>133.93473812697491</c:v>
                </c:pt>
                <c:pt idx="22" formatCode="0.000">
                  <c:v>133.08150978484474</c:v>
                </c:pt>
                <c:pt idx="23" formatCode="0.000">
                  <c:v>132.29786706446097</c:v>
                </c:pt>
                <c:pt idx="24" formatCode="0.000">
                  <c:v>133.37307195410636</c:v>
                </c:pt>
              </c:numCache>
            </c:numRef>
          </c:val>
          <c:extLst xmlns:c16r2="http://schemas.microsoft.com/office/drawing/2015/06/chart">
            <c:ext xmlns:c16="http://schemas.microsoft.com/office/drawing/2014/chart" uri="{C3380CC4-5D6E-409C-BE32-E72D297353CC}">
              <c16:uniqueId val="{00000001-084A-4E05-97A0-63384278B99D}"/>
            </c:ext>
          </c:extLst>
        </c:ser>
        <c:dLbls/>
        <c:marker val="1"/>
        <c:axId val="71042560"/>
        <c:axId val="71044096"/>
      </c:lineChart>
      <c:catAx>
        <c:axId val="71042560"/>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1044096"/>
        <c:crosses val="autoZero"/>
        <c:auto val="1"/>
        <c:lblAlgn val="ctr"/>
        <c:lblOffset val="100"/>
      </c:catAx>
      <c:valAx>
        <c:axId val="71044096"/>
        <c:scaling>
          <c:orientation val="minMax"/>
          <c:min val="105"/>
        </c:scaling>
        <c:axPos val="l"/>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1042560"/>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userShapes r:id="rId2"/>
</c:chartSpace>
</file>

<file path=ppt/charts/chart11.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smtClean="0">
                <a:effectLst/>
              </a:rPr>
              <a:t>Forecast housing prices at various construction levels for the quarter from 2021</a:t>
            </a:r>
            <a:endParaRPr lang="en-US" dirty="0">
              <a:effectLst/>
            </a:endParaRPr>
          </a:p>
        </c:rich>
      </c:tx>
      <c:layout/>
      <c:spPr>
        <a:noFill/>
        <a:ln>
          <a:noFill/>
        </a:ln>
        <a:effectLst/>
      </c:spPr>
    </c:title>
    <c:plotArea>
      <c:layout/>
      <c:lineChart>
        <c:grouping val="standard"/>
        <c:ser>
          <c:idx val="0"/>
          <c:order val="0"/>
          <c:tx>
            <c:strRef>
              <c:f>' T3-Muaz'!$C$1</c:f>
              <c:strCache>
                <c:ptCount val="1"/>
                <c:pt idx="0">
                  <c:v>קצב בנייה רבעוני - 10 אלף יחידות דיור</c:v>
                </c:pt>
              </c:strCache>
            </c:strRef>
          </c:tx>
          <c:spPr>
            <a:ln w="28575" cap="rnd">
              <a:solidFill>
                <a:schemeClr val="accent1"/>
              </a:solidFill>
              <a:round/>
            </a:ln>
            <a:effectLst/>
          </c:spPr>
          <c:marker>
            <c:symbol val="none"/>
          </c:marker>
          <c:cat>
            <c:strRef>
              <c:f>' T3-Muaz'!$B$129:$B$197</c:f>
              <c:strCache>
                <c:ptCount val="69"/>
                <c:pt idx="0">
                  <c:v>2007q1</c:v>
                </c:pt>
                <c:pt idx="1">
                  <c:v>2007q2</c:v>
                </c:pt>
                <c:pt idx="2">
                  <c:v>2007q3</c:v>
                </c:pt>
                <c:pt idx="3">
                  <c:v>2007q4</c:v>
                </c:pt>
                <c:pt idx="4">
                  <c:v>2008q1</c:v>
                </c:pt>
                <c:pt idx="5">
                  <c:v>2008q2</c:v>
                </c:pt>
                <c:pt idx="6">
                  <c:v>2008q3</c:v>
                </c:pt>
                <c:pt idx="7">
                  <c:v>2008q4</c:v>
                </c:pt>
                <c:pt idx="8">
                  <c:v>2009q1</c:v>
                </c:pt>
                <c:pt idx="9">
                  <c:v>2009q2</c:v>
                </c:pt>
                <c:pt idx="10">
                  <c:v>2009q3</c:v>
                </c:pt>
                <c:pt idx="11">
                  <c:v>2009q4</c:v>
                </c:pt>
                <c:pt idx="12">
                  <c:v>2010q1</c:v>
                </c:pt>
                <c:pt idx="13">
                  <c:v>2010q2</c:v>
                </c:pt>
                <c:pt idx="14">
                  <c:v>2010q3</c:v>
                </c:pt>
                <c:pt idx="15">
                  <c:v>2010q4</c:v>
                </c:pt>
                <c:pt idx="16">
                  <c:v>2011q1</c:v>
                </c:pt>
                <c:pt idx="17">
                  <c:v>2011q2</c:v>
                </c:pt>
                <c:pt idx="18">
                  <c:v>2011q3</c:v>
                </c:pt>
                <c:pt idx="19">
                  <c:v>2011q4</c:v>
                </c:pt>
                <c:pt idx="20">
                  <c:v>2012q1</c:v>
                </c:pt>
                <c:pt idx="21">
                  <c:v>2012q2</c:v>
                </c:pt>
                <c:pt idx="22">
                  <c:v>2012q3</c:v>
                </c:pt>
                <c:pt idx="23">
                  <c:v>2012q4</c:v>
                </c:pt>
                <c:pt idx="24">
                  <c:v>2013q1</c:v>
                </c:pt>
                <c:pt idx="25">
                  <c:v>2013q2</c:v>
                </c:pt>
                <c:pt idx="26">
                  <c:v>2013q3</c:v>
                </c:pt>
                <c:pt idx="27">
                  <c:v>2013q4</c:v>
                </c:pt>
                <c:pt idx="28">
                  <c:v>2014q1</c:v>
                </c:pt>
                <c:pt idx="29">
                  <c:v>2014q2</c:v>
                </c:pt>
                <c:pt idx="30">
                  <c:v>2014q3</c:v>
                </c:pt>
                <c:pt idx="31">
                  <c:v>2014q4</c:v>
                </c:pt>
                <c:pt idx="32">
                  <c:v>2015q1</c:v>
                </c:pt>
                <c:pt idx="33">
                  <c:v>2015q2</c:v>
                </c:pt>
                <c:pt idx="34">
                  <c:v>2015q3</c:v>
                </c:pt>
                <c:pt idx="35">
                  <c:v>2015q4</c:v>
                </c:pt>
                <c:pt idx="36">
                  <c:v>2016q1</c:v>
                </c:pt>
                <c:pt idx="37">
                  <c:v>2016q2</c:v>
                </c:pt>
                <c:pt idx="38">
                  <c:v>2016q3</c:v>
                </c:pt>
                <c:pt idx="39">
                  <c:v>2016q4</c:v>
                </c:pt>
                <c:pt idx="40">
                  <c:v>2017q1</c:v>
                </c:pt>
                <c:pt idx="41">
                  <c:v>2017q2</c:v>
                </c:pt>
                <c:pt idx="42">
                  <c:v>2017q3</c:v>
                </c:pt>
                <c:pt idx="43">
                  <c:v>2017q4</c:v>
                </c:pt>
                <c:pt idx="44">
                  <c:v>2018q1</c:v>
                </c:pt>
                <c:pt idx="45">
                  <c:v>2018q2</c:v>
                </c:pt>
                <c:pt idx="46">
                  <c:v>2018q3</c:v>
                </c:pt>
                <c:pt idx="47">
                  <c:v>2018q4</c:v>
                </c:pt>
                <c:pt idx="48">
                  <c:v>2019q1</c:v>
                </c:pt>
                <c:pt idx="49">
                  <c:v>2019q2</c:v>
                </c:pt>
                <c:pt idx="50">
                  <c:v>2019q3</c:v>
                </c:pt>
                <c:pt idx="51">
                  <c:v>2019q4</c:v>
                </c:pt>
                <c:pt idx="52">
                  <c:v>2020q1</c:v>
                </c:pt>
                <c:pt idx="53">
                  <c:v>2020q2</c:v>
                </c:pt>
                <c:pt idx="54">
                  <c:v>2020q3</c:v>
                </c:pt>
                <c:pt idx="55">
                  <c:v>2020q4</c:v>
                </c:pt>
                <c:pt idx="56">
                  <c:v>2021q1</c:v>
                </c:pt>
                <c:pt idx="57">
                  <c:v>2021q2</c:v>
                </c:pt>
                <c:pt idx="58">
                  <c:v>2021q3</c:v>
                </c:pt>
                <c:pt idx="59">
                  <c:v>2021q4</c:v>
                </c:pt>
                <c:pt idx="60">
                  <c:v>2022q1</c:v>
                </c:pt>
                <c:pt idx="61">
                  <c:v>2022q2</c:v>
                </c:pt>
                <c:pt idx="62">
                  <c:v>2022q3</c:v>
                </c:pt>
                <c:pt idx="63">
                  <c:v>2022q4</c:v>
                </c:pt>
                <c:pt idx="64">
                  <c:v>2023q1</c:v>
                </c:pt>
                <c:pt idx="65">
                  <c:v>2023q2</c:v>
                </c:pt>
                <c:pt idx="66">
                  <c:v>2023q3</c:v>
                </c:pt>
                <c:pt idx="67">
                  <c:v>2023q4</c:v>
                </c:pt>
                <c:pt idx="68">
                  <c:v>2024q1</c:v>
                </c:pt>
              </c:strCache>
            </c:strRef>
          </c:cat>
          <c:val>
            <c:numRef>
              <c:f>' T3-Muaz'!$C$129:$C$197</c:f>
              <c:numCache>
                <c:formatCode>General</c:formatCode>
                <c:ptCount val="69"/>
                <c:pt idx="0">
                  <c:v>71.365901855705602</c:v>
                </c:pt>
                <c:pt idx="1">
                  <c:v>71.773566993758863</c:v>
                </c:pt>
                <c:pt idx="2">
                  <c:v>72.972689431910396</c:v>
                </c:pt>
                <c:pt idx="3">
                  <c:v>72.056191872818289</c:v>
                </c:pt>
                <c:pt idx="4">
                  <c:v>71.140029366923173</c:v>
                </c:pt>
                <c:pt idx="5">
                  <c:v>74.013779532353041</c:v>
                </c:pt>
                <c:pt idx="6">
                  <c:v>73.421364910464618</c:v>
                </c:pt>
                <c:pt idx="7">
                  <c:v>75.095468968697077</c:v>
                </c:pt>
                <c:pt idx="8">
                  <c:v>76.960404253642494</c:v>
                </c:pt>
                <c:pt idx="9">
                  <c:v>78.353783743048979</c:v>
                </c:pt>
                <c:pt idx="10">
                  <c:v>80.841781654862402</c:v>
                </c:pt>
                <c:pt idx="11">
                  <c:v>84.076204451943397</c:v>
                </c:pt>
                <c:pt idx="12">
                  <c:v>87.441592022233777</c:v>
                </c:pt>
                <c:pt idx="13">
                  <c:v>92.044730858480037</c:v>
                </c:pt>
                <c:pt idx="14">
                  <c:v>92.404293777217831</c:v>
                </c:pt>
                <c:pt idx="15">
                  <c:v>93.942022548147577</c:v>
                </c:pt>
                <c:pt idx="16">
                  <c:v>97.488898956567596</c:v>
                </c:pt>
                <c:pt idx="17">
                  <c:v>99.500216573692512</c:v>
                </c:pt>
                <c:pt idx="18">
                  <c:v>100.04285507600581</c:v>
                </c:pt>
                <c:pt idx="19">
                  <c:v>99.028185779164716</c:v>
                </c:pt>
                <c:pt idx="20">
                  <c:v>99.431971789190996</c:v>
                </c:pt>
                <c:pt idx="21">
                  <c:v>100.1990084779567</c:v>
                </c:pt>
                <c:pt idx="22">
                  <c:v>100.33757310832759</c:v>
                </c:pt>
                <c:pt idx="23">
                  <c:v>101.33759607808695</c:v>
                </c:pt>
                <c:pt idx="24">
                  <c:v>107.17214364251585</c:v>
                </c:pt>
                <c:pt idx="25">
                  <c:v>107.95266834688535</c:v>
                </c:pt>
                <c:pt idx="26">
                  <c:v>107.48034861315219</c:v>
                </c:pt>
                <c:pt idx="27">
                  <c:v>108.07913752138235</c:v>
                </c:pt>
                <c:pt idx="28">
                  <c:v>112.56950080771492</c:v>
                </c:pt>
                <c:pt idx="29">
                  <c:v>115.73565670847401</c:v>
                </c:pt>
                <c:pt idx="30">
                  <c:v>113.83106970509748</c:v>
                </c:pt>
                <c:pt idx="31">
                  <c:v>115.11209671661183</c:v>
                </c:pt>
                <c:pt idx="32">
                  <c:v>116.49246064316422</c:v>
                </c:pt>
                <c:pt idx="33">
                  <c:v>121.34488109402929</c:v>
                </c:pt>
                <c:pt idx="34">
                  <c:v>120.78840576355549</c:v>
                </c:pt>
                <c:pt idx="35">
                  <c:v>127.23656743413954</c:v>
                </c:pt>
                <c:pt idx="36">
                  <c:v>125.45819947527187</c:v>
                </c:pt>
                <c:pt idx="37">
                  <c:v>131.80809592745817</c:v>
                </c:pt>
                <c:pt idx="38">
                  <c:v>129.96201874381129</c:v>
                </c:pt>
                <c:pt idx="39">
                  <c:v>135.03057036782485</c:v>
                </c:pt>
                <c:pt idx="40">
                  <c:v>133.95303221289862</c:v>
                </c:pt>
                <c:pt idx="41">
                  <c:v>135.57932070414884</c:v>
                </c:pt>
                <c:pt idx="42">
                  <c:v>136.46371114568274</c:v>
                </c:pt>
                <c:pt idx="43">
                  <c:v>138.89529640931676</c:v>
                </c:pt>
                <c:pt idx="44">
                  <c:v>135.76799150761121</c:v>
                </c:pt>
                <c:pt idx="45">
                  <c:v>134.97509504939515</c:v>
                </c:pt>
                <c:pt idx="46">
                  <c:v>134.09286812128565</c:v>
                </c:pt>
                <c:pt idx="47">
                  <c:v>133.37336025145768</c:v>
                </c:pt>
                <c:pt idx="48">
                  <c:v>132.8947920211707</c:v>
                </c:pt>
                <c:pt idx="49">
                  <c:v>133.60595759483033</c:v>
                </c:pt>
                <c:pt idx="50">
                  <c:v>134.38631881690503</c:v>
                </c:pt>
                <c:pt idx="51">
                  <c:v>135.40017097026035</c:v>
                </c:pt>
                <c:pt idx="52">
                  <c:v>136.33437891843769</c:v>
                </c:pt>
                <c:pt idx="53">
                  <c:v>137.36937349998939</c:v>
                </c:pt>
                <c:pt idx="54">
                  <c:v>138.41099855281837</c:v>
                </c:pt>
                <c:pt idx="55">
                  <c:v>139.45826260715276</c:v>
                </c:pt>
                <c:pt idx="56">
                  <c:v>140.51093239046148</c:v>
                </c:pt>
                <c:pt idx="57">
                  <c:v>141.89515636206434</c:v>
                </c:pt>
                <c:pt idx="58">
                  <c:v>143.28779377363017</c:v>
                </c:pt>
                <c:pt idx="59">
                  <c:v>144.68888637152807</c:v>
                </c:pt>
                <c:pt idx="60">
                  <c:v>146.09847985822216</c:v>
                </c:pt>
                <c:pt idx="61">
                  <c:v>147.51662128081847</c:v>
                </c:pt>
                <c:pt idx="62">
                  <c:v>148.94335834646554</c:v>
                </c:pt>
                <c:pt idx="63">
                  <c:v>150.37873924306899</c:v>
                </c:pt>
                <c:pt idx="64">
                  <c:v>151.82281259253941</c:v>
                </c:pt>
                <c:pt idx="65">
                  <c:v>153.27562743881097</c:v>
                </c:pt>
                <c:pt idx="66">
                  <c:v>154.73723324500406</c:v>
                </c:pt>
                <c:pt idx="67">
                  <c:v>156.20767989300231</c:v>
                </c:pt>
                <c:pt idx="68">
                  <c:v>157.68701768368899</c:v>
                </c:pt>
              </c:numCache>
            </c:numRef>
          </c:val>
          <c:extLst xmlns:c16r2="http://schemas.microsoft.com/office/drawing/2015/06/chart">
            <c:ext xmlns:c16="http://schemas.microsoft.com/office/drawing/2014/chart" uri="{C3380CC4-5D6E-409C-BE32-E72D297353CC}">
              <c16:uniqueId val="{00000000-8213-4DA8-BA3E-DE85CE31A335}"/>
            </c:ext>
          </c:extLst>
        </c:ser>
        <c:ser>
          <c:idx val="1"/>
          <c:order val="1"/>
          <c:tx>
            <c:strRef>
              <c:f>' T3-Muaz'!$D$1</c:f>
              <c:strCache>
                <c:ptCount val="1"/>
                <c:pt idx="0">
                  <c:v>H 12000</c:v>
                </c:pt>
              </c:strCache>
            </c:strRef>
          </c:tx>
          <c:spPr>
            <a:ln w="28575" cap="rnd">
              <a:solidFill>
                <a:schemeClr val="accent2"/>
              </a:solidFill>
              <a:round/>
            </a:ln>
            <a:effectLst/>
          </c:spPr>
          <c:marker>
            <c:symbol val="none"/>
          </c:marker>
          <c:cat>
            <c:strRef>
              <c:f>' T3-Muaz'!$B$129:$B$197</c:f>
              <c:strCache>
                <c:ptCount val="69"/>
                <c:pt idx="0">
                  <c:v>2007q1</c:v>
                </c:pt>
                <c:pt idx="1">
                  <c:v>2007q2</c:v>
                </c:pt>
                <c:pt idx="2">
                  <c:v>2007q3</c:v>
                </c:pt>
                <c:pt idx="3">
                  <c:v>2007q4</c:v>
                </c:pt>
                <c:pt idx="4">
                  <c:v>2008q1</c:v>
                </c:pt>
                <c:pt idx="5">
                  <c:v>2008q2</c:v>
                </c:pt>
                <c:pt idx="6">
                  <c:v>2008q3</c:v>
                </c:pt>
                <c:pt idx="7">
                  <c:v>2008q4</c:v>
                </c:pt>
                <c:pt idx="8">
                  <c:v>2009q1</c:v>
                </c:pt>
                <c:pt idx="9">
                  <c:v>2009q2</c:v>
                </c:pt>
                <c:pt idx="10">
                  <c:v>2009q3</c:v>
                </c:pt>
                <c:pt idx="11">
                  <c:v>2009q4</c:v>
                </c:pt>
                <c:pt idx="12">
                  <c:v>2010q1</c:v>
                </c:pt>
                <c:pt idx="13">
                  <c:v>2010q2</c:v>
                </c:pt>
                <c:pt idx="14">
                  <c:v>2010q3</c:v>
                </c:pt>
                <c:pt idx="15">
                  <c:v>2010q4</c:v>
                </c:pt>
                <c:pt idx="16">
                  <c:v>2011q1</c:v>
                </c:pt>
                <c:pt idx="17">
                  <c:v>2011q2</c:v>
                </c:pt>
                <c:pt idx="18">
                  <c:v>2011q3</c:v>
                </c:pt>
                <c:pt idx="19">
                  <c:v>2011q4</c:v>
                </c:pt>
                <c:pt idx="20">
                  <c:v>2012q1</c:v>
                </c:pt>
                <c:pt idx="21">
                  <c:v>2012q2</c:v>
                </c:pt>
                <c:pt idx="22">
                  <c:v>2012q3</c:v>
                </c:pt>
                <c:pt idx="23">
                  <c:v>2012q4</c:v>
                </c:pt>
                <c:pt idx="24">
                  <c:v>2013q1</c:v>
                </c:pt>
                <c:pt idx="25">
                  <c:v>2013q2</c:v>
                </c:pt>
                <c:pt idx="26">
                  <c:v>2013q3</c:v>
                </c:pt>
                <c:pt idx="27">
                  <c:v>2013q4</c:v>
                </c:pt>
                <c:pt idx="28">
                  <c:v>2014q1</c:v>
                </c:pt>
                <c:pt idx="29">
                  <c:v>2014q2</c:v>
                </c:pt>
                <c:pt idx="30">
                  <c:v>2014q3</c:v>
                </c:pt>
                <c:pt idx="31">
                  <c:v>2014q4</c:v>
                </c:pt>
                <c:pt idx="32">
                  <c:v>2015q1</c:v>
                </c:pt>
                <c:pt idx="33">
                  <c:v>2015q2</c:v>
                </c:pt>
                <c:pt idx="34">
                  <c:v>2015q3</c:v>
                </c:pt>
                <c:pt idx="35">
                  <c:v>2015q4</c:v>
                </c:pt>
                <c:pt idx="36">
                  <c:v>2016q1</c:v>
                </c:pt>
                <c:pt idx="37">
                  <c:v>2016q2</c:v>
                </c:pt>
                <c:pt idx="38">
                  <c:v>2016q3</c:v>
                </c:pt>
                <c:pt idx="39">
                  <c:v>2016q4</c:v>
                </c:pt>
                <c:pt idx="40">
                  <c:v>2017q1</c:v>
                </c:pt>
                <c:pt idx="41">
                  <c:v>2017q2</c:v>
                </c:pt>
                <c:pt idx="42">
                  <c:v>2017q3</c:v>
                </c:pt>
                <c:pt idx="43">
                  <c:v>2017q4</c:v>
                </c:pt>
                <c:pt idx="44">
                  <c:v>2018q1</c:v>
                </c:pt>
                <c:pt idx="45">
                  <c:v>2018q2</c:v>
                </c:pt>
                <c:pt idx="46">
                  <c:v>2018q3</c:v>
                </c:pt>
                <c:pt idx="47">
                  <c:v>2018q4</c:v>
                </c:pt>
                <c:pt idx="48">
                  <c:v>2019q1</c:v>
                </c:pt>
                <c:pt idx="49">
                  <c:v>2019q2</c:v>
                </c:pt>
                <c:pt idx="50">
                  <c:v>2019q3</c:v>
                </c:pt>
                <c:pt idx="51">
                  <c:v>2019q4</c:v>
                </c:pt>
                <c:pt idx="52">
                  <c:v>2020q1</c:v>
                </c:pt>
                <c:pt idx="53">
                  <c:v>2020q2</c:v>
                </c:pt>
                <c:pt idx="54">
                  <c:v>2020q3</c:v>
                </c:pt>
                <c:pt idx="55">
                  <c:v>2020q4</c:v>
                </c:pt>
                <c:pt idx="56">
                  <c:v>2021q1</c:v>
                </c:pt>
                <c:pt idx="57">
                  <c:v>2021q2</c:v>
                </c:pt>
                <c:pt idx="58">
                  <c:v>2021q3</c:v>
                </c:pt>
                <c:pt idx="59">
                  <c:v>2021q4</c:v>
                </c:pt>
                <c:pt idx="60">
                  <c:v>2022q1</c:v>
                </c:pt>
                <c:pt idx="61">
                  <c:v>2022q2</c:v>
                </c:pt>
                <c:pt idx="62">
                  <c:v>2022q3</c:v>
                </c:pt>
                <c:pt idx="63">
                  <c:v>2022q4</c:v>
                </c:pt>
                <c:pt idx="64">
                  <c:v>2023q1</c:v>
                </c:pt>
                <c:pt idx="65">
                  <c:v>2023q2</c:v>
                </c:pt>
                <c:pt idx="66">
                  <c:v>2023q3</c:v>
                </c:pt>
                <c:pt idx="67">
                  <c:v>2023q4</c:v>
                </c:pt>
                <c:pt idx="68">
                  <c:v>2024q1</c:v>
                </c:pt>
              </c:strCache>
            </c:strRef>
          </c:cat>
          <c:val>
            <c:numRef>
              <c:f>' T3-Muaz'!$D$129:$D$197</c:f>
              <c:numCache>
                <c:formatCode>General</c:formatCode>
                <c:ptCount val="69"/>
                <c:pt idx="0">
                  <c:v>71.365901855705602</c:v>
                </c:pt>
                <c:pt idx="1">
                  <c:v>71.773566993758863</c:v>
                </c:pt>
                <c:pt idx="2">
                  <c:v>72.972689431910396</c:v>
                </c:pt>
                <c:pt idx="3">
                  <c:v>72.056191872818289</c:v>
                </c:pt>
                <c:pt idx="4">
                  <c:v>71.140029366923173</c:v>
                </c:pt>
                <c:pt idx="5">
                  <c:v>74.013779532353041</c:v>
                </c:pt>
                <c:pt idx="6">
                  <c:v>73.421364910464618</c:v>
                </c:pt>
                <c:pt idx="7">
                  <c:v>75.095468968697077</c:v>
                </c:pt>
                <c:pt idx="8">
                  <c:v>76.960404253642494</c:v>
                </c:pt>
                <c:pt idx="9">
                  <c:v>78.353783743048979</c:v>
                </c:pt>
                <c:pt idx="10">
                  <c:v>80.841781654862402</c:v>
                </c:pt>
                <c:pt idx="11">
                  <c:v>84.076204451943397</c:v>
                </c:pt>
                <c:pt idx="12">
                  <c:v>87.441592022233777</c:v>
                </c:pt>
                <c:pt idx="13">
                  <c:v>92.044730858480037</c:v>
                </c:pt>
                <c:pt idx="14">
                  <c:v>92.404293777217831</c:v>
                </c:pt>
                <c:pt idx="15">
                  <c:v>93.942022548147577</c:v>
                </c:pt>
                <c:pt idx="16">
                  <c:v>97.488898956567596</c:v>
                </c:pt>
                <c:pt idx="17">
                  <c:v>99.500216573692512</c:v>
                </c:pt>
                <c:pt idx="18">
                  <c:v>100.04285507600581</c:v>
                </c:pt>
                <c:pt idx="19">
                  <c:v>99.028185779164716</c:v>
                </c:pt>
                <c:pt idx="20">
                  <c:v>99.431971789190996</c:v>
                </c:pt>
                <c:pt idx="21">
                  <c:v>100.1990084779567</c:v>
                </c:pt>
                <c:pt idx="22">
                  <c:v>100.33757310832759</c:v>
                </c:pt>
                <c:pt idx="23">
                  <c:v>101.33759607808695</c:v>
                </c:pt>
                <c:pt idx="24">
                  <c:v>107.17214364251585</c:v>
                </c:pt>
                <c:pt idx="25">
                  <c:v>107.95266834688535</c:v>
                </c:pt>
                <c:pt idx="26">
                  <c:v>107.48034861315219</c:v>
                </c:pt>
                <c:pt idx="27">
                  <c:v>108.07913752138235</c:v>
                </c:pt>
                <c:pt idx="28">
                  <c:v>112.56950080771492</c:v>
                </c:pt>
                <c:pt idx="29">
                  <c:v>115.73565670847401</c:v>
                </c:pt>
                <c:pt idx="30">
                  <c:v>113.83106970509748</c:v>
                </c:pt>
                <c:pt idx="31">
                  <c:v>115.11209671661183</c:v>
                </c:pt>
                <c:pt idx="32">
                  <c:v>116.49246064316422</c:v>
                </c:pt>
                <c:pt idx="33">
                  <c:v>121.34488109402929</c:v>
                </c:pt>
                <c:pt idx="34">
                  <c:v>120.78840576355549</c:v>
                </c:pt>
                <c:pt idx="35">
                  <c:v>127.23656743413954</c:v>
                </c:pt>
                <c:pt idx="36">
                  <c:v>125.45819947527187</c:v>
                </c:pt>
                <c:pt idx="37">
                  <c:v>131.80809592745817</c:v>
                </c:pt>
                <c:pt idx="38">
                  <c:v>129.96201874381129</c:v>
                </c:pt>
                <c:pt idx="39">
                  <c:v>135.03057036782485</c:v>
                </c:pt>
                <c:pt idx="40">
                  <c:v>133.95303221289862</c:v>
                </c:pt>
                <c:pt idx="41">
                  <c:v>135.57932070414884</c:v>
                </c:pt>
                <c:pt idx="42">
                  <c:v>136.46371114568274</c:v>
                </c:pt>
                <c:pt idx="43">
                  <c:v>138.89529640931676</c:v>
                </c:pt>
                <c:pt idx="44">
                  <c:v>135.76799150761121</c:v>
                </c:pt>
                <c:pt idx="45">
                  <c:v>134.97509504939515</c:v>
                </c:pt>
                <c:pt idx="46">
                  <c:v>134.09286812128565</c:v>
                </c:pt>
                <c:pt idx="47">
                  <c:v>133.37336025145768</c:v>
                </c:pt>
                <c:pt idx="48">
                  <c:v>132.8947920211707</c:v>
                </c:pt>
                <c:pt idx="49">
                  <c:v>133.60595759483033</c:v>
                </c:pt>
                <c:pt idx="50">
                  <c:v>134.38631881690503</c:v>
                </c:pt>
                <c:pt idx="51">
                  <c:v>135.40017097026035</c:v>
                </c:pt>
                <c:pt idx="52">
                  <c:v>136.33437891843769</c:v>
                </c:pt>
                <c:pt idx="53">
                  <c:v>137.36937349998939</c:v>
                </c:pt>
                <c:pt idx="54">
                  <c:v>138.41099855281837</c:v>
                </c:pt>
                <c:pt idx="55">
                  <c:v>139.45826260715276</c:v>
                </c:pt>
                <c:pt idx="56">
                  <c:v>140.51093239046148</c:v>
                </c:pt>
                <c:pt idx="57" formatCode="0.0%">
                  <c:v>141.61012304558906</c:v>
                </c:pt>
                <c:pt idx="58">
                  <c:v>142.71496897438595</c:v>
                </c:pt>
                <c:pt idx="59">
                  <c:v>143.82550260325343</c:v>
                </c:pt>
                <c:pt idx="60">
                  <c:v>144.94176013798528</c:v>
                </c:pt>
                <c:pt idx="61">
                  <c:v>146.06377894338931</c:v>
                </c:pt>
                <c:pt idx="62" formatCode="0.0%">
                  <c:v>147.19159685807386</c:v>
                </c:pt>
                <c:pt idx="63">
                  <c:v>148.32525201568282</c:v>
                </c:pt>
                <c:pt idx="64" formatCode="0.0%">
                  <c:v>149.4647827986764</c:v>
                </c:pt>
                <c:pt idx="65">
                  <c:v>150.6102278268103</c:v>
                </c:pt>
                <c:pt idx="66">
                  <c:v>151.76162595470404</c:v>
                </c:pt>
                <c:pt idx="67" formatCode="0.0%">
                  <c:v>152.9190162718009</c:v>
                </c:pt>
                <c:pt idx="68" formatCode="0.0%">
                  <c:v>154.08243810296324</c:v>
                </c:pt>
              </c:numCache>
            </c:numRef>
          </c:val>
          <c:extLst xmlns:c16r2="http://schemas.microsoft.com/office/drawing/2015/06/chart">
            <c:ext xmlns:c16="http://schemas.microsoft.com/office/drawing/2014/chart" uri="{C3380CC4-5D6E-409C-BE32-E72D297353CC}">
              <c16:uniqueId val="{00000001-8213-4DA8-BA3E-DE85CE31A335}"/>
            </c:ext>
          </c:extLst>
        </c:ser>
        <c:ser>
          <c:idx val="2"/>
          <c:order val="2"/>
          <c:tx>
            <c:strRef>
              <c:f>' T3-Muaz'!$E$1</c:f>
              <c:strCache>
                <c:ptCount val="1"/>
                <c:pt idx="0">
                  <c:v>קצב בנייה רבעוני - 15 אלף יחידות דיור</c:v>
                </c:pt>
              </c:strCache>
            </c:strRef>
          </c:tx>
          <c:spPr>
            <a:ln w="28575" cap="rnd">
              <a:solidFill>
                <a:schemeClr val="accent3"/>
              </a:solidFill>
              <a:round/>
            </a:ln>
            <a:effectLst/>
          </c:spPr>
          <c:marker>
            <c:symbol val="none"/>
          </c:marker>
          <c:cat>
            <c:strRef>
              <c:f>' T3-Muaz'!$B$129:$B$197</c:f>
              <c:strCache>
                <c:ptCount val="69"/>
                <c:pt idx="0">
                  <c:v>2007q1</c:v>
                </c:pt>
                <c:pt idx="1">
                  <c:v>2007q2</c:v>
                </c:pt>
                <c:pt idx="2">
                  <c:v>2007q3</c:v>
                </c:pt>
                <c:pt idx="3">
                  <c:v>2007q4</c:v>
                </c:pt>
                <c:pt idx="4">
                  <c:v>2008q1</c:v>
                </c:pt>
                <c:pt idx="5">
                  <c:v>2008q2</c:v>
                </c:pt>
                <c:pt idx="6">
                  <c:v>2008q3</c:v>
                </c:pt>
                <c:pt idx="7">
                  <c:v>2008q4</c:v>
                </c:pt>
                <c:pt idx="8">
                  <c:v>2009q1</c:v>
                </c:pt>
                <c:pt idx="9">
                  <c:v>2009q2</c:v>
                </c:pt>
                <c:pt idx="10">
                  <c:v>2009q3</c:v>
                </c:pt>
                <c:pt idx="11">
                  <c:v>2009q4</c:v>
                </c:pt>
                <c:pt idx="12">
                  <c:v>2010q1</c:v>
                </c:pt>
                <c:pt idx="13">
                  <c:v>2010q2</c:v>
                </c:pt>
                <c:pt idx="14">
                  <c:v>2010q3</c:v>
                </c:pt>
                <c:pt idx="15">
                  <c:v>2010q4</c:v>
                </c:pt>
                <c:pt idx="16">
                  <c:v>2011q1</c:v>
                </c:pt>
                <c:pt idx="17">
                  <c:v>2011q2</c:v>
                </c:pt>
                <c:pt idx="18">
                  <c:v>2011q3</c:v>
                </c:pt>
                <c:pt idx="19">
                  <c:v>2011q4</c:v>
                </c:pt>
                <c:pt idx="20">
                  <c:v>2012q1</c:v>
                </c:pt>
                <c:pt idx="21">
                  <c:v>2012q2</c:v>
                </c:pt>
                <c:pt idx="22">
                  <c:v>2012q3</c:v>
                </c:pt>
                <c:pt idx="23">
                  <c:v>2012q4</c:v>
                </c:pt>
                <c:pt idx="24">
                  <c:v>2013q1</c:v>
                </c:pt>
                <c:pt idx="25">
                  <c:v>2013q2</c:v>
                </c:pt>
                <c:pt idx="26">
                  <c:v>2013q3</c:v>
                </c:pt>
                <c:pt idx="27">
                  <c:v>2013q4</c:v>
                </c:pt>
                <c:pt idx="28">
                  <c:v>2014q1</c:v>
                </c:pt>
                <c:pt idx="29">
                  <c:v>2014q2</c:v>
                </c:pt>
                <c:pt idx="30">
                  <c:v>2014q3</c:v>
                </c:pt>
                <c:pt idx="31">
                  <c:v>2014q4</c:v>
                </c:pt>
                <c:pt idx="32">
                  <c:v>2015q1</c:v>
                </c:pt>
                <c:pt idx="33">
                  <c:v>2015q2</c:v>
                </c:pt>
                <c:pt idx="34">
                  <c:v>2015q3</c:v>
                </c:pt>
                <c:pt idx="35">
                  <c:v>2015q4</c:v>
                </c:pt>
                <c:pt idx="36">
                  <c:v>2016q1</c:v>
                </c:pt>
                <c:pt idx="37">
                  <c:v>2016q2</c:v>
                </c:pt>
                <c:pt idx="38">
                  <c:v>2016q3</c:v>
                </c:pt>
                <c:pt idx="39">
                  <c:v>2016q4</c:v>
                </c:pt>
                <c:pt idx="40">
                  <c:v>2017q1</c:v>
                </c:pt>
                <c:pt idx="41">
                  <c:v>2017q2</c:v>
                </c:pt>
                <c:pt idx="42">
                  <c:v>2017q3</c:v>
                </c:pt>
                <c:pt idx="43">
                  <c:v>2017q4</c:v>
                </c:pt>
                <c:pt idx="44">
                  <c:v>2018q1</c:v>
                </c:pt>
                <c:pt idx="45">
                  <c:v>2018q2</c:v>
                </c:pt>
                <c:pt idx="46">
                  <c:v>2018q3</c:v>
                </c:pt>
                <c:pt idx="47">
                  <c:v>2018q4</c:v>
                </c:pt>
                <c:pt idx="48">
                  <c:v>2019q1</c:v>
                </c:pt>
                <c:pt idx="49">
                  <c:v>2019q2</c:v>
                </c:pt>
                <c:pt idx="50">
                  <c:v>2019q3</c:v>
                </c:pt>
                <c:pt idx="51">
                  <c:v>2019q4</c:v>
                </c:pt>
                <c:pt idx="52">
                  <c:v>2020q1</c:v>
                </c:pt>
                <c:pt idx="53">
                  <c:v>2020q2</c:v>
                </c:pt>
                <c:pt idx="54">
                  <c:v>2020q3</c:v>
                </c:pt>
                <c:pt idx="55">
                  <c:v>2020q4</c:v>
                </c:pt>
                <c:pt idx="56">
                  <c:v>2021q1</c:v>
                </c:pt>
                <c:pt idx="57">
                  <c:v>2021q2</c:v>
                </c:pt>
                <c:pt idx="58">
                  <c:v>2021q3</c:v>
                </c:pt>
                <c:pt idx="59">
                  <c:v>2021q4</c:v>
                </c:pt>
                <c:pt idx="60">
                  <c:v>2022q1</c:v>
                </c:pt>
                <c:pt idx="61">
                  <c:v>2022q2</c:v>
                </c:pt>
                <c:pt idx="62">
                  <c:v>2022q3</c:v>
                </c:pt>
                <c:pt idx="63">
                  <c:v>2022q4</c:v>
                </c:pt>
                <c:pt idx="64">
                  <c:v>2023q1</c:v>
                </c:pt>
                <c:pt idx="65">
                  <c:v>2023q2</c:v>
                </c:pt>
                <c:pt idx="66">
                  <c:v>2023q3</c:v>
                </c:pt>
                <c:pt idx="67">
                  <c:v>2023q4</c:v>
                </c:pt>
                <c:pt idx="68">
                  <c:v>2024q1</c:v>
                </c:pt>
              </c:strCache>
            </c:strRef>
          </c:cat>
          <c:val>
            <c:numRef>
              <c:f>' T3-Muaz'!$E$129:$E$197</c:f>
              <c:numCache>
                <c:formatCode>General</c:formatCode>
                <c:ptCount val="69"/>
                <c:pt idx="0">
                  <c:v>71.365901855705602</c:v>
                </c:pt>
                <c:pt idx="1">
                  <c:v>71.773566993758863</c:v>
                </c:pt>
                <c:pt idx="2">
                  <c:v>72.972689431910396</c:v>
                </c:pt>
                <c:pt idx="3">
                  <c:v>72.056191872818289</c:v>
                </c:pt>
                <c:pt idx="4">
                  <c:v>71.140029366923173</c:v>
                </c:pt>
                <c:pt idx="5">
                  <c:v>74.013779532353041</c:v>
                </c:pt>
                <c:pt idx="6">
                  <c:v>73.421364910464618</c:v>
                </c:pt>
                <c:pt idx="7">
                  <c:v>75.095468968697077</c:v>
                </c:pt>
                <c:pt idx="8">
                  <c:v>76.960404253642494</c:v>
                </c:pt>
                <c:pt idx="9">
                  <c:v>78.353783743048979</c:v>
                </c:pt>
                <c:pt idx="10">
                  <c:v>80.841781654862402</c:v>
                </c:pt>
                <c:pt idx="11">
                  <c:v>84.076204451943397</c:v>
                </c:pt>
                <c:pt idx="12">
                  <c:v>87.441592022233777</c:v>
                </c:pt>
                <c:pt idx="13">
                  <c:v>92.044730858480037</c:v>
                </c:pt>
                <c:pt idx="14">
                  <c:v>92.404293777217831</c:v>
                </c:pt>
                <c:pt idx="15">
                  <c:v>93.942022548147577</c:v>
                </c:pt>
                <c:pt idx="16">
                  <c:v>97.488898956567596</c:v>
                </c:pt>
                <c:pt idx="17">
                  <c:v>99.500216573692512</c:v>
                </c:pt>
                <c:pt idx="18">
                  <c:v>100.04285507600581</c:v>
                </c:pt>
                <c:pt idx="19">
                  <c:v>99.028185779164716</c:v>
                </c:pt>
                <c:pt idx="20">
                  <c:v>99.431971789190996</c:v>
                </c:pt>
                <c:pt idx="21">
                  <c:v>100.1990084779567</c:v>
                </c:pt>
                <c:pt idx="22">
                  <c:v>100.33757310832759</c:v>
                </c:pt>
                <c:pt idx="23">
                  <c:v>101.33759607808695</c:v>
                </c:pt>
                <c:pt idx="24">
                  <c:v>107.17214364251585</c:v>
                </c:pt>
                <c:pt idx="25">
                  <c:v>107.95266834688535</c:v>
                </c:pt>
                <c:pt idx="26">
                  <c:v>107.48034861315219</c:v>
                </c:pt>
                <c:pt idx="27">
                  <c:v>108.07913752138235</c:v>
                </c:pt>
                <c:pt idx="28">
                  <c:v>112.56950080771492</c:v>
                </c:pt>
                <c:pt idx="29">
                  <c:v>115.73565670847401</c:v>
                </c:pt>
                <c:pt idx="30">
                  <c:v>113.83106970509748</c:v>
                </c:pt>
                <c:pt idx="31">
                  <c:v>115.11209671661183</c:v>
                </c:pt>
                <c:pt idx="32">
                  <c:v>116.49246064316422</c:v>
                </c:pt>
                <c:pt idx="33">
                  <c:v>121.34488109402929</c:v>
                </c:pt>
                <c:pt idx="34">
                  <c:v>120.78840576355549</c:v>
                </c:pt>
                <c:pt idx="35">
                  <c:v>127.23656743413954</c:v>
                </c:pt>
                <c:pt idx="36">
                  <c:v>125.45819947527187</c:v>
                </c:pt>
                <c:pt idx="37">
                  <c:v>131.80809592745817</c:v>
                </c:pt>
                <c:pt idx="38">
                  <c:v>129.96201874381129</c:v>
                </c:pt>
                <c:pt idx="39">
                  <c:v>135.03057036782485</c:v>
                </c:pt>
                <c:pt idx="40">
                  <c:v>133.95303221289862</c:v>
                </c:pt>
                <c:pt idx="41">
                  <c:v>135.57932070414884</c:v>
                </c:pt>
                <c:pt idx="42">
                  <c:v>136.46371114568274</c:v>
                </c:pt>
                <c:pt idx="43">
                  <c:v>138.89529640931676</c:v>
                </c:pt>
                <c:pt idx="44">
                  <c:v>135.76799150761121</c:v>
                </c:pt>
                <c:pt idx="45">
                  <c:v>134.97509504939515</c:v>
                </c:pt>
                <c:pt idx="46">
                  <c:v>134.09286812128565</c:v>
                </c:pt>
                <c:pt idx="47">
                  <c:v>133.37336025145768</c:v>
                </c:pt>
                <c:pt idx="48">
                  <c:v>132.8947920211707</c:v>
                </c:pt>
                <c:pt idx="49">
                  <c:v>133.60595759483033</c:v>
                </c:pt>
                <c:pt idx="50">
                  <c:v>134.38631881690503</c:v>
                </c:pt>
                <c:pt idx="51">
                  <c:v>135.40017097026035</c:v>
                </c:pt>
                <c:pt idx="52">
                  <c:v>136.33437891843769</c:v>
                </c:pt>
                <c:pt idx="53">
                  <c:v>137.36937349998939</c:v>
                </c:pt>
                <c:pt idx="54">
                  <c:v>138.41099855281837</c:v>
                </c:pt>
                <c:pt idx="55">
                  <c:v>139.45826260715276</c:v>
                </c:pt>
                <c:pt idx="56">
                  <c:v>140.51093239046148</c:v>
                </c:pt>
                <c:pt idx="57" formatCode="0.0%">
                  <c:v>141.18406440051868</c:v>
                </c:pt>
                <c:pt idx="58">
                  <c:v>141.86168827181882</c:v>
                </c:pt>
                <c:pt idx="59">
                  <c:v>142.54380959376002</c:v>
                </c:pt>
                <c:pt idx="60">
                  <c:v>143.23043796353841</c:v>
                </c:pt>
                <c:pt idx="61">
                  <c:v>143.92158434247682</c:v>
                </c:pt>
                <c:pt idx="62" formatCode="0.0%">
                  <c:v>144.61726036034676</c:v>
                </c:pt>
                <c:pt idx="63">
                  <c:v>145.31747812813953</c:v>
                </c:pt>
                <c:pt idx="64" formatCode="0.0%">
                  <c:v>146.02225018370621</c:v>
                </c:pt>
                <c:pt idx="65">
                  <c:v>146.73158947227009</c:v>
                </c:pt>
                <c:pt idx="66">
                  <c:v>147.44550933623526</c:v>
                </c:pt>
                <c:pt idx="67" formatCode="0.0%">
                  <c:v>148.16402350761101</c:v>
                </c:pt>
                <c:pt idx="68" formatCode="0.0%">
                  <c:v>148.88714610130299</c:v>
                </c:pt>
              </c:numCache>
            </c:numRef>
          </c:val>
          <c:extLst xmlns:c16r2="http://schemas.microsoft.com/office/drawing/2015/06/chart">
            <c:ext xmlns:c16="http://schemas.microsoft.com/office/drawing/2014/chart" uri="{C3380CC4-5D6E-409C-BE32-E72D297353CC}">
              <c16:uniqueId val="{00000002-8213-4DA8-BA3E-DE85CE31A335}"/>
            </c:ext>
          </c:extLst>
        </c:ser>
        <c:ser>
          <c:idx val="3"/>
          <c:order val="3"/>
          <c:tx>
            <c:strRef>
              <c:f>' T3-Muaz'!$F$1</c:f>
              <c:strCache>
                <c:ptCount val="1"/>
                <c:pt idx="0">
                  <c:v>H 17000</c:v>
                </c:pt>
              </c:strCache>
            </c:strRef>
          </c:tx>
          <c:spPr>
            <a:ln w="28575" cap="rnd">
              <a:solidFill>
                <a:schemeClr val="accent4"/>
              </a:solidFill>
              <a:round/>
            </a:ln>
            <a:effectLst/>
          </c:spPr>
          <c:marker>
            <c:symbol val="none"/>
          </c:marker>
          <c:cat>
            <c:strRef>
              <c:f>' T3-Muaz'!$B$129:$B$197</c:f>
              <c:strCache>
                <c:ptCount val="69"/>
                <c:pt idx="0">
                  <c:v>2007q1</c:v>
                </c:pt>
                <c:pt idx="1">
                  <c:v>2007q2</c:v>
                </c:pt>
                <c:pt idx="2">
                  <c:v>2007q3</c:v>
                </c:pt>
                <c:pt idx="3">
                  <c:v>2007q4</c:v>
                </c:pt>
                <c:pt idx="4">
                  <c:v>2008q1</c:v>
                </c:pt>
                <c:pt idx="5">
                  <c:v>2008q2</c:v>
                </c:pt>
                <c:pt idx="6">
                  <c:v>2008q3</c:v>
                </c:pt>
                <c:pt idx="7">
                  <c:v>2008q4</c:v>
                </c:pt>
                <c:pt idx="8">
                  <c:v>2009q1</c:v>
                </c:pt>
                <c:pt idx="9">
                  <c:v>2009q2</c:v>
                </c:pt>
                <c:pt idx="10">
                  <c:v>2009q3</c:v>
                </c:pt>
                <c:pt idx="11">
                  <c:v>2009q4</c:v>
                </c:pt>
                <c:pt idx="12">
                  <c:v>2010q1</c:v>
                </c:pt>
                <c:pt idx="13">
                  <c:v>2010q2</c:v>
                </c:pt>
                <c:pt idx="14">
                  <c:v>2010q3</c:v>
                </c:pt>
                <c:pt idx="15">
                  <c:v>2010q4</c:v>
                </c:pt>
                <c:pt idx="16">
                  <c:v>2011q1</c:v>
                </c:pt>
                <c:pt idx="17">
                  <c:v>2011q2</c:v>
                </c:pt>
                <c:pt idx="18">
                  <c:v>2011q3</c:v>
                </c:pt>
                <c:pt idx="19">
                  <c:v>2011q4</c:v>
                </c:pt>
                <c:pt idx="20">
                  <c:v>2012q1</c:v>
                </c:pt>
                <c:pt idx="21">
                  <c:v>2012q2</c:v>
                </c:pt>
                <c:pt idx="22">
                  <c:v>2012q3</c:v>
                </c:pt>
                <c:pt idx="23">
                  <c:v>2012q4</c:v>
                </c:pt>
                <c:pt idx="24">
                  <c:v>2013q1</c:v>
                </c:pt>
                <c:pt idx="25">
                  <c:v>2013q2</c:v>
                </c:pt>
                <c:pt idx="26">
                  <c:v>2013q3</c:v>
                </c:pt>
                <c:pt idx="27">
                  <c:v>2013q4</c:v>
                </c:pt>
                <c:pt idx="28">
                  <c:v>2014q1</c:v>
                </c:pt>
                <c:pt idx="29">
                  <c:v>2014q2</c:v>
                </c:pt>
                <c:pt idx="30">
                  <c:v>2014q3</c:v>
                </c:pt>
                <c:pt idx="31">
                  <c:v>2014q4</c:v>
                </c:pt>
                <c:pt idx="32">
                  <c:v>2015q1</c:v>
                </c:pt>
                <c:pt idx="33">
                  <c:v>2015q2</c:v>
                </c:pt>
                <c:pt idx="34">
                  <c:v>2015q3</c:v>
                </c:pt>
                <c:pt idx="35">
                  <c:v>2015q4</c:v>
                </c:pt>
                <c:pt idx="36">
                  <c:v>2016q1</c:v>
                </c:pt>
                <c:pt idx="37">
                  <c:v>2016q2</c:v>
                </c:pt>
                <c:pt idx="38">
                  <c:v>2016q3</c:v>
                </c:pt>
                <c:pt idx="39">
                  <c:v>2016q4</c:v>
                </c:pt>
                <c:pt idx="40">
                  <c:v>2017q1</c:v>
                </c:pt>
                <c:pt idx="41">
                  <c:v>2017q2</c:v>
                </c:pt>
                <c:pt idx="42">
                  <c:v>2017q3</c:v>
                </c:pt>
                <c:pt idx="43">
                  <c:v>2017q4</c:v>
                </c:pt>
                <c:pt idx="44">
                  <c:v>2018q1</c:v>
                </c:pt>
                <c:pt idx="45">
                  <c:v>2018q2</c:v>
                </c:pt>
                <c:pt idx="46">
                  <c:v>2018q3</c:v>
                </c:pt>
                <c:pt idx="47">
                  <c:v>2018q4</c:v>
                </c:pt>
                <c:pt idx="48">
                  <c:v>2019q1</c:v>
                </c:pt>
                <c:pt idx="49">
                  <c:v>2019q2</c:v>
                </c:pt>
                <c:pt idx="50">
                  <c:v>2019q3</c:v>
                </c:pt>
                <c:pt idx="51">
                  <c:v>2019q4</c:v>
                </c:pt>
                <c:pt idx="52">
                  <c:v>2020q1</c:v>
                </c:pt>
                <c:pt idx="53">
                  <c:v>2020q2</c:v>
                </c:pt>
                <c:pt idx="54">
                  <c:v>2020q3</c:v>
                </c:pt>
                <c:pt idx="55">
                  <c:v>2020q4</c:v>
                </c:pt>
                <c:pt idx="56">
                  <c:v>2021q1</c:v>
                </c:pt>
                <c:pt idx="57">
                  <c:v>2021q2</c:v>
                </c:pt>
                <c:pt idx="58">
                  <c:v>2021q3</c:v>
                </c:pt>
                <c:pt idx="59">
                  <c:v>2021q4</c:v>
                </c:pt>
                <c:pt idx="60">
                  <c:v>2022q1</c:v>
                </c:pt>
                <c:pt idx="61">
                  <c:v>2022q2</c:v>
                </c:pt>
                <c:pt idx="62">
                  <c:v>2022q3</c:v>
                </c:pt>
                <c:pt idx="63">
                  <c:v>2022q4</c:v>
                </c:pt>
                <c:pt idx="64">
                  <c:v>2023q1</c:v>
                </c:pt>
                <c:pt idx="65">
                  <c:v>2023q2</c:v>
                </c:pt>
                <c:pt idx="66">
                  <c:v>2023q3</c:v>
                </c:pt>
                <c:pt idx="67">
                  <c:v>2023q4</c:v>
                </c:pt>
                <c:pt idx="68">
                  <c:v>2024q1</c:v>
                </c:pt>
              </c:strCache>
            </c:strRef>
          </c:cat>
          <c:val>
            <c:numRef>
              <c:f>' T3-Muaz'!$F$129:$F$197</c:f>
              <c:numCache>
                <c:formatCode>General</c:formatCode>
                <c:ptCount val="69"/>
                <c:pt idx="0">
                  <c:v>71.365901855705602</c:v>
                </c:pt>
                <c:pt idx="1">
                  <c:v>71.773566993758863</c:v>
                </c:pt>
                <c:pt idx="2">
                  <c:v>72.972689431910396</c:v>
                </c:pt>
                <c:pt idx="3">
                  <c:v>72.056191872818289</c:v>
                </c:pt>
                <c:pt idx="4">
                  <c:v>71.140029366923173</c:v>
                </c:pt>
                <c:pt idx="5">
                  <c:v>74.013779532353041</c:v>
                </c:pt>
                <c:pt idx="6">
                  <c:v>73.421364910464618</c:v>
                </c:pt>
                <c:pt idx="7">
                  <c:v>75.095468968697077</c:v>
                </c:pt>
                <c:pt idx="8">
                  <c:v>76.960404253642494</c:v>
                </c:pt>
                <c:pt idx="9">
                  <c:v>78.353783743048979</c:v>
                </c:pt>
                <c:pt idx="10">
                  <c:v>80.841781654862402</c:v>
                </c:pt>
                <c:pt idx="11">
                  <c:v>84.076204451943397</c:v>
                </c:pt>
                <c:pt idx="12">
                  <c:v>87.441592022233777</c:v>
                </c:pt>
                <c:pt idx="13">
                  <c:v>92.044730858480037</c:v>
                </c:pt>
                <c:pt idx="14">
                  <c:v>92.404293777217831</c:v>
                </c:pt>
                <c:pt idx="15">
                  <c:v>93.942022548147577</c:v>
                </c:pt>
                <c:pt idx="16">
                  <c:v>97.488898956567596</c:v>
                </c:pt>
                <c:pt idx="17">
                  <c:v>99.500216573692512</c:v>
                </c:pt>
                <c:pt idx="18">
                  <c:v>100.04285507600581</c:v>
                </c:pt>
                <c:pt idx="19">
                  <c:v>99.028185779164716</c:v>
                </c:pt>
                <c:pt idx="20">
                  <c:v>99.431971789190996</c:v>
                </c:pt>
                <c:pt idx="21">
                  <c:v>100.1990084779567</c:v>
                </c:pt>
                <c:pt idx="22">
                  <c:v>100.33757310832759</c:v>
                </c:pt>
                <c:pt idx="23">
                  <c:v>101.33759607808695</c:v>
                </c:pt>
                <c:pt idx="24">
                  <c:v>107.17214364251585</c:v>
                </c:pt>
                <c:pt idx="25">
                  <c:v>107.95266834688535</c:v>
                </c:pt>
                <c:pt idx="26">
                  <c:v>107.48034861315219</c:v>
                </c:pt>
                <c:pt idx="27">
                  <c:v>108.07913752138235</c:v>
                </c:pt>
                <c:pt idx="28">
                  <c:v>112.56950080771492</c:v>
                </c:pt>
                <c:pt idx="29">
                  <c:v>115.73565670847401</c:v>
                </c:pt>
                <c:pt idx="30">
                  <c:v>113.83106970509748</c:v>
                </c:pt>
                <c:pt idx="31">
                  <c:v>115.11209671661183</c:v>
                </c:pt>
                <c:pt idx="32">
                  <c:v>116.49246064316422</c:v>
                </c:pt>
                <c:pt idx="33">
                  <c:v>121.34488109402929</c:v>
                </c:pt>
                <c:pt idx="34">
                  <c:v>120.78840576355549</c:v>
                </c:pt>
                <c:pt idx="35">
                  <c:v>127.23656743413954</c:v>
                </c:pt>
                <c:pt idx="36">
                  <c:v>125.45819947527187</c:v>
                </c:pt>
                <c:pt idx="37">
                  <c:v>131.80809592745817</c:v>
                </c:pt>
                <c:pt idx="38">
                  <c:v>129.96201874381129</c:v>
                </c:pt>
                <c:pt idx="39">
                  <c:v>135.03057036782485</c:v>
                </c:pt>
                <c:pt idx="40">
                  <c:v>133.95303221289862</c:v>
                </c:pt>
                <c:pt idx="41">
                  <c:v>135.57932070414884</c:v>
                </c:pt>
                <c:pt idx="42">
                  <c:v>136.46371114568274</c:v>
                </c:pt>
                <c:pt idx="43">
                  <c:v>138.89529640931676</c:v>
                </c:pt>
                <c:pt idx="44">
                  <c:v>135.76799150761121</c:v>
                </c:pt>
                <c:pt idx="45">
                  <c:v>134.97509504939515</c:v>
                </c:pt>
                <c:pt idx="46">
                  <c:v>134.09286812128565</c:v>
                </c:pt>
                <c:pt idx="47">
                  <c:v>133.37336025145768</c:v>
                </c:pt>
                <c:pt idx="48">
                  <c:v>132.8947920211707</c:v>
                </c:pt>
                <c:pt idx="49">
                  <c:v>133.60595759483033</c:v>
                </c:pt>
                <c:pt idx="50">
                  <c:v>134.38631881690503</c:v>
                </c:pt>
                <c:pt idx="51">
                  <c:v>135.40017097026035</c:v>
                </c:pt>
                <c:pt idx="52">
                  <c:v>136.33437891843769</c:v>
                </c:pt>
                <c:pt idx="53">
                  <c:v>137.36937349998939</c:v>
                </c:pt>
                <c:pt idx="54">
                  <c:v>138.41099855281837</c:v>
                </c:pt>
                <c:pt idx="55">
                  <c:v>139.45826260715276</c:v>
                </c:pt>
                <c:pt idx="56">
                  <c:v>140.51093239046148</c:v>
                </c:pt>
                <c:pt idx="57" formatCode="0.0%">
                  <c:v>140.90101537973453</c:v>
                </c:pt>
                <c:pt idx="58">
                  <c:v>141.2967725962626</c:v>
                </c:pt>
                <c:pt idx="59">
                  <c:v>141.69815933508312</c:v>
                </c:pt>
                <c:pt idx="60">
                  <c:v>142.10513616929256</c:v>
                </c:pt>
                <c:pt idx="61">
                  <c:v>142.51766625111446</c:v>
                </c:pt>
                <c:pt idx="62" formatCode="0.0%">
                  <c:v>142.93571457122536</c:v>
                </c:pt>
                <c:pt idx="63">
                  <c:v>143.35924772947399</c:v>
                </c:pt>
                <c:pt idx="64" formatCode="0.0%">
                  <c:v>143.78823384021581</c:v>
                </c:pt>
                <c:pt idx="65">
                  <c:v>144.22264247409683</c:v>
                </c:pt>
                <c:pt idx="66">
                  <c:v>144.66244461066398</c:v>
                </c:pt>
                <c:pt idx="67" formatCode="0.0%">
                  <c:v>145.10761259506705</c:v>
                </c:pt>
                <c:pt idx="68" formatCode="0.0%">
                  <c:v>145.55812009704542</c:v>
                </c:pt>
              </c:numCache>
            </c:numRef>
          </c:val>
          <c:extLst xmlns:c16r2="http://schemas.microsoft.com/office/drawing/2015/06/chart">
            <c:ext xmlns:c16="http://schemas.microsoft.com/office/drawing/2014/chart" uri="{C3380CC4-5D6E-409C-BE32-E72D297353CC}">
              <c16:uniqueId val="{00000003-8213-4DA8-BA3E-DE85CE31A335}"/>
            </c:ext>
          </c:extLst>
        </c:ser>
        <c:ser>
          <c:idx val="4"/>
          <c:order val="4"/>
          <c:tx>
            <c:strRef>
              <c:f>' T3-Muaz'!$G$1</c:f>
              <c:strCache>
                <c:ptCount val="1"/>
                <c:pt idx="0">
                  <c:v>קצב בנייה רבעוני - 20 אלף יחידות דיור</c:v>
                </c:pt>
              </c:strCache>
            </c:strRef>
          </c:tx>
          <c:spPr>
            <a:ln w="28575" cap="rnd">
              <a:solidFill>
                <a:schemeClr val="accent5"/>
              </a:solidFill>
              <a:round/>
            </a:ln>
            <a:effectLst/>
          </c:spPr>
          <c:marker>
            <c:symbol val="none"/>
          </c:marker>
          <c:cat>
            <c:strRef>
              <c:f>' T3-Muaz'!$B$129:$B$197</c:f>
              <c:strCache>
                <c:ptCount val="69"/>
                <c:pt idx="0">
                  <c:v>2007q1</c:v>
                </c:pt>
                <c:pt idx="1">
                  <c:v>2007q2</c:v>
                </c:pt>
                <c:pt idx="2">
                  <c:v>2007q3</c:v>
                </c:pt>
                <c:pt idx="3">
                  <c:v>2007q4</c:v>
                </c:pt>
                <c:pt idx="4">
                  <c:v>2008q1</c:v>
                </c:pt>
                <c:pt idx="5">
                  <c:v>2008q2</c:v>
                </c:pt>
                <c:pt idx="6">
                  <c:v>2008q3</c:v>
                </c:pt>
                <c:pt idx="7">
                  <c:v>2008q4</c:v>
                </c:pt>
                <c:pt idx="8">
                  <c:v>2009q1</c:v>
                </c:pt>
                <c:pt idx="9">
                  <c:v>2009q2</c:v>
                </c:pt>
                <c:pt idx="10">
                  <c:v>2009q3</c:v>
                </c:pt>
                <c:pt idx="11">
                  <c:v>2009q4</c:v>
                </c:pt>
                <c:pt idx="12">
                  <c:v>2010q1</c:v>
                </c:pt>
                <c:pt idx="13">
                  <c:v>2010q2</c:v>
                </c:pt>
                <c:pt idx="14">
                  <c:v>2010q3</c:v>
                </c:pt>
                <c:pt idx="15">
                  <c:v>2010q4</c:v>
                </c:pt>
                <c:pt idx="16">
                  <c:v>2011q1</c:v>
                </c:pt>
                <c:pt idx="17">
                  <c:v>2011q2</c:v>
                </c:pt>
                <c:pt idx="18">
                  <c:v>2011q3</c:v>
                </c:pt>
                <c:pt idx="19">
                  <c:v>2011q4</c:v>
                </c:pt>
                <c:pt idx="20">
                  <c:v>2012q1</c:v>
                </c:pt>
                <c:pt idx="21">
                  <c:v>2012q2</c:v>
                </c:pt>
                <c:pt idx="22">
                  <c:v>2012q3</c:v>
                </c:pt>
                <c:pt idx="23">
                  <c:v>2012q4</c:v>
                </c:pt>
                <c:pt idx="24">
                  <c:v>2013q1</c:v>
                </c:pt>
                <c:pt idx="25">
                  <c:v>2013q2</c:v>
                </c:pt>
                <c:pt idx="26">
                  <c:v>2013q3</c:v>
                </c:pt>
                <c:pt idx="27">
                  <c:v>2013q4</c:v>
                </c:pt>
                <c:pt idx="28">
                  <c:v>2014q1</c:v>
                </c:pt>
                <c:pt idx="29">
                  <c:v>2014q2</c:v>
                </c:pt>
                <c:pt idx="30">
                  <c:v>2014q3</c:v>
                </c:pt>
                <c:pt idx="31">
                  <c:v>2014q4</c:v>
                </c:pt>
                <c:pt idx="32">
                  <c:v>2015q1</c:v>
                </c:pt>
                <c:pt idx="33">
                  <c:v>2015q2</c:v>
                </c:pt>
                <c:pt idx="34">
                  <c:v>2015q3</c:v>
                </c:pt>
                <c:pt idx="35">
                  <c:v>2015q4</c:v>
                </c:pt>
                <c:pt idx="36">
                  <c:v>2016q1</c:v>
                </c:pt>
                <c:pt idx="37">
                  <c:v>2016q2</c:v>
                </c:pt>
                <c:pt idx="38">
                  <c:v>2016q3</c:v>
                </c:pt>
                <c:pt idx="39">
                  <c:v>2016q4</c:v>
                </c:pt>
                <c:pt idx="40">
                  <c:v>2017q1</c:v>
                </c:pt>
                <c:pt idx="41">
                  <c:v>2017q2</c:v>
                </c:pt>
                <c:pt idx="42">
                  <c:v>2017q3</c:v>
                </c:pt>
                <c:pt idx="43">
                  <c:v>2017q4</c:v>
                </c:pt>
                <c:pt idx="44">
                  <c:v>2018q1</c:v>
                </c:pt>
                <c:pt idx="45">
                  <c:v>2018q2</c:v>
                </c:pt>
                <c:pt idx="46">
                  <c:v>2018q3</c:v>
                </c:pt>
                <c:pt idx="47">
                  <c:v>2018q4</c:v>
                </c:pt>
                <c:pt idx="48">
                  <c:v>2019q1</c:v>
                </c:pt>
                <c:pt idx="49">
                  <c:v>2019q2</c:v>
                </c:pt>
                <c:pt idx="50">
                  <c:v>2019q3</c:v>
                </c:pt>
                <c:pt idx="51">
                  <c:v>2019q4</c:v>
                </c:pt>
                <c:pt idx="52">
                  <c:v>2020q1</c:v>
                </c:pt>
                <c:pt idx="53">
                  <c:v>2020q2</c:v>
                </c:pt>
                <c:pt idx="54">
                  <c:v>2020q3</c:v>
                </c:pt>
                <c:pt idx="55">
                  <c:v>2020q4</c:v>
                </c:pt>
                <c:pt idx="56">
                  <c:v>2021q1</c:v>
                </c:pt>
                <c:pt idx="57">
                  <c:v>2021q2</c:v>
                </c:pt>
                <c:pt idx="58">
                  <c:v>2021q3</c:v>
                </c:pt>
                <c:pt idx="59">
                  <c:v>2021q4</c:v>
                </c:pt>
                <c:pt idx="60">
                  <c:v>2022q1</c:v>
                </c:pt>
                <c:pt idx="61">
                  <c:v>2022q2</c:v>
                </c:pt>
                <c:pt idx="62">
                  <c:v>2022q3</c:v>
                </c:pt>
                <c:pt idx="63">
                  <c:v>2022q4</c:v>
                </c:pt>
                <c:pt idx="64">
                  <c:v>2023q1</c:v>
                </c:pt>
                <c:pt idx="65">
                  <c:v>2023q2</c:v>
                </c:pt>
                <c:pt idx="66">
                  <c:v>2023q3</c:v>
                </c:pt>
                <c:pt idx="67">
                  <c:v>2023q4</c:v>
                </c:pt>
                <c:pt idx="68">
                  <c:v>2024q1</c:v>
                </c:pt>
              </c:strCache>
            </c:strRef>
          </c:cat>
          <c:val>
            <c:numRef>
              <c:f>' T3-Muaz'!$G$129:$G$197</c:f>
              <c:numCache>
                <c:formatCode>General</c:formatCode>
                <c:ptCount val="69"/>
                <c:pt idx="0">
                  <c:v>71.365901855705602</c:v>
                </c:pt>
                <c:pt idx="1">
                  <c:v>71.773566993758863</c:v>
                </c:pt>
                <c:pt idx="2">
                  <c:v>72.972689431910396</c:v>
                </c:pt>
                <c:pt idx="3">
                  <c:v>72.056191872818289</c:v>
                </c:pt>
                <c:pt idx="4">
                  <c:v>71.140029366923173</c:v>
                </c:pt>
                <c:pt idx="5">
                  <c:v>74.013779532353041</c:v>
                </c:pt>
                <c:pt idx="6">
                  <c:v>73.421364910464618</c:v>
                </c:pt>
                <c:pt idx="7">
                  <c:v>75.095468968697077</c:v>
                </c:pt>
                <c:pt idx="8">
                  <c:v>76.960404253642494</c:v>
                </c:pt>
                <c:pt idx="9">
                  <c:v>78.353783743048979</c:v>
                </c:pt>
                <c:pt idx="10">
                  <c:v>80.841781654862402</c:v>
                </c:pt>
                <c:pt idx="11">
                  <c:v>84.076204451943397</c:v>
                </c:pt>
                <c:pt idx="12">
                  <c:v>87.441592022233777</c:v>
                </c:pt>
                <c:pt idx="13">
                  <c:v>92.044730858480037</c:v>
                </c:pt>
                <c:pt idx="14">
                  <c:v>92.404293777217831</c:v>
                </c:pt>
                <c:pt idx="15">
                  <c:v>93.942022548147577</c:v>
                </c:pt>
                <c:pt idx="16">
                  <c:v>97.488898956567596</c:v>
                </c:pt>
                <c:pt idx="17">
                  <c:v>99.500216573692512</c:v>
                </c:pt>
                <c:pt idx="18">
                  <c:v>100.04285507600581</c:v>
                </c:pt>
                <c:pt idx="19">
                  <c:v>99.028185779164716</c:v>
                </c:pt>
                <c:pt idx="20">
                  <c:v>99.431971789190996</c:v>
                </c:pt>
                <c:pt idx="21">
                  <c:v>100.1990084779567</c:v>
                </c:pt>
                <c:pt idx="22">
                  <c:v>100.33757310832759</c:v>
                </c:pt>
                <c:pt idx="23">
                  <c:v>101.33759607808695</c:v>
                </c:pt>
                <c:pt idx="24">
                  <c:v>107.17214364251585</c:v>
                </c:pt>
                <c:pt idx="25">
                  <c:v>107.95266834688535</c:v>
                </c:pt>
                <c:pt idx="26">
                  <c:v>107.48034861315219</c:v>
                </c:pt>
                <c:pt idx="27">
                  <c:v>108.07913752138235</c:v>
                </c:pt>
                <c:pt idx="28">
                  <c:v>112.56950080771492</c:v>
                </c:pt>
                <c:pt idx="29">
                  <c:v>115.73565670847401</c:v>
                </c:pt>
                <c:pt idx="30">
                  <c:v>113.83106970509748</c:v>
                </c:pt>
                <c:pt idx="31">
                  <c:v>115.11209671661183</c:v>
                </c:pt>
                <c:pt idx="32">
                  <c:v>116.49246064316422</c:v>
                </c:pt>
                <c:pt idx="33">
                  <c:v>121.34488109402929</c:v>
                </c:pt>
                <c:pt idx="34">
                  <c:v>120.78840576355549</c:v>
                </c:pt>
                <c:pt idx="35">
                  <c:v>127.23656743413954</c:v>
                </c:pt>
                <c:pt idx="36">
                  <c:v>125.45819947527187</c:v>
                </c:pt>
                <c:pt idx="37">
                  <c:v>131.80809592745817</c:v>
                </c:pt>
                <c:pt idx="38">
                  <c:v>129.96201874381129</c:v>
                </c:pt>
                <c:pt idx="39">
                  <c:v>135.03057036782485</c:v>
                </c:pt>
                <c:pt idx="40">
                  <c:v>133.95303221289862</c:v>
                </c:pt>
                <c:pt idx="41">
                  <c:v>135.57932070414884</c:v>
                </c:pt>
                <c:pt idx="42">
                  <c:v>136.46371114568274</c:v>
                </c:pt>
                <c:pt idx="43">
                  <c:v>138.89529640931676</c:v>
                </c:pt>
                <c:pt idx="44">
                  <c:v>135.76799150761121</c:v>
                </c:pt>
                <c:pt idx="45">
                  <c:v>134.97509504939515</c:v>
                </c:pt>
                <c:pt idx="46">
                  <c:v>134.09286812128565</c:v>
                </c:pt>
                <c:pt idx="47">
                  <c:v>133.37336025145768</c:v>
                </c:pt>
                <c:pt idx="48">
                  <c:v>132.8947920211707</c:v>
                </c:pt>
                <c:pt idx="49">
                  <c:v>133.60595759483033</c:v>
                </c:pt>
                <c:pt idx="50">
                  <c:v>134.38631881690503</c:v>
                </c:pt>
                <c:pt idx="51">
                  <c:v>135.40017097026035</c:v>
                </c:pt>
                <c:pt idx="52">
                  <c:v>136.33437891843769</c:v>
                </c:pt>
                <c:pt idx="53">
                  <c:v>137.36937349998939</c:v>
                </c:pt>
                <c:pt idx="54">
                  <c:v>138.41099855281837</c:v>
                </c:pt>
                <c:pt idx="55">
                  <c:v>139.45826260715276</c:v>
                </c:pt>
                <c:pt idx="56">
                  <c:v>140.51093239046148</c:v>
                </c:pt>
                <c:pt idx="57" formatCode="0.0%">
                  <c:v>140.47791989737439</c:v>
                </c:pt>
                <c:pt idx="58">
                  <c:v>140.45525052916491</c:v>
                </c:pt>
                <c:pt idx="59">
                  <c:v>140.44271599980968</c:v>
                </c:pt>
                <c:pt idx="60">
                  <c:v>140.44011903239905</c:v>
                </c:pt>
                <c:pt idx="61">
                  <c:v>140.4472703949659</c:v>
                </c:pt>
                <c:pt idx="62" formatCode="0.0%">
                  <c:v>140.46398791990441</c:v>
                </c:pt>
                <c:pt idx="63">
                  <c:v>140.49009604847996</c:v>
                </c:pt>
                <c:pt idx="64" formatCode="0.0%">
                  <c:v>140.52542552130913</c:v>
                </c:pt>
                <c:pt idx="65">
                  <c:v>140.56981311586807</c:v>
                </c:pt>
                <c:pt idx="66">
                  <c:v>140.6231014048453</c:v>
                </c:pt>
                <c:pt idx="67" formatCode="0.0%">
                  <c:v>140.68513852807504</c:v>
                </c:pt>
                <c:pt idx="68" formatCode="0.0%">
                  <c:v>140.75577797572166</c:v>
                </c:pt>
              </c:numCache>
            </c:numRef>
          </c:val>
          <c:extLst xmlns:c16r2="http://schemas.microsoft.com/office/drawing/2015/06/chart">
            <c:ext xmlns:c16="http://schemas.microsoft.com/office/drawing/2014/chart" uri="{C3380CC4-5D6E-409C-BE32-E72D297353CC}">
              <c16:uniqueId val="{00000004-8213-4DA8-BA3E-DE85CE31A335}"/>
            </c:ext>
          </c:extLst>
        </c:ser>
        <c:ser>
          <c:idx val="5"/>
          <c:order val="5"/>
          <c:tx>
            <c:strRef>
              <c:f>' T3-Muaz'!$I$1</c:f>
              <c:strCache>
                <c:ptCount val="1"/>
                <c:pt idx="0">
                  <c:v>מחיר בפועל</c:v>
                </c:pt>
              </c:strCache>
            </c:strRef>
          </c:tx>
          <c:spPr>
            <a:ln w="28575" cap="rnd">
              <a:solidFill>
                <a:schemeClr val="tx1"/>
              </a:solidFill>
              <a:round/>
            </a:ln>
            <a:effectLst/>
          </c:spPr>
          <c:marker>
            <c:symbol val="none"/>
          </c:marker>
          <c:val>
            <c:numRef>
              <c:f>' T3-Muaz'!$I$129:$I$176</c:f>
              <c:numCache>
                <c:formatCode>General</c:formatCode>
                <c:ptCount val="48"/>
                <c:pt idx="0">
                  <c:v>71.365901855705602</c:v>
                </c:pt>
                <c:pt idx="1">
                  <c:v>71.773566993758863</c:v>
                </c:pt>
                <c:pt idx="2">
                  <c:v>72.972689431910396</c:v>
                </c:pt>
                <c:pt idx="3">
                  <c:v>72.056191872818289</c:v>
                </c:pt>
                <c:pt idx="4">
                  <c:v>71.140029366923173</c:v>
                </c:pt>
                <c:pt idx="5">
                  <c:v>74.013779532353041</c:v>
                </c:pt>
                <c:pt idx="6">
                  <c:v>73.421364910464618</c:v>
                </c:pt>
                <c:pt idx="7">
                  <c:v>75.095468968697077</c:v>
                </c:pt>
                <c:pt idx="8">
                  <c:v>76.960404253642494</c:v>
                </c:pt>
                <c:pt idx="9">
                  <c:v>78.353783743048979</c:v>
                </c:pt>
                <c:pt idx="10">
                  <c:v>80.841781654862402</c:v>
                </c:pt>
                <c:pt idx="11">
                  <c:v>84.076204451943397</c:v>
                </c:pt>
                <c:pt idx="12">
                  <c:v>87.441592022233777</c:v>
                </c:pt>
                <c:pt idx="13">
                  <c:v>92.044730858480037</c:v>
                </c:pt>
                <c:pt idx="14">
                  <c:v>92.404293777217831</c:v>
                </c:pt>
                <c:pt idx="15">
                  <c:v>93.942022548147577</c:v>
                </c:pt>
                <c:pt idx="16">
                  <c:v>97.488898956567596</c:v>
                </c:pt>
                <c:pt idx="17">
                  <c:v>99.500216573692512</c:v>
                </c:pt>
                <c:pt idx="18">
                  <c:v>100.04285507600581</c:v>
                </c:pt>
                <c:pt idx="19">
                  <c:v>99.028185779164716</c:v>
                </c:pt>
                <c:pt idx="20">
                  <c:v>99.431971789190996</c:v>
                </c:pt>
                <c:pt idx="21">
                  <c:v>100.1990084779567</c:v>
                </c:pt>
                <c:pt idx="22">
                  <c:v>100.33757310832759</c:v>
                </c:pt>
                <c:pt idx="23">
                  <c:v>101.33759607808695</c:v>
                </c:pt>
                <c:pt idx="24">
                  <c:v>107.17214364251585</c:v>
                </c:pt>
                <c:pt idx="25">
                  <c:v>107.95266834688535</c:v>
                </c:pt>
                <c:pt idx="26">
                  <c:v>107.48034861315219</c:v>
                </c:pt>
                <c:pt idx="27">
                  <c:v>108.07913752138235</c:v>
                </c:pt>
                <c:pt idx="28">
                  <c:v>112.56950080771492</c:v>
                </c:pt>
                <c:pt idx="29">
                  <c:v>115.73565670847401</c:v>
                </c:pt>
                <c:pt idx="30">
                  <c:v>113.83106970509748</c:v>
                </c:pt>
                <c:pt idx="31">
                  <c:v>115.11209671661183</c:v>
                </c:pt>
                <c:pt idx="32">
                  <c:v>116.49246064316422</c:v>
                </c:pt>
                <c:pt idx="33">
                  <c:v>121.34488109402929</c:v>
                </c:pt>
                <c:pt idx="34">
                  <c:v>120.78840576355549</c:v>
                </c:pt>
                <c:pt idx="35">
                  <c:v>127.23656743413954</c:v>
                </c:pt>
                <c:pt idx="36">
                  <c:v>125.45819947527187</c:v>
                </c:pt>
                <c:pt idx="37">
                  <c:v>131.80809592745817</c:v>
                </c:pt>
                <c:pt idx="38">
                  <c:v>129.96201874381129</c:v>
                </c:pt>
                <c:pt idx="39">
                  <c:v>135.03057036782485</c:v>
                </c:pt>
                <c:pt idx="40">
                  <c:v>133.95303221289862</c:v>
                </c:pt>
                <c:pt idx="41">
                  <c:v>135.57932070414884</c:v>
                </c:pt>
                <c:pt idx="42">
                  <c:v>136.46371114568274</c:v>
                </c:pt>
                <c:pt idx="43">
                  <c:v>138.89529640931676</c:v>
                </c:pt>
                <c:pt idx="44">
                  <c:v>135.76799150761121</c:v>
                </c:pt>
                <c:pt idx="45">
                  <c:v>134.97509504939515</c:v>
                </c:pt>
                <c:pt idx="46">
                  <c:v>134.09286812128565</c:v>
                </c:pt>
                <c:pt idx="47">
                  <c:v>133.37336025145768</c:v>
                </c:pt>
              </c:numCache>
            </c:numRef>
          </c:val>
          <c:extLst xmlns:c16r2="http://schemas.microsoft.com/office/drawing/2015/06/chart">
            <c:ext xmlns:c16="http://schemas.microsoft.com/office/drawing/2014/chart" uri="{C3380CC4-5D6E-409C-BE32-E72D297353CC}">
              <c16:uniqueId val="{00000005-8213-4DA8-BA3E-DE85CE31A335}"/>
            </c:ext>
          </c:extLst>
        </c:ser>
        <c:dLbls/>
        <c:marker val="1"/>
        <c:axId val="71264512"/>
        <c:axId val="71270400"/>
      </c:lineChart>
      <c:catAx>
        <c:axId val="71264512"/>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1270400"/>
        <c:crosses val="autoZero"/>
        <c:auto val="1"/>
        <c:lblAlgn val="ctr"/>
        <c:lblOffset val="100"/>
      </c:catAx>
      <c:valAx>
        <c:axId val="71270400"/>
        <c:scaling>
          <c:orientation val="minMax"/>
          <c:min val="60"/>
        </c:scaling>
        <c:axPos val="l"/>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1264512"/>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noFill/>
    <a:ln>
      <a:noFill/>
    </a:ln>
    <a:effectLst/>
  </c:spPr>
  <c:txPr>
    <a:bodyPr/>
    <a:lstStyle/>
    <a:p>
      <a:pPr>
        <a:defRPr/>
      </a:pPr>
      <a:endParaRPr lang="en-US"/>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lang val="en-US"/>
  <c:chart>
    <c:autoTitleDeleted val="1"/>
    <c:plotArea>
      <c:layout/>
      <c:lineChart>
        <c:grouping val="standard"/>
        <c:ser>
          <c:idx val="0"/>
          <c:order val="0"/>
          <c:tx>
            <c:strRef>
              <c:f>Sheet1!$I$7</c:f>
              <c:strCache>
                <c:ptCount val="1"/>
                <c:pt idx="0">
                  <c:v>1990</c:v>
                </c:pt>
              </c:strCache>
            </c:strRef>
          </c:tx>
          <c:spPr>
            <a:ln w="28575" cap="rnd">
              <a:solidFill>
                <a:schemeClr val="tx2"/>
              </a:solidFill>
              <a:round/>
            </a:ln>
            <a:effectLst/>
          </c:spPr>
          <c:marker>
            <c:symbol val="none"/>
          </c:marker>
          <c:cat>
            <c:strRef>
              <c:f>Sheet1!$H$8:$H$34</c:f>
              <c:strCache>
                <c:ptCount val="27"/>
                <c:pt idx="0">
                  <c:v>בית שמש</c:v>
                </c:pt>
                <c:pt idx="1">
                  <c:v>ירושלים</c:v>
                </c:pt>
                <c:pt idx="2">
                  <c:v>נצרת</c:v>
                </c:pt>
                <c:pt idx="3">
                  <c:v>נהרייה</c:v>
                </c:pt>
                <c:pt idx="4">
                  <c:v>חיפה</c:v>
                </c:pt>
                <c:pt idx="5">
                  <c:v>חדרה</c:v>
                </c:pt>
                <c:pt idx="6">
                  <c:v>קריית אתא</c:v>
                </c:pt>
                <c:pt idx="7">
                  <c:v>כפר סבא</c:v>
                </c:pt>
                <c:pt idx="8">
                  <c:v>לוד</c:v>
                </c:pt>
                <c:pt idx="9">
                  <c:v>נתניה</c:v>
                </c:pt>
                <c:pt idx="10">
                  <c:v>פתח תקווה</c:v>
                </c:pt>
                <c:pt idx="11">
                  <c:v>ראשון לציון</c:v>
                </c:pt>
                <c:pt idx="12">
                  <c:v>רחובות</c:v>
                </c:pt>
                <c:pt idx="13">
                  <c:v>רמלה</c:v>
                </c:pt>
                <c:pt idx="14">
                  <c:v>רעננה</c:v>
                </c:pt>
                <c:pt idx="15">
                  <c:v>הוד השרון</c:v>
                </c:pt>
                <c:pt idx="16">
                  <c:v>תל אביב -יפו</c:v>
                </c:pt>
                <c:pt idx="17">
                  <c:v>בני ברק</c:v>
                </c:pt>
                <c:pt idx="18">
                  <c:v>בת ים</c:v>
                </c:pt>
                <c:pt idx="19">
                  <c:v>גבעתיים</c:v>
                </c:pt>
                <c:pt idx="20">
                  <c:v>הרצלייה</c:v>
                </c:pt>
                <c:pt idx="21">
                  <c:v>חולון</c:v>
                </c:pt>
                <c:pt idx="22">
                  <c:v>רמת גן</c:v>
                </c:pt>
                <c:pt idx="23">
                  <c:v>אשדוד</c:v>
                </c:pt>
                <c:pt idx="24">
                  <c:v>אשקלון</c:v>
                </c:pt>
                <c:pt idx="25">
                  <c:v>באר שבע</c:v>
                </c:pt>
                <c:pt idx="26">
                  <c:v>ערים</c:v>
                </c:pt>
              </c:strCache>
            </c:strRef>
          </c:cat>
          <c:val>
            <c:numRef>
              <c:f>Sheet1!$I$8:$I$34</c:f>
              <c:numCache>
                <c:formatCode>General</c:formatCode>
                <c:ptCount val="27"/>
                <c:pt idx="0">
                  <c:v>1.0900000000000001</c:v>
                </c:pt>
                <c:pt idx="1">
                  <c:v>1.1700000000000002</c:v>
                </c:pt>
                <c:pt idx="2">
                  <c:v>0.99</c:v>
                </c:pt>
                <c:pt idx="3">
                  <c:v>1.25</c:v>
                </c:pt>
                <c:pt idx="4">
                  <c:v>1.36</c:v>
                </c:pt>
                <c:pt idx="5">
                  <c:v>1.04</c:v>
                </c:pt>
                <c:pt idx="6">
                  <c:v>1.46</c:v>
                </c:pt>
                <c:pt idx="7">
                  <c:v>1.03</c:v>
                </c:pt>
                <c:pt idx="8">
                  <c:v>1.1399999999999997</c:v>
                </c:pt>
                <c:pt idx="9">
                  <c:v>1.1700000000000002</c:v>
                </c:pt>
                <c:pt idx="10">
                  <c:v>1.04</c:v>
                </c:pt>
                <c:pt idx="11">
                  <c:v>1.1499999999999997</c:v>
                </c:pt>
                <c:pt idx="12">
                  <c:v>1.1200000000000001</c:v>
                </c:pt>
                <c:pt idx="13">
                  <c:v>1.1299999999999997</c:v>
                </c:pt>
                <c:pt idx="14">
                  <c:v>1.0900000000000001</c:v>
                </c:pt>
                <c:pt idx="15">
                  <c:v>1.1200000000000001</c:v>
                </c:pt>
                <c:pt idx="16">
                  <c:v>1.1700000000000002</c:v>
                </c:pt>
                <c:pt idx="17">
                  <c:v>1.2</c:v>
                </c:pt>
                <c:pt idx="18">
                  <c:v>1.05</c:v>
                </c:pt>
                <c:pt idx="19">
                  <c:v>1.1100000000000001</c:v>
                </c:pt>
                <c:pt idx="20">
                  <c:v>1.1599999999999997</c:v>
                </c:pt>
                <c:pt idx="21">
                  <c:v>1.04</c:v>
                </c:pt>
                <c:pt idx="22">
                  <c:v>1.1100000000000001</c:v>
                </c:pt>
                <c:pt idx="23">
                  <c:v>1.22</c:v>
                </c:pt>
                <c:pt idx="24">
                  <c:v>1.08</c:v>
                </c:pt>
                <c:pt idx="25">
                  <c:v>1.08</c:v>
                </c:pt>
                <c:pt idx="26">
                  <c:v>1.1399999999999997</c:v>
                </c:pt>
              </c:numCache>
            </c:numRef>
          </c:val>
          <c:extLst xmlns:c16r2="http://schemas.microsoft.com/office/drawing/2015/06/chart">
            <c:ext xmlns:c16="http://schemas.microsoft.com/office/drawing/2014/chart" uri="{C3380CC4-5D6E-409C-BE32-E72D297353CC}">
              <c16:uniqueId val="{00000000-80ED-4D23-A6C7-869B3D055253}"/>
            </c:ext>
          </c:extLst>
        </c:ser>
        <c:ser>
          <c:idx val="2"/>
          <c:order val="1"/>
          <c:tx>
            <c:strRef>
              <c:f>Sheet1!$K$7</c:f>
              <c:strCache>
                <c:ptCount val="1"/>
                <c:pt idx="0">
                  <c:v>2000</c:v>
                </c:pt>
              </c:strCache>
            </c:strRef>
          </c:tx>
          <c:spPr>
            <a:ln w="28575" cap="rnd">
              <a:solidFill>
                <a:srgbClr val="0070C0"/>
              </a:solidFill>
              <a:round/>
            </a:ln>
            <a:effectLst/>
          </c:spPr>
          <c:marker>
            <c:symbol val="none"/>
          </c:marker>
          <c:cat>
            <c:strRef>
              <c:f>Sheet1!$H$8:$H$34</c:f>
              <c:strCache>
                <c:ptCount val="27"/>
                <c:pt idx="0">
                  <c:v>בית שמש</c:v>
                </c:pt>
                <c:pt idx="1">
                  <c:v>ירושלים</c:v>
                </c:pt>
                <c:pt idx="2">
                  <c:v>נצרת</c:v>
                </c:pt>
                <c:pt idx="3">
                  <c:v>נהרייה</c:v>
                </c:pt>
                <c:pt idx="4">
                  <c:v>חיפה</c:v>
                </c:pt>
                <c:pt idx="5">
                  <c:v>חדרה</c:v>
                </c:pt>
                <c:pt idx="6">
                  <c:v>קריית אתא</c:v>
                </c:pt>
                <c:pt idx="7">
                  <c:v>כפר סבא</c:v>
                </c:pt>
                <c:pt idx="8">
                  <c:v>לוד</c:v>
                </c:pt>
                <c:pt idx="9">
                  <c:v>נתניה</c:v>
                </c:pt>
                <c:pt idx="10">
                  <c:v>פתח תקווה</c:v>
                </c:pt>
                <c:pt idx="11">
                  <c:v>ראשון לציון</c:v>
                </c:pt>
                <c:pt idx="12">
                  <c:v>רחובות</c:v>
                </c:pt>
                <c:pt idx="13">
                  <c:v>רמלה</c:v>
                </c:pt>
                <c:pt idx="14">
                  <c:v>רעננה</c:v>
                </c:pt>
                <c:pt idx="15">
                  <c:v>הוד השרון</c:v>
                </c:pt>
                <c:pt idx="16">
                  <c:v>תל אביב -יפו</c:v>
                </c:pt>
                <c:pt idx="17">
                  <c:v>בני ברק</c:v>
                </c:pt>
                <c:pt idx="18">
                  <c:v>בת ים</c:v>
                </c:pt>
                <c:pt idx="19">
                  <c:v>גבעתיים</c:v>
                </c:pt>
                <c:pt idx="20">
                  <c:v>הרצלייה</c:v>
                </c:pt>
                <c:pt idx="21">
                  <c:v>חולון</c:v>
                </c:pt>
                <c:pt idx="22">
                  <c:v>רמת גן</c:v>
                </c:pt>
                <c:pt idx="23">
                  <c:v>אשדוד</c:v>
                </c:pt>
                <c:pt idx="24">
                  <c:v>אשקלון</c:v>
                </c:pt>
                <c:pt idx="25">
                  <c:v>באר שבע</c:v>
                </c:pt>
                <c:pt idx="26">
                  <c:v>ערים</c:v>
                </c:pt>
              </c:strCache>
            </c:strRef>
          </c:cat>
          <c:val>
            <c:numRef>
              <c:f>Sheet1!$K$8:$K$34</c:f>
              <c:numCache>
                <c:formatCode>General</c:formatCode>
                <c:ptCount val="27"/>
                <c:pt idx="0">
                  <c:v>1.26</c:v>
                </c:pt>
                <c:pt idx="1">
                  <c:v>1.02</c:v>
                </c:pt>
                <c:pt idx="2">
                  <c:v>0.98</c:v>
                </c:pt>
                <c:pt idx="3">
                  <c:v>1.08</c:v>
                </c:pt>
                <c:pt idx="4">
                  <c:v>1.2</c:v>
                </c:pt>
                <c:pt idx="5">
                  <c:v>1.0900000000000001</c:v>
                </c:pt>
                <c:pt idx="6">
                  <c:v>1.1700000000000002</c:v>
                </c:pt>
                <c:pt idx="7">
                  <c:v>1.06</c:v>
                </c:pt>
                <c:pt idx="8">
                  <c:v>1</c:v>
                </c:pt>
                <c:pt idx="9">
                  <c:v>1.08</c:v>
                </c:pt>
                <c:pt idx="10">
                  <c:v>1.06</c:v>
                </c:pt>
                <c:pt idx="11">
                  <c:v>1.03</c:v>
                </c:pt>
                <c:pt idx="12">
                  <c:v>1.1800000000000002</c:v>
                </c:pt>
                <c:pt idx="13">
                  <c:v>1.05</c:v>
                </c:pt>
                <c:pt idx="14">
                  <c:v>0.92</c:v>
                </c:pt>
                <c:pt idx="15">
                  <c:v>1.03</c:v>
                </c:pt>
                <c:pt idx="16">
                  <c:v>1.06</c:v>
                </c:pt>
                <c:pt idx="17">
                  <c:v>1.06</c:v>
                </c:pt>
                <c:pt idx="18">
                  <c:v>0.98</c:v>
                </c:pt>
                <c:pt idx="19">
                  <c:v>1.02</c:v>
                </c:pt>
                <c:pt idx="20">
                  <c:v>1.05</c:v>
                </c:pt>
                <c:pt idx="21">
                  <c:v>1.03</c:v>
                </c:pt>
                <c:pt idx="22">
                  <c:v>1.06</c:v>
                </c:pt>
                <c:pt idx="23">
                  <c:v>0.95000000000000007</c:v>
                </c:pt>
                <c:pt idx="24">
                  <c:v>1.0900000000000001</c:v>
                </c:pt>
                <c:pt idx="25">
                  <c:v>1.02</c:v>
                </c:pt>
                <c:pt idx="26">
                  <c:v>1.06</c:v>
                </c:pt>
              </c:numCache>
            </c:numRef>
          </c:val>
          <c:extLst xmlns:c16r2="http://schemas.microsoft.com/office/drawing/2015/06/chart">
            <c:ext xmlns:c16="http://schemas.microsoft.com/office/drawing/2014/chart" uri="{C3380CC4-5D6E-409C-BE32-E72D297353CC}">
              <c16:uniqueId val="{00000001-80ED-4D23-A6C7-869B3D055253}"/>
            </c:ext>
          </c:extLst>
        </c:ser>
        <c:ser>
          <c:idx val="4"/>
          <c:order val="2"/>
          <c:tx>
            <c:strRef>
              <c:f>Sheet1!$M$7</c:f>
              <c:strCache>
                <c:ptCount val="1"/>
                <c:pt idx="0">
                  <c:v>2010</c:v>
                </c:pt>
              </c:strCache>
            </c:strRef>
          </c:tx>
          <c:spPr>
            <a:ln w="28575" cap="rnd">
              <a:solidFill>
                <a:srgbClr val="FFC000"/>
              </a:solidFill>
              <a:round/>
            </a:ln>
            <a:effectLst/>
          </c:spPr>
          <c:marker>
            <c:symbol val="none"/>
          </c:marker>
          <c:cat>
            <c:strRef>
              <c:f>Sheet1!$H$8:$H$34</c:f>
              <c:strCache>
                <c:ptCount val="27"/>
                <c:pt idx="0">
                  <c:v>בית שמש</c:v>
                </c:pt>
                <c:pt idx="1">
                  <c:v>ירושלים</c:v>
                </c:pt>
                <c:pt idx="2">
                  <c:v>נצרת</c:v>
                </c:pt>
                <c:pt idx="3">
                  <c:v>נהרייה</c:v>
                </c:pt>
                <c:pt idx="4">
                  <c:v>חיפה</c:v>
                </c:pt>
                <c:pt idx="5">
                  <c:v>חדרה</c:v>
                </c:pt>
                <c:pt idx="6">
                  <c:v>קריית אתא</c:v>
                </c:pt>
                <c:pt idx="7">
                  <c:v>כפר סבא</c:v>
                </c:pt>
                <c:pt idx="8">
                  <c:v>לוד</c:v>
                </c:pt>
                <c:pt idx="9">
                  <c:v>נתניה</c:v>
                </c:pt>
                <c:pt idx="10">
                  <c:v>פתח תקווה</c:v>
                </c:pt>
                <c:pt idx="11">
                  <c:v>ראשון לציון</c:v>
                </c:pt>
                <c:pt idx="12">
                  <c:v>רחובות</c:v>
                </c:pt>
                <c:pt idx="13">
                  <c:v>רמלה</c:v>
                </c:pt>
                <c:pt idx="14">
                  <c:v>רעננה</c:v>
                </c:pt>
                <c:pt idx="15">
                  <c:v>הוד השרון</c:v>
                </c:pt>
                <c:pt idx="16">
                  <c:v>תל אביב -יפו</c:v>
                </c:pt>
                <c:pt idx="17">
                  <c:v>בני ברק</c:v>
                </c:pt>
                <c:pt idx="18">
                  <c:v>בת ים</c:v>
                </c:pt>
                <c:pt idx="19">
                  <c:v>גבעתיים</c:v>
                </c:pt>
                <c:pt idx="20">
                  <c:v>הרצלייה</c:v>
                </c:pt>
                <c:pt idx="21">
                  <c:v>חולון</c:v>
                </c:pt>
                <c:pt idx="22">
                  <c:v>רמת גן</c:v>
                </c:pt>
                <c:pt idx="23">
                  <c:v>אשדוד</c:v>
                </c:pt>
                <c:pt idx="24">
                  <c:v>אשקלון</c:v>
                </c:pt>
                <c:pt idx="25">
                  <c:v>באר שבע</c:v>
                </c:pt>
                <c:pt idx="26">
                  <c:v>ערים</c:v>
                </c:pt>
              </c:strCache>
            </c:strRef>
          </c:cat>
          <c:val>
            <c:numRef>
              <c:f>Sheet1!$M$8:$M$34</c:f>
              <c:numCache>
                <c:formatCode>General</c:formatCode>
                <c:ptCount val="27"/>
                <c:pt idx="0">
                  <c:v>0.93</c:v>
                </c:pt>
                <c:pt idx="1">
                  <c:v>0.95000000000000007</c:v>
                </c:pt>
                <c:pt idx="2">
                  <c:v>0.92</c:v>
                </c:pt>
                <c:pt idx="3">
                  <c:v>1.04</c:v>
                </c:pt>
                <c:pt idx="4">
                  <c:v>1.1499999999999997</c:v>
                </c:pt>
                <c:pt idx="5">
                  <c:v>1.02</c:v>
                </c:pt>
                <c:pt idx="6">
                  <c:v>1.1900000000000002</c:v>
                </c:pt>
                <c:pt idx="7">
                  <c:v>0.97000000000000008</c:v>
                </c:pt>
                <c:pt idx="8">
                  <c:v>0.84000000000000008</c:v>
                </c:pt>
                <c:pt idx="9">
                  <c:v>1.04</c:v>
                </c:pt>
                <c:pt idx="10">
                  <c:v>0.93</c:v>
                </c:pt>
                <c:pt idx="11">
                  <c:v>0.95000000000000007</c:v>
                </c:pt>
                <c:pt idx="12">
                  <c:v>0.95000000000000007</c:v>
                </c:pt>
                <c:pt idx="13">
                  <c:v>0.92</c:v>
                </c:pt>
                <c:pt idx="14">
                  <c:v>1.02</c:v>
                </c:pt>
                <c:pt idx="15">
                  <c:v>0.89</c:v>
                </c:pt>
                <c:pt idx="16">
                  <c:v>0.96000000000000008</c:v>
                </c:pt>
                <c:pt idx="17">
                  <c:v>0.97000000000000008</c:v>
                </c:pt>
                <c:pt idx="18">
                  <c:v>0.98</c:v>
                </c:pt>
                <c:pt idx="19">
                  <c:v>0.99</c:v>
                </c:pt>
                <c:pt idx="20">
                  <c:v>1.02</c:v>
                </c:pt>
                <c:pt idx="21">
                  <c:v>0.92</c:v>
                </c:pt>
                <c:pt idx="22">
                  <c:v>0.97000000000000008</c:v>
                </c:pt>
                <c:pt idx="23">
                  <c:v>0.93</c:v>
                </c:pt>
                <c:pt idx="24">
                  <c:v>1</c:v>
                </c:pt>
                <c:pt idx="25">
                  <c:v>0.98</c:v>
                </c:pt>
                <c:pt idx="26">
                  <c:v>0.98</c:v>
                </c:pt>
              </c:numCache>
            </c:numRef>
          </c:val>
          <c:extLst xmlns:c16r2="http://schemas.microsoft.com/office/drawing/2015/06/chart">
            <c:ext xmlns:c16="http://schemas.microsoft.com/office/drawing/2014/chart" uri="{C3380CC4-5D6E-409C-BE32-E72D297353CC}">
              <c16:uniqueId val="{00000002-80ED-4D23-A6C7-869B3D055253}"/>
            </c:ext>
          </c:extLst>
        </c:ser>
        <c:ser>
          <c:idx val="5"/>
          <c:order val="3"/>
          <c:tx>
            <c:strRef>
              <c:f>Sheet1!$N$7</c:f>
              <c:strCache>
                <c:ptCount val="1"/>
                <c:pt idx="0">
                  <c:v>2016</c:v>
                </c:pt>
              </c:strCache>
            </c:strRef>
          </c:tx>
          <c:spPr>
            <a:ln w="28575" cap="rnd">
              <a:solidFill>
                <a:srgbClr val="FF0000"/>
              </a:solidFill>
              <a:round/>
            </a:ln>
            <a:effectLst/>
          </c:spPr>
          <c:marker>
            <c:symbol val="none"/>
          </c:marker>
          <c:cat>
            <c:strRef>
              <c:f>Sheet1!$H$8:$H$34</c:f>
              <c:strCache>
                <c:ptCount val="27"/>
                <c:pt idx="0">
                  <c:v>בית שמש</c:v>
                </c:pt>
                <c:pt idx="1">
                  <c:v>ירושלים</c:v>
                </c:pt>
                <c:pt idx="2">
                  <c:v>נצרת</c:v>
                </c:pt>
                <c:pt idx="3">
                  <c:v>נהרייה</c:v>
                </c:pt>
                <c:pt idx="4">
                  <c:v>חיפה</c:v>
                </c:pt>
                <c:pt idx="5">
                  <c:v>חדרה</c:v>
                </c:pt>
                <c:pt idx="6">
                  <c:v>קריית אתא</c:v>
                </c:pt>
                <c:pt idx="7">
                  <c:v>כפר סבא</c:v>
                </c:pt>
                <c:pt idx="8">
                  <c:v>לוד</c:v>
                </c:pt>
                <c:pt idx="9">
                  <c:v>נתניה</c:v>
                </c:pt>
                <c:pt idx="10">
                  <c:v>פתח תקווה</c:v>
                </c:pt>
                <c:pt idx="11">
                  <c:v>ראשון לציון</c:v>
                </c:pt>
                <c:pt idx="12">
                  <c:v>רחובות</c:v>
                </c:pt>
                <c:pt idx="13">
                  <c:v>רמלה</c:v>
                </c:pt>
                <c:pt idx="14">
                  <c:v>רעננה</c:v>
                </c:pt>
                <c:pt idx="15">
                  <c:v>הוד השרון</c:v>
                </c:pt>
                <c:pt idx="16">
                  <c:v>תל אביב -יפו</c:v>
                </c:pt>
                <c:pt idx="17">
                  <c:v>בני ברק</c:v>
                </c:pt>
                <c:pt idx="18">
                  <c:v>בת ים</c:v>
                </c:pt>
                <c:pt idx="19">
                  <c:v>גבעתיים</c:v>
                </c:pt>
                <c:pt idx="20">
                  <c:v>הרצלייה</c:v>
                </c:pt>
                <c:pt idx="21">
                  <c:v>חולון</c:v>
                </c:pt>
                <c:pt idx="22">
                  <c:v>רמת גן</c:v>
                </c:pt>
                <c:pt idx="23">
                  <c:v>אשדוד</c:v>
                </c:pt>
                <c:pt idx="24">
                  <c:v>אשקלון</c:v>
                </c:pt>
                <c:pt idx="25">
                  <c:v>באר שבע</c:v>
                </c:pt>
                <c:pt idx="26">
                  <c:v>ערים</c:v>
                </c:pt>
              </c:strCache>
            </c:strRef>
          </c:cat>
          <c:val>
            <c:numRef>
              <c:f>Sheet1!$N$8:$N$34</c:f>
              <c:numCache>
                <c:formatCode>General</c:formatCode>
                <c:ptCount val="27"/>
                <c:pt idx="0">
                  <c:v>0.89</c:v>
                </c:pt>
                <c:pt idx="1">
                  <c:v>0.88</c:v>
                </c:pt>
                <c:pt idx="2">
                  <c:v>0.83000000000000007</c:v>
                </c:pt>
                <c:pt idx="3">
                  <c:v>1.08</c:v>
                </c:pt>
                <c:pt idx="4">
                  <c:v>1.1200000000000001</c:v>
                </c:pt>
                <c:pt idx="5">
                  <c:v>0.97000000000000008</c:v>
                </c:pt>
                <c:pt idx="6">
                  <c:v>1.08</c:v>
                </c:pt>
                <c:pt idx="7">
                  <c:v>0.9</c:v>
                </c:pt>
                <c:pt idx="8">
                  <c:v>0.82000000000000006</c:v>
                </c:pt>
                <c:pt idx="9">
                  <c:v>0.99</c:v>
                </c:pt>
                <c:pt idx="10">
                  <c:v>0.96000000000000008</c:v>
                </c:pt>
                <c:pt idx="11">
                  <c:v>0.9</c:v>
                </c:pt>
                <c:pt idx="12">
                  <c:v>0.98</c:v>
                </c:pt>
                <c:pt idx="13">
                  <c:v>0.93</c:v>
                </c:pt>
                <c:pt idx="14">
                  <c:v>0.97000000000000008</c:v>
                </c:pt>
                <c:pt idx="15">
                  <c:v>0.88</c:v>
                </c:pt>
                <c:pt idx="16">
                  <c:v>0.94000000000000006</c:v>
                </c:pt>
                <c:pt idx="17">
                  <c:v>0.87000000000000011</c:v>
                </c:pt>
                <c:pt idx="18">
                  <c:v>0.95000000000000007</c:v>
                </c:pt>
                <c:pt idx="19">
                  <c:v>0.91</c:v>
                </c:pt>
                <c:pt idx="20">
                  <c:v>1</c:v>
                </c:pt>
                <c:pt idx="21">
                  <c:v>0.94000000000000006</c:v>
                </c:pt>
                <c:pt idx="22">
                  <c:v>0.94000000000000006</c:v>
                </c:pt>
                <c:pt idx="23">
                  <c:v>0.9</c:v>
                </c:pt>
                <c:pt idx="24">
                  <c:v>0.99</c:v>
                </c:pt>
                <c:pt idx="25">
                  <c:v>0.97000000000000008</c:v>
                </c:pt>
                <c:pt idx="26">
                  <c:v>0.94000000000000006</c:v>
                </c:pt>
              </c:numCache>
            </c:numRef>
          </c:val>
          <c:extLst xmlns:c16r2="http://schemas.microsoft.com/office/drawing/2015/06/chart">
            <c:ext xmlns:c16="http://schemas.microsoft.com/office/drawing/2014/chart" uri="{C3380CC4-5D6E-409C-BE32-E72D297353CC}">
              <c16:uniqueId val="{00000003-80ED-4D23-A6C7-869B3D055253}"/>
            </c:ext>
          </c:extLst>
        </c:ser>
        <c:dLbls/>
        <c:marker val="1"/>
        <c:axId val="71359872"/>
        <c:axId val="71369856"/>
      </c:lineChart>
      <c:catAx>
        <c:axId val="71359872"/>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1369856"/>
        <c:crosses val="autoZero"/>
        <c:auto val="1"/>
        <c:lblAlgn val="ctr"/>
        <c:lblOffset val="100"/>
      </c:catAx>
      <c:valAx>
        <c:axId val="71369856"/>
        <c:scaling>
          <c:orientation val="minMax"/>
          <c:max val="1.5"/>
          <c:min val="0.8"/>
        </c:scaling>
        <c:axPos val="l"/>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1359872"/>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noFill/>
    <a:ln>
      <a:noFill/>
    </a:ln>
    <a:effectLst/>
  </c:spPr>
  <c:txPr>
    <a:bodyPr/>
    <a:lstStyle/>
    <a:p>
      <a:pPr>
        <a:defRPr/>
      </a:pPr>
      <a:endParaRPr lang="en-US"/>
    </a:p>
  </c:txPr>
  <c:externalData r:id="rId1"/>
  <c:userShapes r:id="rId2"/>
</c:chartSpace>
</file>

<file path=ppt/charts/chart13.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7.8117844321992577E-2"/>
          <c:y val="1.3481884352084861E-2"/>
          <c:w val="0.90893656468363582"/>
          <c:h val="0.746648614799439"/>
        </c:manualLayout>
      </c:layout>
      <c:areaChart>
        <c:grouping val="stacked"/>
        <c:ser>
          <c:idx val="0"/>
          <c:order val="0"/>
          <c:tx>
            <c:strRef>
              <c:f>Sheet2!$G$8</c:f>
              <c:strCache>
                <c:ptCount val="1"/>
                <c:pt idx="0">
                  <c:v>בית שמש</c:v>
                </c:pt>
              </c:strCache>
            </c:strRef>
          </c:tx>
          <c:spPr>
            <a:solidFill>
              <a:schemeClr val="accent1"/>
            </a:solidFill>
            <a:ln>
              <a:noFill/>
            </a:ln>
            <a:effectLst/>
          </c:spPr>
          <c:cat>
            <c:numRef>
              <c:f>Sheet2!$H$7:$M$7</c:f>
              <c:numCache>
                <c:formatCode>General</c:formatCode>
                <c:ptCount val="6"/>
                <c:pt idx="0">
                  <c:v>1990</c:v>
                </c:pt>
                <c:pt idx="1">
                  <c:v>1995</c:v>
                </c:pt>
                <c:pt idx="2">
                  <c:v>2000</c:v>
                </c:pt>
                <c:pt idx="3">
                  <c:v>2005</c:v>
                </c:pt>
                <c:pt idx="4">
                  <c:v>2010</c:v>
                </c:pt>
                <c:pt idx="5">
                  <c:v>2016</c:v>
                </c:pt>
              </c:numCache>
            </c:numRef>
          </c:cat>
          <c:val>
            <c:numRef>
              <c:f>Sheet2!$H$8:$M$8</c:f>
              <c:numCache>
                <c:formatCode>General</c:formatCode>
                <c:ptCount val="6"/>
                <c:pt idx="0">
                  <c:v>373</c:v>
                </c:pt>
                <c:pt idx="1">
                  <c:v>379</c:v>
                </c:pt>
                <c:pt idx="2" formatCode="#,##0">
                  <c:v>2566</c:v>
                </c:pt>
                <c:pt idx="3">
                  <c:v>-40</c:v>
                </c:pt>
                <c:pt idx="4" formatCode="#,##0">
                  <c:v>-1297</c:v>
                </c:pt>
                <c:pt idx="5" formatCode="#,##0">
                  <c:v>-2427</c:v>
                </c:pt>
              </c:numCache>
            </c:numRef>
          </c:val>
          <c:extLst xmlns:c16r2="http://schemas.microsoft.com/office/drawing/2015/06/chart">
            <c:ext xmlns:c16="http://schemas.microsoft.com/office/drawing/2014/chart" uri="{C3380CC4-5D6E-409C-BE32-E72D297353CC}">
              <c16:uniqueId val="{00000000-09DF-4A38-AEFA-89AD733520E4}"/>
            </c:ext>
          </c:extLst>
        </c:ser>
        <c:ser>
          <c:idx val="1"/>
          <c:order val="1"/>
          <c:tx>
            <c:strRef>
              <c:f>Sheet2!$G$9</c:f>
              <c:strCache>
                <c:ptCount val="1"/>
                <c:pt idx="0">
                  <c:v>ירושלים</c:v>
                </c:pt>
              </c:strCache>
            </c:strRef>
          </c:tx>
          <c:spPr>
            <a:solidFill>
              <a:schemeClr val="accent2"/>
            </a:solidFill>
            <a:ln>
              <a:noFill/>
            </a:ln>
            <a:effectLst/>
          </c:spPr>
          <c:dLbls>
            <c:dLbl>
              <c:idx val="0"/>
              <c:layout>
                <c:manualLayout>
                  <c:x val="-0.40337711069418392"/>
                  <c:y val="-2.2091310751104584E-2"/>
                </c:manualLayout>
              </c:layout>
              <c:tx>
                <c:rich>
                  <a:bodyPr/>
                  <a:lstStyle/>
                  <a:p>
                    <a:r>
                      <a:rPr lang="en-US" dirty="0" err="1" smtClean="0"/>
                      <a:t>Jeruslaem</a:t>
                    </a:r>
                    <a:endParaRPr lang="en-US" dirty="0"/>
                  </a:p>
                </c:rich>
              </c:tx>
              <c:showSerName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1-09DF-4A38-AEFA-89AD733520E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SerName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Sheet2!$H$7:$M$7</c:f>
              <c:numCache>
                <c:formatCode>General</c:formatCode>
                <c:ptCount val="6"/>
                <c:pt idx="0">
                  <c:v>1990</c:v>
                </c:pt>
                <c:pt idx="1">
                  <c:v>1995</c:v>
                </c:pt>
                <c:pt idx="2">
                  <c:v>2000</c:v>
                </c:pt>
                <c:pt idx="3">
                  <c:v>2005</c:v>
                </c:pt>
                <c:pt idx="4">
                  <c:v>2010</c:v>
                </c:pt>
                <c:pt idx="5">
                  <c:v>2016</c:v>
                </c:pt>
              </c:numCache>
            </c:numRef>
          </c:cat>
          <c:val>
            <c:numRef>
              <c:f>Sheet2!$H$9:$M$9</c:f>
              <c:numCache>
                <c:formatCode>#,##0</c:formatCode>
                <c:ptCount val="6"/>
                <c:pt idx="0">
                  <c:v>21474</c:v>
                </c:pt>
                <c:pt idx="1">
                  <c:v>5644</c:v>
                </c:pt>
                <c:pt idx="2">
                  <c:v>3660</c:v>
                </c:pt>
                <c:pt idx="3">
                  <c:v>-7316</c:v>
                </c:pt>
                <c:pt idx="4">
                  <c:v>-9265</c:v>
                </c:pt>
                <c:pt idx="5">
                  <c:v>-26856</c:v>
                </c:pt>
              </c:numCache>
            </c:numRef>
          </c:val>
          <c:extLst xmlns:c16r2="http://schemas.microsoft.com/office/drawing/2015/06/chart">
            <c:ext xmlns:c16="http://schemas.microsoft.com/office/drawing/2014/chart" uri="{C3380CC4-5D6E-409C-BE32-E72D297353CC}">
              <c16:uniqueId val="{00000002-09DF-4A38-AEFA-89AD733520E4}"/>
            </c:ext>
          </c:extLst>
        </c:ser>
        <c:ser>
          <c:idx val="2"/>
          <c:order val="2"/>
          <c:tx>
            <c:strRef>
              <c:f>Sheet2!$G$10</c:f>
              <c:strCache>
                <c:ptCount val="1"/>
                <c:pt idx="0">
                  <c:v>נצרת</c:v>
                </c:pt>
              </c:strCache>
            </c:strRef>
          </c:tx>
          <c:spPr>
            <a:solidFill>
              <a:schemeClr val="accent3"/>
            </a:solidFill>
            <a:ln>
              <a:noFill/>
            </a:ln>
            <a:effectLst/>
          </c:spPr>
          <c:cat>
            <c:numRef>
              <c:f>Sheet2!$H$7:$M$7</c:f>
              <c:numCache>
                <c:formatCode>General</c:formatCode>
                <c:ptCount val="6"/>
                <c:pt idx="0">
                  <c:v>1990</c:v>
                </c:pt>
                <c:pt idx="1">
                  <c:v>1995</c:v>
                </c:pt>
                <c:pt idx="2">
                  <c:v>2000</c:v>
                </c:pt>
                <c:pt idx="3">
                  <c:v>2005</c:v>
                </c:pt>
                <c:pt idx="4">
                  <c:v>2010</c:v>
                </c:pt>
                <c:pt idx="5">
                  <c:v>2016</c:v>
                </c:pt>
              </c:numCache>
            </c:numRef>
          </c:cat>
          <c:val>
            <c:numRef>
              <c:f>Sheet2!$H$10:$M$10</c:f>
              <c:numCache>
                <c:formatCode>General</c:formatCode>
                <c:ptCount val="6"/>
                <c:pt idx="0">
                  <c:v>0</c:v>
                </c:pt>
                <c:pt idx="1">
                  <c:v>502</c:v>
                </c:pt>
                <c:pt idx="2">
                  <c:v>-282</c:v>
                </c:pt>
                <c:pt idx="3" formatCode="#,##0">
                  <c:v>1057</c:v>
                </c:pt>
                <c:pt idx="4" formatCode="#,##0">
                  <c:v>-1365</c:v>
                </c:pt>
                <c:pt idx="5" formatCode="#,##0">
                  <c:v>-3355</c:v>
                </c:pt>
              </c:numCache>
            </c:numRef>
          </c:val>
          <c:extLst xmlns:c16r2="http://schemas.microsoft.com/office/drawing/2015/06/chart">
            <c:ext xmlns:c16="http://schemas.microsoft.com/office/drawing/2014/chart" uri="{C3380CC4-5D6E-409C-BE32-E72D297353CC}">
              <c16:uniqueId val="{00000003-09DF-4A38-AEFA-89AD733520E4}"/>
            </c:ext>
          </c:extLst>
        </c:ser>
        <c:ser>
          <c:idx val="3"/>
          <c:order val="3"/>
          <c:tx>
            <c:strRef>
              <c:f>Sheet2!$G$11</c:f>
              <c:strCache>
                <c:ptCount val="1"/>
                <c:pt idx="0">
                  <c:v>נהרייה</c:v>
                </c:pt>
              </c:strCache>
            </c:strRef>
          </c:tx>
          <c:spPr>
            <a:solidFill>
              <a:schemeClr val="accent4"/>
            </a:solidFill>
            <a:ln>
              <a:noFill/>
            </a:ln>
            <a:effectLst/>
          </c:spPr>
          <c:cat>
            <c:numRef>
              <c:f>Sheet2!$H$7:$M$7</c:f>
              <c:numCache>
                <c:formatCode>General</c:formatCode>
                <c:ptCount val="6"/>
                <c:pt idx="0">
                  <c:v>1990</c:v>
                </c:pt>
                <c:pt idx="1">
                  <c:v>1995</c:v>
                </c:pt>
                <c:pt idx="2">
                  <c:v>2000</c:v>
                </c:pt>
                <c:pt idx="3">
                  <c:v>2005</c:v>
                </c:pt>
                <c:pt idx="4">
                  <c:v>2010</c:v>
                </c:pt>
                <c:pt idx="5">
                  <c:v>2016</c:v>
                </c:pt>
              </c:numCache>
            </c:numRef>
          </c:cat>
          <c:val>
            <c:numRef>
              <c:f>Sheet2!$H$11:$M$11</c:f>
              <c:numCache>
                <c:formatCode>#,##0</c:formatCode>
                <c:ptCount val="6"/>
                <c:pt idx="0">
                  <c:v>2375</c:v>
                </c:pt>
                <c:pt idx="1">
                  <c:v>1297</c:v>
                </c:pt>
                <c:pt idx="2">
                  <c:v>1206</c:v>
                </c:pt>
                <c:pt idx="3" formatCode="General">
                  <c:v>888</c:v>
                </c:pt>
                <c:pt idx="4" formatCode="General">
                  <c:v>716</c:v>
                </c:pt>
                <c:pt idx="5">
                  <c:v>1443</c:v>
                </c:pt>
              </c:numCache>
            </c:numRef>
          </c:val>
          <c:extLst xmlns:c16r2="http://schemas.microsoft.com/office/drawing/2015/06/chart">
            <c:ext xmlns:c16="http://schemas.microsoft.com/office/drawing/2014/chart" uri="{C3380CC4-5D6E-409C-BE32-E72D297353CC}">
              <c16:uniqueId val="{00000004-09DF-4A38-AEFA-89AD733520E4}"/>
            </c:ext>
          </c:extLst>
        </c:ser>
        <c:ser>
          <c:idx val="4"/>
          <c:order val="4"/>
          <c:tx>
            <c:strRef>
              <c:f>Sheet2!$G$12</c:f>
              <c:strCache>
                <c:ptCount val="1"/>
                <c:pt idx="0">
                  <c:v>חיפה</c:v>
                </c:pt>
              </c:strCache>
            </c:strRef>
          </c:tx>
          <c:spPr>
            <a:solidFill>
              <a:schemeClr val="accent5"/>
            </a:solidFill>
            <a:ln>
              <a:noFill/>
            </a:ln>
            <a:effectLst/>
          </c:spPr>
          <c:dLbls>
            <c:dLbl>
              <c:idx val="0"/>
              <c:layout>
                <c:manualLayout>
                  <c:x val="-0.25406924570497846"/>
                  <c:y val="-2.3411869864107517E-2"/>
                </c:manualLayout>
              </c:layout>
              <c:tx>
                <c:rich>
                  <a:bodyPr/>
                  <a:lstStyle/>
                  <a:p>
                    <a:r>
                      <a:rPr lang="en-US" dirty="0" smtClean="0"/>
                      <a:t>Haifa</a:t>
                    </a:r>
                    <a:endParaRPr lang="en-US" dirty="0"/>
                  </a:p>
                </c:rich>
              </c:tx>
              <c:showSerName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1C-09DF-4A38-AEFA-89AD733520E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SerName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Sheet2!$H$7:$M$7</c:f>
              <c:numCache>
                <c:formatCode>General</c:formatCode>
                <c:ptCount val="6"/>
                <c:pt idx="0">
                  <c:v>1990</c:v>
                </c:pt>
                <c:pt idx="1">
                  <c:v>1995</c:v>
                </c:pt>
                <c:pt idx="2">
                  <c:v>2000</c:v>
                </c:pt>
                <c:pt idx="3">
                  <c:v>2005</c:v>
                </c:pt>
                <c:pt idx="4">
                  <c:v>2010</c:v>
                </c:pt>
                <c:pt idx="5">
                  <c:v>2016</c:v>
                </c:pt>
              </c:numCache>
            </c:numRef>
          </c:cat>
          <c:val>
            <c:numRef>
              <c:f>Sheet2!$H$12:$M$12</c:f>
              <c:numCache>
                <c:formatCode>#,##0</c:formatCode>
                <c:ptCount val="6"/>
                <c:pt idx="0">
                  <c:v>28773</c:v>
                </c:pt>
                <c:pt idx="1">
                  <c:v>20551</c:v>
                </c:pt>
                <c:pt idx="2">
                  <c:v>19662</c:v>
                </c:pt>
                <c:pt idx="3">
                  <c:v>22537</c:v>
                </c:pt>
                <c:pt idx="4">
                  <c:v>15578</c:v>
                </c:pt>
                <c:pt idx="5">
                  <c:v>12514</c:v>
                </c:pt>
              </c:numCache>
            </c:numRef>
          </c:val>
          <c:extLst xmlns:c16r2="http://schemas.microsoft.com/office/drawing/2015/06/chart">
            <c:ext xmlns:c16="http://schemas.microsoft.com/office/drawing/2014/chart" uri="{C3380CC4-5D6E-409C-BE32-E72D297353CC}">
              <c16:uniqueId val="{00000005-09DF-4A38-AEFA-89AD733520E4}"/>
            </c:ext>
          </c:extLst>
        </c:ser>
        <c:ser>
          <c:idx val="5"/>
          <c:order val="5"/>
          <c:tx>
            <c:strRef>
              <c:f>Sheet2!$G$13</c:f>
              <c:strCache>
                <c:ptCount val="1"/>
                <c:pt idx="0">
                  <c:v>חדרה</c:v>
                </c:pt>
              </c:strCache>
            </c:strRef>
          </c:tx>
          <c:spPr>
            <a:solidFill>
              <a:schemeClr val="accent6"/>
            </a:solidFill>
            <a:ln>
              <a:noFill/>
            </a:ln>
            <a:effectLst/>
          </c:spPr>
          <c:cat>
            <c:numRef>
              <c:f>Sheet2!$H$7:$M$7</c:f>
              <c:numCache>
                <c:formatCode>General</c:formatCode>
                <c:ptCount val="6"/>
                <c:pt idx="0">
                  <c:v>1990</c:v>
                </c:pt>
                <c:pt idx="1">
                  <c:v>1995</c:v>
                </c:pt>
                <c:pt idx="2">
                  <c:v>2000</c:v>
                </c:pt>
                <c:pt idx="3">
                  <c:v>2005</c:v>
                </c:pt>
                <c:pt idx="4">
                  <c:v>2010</c:v>
                </c:pt>
                <c:pt idx="5">
                  <c:v>2016</c:v>
                </c:pt>
              </c:numCache>
            </c:numRef>
          </c:cat>
          <c:val>
            <c:numRef>
              <c:f>Sheet2!$H$13:$M$13</c:f>
              <c:numCache>
                <c:formatCode>#,##0</c:formatCode>
                <c:ptCount val="6"/>
                <c:pt idx="0" formatCode="General">
                  <c:v>510</c:v>
                </c:pt>
                <c:pt idx="1">
                  <c:v>1017</c:v>
                </c:pt>
                <c:pt idx="2">
                  <c:v>1847</c:v>
                </c:pt>
                <c:pt idx="3">
                  <c:v>1933</c:v>
                </c:pt>
                <c:pt idx="4" formatCode="General">
                  <c:v>576</c:v>
                </c:pt>
                <c:pt idx="5" formatCode="General">
                  <c:v>-953</c:v>
                </c:pt>
              </c:numCache>
            </c:numRef>
          </c:val>
          <c:extLst xmlns:c16r2="http://schemas.microsoft.com/office/drawing/2015/06/chart">
            <c:ext xmlns:c16="http://schemas.microsoft.com/office/drawing/2014/chart" uri="{C3380CC4-5D6E-409C-BE32-E72D297353CC}">
              <c16:uniqueId val="{00000006-09DF-4A38-AEFA-89AD733520E4}"/>
            </c:ext>
          </c:extLst>
        </c:ser>
        <c:ser>
          <c:idx val="6"/>
          <c:order val="6"/>
          <c:tx>
            <c:strRef>
              <c:f>Sheet2!$G$14</c:f>
              <c:strCache>
                <c:ptCount val="1"/>
                <c:pt idx="0">
                  <c:v>קריית אתא</c:v>
                </c:pt>
              </c:strCache>
            </c:strRef>
          </c:tx>
          <c:spPr>
            <a:solidFill>
              <a:schemeClr val="accent1">
                <a:lumMod val="60000"/>
              </a:schemeClr>
            </a:solidFill>
            <a:ln w="25400">
              <a:noFill/>
            </a:ln>
            <a:effectLst/>
          </c:spPr>
          <c:cat>
            <c:numRef>
              <c:f>Sheet2!$H$7:$M$7</c:f>
              <c:numCache>
                <c:formatCode>General</c:formatCode>
                <c:ptCount val="6"/>
                <c:pt idx="0">
                  <c:v>1990</c:v>
                </c:pt>
                <c:pt idx="1">
                  <c:v>1995</c:v>
                </c:pt>
                <c:pt idx="2">
                  <c:v>2000</c:v>
                </c:pt>
                <c:pt idx="3">
                  <c:v>2005</c:v>
                </c:pt>
                <c:pt idx="4">
                  <c:v>2010</c:v>
                </c:pt>
                <c:pt idx="5">
                  <c:v>2016</c:v>
                </c:pt>
              </c:numCache>
            </c:numRef>
          </c:cat>
          <c:val>
            <c:numRef>
              <c:f>Sheet2!$H$14:$M$14</c:f>
              <c:numCache>
                <c:formatCode>#,##0</c:formatCode>
                <c:ptCount val="6"/>
                <c:pt idx="0">
                  <c:v>4509</c:v>
                </c:pt>
                <c:pt idx="1">
                  <c:v>2436</c:v>
                </c:pt>
                <c:pt idx="2">
                  <c:v>2522</c:v>
                </c:pt>
                <c:pt idx="3">
                  <c:v>1929</c:v>
                </c:pt>
                <c:pt idx="4">
                  <c:v>3074</c:v>
                </c:pt>
                <c:pt idx="5">
                  <c:v>1566</c:v>
                </c:pt>
              </c:numCache>
            </c:numRef>
          </c:val>
          <c:extLst xmlns:c16r2="http://schemas.microsoft.com/office/drawing/2015/06/chart">
            <c:ext xmlns:c16="http://schemas.microsoft.com/office/drawing/2014/chart" uri="{C3380CC4-5D6E-409C-BE32-E72D297353CC}">
              <c16:uniqueId val="{00000007-09DF-4A38-AEFA-89AD733520E4}"/>
            </c:ext>
          </c:extLst>
        </c:ser>
        <c:ser>
          <c:idx val="7"/>
          <c:order val="7"/>
          <c:tx>
            <c:strRef>
              <c:f>Sheet2!$G$15</c:f>
              <c:strCache>
                <c:ptCount val="1"/>
                <c:pt idx="0">
                  <c:v>כפר סבא</c:v>
                </c:pt>
              </c:strCache>
            </c:strRef>
          </c:tx>
          <c:spPr>
            <a:solidFill>
              <a:schemeClr val="accent2">
                <a:lumMod val="60000"/>
              </a:schemeClr>
            </a:solidFill>
            <a:ln w="25400">
              <a:noFill/>
            </a:ln>
            <a:effectLst/>
          </c:spPr>
          <c:cat>
            <c:numRef>
              <c:f>Sheet2!$H$7:$M$7</c:f>
              <c:numCache>
                <c:formatCode>General</c:formatCode>
                <c:ptCount val="6"/>
                <c:pt idx="0">
                  <c:v>1990</c:v>
                </c:pt>
                <c:pt idx="1">
                  <c:v>1995</c:v>
                </c:pt>
                <c:pt idx="2">
                  <c:v>2000</c:v>
                </c:pt>
                <c:pt idx="3">
                  <c:v>2005</c:v>
                </c:pt>
                <c:pt idx="4">
                  <c:v>2010</c:v>
                </c:pt>
                <c:pt idx="5">
                  <c:v>2016</c:v>
                </c:pt>
              </c:numCache>
            </c:numRef>
          </c:cat>
          <c:val>
            <c:numRef>
              <c:f>Sheet2!$H$15:$M$15</c:f>
              <c:numCache>
                <c:formatCode>General</c:formatCode>
                <c:ptCount val="6"/>
                <c:pt idx="0">
                  <c:v>519</c:v>
                </c:pt>
                <c:pt idx="1">
                  <c:v>500</c:v>
                </c:pt>
                <c:pt idx="2" formatCode="#,##0">
                  <c:v>1408</c:v>
                </c:pt>
                <c:pt idx="3" formatCode="#,##0">
                  <c:v>-1282</c:v>
                </c:pt>
                <c:pt idx="4">
                  <c:v>-727</c:v>
                </c:pt>
                <c:pt idx="5" formatCode="#,##0">
                  <c:v>-3431</c:v>
                </c:pt>
              </c:numCache>
            </c:numRef>
          </c:val>
          <c:extLst xmlns:c16r2="http://schemas.microsoft.com/office/drawing/2015/06/chart">
            <c:ext xmlns:c16="http://schemas.microsoft.com/office/drawing/2014/chart" uri="{C3380CC4-5D6E-409C-BE32-E72D297353CC}">
              <c16:uniqueId val="{00000008-09DF-4A38-AEFA-89AD733520E4}"/>
            </c:ext>
          </c:extLst>
        </c:ser>
        <c:ser>
          <c:idx val="8"/>
          <c:order val="8"/>
          <c:tx>
            <c:strRef>
              <c:f>Sheet2!$G$16</c:f>
              <c:strCache>
                <c:ptCount val="1"/>
                <c:pt idx="0">
                  <c:v>לוד</c:v>
                </c:pt>
              </c:strCache>
            </c:strRef>
          </c:tx>
          <c:spPr>
            <a:solidFill>
              <a:schemeClr val="accent3">
                <a:lumMod val="60000"/>
              </a:schemeClr>
            </a:solidFill>
            <a:ln w="25400">
              <a:noFill/>
            </a:ln>
            <a:effectLst/>
          </c:spPr>
          <c:cat>
            <c:numRef>
              <c:f>Sheet2!$H$7:$M$7</c:f>
              <c:numCache>
                <c:formatCode>General</c:formatCode>
                <c:ptCount val="6"/>
                <c:pt idx="0">
                  <c:v>1990</c:v>
                </c:pt>
                <c:pt idx="1">
                  <c:v>1995</c:v>
                </c:pt>
                <c:pt idx="2">
                  <c:v>2000</c:v>
                </c:pt>
                <c:pt idx="3">
                  <c:v>2005</c:v>
                </c:pt>
                <c:pt idx="4">
                  <c:v>2010</c:v>
                </c:pt>
                <c:pt idx="5">
                  <c:v>2016</c:v>
                </c:pt>
              </c:numCache>
            </c:numRef>
          </c:cat>
          <c:val>
            <c:numRef>
              <c:f>Sheet2!$H$16:$M$16</c:f>
              <c:numCache>
                <c:formatCode>General</c:formatCode>
                <c:ptCount val="6"/>
                <c:pt idx="0" formatCode="#,##0">
                  <c:v>1419</c:v>
                </c:pt>
                <c:pt idx="1">
                  <c:v>844</c:v>
                </c:pt>
                <c:pt idx="2">
                  <c:v>-77</c:v>
                </c:pt>
                <c:pt idx="3">
                  <c:v>509</c:v>
                </c:pt>
                <c:pt idx="4" formatCode="#,##0">
                  <c:v>-3506</c:v>
                </c:pt>
                <c:pt idx="5" formatCode="#,##0">
                  <c:v>-4052</c:v>
                </c:pt>
              </c:numCache>
            </c:numRef>
          </c:val>
          <c:extLst xmlns:c16r2="http://schemas.microsoft.com/office/drawing/2015/06/chart">
            <c:ext xmlns:c16="http://schemas.microsoft.com/office/drawing/2014/chart" uri="{C3380CC4-5D6E-409C-BE32-E72D297353CC}">
              <c16:uniqueId val="{00000009-09DF-4A38-AEFA-89AD733520E4}"/>
            </c:ext>
          </c:extLst>
        </c:ser>
        <c:ser>
          <c:idx val="9"/>
          <c:order val="9"/>
          <c:tx>
            <c:strRef>
              <c:f>Sheet2!$G$17</c:f>
              <c:strCache>
                <c:ptCount val="1"/>
                <c:pt idx="0">
                  <c:v>נתניה</c:v>
                </c:pt>
              </c:strCache>
            </c:strRef>
          </c:tx>
          <c:spPr>
            <a:solidFill>
              <a:schemeClr val="accent4">
                <a:lumMod val="60000"/>
              </a:schemeClr>
            </a:solidFill>
            <a:ln w="25400">
              <a:noFill/>
            </a:ln>
            <a:effectLst/>
          </c:spPr>
          <c:cat>
            <c:numRef>
              <c:f>Sheet2!$H$7:$M$7</c:f>
              <c:numCache>
                <c:formatCode>General</c:formatCode>
                <c:ptCount val="6"/>
                <c:pt idx="0">
                  <c:v>1990</c:v>
                </c:pt>
                <c:pt idx="1">
                  <c:v>1995</c:v>
                </c:pt>
                <c:pt idx="2">
                  <c:v>2000</c:v>
                </c:pt>
                <c:pt idx="3">
                  <c:v>2005</c:v>
                </c:pt>
                <c:pt idx="4">
                  <c:v>2010</c:v>
                </c:pt>
                <c:pt idx="5">
                  <c:v>2016</c:v>
                </c:pt>
              </c:numCache>
            </c:numRef>
          </c:cat>
          <c:val>
            <c:numRef>
              <c:f>Sheet2!$H$17:$M$17</c:f>
              <c:numCache>
                <c:formatCode>#,##0</c:formatCode>
                <c:ptCount val="6"/>
                <c:pt idx="0">
                  <c:v>6205</c:v>
                </c:pt>
                <c:pt idx="1">
                  <c:v>4835</c:v>
                </c:pt>
                <c:pt idx="2">
                  <c:v>3816</c:v>
                </c:pt>
                <c:pt idx="3">
                  <c:v>3327</c:v>
                </c:pt>
                <c:pt idx="4">
                  <c:v>2166</c:v>
                </c:pt>
                <c:pt idx="5" formatCode="General">
                  <c:v>-962</c:v>
                </c:pt>
              </c:numCache>
            </c:numRef>
          </c:val>
          <c:extLst xmlns:c16r2="http://schemas.microsoft.com/office/drawing/2015/06/chart">
            <c:ext xmlns:c16="http://schemas.microsoft.com/office/drawing/2014/chart" uri="{C3380CC4-5D6E-409C-BE32-E72D297353CC}">
              <c16:uniqueId val="{0000000A-09DF-4A38-AEFA-89AD733520E4}"/>
            </c:ext>
          </c:extLst>
        </c:ser>
        <c:ser>
          <c:idx val="10"/>
          <c:order val="10"/>
          <c:tx>
            <c:strRef>
              <c:f>Sheet2!$G$18</c:f>
              <c:strCache>
                <c:ptCount val="1"/>
                <c:pt idx="0">
                  <c:v>פתח תקווה</c:v>
                </c:pt>
              </c:strCache>
            </c:strRef>
          </c:tx>
          <c:spPr>
            <a:solidFill>
              <a:schemeClr val="accent5">
                <a:lumMod val="60000"/>
              </a:schemeClr>
            </a:solidFill>
            <a:ln w="25400">
              <a:noFill/>
            </a:ln>
            <a:effectLst/>
          </c:spPr>
          <c:cat>
            <c:numRef>
              <c:f>Sheet2!$H$7:$M$7</c:f>
              <c:numCache>
                <c:formatCode>General</c:formatCode>
                <c:ptCount val="6"/>
                <c:pt idx="0">
                  <c:v>1990</c:v>
                </c:pt>
                <c:pt idx="1">
                  <c:v>1995</c:v>
                </c:pt>
                <c:pt idx="2">
                  <c:v>2000</c:v>
                </c:pt>
                <c:pt idx="3">
                  <c:v>2005</c:v>
                </c:pt>
                <c:pt idx="4">
                  <c:v>2010</c:v>
                </c:pt>
                <c:pt idx="5">
                  <c:v>2016</c:v>
                </c:pt>
              </c:numCache>
            </c:numRef>
          </c:cat>
          <c:val>
            <c:numRef>
              <c:f>Sheet2!$H$18:$M$18</c:f>
              <c:numCache>
                <c:formatCode>General</c:formatCode>
                <c:ptCount val="6"/>
                <c:pt idx="0" formatCode="#,##0">
                  <c:v>1847</c:v>
                </c:pt>
                <c:pt idx="1">
                  <c:v>-676</c:v>
                </c:pt>
                <c:pt idx="2" formatCode="#,##0">
                  <c:v>3002</c:v>
                </c:pt>
                <c:pt idx="3">
                  <c:v>222</c:v>
                </c:pt>
                <c:pt idx="4" formatCode="#,##0">
                  <c:v>-4673</c:v>
                </c:pt>
                <c:pt idx="5" formatCode="#,##0">
                  <c:v>-3174</c:v>
                </c:pt>
              </c:numCache>
            </c:numRef>
          </c:val>
          <c:extLst xmlns:c16r2="http://schemas.microsoft.com/office/drawing/2015/06/chart">
            <c:ext xmlns:c16="http://schemas.microsoft.com/office/drawing/2014/chart" uri="{C3380CC4-5D6E-409C-BE32-E72D297353CC}">
              <c16:uniqueId val="{0000000B-09DF-4A38-AEFA-89AD733520E4}"/>
            </c:ext>
          </c:extLst>
        </c:ser>
        <c:ser>
          <c:idx val="11"/>
          <c:order val="11"/>
          <c:tx>
            <c:strRef>
              <c:f>Sheet2!$G$19</c:f>
              <c:strCache>
                <c:ptCount val="1"/>
                <c:pt idx="0">
                  <c:v>ראשון לציון</c:v>
                </c:pt>
              </c:strCache>
            </c:strRef>
          </c:tx>
          <c:spPr>
            <a:solidFill>
              <a:schemeClr val="accent6">
                <a:lumMod val="60000"/>
              </a:schemeClr>
            </a:solidFill>
            <a:ln w="25400">
              <a:noFill/>
            </a:ln>
            <a:effectLst/>
          </c:spPr>
          <c:cat>
            <c:numRef>
              <c:f>Sheet2!$H$7:$M$7</c:f>
              <c:numCache>
                <c:formatCode>General</c:formatCode>
                <c:ptCount val="6"/>
                <c:pt idx="0">
                  <c:v>1990</c:v>
                </c:pt>
                <c:pt idx="1">
                  <c:v>1995</c:v>
                </c:pt>
                <c:pt idx="2">
                  <c:v>2000</c:v>
                </c:pt>
                <c:pt idx="3">
                  <c:v>2005</c:v>
                </c:pt>
                <c:pt idx="4">
                  <c:v>2010</c:v>
                </c:pt>
                <c:pt idx="5">
                  <c:v>2016</c:v>
                </c:pt>
              </c:numCache>
            </c:numRef>
          </c:cat>
          <c:val>
            <c:numRef>
              <c:f>Sheet2!$H$19:$M$19</c:f>
              <c:numCache>
                <c:formatCode>#,##0</c:formatCode>
                <c:ptCount val="6"/>
                <c:pt idx="0">
                  <c:v>5371</c:v>
                </c:pt>
                <c:pt idx="1">
                  <c:v>5150</c:v>
                </c:pt>
                <c:pt idx="2">
                  <c:v>1665</c:v>
                </c:pt>
                <c:pt idx="3">
                  <c:v>-2280</c:v>
                </c:pt>
                <c:pt idx="4">
                  <c:v>-3344</c:v>
                </c:pt>
                <c:pt idx="5">
                  <c:v>-8202</c:v>
                </c:pt>
              </c:numCache>
            </c:numRef>
          </c:val>
          <c:extLst xmlns:c16r2="http://schemas.microsoft.com/office/drawing/2015/06/chart">
            <c:ext xmlns:c16="http://schemas.microsoft.com/office/drawing/2014/chart" uri="{C3380CC4-5D6E-409C-BE32-E72D297353CC}">
              <c16:uniqueId val="{0000000C-09DF-4A38-AEFA-89AD733520E4}"/>
            </c:ext>
          </c:extLst>
        </c:ser>
        <c:ser>
          <c:idx val="12"/>
          <c:order val="12"/>
          <c:tx>
            <c:strRef>
              <c:f>Sheet2!$G$20</c:f>
              <c:strCache>
                <c:ptCount val="1"/>
                <c:pt idx="0">
                  <c:v>רחובות</c:v>
                </c:pt>
              </c:strCache>
            </c:strRef>
          </c:tx>
          <c:spPr>
            <a:solidFill>
              <a:schemeClr val="accent1">
                <a:lumMod val="80000"/>
                <a:lumOff val="20000"/>
              </a:schemeClr>
            </a:solidFill>
            <a:ln w="25400">
              <a:noFill/>
            </a:ln>
            <a:effectLst/>
          </c:spPr>
          <c:cat>
            <c:numRef>
              <c:f>Sheet2!$H$7:$M$7</c:f>
              <c:numCache>
                <c:formatCode>General</c:formatCode>
                <c:ptCount val="6"/>
                <c:pt idx="0">
                  <c:v>1990</c:v>
                </c:pt>
                <c:pt idx="1">
                  <c:v>1995</c:v>
                </c:pt>
                <c:pt idx="2">
                  <c:v>2000</c:v>
                </c:pt>
                <c:pt idx="3">
                  <c:v>2005</c:v>
                </c:pt>
                <c:pt idx="4">
                  <c:v>2010</c:v>
                </c:pt>
                <c:pt idx="5">
                  <c:v>2016</c:v>
                </c:pt>
              </c:numCache>
            </c:numRef>
          </c:cat>
          <c:val>
            <c:numRef>
              <c:f>Sheet2!$H$20:$M$20</c:f>
              <c:numCache>
                <c:formatCode>General</c:formatCode>
                <c:ptCount val="6"/>
                <c:pt idx="0" formatCode="#,##0">
                  <c:v>2610</c:v>
                </c:pt>
                <c:pt idx="1">
                  <c:v>307</c:v>
                </c:pt>
                <c:pt idx="2" formatCode="#,##0">
                  <c:v>4677</c:v>
                </c:pt>
                <c:pt idx="3" formatCode="#,##0">
                  <c:v>2014</c:v>
                </c:pt>
                <c:pt idx="4" formatCode="#,##0">
                  <c:v>-1944</c:v>
                </c:pt>
                <c:pt idx="5" formatCode="#,##0">
                  <c:v>-1005</c:v>
                </c:pt>
              </c:numCache>
            </c:numRef>
          </c:val>
          <c:extLst xmlns:c16r2="http://schemas.microsoft.com/office/drawing/2015/06/chart">
            <c:ext xmlns:c16="http://schemas.microsoft.com/office/drawing/2014/chart" uri="{C3380CC4-5D6E-409C-BE32-E72D297353CC}">
              <c16:uniqueId val="{0000000D-09DF-4A38-AEFA-89AD733520E4}"/>
            </c:ext>
          </c:extLst>
        </c:ser>
        <c:ser>
          <c:idx val="13"/>
          <c:order val="13"/>
          <c:tx>
            <c:strRef>
              <c:f>Sheet2!$G$21</c:f>
              <c:strCache>
                <c:ptCount val="1"/>
                <c:pt idx="0">
                  <c:v>רמלה</c:v>
                </c:pt>
              </c:strCache>
            </c:strRef>
          </c:tx>
          <c:spPr>
            <a:solidFill>
              <a:schemeClr val="accent2">
                <a:lumMod val="80000"/>
                <a:lumOff val="20000"/>
              </a:schemeClr>
            </a:solidFill>
            <a:ln w="25400">
              <a:noFill/>
            </a:ln>
            <a:effectLst/>
          </c:spPr>
          <c:cat>
            <c:numRef>
              <c:f>Sheet2!$H$7:$M$7</c:f>
              <c:numCache>
                <c:formatCode>General</c:formatCode>
                <c:ptCount val="6"/>
                <c:pt idx="0">
                  <c:v>1990</c:v>
                </c:pt>
                <c:pt idx="1">
                  <c:v>1995</c:v>
                </c:pt>
                <c:pt idx="2">
                  <c:v>2000</c:v>
                </c:pt>
                <c:pt idx="3">
                  <c:v>2005</c:v>
                </c:pt>
                <c:pt idx="4">
                  <c:v>2010</c:v>
                </c:pt>
                <c:pt idx="5">
                  <c:v>2016</c:v>
                </c:pt>
              </c:numCache>
            </c:numRef>
          </c:cat>
          <c:val>
            <c:numRef>
              <c:f>Sheet2!$H$21:$M$21</c:f>
              <c:numCache>
                <c:formatCode>General</c:formatCode>
                <c:ptCount val="6"/>
                <c:pt idx="0" formatCode="#,##0">
                  <c:v>1478</c:v>
                </c:pt>
                <c:pt idx="1">
                  <c:v>207</c:v>
                </c:pt>
                <c:pt idx="2">
                  <c:v>767</c:v>
                </c:pt>
                <c:pt idx="3">
                  <c:v>-897</c:v>
                </c:pt>
                <c:pt idx="4" formatCode="#,##0">
                  <c:v>-1402</c:v>
                </c:pt>
                <c:pt idx="5" formatCode="#,##0">
                  <c:v>-1525</c:v>
                </c:pt>
              </c:numCache>
            </c:numRef>
          </c:val>
          <c:extLst xmlns:c16r2="http://schemas.microsoft.com/office/drawing/2015/06/chart">
            <c:ext xmlns:c16="http://schemas.microsoft.com/office/drawing/2014/chart" uri="{C3380CC4-5D6E-409C-BE32-E72D297353CC}">
              <c16:uniqueId val="{0000000E-09DF-4A38-AEFA-89AD733520E4}"/>
            </c:ext>
          </c:extLst>
        </c:ser>
        <c:ser>
          <c:idx val="14"/>
          <c:order val="14"/>
          <c:tx>
            <c:strRef>
              <c:f>Sheet2!$G$22</c:f>
              <c:strCache>
                <c:ptCount val="1"/>
                <c:pt idx="0">
                  <c:v>רעננה</c:v>
                </c:pt>
              </c:strCache>
            </c:strRef>
          </c:tx>
          <c:spPr>
            <a:solidFill>
              <a:schemeClr val="accent3">
                <a:lumMod val="80000"/>
                <a:lumOff val="20000"/>
              </a:schemeClr>
            </a:solidFill>
            <a:ln w="25400">
              <a:noFill/>
            </a:ln>
            <a:effectLst/>
          </c:spPr>
          <c:cat>
            <c:numRef>
              <c:f>Sheet2!$H$7:$M$7</c:f>
              <c:numCache>
                <c:formatCode>General</c:formatCode>
                <c:ptCount val="6"/>
                <c:pt idx="0">
                  <c:v>1990</c:v>
                </c:pt>
                <c:pt idx="1">
                  <c:v>1995</c:v>
                </c:pt>
                <c:pt idx="2">
                  <c:v>2000</c:v>
                </c:pt>
                <c:pt idx="3">
                  <c:v>2005</c:v>
                </c:pt>
                <c:pt idx="4">
                  <c:v>2010</c:v>
                </c:pt>
                <c:pt idx="5">
                  <c:v>2016</c:v>
                </c:pt>
              </c:numCache>
            </c:numRef>
          </c:cat>
          <c:val>
            <c:numRef>
              <c:f>Sheet2!$H$22:$M$22</c:f>
              <c:numCache>
                <c:formatCode>General</c:formatCode>
                <c:ptCount val="6"/>
                <c:pt idx="0" formatCode="#,##0">
                  <c:v>1090</c:v>
                </c:pt>
                <c:pt idx="1">
                  <c:v>285</c:v>
                </c:pt>
                <c:pt idx="2" formatCode="#,##0">
                  <c:v>-1622</c:v>
                </c:pt>
                <c:pt idx="3" formatCode="#,##0">
                  <c:v>-1691</c:v>
                </c:pt>
                <c:pt idx="4">
                  <c:v>388</c:v>
                </c:pt>
                <c:pt idx="5">
                  <c:v>-661</c:v>
                </c:pt>
              </c:numCache>
            </c:numRef>
          </c:val>
          <c:extLst xmlns:c16r2="http://schemas.microsoft.com/office/drawing/2015/06/chart">
            <c:ext xmlns:c16="http://schemas.microsoft.com/office/drawing/2014/chart" uri="{C3380CC4-5D6E-409C-BE32-E72D297353CC}">
              <c16:uniqueId val="{0000000F-09DF-4A38-AEFA-89AD733520E4}"/>
            </c:ext>
          </c:extLst>
        </c:ser>
        <c:ser>
          <c:idx val="15"/>
          <c:order val="15"/>
          <c:tx>
            <c:strRef>
              <c:f>Sheet2!$G$23</c:f>
              <c:strCache>
                <c:ptCount val="1"/>
                <c:pt idx="0">
                  <c:v>הוד השרון</c:v>
                </c:pt>
              </c:strCache>
            </c:strRef>
          </c:tx>
          <c:spPr>
            <a:solidFill>
              <a:schemeClr val="accent4">
                <a:lumMod val="80000"/>
                <a:lumOff val="20000"/>
              </a:schemeClr>
            </a:solidFill>
            <a:ln w="25400">
              <a:noFill/>
            </a:ln>
            <a:effectLst/>
          </c:spPr>
          <c:cat>
            <c:numRef>
              <c:f>Sheet2!$H$7:$M$7</c:f>
              <c:numCache>
                <c:formatCode>General</c:formatCode>
                <c:ptCount val="6"/>
                <c:pt idx="0">
                  <c:v>1990</c:v>
                </c:pt>
                <c:pt idx="1">
                  <c:v>1995</c:v>
                </c:pt>
                <c:pt idx="2">
                  <c:v>2000</c:v>
                </c:pt>
                <c:pt idx="3">
                  <c:v>2005</c:v>
                </c:pt>
                <c:pt idx="4">
                  <c:v>2010</c:v>
                </c:pt>
                <c:pt idx="5">
                  <c:v>2016</c:v>
                </c:pt>
              </c:numCache>
            </c:numRef>
          </c:cat>
          <c:val>
            <c:numRef>
              <c:f>Sheet2!$H$23:$M$23</c:f>
              <c:numCache>
                <c:formatCode>General</c:formatCode>
                <c:ptCount val="6"/>
                <c:pt idx="0">
                  <c:v>813</c:v>
                </c:pt>
                <c:pt idx="1">
                  <c:v>899</c:v>
                </c:pt>
                <c:pt idx="2">
                  <c:v>272</c:v>
                </c:pt>
                <c:pt idx="3" formatCode="#,##0">
                  <c:v>-1871</c:v>
                </c:pt>
                <c:pt idx="4" formatCode="#,##0">
                  <c:v>-1594</c:v>
                </c:pt>
                <c:pt idx="5" formatCode="#,##0">
                  <c:v>-2182</c:v>
                </c:pt>
              </c:numCache>
            </c:numRef>
          </c:val>
          <c:extLst xmlns:c16r2="http://schemas.microsoft.com/office/drawing/2015/06/chart">
            <c:ext xmlns:c16="http://schemas.microsoft.com/office/drawing/2014/chart" uri="{C3380CC4-5D6E-409C-BE32-E72D297353CC}">
              <c16:uniqueId val="{00000010-09DF-4A38-AEFA-89AD733520E4}"/>
            </c:ext>
          </c:extLst>
        </c:ser>
        <c:ser>
          <c:idx val="16"/>
          <c:order val="16"/>
          <c:tx>
            <c:strRef>
              <c:f>Sheet2!$G$24</c:f>
              <c:strCache>
                <c:ptCount val="1"/>
                <c:pt idx="0">
                  <c:v>תל אביב -יפו</c:v>
                </c:pt>
              </c:strCache>
            </c:strRef>
          </c:tx>
          <c:spPr>
            <a:solidFill>
              <a:schemeClr val="accent5">
                <a:lumMod val="80000"/>
                <a:lumOff val="20000"/>
              </a:schemeClr>
            </a:solidFill>
            <a:ln w="25400">
              <a:noFill/>
            </a:ln>
            <a:effectLst/>
          </c:spPr>
          <c:dLbls>
            <c:dLbl>
              <c:idx val="0"/>
              <c:layout>
                <c:manualLayout>
                  <c:x val="-0.24859287054409007"/>
                  <c:y val="-5.2490179051692079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r>
                      <a:rPr lang="en-US" dirty="0" smtClean="0"/>
                      <a:t>Tel Aviv</a:t>
                    </a:r>
                    <a:endParaRPr lang="en-US" dirty="0"/>
                  </a:p>
                </c:rich>
              </c:tx>
              <c:spPr>
                <a:noFill/>
                <a:ln>
                  <a:noFill/>
                </a:ln>
                <a:effectLst/>
              </c:spPr>
              <c:showSerName val="1"/>
              <c:extLst xmlns:c16r2="http://schemas.microsoft.com/office/drawing/2015/06/chart">
                <c:ext xmlns:c15="http://schemas.microsoft.com/office/drawing/2012/chart" uri="{CE6537A1-D6FC-4f65-9D91-7224C49458BB}">
                  <c15:layout>
                    <c:manualLayout>
                      <c:w val="7.9447864424167278E-2"/>
                      <c:h val="2.7348105700905526E-2"/>
                    </c:manualLayout>
                  </c15:layout>
                </c:ext>
                <c:ext xmlns:c16="http://schemas.microsoft.com/office/drawing/2014/chart" uri="{C3380CC4-5D6E-409C-BE32-E72D297353CC}">
                  <c16:uniqueId val="{00000011-09DF-4A38-AEFA-89AD733520E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SerName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Sheet2!$H$7:$M$7</c:f>
              <c:numCache>
                <c:formatCode>General</c:formatCode>
                <c:ptCount val="6"/>
                <c:pt idx="0">
                  <c:v>1990</c:v>
                </c:pt>
                <c:pt idx="1">
                  <c:v>1995</c:v>
                </c:pt>
                <c:pt idx="2">
                  <c:v>2000</c:v>
                </c:pt>
                <c:pt idx="3">
                  <c:v>2005</c:v>
                </c:pt>
                <c:pt idx="4">
                  <c:v>2010</c:v>
                </c:pt>
                <c:pt idx="5">
                  <c:v>2016</c:v>
                </c:pt>
              </c:numCache>
            </c:numRef>
          </c:cat>
          <c:val>
            <c:numRef>
              <c:f>Sheet2!$H$24:$M$24</c:f>
              <c:numCache>
                <c:formatCode>#,##0</c:formatCode>
                <c:ptCount val="6"/>
                <c:pt idx="0">
                  <c:v>22540</c:v>
                </c:pt>
                <c:pt idx="1">
                  <c:v>10461</c:v>
                </c:pt>
                <c:pt idx="2">
                  <c:v>9205</c:v>
                </c:pt>
                <c:pt idx="3">
                  <c:v>2064</c:v>
                </c:pt>
                <c:pt idx="4">
                  <c:v>-6866</c:v>
                </c:pt>
                <c:pt idx="5">
                  <c:v>-11989</c:v>
                </c:pt>
              </c:numCache>
            </c:numRef>
          </c:val>
          <c:extLst xmlns:c16r2="http://schemas.microsoft.com/office/drawing/2015/06/chart">
            <c:ext xmlns:c16="http://schemas.microsoft.com/office/drawing/2014/chart" uri="{C3380CC4-5D6E-409C-BE32-E72D297353CC}">
              <c16:uniqueId val="{00000012-09DF-4A38-AEFA-89AD733520E4}"/>
            </c:ext>
          </c:extLst>
        </c:ser>
        <c:ser>
          <c:idx val="17"/>
          <c:order val="17"/>
          <c:tx>
            <c:strRef>
              <c:f>Sheet2!$G$25</c:f>
              <c:strCache>
                <c:ptCount val="1"/>
                <c:pt idx="0">
                  <c:v>בני ברק</c:v>
                </c:pt>
              </c:strCache>
            </c:strRef>
          </c:tx>
          <c:spPr>
            <a:solidFill>
              <a:schemeClr val="accent6">
                <a:lumMod val="80000"/>
                <a:lumOff val="20000"/>
              </a:schemeClr>
            </a:solidFill>
            <a:ln w="25400">
              <a:noFill/>
            </a:ln>
            <a:effectLst/>
          </c:spPr>
          <c:cat>
            <c:numRef>
              <c:f>Sheet2!$H$7:$M$7</c:f>
              <c:numCache>
                <c:formatCode>General</c:formatCode>
                <c:ptCount val="6"/>
                <c:pt idx="0">
                  <c:v>1990</c:v>
                </c:pt>
                <c:pt idx="1">
                  <c:v>1995</c:v>
                </c:pt>
                <c:pt idx="2">
                  <c:v>2000</c:v>
                </c:pt>
                <c:pt idx="3">
                  <c:v>2005</c:v>
                </c:pt>
                <c:pt idx="4">
                  <c:v>2010</c:v>
                </c:pt>
                <c:pt idx="5">
                  <c:v>2016</c:v>
                </c:pt>
              </c:numCache>
            </c:numRef>
          </c:cat>
          <c:val>
            <c:numRef>
              <c:f>Sheet2!$H$25:$M$25</c:f>
              <c:numCache>
                <c:formatCode>#,##0</c:formatCode>
                <c:ptCount val="6"/>
                <c:pt idx="0">
                  <c:v>5131</c:v>
                </c:pt>
                <c:pt idx="1">
                  <c:v>2816</c:v>
                </c:pt>
                <c:pt idx="2">
                  <c:v>2011</c:v>
                </c:pt>
                <c:pt idx="3">
                  <c:v>1585</c:v>
                </c:pt>
                <c:pt idx="4" formatCode="General">
                  <c:v>-982</c:v>
                </c:pt>
                <c:pt idx="5">
                  <c:v>-5498</c:v>
                </c:pt>
              </c:numCache>
            </c:numRef>
          </c:val>
          <c:extLst xmlns:c16r2="http://schemas.microsoft.com/office/drawing/2015/06/chart">
            <c:ext xmlns:c16="http://schemas.microsoft.com/office/drawing/2014/chart" uri="{C3380CC4-5D6E-409C-BE32-E72D297353CC}">
              <c16:uniqueId val="{00000013-09DF-4A38-AEFA-89AD733520E4}"/>
            </c:ext>
          </c:extLst>
        </c:ser>
        <c:ser>
          <c:idx val="18"/>
          <c:order val="18"/>
          <c:tx>
            <c:strRef>
              <c:f>Sheet2!$G$26</c:f>
              <c:strCache>
                <c:ptCount val="1"/>
                <c:pt idx="0">
                  <c:v>בת ים</c:v>
                </c:pt>
              </c:strCache>
            </c:strRef>
          </c:tx>
          <c:spPr>
            <a:solidFill>
              <a:schemeClr val="accent1">
                <a:lumMod val="80000"/>
              </a:schemeClr>
            </a:solidFill>
            <a:ln w="25400">
              <a:noFill/>
            </a:ln>
            <a:effectLst/>
          </c:spPr>
          <c:cat>
            <c:numRef>
              <c:f>Sheet2!$H$7:$M$7</c:f>
              <c:numCache>
                <c:formatCode>General</c:formatCode>
                <c:ptCount val="6"/>
                <c:pt idx="0">
                  <c:v>1990</c:v>
                </c:pt>
                <c:pt idx="1">
                  <c:v>1995</c:v>
                </c:pt>
                <c:pt idx="2">
                  <c:v>2000</c:v>
                </c:pt>
                <c:pt idx="3">
                  <c:v>2005</c:v>
                </c:pt>
                <c:pt idx="4">
                  <c:v>2010</c:v>
                </c:pt>
                <c:pt idx="5">
                  <c:v>2016</c:v>
                </c:pt>
              </c:numCache>
            </c:numRef>
          </c:cat>
          <c:val>
            <c:numRef>
              <c:f>Sheet2!$H$26:$M$26</c:f>
              <c:numCache>
                <c:formatCode>#,##0</c:formatCode>
                <c:ptCount val="6"/>
                <c:pt idx="0">
                  <c:v>2255</c:v>
                </c:pt>
                <c:pt idx="1">
                  <c:v>2788</c:v>
                </c:pt>
                <c:pt idx="2">
                  <c:v>-1194</c:v>
                </c:pt>
                <c:pt idx="3" formatCode="General">
                  <c:v>-326</c:v>
                </c:pt>
                <c:pt idx="4" formatCode="General">
                  <c:v>-756</c:v>
                </c:pt>
                <c:pt idx="5">
                  <c:v>-2298</c:v>
                </c:pt>
              </c:numCache>
            </c:numRef>
          </c:val>
          <c:extLst xmlns:c16r2="http://schemas.microsoft.com/office/drawing/2015/06/chart">
            <c:ext xmlns:c16="http://schemas.microsoft.com/office/drawing/2014/chart" uri="{C3380CC4-5D6E-409C-BE32-E72D297353CC}">
              <c16:uniqueId val="{00000014-09DF-4A38-AEFA-89AD733520E4}"/>
            </c:ext>
          </c:extLst>
        </c:ser>
        <c:ser>
          <c:idx val="19"/>
          <c:order val="19"/>
          <c:tx>
            <c:strRef>
              <c:f>Sheet2!$G$27</c:f>
              <c:strCache>
                <c:ptCount val="1"/>
                <c:pt idx="0">
                  <c:v>גבעתיים</c:v>
                </c:pt>
              </c:strCache>
            </c:strRef>
          </c:tx>
          <c:spPr>
            <a:solidFill>
              <a:schemeClr val="accent2">
                <a:lumMod val="80000"/>
              </a:schemeClr>
            </a:solidFill>
            <a:ln w="25400">
              <a:noFill/>
            </a:ln>
            <a:effectLst/>
          </c:spPr>
          <c:cat>
            <c:numRef>
              <c:f>Sheet2!$H$7:$M$7</c:f>
              <c:numCache>
                <c:formatCode>General</c:formatCode>
                <c:ptCount val="6"/>
                <c:pt idx="0">
                  <c:v>1990</c:v>
                </c:pt>
                <c:pt idx="1">
                  <c:v>1995</c:v>
                </c:pt>
                <c:pt idx="2">
                  <c:v>2000</c:v>
                </c:pt>
                <c:pt idx="3">
                  <c:v>2005</c:v>
                </c:pt>
                <c:pt idx="4">
                  <c:v>2010</c:v>
                </c:pt>
                <c:pt idx="5">
                  <c:v>2016</c:v>
                </c:pt>
              </c:numCache>
            </c:numRef>
          </c:cat>
          <c:val>
            <c:numRef>
              <c:f>Sheet2!$H$27:$M$27</c:f>
              <c:numCache>
                <c:formatCode>#,##0</c:formatCode>
                <c:ptCount val="6"/>
                <c:pt idx="0">
                  <c:v>1877</c:v>
                </c:pt>
                <c:pt idx="1">
                  <c:v>1280</c:v>
                </c:pt>
                <c:pt idx="2" formatCode="General">
                  <c:v>370</c:v>
                </c:pt>
                <c:pt idx="3" formatCode="General">
                  <c:v>961</c:v>
                </c:pt>
                <c:pt idx="4" formatCode="General">
                  <c:v>-233</c:v>
                </c:pt>
                <c:pt idx="5">
                  <c:v>-2264</c:v>
                </c:pt>
              </c:numCache>
            </c:numRef>
          </c:val>
          <c:extLst xmlns:c16r2="http://schemas.microsoft.com/office/drawing/2015/06/chart">
            <c:ext xmlns:c16="http://schemas.microsoft.com/office/drawing/2014/chart" uri="{C3380CC4-5D6E-409C-BE32-E72D297353CC}">
              <c16:uniqueId val="{00000015-09DF-4A38-AEFA-89AD733520E4}"/>
            </c:ext>
          </c:extLst>
        </c:ser>
        <c:ser>
          <c:idx val="20"/>
          <c:order val="20"/>
          <c:tx>
            <c:strRef>
              <c:f>Sheet2!$G$28</c:f>
              <c:strCache>
                <c:ptCount val="1"/>
                <c:pt idx="0">
                  <c:v>הרצלייה</c:v>
                </c:pt>
              </c:strCache>
            </c:strRef>
          </c:tx>
          <c:spPr>
            <a:solidFill>
              <a:schemeClr val="accent3">
                <a:lumMod val="80000"/>
              </a:schemeClr>
            </a:solidFill>
            <a:ln w="25400">
              <a:noFill/>
            </a:ln>
            <a:effectLst/>
          </c:spPr>
          <c:cat>
            <c:numRef>
              <c:f>Sheet2!$H$7:$M$7</c:f>
              <c:numCache>
                <c:formatCode>General</c:formatCode>
                <c:ptCount val="6"/>
                <c:pt idx="0">
                  <c:v>1990</c:v>
                </c:pt>
                <c:pt idx="1">
                  <c:v>1995</c:v>
                </c:pt>
                <c:pt idx="2">
                  <c:v>2000</c:v>
                </c:pt>
                <c:pt idx="3">
                  <c:v>2005</c:v>
                </c:pt>
                <c:pt idx="4">
                  <c:v>2010</c:v>
                </c:pt>
                <c:pt idx="5">
                  <c:v>2016</c:v>
                </c:pt>
              </c:numCache>
            </c:numRef>
          </c:cat>
          <c:val>
            <c:numRef>
              <c:f>Sheet2!$H$28:$M$28</c:f>
              <c:numCache>
                <c:formatCode>#,##0</c:formatCode>
                <c:ptCount val="6"/>
                <c:pt idx="0">
                  <c:v>3477</c:v>
                </c:pt>
                <c:pt idx="1">
                  <c:v>1694</c:v>
                </c:pt>
                <c:pt idx="2">
                  <c:v>1277</c:v>
                </c:pt>
                <c:pt idx="3">
                  <c:v>2128</c:v>
                </c:pt>
                <c:pt idx="4" formatCode="General">
                  <c:v>744</c:v>
                </c:pt>
                <c:pt idx="5" formatCode="General">
                  <c:v>-120</c:v>
                </c:pt>
              </c:numCache>
            </c:numRef>
          </c:val>
          <c:extLst xmlns:c16r2="http://schemas.microsoft.com/office/drawing/2015/06/chart">
            <c:ext xmlns:c16="http://schemas.microsoft.com/office/drawing/2014/chart" uri="{C3380CC4-5D6E-409C-BE32-E72D297353CC}">
              <c16:uniqueId val="{00000016-09DF-4A38-AEFA-89AD733520E4}"/>
            </c:ext>
          </c:extLst>
        </c:ser>
        <c:ser>
          <c:idx val="21"/>
          <c:order val="21"/>
          <c:tx>
            <c:strRef>
              <c:f>Sheet2!$G$29</c:f>
              <c:strCache>
                <c:ptCount val="1"/>
                <c:pt idx="0">
                  <c:v>חולון</c:v>
                </c:pt>
              </c:strCache>
            </c:strRef>
          </c:tx>
          <c:spPr>
            <a:solidFill>
              <a:schemeClr val="accent4">
                <a:lumMod val="80000"/>
              </a:schemeClr>
            </a:solidFill>
            <a:ln w="25400">
              <a:noFill/>
            </a:ln>
            <a:effectLst/>
          </c:spPr>
          <c:cat>
            <c:numRef>
              <c:f>Sheet2!$H$7:$M$7</c:f>
              <c:numCache>
                <c:formatCode>General</c:formatCode>
                <c:ptCount val="6"/>
                <c:pt idx="0">
                  <c:v>1990</c:v>
                </c:pt>
                <c:pt idx="1">
                  <c:v>1995</c:v>
                </c:pt>
                <c:pt idx="2">
                  <c:v>2000</c:v>
                </c:pt>
                <c:pt idx="3">
                  <c:v>2005</c:v>
                </c:pt>
                <c:pt idx="4">
                  <c:v>2010</c:v>
                </c:pt>
                <c:pt idx="5">
                  <c:v>2016</c:v>
                </c:pt>
              </c:numCache>
            </c:numRef>
          </c:cat>
          <c:val>
            <c:numRef>
              <c:f>Sheet2!$H$29:$M$29</c:f>
              <c:numCache>
                <c:formatCode>#,##0</c:formatCode>
                <c:ptCount val="6"/>
                <c:pt idx="0">
                  <c:v>2143</c:v>
                </c:pt>
                <c:pt idx="1">
                  <c:v>2875</c:v>
                </c:pt>
                <c:pt idx="2">
                  <c:v>1667</c:v>
                </c:pt>
                <c:pt idx="3" formatCode="General">
                  <c:v>326</c:v>
                </c:pt>
                <c:pt idx="4">
                  <c:v>-4999</c:v>
                </c:pt>
                <c:pt idx="5">
                  <c:v>-3626</c:v>
                </c:pt>
              </c:numCache>
            </c:numRef>
          </c:val>
          <c:extLst xmlns:c16r2="http://schemas.microsoft.com/office/drawing/2015/06/chart">
            <c:ext xmlns:c16="http://schemas.microsoft.com/office/drawing/2014/chart" uri="{C3380CC4-5D6E-409C-BE32-E72D297353CC}">
              <c16:uniqueId val="{00000017-09DF-4A38-AEFA-89AD733520E4}"/>
            </c:ext>
          </c:extLst>
        </c:ser>
        <c:ser>
          <c:idx val="22"/>
          <c:order val="22"/>
          <c:tx>
            <c:strRef>
              <c:f>Sheet2!$G$30</c:f>
              <c:strCache>
                <c:ptCount val="1"/>
                <c:pt idx="0">
                  <c:v>רמת גן</c:v>
                </c:pt>
              </c:strCache>
            </c:strRef>
          </c:tx>
          <c:spPr>
            <a:solidFill>
              <a:schemeClr val="accent5">
                <a:lumMod val="80000"/>
              </a:schemeClr>
            </a:solidFill>
            <a:ln w="25400">
              <a:noFill/>
            </a:ln>
            <a:effectLst/>
          </c:spPr>
          <c:cat>
            <c:numRef>
              <c:f>Sheet2!$H$7:$M$7</c:f>
              <c:numCache>
                <c:formatCode>General</c:formatCode>
                <c:ptCount val="6"/>
                <c:pt idx="0">
                  <c:v>1990</c:v>
                </c:pt>
                <c:pt idx="1">
                  <c:v>1995</c:v>
                </c:pt>
                <c:pt idx="2">
                  <c:v>2000</c:v>
                </c:pt>
                <c:pt idx="3">
                  <c:v>2005</c:v>
                </c:pt>
                <c:pt idx="4">
                  <c:v>2010</c:v>
                </c:pt>
                <c:pt idx="5">
                  <c:v>2016</c:v>
                </c:pt>
              </c:numCache>
            </c:numRef>
          </c:cat>
          <c:val>
            <c:numRef>
              <c:f>Sheet2!$H$30:$M$30</c:f>
              <c:numCache>
                <c:formatCode>#,##0</c:formatCode>
                <c:ptCount val="6"/>
                <c:pt idx="0">
                  <c:v>4750</c:v>
                </c:pt>
                <c:pt idx="1">
                  <c:v>4389</c:v>
                </c:pt>
                <c:pt idx="2">
                  <c:v>3176</c:v>
                </c:pt>
                <c:pt idx="3">
                  <c:v>4157</c:v>
                </c:pt>
                <c:pt idx="4">
                  <c:v>-1580</c:v>
                </c:pt>
                <c:pt idx="5">
                  <c:v>-3545</c:v>
                </c:pt>
              </c:numCache>
            </c:numRef>
          </c:val>
          <c:extLst xmlns:c16r2="http://schemas.microsoft.com/office/drawing/2015/06/chart">
            <c:ext xmlns:c16="http://schemas.microsoft.com/office/drawing/2014/chart" uri="{C3380CC4-5D6E-409C-BE32-E72D297353CC}">
              <c16:uniqueId val="{00000018-09DF-4A38-AEFA-89AD733520E4}"/>
            </c:ext>
          </c:extLst>
        </c:ser>
        <c:ser>
          <c:idx val="23"/>
          <c:order val="23"/>
          <c:tx>
            <c:strRef>
              <c:f>Sheet2!$G$31</c:f>
              <c:strCache>
                <c:ptCount val="1"/>
                <c:pt idx="0">
                  <c:v>אשדוד</c:v>
                </c:pt>
              </c:strCache>
            </c:strRef>
          </c:tx>
          <c:spPr>
            <a:solidFill>
              <a:schemeClr val="accent6">
                <a:lumMod val="80000"/>
              </a:schemeClr>
            </a:solidFill>
            <a:ln w="25400">
              <a:noFill/>
            </a:ln>
            <a:effectLst/>
          </c:spPr>
          <c:cat>
            <c:numRef>
              <c:f>Sheet2!$H$7:$M$7</c:f>
              <c:numCache>
                <c:formatCode>General</c:formatCode>
                <c:ptCount val="6"/>
                <c:pt idx="0">
                  <c:v>1990</c:v>
                </c:pt>
                <c:pt idx="1">
                  <c:v>1995</c:v>
                </c:pt>
                <c:pt idx="2">
                  <c:v>2000</c:v>
                </c:pt>
                <c:pt idx="3">
                  <c:v>2005</c:v>
                </c:pt>
                <c:pt idx="4">
                  <c:v>2010</c:v>
                </c:pt>
                <c:pt idx="5">
                  <c:v>2016</c:v>
                </c:pt>
              </c:numCache>
            </c:numRef>
          </c:cat>
          <c:val>
            <c:numRef>
              <c:f>Sheet2!$H$31:$M$31</c:f>
              <c:numCache>
                <c:formatCode>#,##0</c:formatCode>
                <c:ptCount val="6"/>
                <c:pt idx="0">
                  <c:v>4565</c:v>
                </c:pt>
                <c:pt idx="1">
                  <c:v>1709</c:v>
                </c:pt>
                <c:pt idx="2">
                  <c:v>-2706</c:v>
                </c:pt>
                <c:pt idx="3">
                  <c:v>-3674</c:v>
                </c:pt>
                <c:pt idx="4">
                  <c:v>-4610</c:v>
                </c:pt>
                <c:pt idx="5">
                  <c:v>-6592</c:v>
                </c:pt>
              </c:numCache>
            </c:numRef>
          </c:val>
          <c:extLst xmlns:c16r2="http://schemas.microsoft.com/office/drawing/2015/06/chart">
            <c:ext xmlns:c16="http://schemas.microsoft.com/office/drawing/2014/chart" uri="{C3380CC4-5D6E-409C-BE32-E72D297353CC}">
              <c16:uniqueId val="{00000019-09DF-4A38-AEFA-89AD733520E4}"/>
            </c:ext>
          </c:extLst>
        </c:ser>
        <c:ser>
          <c:idx val="24"/>
          <c:order val="24"/>
          <c:tx>
            <c:strRef>
              <c:f>Sheet2!$G$32</c:f>
              <c:strCache>
                <c:ptCount val="1"/>
                <c:pt idx="0">
                  <c:v>אשקלון</c:v>
                </c:pt>
              </c:strCache>
            </c:strRef>
          </c:tx>
          <c:spPr>
            <a:solidFill>
              <a:schemeClr val="accent1">
                <a:lumMod val="60000"/>
                <a:lumOff val="40000"/>
              </a:schemeClr>
            </a:solidFill>
            <a:ln w="25400">
              <a:noFill/>
            </a:ln>
            <a:effectLst/>
          </c:spPr>
          <c:cat>
            <c:numRef>
              <c:f>Sheet2!$H$7:$M$7</c:f>
              <c:numCache>
                <c:formatCode>General</c:formatCode>
                <c:ptCount val="6"/>
                <c:pt idx="0">
                  <c:v>1990</c:v>
                </c:pt>
                <c:pt idx="1">
                  <c:v>1995</c:v>
                </c:pt>
                <c:pt idx="2">
                  <c:v>2000</c:v>
                </c:pt>
                <c:pt idx="3">
                  <c:v>2005</c:v>
                </c:pt>
                <c:pt idx="4">
                  <c:v>2010</c:v>
                </c:pt>
                <c:pt idx="5">
                  <c:v>2016</c:v>
                </c:pt>
              </c:numCache>
            </c:numRef>
          </c:cat>
          <c:val>
            <c:numRef>
              <c:f>Sheet2!$H$32:$M$32</c:f>
              <c:numCache>
                <c:formatCode>#,##0</c:formatCode>
                <c:ptCount val="6"/>
                <c:pt idx="0">
                  <c:v>1274</c:v>
                </c:pt>
                <c:pt idx="1">
                  <c:v>-1263</c:v>
                </c:pt>
                <c:pt idx="2">
                  <c:v>2577</c:v>
                </c:pt>
                <c:pt idx="3">
                  <c:v>1163</c:v>
                </c:pt>
                <c:pt idx="4" formatCode="General">
                  <c:v>131</c:v>
                </c:pt>
                <c:pt idx="5" formatCode="General">
                  <c:v>-327</c:v>
                </c:pt>
              </c:numCache>
            </c:numRef>
          </c:val>
          <c:extLst xmlns:c16r2="http://schemas.microsoft.com/office/drawing/2015/06/chart">
            <c:ext xmlns:c16="http://schemas.microsoft.com/office/drawing/2014/chart" uri="{C3380CC4-5D6E-409C-BE32-E72D297353CC}">
              <c16:uniqueId val="{0000001A-09DF-4A38-AEFA-89AD733520E4}"/>
            </c:ext>
          </c:extLst>
        </c:ser>
        <c:ser>
          <c:idx val="25"/>
          <c:order val="25"/>
          <c:tx>
            <c:strRef>
              <c:f>Sheet2!$G$33</c:f>
              <c:strCache>
                <c:ptCount val="1"/>
                <c:pt idx="0">
                  <c:v>באר שבע</c:v>
                </c:pt>
              </c:strCache>
            </c:strRef>
          </c:tx>
          <c:spPr>
            <a:solidFill>
              <a:schemeClr val="accent2">
                <a:lumMod val="60000"/>
                <a:lumOff val="40000"/>
              </a:schemeClr>
            </a:solidFill>
            <a:ln w="25400">
              <a:noFill/>
            </a:ln>
            <a:effectLst/>
          </c:spPr>
          <c:cat>
            <c:numRef>
              <c:f>Sheet2!$H$7:$M$7</c:f>
              <c:numCache>
                <c:formatCode>General</c:formatCode>
                <c:ptCount val="6"/>
                <c:pt idx="0">
                  <c:v>1990</c:v>
                </c:pt>
                <c:pt idx="1">
                  <c:v>1995</c:v>
                </c:pt>
                <c:pt idx="2">
                  <c:v>2000</c:v>
                </c:pt>
                <c:pt idx="3">
                  <c:v>2005</c:v>
                </c:pt>
                <c:pt idx="4">
                  <c:v>2010</c:v>
                </c:pt>
                <c:pt idx="5">
                  <c:v>2016</c:v>
                </c:pt>
              </c:numCache>
            </c:numRef>
          </c:cat>
          <c:val>
            <c:numRef>
              <c:f>Sheet2!$H$33:$M$33</c:f>
              <c:numCache>
                <c:formatCode>General</c:formatCode>
                <c:ptCount val="6"/>
                <c:pt idx="0" formatCode="#,##0">
                  <c:v>2840</c:v>
                </c:pt>
                <c:pt idx="1">
                  <c:v>82</c:v>
                </c:pt>
                <c:pt idx="2">
                  <c:v>895</c:v>
                </c:pt>
                <c:pt idx="3">
                  <c:v>611</c:v>
                </c:pt>
                <c:pt idx="4" formatCode="#,##0">
                  <c:v>-1410</c:v>
                </c:pt>
                <c:pt idx="5" formatCode="#,##0">
                  <c:v>-1976</c:v>
                </c:pt>
              </c:numCache>
            </c:numRef>
          </c:val>
          <c:extLst xmlns:c16r2="http://schemas.microsoft.com/office/drawing/2015/06/chart">
            <c:ext xmlns:c16="http://schemas.microsoft.com/office/drawing/2014/chart" uri="{C3380CC4-5D6E-409C-BE32-E72D297353CC}">
              <c16:uniqueId val="{0000001B-09DF-4A38-AEFA-89AD733520E4}"/>
            </c:ext>
          </c:extLst>
        </c:ser>
        <c:dLbls/>
        <c:axId val="72869760"/>
        <c:axId val="72871296"/>
      </c:areaChart>
      <c:catAx>
        <c:axId val="72869760"/>
        <c:scaling>
          <c:orientation val="minMax"/>
        </c:scaling>
        <c:axPos val="b"/>
        <c:numFmt formatCode="General" sourceLinked="1"/>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2871296"/>
        <c:crosses val="autoZero"/>
        <c:auto val="1"/>
        <c:lblAlgn val="ctr"/>
        <c:lblOffset val="100"/>
      </c:catAx>
      <c:valAx>
        <c:axId val="72871296"/>
        <c:scaling>
          <c:orientation val="minMax"/>
        </c:scaling>
        <c:axPos val="l"/>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2869760"/>
        <c:crosses val="autoZero"/>
        <c:crossBetween val="midCat"/>
      </c:valAx>
      <c:spPr>
        <a:noFill/>
        <a:ln>
          <a:noFill/>
        </a:ln>
        <a:effectLst/>
      </c:spPr>
    </c:plotArea>
    <c:legend>
      <c:legendPos val="b"/>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chart>
  <c:spPr>
    <a:noFill/>
    <a:ln>
      <a:noFill/>
    </a:ln>
    <a:effectLst/>
  </c:spPr>
  <c:txPr>
    <a:bodyPr/>
    <a:lstStyle/>
    <a:p>
      <a:pPr>
        <a:defRPr/>
      </a:pPr>
      <a:endParaRPr lang="en-US"/>
    </a:p>
  </c:txPr>
  <c:externalData r:id="rId1"/>
  <c:userShapes r:id="rId2"/>
</c:chartSpace>
</file>

<file path=ppt/charts/chart14.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Real change along the coastline</a:t>
            </a:r>
            <a:endParaRPr lang="he-IL" dirty="0"/>
          </a:p>
        </c:rich>
      </c:tx>
      <c:layout/>
      <c:spPr>
        <a:noFill/>
        <a:ln>
          <a:noFill/>
        </a:ln>
        <a:effectLst/>
      </c:spPr>
    </c:title>
    <c:plotArea>
      <c:layout/>
      <c:barChart>
        <c:barDir val="col"/>
        <c:grouping val="clustered"/>
        <c:ser>
          <c:idx val="0"/>
          <c:order val="0"/>
          <c:tx>
            <c:strRef>
              <c:f>Sheet12!$N$85</c:f>
              <c:strCache>
                <c:ptCount val="1"/>
                <c:pt idx="0">
                  <c:v>שינוי ראלי 2016-2007</c:v>
                </c:pt>
              </c:strCache>
            </c:strRef>
          </c:tx>
          <c:spPr>
            <a:solidFill>
              <a:schemeClr val="accent1"/>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inEnd"/>
            <c:showVal val="1"/>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Sheet12!$M$86:$M$109</c:f>
              <c:strCache>
                <c:ptCount val="24"/>
                <c:pt idx="0">
                  <c:v>דימונה</c:v>
                </c:pt>
                <c:pt idx="1">
                  <c:v>באר שבע</c:v>
                </c:pt>
                <c:pt idx="2">
                  <c:v>קריית גת</c:v>
                </c:pt>
                <c:pt idx="3">
                  <c:v>אשקלון</c:v>
                </c:pt>
                <c:pt idx="4">
                  <c:v>אשדוד</c:v>
                </c:pt>
                <c:pt idx="5">
                  <c:v>יבנה</c:v>
                </c:pt>
                <c:pt idx="6">
                  <c:v>ראשון לציון</c:v>
                </c:pt>
                <c:pt idx="7">
                  <c:v>בת ים</c:v>
                </c:pt>
                <c:pt idx="8">
                  <c:v>חולון</c:v>
                </c:pt>
                <c:pt idx="9">
                  <c:v>תל אביב -יפו</c:v>
                </c:pt>
                <c:pt idx="10">
                  <c:v>הרצלייה</c:v>
                </c:pt>
                <c:pt idx="11">
                  <c:v>רעננה</c:v>
                </c:pt>
                <c:pt idx="12">
                  <c:v>כפר סבא</c:v>
                </c:pt>
                <c:pt idx="13">
                  <c:v>נתניה</c:v>
                </c:pt>
                <c:pt idx="14">
                  <c:v>חדרה</c:v>
                </c:pt>
                <c:pt idx="15">
                  <c:v>אור עקיבא</c:v>
                </c:pt>
                <c:pt idx="16">
                  <c:v>פרדס חנה-כרכור</c:v>
                </c:pt>
                <c:pt idx="17">
                  <c:v>חיפה</c:v>
                </c:pt>
                <c:pt idx="18">
                  <c:v>נשר</c:v>
                </c:pt>
                <c:pt idx="19">
                  <c:v>קריית ים</c:v>
                </c:pt>
                <c:pt idx="20">
                  <c:v>קריית מוצקין</c:v>
                </c:pt>
                <c:pt idx="21">
                  <c:v>קריית אתא</c:v>
                </c:pt>
                <c:pt idx="22">
                  <c:v>עכו</c:v>
                </c:pt>
                <c:pt idx="23">
                  <c:v>נהרייה</c:v>
                </c:pt>
              </c:strCache>
            </c:strRef>
          </c:cat>
          <c:val>
            <c:numRef>
              <c:f>Sheet12!$N$86:$N$109</c:f>
              <c:numCache>
                <c:formatCode>0.00</c:formatCode>
                <c:ptCount val="24"/>
                <c:pt idx="0">
                  <c:v>0.47027483071782999</c:v>
                </c:pt>
                <c:pt idx="1">
                  <c:v>0.97518686274461586</c:v>
                </c:pt>
                <c:pt idx="2">
                  <c:v>0.6326126688734266</c:v>
                </c:pt>
                <c:pt idx="3">
                  <c:v>0.72695209969780294</c:v>
                </c:pt>
                <c:pt idx="4">
                  <c:v>1.0122533484710272</c:v>
                </c:pt>
                <c:pt idx="5">
                  <c:v>0.95433606498948054</c:v>
                </c:pt>
                <c:pt idx="6">
                  <c:v>0.804994738511981</c:v>
                </c:pt>
                <c:pt idx="7">
                  <c:v>1.1108318880376162</c:v>
                </c:pt>
                <c:pt idx="8">
                  <c:v>0.75896076119314815</c:v>
                </c:pt>
                <c:pt idx="9">
                  <c:v>0.69950658589636894</c:v>
                </c:pt>
                <c:pt idx="10">
                  <c:v>0.41791279917046642</c:v>
                </c:pt>
                <c:pt idx="11">
                  <c:v>0.43687586655200616</c:v>
                </c:pt>
                <c:pt idx="12">
                  <c:v>0.61105303452105875</c:v>
                </c:pt>
                <c:pt idx="13">
                  <c:v>0.53205806290901358</c:v>
                </c:pt>
                <c:pt idx="14">
                  <c:v>0.89003314991264137</c:v>
                </c:pt>
                <c:pt idx="15">
                  <c:v>1.3283677602263773</c:v>
                </c:pt>
                <c:pt idx="16">
                  <c:v>0.51972716113958739</c:v>
                </c:pt>
                <c:pt idx="17">
                  <c:v>0.41136830777492916</c:v>
                </c:pt>
                <c:pt idx="18">
                  <c:v>0.74978557631083853</c:v>
                </c:pt>
                <c:pt idx="19">
                  <c:v>0.61837910670605767</c:v>
                </c:pt>
                <c:pt idx="20">
                  <c:v>0.62981099437873989</c:v>
                </c:pt>
                <c:pt idx="21">
                  <c:v>0.5757028692299776</c:v>
                </c:pt>
                <c:pt idx="22">
                  <c:v>0.60876918424214921</c:v>
                </c:pt>
                <c:pt idx="23">
                  <c:v>0.51848798546873853</c:v>
                </c:pt>
              </c:numCache>
            </c:numRef>
          </c:val>
          <c:extLst xmlns:c16r2="http://schemas.microsoft.com/office/drawing/2015/06/chart">
            <c:ext xmlns:c16="http://schemas.microsoft.com/office/drawing/2014/chart" uri="{C3380CC4-5D6E-409C-BE32-E72D297353CC}">
              <c16:uniqueId val="{00000000-805D-4E64-96FB-2AAA519D21C4}"/>
            </c:ext>
          </c:extLst>
        </c:ser>
        <c:dLbls>
          <c:showVal val="1"/>
        </c:dLbls>
        <c:gapWidth val="219"/>
        <c:overlap val="-27"/>
        <c:axId val="70281088"/>
        <c:axId val="70282624"/>
      </c:barChart>
      <c:catAx>
        <c:axId val="70281088"/>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0282624"/>
        <c:crosses val="autoZero"/>
        <c:auto val="1"/>
        <c:lblAlgn val="ctr"/>
        <c:lblOffset val="100"/>
      </c:catAx>
      <c:valAx>
        <c:axId val="70282624"/>
        <c:scaling>
          <c:orientation val="minMax"/>
        </c:scaling>
        <c:axPos val="l"/>
        <c:majorGridlines>
          <c:spPr>
            <a:ln w="9525" cap="flat" cmpd="sng" algn="ctr">
              <a:solidFill>
                <a:schemeClr val="tx1">
                  <a:lumMod val="15000"/>
                  <a:lumOff val="85000"/>
                </a:schemeClr>
              </a:solidFill>
              <a:round/>
            </a:ln>
            <a:effectLst/>
          </c:spPr>
        </c:majorGridlines>
        <c:numFmt formatCode="0.00" sourceLinked="1"/>
        <c:maj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0281088"/>
        <c:crosses val="autoZero"/>
        <c:crossBetween val="between"/>
      </c:valAx>
      <c:spPr>
        <a:noFill/>
        <a:ln>
          <a:noFill/>
        </a:ln>
        <a:effectLst/>
      </c:spPr>
    </c:plotArea>
    <c:plotVisOnly val="1"/>
    <c:dispBlanksAs val="gap"/>
  </c:chart>
  <c:spPr>
    <a:solidFill>
      <a:schemeClr val="bg1"/>
    </a:solidFill>
    <a:ln>
      <a:noFill/>
    </a:ln>
    <a:effectLst/>
  </c:spPr>
  <c:txPr>
    <a:bodyPr/>
    <a:lstStyle/>
    <a:p>
      <a:pPr>
        <a:defRPr/>
      </a:pPr>
      <a:endParaRPr lang="en-US"/>
    </a:p>
  </c:txPr>
  <c:externalData r:id="rId1"/>
  <c:userShapes r:id="rId2"/>
</c:chartSpace>
</file>

<file path=ppt/charts/chart15.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smtClean="0"/>
              <a:t>Building permits and construction permits under private initiative</a:t>
            </a:r>
            <a:endParaRPr lang="en-US" dirty="0"/>
          </a:p>
        </c:rich>
      </c:tx>
      <c:layout/>
      <c:spPr>
        <a:noFill/>
        <a:ln>
          <a:noFill/>
        </a:ln>
        <a:effectLst/>
      </c:spPr>
    </c:title>
    <c:plotArea>
      <c:layout/>
      <c:barChart>
        <c:barDir val="col"/>
        <c:grouping val="clustered"/>
        <c:ser>
          <c:idx val="0"/>
          <c:order val="0"/>
          <c:tx>
            <c:v>אישורי בנייה</c:v>
          </c:tx>
          <c:spPr>
            <a:solidFill>
              <a:schemeClr val="accent2"/>
            </a:solidFill>
            <a:ln>
              <a:noFill/>
            </a:ln>
            <a:effectLst/>
          </c:spPr>
          <c:cat>
            <c:strRef>
              <c:f>'איור5 4'!$J$1:$S$1</c:f>
              <c:strCache>
                <c:ptCount val="10"/>
                <c:pt idx="0">
                  <c:v>2007</c:v>
                </c:pt>
                <c:pt idx="1">
                  <c:v>2008</c:v>
                </c:pt>
                <c:pt idx="2">
                  <c:v>2009</c:v>
                </c:pt>
                <c:pt idx="3">
                  <c:v>2010</c:v>
                </c:pt>
                <c:pt idx="4">
                  <c:v>2011</c:v>
                </c:pt>
                <c:pt idx="5">
                  <c:v>2012</c:v>
                </c:pt>
                <c:pt idx="6">
                  <c:v>2013</c:v>
                </c:pt>
                <c:pt idx="7">
                  <c:v>2014</c:v>
                </c:pt>
                <c:pt idx="8">
                  <c:v>2015</c:v>
                </c:pt>
                <c:pt idx="9">
                  <c:v>2016*</c:v>
                </c:pt>
              </c:strCache>
            </c:strRef>
          </c:cat>
          <c:val>
            <c:numRef>
              <c:f>'איור5 4'!$J$2:$S$2</c:f>
              <c:numCache>
                <c:formatCode>General</c:formatCode>
                <c:ptCount val="10"/>
                <c:pt idx="0">
                  <c:v>24000</c:v>
                </c:pt>
                <c:pt idx="1">
                  <c:v>24500</c:v>
                </c:pt>
                <c:pt idx="2">
                  <c:v>23500</c:v>
                </c:pt>
                <c:pt idx="3">
                  <c:v>24000</c:v>
                </c:pt>
                <c:pt idx="4">
                  <c:v>32500</c:v>
                </c:pt>
                <c:pt idx="5">
                  <c:v>65000</c:v>
                </c:pt>
                <c:pt idx="6">
                  <c:v>73000</c:v>
                </c:pt>
                <c:pt idx="7">
                  <c:v>62500</c:v>
                </c:pt>
                <c:pt idx="8">
                  <c:v>99400</c:v>
                </c:pt>
                <c:pt idx="9">
                  <c:v>100000</c:v>
                </c:pt>
              </c:numCache>
            </c:numRef>
          </c:val>
          <c:extLst xmlns:c16r2="http://schemas.microsoft.com/office/drawing/2015/06/chart">
            <c:ext xmlns:c16="http://schemas.microsoft.com/office/drawing/2014/chart" uri="{C3380CC4-5D6E-409C-BE32-E72D297353CC}">
              <c16:uniqueId val="{00000000-D549-448D-A16C-27D93CC01951}"/>
            </c:ext>
          </c:extLst>
        </c:ser>
        <c:ser>
          <c:idx val="1"/>
          <c:order val="1"/>
          <c:tx>
            <c:v>היתרי בנייה ביוזמה פרטית</c:v>
          </c:tx>
          <c:spPr>
            <a:solidFill>
              <a:schemeClr val="accent1"/>
            </a:solidFill>
            <a:ln>
              <a:noFill/>
            </a:ln>
            <a:effectLst/>
          </c:spPr>
          <c:val>
            <c:numRef>
              <c:f>'איור5 4'!$J$3:$S$3</c:f>
              <c:numCache>
                <c:formatCode>General</c:formatCode>
                <c:ptCount val="10"/>
                <c:pt idx="0" formatCode="#,##0">
                  <c:v>26150</c:v>
                </c:pt>
                <c:pt idx="1">
                  <c:v>29316</c:v>
                </c:pt>
                <c:pt idx="2">
                  <c:v>29898</c:v>
                </c:pt>
                <c:pt idx="3">
                  <c:v>36657</c:v>
                </c:pt>
                <c:pt idx="4">
                  <c:v>39304</c:v>
                </c:pt>
                <c:pt idx="5">
                  <c:v>36697</c:v>
                </c:pt>
                <c:pt idx="6">
                  <c:v>35552</c:v>
                </c:pt>
                <c:pt idx="7">
                  <c:v>36890</c:v>
                </c:pt>
                <c:pt idx="8">
                  <c:v>42170</c:v>
                </c:pt>
              </c:numCache>
            </c:numRef>
          </c:val>
          <c:extLst xmlns:c16r2="http://schemas.microsoft.com/office/drawing/2015/06/chart">
            <c:ext xmlns:c16="http://schemas.microsoft.com/office/drawing/2014/chart" uri="{C3380CC4-5D6E-409C-BE32-E72D297353CC}">
              <c16:uniqueId val="{00000001-D549-448D-A16C-27D93CC01951}"/>
            </c:ext>
          </c:extLst>
        </c:ser>
        <c:dLbls/>
        <c:gapWidth val="219"/>
        <c:overlap val="-27"/>
        <c:axId val="82113664"/>
        <c:axId val="82115200"/>
      </c:barChart>
      <c:catAx>
        <c:axId val="82113664"/>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2115200"/>
        <c:crosses val="autoZero"/>
        <c:auto val="1"/>
        <c:lblAlgn val="ctr"/>
        <c:lblOffset val="100"/>
      </c:catAx>
      <c:valAx>
        <c:axId val="82115200"/>
        <c:scaling>
          <c:orientation val="minMax"/>
        </c:scaling>
        <c:axPos val="l"/>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2113664"/>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chart>
  <c:spPr>
    <a:noFill/>
    <a:ln>
      <a:noFill/>
    </a:ln>
    <a:effectLst/>
  </c:spPr>
  <c:txPr>
    <a:bodyPr/>
    <a:lstStyle/>
    <a:p>
      <a:pPr>
        <a:defRPr/>
      </a:pPr>
      <a:endParaRPr lang="en-US"/>
    </a:p>
  </c:txPr>
  <c:externalData r:id="rId1"/>
  <c:userShapes r:id="rId2"/>
</c:chartSpace>
</file>

<file path=ppt/charts/chart16.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0" i="0" u="none" strike="noStrike" baseline="0" dirty="0" smtClean="0">
                <a:effectLst/>
              </a:rPr>
              <a:t>Distribution of population by district</a:t>
            </a:r>
            <a:endParaRPr lang="en-US" dirty="0"/>
          </a:p>
        </c:rich>
      </c:tx>
      <c:layout/>
      <c:spPr>
        <a:noFill/>
        <a:ln>
          <a:noFill/>
        </a:ln>
        <a:effectLst/>
      </c:spPr>
    </c:title>
    <c:plotArea>
      <c:layout/>
      <c:barChart>
        <c:barDir val="col"/>
        <c:grouping val="clustered"/>
        <c:ser>
          <c:idx val="0"/>
          <c:order val="0"/>
          <c:tx>
            <c:strRef>
              <c:f>Sheet1!$F$14</c:f>
              <c:strCache>
                <c:ptCount val="1"/>
                <c:pt idx="0">
                  <c:v>ירושלים</c:v>
                </c:pt>
              </c:strCache>
            </c:strRef>
          </c:tx>
          <c:spPr>
            <a:solidFill>
              <a:schemeClr val="accent1"/>
            </a:solidFill>
            <a:ln>
              <a:noFill/>
            </a:ln>
            <a:effectLst/>
          </c:spPr>
          <c:cat>
            <c:numRef>
              <c:f>Sheet1!$G$13:$M$13</c:f>
              <c:numCache>
                <c:formatCode>General</c:formatCode>
                <c:ptCount val="7"/>
                <c:pt idx="0">
                  <c:v>1948</c:v>
                </c:pt>
                <c:pt idx="1">
                  <c:v>1961</c:v>
                </c:pt>
                <c:pt idx="2">
                  <c:v>1972</c:v>
                </c:pt>
                <c:pt idx="3">
                  <c:v>1983</c:v>
                </c:pt>
                <c:pt idx="4">
                  <c:v>1995</c:v>
                </c:pt>
                <c:pt idx="5">
                  <c:v>2010</c:v>
                </c:pt>
                <c:pt idx="6">
                  <c:v>2016</c:v>
                </c:pt>
              </c:numCache>
            </c:numRef>
          </c:cat>
          <c:val>
            <c:numRef>
              <c:f>Sheet1!$G$14:$M$14</c:f>
              <c:numCache>
                <c:formatCode>0%</c:formatCode>
                <c:ptCount val="7"/>
                <c:pt idx="0">
                  <c:v>0.1</c:v>
                </c:pt>
                <c:pt idx="1">
                  <c:v>9.0000000000000011E-2</c:v>
                </c:pt>
                <c:pt idx="2">
                  <c:v>0.11</c:v>
                </c:pt>
                <c:pt idx="3">
                  <c:v>0.12000000000000001</c:v>
                </c:pt>
                <c:pt idx="4">
                  <c:v>0.12000000000000001</c:v>
                </c:pt>
                <c:pt idx="5">
                  <c:v>0.12000000000000001</c:v>
                </c:pt>
                <c:pt idx="6">
                  <c:v>0.13</c:v>
                </c:pt>
              </c:numCache>
            </c:numRef>
          </c:val>
          <c:extLst xmlns:c16r2="http://schemas.microsoft.com/office/drawing/2015/06/chart">
            <c:ext xmlns:c16="http://schemas.microsoft.com/office/drawing/2014/chart" uri="{C3380CC4-5D6E-409C-BE32-E72D297353CC}">
              <c16:uniqueId val="{00000000-ABFC-452B-97B7-8AD720537609}"/>
            </c:ext>
          </c:extLst>
        </c:ser>
        <c:ser>
          <c:idx val="1"/>
          <c:order val="1"/>
          <c:tx>
            <c:strRef>
              <c:f>Sheet1!$F$15</c:f>
              <c:strCache>
                <c:ptCount val="1"/>
                <c:pt idx="0">
                  <c:v>תל אביב והמרכז</c:v>
                </c:pt>
              </c:strCache>
            </c:strRef>
          </c:tx>
          <c:spPr>
            <a:solidFill>
              <a:schemeClr val="accent2"/>
            </a:solidFill>
            <a:ln>
              <a:noFill/>
            </a:ln>
            <a:effectLst/>
          </c:spPr>
          <c:cat>
            <c:numRef>
              <c:f>Sheet1!$G$13:$M$13</c:f>
              <c:numCache>
                <c:formatCode>General</c:formatCode>
                <c:ptCount val="7"/>
                <c:pt idx="0">
                  <c:v>1948</c:v>
                </c:pt>
                <c:pt idx="1">
                  <c:v>1961</c:v>
                </c:pt>
                <c:pt idx="2">
                  <c:v>1972</c:v>
                </c:pt>
                <c:pt idx="3">
                  <c:v>1983</c:v>
                </c:pt>
                <c:pt idx="4">
                  <c:v>1995</c:v>
                </c:pt>
                <c:pt idx="5">
                  <c:v>2010</c:v>
                </c:pt>
                <c:pt idx="6">
                  <c:v>2016</c:v>
                </c:pt>
              </c:numCache>
            </c:numRef>
          </c:cat>
          <c:val>
            <c:numRef>
              <c:f>Sheet1!$G$15:$M$15</c:f>
              <c:numCache>
                <c:formatCode>0%</c:formatCode>
                <c:ptCount val="7"/>
                <c:pt idx="0">
                  <c:v>0.49000000000000005</c:v>
                </c:pt>
                <c:pt idx="1">
                  <c:v>0.51</c:v>
                </c:pt>
                <c:pt idx="2">
                  <c:v>0.47000000000000003</c:v>
                </c:pt>
                <c:pt idx="3">
                  <c:v>0.45</c:v>
                </c:pt>
                <c:pt idx="4">
                  <c:v>0.42000000000000004</c:v>
                </c:pt>
                <c:pt idx="5">
                  <c:v>0.41000000000000003</c:v>
                </c:pt>
                <c:pt idx="6">
                  <c:v>0.41000000000000003</c:v>
                </c:pt>
              </c:numCache>
            </c:numRef>
          </c:val>
          <c:extLst xmlns:c16r2="http://schemas.microsoft.com/office/drawing/2015/06/chart">
            <c:ext xmlns:c16="http://schemas.microsoft.com/office/drawing/2014/chart" uri="{C3380CC4-5D6E-409C-BE32-E72D297353CC}">
              <c16:uniqueId val="{00000001-ABFC-452B-97B7-8AD720537609}"/>
            </c:ext>
          </c:extLst>
        </c:ser>
        <c:ser>
          <c:idx val="2"/>
          <c:order val="2"/>
          <c:tx>
            <c:strRef>
              <c:f>Sheet1!$F$16</c:f>
              <c:strCache>
                <c:ptCount val="1"/>
                <c:pt idx="0">
                  <c:v>חיפה והצפון</c:v>
                </c:pt>
              </c:strCache>
            </c:strRef>
          </c:tx>
          <c:spPr>
            <a:solidFill>
              <a:srgbClr val="CC9900"/>
            </a:solidFill>
            <a:ln>
              <a:noFill/>
            </a:ln>
            <a:effectLst/>
          </c:spPr>
          <c:cat>
            <c:numRef>
              <c:f>Sheet1!$G$13:$M$13</c:f>
              <c:numCache>
                <c:formatCode>General</c:formatCode>
                <c:ptCount val="7"/>
                <c:pt idx="0">
                  <c:v>1948</c:v>
                </c:pt>
                <c:pt idx="1">
                  <c:v>1961</c:v>
                </c:pt>
                <c:pt idx="2">
                  <c:v>1972</c:v>
                </c:pt>
                <c:pt idx="3">
                  <c:v>1983</c:v>
                </c:pt>
                <c:pt idx="4">
                  <c:v>1995</c:v>
                </c:pt>
                <c:pt idx="5">
                  <c:v>2010</c:v>
                </c:pt>
                <c:pt idx="6">
                  <c:v>2016</c:v>
                </c:pt>
              </c:numCache>
            </c:numRef>
          </c:cat>
          <c:val>
            <c:numRef>
              <c:f>Sheet1!$G$16:$M$16</c:f>
              <c:numCache>
                <c:formatCode>0%</c:formatCode>
                <c:ptCount val="7"/>
                <c:pt idx="0">
                  <c:v>0.37000000000000005</c:v>
                </c:pt>
                <c:pt idx="1">
                  <c:v>0.32000000000000006</c:v>
                </c:pt>
                <c:pt idx="2">
                  <c:v>0.30000000000000004</c:v>
                </c:pt>
                <c:pt idx="3">
                  <c:v>0.30000000000000004</c:v>
                </c:pt>
                <c:pt idx="4">
                  <c:v>0.30000000000000004</c:v>
                </c:pt>
                <c:pt idx="5">
                  <c:v>0.28000000000000008</c:v>
                </c:pt>
                <c:pt idx="6">
                  <c:v>0.28000000000000008</c:v>
                </c:pt>
              </c:numCache>
            </c:numRef>
          </c:val>
          <c:extLst xmlns:c16r2="http://schemas.microsoft.com/office/drawing/2015/06/chart">
            <c:ext xmlns:c16="http://schemas.microsoft.com/office/drawing/2014/chart" uri="{C3380CC4-5D6E-409C-BE32-E72D297353CC}">
              <c16:uniqueId val="{00000002-ABFC-452B-97B7-8AD720537609}"/>
            </c:ext>
          </c:extLst>
        </c:ser>
        <c:ser>
          <c:idx val="3"/>
          <c:order val="3"/>
          <c:tx>
            <c:strRef>
              <c:f>Sheet1!$F$17</c:f>
              <c:strCache>
                <c:ptCount val="1"/>
                <c:pt idx="0">
                  <c:v>דרום</c:v>
                </c:pt>
              </c:strCache>
            </c:strRef>
          </c:tx>
          <c:spPr>
            <a:solidFill>
              <a:srgbClr val="FF6600"/>
            </a:solidFill>
            <a:ln>
              <a:noFill/>
            </a:ln>
            <a:effectLst/>
          </c:spPr>
          <c:cat>
            <c:numRef>
              <c:f>Sheet1!$G$13:$M$13</c:f>
              <c:numCache>
                <c:formatCode>General</c:formatCode>
                <c:ptCount val="7"/>
                <c:pt idx="0">
                  <c:v>1948</c:v>
                </c:pt>
                <c:pt idx="1">
                  <c:v>1961</c:v>
                </c:pt>
                <c:pt idx="2">
                  <c:v>1972</c:v>
                </c:pt>
                <c:pt idx="3">
                  <c:v>1983</c:v>
                </c:pt>
                <c:pt idx="4">
                  <c:v>1995</c:v>
                </c:pt>
                <c:pt idx="5">
                  <c:v>2010</c:v>
                </c:pt>
                <c:pt idx="6">
                  <c:v>2016</c:v>
                </c:pt>
              </c:numCache>
            </c:numRef>
          </c:cat>
          <c:val>
            <c:numRef>
              <c:f>Sheet1!$G$17:$M$17</c:f>
              <c:numCache>
                <c:formatCode>0%</c:formatCode>
                <c:ptCount val="7"/>
                <c:pt idx="0">
                  <c:v>2.0000000000000004E-2</c:v>
                </c:pt>
                <c:pt idx="1">
                  <c:v>8.0000000000000016E-2</c:v>
                </c:pt>
                <c:pt idx="2">
                  <c:v>0.11</c:v>
                </c:pt>
                <c:pt idx="3">
                  <c:v>0.12000000000000001</c:v>
                </c:pt>
                <c:pt idx="4">
                  <c:v>0.13</c:v>
                </c:pt>
                <c:pt idx="5">
                  <c:v>0.14000000000000001</c:v>
                </c:pt>
                <c:pt idx="6">
                  <c:v>0.14000000000000001</c:v>
                </c:pt>
              </c:numCache>
            </c:numRef>
          </c:val>
          <c:extLst xmlns:c16r2="http://schemas.microsoft.com/office/drawing/2015/06/chart">
            <c:ext xmlns:c16="http://schemas.microsoft.com/office/drawing/2014/chart" uri="{C3380CC4-5D6E-409C-BE32-E72D297353CC}">
              <c16:uniqueId val="{00000003-ABFC-452B-97B7-8AD720537609}"/>
            </c:ext>
          </c:extLst>
        </c:ser>
        <c:dLbls/>
        <c:gapWidth val="219"/>
        <c:overlap val="-27"/>
        <c:axId val="82142720"/>
        <c:axId val="82144256"/>
      </c:barChart>
      <c:catAx>
        <c:axId val="82142720"/>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2144256"/>
        <c:crosses val="autoZero"/>
        <c:auto val="1"/>
        <c:lblAlgn val="ctr"/>
        <c:lblOffset val="100"/>
      </c:catAx>
      <c:valAx>
        <c:axId val="82144256"/>
        <c:scaling>
          <c:orientation val="minMax"/>
        </c:scaling>
        <c:axPos val="l"/>
        <c:majorGridlines>
          <c:spPr>
            <a:ln w="9525" cap="flat" cmpd="sng" algn="ctr">
              <a:solidFill>
                <a:schemeClr val="tx1">
                  <a:lumMod val="15000"/>
                  <a:lumOff val="85000"/>
                </a:schemeClr>
              </a:solidFill>
              <a:round/>
            </a:ln>
            <a:effectLst/>
          </c:spPr>
        </c:majorGridlines>
        <c:numFmt formatCode="0%"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2142720"/>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legend>
      <c:legendPos val="b"/>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noFill/>
    <a:ln>
      <a:noFill/>
    </a:ln>
    <a:effectLst/>
  </c:spPr>
  <c:txPr>
    <a:bodyPr/>
    <a:lstStyle/>
    <a:p>
      <a:pPr>
        <a:defRPr/>
      </a:pPr>
      <a:endParaRPr lang="en-US"/>
    </a:p>
  </c:txPr>
  <c:externalData r:id="rId1"/>
  <c:userShapes r:id="rId2"/>
</c:chartSpace>
</file>

<file path=ppt/charts/chart17.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rtl="0">
              <a:defRPr sz="1400" b="0" i="0" u="none" strike="noStrike" kern="1200" spc="0" baseline="0">
                <a:solidFill>
                  <a:schemeClr val="tx1">
                    <a:lumMod val="65000"/>
                    <a:lumOff val="35000"/>
                  </a:schemeClr>
                </a:solidFill>
                <a:latin typeface="+mn-lt"/>
                <a:ea typeface="+mn-ea"/>
                <a:cs typeface="+mn-cs"/>
              </a:defRPr>
            </a:pPr>
            <a:r>
              <a:rPr lang="en-US" dirty="0" smtClean="0"/>
              <a:t>Public building. Total building starts</a:t>
            </a:r>
            <a:endParaRPr lang="en-US" dirty="0"/>
          </a:p>
        </c:rich>
      </c:tx>
      <c:layout/>
      <c:spPr>
        <a:noFill/>
        <a:ln>
          <a:noFill/>
        </a:ln>
        <a:effectLst/>
      </c:spPr>
    </c:title>
    <c:plotArea>
      <c:layout>
        <c:manualLayout>
          <c:layoutTarget val="inner"/>
          <c:xMode val="edge"/>
          <c:yMode val="edge"/>
          <c:x val="4.1288762515796627E-2"/>
          <c:y val="7.7666936790280222E-2"/>
          <c:w val="0.93401987945951215"/>
          <c:h val="0.73092431782315503"/>
        </c:manualLayout>
      </c:layout>
      <c:lineChart>
        <c:grouping val="standard"/>
        <c:ser>
          <c:idx val="0"/>
          <c:order val="0"/>
          <c:tx>
            <c:v>כל הארץ</c:v>
          </c:tx>
          <c:spPr>
            <a:ln w="47625" cap="rnd">
              <a:solidFill>
                <a:srgbClr val="008000"/>
              </a:solidFill>
              <a:round/>
            </a:ln>
            <a:effectLst/>
          </c:spPr>
          <c:marker>
            <c:symbol val="none"/>
          </c:marker>
          <c:cat>
            <c:numRef>
              <c:f>'איור 3ץ'!$A$29:$A$49</c:f>
              <c:numCache>
                <c:formatCode>General</c:formatCode>
                <c:ptCount val="21"/>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numCache>
            </c:numRef>
          </c:cat>
          <c:val>
            <c:numRef>
              <c:f>'איור 3ץ'!$B$29:$B$49</c:f>
              <c:numCache>
                <c:formatCode>0.00</c:formatCode>
                <c:ptCount val="21"/>
                <c:pt idx="0">
                  <c:v>0.37885837416450513</c:v>
                </c:pt>
                <c:pt idx="1">
                  <c:v>0.33208546230249086</c:v>
                </c:pt>
                <c:pt idx="2">
                  <c:v>0.30146060098613831</c:v>
                </c:pt>
                <c:pt idx="3">
                  <c:v>0.22857721200125947</c:v>
                </c:pt>
                <c:pt idx="4">
                  <c:v>0.2552625401048596</c:v>
                </c:pt>
                <c:pt idx="5">
                  <c:v>0.33037573759111427</c:v>
                </c:pt>
                <c:pt idx="6">
                  <c:v>0.23560780889415581</c:v>
                </c:pt>
                <c:pt idx="7">
                  <c:v>0.24269468405814404</c:v>
                </c:pt>
                <c:pt idx="8">
                  <c:v>0.24474042203169988</c:v>
                </c:pt>
                <c:pt idx="9">
                  <c:v>0.1932659265133492</c:v>
                </c:pt>
                <c:pt idx="10">
                  <c:v>0.17880938361895321</c:v>
                </c:pt>
                <c:pt idx="11">
                  <c:v>0.15465662015899875</c:v>
                </c:pt>
                <c:pt idx="12">
                  <c:v>0.13841540918423889</c:v>
                </c:pt>
                <c:pt idx="13">
                  <c:v>0.12600944689928392</c:v>
                </c:pt>
                <c:pt idx="14">
                  <c:v>0.11820026870194097</c:v>
                </c:pt>
                <c:pt idx="15">
                  <c:v>0.12047056487640226</c:v>
                </c:pt>
                <c:pt idx="16">
                  <c:v>0.15763969295424335</c:v>
                </c:pt>
                <c:pt idx="17">
                  <c:v>0.15415826203890473</c:v>
                </c:pt>
                <c:pt idx="18">
                  <c:v>0.21826159632260764</c:v>
                </c:pt>
                <c:pt idx="19">
                  <c:v>0.21734496334805214</c:v>
                </c:pt>
                <c:pt idx="20">
                  <c:v>0.14654323831863786</c:v>
                </c:pt>
              </c:numCache>
            </c:numRef>
          </c:val>
          <c:extLst xmlns:c16r2="http://schemas.microsoft.com/office/drawing/2015/06/chart">
            <c:ext xmlns:c16="http://schemas.microsoft.com/office/drawing/2014/chart" uri="{C3380CC4-5D6E-409C-BE32-E72D297353CC}">
              <c16:uniqueId val="{00000000-E796-4EF7-9128-85350343833D}"/>
            </c:ext>
          </c:extLst>
        </c:ser>
        <c:ser>
          <c:idx val="1"/>
          <c:order val="1"/>
          <c:tx>
            <c:v>מרכז</c:v>
          </c:tx>
          <c:spPr>
            <a:ln w="28575" cap="rnd">
              <a:solidFill>
                <a:schemeClr val="accent2"/>
              </a:solidFill>
              <a:round/>
            </a:ln>
            <a:effectLst/>
          </c:spPr>
          <c:marker>
            <c:symbol val="none"/>
          </c:marker>
          <c:val>
            <c:numRef>
              <c:f>'איור 3ץ'!$F$29:$F$49</c:f>
              <c:numCache>
                <c:formatCode>0.00</c:formatCode>
                <c:ptCount val="21"/>
                <c:pt idx="0">
                  <c:v>0.4193377730752475</c:v>
                </c:pt>
                <c:pt idx="1">
                  <c:v>0.18610001210800339</c:v>
                </c:pt>
                <c:pt idx="2">
                  <c:v>0.2695774647887324</c:v>
                </c:pt>
                <c:pt idx="3">
                  <c:v>0.18613782051282057</c:v>
                </c:pt>
                <c:pt idx="4">
                  <c:v>0.14028228113675378</c:v>
                </c:pt>
                <c:pt idx="5">
                  <c:v>0.28696354096596266</c:v>
                </c:pt>
                <c:pt idx="6">
                  <c:v>0.24145199063231854</c:v>
                </c:pt>
                <c:pt idx="7">
                  <c:v>0.22002621760613089</c:v>
                </c:pt>
                <c:pt idx="8">
                  <c:v>0.23892039487502631</c:v>
                </c:pt>
                <c:pt idx="9">
                  <c:v>0.22325774049911981</c:v>
                </c:pt>
                <c:pt idx="10">
                  <c:v>0.14859478794072561</c:v>
                </c:pt>
                <c:pt idx="11">
                  <c:v>0.15085108551625728</c:v>
                </c:pt>
                <c:pt idx="12">
                  <c:v>0.10196717495052963</c:v>
                </c:pt>
                <c:pt idx="13">
                  <c:v>0.1133708351363046</c:v>
                </c:pt>
                <c:pt idx="14">
                  <c:v>9.0863704443334983E-2</c:v>
                </c:pt>
                <c:pt idx="15">
                  <c:v>0.12302505453824292</c:v>
                </c:pt>
                <c:pt idx="16">
                  <c:v>0.1349254825311508</c:v>
                </c:pt>
                <c:pt idx="17">
                  <c:v>0.12837513979868986</c:v>
                </c:pt>
                <c:pt idx="18">
                  <c:v>0.23940409683426447</c:v>
                </c:pt>
                <c:pt idx="19">
                  <c:v>0.20258846412807663</c:v>
                </c:pt>
                <c:pt idx="20">
                  <c:v>0.16419165032221911</c:v>
                </c:pt>
              </c:numCache>
            </c:numRef>
          </c:val>
          <c:extLst xmlns:c16r2="http://schemas.microsoft.com/office/drawing/2015/06/chart">
            <c:ext xmlns:c16="http://schemas.microsoft.com/office/drawing/2014/chart" uri="{C3380CC4-5D6E-409C-BE32-E72D297353CC}">
              <c16:uniqueId val="{00000001-E796-4EF7-9128-85350343833D}"/>
            </c:ext>
          </c:extLst>
        </c:ser>
        <c:ser>
          <c:idx val="2"/>
          <c:order val="2"/>
          <c:tx>
            <c:v>תל אביב</c:v>
          </c:tx>
          <c:spPr>
            <a:ln w="28575" cap="rnd">
              <a:solidFill>
                <a:srgbClr val="FF0000"/>
              </a:solidFill>
              <a:round/>
            </a:ln>
            <a:effectLst/>
          </c:spPr>
          <c:marker>
            <c:symbol val="none"/>
          </c:marker>
          <c:val>
            <c:numRef>
              <c:f>'איור 3ץ'!$G$29:$G$49</c:f>
              <c:numCache>
                <c:formatCode>0.00</c:formatCode>
                <c:ptCount val="21"/>
                <c:pt idx="0">
                  <c:v>3.8095238095238099E-2</c:v>
                </c:pt>
                <c:pt idx="1">
                  <c:v>0.11039613915141766</c:v>
                </c:pt>
                <c:pt idx="2">
                  <c:v>5.5020632737276488E-3</c:v>
                </c:pt>
                <c:pt idx="3">
                  <c:v>3.2960067610395105E-2</c:v>
                </c:pt>
                <c:pt idx="4">
                  <c:v>0.11819748830337355</c:v>
                </c:pt>
                <c:pt idx="5">
                  <c:v>6.4102564102564109E-3</c:v>
                </c:pt>
                <c:pt idx="6">
                  <c:v>0</c:v>
                </c:pt>
                <c:pt idx="7">
                  <c:v>5.8501913613996724E-2</c:v>
                </c:pt>
                <c:pt idx="8">
                  <c:v>0</c:v>
                </c:pt>
                <c:pt idx="9">
                  <c:v>1.4466948586690403E-2</c:v>
                </c:pt>
                <c:pt idx="10">
                  <c:v>0</c:v>
                </c:pt>
                <c:pt idx="11">
                  <c:v>0</c:v>
                </c:pt>
                <c:pt idx="12">
                  <c:v>0</c:v>
                </c:pt>
                <c:pt idx="13">
                  <c:v>0</c:v>
                </c:pt>
                <c:pt idx="14">
                  <c:v>0</c:v>
                </c:pt>
                <c:pt idx="15">
                  <c:v>0</c:v>
                </c:pt>
                <c:pt idx="16">
                  <c:v>0</c:v>
                </c:pt>
                <c:pt idx="17">
                  <c:v>0</c:v>
                </c:pt>
                <c:pt idx="18">
                  <c:v>7.0329670329670338E-3</c:v>
                </c:pt>
                <c:pt idx="19">
                  <c:v>0</c:v>
                </c:pt>
                <c:pt idx="20">
                  <c:v>0</c:v>
                </c:pt>
              </c:numCache>
            </c:numRef>
          </c:val>
          <c:extLst xmlns:c16r2="http://schemas.microsoft.com/office/drawing/2015/06/chart">
            <c:ext xmlns:c16="http://schemas.microsoft.com/office/drawing/2014/chart" uri="{C3380CC4-5D6E-409C-BE32-E72D297353CC}">
              <c16:uniqueId val="{00000002-E796-4EF7-9128-85350343833D}"/>
            </c:ext>
          </c:extLst>
        </c:ser>
        <c:ser>
          <c:idx val="3"/>
          <c:order val="3"/>
          <c:tx>
            <c:v>דרום</c:v>
          </c:tx>
          <c:spPr>
            <a:ln w="28575" cap="rnd">
              <a:solidFill>
                <a:schemeClr val="accent4"/>
              </a:solidFill>
              <a:round/>
            </a:ln>
            <a:effectLst/>
          </c:spPr>
          <c:marker>
            <c:symbol val="none"/>
          </c:marker>
          <c:val>
            <c:numRef>
              <c:f>'איור 3ץ'!$H$29:$H$49</c:f>
              <c:numCache>
                <c:formatCode>0.00</c:formatCode>
                <c:ptCount val="21"/>
                <c:pt idx="0">
                  <c:v>0.55722257798920494</c:v>
                </c:pt>
                <c:pt idx="1">
                  <c:v>0.55639374425022992</c:v>
                </c:pt>
                <c:pt idx="2">
                  <c:v>0.44554206781079952</c:v>
                </c:pt>
                <c:pt idx="3">
                  <c:v>0.39457445569915017</c:v>
                </c:pt>
                <c:pt idx="4">
                  <c:v>0.44274809160305345</c:v>
                </c:pt>
                <c:pt idx="5">
                  <c:v>0.52126812171419457</c:v>
                </c:pt>
                <c:pt idx="6">
                  <c:v>0.46675407379659112</c:v>
                </c:pt>
                <c:pt idx="7">
                  <c:v>0.40951764325024287</c:v>
                </c:pt>
                <c:pt idx="8">
                  <c:v>0.32807939287799187</c:v>
                </c:pt>
                <c:pt idx="9">
                  <c:v>0.25991189427312777</c:v>
                </c:pt>
                <c:pt idx="10">
                  <c:v>0.39076923076923081</c:v>
                </c:pt>
                <c:pt idx="11">
                  <c:v>0.2656716417910448</c:v>
                </c:pt>
                <c:pt idx="12">
                  <c:v>0.24020494273658829</c:v>
                </c:pt>
                <c:pt idx="13">
                  <c:v>0.23710711016173333</c:v>
                </c:pt>
                <c:pt idx="14">
                  <c:v>0.17200854700854698</c:v>
                </c:pt>
                <c:pt idx="15">
                  <c:v>0.17183348095659878</c:v>
                </c:pt>
                <c:pt idx="16">
                  <c:v>0.41143088771787606</c:v>
                </c:pt>
                <c:pt idx="17">
                  <c:v>0.27062566277836692</c:v>
                </c:pt>
                <c:pt idx="18">
                  <c:v>0.39669834917458741</c:v>
                </c:pt>
                <c:pt idx="19">
                  <c:v>0.30523255813953482</c:v>
                </c:pt>
                <c:pt idx="20">
                  <c:v>0.23460757780784841</c:v>
                </c:pt>
              </c:numCache>
            </c:numRef>
          </c:val>
          <c:extLst xmlns:c16r2="http://schemas.microsoft.com/office/drawing/2015/06/chart">
            <c:ext xmlns:c16="http://schemas.microsoft.com/office/drawing/2014/chart" uri="{C3380CC4-5D6E-409C-BE32-E72D297353CC}">
              <c16:uniqueId val="{00000003-E796-4EF7-9128-85350343833D}"/>
            </c:ext>
          </c:extLst>
        </c:ser>
        <c:dLbls/>
        <c:marker val="1"/>
        <c:axId val="83251584"/>
        <c:axId val="83253120"/>
      </c:lineChart>
      <c:catAx>
        <c:axId val="83251584"/>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3253120"/>
        <c:crosses val="autoZero"/>
        <c:auto val="1"/>
        <c:lblAlgn val="ctr"/>
        <c:lblOffset val="100"/>
      </c:catAx>
      <c:valAx>
        <c:axId val="83253120"/>
        <c:scaling>
          <c:orientation val="minMax"/>
        </c:scaling>
        <c:axPos val="l"/>
        <c:majorGridlines>
          <c:spPr>
            <a:ln w="9525" cap="flat" cmpd="sng" algn="ctr">
              <a:solidFill>
                <a:schemeClr val="tx1">
                  <a:lumMod val="15000"/>
                  <a:lumOff val="85000"/>
                </a:schemeClr>
              </a:solidFill>
              <a:round/>
            </a:ln>
            <a:effectLst/>
          </c:spPr>
        </c:majorGridlines>
        <c:numFmt formatCode="0.00"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3251584"/>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noFill/>
    <a:ln>
      <a:noFill/>
    </a:ln>
    <a:effectLst/>
  </c:spPr>
  <c:txPr>
    <a:bodyPr/>
    <a:lstStyle/>
    <a:p>
      <a:pPr>
        <a:defRPr/>
      </a:pPr>
      <a:endParaRPr lang="en-US"/>
    </a:p>
  </c:txPr>
  <c:externalData r:id="rId1"/>
  <c:userShapes r:id="rId2"/>
</c:chartSpace>
</file>

<file path=ppt/charts/chart18.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smtClean="0"/>
              <a:t>Building starts</a:t>
            </a:r>
            <a:endParaRPr lang="he-IL" dirty="0"/>
          </a:p>
        </c:rich>
      </c:tx>
      <c:layout/>
      <c:spPr>
        <a:noFill/>
        <a:ln>
          <a:noFill/>
        </a:ln>
        <a:effectLst/>
      </c:spPr>
    </c:title>
    <c:plotArea>
      <c:layout/>
      <c:lineChart>
        <c:grouping val="standard"/>
        <c:ser>
          <c:idx val="0"/>
          <c:order val="0"/>
          <c:tx>
            <c:strRef>
              <c:f>Sheet1!$B$1</c:f>
              <c:strCache>
                <c:ptCount val="1"/>
                <c:pt idx="0">
                  <c:v>התחלות בנייה
סך הכל
מנוכי עונתיות
מספר</c:v>
                </c:pt>
              </c:strCache>
            </c:strRef>
          </c:tx>
          <c:spPr>
            <a:ln w="28575" cap="rnd">
              <a:solidFill>
                <a:schemeClr val="accent1"/>
              </a:solidFill>
              <a:round/>
            </a:ln>
            <a:effectLst/>
          </c:spPr>
          <c:marker>
            <c:symbol val="none"/>
          </c:marker>
          <c:cat>
            <c:strRef>
              <c:f>Sheet1!$A$2:$A$49</c:f>
              <c:strCache>
                <c:ptCount val="48"/>
                <c:pt idx="0">
                  <c:v>2007-Q1</c:v>
                </c:pt>
                <c:pt idx="1">
                  <c:v>2007-Q2</c:v>
                </c:pt>
                <c:pt idx="2">
                  <c:v>2007-Q3</c:v>
                </c:pt>
                <c:pt idx="3">
                  <c:v>2007-Q4</c:v>
                </c:pt>
                <c:pt idx="4">
                  <c:v>2008-Q1</c:v>
                </c:pt>
                <c:pt idx="5">
                  <c:v>2008-Q2</c:v>
                </c:pt>
                <c:pt idx="6">
                  <c:v>2008-Q3</c:v>
                </c:pt>
                <c:pt idx="7">
                  <c:v>2008-Q4</c:v>
                </c:pt>
                <c:pt idx="8">
                  <c:v>2009-Q1</c:v>
                </c:pt>
                <c:pt idx="9">
                  <c:v>2009-Q2</c:v>
                </c:pt>
                <c:pt idx="10">
                  <c:v>2009-Q3</c:v>
                </c:pt>
                <c:pt idx="11">
                  <c:v>2009-Q4</c:v>
                </c:pt>
                <c:pt idx="12">
                  <c:v>2010-Q1</c:v>
                </c:pt>
                <c:pt idx="13">
                  <c:v>2010-Q2</c:v>
                </c:pt>
                <c:pt idx="14">
                  <c:v>2010-Q3</c:v>
                </c:pt>
                <c:pt idx="15">
                  <c:v>2010-Q4</c:v>
                </c:pt>
                <c:pt idx="16">
                  <c:v>2011-Q1</c:v>
                </c:pt>
                <c:pt idx="17">
                  <c:v>2011-Q2</c:v>
                </c:pt>
                <c:pt idx="18">
                  <c:v>2011-Q3</c:v>
                </c:pt>
                <c:pt idx="19">
                  <c:v>2011-Q4</c:v>
                </c:pt>
                <c:pt idx="20">
                  <c:v>2012-Q1</c:v>
                </c:pt>
                <c:pt idx="21">
                  <c:v>2012-Q2</c:v>
                </c:pt>
                <c:pt idx="22">
                  <c:v>2012-Q3</c:v>
                </c:pt>
                <c:pt idx="23">
                  <c:v>2012-Q4</c:v>
                </c:pt>
                <c:pt idx="24">
                  <c:v>2013-Q1</c:v>
                </c:pt>
                <c:pt idx="25">
                  <c:v>2013-Q2</c:v>
                </c:pt>
                <c:pt idx="26">
                  <c:v>2013-Q3</c:v>
                </c:pt>
                <c:pt idx="27">
                  <c:v>2013-Q4</c:v>
                </c:pt>
                <c:pt idx="28">
                  <c:v>2014-Q1</c:v>
                </c:pt>
                <c:pt idx="29">
                  <c:v>2014-Q2</c:v>
                </c:pt>
                <c:pt idx="30">
                  <c:v>2014-Q3</c:v>
                </c:pt>
                <c:pt idx="31">
                  <c:v>2014-Q4</c:v>
                </c:pt>
                <c:pt idx="32">
                  <c:v>2015-Q1</c:v>
                </c:pt>
                <c:pt idx="33">
                  <c:v>2015-Q2</c:v>
                </c:pt>
                <c:pt idx="34">
                  <c:v>2015-Q3</c:v>
                </c:pt>
                <c:pt idx="35">
                  <c:v>2015-Q4</c:v>
                </c:pt>
                <c:pt idx="36">
                  <c:v>2016-Q1</c:v>
                </c:pt>
                <c:pt idx="37">
                  <c:v>2016-Q2</c:v>
                </c:pt>
                <c:pt idx="38">
                  <c:v>2016-Q3</c:v>
                </c:pt>
                <c:pt idx="39">
                  <c:v>2016-Q4</c:v>
                </c:pt>
                <c:pt idx="40">
                  <c:v>2017-Q1</c:v>
                </c:pt>
                <c:pt idx="41">
                  <c:v>2017-Q2</c:v>
                </c:pt>
                <c:pt idx="42">
                  <c:v>2017-Q3</c:v>
                </c:pt>
                <c:pt idx="43">
                  <c:v>2017-Q4</c:v>
                </c:pt>
                <c:pt idx="44">
                  <c:v>2018-Q1</c:v>
                </c:pt>
                <c:pt idx="45">
                  <c:v>2018-Q2</c:v>
                </c:pt>
                <c:pt idx="46">
                  <c:v>2018-Q3</c:v>
                </c:pt>
                <c:pt idx="47">
                  <c:v>2018-Q4</c:v>
                </c:pt>
              </c:strCache>
            </c:strRef>
          </c:cat>
          <c:val>
            <c:numRef>
              <c:f>Sheet1!$B$2:$B$49</c:f>
              <c:numCache>
                <c:formatCode>#,##0</c:formatCode>
                <c:ptCount val="48"/>
                <c:pt idx="0">
                  <c:v>8365</c:v>
                </c:pt>
                <c:pt idx="1">
                  <c:v>7244</c:v>
                </c:pt>
                <c:pt idx="2">
                  <c:v>7290</c:v>
                </c:pt>
                <c:pt idx="3">
                  <c:v>7589</c:v>
                </c:pt>
                <c:pt idx="4">
                  <c:v>7394</c:v>
                </c:pt>
                <c:pt idx="5">
                  <c:v>7944</c:v>
                </c:pt>
                <c:pt idx="6">
                  <c:v>8312</c:v>
                </c:pt>
                <c:pt idx="7">
                  <c:v>8606</c:v>
                </c:pt>
                <c:pt idx="8">
                  <c:v>7899</c:v>
                </c:pt>
                <c:pt idx="9">
                  <c:v>8019</c:v>
                </c:pt>
                <c:pt idx="10">
                  <c:v>9424</c:v>
                </c:pt>
                <c:pt idx="11">
                  <c:v>9298</c:v>
                </c:pt>
                <c:pt idx="12">
                  <c:v>9909</c:v>
                </c:pt>
                <c:pt idx="13">
                  <c:v>10007</c:v>
                </c:pt>
                <c:pt idx="14">
                  <c:v>9926</c:v>
                </c:pt>
                <c:pt idx="15">
                  <c:v>11085</c:v>
                </c:pt>
                <c:pt idx="16">
                  <c:v>10474</c:v>
                </c:pt>
                <c:pt idx="17">
                  <c:v>12877</c:v>
                </c:pt>
                <c:pt idx="18">
                  <c:v>12438</c:v>
                </c:pt>
                <c:pt idx="19">
                  <c:v>10875</c:v>
                </c:pt>
                <c:pt idx="20">
                  <c:v>10618</c:v>
                </c:pt>
                <c:pt idx="21">
                  <c:v>10894</c:v>
                </c:pt>
                <c:pt idx="22">
                  <c:v>10313</c:v>
                </c:pt>
                <c:pt idx="23">
                  <c:v>11326</c:v>
                </c:pt>
                <c:pt idx="24">
                  <c:v>11749</c:v>
                </c:pt>
                <c:pt idx="25">
                  <c:v>11333</c:v>
                </c:pt>
                <c:pt idx="26">
                  <c:v>13358</c:v>
                </c:pt>
                <c:pt idx="27">
                  <c:v>12024</c:v>
                </c:pt>
                <c:pt idx="28">
                  <c:v>12403</c:v>
                </c:pt>
                <c:pt idx="29">
                  <c:v>11584</c:v>
                </c:pt>
                <c:pt idx="30">
                  <c:v>11387</c:v>
                </c:pt>
                <c:pt idx="31">
                  <c:v>11821</c:v>
                </c:pt>
                <c:pt idx="32">
                  <c:v>13819</c:v>
                </c:pt>
                <c:pt idx="33">
                  <c:v>13622</c:v>
                </c:pt>
                <c:pt idx="34">
                  <c:v>13801</c:v>
                </c:pt>
                <c:pt idx="35">
                  <c:v>12789</c:v>
                </c:pt>
                <c:pt idx="36">
                  <c:v>12808</c:v>
                </c:pt>
                <c:pt idx="37">
                  <c:v>14353</c:v>
                </c:pt>
                <c:pt idx="38">
                  <c:v>15125</c:v>
                </c:pt>
                <c:pt idx="39">
                  <c:v>14742</c:v>
                </c:pt>
                <c:pt idx="40">
                  <c:v>13882</c:v>
                </c:pt>
                <c:pt idx="41">
                  <c:v>14052</c:v>
                </c:pt>
                <c:pt idx="42">
                  <c:v>12094</c:v>
                </c:pt>
                <c:pt idx="43">
                  <c:v>11703</c:v>
                </c:pt>
                <c:pt idx="44">
                  <c:v>11354</c:v>
                </c:pt>
                <c:pt idx="45">
                  <c:v>11671</c:v>
                </c:pt>
                <c:pt idx="46">
                  <c:v>11649</c:v>
                </c:pt>
                <c:pt idx="47">
                  <c:v>12659</c:v>
                </c:pt>
              </c:numCache>
            </c:numRef>
          </c:val>
          <c:extLst xmlns:c16r2="http://schemas.microsoft.com/office/drawing/2015/06/chart">
            <c:ext xmlns:c16="http://schemas.microsoft.com/office/drawing/2014/chart" uri="{C3380CC4-5D6E-409C-BE32-E72D297353CC}">
              <c16:uniqueId val="{00000000-7666-48D1-9E92-D9939CE5DB0C}"/>
            </c:ext>
          </c:extLst>
        </c:ser>
        <c:dLbls/>
        <c:marker val="1"/>
        <c:axId val="83264640"/>
        <c:axId val="83266176"/>
      </c:lineChart>
      <c:catAx>
        <c:axId val="83264640"/>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3266176"/>
        <c:crosses val="autoZero"/>
        <c:auto val="1"/>
        <c:lblAlgn val="ctr"/>
        <c:lblOffset val="100"/>
      </c:catAx>
      <c:valAx>
        <c:axId val="83266176"/>
        <c:scaling>
          <c:orientation val="minMax"/>
          <c:max val="15500"/>
          <c:min val="7200"/>
        </c:scaling>
        <c:axPos val="l"/>
        <c:majorGridlines>
          <c:spPr>
            <a:ln w="9525" cap="flat" cmpd="sng" algn="ctr">
              <a:solidFill>
                <a:schemeClr val="tx1">
                  <a:lumMod val="15000"/>
                  <a:lumOff val="85000"/>
                </a:schemeClr>
              </a:solidFill>
              <a:round/>
            </a:ln>
            <a:effectLst/>
          </c:spPr>
        </c:majorGridlines>
        <c:numFmt formatCode="#,##0"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3264640"/>
        <c:crosses val="autoZero"/>
        <c:crossBetween val="between"/>
      </c:valAx>
      <c:spPr>
        <a:noFill/>
        <a:ln>
          <a:noFill/>
        </a:ln>
        <a:effectLst/>
      </c:spPr>
    </c:plotArea>
    <c:plotVisOnly val="1"/>
    <c:dispBlanksAs val="gap"/>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autoTitleDeleted val="1"/>
    <c:plotArea>
      <c:layout/>
      <c:lineChart>
        <c:grouping val="standard"/>
        <c:ser>
          <c:idx val="0"/>
          <c:order val="0"/>
          <c:tx>
            <c:v>מחירי דירות OECD</c:v>
          </c:tx>
          <c:spPr>
            <a:ln w="28575" cap="rnd">
              <a:solidFill>
                <a:schemeClr val="accent1"/>
              </a:solidFill>
              <a:round/>
            </a:ln>
            <a:effectLst/>
          </c:spPr>
          <c:marker>
            <c:symbol val="none"/>
          </c:marker>
          <c:cat>
            <c:numRef>
              <c:f>oecd!$A$2:$A$145</c:f>
              <c:numCache>
                <c:formatCode>m/d/yyyy</c:formatCode>
                <c:ptCount val="144"/>
                <c:pt idx="0">
                  <c:v>30406</c:v>
                </c:pt>
                <c:pt idx="1">
                  <c:v>30497</c:v>
                </c:pt>
                <c:pt idx="2">
                  <c:v>30589</c:v>
                </c:pt>
                <c:pt idx="3">
                  <c:v>30681</c:v>
                </c:pt>
                <c:pt idx="4">
                  <c:v>30772</c:v>
                </c:pt>
                <c:pt idx="5">
                  <c:v>30863</c:v>
                </c:pt>
                <c:pt idx="6">
                  <c:v>30955</c:v>
                </c:pt>
                <c:pt idx="7">
                  <c:v>31047</c:v>
                </c:pt>
                <c:pt idx="8">
                  <c:v>31137</c:v>
                </c:pt>
                <c:pt idx="9">
                  <c:v>31228</c:v>
                </c:pt>
                <c:pt idx="10">
                  <c:v>31320</c:v>
                </c:pt>
                <c:pt idx="11">
                  <c:v>31412</c:v>
                </c:pt>
                <c:pt idx="12">
                  <c:v>31502</c:v>
                </c:pt>
                <c:pt idx="13">
                  <c:v>31593</c:v>
                </c:pt>
                <c:pt idx="14">
                  <c:v>31685</c:v>
                </c:pt>
                <c:pt idx="15">
                  <c:v>31777</c:v>
                </c:pt>
                <c:pt idx="16">
                  <c:v>31867</c:v>
                </c:pt>
                <c:pt idx="17">
                  <c:v>31958</c:v>
                </c:pt>
                <c:pt idx="18">
                  <c:v>32050</c:v>
                </c:pt>
                <c:pt idx="19">
                  <c:v>32142</c:v>
                </c:pt>
                <c:pt idx="20">
                  <c:v>32233</c:v>
                </c:pt>
                <c:pt idx="21">
                  <c:v>32324</c:v>
                </c:pt>
                <c:pt idx="22">
                  <c:v>32416</c:v>
                </c:pt>
                <c:pt idx="23">
                  <c:v>32508</c:v>
                </c:pt>
                <c:pt idx="24">
                  <c:v>32598</c:v>
                </c:pt>
                <c:pt idx="25">
                  <c:v>32689</c:v>
                </c:pt>
                <c:pt idx="26">
                  <c:v>32781</c:v>
                </c:pt>
                <c:pt idx="27">
                  <c:v>32873</c:v>
                </c:pt>
                <c:pt idx="28">
                  <c:v>32963</c:v>
                </c:pt>
                <c:pt idx="29">
                  <c:v>33054</c:v>
                </c:pt>
                <c:pt idx="30">
                  <c:v>33146</c:v>
                </c:pt>
                <c:pt idx="31">
                  <c:v>33238</c:v>
                </c:pt>
                <c:pt idx="32">
                  <c:v>33328</c:v>
                </c:pt>
                <c:pt idx="33">
                  <c:v>33419</c:v>
                </c:pt>
                <c:pt idx="34">
                  <c:v>33511</c:v>
                </c:pt>
                <c:pt idx="35">
                  <c:v>33603</c:v>
                </c:pt>
                <c:pt idx="36">
                  <c:v>33694</c:v>
                </c:pt>
                <c:pt idx="37">
                  <c:v>33785</c:v>
                </c:pt>
                <c:pt idx="38">
                  <c:v>33877</c:v>
                </c:pt>
                <c:pt idx="39">
                  <c:v>33969</c:v>
                </c:pt>
                <c:pt idx="40">
                  <c:v>34059</c:v>
                </c:pt>
                <c:pt idx="41">
                  <c:v>34150</c:v>
                </c:pt>
                <c:pt idx="42">
                  <c:v>34242</c:v>
                </c:pt>
                <c:pt idx="43">
                  <c:v>34334</c:v>
                </c:pt>
                <c:pt idx="44">
                  <c:v>34424</c:v>
                </c:pt>
                <c:pt idx="45">
                  <c:v>34515</c:v>
                </c:pt>
                <c:pt idx="46">
                  <c:v>34607</c:v>
                </c:pt>
                <c:pt idx="47">
                  <c:v>34699</c:v>
                </c:pt>
                <c:pt idx="48">
                  <c:v>34789</c:v>
                </c:pt>
                <c:pt idx="49">
                  <c:v>34880</c:v>
                </c:pt>
                <c:pt idx="50">
                  <c:v>34972</c:v>
                </c:pt>
                <c:pt idx="51">
                  <c:v>35064</c:v>
                </c:pt>
                <c:pt idx="52">
                  <c:v>35155</c:v>
                </c:pt>
                <c:pt idx="53">
                  <c:v>35246</c:v>
                </c:pt>
                <c:pt idx="54">
                  <c:v>35338</c:v>
                </c:pt>
                <c:pt idx="55">
                  <c:v>35430</c:v>
                </c:pt>
                <c:pt idx="56">
                  <c:v>35520</c:v>
                </c:pt>
                <c:pt idx="57">
                  <c:v>35611</c:v>
                </c:pt>
                <c:pt idx="58">
                  <c:v>35703</c:v>
                </c:pt>
                <c:pt idx="59">
                  <c:v>35795</c:v>
                </c:pt>
                <c:pt idx="60">
                  <c:v>35885</c:v>
                </c:pt>
                <c:pt idx="61">
                  <c:v>35976</c:v>
                </c:pt>
                <c:pt idx="62">
                  <c:v>36068</c:v>
                </c:pt>
                <c:pt idx="63">
                  <c:v>36160</c:v>
                </c:pt>
                <c:pt idx="64">
                  <c:v>36250</c:v>
                </c:pt>
                <c:pt idx="65">
                  <c:v>36341</c:v>
                </c:pt>
                <c:pt idx="66">
                  <c:v>36433</c:v>
                </c:pt>
                <c:pt idx="67">
                  <c:v>36525</c:v>
                </c:pt>
                <c:pt idx="68">
                  <c:v>36616</c:v>
                </c:pt>
                <c:pt idx="69">
                  <c:v>36707</c:v>
                </c:pt>
                <c:pt idx="70">
                  <c:v>36799</c:v>
                </c:pt>
                <c:pt idx="71">
                  <c:v>36891</c:v>
                </c:pt>
                <c:pt idx="72">
                  <c:v>36981</c:v>
                </c:pt>
                <c:pt idx="73">
                  <c:v>37072</c:v>
                </c:pt>
                <c:pt idx="74">
                  <c:v>37164</c:v>
                </c:pt>
                <c:pt idx="75">
                  <c:v>37256</c:v>
                </c:pt>
                <c:pt idx="76">
                  <c:v>37346</c:v>
                </c:pt>
                <c:pt idx="77">
                  <c:v>37437</c:v>
                </c:pt>
                <c:pt idx="78">
                  <c:v>37529</c:v>
                </c:pt>
                <c:pt idx="79">
                  <c:v>37621</c:v>
                </c:pt>
                <c:pt idx="80">
                  <c:v>37711</c:v>
                </c:pt>
                <c:pt idx="81">
                  <c:v>37802</c:v>
                </c:pt>
                <c:pt idx="82">
                  <c:v>37894</c:v>
                </c:pt>
                <c:pt idx="83">
                  <c:v>37986</c:v>
                </c:pt>
                <c:pt idx="84">
                  <c:v>38077</c:v>
                </c:pt>
                <c:pt idx="85">
                  <c:v>38168</c:v>
                </c:pt>
                <c:pt idx="86">
                  <c:v>38260</c:v>
                </c:pt>
                <c:pt idx="87">
                  <c:v>38352</c:v>
                </c:pt>
                <c:pt idx="88">
                  <c:v>38442</c:v>
                </c:pt>
                <c:pt idx="89">
                  <c:v>38533</c:v>
                </c:pt>
                <c:pt idx="90">
                  <c:v>38625</c:v>
                </c:pt>
                <c:pt idx="91">
                  <c:v>38717</c:v>
                </c:pt>
                <c:pt idx="92">
                  <c:v>38807</c:v>
                </c:pt>
                <c:pt idx="93">
                  <c:v>38898</c:v>
                </c:pt>
                <c:pt idx="94">
                  <c:v>38990</c:v>
                </c:pt>
                <c:pt idx="95">
                  <c:v>39082</c:v>
                </c:pt>
                <c:pt idx="96">
                  <c:v>39172</c:v>
                </c:pt>
                <c:pt idx="97">
                  <c:v>39263</c:v>
                </c:pt>
                <c:pt idx="98">
                  <c:v>39355</c:v>
                </c:pt>
                <c:pt idx="99">
                  <c:v>39447</c:v>
                </c:pt>
                <c:pt idx="100">
                  <c:v>39538</c:v>
                </c:pt>
                <c:pt idx="101">
                  <c:v>39629</c:v>
                </c:pt>
                <c:pt idx="102">
                  <c:v>39721</c:v>
                </c:pt>
                <c:pt idx="103">
                  <c:v>39813</c:v>
                </c:pt>
                <c:pt idx="104">
                  <c:v>39903</c:v>
                </c:pt>
                <c:pt idx="105">
                  <c:v>39994</c:v>
                </c:pt>
                <c:pt idx="106">
                  <c:v>40086</c:v>
                </c:pt>
                <c:pt idx="107">
                  <c:v>40178</c:v>
                </c:pt>
                <c:pt idx="108">
                  <c:v>40268</c:v>
                </c:pt>
                <c:pt idx="109">
                  <c:v>40359</c:v>
                </c:pt>
                <c:pt idx="110">
                  <c:v>40451</c:v>
                </c:pt>
                <c:pt idx="111">
                  <c:v>40543</c:v>
                </c:pt>
                <c:pt idx="112">
                  <c:v>40633</c:v>
                </c:pt>
                <c:pt idx="113">
                  <c:v>40724</c:v>
                </c:pt>
                <c:pt idx="114">
                  <c:v>40816</c:v>
                </c:pt>
                <c:pt idx="115">
                  <c:v>40908</c:v>
                </c:pt>
                <c:pt idx="116">
                  <c:v>40999</c:v>
                </c:pt>
                <c:pt idx="117">
                  <c:v>41090</c:v>
                </c:pt>
                <c:pt idx="118">
                  <c:v>41182</c:v>
                </c:pt>
                <c:pt idx="119">
                  <c:v>41274</c:v>
                </c:pt>
                <c:pt idx="120">
                  <c:v>41364</c:v>
                </c:pt>
                <c:pt idx="121">
                  <c:v>41455</c:v>
                </c:pt>
                <c:pt idx="122">
                  <c:v>41547</c:v>
                </c:pt>
                <c:pt idx="123">
                  <c:v>41639</c:v>
                </c:pt>
                <c:pt idx="124">
                  <c:v>41729</c:v>
                </c:pt>
                <c:pt idx="125">
                  <c:v>41820</c:v>
                </c:pt>
                <c:pt idx="126">
                  <c:v>41912</c:v>
                </c:pt>
                <c:pt idx="127">
                  <c:v>42004</c:v>
                </c:pt>
                <c:pt idx="128">
                  <c:v>42094</c:v>
                </c:pt>
                <c:pt idx="129">
                  <c:v>42185</c:v>
                </c:pt>
                <c:pt idx="130">
                  <c:v>42277</c:v>
                </c:pt>
                <c:pt idx="131">
                  <c:v>42369</c:v>
                </c:pt>
                <c:pt idx="132">
                  <c:v>42460</c:v>
                </c:pt>
                <c:pt idx="133">
                  <c:v>42551</c:v>
                </c:pt>
                <c:pt idx="134">
                  <c:v>42643</c:v>
                </c:pt>
                <c:pt idx="135">
                  <c:v>42735</c:v>
                </c:pt>
                <c:pt idx="136">
                  <c:v>42825</c:v>
                </c:pt>
                <c:pt idx="137">
                  <c:v>42916</c:v>
                </c:pt>
                <c:pt idx="138">
                  <c:v>43008</c:v>
                </c:pt>
                <c:pt idx="139">
                  <c:v>43100</c:v>
                </c:pt>
                <c:pt idx="140">
                  <c:v>43160</c:v>
                </c:pt>
                <c:pt idx="141">
                  <c:v>43253</c:v>
                </c:pt>
                <c:pt idx="142">
                  <c:v>43346</c:v>
                </c:pt>
                <c:pt idx="143">
                  <c:v>43438</c:v>
                </c:pt>
              </c:numCache>
            </c:numRef>
          </c:cat>
          <c:val>
            <c:numRef>
              <c:f>oecd!$B$2:$B$145</c:f>
              <c:numCache>
                <c:formatCode>General</c:formatCode>
                <c:ptCount val="144"/>
                <c:pt idx="0">
                  <c:v>57.475293120236984</c:v>
                </c:pt>
                <c:pt idx="1">
                  <c:v>57.892005457022108</c:v>
                </c:pt>
                <c:pt idx="2">
                  <c:v>61.332776879646346</c:v>
                </c:pt>
                <c:pt idx="3">
                  <c:v>58.718056392302998</c:v>
                </c:pt>
                <c:pt idx="4">
                  <c:v>62.535251415361316</c:v>
                </c:pt>
                <c:pt idx="5">
                  <c:v>65.107098845584474</c:v>
                </c:pt>
                <c:pt idx="6">
                  <c:v>65.167695646816043</c:v>
                </c:pt>
                <c:pt idx="7">
                  <c:v>60.347813506016948</c:v>
                </c:pt>
                <c:pt idx="8">
                  <c:v>61.997425263972026</c:v>
                </c:pt>
                <c:pt idx="9">
                  <c:v>63.451650926654956</c:v>
                </c:pt>
                <c:pt idx="10">
                  <c:v>60.134656811776097</c:v>
                </c:pt>
                <c:pt idx="11">
                  <c:v>61.277796280102109</c:v>
                </c:pt>
                <c:pt idx="12">
                  <c:v>57.066743289728571</c:v>
                </c:pt>
                <c:pt idx="13">
                  <c:v>54.948807322806694</c:v>
                </c:pt>
                <c:pt idx="14">
                  <c:v>53.515405757741419</c:v>
                </c:pt>
                <c:pt idx="15">
                  <c:v>54.210196337489123</c:v>
                </c:pt>
                <c:pt idx="16">
                  <c:v>53.374647149923923</c:v>
                </c:pt>
                <c:pt idx="17">
                  <c:v>53.634888875526428</c:v>
                </c:pt>
                <c:pt idx="18">
                  <c:v>54.434692952051329</c:v>
                </c:pt>
                <c:pt idx="19">
                  <c:v>54.054227566398666</c:v>
                </c:pt>
                <c:pt idx="20">
                  <c:v>53.8748321567912</c:v>
                </c:pt>
                <c:pt idx="21">
                  <c:v>52.567555642842571</c:v>
                </c:pt>
                <c:pt idx="22">
                  <c:v>53.7709910224631</c:v>
                </c:pt>
                <c:pt idx="23">
                  <c:v>56.622538569943522</c:v>
                </c:pt>
                <c:pt idx="24">
                  <c:v>55.354300062945235</c:v>
                </c:pt>
                <c:pt idx="25">
                  <c:v>58.329335385335135</c:v>
                </c:pt>
                <c:pt idx="26">
                  <c:v>60.686668355342483</c:v>
                </c:pt>
                <c:pt idx="27">
                  <c:v>63.799420358075288</c:v>
                </c:pt>
                <c:pt idx="28">
                  <c:v>64.119401493763917</c:v>
                </c:pt>
                <c:pt idx="29">
                  <c:v>66.362996860511856</c:v>
                </c:pt>
                <c:pt idx="30">
                  <c:v>70.583352443277803</c:v>
                </c:pt>
                <c:pt idx="31">
                  <c:v>71.720962591158781</c:v>
                </c:pt>
                <c:pt idx="32">
                  <c:v>70.804706588375169</c:v>
                </c:pt>
                <c:pt idx="33">
                  <c:v>72.030612138286969</c:v>
                </c:pt>
                <c:pt idx="34">
                  <c:v>80.477785706679285</c:v>
                </c:pt>
                <c:pt idx="35">
                  <c:v>78.084135122330679</c:v>
                </c:pt>
                <c:pt idx="36">
                  <c:v>73.965496572771343</c:v>
                </c:pt>
                <c:pt idx="37">
                  <c:v>74.991041149646563</c:v>
                </c:pt>
                <c:pt idx="38">
                  <c:v>76.579923268235078</c:v>
                </c:pt>
                <c:pt idx="39">
                  <c:v>74.535017071239793</c:v>
                </c:pt>
                <c:pt idx="40">
                  <c:v>78.820184208901978</c:v>
                </c:pt>
                <c:pt idx="41">
                  <c:v>80.724609332286747</c:v>
                </c:pt>
                <c:pt idx="42">
                  <c:v>80.503259607729063</c:v>
                </c:pt>
                <c:pt idx="43">
                  <c:v>82.418629958661398</c:v>
                </c:pt>
                <c:pt idx="44">
                  <c:v>82.449232474795636</c:v>
                </c:pt>
                <c:pt idx="45">
                  <c:v>83.974343746755807</c:v>
                </c:pt>
                <c:pt idx="46">
                  <c:v>84.657232035479595</c:v>
                </c:pt>
                <c:pt idx="47">
                  <c:v>84.512384180843185</c:v>
                </c:pt>
                <c:pt idx="48">
                  <c:v>85.795765846724308</c:v>
                </c:pt>
                <c:pt idx="49">
                  <c:v>86.381940556705871</c:v>
                </c:pt>
                <c:pt idx="50">
                  <c:v>88.618091106666427</c:v>
                </c:pt>
                <c:pt idx="51">
                  <c:v>90.175410094467438</c:v>
                </c:pt>
                <c:pt idx="52">
                  <c:v>91.825523264154569</c:v>
                </c:pt>
                <c:pt idx="53">
                  <c:v>92.751299809048959</c:v>
                </c:pt>
                <c:pt idx="54">
                  <c:v>90.160709203584787</c:v>
                </c:pt>
                <c:pt idx="55">
                  <c:v>91.234924467672471</c:v>
                </c:pt>
                <c:pt idx="56">
                  <c:v>91.908655725085183</c:v>
                </c:pt>
                <c:pt idx="57">
                  <c:v>92.182603963001768</c:v>
                </c:pt>
                <c:pt idx="58">
                  <c:v>92.013897818608541</c:v>
                </c:pt>
                <c:pt idx="59">
                  <c:v>90.464944578263569</c:v>
                </c:pt>
                <c:pt idx="60">
                  <c:v>90.971479869468823</c:v>
                </c:pt>
                <c:pt idx="61">
                  <c:v>90.191239115521284</c:v>
                </c:pt>
                <c:pt idx="62">
                  <c:v>89.285997920458485</c:v>
                </c:pt>
                <c:pt idx="63">
                  <c:v>90.257456972015675</c:v>
                </c:pt>
                <c:pt idx="64">
                  <c:v>90.256949431333467</c:v>
                </c:pt>
                <c:pt idx="65">
                  <c:v>89.36667184798344</c:v>
                </c:pt>
                <c:pt idx="66">
                  <c:v>89.442843610771831</c:v>
                </c:pt>
                <c:pt idx="67">
                  <c:v>88.186604950883776</c:v>
                </c:pt>
                <c:pt idx="68">
                  <c:v>85.155737983166745</c:v>
                </c:pt>
                <c:pt idx="69">
                  <c:v>85.447979578801963</c:v>
                </c:pt>
                <c:pt idx="70">
                  <c:v>83.478346067722867</c:v>
                </c:pt>
                <c:pt idx="71">
                  <c:v>82.204347378430043</c:v>
                </c:pt>
                <c:pt idx="72">
                  <c:v>82.058201550528693</c:v>
                </c:pt>
                <c:pt idx="73">
                  <c:v>79.914839162287322</c:v>
                </c:pt>
                <c:pt idx="74">
                  <c:v>79.627591510633835</c:v>
                </c:pt>
                <c:pt idx="75">
                  <c:v>79.40876395272889</c:v>
                </c:pt>
                <c:pt idx="76">
                  <c:v>82.417643850271091</c:v>
                </c:pt>
                <c:pt idx="77">
                  <c:v>81.468531352602426</c:v>
                </c:pt>
                <c:pt idx="78">
                  <c:v>78.630083018743321</c:v>
                </c:pt>
                <c:pt idx="79">
                  <c:v>77.334181745674016</c:v>
                </c:pt>
                <c:pt idx="80">
                  <c:v>76.52257862334875</c:v>
                </c:pt>
                <c:pt idx="81">
                  <c:v>73.646922735151449</c:v>
                </c:pt>
                <c:pt idx="82">
                  <c:v>74.956510876240415</c:v>
                </c:pt>
                <c:pt idx="83">
                  <c:v>74.436283592567165</c:v>
                </c:pt>
                <c:pt idx="84">
                  <c:v>75.207591405692824</c:v>
                </c:pt>
                <c:pt idx="85">
                  <c:v>75.561156242258235</c:v>
                </c:pt>
                <c:pt idx="86">
                  <c:v>74.819915558769253</c:v>
                </c:pt>
                <c:pt idx="87">
                  <c:v>72.992730067627463</c:v>
                </c:pt>
                <c:pt idx="88">
                  <c:v>73.235670555047065</c:v>
                </c:pt>
                <c:pt idx="89">
                  <c:v>74.070837989335814</c:v>
                </c:pt>
                <c:pt idx="90">
                  <c:v>73.961609382407147</c:v>
                </c:pt>
                <c:pt idx="91">
                  <c:v>74.018958149215294</c:v>
                </c:pt>
                <c:pt idx="92">
                  <c:v>74.586680797763506</c:v>
                </c:pt>
                <c:pt idx="93">
                  <c:v>72.402858717456013</c:v>
                </c:pt>
                <c:pt idx="94">
                  <c:v>72.247377950544347</c:v>
                </c:pt>
                <c:pt idx="95">
                  <c:v>71.290910652524957</c:v>
                </c:pt>
                <c:pt idx="96">
                  <c:v>71.093696822724297</c:v>
                </c:pt>
                <c:pt idx="97">
                  <c:v>71.068303421575266</c:v>
                </c:pt>
                <c:pt idx="98">
                  <c:v>71.811731588165785</c:v>
                </c:pt>
                <c:pt idx="99">
                  <c:v>70.572822864847282</c:v>
                </c:pt>
                <c:pt idx="100">
                  <c:v>71.73276297589949</c:v>
                </c:pt>
                <c:pt idx="101">
                  <c:v>72.06732578590227</c:v>
                </c:pt>
                <c:pt idx="102">
                  <c:v>74.041543770109087</c:v>
                </c:pt>
                <c:pt idx="103">
                  <c:v>74.727976813908555</c:v>
                </c:pt>
                <c:pt idx="104">
                  <c:v>76.632107965240891</c:v>
                </c:pt>
                <c:pt idx="105">
                  <c:v>78.541634494194412</c:v>
                </c:pt>
                <c:pt idx="106">
                  <c:v>81.352328659482097</c:v>
                </c:pt>
                <c:pt idx="107">
                  <c:v>85.302872393422902</c:v>
                </c:pt>
                <c:pt idx="108">
                  <c:v>89.220435666898013</c:v>
                </c:pt>
                <c:pt idx="109">
                  <c:v>91.202444341675729</c:v>
                </c:pt>
                <c:pt idx="110">
                  <c:v>92.984476342322679</c:v>
                </c:pt>
                <c:pt idx="111">
                  <c:v>95.260309356133178</c:v>
                </c:pt>
                <c:pt idx="112">
                  <c:v>97.968474209712937</c:v>
                </c:pt>
                <c:pt idx="113">
                  <c:v>99.047659306755662</c:v>
                </c:pt>
                <c:pt idx="114">
                  <c:v>99.017366476089151</c:v>
                </c:pt>
                <c:pt idx="115">
                  <c:v>97.939436183475252</c:v>
                </c:pt>
                <c:pt idx="116">
                  <c:v>98.351156406153621</c:v>
                </c:pt>
                <c:pt idx="117">
                  <c:v>98.602599415775785</c:v>
                </c:pt>
                <c:pt idx="118">
                  <c:v>99.794581880474681</c:v>
                </c:pt>
                <c:pt idx="119">
                  <c:v>103.12685555495493</c:v>
                </c:pt>
                <c:pt idx="120">
                  <c:v>106.39906335902923</c:v>
                </c:pt>
                <c:pt idx="121">
                  <c:v>106.5537779028132</c:v>
                </c:pt>
                <c:pt idx="122">
                  <c:v>107.52887332824109</c:v>
                </c:pt>
                <c:pt idx="123">
                  <c:v>109.13163988708716</c:v>
                </c:pt>
                <c:pt idx="124">
                  <c:v>113.0365050419346</c:v>
                </c:pt>
                <c:pt idx="125">
                  <c:v>113.88183618873188</c:v>
                </c:pt>
                <c:pt idx="126">
                  <c:v>113.15199376813031</c:v>
                </c:pt>
                <c:pt idx="127">
                  <c:v>114.70804626642943</c:v>
                </c:pt>
                <c:pt idx="128">
                  <c:v>118.64054390718256</c:v>
                </c:pt>
                <c:pt idx="129">
                  <c:v>119.94197002808626</c:v>
                </c:pt>
                <c:pt idx="130">
                  <c:v>121.36729267026682</c:v>
                </c:pt>
                <c:pt idx="131">
                  <c:v>124.52729443724911</c:v>
                </c:pt>
                <c:pt idx="132">
                  <c:v>128.21731853240186</c:v>
                </c:pt>
                <c:pt idx="133">
                  <c:v>129.84149799356646</c:v>
                </c:pt>
                <c:pt idx="134">
                  <c:v>132.03884327366953</c:v>
                </c:pt>
                <c:pt idx="135">
                  <c:v>133.35114817812746</c:v>
                </c:pt>
                <c:pt idx="136">
                  <c:v>134.23906341454915</c:v>
                </c:pt>
                <c:pt idx="137">
                  <c:v>135.36774900753454</c:v>
                </c:pt>
                <c:pt idx="138">
                  <c:v>137.26813528304058</c:v>
                </c:pt>
                <c:pt idx="139">
                  <c:v>135.69206867393873</c:v>
                </c:pt>
                <c:pt idx="140">
                  <c:v>134.47962580705533</c:v>
                </c:pt>
                <c:pt idx="141">
                  <c:v>133.93473812697491</c:v>
                </c:pt>
                <c:pt idx="142">
                  <c:v>133.08150978484474</c:v>
                </c:pt>
                <c:pt idx="143">
                  <c:v>132.29786706446097</c:v>
                </c:pt>
              </c:numCache>
            </c:numRef>
          </c:val>
          <c:extLst xmlns:c16r2="http://schemas.microsoft.com/office/drawing/2015/06/chart">
            <c:ext xmlns:c16="http://schemas.microsoft.com/office/drawing/2014/chart" uri="{C3380CC4-5D6E-409C-BE32-E72D297353CC}">
              <c16:uniqueId val="{00000000-A48C-4381-BE03-4384331276B8}"/>
            </c:ext>
          </c:extLst>
        </c:ser>
        <c:ser>
          <c:idx val="1"/>
          <c:order val="1"/>
          <c:tx>
            <c:v>מדד מחירי דירות ישראל</c:v>
          </c:tx>
          <c:spPr>
            <a:ln w="28575" cap="rnd">
              <a:solidFill>
                <a:schemeClr val="accent2"/>
              </a:solidFill>
              <a:round/>
            </a:ln>
            <a:effectLst/>
          </c:spPr>
          <c:marker>
            <c:symbol val="none"/>
          </c:marker>
          <c:cat>
            <c:numRef>
              <c:f>oecd!$A$2:$A$145</c:f>
              <c:numCache>
                <c:formatCode>m/d/yyyy</c:formatCode>
                <c:ptCount val="144"/>
                <c:pt idx="0">
                  <c:v>30406</c:v>
                </c:pt>
                <c:pt idx="1">
                  <c:v>30497</c:v>
                </c:pt>
                <c:pt idx="2">
                  <c:v>30589</c:v>
                </c:pt>
                <c:pt idx="3">
                  <c:v>30681</c:v>
                </c:pt>
                <c:pt idx="4">
                  <c:v>30772</c:v>
                </c:pt>
                <c:pt idx="5">
                  <c:v>30863</c:v>
                </c:pt>
                <c:pt idx="6">
                  <c:v>30955</c:v>
                </c:pt>
                <c:pt idx="7">
                  <c:v>31047</c:v>
                </c:pt>
                <c:pt idx="8">
                  <c:v>31137</c:v>
                </c:pt>
                <c:pt idx="9">
                  <c:v>31228</c:v>
                </c:pt>
                <c:pt idx="10">
                  <c:v>31320</c:v>
                </c:pt>
                <c:pt idx="11">
                  <c:v>31412</c:v>
                </c:pt>
                <c:pt idx="12">
                  <c:v>31502</c:v>
                </c:pt>
                <c:pt idx="13">
                  <c:v>31593</c:v>
                </c:pt>
                <c:pt idx="14">
                  <c:v>31685</c:v>
                </c:pt>
                <c:pt idx="15">
                  <c:v>31777</c:v>
                </c:pt>
                <c:pt idx="16">
                  <c:v>31867</c:v>
                </c:pt>
                <c:pt idx="17">
                  <c:v>31958</c:v>
                </c:pt>
                <c:pt idx="18">
                  <c:v>32050</c:v>
                </c:pt>
                <c:pt idx="19">
                  <c:v>32142</c:v>
                </c:pt>
                <c:pt idx="20">
                  <c:v>32233</c:v>
                </c:pt>
                <c:pt idx="21">
                  <c:v>32324</c:v>
                </c:pt>
                <c:pt idx="22">
                  <c:v>32416</c:v>
                </c:pt>
                <c:pt idx="23">
                  <c:v>32508</c:v>
                </c:pt>
                <c:pt idx="24">
                  <c:v>32598</c:v>
                </c:pt>
                <c:pt idx="25">
                  <c:v>32689</c:v>
                </c:pt>
                <c:pt idx="26">
                  <c:v>32781</c:v>
                </c:pt>
                <c:pt idx="27">
                  <c:v>32873</c:v>
                </c:pt>
                <c:pt idx="28">
                  <c:v>32963</c:v>
                </c:pt>
                <c:pt idx="29">
                  <c:v>33054</c:v>
                </c:pt>
                <c:pt idx="30">
                  <c:v>33146</c:v>
                </c:pt>
                <c:pt idx="31">
                  <c:v>33238</c:v>
                </c:pt>
                <c:pt idx="32">
                  <c:v>33328</c:v>
                </c:pt>
                <c:pt idx="33">
                  <c:v>33419</c:v>
                </c:pt>
                <c:pt idx="34">
                  <c:v>33511</c:v>
                </c:pt>
                <c:pt idx="35">
                  <c:v>33603</c:v>
                </c:pt>
                <c:pt idx="36">
                  <c:v>33694</c:v>
                </c:pt>
                <c:pt idx="37">
                  <c:v>33785</c:v>
                </c:pt>
                <c:pt idx="38">
                  <c:v>33877</c:v>
                </c:pt>
                <c:pt idx="39">
                  <c:v>33969</c:v>
                </c:pt>
                <c:pt idx="40">
                  <c:v>34059</c:v>
                </c:pt>
                <c:pt idx="41">
                  <c:v>34150</c:v>
                </c:pt>
                <c:pt idx="42">
                  <c:v>34242</c:v>
                </c:pt>
                <c:pt idx="43">
                  <c:v>34334</c:v>
                </c:pt>
                <c:pt idx="44">
                  <c:v>34424</c:v>
                </c:pt>
                <c:pt idx="45">
                  <c:v>34515</c:v>
                </c:pt>
                <c:pt idx="46">
                  <c:v>34607</c:v>
                </c:pt>
                <c:pt idx="47">
                  <c:v>34699</c:v>
                </c:pt>
                <c:pt idx="48">
                  <c:v>34789</c:v>
                </c:pt>
                <c:pt idx="49">
                  <c:v>34880</c:v>
                </c:pt>
                <c:pt idx="50">
                  <c:v>34972</c:v>
                </c:pt>
                <c:pt idx="51">
                  <c:v>35064</c:v>
                </c:pt>
                <c:pt idx="52">
                  <c:v>35155</c:v>
                </c:pt>
                <c:pt idx="53">
                  <c:v>35246</c:v>
                </c:pt>
                <c:pt idx="54">
                  <c:v>35338</c:v>
                </c:pt>
                <c:pt idx="55">
                  <c:v>35430</c:v>
                </c:pt>
                <c:pt idx="56">
                  <c:v>35520</c:v>
                </c:pt>
                <c:pt idx="57">
                  <c:v>35611</c:v>
                </c:pt>
                <c:pt idx="58">
                  <c:v>35703</c:v>
                </c:pt>
                <c:pt idx="59">
                  <c:v>35795</c:v>
                </c:pt>
                <c:pt idx="60">
                  <c:v>35885</c:v>
                </c:pt>
                <c:pt idx="61">
                  <c:v>35976</c:v>
                </c:pt>
                <c:pt idx="62">
                  <c:v>36068</c:v>
                </c:pt>
                <c:pt idx="63">
                  <c:v>36160</c:v>
                </c:pt>
                <c:pt idx="64">
                  <c:v>36250</c:v>
                </c:pt>
                <c:pt idx="65">
                  <c:v>36341</c:v>
                </c:pt>
                <c:pt idx="66">
                  <c:v>36433</c:v>
                </c:pt>
                <c:pt idx="67">
                  <c:v>36525</c:v>
                </c:pt>
                <c:pt idx="68">
                  <c:v>36616</c:v>
                </c:pt>
                <c:pt idx="69">
                  <c:v>36707</c:v>
                </c:pt>
                <c:pt idx="70">
                  <c:v>36799</c:v>
                </c:pt>
                <c:pt idx="71">
                  <c:v>36891</c:v>
                </c:pt>
                <c:pt idx="72">
                  <c:v>36981</c:v>
                </c:pt>
                <c:pt idx="73">
                  <c:v>37072</c:v>
                </c:pt>
                <c:pt idx="74">
                  <c:v>37164</c:v>
                </c:pt>
                <c:pt idx="75">
                  <c:v>37256</c:v>
                </c:pt>
                <c:pt idx="76">
                  <c:v>37346</c:v>
                </c:pt>
                <c:pt idx="77">
                  <c:v>37437</c:v>
                </c:pt>
                <c:pt idx="78">
                  <c:v>37529</c:v>
                </c:pt>
                <c:pt idx="79">
                  <c:v>37621</c:v>
                </c:pt>
                <c:pt idx="80">
                  <c:v>37711</c:v>
                </c:pt>
                <c:pt idx="81">
                  <c:v>37802</c:v>
                </c:pt>
                <c:pt idx="82">
                  <c:v>37894</c:v>
                </c:pt>
                <c:pt idx="83">
                  <c:v>37986</c:v>
                </c:pt>
                <c:pt idx="84">
                  <c:v>38077</c:v>
                </c:pt>
                <c:pt idx="85">
                  <c:v>38168</c:v>
                </c:pt>
                <c:pt idx="86">
                  <c:v>38260</c:v>
                </c:pt>
                <c:pt idx="87">
                  <c:v>38352</c:v>
                </c:pt>
                <c:pt idx="88">
                  <c:v>38442</c:v>
                </c:pt>
                <c:pt idx="89">
                  <c:v>38533</c:v>
                </c:pt>
                <c:pt idx="90">
                  <c:v>38625</c:v>
                </c:pt>
                <c:pt idx="91">
                  <c:v>38717</c:v>
                </c:pt>
                <c:pt idx="92">
                  <c:v>38807</c:v>
                </c:pt>
                <c:pt idx="93">
                  <c:v>38898</c:v>
                </c:pt>
                <c:pt idx="94">
                  <c:v>38990</c:v>
                </c:pt>
                <c:pt idx="95">
                  <c:v>39082</c:v>
                </c:pt>
                <c:pt idx="96">
                  <c:v>39172</c:v>
                </c:pt>
                <c:pt idx="97">
                  <c:v>39263</c:v>
                </c:pt>
                <c:pt idx="98">
                  <c:v>39355</c:v>
                </c:pt>
                <c:pt idx="99">
                  <c:v>39447</c:v>
                </c:pt>
                <c:pt idx="100">
                  <c:v>39538</c:v>
                </c:pt>
                <c:pt idx="101">
                  <c:v>39629</c:v>
                </c:pt>
                <c:pt idx="102">
                  <c:v>39721</c:v>
                </c:pt>
                <c:pt idx="103">
                  <c:v>39813</c:v>
                </c:pt>
                <c:pt idx="104">
                  <c:v>39903</c:v>
                </c:pt>
                <c:pt idx="105">
                  <c:v>39994</c:v>
                </c:pt>
                <c:pt idx="106">
                  <c:v>40086</c:v>
                </c:pt>
                <c:pt idx="107">
                  <c:v>40178</c:v>
                </c:pt>
                <c:pt idx="108">
                  <c:v>40268</c:v>
                </c:pt>
                <c:pt idx="109">
                  <c:v>40359</c:v>
                </c:pt>
                <c:pt idx="110">
                  <c:v>40451</c:v>
                </c:pt>
                <c:pt idx="111">
                  <c:v>40543</c:v>
                </c:pt>
                <c:pt idx="112">
                  <c:v>40633</c:v>
                </c:pt>
                <c:pt idx="113">
                  <c:v>40724</c:v>
                </c:pt>
                <c:pt idx="114">
                  <c:v>40816</c:v>
                </c:pt>
                <c:pt idx="115">
                  <c:v>40908</c:v>
                </c:pt>
                <c:pt idx="116">
                  <c:v>40999</c:v>
                </c:pt>
                <c:pt idx="117">
                  <c:v>41090</c:v>
                </c:pt>
                <c:pt idx="118">
                  <c:v>41182</c:v>
                </c:pt>
                <c:pt idx="119">
                  <c:v>41274</c:v>
                </c:pt>
                <c:pt idx="120">
                  <c:v>41364</c:v>
                </c:pt>
                <c:pt idx="121">
                  <c:v>41455</c:v>
                </c:pt>
                <c:pt idx="122">
                  <c:v>41547</c:v>
                </c:pt>
                <c:pt idx="123">
                  <c:v>41639</c:v>
                </c:pt>
                <c:pt idx="124">
                  <c:v>41729</c:v>
                </c:pt>
                <c:pt idx="125">
                  <c:v>41820</c:v>
                </c:pt>
                <c:pt idx="126">
                  <c:v>41912</c:v>
                </c:pt>
                <c:pt idx="127">
                  <c:v>42004</c:v>
                </c:pt>
                <c:pt idx="128">
                  <c:v>42094</c:v>
                </c:pt>
                <c:pt idx="129">
                  <c:v>42185</c:v>
                </c:pt>
                <c:pt idx="130">
                  <c:v>42277</c:v>
                </c:pt>
                <c:pt idx="131">
                  <c:v>42369</c:v>
                </c:pt>
                <c:pt idx="132">
                  <c:v>42460</c:v>
                </c:pt>
                <c:pt idx="133">
                  <c:v>42551</c:v>
                </c:pt>
                <c:pt idx="134">
                  <c:v>42643</c:v>
                </c:pt>
                <c:pt idx="135">
                  <c:v>42735</c:v>
                </c:pt>
                <c:pt idx="136">
                  <c:v>42825</c:v>
                </c:pt>
                <c:pt idx="137">
                  <c:v>42916</c:v>
                </c:pt>
                <c:pt idx="138">
                  <c:v>43008</c:v>
                </c:pt>
                <c:pt idx="139">
                  <c:v>43100</c:v>
                </c:pt>
                <c:pt idx="140">
                  <c:v>43160</c:v>
                </c:pt>
                <c:pt idx="141">
                  <c:v>43253</c:v>
                </c:pt>
                <c:pt idx="142">
                  <c:v>43346</c:v>
                </c:pt>
                <c:pt idx="143">
                  <c:v>43438</c:v>
                </c:pt>
              </c:numCache>
            </c:numRef>
          </c:cat>
          <c:val>
            <c:numRef>
              <c:f>oecd!$C$2:$C$145</c:f>
              <c:numCache>
                <c:formatCode>General</c:formatCode>
                <c:ptCount val="144"/>
                <c:pt idx="0">
                  <c:v>64.8</c:v>
                </c:pt>
                <c:pt idx="1">
                  <c:v>64.8</c:v>
                </c:pt>
                <c:pt idx="2">
                  <c:v>64.5</c:v>
                </c:pt>
                <c:pt idx="3">
                  <c:v>64.2</c:v>
                </c:pt>
                <c:pt idx="4">
                  <c:v>63.8</c:v>
                </c:pt>
                <c:pt idx="5">
                  <c:v>63.8</c:v>
                </c:pt>
                <c:pt idx="6">
                  <c:v>63.8</c:v>
                </c:pt>
                <c:pt idx="7">
                  <c:v>63.9</c:v>
                </c:pt>
                <c:pt idx="8">
                  <c:v>63.7</c:v>
                </c:pt>
                <c:pt idx="9">
                  <c:v>63.8</c:v>
                </c:pt>
                <c:pt idx="10">
                  <c:v>64.3</c:v>
                </c:pt>
                <c:pt idx="11">
                  <c:v>64.8</c:v>
                </c:pt>
                <c:pt idx="12">
                  <c:v>65.400000000000006</c:v>
                </c:pt>
                <c:pt idx="13">
                  <c:v>66.5</c:v>
                </c:pt>
                <c:pt idx="14">
                  <c:v>67.3</c:v>
                </c:pt>
                <c:pt idx="15">
                  <c:v>68.3</c:v>
                </c:pt>
                <c:pt idx="16">
                  <c:v>69.3</c:v>
                </c:pt>
                <c:pt idx="17">
                  <c:v>70.2</c:v>
                </c:pt>
                <c:pt idx="18">
                  <c:v>71.2</c:v>
                </c:pt>
                <c:pt idx="19">
                  <c:v>72.2</c:v>
                </c:pt>
                <c:pt idx="20">
                  <c:v>73.3</c:v>
                </c:pt>
                <c:pt idx="21">
                  <c:v>74.3</c:v>
                </c:pt>
                <c:pt idx="22">
                  <c:v>75.400000000000006</c:v>
                </c:pt>
                <c:pt idx="23">
                  <c:v>76.900000000000006</c:v>
                </c:pt>
                <c:pt idx="24">
                  <c:v>78.099999999999994</c:v>
                </c:pt>
                <c:pt idx="25">
                  <c:v>78.5</c:v>
                </c:pt>
                <c:pt idx="26">
                  <c:v>79.7</c:v>
                </c:pt>
                <c:pt idx="27">
                  <c:v>80.7</c:v>
                </c:pt>
                <c:pt idx="28">
                  <c:v>80.900000000000006</c:v>
                </c:pt>
                <c:pt idx="29">
                  <c:v>81.099999999999994</c:v>
                </c:pt>
                <c:pt idx="30">
                  <c:v>81.2</c:v>
                </c:pt>
                <c:pt idx="31">
                  <c:v>80.5</c:v>
                </c:pt>
                <c:pt idx="32">
                  <c:v>80.7</c:v>
                </c:pt>
                <c:pt idx="33">
                  <c:v>80.5</c:v>
                </c:pt>
                <c:pt idx="34">
                  <c:v>80.099999999999994</c:v>
                </c:pt>
                <c:pt idx="35">
                  <c:v>79.7</c:v>
                </c:pt>
                <c:pt idx="36">
                  <c:v>79.2</c:v>
                </c:pt>
                <c:pt idx="37">
                  <c:v>78.599999999999994</c:v>
                </c:pt>
                <c:pt idx="38">
                  <c:v>78.2</c:v>
                </c:pt>
                <c:pt idx="39">
                  <c:v>77.8</c:v>
                </c:pt>
                <c:pt idx="40">
                  <c:v>77.099999999999994</c:v>
                </c:pt>
                <c:pt idx="41">
                  <c:v>76.900000000000006</c:v>
                </c:pt>
                <c:pt idx="42">
                  <c:v>76.7</c:v>
                </c:pt>
                <c:pt idx="43">
                  <c:v>76.7</c:v>
                </c:pt>
                <c:pt idx="44">
                  <c:v>77</c:v>
                </c:pt>
                <c:pt idx="45">
                  <c:v>76.8</c:v>
                </c:pt>
                <c:pt idx="46">
                  <c:v>76.7</c:v>
                </c:pt>
                <c:pt idx="47">
                  <c:v>76.5</c:v>
                </c:pt>
                <c:pt idx="48">
                  <c:v>76.2</c:v>
                </c:pt>
                <c:pt idx="49">
                  <c:v>76</c:v>
                </c:pt>
                <c:pt idx="50">
                  <c:v>75.8</c:v>
                </c:pt>
                <c:pt idx="51">
                  <c:v>75.599999999999994</c:v>
                </c:pt>
                <c:pt idx="52">
                  <c:v>75.599999999999994</c:v>
                </c:pt>
                <c:pt idx="53">
                  <c:v>75.3</c:v>
                </c:pt>
                <c:pt idx="54">
                  <c:v>75.2</c:v>
                </c:pt>
                <c:pt idx="55">
                  <c:v>75.3</c:v>
                </c:pt>
                <c:pt idx="56">
                  <c:v>75.2</c:v>
                </c:pt>
                <c:pt idx="57">
                  <c:v>75.400000000000006</c:v>
                </c:pt>
                <c:pt idx="58">
                  <c:v>75.5</c:v>
                </c:pt>
                <c:pt idx="59">
                  <c:v>75.7</c:v>
                </c:pt>
                <c:pt idx="60">
                  <c:v>76.2</c:v>
                </c:pt>
                <c:pt idx="61">
                  <c:v>76.8</c:v>
                </c:pt>
                <c:pt idx="62">
                  <c:v>77.3</c:v>
                </c:pt>
                <c:pt idx="63">
                  <c:v>77.8</c:v>
                </c:pt>
                <c:pt idx="64">
                  <c:v>78.599999999999994</c:v>
                </c:pt>
                <c:pt idx="65">
                  <c:v>79.3</c:v>
                </c:pt>
                <c:pt idx="66">
                  <c:v>80.099999999999994</c:v>
                </c:pt>
                <c:pt idx="67">
                  <c:v>80.900000000000006</c:v>
                </c:pt>
                <c:pt idx="68">
                  <c:v>81.5</c:v>
                </c:pt>
                <c:pt idx="69">
                  <c:v>82.2</c:v>
                </c:pt>
                <c:pt idx="70">
                  <c:v>82.6</c:v>
                </c:pt>
                <c:pt idx="71">
                  <c:v>83.4</c:v>
                </c:pt>
                <c:pt idx="72">
                  <c:v>84</c:v>
                </c:pt>
                <c:pt idx="73">
                  <c:v>84.5</c:v>
                </c:pt>
                <c:pt idx="74">
                  <c:v>85.5</c:v>
                </c:pt>
                <c:pt idx="75">
                  <c:v>86.3</c:v>
                </c:pt>
                <c:pt idx="76">
                  <c:v>87.4</c:v>
                </c:pt>
                <c:pt idx="77">
                  <c:v>88.6</c:v>
                </c:pt>
                <c:pt idx="78">
                  <c:v>89.8</c:v>
                </c:pt>
                <c:pt idx="79">
                  <c:v>90.9</c:v>
                </c:pt>
                <c:pt idx="80">
                  <c:v>91.6</c:v>
                </c:pt>
                <c:pt idx="81">
                  <c:v>92.9</c:v>
                </c:pt>
                <c:pt idx="82">
                  <c:v>93.8</c:v>
                </c:pt>
                <c:pt idx="83">
                  <c:v>95.1</c:v>
                </c:pt>
                <c:pt idx="84">
                  <c:v>96</c:v>
                </c:pt>
                <c:pt idx="85">
                  <c:v>97</c:v>
                </c:pt>
                <c:pt idx="86">
                  <c:v>98.2</c:v>
                </c:pt>
                <c:pt idx="87">
                  <c:v>99.1</c:v>
                </c:pt>
                <c:pt idx="88">
                  <c:v>100.6</c:v>
                </c:pt>
                <c:pt idx="89">
                  <c:v>101.6</c:v>
                </c:pt>
                <c:pt idx="90">
                  <c:v>102.8</c:v>
                </c:pt>
                <c:pt idx="91">
                  <c:v>103.8</c:v>
                </c:pt>
                <c:pt idx="92">
                  <c:v>104.7</c:v>
                </c:pt>
                <c:pt idx="93">
                  <c:v>105.2</c:v>
                </c:pt>
                <c:pt idx="94">
                  <c:v>105.5</c:v>
                </c:pt>
                <c:pt idx="95">
                  <c:v>106.9</c:v>
                </c:pt>
                <c:pt idx="96">
                  <c:v>107.1</c:v>
                </c:pt>
                <c:pt idx="97">
                  <c:v>107.2</c:v>
                </c:pt>
                <c:pt idx="98">
                  <c:v>106.9</c:v>
                </c:pt>
                <c:pt idx="99">
                  <c:v>105.8</c:v>
                </c:pt>
                <c:pt idx="100">
                  <c:v>104.3</c:v>
                </c:pt>
                <c:pt idx="101">
                  <c:v>102.7</c:v>
                </c:pt>
                <c:pt idx="102">
                  <c:v>100.3</c:v>
                </c:pt>
                <c:pt idx="103">
                  <c:v>98.7</c:v>
                </c:pt>
                <c:pt idx="104">
                  <c:v>98</c:v>
                </c:pt>
                <c:pt idx="105">
                  <c:v>97</c:v>
                </c:pt>
                <c:pt idx="106">
                  <c:v>97.1</c:v>
                </c:pt>
                <c:pt idx="107">
                  <c:v>97.3</c:v>
                </c:pt>
                <c:pt idx="108">
                  <c:v>97.1</c:v>
                </c:pt>
                <c:pt idx="109">
                  <c:v>97</c:v>
                </c:pt>
                <c:pt idx="110">
                  <c:v>96.4</c:v>
                </c:pt>
                <c:pt idx="111">
                  <c:v>95.8</c:v>
                </c:pt>
                <c:pt idx="112">
                  <c:v>94.6</c:v>
                </c:pt>
                <c:pt idx="113">
                  <c:v>93.9</c:v>
                </c:pt>
                <c:pt idx="114">
                  <c:v>93.7</c:v>
                </c:pt>
                <c:pt idx="115">
                  <c:v>93.1</c:v>
                </c:pt>
                <c:pt idx="116">
                  <c:v>92.8</c:v>
                </c:pt>
                <c:pt idx="117">
                  <c:v>92.9</c:v>
                </c:pt>
                <c:pt idx="118">
                  <c:v>93</c:v>
                </c:pt>
                <c:pt idx="119">
                  <c:v>93.2</c:v>
                </c:pt>
                <c:pt idx="120">
                  <c:v>93.5</c:v>
                </c:pt>
                <c:pt idx="121">
                  <c:v>94.3</c:v>
                </c:pt>
                <c:pt idx="122">
                  <c:v>94.8</c:v>
                </c:pt>
                <c:pt idx="123">
                  <c:v>95.2</c:v>
                </c:pt>
                <c:pt idx="124">
                  <c:v>95.6</c:v>
                </c:pt>
                <c:pt idx="125">
                  <c:v>95.9</c:v>
                </c:pt>
                <c:pt idx="126">
                  <c:v>96.5</c:v>
                </c:pt>
                <c:pt idx="127">
                  <c:v>97.5</c:v>
                </c:pt>
                <c:pt idx="128">
                  <c:v>98.7</c:v>
                </c:pt>
                <c:pt idx="129">
                  <c:v>99.4</c:v>
                </c:pt>
                <c:pt idx="130">
                  <c:v>100.5</c:v>
                </c:pt>
                <c:pt idx="131">
                  <c:v>101.4</c:v>
                </c:pt>
                <c:pt idx="132">
                  <c:v>102.8</c:v>
                </c:pt>
                <c:pt idx="133">
                  <c:v>103.7</c:v>
                </c:pt>
                <c:pt idx="134">
                  <c:v>104.7</c:v>
                </c:pt>
                <c:pt idx="135">
                  <c:v>105.5</c:v>
                </c:pt>
                <c:pt idx="136">
                  <c:v>106.2</c:v>
                </c:pt>
                <c:pt idx="137">
                  <c:v>107.3</c:v>
                </c:pt>
                <c:pt idx="138">
                  <c:v>108.3</c:v>
                </c:pt>
                <c:pt idx="139">
                  <c:v>108.9</c:v>
                </c:pt>
                <c:pt idx="140">
                  <c:v>109.9</c:v>
                </c:pt>
                <c:pt idx="141">
                  <c:v>110.3</c:v>
                </c:pt>
                <c:pt idx="142">
                  <c:v>110.6</c:v>
                </c:pt>
                <c:pt idx="143">
                  <c:v>111</c:v>
                </c:pt>
              </c:numCache>
            </c:numRef>
          </c:val>
          <c:extLst xmlns:c16r2="http://schemas.microsoft.com/office/drawing/2015/06/chart">
            <c:ext xmlns:c16="http://schemas.microsoft.com/office/drawing/2014/chart" uri="{C3380CC4-5D6E-409C-BE32-E72D297353CC}">
              <c16:uniqueId val="{00000001-A48C-4381-BE03-4384331276B8}"/>
            </c:ext>
          </c:extLst>
        </c:ser>
        <c:ser>
          <c:idx val="2"/>
          <c:order val="2"/>
          <c:tx>
            <c:v>חודשי משכורת לדירה</c:v>
          </c:tx>
          <c:spPr>
            <a:ln w="28575" cap="rnd">
              <a:solidFill>
                <a:schemeClr val="accent3"/>
              </a:solidFill>
              <a:round/>
            </a:ln>
            <a:effectLst/>
          </c:spPr>
          <c:marker>
            <c:symbol val="none"/>
          </c:marker>
          <c:val>
            <c:numRef>
              <c:f>oecd!$F$2:$F$145</c:f>
              <c:numCache>
                <c:formatCode>General</c:formatCode>
                <c:ptCount val="144"/>
                <c:pt idx="0">
                  <c:v>68.87007525411299</c:v>
                </c:pt>
                <c:pt idx="1">
                  <c:v>75.342635150593964</c:v>
                </c:pt>
                <c:pt idx="2">
                  <c:v>75.552287926660398</c:v>
                </c:pt>
                <c:pt idx="3">
                  <c:v>84.928884691088001</c:v>
                </c:pt>
                <c:pt idx="4">
                  <c:v>86.810680789047481</c:v>
                </c:pt>
                <c:pt idx="5">
                  <c:v>82.537679786742018</c:v>
                </c:pt>
                <c:pt idx="6">
                  <c:v>78.67721764296958</c:v>
                </c:pt>
                <c:pt idx="7">
                  <c:v>79.723987484164283</c:v>
                </c:pt>
                <c:pt idx="8">
                  <c:v>78.391219215629093</c:v>
                </c:pt>
                <c:pt idx="9">
                  <c:v>84.395555918661202</c:v>
                </c:pt>
                <c:pt idx="10">
                  <c:v>93.754724275009394</c:v>
                </c:pt>
                <c:pt idx="11">
                  <c:v>96.737452967632663</c:v>
                </c:pt>
                <c:pt idx="12">
                  <c:v>78.578627939552817</c:v>
                </c:pt>
                <c:pt idx="13">
                  <c:v>72.212895712693566</c:v>
                </c:pt>
                <c:pt idx="14">
                  <c:v>69.895546658639461</c:v>
                </c:pt>
                <c:pt idx="15">
                  <c:v>69.261681435953733</c:v>
                </c:pt>
                <c:pt idx="16">
                  <c:v>70.071074348634028</c:v>
                </c:pt>
                <c:pt idx="17">
                  <c:v>63.679418308175293</c:v>
                </c:pt>
                <c:pt idx="18">
                  <c:v>65.919060798881105</c:v>
                </c:pt>
                <c:pt idx="19">
                  <c:v>63.791023084343976</c:v>
                </c:pt>
                <c:pt idx="20">
                  <c:v>64.036283530710662</c:v>
                </c:pt>
                <c:pt idx="21">
                  <c:v>60.003464533234016</c:v>
                </c:pt>
                <c:pt idx="22">
                  <c:v>62.319422936318752</c:v>
                </c:pt>
                <c:pt idx="23">
                  <c:v>63.665971256640546</c:v>
                </c:pt>
                <c:pt idx="24">
                  <c:v>67.344134906940667</c:v>
                </c:pt>
                <c:pt idx="25">
                  <c:v>66.901593673330296</c:v>
                </c:pt>
                <c:pt idx="26">
                  <c:v>69.426607606445515</c:v>
                </c:pt>
                <c:pt idx="27">
                  <c:v>75.638560043918829</c:v>
                </c:pt>
                <c:pt idx="28">
                  <c:v>77.164186392731267</c:v>
                </c:pt>
                <c:pt idx="29">
                  <c:v>76.97206879332353</c:v>
                </c:pt>
                <c:pt idx="30">
                  <c:v>83.862101485489319</c:v>
                </c:pt>
                <c:pt idx="31">
                  <c:v>85.177846526520085</c:v>
                </c:pt>
                <c:pt idx="32">
                  <c:v>87.422027437753428</c:v>
                </c:pt>
                <c:pt idx="33">
                  <c:v>84.590791023767423</c:v>
                </c:pt>
                <c:pt idx="34">
                  <c:v>96.811181444114965</c:v>
                </c:pt>
                <c:pt idx="35">
                  <c:v>94.84433384133709</c:v>
                </c:pt>
                <c:pt idx="36">
                  <c:v>91.561240597148853</c:v>
                </c:pt>
                <c:pt idx="37">
                  <c:v>88.985519908091206</c:v>
                </c:pt>
                <c:pt idx="38">
                  <c:v>89.207562434836831</c:v>
                </c:pt>
                <c:pt idx="39">
                  <c:v>87.756577385228979</c:v>
                </c:pt>
                <c:pt idx="40">
                  <c:v>95.981227823439184</c:v>
                </c:pt>
                <c:pt idx="41">
                  <c:v>96.417276415134424</c:v>
                </c:pt>
                <c:pt idx="42">
                  <c:v>95.091745723764973</c:v>
                </c:pt>
                <c:pt idx="43">
                  <c:v>97.70205577823107</c:v>
                </c:pt>
                <c:pt idx="44">
                  <c:v>99.35034998499431</c:v>
                </c:pt>
                <c:pt idx="45">
                  <c:v>97.497975442834786</c:v>
                </c:pt>
                <c:pt idx="46">
                  <c:v>98.015364424877276</c:v>
                </c:pt>
                <c:pt idx="47">
                  <c:v>98.218138487804538</c:v>
                </c:pt>
                <c:pt idx="48">
                  <c:v>101.30988121798973</c:v>
                </c:pt>
                <c:pt idx="49">
                  <c:v>99.513223247292942</c:v>
                </c:pt>
                <c:pt idx="50">
                  <c:v>101.21457676124653</c:v>
                </c:pt>
                <c:pt idx="51">
                  <c:v>106.28621701104377</c:v>
                </c:pt>
                <c:pt idx="52">
                  <c:v>106.32026252709501</c:v>
                </c:pt>
                <c:pt idx="53">
                  <c:v>106.38853932076248</c:v>
                </c:pt>
                <c:pt idx="54">
                  <c:v>102.29114937389326</c:v>
                </c:pt>
                <c:pt idx="55">
                  <c:v>104.7936421993752</c:v>
                </c:pt>
                <c:pt idx="56">
                  <c:v>104.71012186353309</c:v>
                </c:pt>
                <c:pt idx="57">
                  <c:v>102.60346825626694</c:v>
                </c:pt>
                <c:pt idx="58">
                  <c:v>101.14023837949748</c:v>
                </c:pt>
                <c:pt idx="59">
                  <c:v>101.54089165210522</c:v>
                </c:pt>
                <c:pt idx="60">
                  <c:v>99.859788161436185</c:v>
                </c:pt>
                <c:pt idx="61">
                  <c:v>97.749398167253148</c:v>
                </c:pt>
                <c:pt idx="62">
                  <c:v>97.081278574839232</c:v>
                </c:pt>
                <c:pt idx="63">
                  <c:v>100.12732505197867</c:v>
                </c:pt>
                <c:pt idx="64">
                  <c:v>99.998073060768192</c:v>
                </c:pt>
                <c:pt idx="65">
                  <c:v>99.914234170956902</c:v>
                </c:pt>
                <c:pt idx="66">
                  <c:v>102.05684996563912</c:v>
                </c:pt>
                <c:pt idx="67">
                  <c:v>100.41330966391995</c:v>
                </c:pt>
                <c:pt idx="68">
                  <c:v>94.178106158368905</c:v>
                </c:pt>
                <c:pt idx="69">
                  <c:v>92.503686924244462</c:v>
                </c:pt>
                <c:pt idx="70">
                  <c:v>91.478589048280369</c:v>
                </c:pt>
                <c:pt idx="71">
                  <c:v>88.969541111680158</c:v>
                </c:pt>
                <c:pt idx="72">
                  <c:v>86.999998465899623</c:v>
                </c:pt>
                <c:pt idx="73">
                  <c:v>84.200374961365029</c:v>
                </c:pt>
                <c:pt idx="74">
                  <c:v>86.368096234479836</c:v>
                </c:pt>
                <c:pt idx="75">
                  <c:v>81.575933899412632</c:v>
                </c:pt>
                <c:pt idx="76">
                  <c:v>97.111445065996293</c:v>
                </c:pt>
                <c:pt idx="77">
                  <c:v>92.983489705803592</c:v>
                </c:pt>
                <c:pt idx="78">
                  <c:v>92.790529371613943</c:v>
                </c:pt>
                <c:pt idx="79">
                  <c:v>93.486098178289069</c:v>
                </c:pt>
                <c:pt idx="80">
                  <c:v>93.3331351407477</c:v>
                </c:pt>
                <c:pt idx="81">
                  <c:v>89.258016021228173</c:v>
                </c:pt>
                <c:pt idx="82">
                  <c:v>93.83062919672561</c:v>
                </c:pt>
                <c:pt idx="83">
                  <c:v>92.167798840536562</c:v>
                </c:pt>
                <c:pt idx="84">
                  <c:v>92.717674607349096</c:v>
                </c:pt>
                <c:pt idx="85">
                  <c:v>100.1173052700187</c:v>
                </c:pt>
                <c:pt idx="86">
                  <c:v>99.602142575490518</c:v>
                </c:pt>
                <c:pt idx="87">
                  <c:v>91.356479267687462</c:v>
                </c:pt>
                <c:pt idx="88">
                  <c:v>95.492491252934741</c:v>
                </c:pt>
                <c:pt idx="89">
                  <c:v>99.535905551398812</c:v>
                </c:pt>
                <c:pt idx="90">
                  <c:v>99.866982091178016</c:v>
                </c:pt>
                <c:pt idx="91">
                  <c:v>98.656782265522239</c:v>
                </c:pt>
                <c:pt idx="92">
                  <c:v>105.21866651795706</c:v>
                </c:pt>
                <c:pt idx="93">
                  <c:v>100.93974117794681</c:v>
                </c:pt>
                <c:pt idx="94">
                  <c:v>100.31944425650524</c:v>
                </c:pt>
                <c:pt idx="95">
                  <c:v>92.781132253528042</c:v>
                </c:pt>
                <c:pt idx="96">
                  <c:v>95.344708988993276</c:v>
                </c:pt>
                <c:pt idx="97">
                  <c:v>94.128818177235175</c:v>
                </c:pt>
                <c:pt idx="98">
                  <c:v>98.898350564688016</c:v>
                </c:pt>
                <c:pt idx="99">
                  <c:v>94.837223898591674</c:v>
                </c:pt>
                <c:pt idx="100">
                  <c:v>93.28101086134393</c:v>
                </c:pt>
                <c:pt idx="101">
                  <c:v>95.855813514976262</c:v>
                </c:pt>
                <c:pt idx="102">
                  <c:v>96.943817940202308</c:v>
                </c:pt>
                <c:pt idx="103">
                  <c:v>96.316889953976798</c:v>
                </c:pt>
                <c:pt idx="104">
                  <c:v>101.1531314236105</c:v>
                </c:pt>
                <c:pt idx="105">
                  <c:v>107.59708211380507</c:v>
                </c:pt>
                <c:pt idx="106">
                  <c:v>109.44359227868364</c:v>
                </c:pt>
                <c:pt idx="107">
                  <c:v>116.27494088847706</c:v>
                </c:pt>
                <c:pt idx="108">
                  <c:v>117.46993775358445</c:v>
                </c:pt>
                <c:pt idx="109">
                  <c:v>119.90292293511885</c:v>
                </c:pt>
                <c:pt idx="110">
                  <c:v>124.09213796702514</c:v>
                </c:pt>
                <c:pt idx="111">
                  <c:v>130.21775942170461</c:v>
                </c:pt>
                <c:pt idx="112">
                  <c:v>129.00215808394299</c:v>
                </c:pt>
                <c:pt idx="113">
                  <c:v>127.79384473776783</c:v>
                </c:pt>
                <c:pt idx="114">
                  <c:v>122.29493375145033</c:v>
                </c:pt>
                <c:pt idx="115">
                  <c:v>123.72178920842109</c:v>
                </c:pt>
                <c:pt idx="116">
                  <c:v>124.43032497476823</c:v>
                </c:pt>
                <c:pt idx="117">
                  <c:v>127.73339496111907</c:v>
                </c:pt>
                <c:pt idx="118">
                  <c:v>131.98351890294543</c:v>
                </c:pt>
                <c:pt idx="119">
                  <c:v>132.44969631984802</c:v>
                </c:pt>
                <c:pt idx="120">
                  <c:v>136.62733522154392</c:v>
                </c:pt>
                <c:pt idx="121">
                  <c:v>137.76146976077132</c:v>
                </c:pt>
                <c:pt idx="122">
                  <c:v>143.04567495966754</c:v>
                </c:pt>
                <c:pt idx="123">
                  <c:v>144.56400285314359</c:v>
                </c:pt>
                <c:pt idx="124">
                  <c:v>143.77047230526313</c:v>
                </c:pt>
                <c:pt idx="125">
                  <c:v>147.88829411190503</c:v>
                </c:pt>
                <c:pt idx="126">
                  <c:v>151.20708675069542</c:v>
                </c:pt>
                <c:pt idx="127">
                  <c:v>154.97775891222796</c:v>
                </c:pt>
                <c:pt idx="128">
                  <c:v>152.37089513877277</c:v>
                </c:pt>
                <c:pt idx="129">
                  <c:v>155.66585264443017</c:v>
                </c:pt>
                <c:pt idx="130">
                  <c:v>155.43624333227967</c:v>
                </c:pt>
                <c:pt idx="131">
                  <c:v>158.55895534282027</c:v>
                </c:pt>
                <c:pt idx="132">
                  <c:v>155.07286308053682</c:v>
                </c:pt>
                <c:pt idx="133">
                  <c:v>157.37484858329822</c:v>
                </c:pt>
                <c:pt idx="134">
                  <c:v>157.73578963226578</c:v>
                </c:pt>
                <c:pt idx="135">
                  <c:v>160.8944280606859</c:v>
                </c:pt>
                <c:pt idx="136">
                  <c:v>154.26516782790171</c:v>
                </c:pt>
                <c:pt idx="137">
                  <c:v>152.342096101007</c:v>
                </c:pt>
                <c:pt idx="138">
                  <c:v>155.15174474893155</c:v>
                </c:pt>
                <c:pt idx="139">
                  <c:v>152.0364574403396</c:v>
                </c:pt>
                <c:pt idx="140">
                  <c:v>145.71207505307856</c:v>
                </c:pt>
                <c:pt idx="141">
                  <c:v>148.71394377226071</c:v>
                </c:pt>
                <c:pt idx="142">
                  <c:v>143.00385131680162</c:v>
                </c:pt>
                <c:pt idx="143">
                  <c:v>145.52490318392361</c:v>
                </c:pt>
              </c:numCache>
            </c:numRef>
          </c:val>
          <c:extLst xmlns:c16r2="http://schemas.microsoft.com/office/drawing/2015/06/chart">
            <c:ext xmlns:c16="http://schemas.microsoft.com/office/drawing/2014/chart" uri="{C3380CC4-5D6E-409C-BE32-E72D297353CC}">
              <c16:uniqueId val="{00000002-A48C-4381-BE03-4384331276B8}"/>
            </c:ext>
          </c:extLst>
        </c:ser>
        <c:dLbls/>
        <c:marker val="1"/>
        <c:axId val="64144128"/>
        <c:axId val="64145664"/>
      </c:lineChart>
      <c:dateAx>
        <c:axId val="64144128"/>
        <c:scaling>
          <c:orientation val="minMax"/>
        </c:scaling>
        <c:axPos val="b"/>
        <c:numFmt formatCode="m/d/yyyy" sourceLinked="1"/>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4145664"/>
        <c:crosses val="autoZero"/>
        <c:auto val="1"/>
        <c:lblOffset val="100"/>
        <c:baseTimeUnit val="months"/>
      </c:dateAx>
      <c:valAx>
        <c:axId val="64145664"/>
        <c:scaling>
          <c:orientation val="minMax"/>
          <c:max val="165"/>
          <c:min val="50"/>
        </c:scaling>
        <c:axPos val="l"/>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4144128"/>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noFill/>
    <a:ln>
      <a:noFill/>
    </a:ln>
    <a:effectLst/>
  </c:spPr>
  <c:txPr>
    <a:bodyPr/>
    <a:lstStyle/>
    <a:p>
      <a:pPr>
        <a:defRPr/>
      </a:pPr>
      <a:endParaRPr lang="en-US"/>
    </a:p>
  </c:txPr>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he-IL" dirty="0"/>
              <a:t>מחיר</a:t>
            </a:r>
            <a:r>
              <a:rPr lang="he-IL" baseline="0" dirty="0"/>
              <a:t> מ"ר נדל"ן 2006-2016</a:t>
            </a:r>
            <a:endParaRPr lang="en-US" dirty="0"/>
          </a:p>
        </c:rich>
      </c:tx>
      <c:layout/>
      <c:spPr>
        <a:noFill/>
        <a:ln>
          <a:noFill/>
        </a:ln>
        <a:effectLst/>
      </c:spPr>
    </c:title>
    <c:plotArea>
      <c:layout/>
      <c:lineChart>
        <c:grouping val="standard"/>
        <c:ser>
          <c:idx val="0"/>
          <c:order val="0"/>
          <c:tx>
            <c:strRef>
              <c:f>Sheet12!$U$19</c:f>
              <c:strCache>
                <c:ptCount val="1"/>
                <c:pt idx="0">
                  <c:v>מגורים</c:v>
                </c:pt>
              </c:strCache>
            </c:strRef>
          </c:tx>
          <c:spPr>
            <a:ln w="41275" cap="rnd">
              <a:solidFill>
                <a:srgbClr val="FF0000"/>
              </a:solidFill>
              <a:round/>
            </a:ln>
            <a:effectLst/>
          </c:spPr>
          <c:marker>
            <c:symbol val="none"/>
          </c:marker>
          <c:dLbls>
            <c:dLbl>
              <c:idx val="0"/>
              <c:layout>
                <c:manualLayout>
                  <c:x val="-3.0668961284541678E-3"/>
                  <c:y val="-6.0150375939849628E-2"/>
                </c:manualLayout>
              </c:layout>
              <c:showVal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0-7DED-446B-BFD8-DA9818C8B094}"/>
                </c:ext>
              </c:extLst>
            </c:dLbl>
            <c:dLbl>
              <c:idx val="1"/>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7DED-446B-BFD8-DA9818C8B094}"/>
                </c:ext>
              </c:extLst>
            </c:dLbl>
            <c:dLbl>
              <c:idx val="3"/>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7DED-446B-BFD8-DA9818C8B094}"/>
                </c:ext>
              </c:extLst>
            </c:dLbl>
            <c:dLbl>
              <c:idx val="5"/>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7DED-446B-BFD8-DA9818C8B094}"/>
                </c:ext>
              </c:extLst>
            </c:dLbl>
            <c:dLbl>
              <c:idx val="7"/>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7DED-446B-BFD8-DA9818C8B094}"/>
                </c:ext>
              </c:extLst>
            </c:dLbl>
            <c:dLbl>
              <c:idx val="9"/>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7DED-446B-BFD8-DA9818C8B094}"/>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Val val="1"/>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Sheet12!$V$18:$AF$18</c:f>
              <c:strCache>
                <c:ptCount val="11"/>
                <c:pt idx="0">
                  <c:v>2006</c:v>
                </c:pt>
                <c:pt idx="1">
                  <c:v>2007</c:v>
                </c:pt>
                <c:pt idx="2">
                  <c:v>2008</c:v>
                </c:pt>
                <c:pt idx="3">
                  <c:v>2009</c:v>
                </c:pt>
                <c:pt idx="4">
                  <c:v>2010</c:v>
                </c:pt>
                <c:pt idx="5">
                  <c:v>2011</c:v>
                </c:pt>
                <c:pt idx="6">
                  <c:v>2012</c:v>
                </c:pt>
                <c:pt idx="7">
                  <c:v>2013</c:v>
                </c:pt>
                <c:pt idx="8">
                  <c:v>2014</c:v>
                </c:pt>
                <c:pt idx="9">
                  <c:v>2015</c:v>
                </c:pt>
                <c:pt idx="10">
                  <c:v>2016</c:v>
                </c:pt>
              </c:strCache>
            </c:strRef>
          </c:cat>
          <c:val>
            <c:numRef>
              <c:f>Sheet12!$V$19:$AF$19</c:f>
              <c:numCache>
                <c:formatCode>0</c:formatCode>
                <c:ptCount val="11"/>
                <c:pt idx="0">
                  <c:v>11872.430218949856</c:v>
                </c:pt>
                <c:pt idx="1">
                  <c:v>11710.953398393009</c:v>
                </c:pt>
                <c:pt idx="2">
                  <c:v>12115.651023995868</c:v>
                </c:pt>
                <c:pt idx="3">
                  <c:v>13351.774857544346</c:v>
                </c:pt>
                <c:pt idx="4">
                  <c:v>14737.977426499971</c:v>
                </c:pt>
                <c:pt idx="5">
                  <c:v>15703.437419241935</c:v>
                </c:pt>
                <c:pt idx="6">
                  <c:v>15687.708952778723</c:v>
                </c:pt>
                <c:pt idx="7">
                  <c:v>16255.841821039703</c:v>
                </c:pt>
                <c:pt idx="8">
                  <c:v>17141.003556755677</c:v>
                </c:pt>
                <c:pt idx="9">
                  <c:v>18333.455394435583</c:v>
                </c:pt>
                <c:pt idx="10">
                  <c:v>19457.309491959822</c:v>
                </c:pt>
              </c:numCache>
            </c:numRef>
          </c:val>
          <c:extLst xmlns:c16r2="http://schemas.microsoft.com/office/drawing/2015/06/chart">
            <c:ext xmlns:c16="http://schemas.microsoft.com/office/drawing/2014/chart" uri="{C3380CC4-5D6E-409C-BE32-E72D297353CC}">
              <c16:uniqueId val="{00000006-7DED-446B-BFD8-DA9818C8B094}"/>
            </c:ext>
          </c:extLst>
        </c:ser>
        <c:ser>
          <c:idx val="1"/>
          <c:order val="1"/>
          <c:tx>
            <c:strRef>
              <c:f>Sheet12!$U$20</c:f>
              <c:strCache>
                <c:ptCount val="1"/>
                <c:pt idx="0">
                  <c:v>משרדים</c:v>
                </c:pt>
              </c:strCache>
            </c:strRef>
          </c:tx>
          <c:spPr>
            <a:ln w="28575" cap="rnd">
              <a:solidFill>
                <a:schemeClr val="accent2"/>
              </a:solidFill>
              <a:round/>
            </a:ln>
            <a:effectLst/>
          </c:spPr>
          <c:marker>
            <c:symbol val="none"/>
          </c:marker>
          <c:dLbls>
            <c:dLbl>
              <c:idx val="1"/>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7DED-446B-BFD8-DA9818C8B094}"/>
                </c:ext>
              </c:extLst>
            </c:dLbl>
            <c:dLbl>
              <c:idx val="5"/>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7DED-446B-BFD8-DA9818C8B094}"/>
                </c:ext>
              </c:extLst>
            </c:dLbl>
            <c:dLbl>
              <c:idx val="8"/>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7DED-446B-BFD8-DA9818C8B094}"/>
                </c:ext>
              </c:extLst>
            </c:dLbl>
            <c:dLbl>
              <c:idx val="9"/>
              <c:layout>
                <c:manualLayout>
                  <c:x val="-1.0341261974420062E-16"/>
                  <c:y val="3.7383168400135315E-2"/>
                </c:manualLayout>
              </c:layout>
              <c:showVal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A-7DED-446B-BFD8-DA9818C8B09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Val val="1"/>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Sheet12!$V$18:$AF$18</c:f>
              <c:strCache>
                <c:ptCount val="11"/>
                <c:pt idx="0">
                  <c:v>2006</c:v>
                </c:pt>
                <c:pt idx="1">
                  <c:v>2007</c:v>
                </c:pt>
                <c:pt idx="2">
                  <c:v>2008</c:v>
                </c:pt>
                <c:pt idx="3">
                  <c:v>2009</c:v>
                </c:pt>
                <c:pt idx="4">
                  <c:v>2010</c:v>
                </c:pt>
                <c:pt idx="5">
                  <c:v>2011</c:v>
                </c:pt>
                <c:pt idx="6">
                  <c:v>2012</c:v>
                </c:pt>
                <c:pt idx="7">
                  <c:v>2013</c:v>
                </c:pt>
                <c:pt idx="8">
                  <c:v>2014</c:v>
                </c:pt>
                <c:pt idx="9">
                  <c:v>2015</c:v>
                </c:pt>
                <c:pt idx="10">
                  <c:v>2016</c:v>
                </c:pt>
              </c:strCache>
            </c:strRef>
          </c:cat>
          <c:val>
            <c:numRef>
              <c:f>Sheet12!$V$20:$AF$20</c:f>
              <c:numCache>
                <c:formatCode>0</c:formatCode>
                <c:ptCount val="11"/>
                <c:pt idx="0">
                  <c:v>10118.331040834457</c:v>
                </c:pt>
                <c:pt idx="1">
                  <c:v>10954.615740758967</c:v>
                </c:pt>
                <c:pt idx="2">
                  <c:v>11145.089133370806</c:v>
                </c:pt>
                <c:pt idx="3">
                  <c:v>9966.0888519775635</c:v>
                </c:pt>
                <c:pt idx="4">
                  <c:v>10538.801287840795</c:v>
                </c:pt>
                <c:pt idx="5">
                  <c:v>10438.493141302679</c:v>
                </c:pt>
                <c:pt idx="6">
                  <c:v>10429.363651380061</c:v>
                </c:pt>
                <c:pt idx="7">
                  <c:v>11784.902449376807</c:v>
                </c:pt>
                <c:pt idx="8">
                  <c:v>10877.478647526306</c:v>
                </c:pt>
                <c:pt idx="9">
                  <c:v>12671.538597269777</c:v>
                </c:pt>
                <c:pt idx="10">
                  <c:v>12992.25913402014</c:v>
                </c:pt>
              </c:numCache>
            </c:numRef>
          </c:val>
          <c:extLst xmlns:c16r2="http://schemas.microsoft.com/office/drawing/2015/06/chart">
            <c:ext xmlns:c16="http://schemas.microsoft.com/office/drawing/2014/chart" uri="{C3380CC4-5D6E-409C-BE32-E72D297353CC}">
              <c16:uniqueId val="{0000000B-7DED-446B-BFD8-DA9818C8B094}"/>
            </c:ext>
          </c:extLst>
        </c:ser>
        <c:dLbls/>
        <c:marker val="1"/>
        <c:axId val="64869504"/>
        <c:axId val="64871040"/>
      </c:lineChart>
      <c:lineChart>
        <c:grouping val="standard"/>
        <c:ser>
          <c:idx val="2"/>
          <c:order val="2"/>
          <c:tx>
            <c:strRef>
              <c:f>Sheet12!$U$21</c:f>
              <c:strCache>
                <c:ptCount val="1"/>
                <c:pt idx="0">
                  <c:v>תשומות</c:v>
                </c:pt>
              </c:strCache>
            </c:strRef>
          </c:tx>
          <c:spPr>
            <a:ln w="28575" cap="rnd">
              <a:solidFill>
                <a:schemeClr val="bg2">
                  <a:lumMod val="60000"/>
                  <a:lumOff val="40000"/>
                </a:schemeClr>
              </a:solidFill>
              <a:round/>
            </a:ln>
            <a:effectLst/>
          </c:spPr>
          <c:marker>
            <c:symbol val="none"/>
          </c:marker>
          <c:cat>
            <c:strRef>
              <c:f>Sheet12!$V$18:$AF$18</c:f>
              <c:strCache>
                <c:ptCount val="11"/>
                <c:pt idx="0">
                  <c:v>2006</c:v>
                </c:pt>
                <c:pt idx="1">
                  <c:v>2007</c:v>
                </c:pt>
                <c:pt idx="2">
                  <c:v>2008</c:v>
                </c:pt>
                <c:pt idx="3">
                  <c:v>2009</c:v>
                </c:pt>
                <c:pt idx="4">
                  <c:v>2010</c:v>
                </c:pt>
                <c:pt idx="5">
                  <c:v>2011</c:v>
                </c:pt>
                <c:pt idx="6">
                  <c:v>2012</c:v>
                </c:pt>
                <c:pt idx="7">
                  <c:v>2013</c:v>
                </c:pt>
                <c:pt idx="8">
                  <c:v>2014</c:v>
                </c:pt>
                <c:pt idx="9">
                  <c:v>2015</c:v>
                </c:pt>
                <c:pt idx="10">
                  <c:v>2016</c:v>
                </c:pt>
              </c:strCache>
            </c:strRef>
          </c:cat>
          <c:val>
            <c:numRef>
              <c:f>Sheet12!$V$21:$AF$21</c:f>
              <c:numCache>
                <c:formatCode>0</c:formatCode>
                <c:ptCount val="11"/>
                <c:pt idx="0">
                  <c:v>140.25621616907964</c:v>
                </c:pt>
                <c:pt idx="1">
                  <c:v>139.85144692133932</c:v>
                </c:pt>
                <c:pt idx="2">
                  <c:v>139.11119565193235</c:v>
                </c:pt>
                <c:pt idx="3">
                  <c:v>133.87061400610986</c:v>
                </c:pt>
                <c:pt idx="4">
                  <c:v>135.45987414987067</c:v>
                </c:pt>
                <c:pt idx="5">
                  <c:v>137.59468112891267</c:v>
                </c:pt>
                <c:pt idx="6">
                  <c:v>139.78960081404443</c:v>
                </c:pt>
                <c:pt idx="7">
                  <c:v>139.29909683955378</c:v>
                </c:pt>
                <c:pt idx="8">
                  <c:v>140.90520703674238</c:v>
                </c:pt>
                <c:pt idx="9">
                  <c:v>143.38062563067609</c:v>
                </c:pt>
                <c:pt idx="10">
                  <c:v>145.81092012133465</c:v>
                </c:pt>
              </c:numCache>
            </c:numRef>
          </c:val>
          <c:extLst xmlns:c16r2="http://schemas.microsoft.com/office/drawing/2015/06/chart">
            <c:ext xmlns:c16="http://schemas.microsoft.com/office/drawing/2014/chart" uri="{C3380CC4-5D6E-409C-BE32-E72D297353CC}">
              <c16:uniqueId val="{0000000C-7DED-446B-BFD8-DA9818C8B094}"/>
            </c:ext>
          </c:extLst>
        </c:ser>
        <c:dLbls/>
        <c:marker val="1"/>
        <c:axId val="70064000"/>
        <c:axId val="70062464"/>
      </c:lineChart>
      <c:catAx>
        <c:axId val="64869504"/>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4871040"/>
        <c:crosses val="autoZero"/>
        <c:auto val="1"/>
        <c:lblAlgn val="ctr"/>
        <c:lblOffset val="100"/>
      </c:catAx>
      <c:valAx>
        <c:axId val="64871040"/>
        <c:scaling>
          <c:orientation val="minMax"/>
          <c:min val="9000"/>
        </c:scaling>
        <c:axPos val="l"/>
        <c:majorGridlines>
          <c:spPr>
            <a:ln w="9525" cap="flat" cmpd="sng" algn="ctr">
              <a:solidFill>
                <a:schemeClr val="tx1">
                  <a:lumMod val="15000"/>
                  <a:lumOff val="85000"/>
                </a:schemeClr>
              </a:solidFill>
              <a:round/>
            </a:ln>
            <a:effectLst/>
          </c:spPr>
        </c:majorGridlines>
        <c:numFmt formatCode="0"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4869504"/>
        <c:crosses val="autoZero"/>
        <c:crossBetween val="between"/>
      </c:valAx>
      <c:valAx>
        <c:axId val="70062464"/>
        <c:scaling>
          <c:orientation val="minMax"/>
          <c:max val="200"/>
          <c:min val="100"/>
        </c:scaling>
        <c:axPos val="r"/>
        <c:numFmt formatCode="0" sourceLinked="1"/>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064000"/>
        <c:crosses val="max"/>
        <c:crossBetween val="between"/>
      </c:valAx>
      <c:catAx>
        <c:axId val="70064000"/>
        <c:scaling>
          <c:orientation val="minMax"/>
        </c:scaling>
        <c:delete val="1"/>
        <c:axPos val="b"/>
        <c:numFmt formatCode="General" sourceLinked="1"/>
        <c:tickLblPos val="none"/>
        <c:crossAx val="70062464"/>
        <c:crosses val="autoZero"/>
        <c:auto val="1"/>
        <c:lblAlgn val="ctr"/>
        <c:lblOffset val="100"/>
      </c:catAx>
      <c:spPr>
        <a:noFill/>
        <a:ln>
          <a:noFill/>
        </a:ln>
        <a:effectLst/>
      </c:spPr>
    </c:plotArea>
    <c:legend>
      <c:legendPos val="b"/>
      <c:layout>
        <c:manualLayout>
          <c:xMode val="edge"/>
          <c:yMode val="edge"/>
          <c:x val="0.3536087336908974"/>
          <c:y val="0.90319791242786895"/>
          <c:w val="0.36524630073414738"/>
          <c:h val="7.345295118375833E-2"/>
        </c:manualLayout>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noFill/>
    <a:ln>
      <a:noFill/>
    </a:ln>
    <a:effectLst/>
  </c:spPr>
  <c:txPr>
    <a:bodyPr/>
    <a:lstStyle/>
    <a:p>
      <a:pPr>
        <a:defRPr/>
      </a:pPr>
      <a:endParaRPr lang="en-US"/>
    </a:p>
  </c:txPr>
  <c:externalData r:id="rId1"/>
  <c:userShapes r:id="rId2"/>
</c:chartSpace>
</file>

<file path=ppt/charts/chart4.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smtClean="0"/>
              <a:t>The value of residential square meters along the coastline rally in 2014 prices</a:t>
            </a:r>
            <a:endParaRPr lang="en-US" dirty="0"/>
          </a:p>
        </c:rich>
      </c:tx>
      <c:layout/>
      <c:spPr>
        <a:noFill/>
        <a:ln>
          <a:noFill/>
        </a:ln>
        <a:effectLst/>
      </c:spPr>
    </c:title>
    <c:plotArea>
      <c:layout>
        <c:manualLayout>
          <c:layoutTarget val="inner"/>
          <c:xMode val="edge"/>
          <c:yMode val="edge"/>
          <c:x val="5.0300886302255703E-2"/>
          <c:y val="0.11992702014874507"/>
          <c:w val="0.94124500741755113"/>
          <c:h val="0.71419526591590909"/>
        </c:manualLayout>
      </c:layout>
      <c:lineChart>
        <c:grouping val="standard"/>
        <c:ser>
          <c:idx val="1"/>
          <c:order val="0"/>
          <c:tx>
            <c:v>2016</c:v>
          </c:tx>
          <c:spPr>
            <a:ln w="28575" cap="rnd">
              <a:solidFill>
                <a:schemeClr val="accent2"/>
              </a:solidFill>
              <a:round/>
            </a:ln>
            <a:effectLst/>
          </c:spPr>
          <c:marker>
            <c:symbol val="none"/>
          </c:marker>
          <c:dLbls>
            <c:dLbl>
              <c:idx val="1"/>
              <c:layout>
                <c:manualLayout>
                  <c:x val="-2.2141451144382607E-17"/>
                  <c:y val="3.5023709948526181E-2"/>
                </c:manualLayout>
              </c:layout>
              <c:showVal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9-12A4-434B-878B-4387DA39C06C}"/>
                </c:ext>
              </c:extLst>
            </c:dLbl>
            <c:dLbl>
              <c:idx val="2"/>
              <c:layout>
                <c:manualLayout>
                  <c:x val="0"/>
                  <c:y val="3.7942352444236695E-2"/>
                </c:manualLayout>
              </c:layout>
              <c:showVal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8-12A4-434B-878B-4387DA39C06C}"/>
                </c:ext>
              </c:extLst>
            </c:dLbl>
            <c:dLbl>
              <c:idx val="7"/>
              <c:layout>
                <c:manualLayout>
                  <c:x val="-7.2463768115942047E-3"/>
                  <c:y val="-4.9616922427078769E-2"/>
                </c:manualLayout>
              </c:layout>
              <c:showVal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2-12A4-434B-878B-4387DA39C06C}"/>
                </c:ext>
              </c:extLst>
            </c:dLbl>
            <c:dLbl>
              <c:idx val="8"/>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12A4-434B-878B-4387DA39C06C}"/>
                </c:ext>
              </c:extLst>
            </c:dLbl>
            <c:dLbl>
              <c:idx val="19"/>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75DB-4A84-A368-628AD7AC78D4}"/>
                </c:ext>
              </c:extLst>
            </c:dLbl>
            <c:dLbl>
              <c:idx val="20"/>
              <c:layout>
                <c:manualLayout>
                  <c:x val="-2.0933977455716596E-2"/>
                  <c:y val="-3.0500938894551112E-2"/>
                </c:manualLayout>
              </c:layout>
              <c:showVal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7-75DB-4A84-A368-628AD7AC78D4}"/>
                </c:ext>
              </c:extLst>
            </c:dLbl>
            <c:dLbl>
              <c:idx val="21"/>
              <c:layout>
                <c:manualLayout>
                  <c:x val="4.830917874396135E-3"/>
                  <c:y val="-4.9564025703645556E-2"/>
                </c:manualLayout>
              </c:layout>
              <c:showVal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5-75DB-4A84-A368-628AD7AC78D4}"/>
                </c:ext>
              </c:extLst>
            </c:dLbl>
            <c:dLbl>
              <c:idx val="22"/>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75DB-4A84-A368-628AD7AC78D4}"/>
                </c:ext>
              </c:extLst>
            </c:dLbl>
            <c:dLbl>
              <c:idx val="23"/>
              <c:layout>
                <c:manualLayout>
                  <c:x val="0"/>
                  <c:y val="-4.5751408341826685E-2"/>
                </c:manualLayout>
              </c:layout>
              <c:showVal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4-75DB-4A84-A368-628AD7AC78D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rgbClr val="FF0000"/>
                    </a:solidFill>
                    <a:latin typeface="+mn-lt"/>
                    <a:ea typeface="+mn-ea"/>
                    <a:cs typeface="+mn-cs"/>
                  </a:defRPr>
                </a:pPr>
                <a:endParaRPr lang="en-US"/>
              </a:p>
            </c:txPr>
            <c:showVal val="1"/>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Sheet12!$A$59:$A$82</c:f>
              <c:strCache>
                <c:ptCount val="24"/>
                <c:pt idx="0">
                  <c:v>דימונה</c:v>
                </c:pt>
                <c:pt idx="1">
                  <c:v>באר שבע</c:v>
                </c:pt>
                <c:pt idx="2">
                  <c:v>קריית גת</c:v>
                </c:pt>
                <c:pt idx="3">
                  <c:v>אשקלון</c:v>
                </c:pt>
                <c:pt idx="4">
                  <c:v>אשדוד</c:v>
                </c:pt>
                <c:pt idx="5">
                  <c:v>יבנה</c:v>
                </c:pt>
                <c:pt idx="6">
                  <c:v>ראשון לציון</c:v>
                </c:pt>
                <c:pt idx="7">
                  <c:v>בת ים</c:v>
                </c:pt>
                <c:pt idx="8">
                  <c:v>חולון</c:v>
                </c:pt>
                <c:pt idx="9">
                  <c:v>תל אביב -יפו</c:v>
                </c:pt>
                <c:pt idx="10">
                  <c:v>הרצלייה</c:v>
                </c:pt>
                <c:pt idx="11">
                  <c:v>רעננה</c:v>
                </c:pt>
                <c:pt idx="12">
                  <c:v>כפר סבא</c:v>
                </c:pt>
                <c:pt idx="13">
                  <c:v>נתניה</c:v>
                </c:pt>
                <c:pt idx="14">
                  <c:v>חדרה</c:v>
                </c:pt>
                <c:pt idx="15">
                  <c:v>אור עקיבא</c:v>
                </c:pt>
                <c:pt idx="16">
                  <c:v>פרדס חנה-כרכור</c:v>
                </c:pt>
                <c:pt idx="17">
                  <c:v>חיפה</c:v>
                </c:pt>
                <c:pt idx="18">
                  <c:v>נשר</c:v>
                </c:pt>
                <c:pt idx="19">
                  <c:v>קריית ים</c:v>
                </c:pt>
                <c:pt idx="20">
                  <c:v>קריית מוצקין</c:v>
                </c:pt>
                <c:pt idx="21">
                  <c:v>קריית אתא</c:v>
                </c:pt>
                <c:pt idx="22">
                  <c:v>עכו</c:v>
                </c:pt>
                <c:pt idx="23">
                  <c:v>נהרייה</c:v>
                </c:pt>
              </c:strCache>
            </c:strRef>
          </c:cat>
          <c:val>
            <c:numRef>
              <c:f>Sheet12!$T$59:$T$82</c:f>
              <c:numCache>
                <c:formatCode>0</c:formatCode>
                <c:ptCount val="24"/>
                <c:pt idx="0">
                  <c:v>7746.3994822671038</c:v>
                </c:pt>
                <c:pt idx="1">
                  <c:v>11139.104123698133</c:v>
                </c:pt>
                <c:pt idx="2">
                  <c:v>11052.855541518105</c:v>
                </c:pt>
                <c:pt idx="3">
                  <c:v>11290.558070167457</c:v>
                </c:pt>
                <c:pt idx="4">
                  <c:v>15969.057004834351</c:v>
                </c:pt>
                <c:pt idx="5">
                  <c:v>14449.026822475609</c:v>
                </c:pt>
                <c:pt idx="6">
                  <c:v>19016.996539814845</c:v>
                </c:pt>
                <c:pt idx="7">
                  <c:v>20538.777869621346</c:v>
                </c:pt>
                <c:pt idx="8">
                  <c:v>20192.16486976172</c:v>
                </c:pt>
                <c:pt idx="9">
                  <c:v>32753.506643164979</c:v>
                </c:pt>
                <c:pt idx="10">
                  <c:v>24334.299779836212</c:v>
                </c:pt>
                <c:pt idx="11">
                  <c:v>22323.429121639889</c:v>
                </c:pt>
                <c:pt idx="12">
                  <c:v>19495.411612748481</c:v>
                </c:pt>
                <c:pt idx="13">
                  <c:v>16975.887441223138</c:v>
                </c:pt>
                <c:pt idx="14">
                  <c:v>12341.978606635143</c:v>
                </c:pt>
                <c:pt idx="15">
                  <c:v>13481.481858403373</c:v>
                </c:pt>
                <c:pt idx="16">
                  <c:v>11466.155495429961</c:v>
                </c:pt>
                <c:pt idx="17">
                  <c:v>14427.700490596553</c:v>
                </c:pt>
                <c:pt idx="18">
                  <c:v>13174.149517559326</c:v>
                </c:pt>
                <c:pt idx="19">
                  <c:v>11199.041018112901</c:v>
                </c:pt>
                <c:pt idx="20">
                  <c:v>12063.547864681725</c:v>
                </c:pt>
                <c:pt idx="21">
                  <c:v>9857.4818985193579</c:v>
                </c:pt>
                <c:pt idx="22">
                  <c:v>10018.097598674593</c:v>
                </c:pt>
                <c:pt idx="23">
                  <c:v>12322.484804635997</c:v>
                </c:pt>
              </c:numCache>
            </c:numRef>
          </c:val>
          <c:extLst xmlns:c16r2="http://schemas.microsoft.com/office/drawing/2015/06/chart">
            <c:ext xmlns:c16="http://schemas.microsoft.com/office/drawing/2014/chart" uri="{C3380CC4-5D6E-409C-BE32-E72D297353CC}">
              <c16:uniqueId val="{00000000-12A4-434B-878B-4387DA39C06C}"/>
            </c:ext>
          </c:extLst>
        </c:ser>
        <c:ser>
          <c:idx val="2"/>
          <c:order val="1"/>
          <c:tx>
            <c:v>2007</c:v>
          </c:tx>
          <c:spPr>
            <a:ln w="28575" cap="rnd">
              <a:solidFill>
                <a:srgbClr val="002060"/>
              </a:solidFill>
              <a:round/>
            </a:ln>
            <a:effectLst/>
          </c:spPr>
          <c:marker>
            <c:symbol val="none"/>
          </c:marker>
          <c:dLbls>
            <c:dLbl>
              <c:idx val="6"/>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75DB-4A84-A368-628AD7AC78D4}"/>
                </c:ext>
              </c:extLst>
            </c:dLbl>
            <c:dLbl>
              <c:idx val="7"/>
              <c:layout>
                <c:manualLayout>
                  <c:x val="-2.5764895330112718E-2"/>
                  <c:y val="-5.7189260427283332E-2"/>
                </c:manualLayout>
              </c:layout>
              <c:showVal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2-75DB-4A84-A368-628AD7AC78D4}"/>
                </c:ext>
              </c:extLst>
            </c:dLbl>
            <c:dLbl>
              <c:idx val="8"/>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75DB-4A84-A368-628AD7AC78D4}"/>
                </c:ext>
              </c:extLst>
            </c:dLbl>
            <c:dLbl>
              <c:idx val="14"/>
              <c:layout>
                <c:manualLayout>
                  <c:x val="-8.8565804577530503E-17"/>
                  <c:y val="4.3779637435657721E-2"/>
                </c:manualLayout>
              </c:layout>
              <c:showVal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4-12A4-434B-878B-4387DA39C06C}"/>
                </c:ext>
              </c:extLst>
            </c:dLbl>
            <c:dLbl>
              <c:idx val="19"/>
              <c:layout>
                <c:manualLayout>
                  <c:x val="0"/>
                  <c:y val="2.9186424957105144E-2"/>
                </c:manualLayout>
              </c:layout>
              <c:showVal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5-12A4-434B-878B-4387DA39C06C}"/>
                </c:ext>
              </c:extLst>
            </c:dLbl>
            <c:dLbl>
              <c:idx val="20"/>
              <c:layout>
                <c:manualLayout>
                  <c:x val="-4.8309178743963111E-3"/>
                  <c:y val="-3.2105067452815779E-2"/>
                </c:manualLayout>
              </c:layout>
              <c:showVal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6-12A4-434B-878B-4387DA39C06C}"/>
                </c:ext>
              </c:extLst>
            </c:dLbl>
            <c:dLbl>
              <c:idx val="21"/>
              <c:layout>
                <c:manualLayout>
                  <c:x val="-1.8115942028985681E-2"/>
                  <c:y val="6.7128777401341849E-2"/>
                </c:manualLayout>
              </c:layout>
              <c:showVal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7-12A4-434B-878B-4387DA39C06C}"/>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00B050"/>
                    </a:solidFill>
                    <a:latin typeface="+mn-lt"/>
                    <a:ea typeface="+mn-ea"/>
                    <a:cs typeface="+mn-cs"/>
                  </a:defRPr>
                </a:pPr>
                <a:endParaRPr lang="en-US"/>
              </a:p>
            </c:txPr>
            <c:showVal val="1"/>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Sheet12!$A$59:$A$82</c:f>
              <c:strCache>
                <c:ptCount val="24"/>
                <c:pt idx="0">
                  <c:v>דימונה</c:v>
                </c:pt>
                <c:pt idx="1">
                  <c:v>באר שבע</c:v>
                </c:pt>
                <c:pt idx="2">
                  <c:v>קריית גת</c:v>
                </c:pt>
                <c:pt idx="3">
                  <c:v>אשקלון</c:v>
                </c:pt>
                <c:pt idx="4">
                  <c:v>אשדוד</c:v>
                </c:pt>
                <c:pt idx="5">
                  <c:v>יבנה</c:v>
                </c:pt>
                <c:pt idx="6">
                  <c:v>ראשון לציון</c:v>
                </c:pt>
                <c:pt idx="7">
                  <c:v>בת ים</c:v>
                </c:pt>
                <c:pt idx="8">
                  <c:v>חולון</c:v>
                </c:pt>
                <c:pt idx="9">
                  <c:v>תל אביב -יפו</c:v>
                </c:pt>
                <c:pt idx="10">
                  <c:v>הרצלייה</c:v>
                </c:pt>
                <c:pt idx="11">
                  <c:v>רעננה</c:v>
                </c:pt>
                <c:pt idx="12">
                  <c:v>כפר סבא</c:v>
                </c:pt>
                <c:pt idx="13">
                  <c:v>נתניה</c:v>
                </c:pt>
                <c:pt idx="14">
                  <c:v>חדרה</c:v>
                </c:pt>
                <c:pt idx="15">
                  <c:v>אור עקיבא</c:v>
                </c:pt>
                <c:pt idx="16">
                  <c:v>פרדס חנה-כרכור</c:v>
                </c:pt>
                <c:pt idx="17">
                  <c:v>חיפה</c:v>
                </c:pt>
                <c:pt idx="18">
                  <c:v>נשר</c:v>
                </c:pt>
                <c:pt idx="19">
                  <c:v>קריית ים</c:v>
                </c:pt>
                <c:pt idx="20">
                  <c:v>קריית מוצקין</c:v>
                </c:pt>
                <c:pt idx="21">
                  <c:v>קריית אתא</c:v>
                </c:pt>
                <c:pt idx="22">
                  <c:v>עכו</c:v>
                </c:pt>
                <c:pt idx="23">
                  <c:v>נהרייה</c:v>
                </c:pt>
              </c:strCache>
            </c:strRef>
          </c:cat>
          <c:val>
            <c:numRef>
              <c:f>Sheet12!$K$59:$K$82</c:f>
              <c:numCache>
                <c:formatCode>0</c:formatCode>
                <c:ptCount val="24"/>
                <c:pt idx="0">
                  <c:v>5096.6518298654946</c:v>
                </c:pt>
                <c:pt idx="1">
                  <c:v>5384.3259137510504</c:v>
                </c:pt>
                <c:pt idx="2">
                  <c:v>6636.8649049731293</c:v>
                </c:pt>
                <c:pt idx="3">
                  <c:v>5823.8747499924439</c:v>
                </c:pt>
                <c:pt idx="4">
                  <c:v>8139.540358615146</c:v>
                </c:pt>
                <c:pt idx="5">
                  <c:v>6626.0200206036689</c:v>
                </c:pt>
                <c:pt idx="6">
                  <c:v>10246.095556852175</c:v>
                </c:pt>
                <c:pt idx="7">
                  <c:v>10262.243179494129</c:v>
                </c:pt>
                <c:pt idx="8">
                  <c:v>10753.867289748008</c:v>
                </c:pt>
                <c:pt idx="9">
                  <c:v>20377.174788530527</c:v>
                </c:pt>
                <c:pt idx="10">
                  <c:v>15647.053611810235</c:v>
                </c:pt>
                <c:pt idx="11">
                  <c:v>15282.407347881104</c:v>
                </c:pt>
                <c:pt idx="12">
                  <c:v>11491.923966336135</c:v>
                </c:pt>
                <c:pt idx="13">
                  <c:v>10839.425497462829</c:v>
                </c:pt>
                <c:pt idx="14">
                  <c:v>5989.2607789111917</c:v>
                </c:pt>
                <c:pt idx="15">
                  <c:v>5773.4728508140452</c:v>
                </c:pt>
                <c:pt idx="16">
                  <c:v>7548.7248625059692</c:v>
                </c:pt>
                <c:pt idx="17">
                  <c:v>8874.6253872210018</c:v>
                </c:pt>
                <c:pt idx="18">
                  <c:v>6866.7918747488584</c:v>
                </c:pt>
                <c:pt idx="19">
                  <c:v>5815.3594794294013</c:v>
                </c:pt>
                <c:pt idx="20">
                  <c:v>6588.311136663594</c:v>
                </c:pt>
                <c:pt idx="21">
                  <c:v>5455.5806937852567</c:v>
                </c:pt>
                <c:pt idx="22">
                  <c:v>4818.1792658620998</c:v>
                </c:pt>
                <c:pt idx="23">
                  <c:v>7184.1550839123238</c:v>
                </c:pt>
              </c:numCache>
            </c:numRef>
          </c:val>
          <c:extLst xmlns:c16r2="http://schemas.microsoft.com/office/drawing/2015/06/chart">
            <c:ext xmlns:c16="http://schemas.microsoft.com/office/drawing/2014/chart" uri="{C3380CC4-5D6E-409C-BE32-E72D297353CC}">
              <c16:uniqueId val="{00000001-12A4-434B-878B-4387DA39C06C}"/>
            </c:ext>
          </c:extLst>
        </c:ser>
        <c:dLbls/>
        <c:marker val="1"/>
        <c:axId val="63437824"/>
        <c:axId val="70202112"/>
      </c:lineChart>
      <c:catAx>
        <c:axId val="63437824"/>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202112"/>
        <c:crosses val="autoZero"/>
        <c:auto val="1"/>
        <c:lblAlgn val="ctr"/>
        <c:lblOffset val="100"/>
      </c:catAx>
      <c:valAx>
        <c:axId val="70202112"/>
        <c:scaling>
          <c:orientation val="minMax"/>
        </c:scaling>
        <c:axPos val="l"/>
        <c:majorGridlines>
          <c:spPr>
            <a:ln w="9525" cap="flat" cmpd="sng" algn="ctr">
              <a:solidFill>
                <a:schemeClr val="tx1">
                  <a:lumMod val="15000"/>
                  <a:lumOff val="85000"/>
                </a:schemeClr>
              </a:solidFill>
              <a:round/>
            </a:ln>
            <a:effectLst/>
          </c:spPr>
        </c:majorGridlines>
        <c:numFmt formatCode="0"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3437824"/>
        <c:crosses val="autoZero"/>
        <c:crossBetween val="between"/>
      </c:valAx>
      <c:spPr>
        <a:noFill/>
        <a:ln>
          <a:noFill/>
        </a:ln>
        <a:effectLst/>
      </c:spPr>
    </c:plotArea>
    <c:legend>
      <c:legendPos val="b"/>
      <c:layout>
        <c:manualLayout>
          <c:xMode val="edge"/>
          <c:yMode val="edge"/>
          <c:x val="0.41976783699139059"/>
          <c:y val="0.92685208395563556"/>
          <c:w val="0.17012616176601114"/>
          <c:h val="6.0809445684462379E-2"/>
        </c:manualLayout>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noFill/>
    <a:ln>
      <a:noFill/>
    </a:ln>
    <a:effectLst/>
  </c:spPr>
  <c:txPr>
    <a:bodyPr/>
    <a:lstStyle/>
    <a:p>
      <a:pPr>
        <a:defRPr/>
      </a:pPr>
      <a:endParaRPr lang="en-US"/>
    </a:p>
  </c:txPr>
  <c:externalData r:id="rId1"/>
  <c:userShapes r:id="rId2"/>
</c:chartSpace>
</file>

<file path=ppt/charts/chart5.xml><?xml version="1.0" encoding="utf-8"?>
<c:chartSpace xmlns:c="http://schemas.openxmlformats.org/drawingml/2006/chart" xmlns:a="http://schemas.openxmlformats.org/drawingml/2006/main" xmlns:r="http://schemas.openxmlformats.org/officeDocument/2006/relationships">
  <c:lang val="en-US"/>
  <c:chart>
    <c:autoTitleDeleted val="1"/>
    <c:plotArea>
      <c:layout/>
      <c:lineChart>
        <c:grouping val="standard"/>
        <c:ser>
          <c:idx val="0"/>
          <c:order val="0"/>
          <c:tx>
            <c:strRef>
              <c:f>Sheet1!$E$1</c:f>
              <c:strCache>
                <c:ptCount val="1"/>
                <c:pt idx="0">
                  <c:v>יחס מחירי דירות לתוצר לנפש</c:v>
                </c:pt>
              </c:strCache>
            </c:strRef>
          </c:tx>
          <c:spPr>
            <a:ln w="28575" cap="rnd">
              <a:solidFill>
                <a:schemeClr val="accent1"/>
              </a:solidFill>
              <a:round/>
            </a:ln>
            <a:effectLst/>
          </c:spPr>
          <c:marker>
            <c:symbol val="none"/>
          </c:marker>
          <c:cat>
            <c:strRef>
              <c:f>Sheet1!$A$2:$A$161</c:f>
              <c:strCache>
                <c:ptCount val="157"/>
                <c:pt idx="0">
                  <c:v>1980-Q1</c:v>
                </c:pt>
                <c:pt idx="1">
                  <c:v>1980-Q2</c:v>
                </c:pt>
                <c:pt idx="2">
                  <c:v>1980-Q3</c:v>
                </c:pt>
                <c:pt idx="3">
                  <c:v>1980-Q4</c:v>
                </c:pt>
                <c:pt idx="4">
                  <c:v>1981-Q1</c:v>
                </c:pt>
                <c:pt idx="5">
                  <c:v>1981-Q2</c:v>
                </c:pt>
                <c:pt idx="6">
                  <c:v>1981-Q3</c:v>
                </c:pt>
                <c:pt idx="7">
                  <c:v>1981-Q4</c:v>
                </c:pt>
                <c:pt idx="8">
                  <c:v>1982-Q1</c:v>
                </c:pt>
                <c:pt idx="9">
                  <c:v>1982-Q2</c:v>
                </c:pt>
                <c:pt idx="10">
                  <c:v>1982-Q3</c:v>
                </c:pt>
                <c:pt idx="11">
                  <c:v>1982-Q4</c:v>
                </c:pt>
                <c:pt idx="12">
                  <c:v>1983-Q1</c:v>
                </c:pt>
                <c:pt idx="13">
                  <c:v>1983-Q2</c:v>
                </c:pt>
                <c:pt idx="14">
                  <c:v>1983-Q3</c:v>
                </c:pt>
                <c:pt idx="15">
                  <c:v>1983-Q4</c:v>
                </c:pt>
                <c:pt idx="16">
                  <c:v>1984-Q1</c:v>
                </c:pt>
                <c:pt idx="17">
                  <c:v>1984-Q2</c:v>
                </c:pt>
                <c:pt idx="18">
                  <c:v>1984-Q3</c:v>
                </c:pt>
                <c:pt idx="19">
                  <c:v>1984-Q4</c:v>
                </c:pt>
                <c:pt idx="20">
                  <c:v>1985-Q1</c:v>
                </c:pt>
                <c:pt idx="21">
                  <c:v>1985-Q2</c:v>
                </c:pt>
                <c:pt idx="22">
                  <c:v>1985-Q3</c:v>
                </c:pt>
                <c:pt idx="23">
                  <c:v>1985-Q4</c:v>
                </c:pt>
                <c:pt idx="24">
                  <c:v>1986-Q1</c:v>
                </c:pt>
                <c:pt idx="25">
                  <c:v>1986-Q2</c:v>
                </c:pt>
                <c:pt idx="26">
                  <c:v>1986-Q3</c:v>
                </c:pt>
                <c:pt idx="27">
                  <c:v>1986-Q4</c:v>
                </c:pt>
                <c:pt idx="28">
                  <c:v>1987-Q1</c:v>
                </c:pt>
                <c:pt idx="29">
                  <c:v>1987-Q2</c:v>
                </c:pt>
                <c:pt idx="30">
                  <c:v>1987-Q3</c:v>
                </c:pt>
                <c:pt idx="31">
                  <c:v>1987-Q4</c:v>
                </c:pt>
                <c:pt idx="32">
                  <c:v>1988-Q1</c:v>
                </c:pt>
                <c:pt idx="33">
                  <c:v>1988-Q2</c:v>
                </c:pt>
                <c:pt idx="34">
                  <c:v>1988-Q3</c:v>
                </c:pt>
                <c:pt idx="35">
                  <c:v>1988-Q4</c:v>
                </c:pt>
                <c:pt idx="36">
                  <c:v>1989-Q1</c:v>
                </c:pt>
                <c:pt idx="37">
                  <c:v>1989-Q2</c:v>
                </c:pt>
                <c:pt idx="38">
                  <c:v>1989-Q3</c:v>
                </c:pt>
                <c:pt idx="39">
                  <c:v>1989-Q4</c:v>
                </c:pt>
                <c:pt idx="40">
                  <c:v>1990-Q1</c:v>
                </c:pt>
                <c:pt idx="41">
                  <c:v>1990-Q2</c:v>
                </c:pt>
                <c:pt idx="42">
                  <c:v>1990-Q3</c:v>
                </c:pt>
                <c:pt idx="43">
                  <c:v>1990-Q4</c:v>
                </c:pt>
                <c:pt idx="44">
                  <c:v>1991-Q1</c:v>
                </c:pt>
                <c:pt idx="45">
                  <c:v>1991-Q2</c:v>
                </c:pt>
                <c:pt idx="46">
                  <c:v>1991-Q3</c:v>
                </c:pt>
                <c:pt idx="47">
                  <c:v>1991-Q4</c:v>
                </c:pt>
                <c:pt idx="48">
                  <c:v>1992-Q1</c:v>
                </c:pt>
                <c:pt idx="49">
                  <c:v>1992-Q2</c:v>
                </c:pt>
                <c:pt idx="50">
                  <c:v>1992-Q3</c:v>
                </c:pt>
                <c:pt idx="51">
                  <c:v>1992-Q4</c:v>
                </c:pt>
                <c:pt idx="52">
                  <c:v>1993-Q1</c:v>
                </c:pt>
                <c:pt idx="53">
                  <c:v>1993-Q2</c:v>
                </c:pt>
                <c:pt idx="54">
                  <c:v>1993-Q3</c:v>
                </c:pt>
                <c:pt idx="55">
                  <c:v>1993-Q4</c:v>
                </c:pt>
                <c:pt idx="56">
                  <c:v>1994-Q1</c:v>
                </c:pt>
                <c:pt idx="57">
                  <c:v>1994-Q2</c:v>
                </c:pt>
                <c:pt idx="58">
                  <c:v>1994-Q3</c:v>
                </c:pt>
                <c:pt idx="59">
                  <c:v>1994-Q4</c:v>
                </c:pt>
                <c:pt idx="60">
                  <c:v>1995-Q1</c:v>
                </c:pt>
                <c:pt idx="61">
                  <c:v>1995-Q2</c:v>
                </c:pt>
                <c:pt idx="62">
                  <c:v>1995-Q3</c:v>
                </c:pt>
                <c:pt idx="63">
                  <c:v>1995-Q4</c:v>
                </c:pt>
                <c:pt idx="64">
                  <c:v>1996-Q1</c:v>
                </c:pt>
                <c:pt idx="65">
                  <c:v>1996-Q2</c:v>
                </c:pt>
                <c:pt idx="66">
                  <c:v>1996-Q3</c:v>
                </c:pt>
                <c:pt idx="67">
                  <c:v>1996-Q4</c:v>
                </c:pt>
                <c:pt idx="68">
                  <c:v>1997-Q1</c:v>
                </c:pt>
                <c:pt idx="69">
                  <c:v>1997-Q2</c:v>
                </c:pt>
                <c:pt idx="70">
                  <c:v>1997-Q3</c:v>
                </c:pt>
                <c:pt idx="71">
                  <c:v>1997-Q4</c:v>
                </c:pt>
                <c:pt idx="72">
                  <c:v>1998-Q1</c:v>
                </c:pt>
                <c:pt idx="73">
                  <c:v>1998-Q2</c:v>
                </c:pt>
                <c:pt idx="74">
                  <c:v>1998-Q3</c:v>
                </c:pt>
                <c:pt idx="75">
                  <c:v>1998-Q4</c:v>
                </c:pt>
                <c:pt idx="76">
                  <c:v>1999-Q1</c:v>
                </c:pt>
                <c:pt idx="77">
                  <c:v>1999-Q2</c:v>
                </c:pt>
                <c:pt idx="78">
                  <c:v>1999-Q3</c:v>
                </c:pt>
                <c:pt idx="79">
                  <c:v>1999-Q4</c:v>
                </c:pt>
                <c:pt idx="80">
                  <c:v>2000-Q1</c:v>
                </c:pt>
                <c:pt idx="81">
                  <c:v>2000-Q2</c:v>
                </c:pt>
                <c:pt idx="82">
                  <c:v>2000-Q3</c:v>
                </c:pt>
                <c:pt idx="83">
                  <c:v>2000-Q4</c:v>
                </c:pt>
                <c:pt idx="84">
                  <c:v>2001-Q1</c:v>
                </c:pt>
                <c:pt idx="85">
                  <c:v>2001-Q2</c:v>
                </c:pt>
                <c:pt idx="86">
                  <c:v>2001-Q3</c:v>
                </c:pt>
                <c:pt idx="87">
                  <c:v>2001-Q4</c:v>
                </c:pt>
                <c:pt idx="88">
                  <c:v>2002-Q1</c:v>
                </c:pt>
                <c:pt idx="89">
                  <c:v>2002-Q2</c:v>
                </c:pt>
                <c:pt idx="90">
                  <c:v>2002-Q3</c:v>
                </c:pt>
                <c:pt idx="91">
                  <c:v>2002-Q4</c:v>
                </c:pt>
                <c:pt idx="92">
                  <c:v>2003-Q1</c:v>
                </c:pt>
                <c:pt idx="93">
                  <c:v>2003-Q2</c:v>
                </c:pt>
                <c:pt idx="94">
                  <c:v>2003-Q3</c:v>
                </c:pt>
                <c:pt idx="95">
                  <c:v>2003-Q4</c:v>
                </c:pt>
                <c:pt idx="96">
                  <c:v>2004-Q1</c:v>
                </c:pt>
                <c:pt idx="97">
                  <c:v>2004-Q2</c:v>
                </c:pt>
                <c:pt idx="98">
                  <c:v>2004-Q3</c:v>
                </c:pt>
                <c:pt idx="99">
                  <c:v>2004-Q4</c:v>
                </c:pt>
                <c:pt idx="100">
                  <c:v>2005-Q1</c:v>
                </c:pt>
                <c:pt idx="101">
                  <c:v>2005-Q2</c:v>
                </c:pt>
                <c:pt idx="102">
                  <c:v>2005-Q3</c:v>
                </c:pt>
                <c:pt idx="103">
                  <c:v>2005-Q4</c:v>
                </c:pt>
                <c:pt idx="104">
                  <c:v>2006-Q1</c:v>
                </c:pt>
                <c:pt idx="105">
                  <c:v>2006-Q2</c:v>
                </c:pt>
                <c:pt idx="106">
                  <c:v>2006-Q3</c:v>
                </c:pt>
                <c:pt idx="107">
                  <c:v>2006-Q4</c:v>
                </c:pt>
                <c:pt idx="108">
                  <c:v>2007-Q1</c:v>
                </c:pt>
                <c:pt idx="109">
                  <c:v>2007-Q2</c:v>
                </c:pt>
                <c:pt idx="110">
                  <c:v>2007-Q3</c:v>
                </c:pt>
                <c:pt idx="111">
                  <c:v>2007-Q4</c:v>
                </c:pt>
                <c:pt idx="112">
                  <c:v>2008-Q1</c:v>
                </c:pt>
                <c:pt idx="113">
                  <c:v>2008-Q2</c:v>
                </c:pt>
                <c:pt idx="114">
                  <c:v>2008-Q3</c:v>
                </c:pt>
                <c:pt idx="115">
                  <c:v>2008-Q4</c:v>
                </c:pt>
                <c:pt idx="116">
                  <c:v>2009-Q1</c:v>
                </c:pt>
                <c:pt idx="117">
                  <c:v>2009-Q2</c:v>
                </c:pt>
                <c:pt idx="118">
                  <c:v>2009-Q3</c:v>
                </c:pt>
                <c:pt idx="119">
                  <c:v>2009-Q4</c:v>
                </c:pt>
                <c:pt idx="120">
                  <c:v>2010-Q1</c:v>
                </c:pt>
                <c:pt idx="121">
                  <c:v>2010-Q2</c:v>
                </c:pt>
                <c:pt idx="122">
                  <c:v>2010-Q3</c:v>
                </c:pt>
                <c:pt idx="123">
                  <c:v>2010-Q4</c:v>
                </c:pt>
                <c:pt idx="124">
                  <c:v>2011-Q1</c:v>
                </c:pt>
                <c:pt idx="125">
                  <c:v>2011-Q2</c:v>
                </c:pt>
                <c:pt idx="126">
                  <c:v>2011-Q3</c:v>
                </c:pt>
                <c:pt idx="127">
                  <c:v>2011-Q4</c:v>
                </c:pt>
                <c:pt idx="128">
                  <c:v>2012-Q1</c:v>
                </c:pt>
                <c:pt idx="129">
                  <c:v>2012-Q2</c:v>
                </c:pt>
                <c:pt idx="130">
                  <c:v>2012-Q3</c:v>
                </c:pt>
                <c:pt idx="131">
                  <c:v>2012-Q4</c:v>
                </c:pt>
                <c:pt idx="132">
                  <c:v>2013-Q1</c:v>
                </c:pt>
                <c:pt idx="133">
                  <c:v>2013-Q2</c:v>
                </c:pt>
                <c:pt idx="134">
                  <c:v>2013-Q3</c:v>
                </c:pt>
                <c:pt idx="135">
                  <c:v>2013-Q4</c:v>
                </c:pt>
                <c:pt idx="136">
                  <c:v>2014-Q1</c:v>
                </c:pt>
                <c:pt idx="137">
                  <c:v>2014-Q2</c:v>
                </c:pt>
                <c:pt idx="138">
                  <c:v>2014-Q3</c:v>
                </c:pt>
                <c:pt idx="139">
                  <c:v>2014-Q4</c:v>
                </c:pt>
                <c:pt idx="140">
                  <c:v>2015-Q1</c:v>
                </c:pt>
                <c:pt idx="141">
                  <c:v>2015-Q2</c:v>
                </c:pt>
                <c:pt idx="142">
                  <c:v>2015-Q3</c:v>
                </c:pt>
                <c:pt idx="143">
                  <c:v>2015-Q4</c:v>
                </c:pt>
                <c:pt idx="144">
                  <c:v>2016-Q1</c:v>
                </c:pt>
                <c:pt idx="145">
                  <c:v>2016-Q2</c:v>
                </c:pt>
                <c:pt idx="146">
                  <c:v>2016-Q3</c:v>
                </c:pt>
                <c:pt idx="147">
                  <c:v>2016-Q4</c:v>
                </c:pt>
                <c:pt idx="148">
                  <c:v>2017-Q1</c:v>
                </c:pt>
                <c:pt idx="149">
                  <c:v>2017-Q2</c:v>
                </c:pt>
                <c:pt idx="150">
                  <c:v>2017-Q3</c:v>
                </c:pt>
                <c:pt idx="151">
                  <c:v>2017-Q4</c:v>
                </c:pt>
                <c:pt idx="152">
                  <c:v>2018-Q1</c:v>
                </c:pt>
                <c:pt idx="153">
                  <c:v>2018-Q2</c:v>
                </c:pt>
                <c:pt idx="154">
                  <c:v>2018-Q3</c:v>
                </c:pt>
                <c:pt idx="155">
                  <c:v>2018-Q4</c:v>
                </c:pt>
                <c:pt idx="156">
                  <c:v>2019-Q1</c:v>
                </c:pt>
              </c:strCache>
            </c:strRef>
          </c:cat>
          <c:val>
            <c:numRef>
              <c:f>Sheet1!$E$2:$E$158</c:f>
              <c:numCache>
                <c:formatCode>General</c:formatCode>
                <c:ptCount val="157"/>
                <c:pt idx="0">
                  <c:v>0.88740565784472258</c:v>
                </c:pt>
                <c:pt idx="1">
                  <c:v>0.8856178388716972</c:v>
                </c:pt>
                <c:pt idx="2">
                  <c:v>0.7757585763834941</c:v>
                </c:pt>
                <c:pt idx="3">
                  <c:v>0.77100691512599284</c:v>
                </c:pt>
                <c:pt idx="4">
                  <c:v>0.79698078004473094</c:v>
                </c:pt>
                <c:pt idx="5">
                  <c:v>0.8008215649948196</c:v>
                </c:pt>
                <c:pt idx="6">
                  <c:v>0.86728377009794277</c:v>
                </c:pt>
                <c:pt idx="7">
                  <c:v>0.8295464169924468</c:v>
                </c:pt>
                <c:pt idx="8">
                  <c:v>0.88507518629332993</c:v>
                </c:pt>
                <c:pt idx="9">
                  <c:v>0.90628980393522274</c:v>
                </c:pt>
                <c:pt idx="10">
                  <c:v>0.9087720495134618</c:v>
                </c:pt>
                <c:pt idx="11">
                  <c:v>0.81485432959522042</c:v>
                </c:pt>
                <c:pt idx="12">
                  <c:v>0.79642342736435867</c:v>
                </c:pt>
                <c:pt idx="13">
                  <c:v>0.81631109984453154</c:v>
                </c:pt>
                <c:pt idx="14">
                  <c:v>0.85954264027644378</c:v>
                </c:pt>
                <c:pt idx="15">
                  <c:v>0.83774429323750232</c:v>
                </c:pt>
                <c:pt idx="16">
                  <c:v>0.9015636454204482</c:v>
                </c:pt>
                <c:pt idx="17">
                  <c:v>0.93855600204081058</c:v>
                </c:pt>
                <c:pt idx="18">
                  <c:v>0.8996927819356928</c:v>
                </c:pt>
                <c:pt idx="19">
                  <c:v>0.8130017293059143</c:v>
                </c:pt>
                <c:pt idx="20">
                  <c:v>0.88897688796762786</c:v>
                </c:pt>
                <c:pt idx="21">
                  <c:v>0.90691489974753148</c:v>
                </c:pt>
                <c:pt idx="22">
                  <c:v>0.9236931986596455</c:v>
                </c:pt>
                <c:pt idx="23">
                  <c:v>0.98759301927250553</c:v>
                </c:pt>
                <c:pt idx="24">
                  <c:v>0.86286029746204085</c:v>
                </c:pt>
                <c:pt idx="25">
                  <c:v>0.80569969016549059</c:v>
                </c:pt>
                <c:pt idx="26">
                  <c:v>0.7759772733709781</c:v>
                </c:pt>
                <c:pt idx="27">
                  <c:v>0.79303670667852089</c:v>
                </c:pt>
                <c:pt idx="28">
                  <c:v>0.78877588989549174</c:v>
                </c:pt>
                <c:pt idx="29">
                  <c:v>0.73738183655490686</c:v>
                </c:pt>
                <c:pt idx="30">
                  <c:v>0.74482256275962866</c:v>
                </c:pt>
                <c:pt idx="31">
                  <c:v>0.75128110379573954</c:v>
                </c:pt>
                <c:pt idx="32">
                  <c:v>0.71454548143090069</c:v>
                </c:pt>
                <c:pt idx="33">
                  <c:v>0.70675445878140264</c:v>
                </c:pt>
                <c:pt idx="34">
                  <c:v>0.72139647439434662</c:v>
                </c:pt>
                <c:pt idx="35">
                  <c:v>0.74526614738734609</c:v>
                </c:pt>
                <c:pt idx="36">
                  <c:v>0.74532999924000498</c:v>
                </c:pt>
                <c:pt idx="37">
                  <c:v>0.77381065136067773</c:v>
                </c:pt>
                <c:pt idx="38">
                  <c:v>0.79956484629104629</c:v>
                </c:pt>
                <c:pt idx="39">
                  <c:v>0.86367480347022274</c:v>
                </c:pt>
                <c:pt idx="40">
                  <c:v>0.83011944125804404</c:v>
                </c:pt>
                <c:pt idx="41">
                  <c:v>0.85439581710386114</c:v>
                </c:pt>
                <c:pt idx="42">
                  <c:v>0.92286374382674086</c:v>
                </c:pt>
                <c:pt idx="43">
                  <c:v>0.94231639560815261</c:v>
                </c:pt>
                <c:pt idx="44">
                  <c:v>0.94247267350579078</c:v>
                </c:pt>
                <c:pt idx="45">
                  <c:v>0.91393264926458828</c:v>
                </c:pt>
                <c:pt idx="46">
                  <c:v>1.0364089542419852</c:v>
                </c:pt>
                <c:pt idx="47">
                  <c:v>0.97751448529515039</c:v>
                </c:pt>
                <c:pt idx="48">
                  <c:v>0.92072172797106533</c:v>
                </c:pt>
                <c:pt idx="49">
                  <c:v>0.90978924539753347</c:v>
                </c:pt>
                <c:pt idx="50">
                  <c:v>0.94293558804653221</c:v>
                </c:pt>
                <c:pt idx="51">
                  <c:v>0.9242558018294218</c:v>
                </c:pt>
                <c:pt idx="52">
                  <c:v>0.96802743116644163</c:v>
                </c:pt>
                <c:pt idx="53">
                  <c:v>1.0161305039817439</c:v>
                </c:pt>
                <c:pt idx="54">
                  <c:v>0.94975834008640314</c:v>
                </c:pt>
                <c:pt idx="55">
                  <c:v>0.9837121671215604</c:v>
                </c:pt>
                <c:pt idx="56">
                  <c:v>0.95523747390273794</c:v>
                </c:pt>
                <c:pt idx="57">
                  <c:v>0.98733064360962652</c:v>
                </c:pt>
                <c:pt idx="58">
                  <c:v>0.9811159787480439</c:v>
                </c:pt>
                <c:pt idx="59">
                  <c:v>0.94295849229753503</c:v>
                </c:pt>
                <c:pt idx="60">
                  <c:v>0.98489057729341523</c:v>
                </c:pt>
                <c:pt idx="61">
                  <c:v>0.96596984920549378</c:v>
                </c:pt>
                <c:pt idx="62">
                  <c:v>0.97000747930190179</c:v>
                </c:pt>
                <c:pt idx="63">
                  <c:v>1.016977016922584</c:v>
                </c:pt>
                <c:pt idx="64">
                  <c:v>1.0201059580127636</c:v>
                </c:pt>
                <c:pt idx="65">
                  <c:v>1.0281572197038822</c:v>
                </c:pt>
                <c:pt idx="66">
                  <c:v>0.97782974105148412</c:v>
                </c:pt>
                <c:pt idx="67">
                  <c:v>1.008618644064635</c:v>
                </c:pt>
                <c:pt idx="68">
                  <c:v>1.0165475911542678</c:v>
                </c:pt>
                <c:pt idx="69">
                  <c:v>0.9972159990024454</c:v>
                </c:pt>
                <c:pt idx="70">
                  <c:v>0.99839980933398553</c:v>
                </c:pt>
                <c:pt idx="71">
                  <c:v>0.99384371997204979</c:v>
                </c:pt>
                <c:pt idx="72">
                  <c:v>0.9729211031544297</c:v>
                </c:pt>
                <c:pt idx="73">
                  <c:v>0.96300610926119568</c:v>
                </c:pt>
                <c:pt idx="74">
                  <c:v>0.93269537452701334</c:v>
                </c:pt>
                <c:pt idx="75">
                  <c:v>0.9566994100294004</c:v>
                </c:pt>
                <c:pt idx="76">
                  <c:v>0.97586855368425285</c:v>
                </c:pt>
                <c:pt idx="77">
                  <c:v>0.92772818831870352</c:v>
                </c:pt>
                <c:pt idx="78">
                  <c:v>0.92102467630862095</c:v>
                </c:pt>
                <c:pt idx="79">
                  <c:v>0.89601018997918247</c:v>
                </c:pt>
                <c:pt idx="80">
                  <c:v>0.86720048465261812</c:v>
                </c:pt>
                <c:pt idx="81">
                  <c:v>0.8316618377261038</c:v>
                </c:pt>
                <c:pt idx="82">
                  <c:v>0.78375197725541168</c:v>
                </c:pt>
                <c:pt idx="83">
                  <c:v>0.7868460687823603</c:v>
                </c:pt>
                <c:pt idx="84">
                  <c:v>0.79526401093886478</c:v>
                </c:pt>
                <c:pt idx="85">
                  <c:v>0.7743690891519065</c:v>
                </c:pt>
                <c:pt idx="86">
                  <c:v>0.78041091939237051</c:v>
                </c:pt>
                <c:pt idx="87">
                  <c:v>0.81716919101083307</c:v>
                </c:pt>
                <c:pt idx="88">
                  <c:v>0.83833722947391254</c:v>
                </c:pt>
                <c:pt idx="89">
                  <c:v>0.82175615630810672</c:v>
                </c:pt>
                <c:pt idx="90">
                  <c:v>0.79690024869626341</c:v>
                </c:pt>
                <c:pt idx="91">
                  <c:v>0.80458284727845553</c:v>
                </c:pt>
                <c:pt idx="92">
                  <c:v>0.79198888388566457</c:v>
                </c:pt>
                <c:pt idx="93">
                  <c:v>0.77301981647726603</c:v>
                </c:pt>
                <c:pt idx="94">
                  <c:v>0.76016847208373373</c:v>
                </c:pt>
                <c:pt idx="95">
                  <c:v>0.78612463280692269</c:v>
                </c:pt>
                <c:pt idx="96">
                  <c:v>0.75766077636105944</c:v>
                </c:pt>
                <c:pt idx="97">
                  <c:v>0.77051836877671176</c:v>
                </c:pt>
                <c:pt idx="98">
                  <c:v>0.73191677951576783</c:v>
                </c:pt>
                <c:pt idx="99">
                  <c:v>0.73446150996350335</c:v>
                </c:pt>
                <c:pt idx="100">
                  <c:v>0.7368096869802625</c:v>
                </c:pt>
                <c:pt idx="101">
                  <c:v>0.72977710186940825</c:v>
                </c:pt>
                <c:pt idx="102">
                  <c:v>0.7145569108268337</c:v>
                </c:pt>
                <c:pt idx="103">
                  <c:v>0.7194991095780221</c:v>
                </c:pt>
                <c:pt idx="104">
                  <c:v>0.71438138900002768</c:v>
                </c:pt>
                <c:pt idx="105">
                  <c:v>0.68530306414673747</c:v>
                </c:pt>
                <c:pt idx="106">
                  <c:v>0.68891478920455129</c:v>
                </c:pt>
                <c:pt idx="107">
                  <c:v>0.67434741174539337</c:v>
                </c:pt>
                <c:pt idx="108">
                  <c:v>0.66346019185051963</c:v>
                </c:pt>
                <c:pt idx="109">
                  <c:v>0.64925611473747979</c:v>
                </c:pt>
                <c:pt idx="110">
                  <c:v>0.64891650254858491</c:v>
                </c:pt>
                <c:pt idx="111">
                  <c:v>0.62805220324943778</c:v>
                </c:pt>
                <c:pt idx="112">
                  <c:v>0.65360769656179341</c:v>
                </c:pt>
                <c:pt idx="113">
                  <c:v>0.6594935188287594</c:v>
                </c:pt>
                <c:pt idx="114">
                  <c:v>0.6825210122426556</c:v>
                </c:pt>
                <c:pt idx="115">
                  <c:v>0.69044756768332083</c:v>
                </c:pt>
                <c:pt idx="116">
                  <c:v>0.70275968701689728</c:v>
                </c:pt>
                <c:pt idx="117">
                  <c:v>0.70957766356003515</c:v>
                </c:pt>
                <c:pt idx="118">
                  <c:v>0.74495526581612603</c:v>
                </c:pt>
                <c:pt idx="119">
                  <c:v>0.7949771498306536</c:v>
                </c:pt>
                <c:pt idx="120">
                  <c:v>0.81410504897783897</c:v>
                </c:pt>
                <c:pt idx="121">
                  <c:v>0.80990002284450191</c:v>
                </c:pt>
                <c:pt idx="122">
                  <c:v>0.8286732528742039</c:v>
                </c:pt>
                <c:pt idx="123">
                  <c:v>0.84845733115309041</c:v>
                </c:pt>
                <c:pt idx="124">
                  <c:v>0.87886536385219782</c:v>
                </c:pt>
                <c:pt idx="125">
                  <c:v>0.88323840561573452</c:v>
                </c:pt>
                <c:pt idx="126">
                  <c:v>0.86570596403825284</c:v>
                </c:pt>
                <c:pt idx="127">
                  <c:v>0.84275349264677579</c:v>
                </c:pt>
                <c:pt idx="128">
                  <c:v>0.86436093952722004</c:v>
                </c:pt>
                <c:pt idx="129">
                  <c:v>0.85393491387450693</c:v>
                </c:pt>
                <c:pt idx="130">
                  <c:v>0.83697794402033754</c:v>
                </c:pt>
                <c:pt idx="131">
                  <c:v>0.86743527396531239</c:v>
                </c:pt>
                <c:pt idx="132">
                  <c:v>0.90847852181356004</c:v>
                </c:pt>
                <c:pt idx="133">
                  <c:v>0.85735805141519794</c:v>
                </c:pt>
                <c:pt idx="134">
                  <c:v>0.85613133429808819</c:v>
                </c:pt>
                <c:pt idx="135">
                  <c:v>0.8605330440825516</c:v>
                </c:pt>
                <c:pt idx="136">
                  <c:v>0.90579879749565673</c:v>
                </c:pt>
                <c:pt idx="137">
                  <c:v>0.89851503848064262</c:v>
                </c:pt>
                <c:pt idx="138">
                  <c:v>0.88833113623202464</c:v>
                </c:pt>
                <c:pt idx="139">
                  <c:v>0.87246368125524865</c:v>
                </c:pt>
                <c:pt idx="140">
                  <c:v>0.92281765215604461</c:v>
                </c:pt>
                <c:pt idx="141">
                  <c:v>0.91569241742558194</c:v>
                </c:pt>
                <c:pt idx="142">
                  <c:v>0.92928136019702601</c:v>
                </c:pt>
                <c:pt idx="143">
                  <c:v>0.93395781088721586</c:v>
                </c:pt>
                <c:pt idx="144">
                  <c:v>0.97998389021929999</c:v>
                </c:pt>
                <c:pt idx="145">
                  <c:v>0.98230789569871368</c:v>
                </c:pt>
                <c:pt idx="146">
                  <c:v>0.96763337602581778</c:v>
                </c:pt>
                <c:pt idx="147">
                  <c:v>0.97549416163943603</c:v>
                </c:pt>
                <c:pt idx="148">
                  <c:v>1.0016474943952467</c:v>
                </c:pt>
                <c:pt idx="149">
                  <c:v>0.99118121308438278</c:v>
                </c:pt>
                <c:pt idx="150">
                  <c:v>1.0053403030285311</c:v>
                </c:pt>
                <c:pt idx="151">
                  <c:v>0.97301402172122198</c:v>
                </c:pt>
                <c:pt idx="152">
                  <c:v>0.98158070430405775</c:v>
                </c:pt>
                <c:pt idx="153">
                  <c:v>0.9673956264343212</c:v>
                </c:pt>
                <c:pt idx="154">
                  <c:v>0.94663702525449056</c:v>
                </c:pt>
                <c:pt idx="155">
                  <c:v>0.91568279143475306</c:v>
                </c:pt>
                <c:pt idx="156">
                  <c:v>0.92550722159149534</c:v>
                </c:pt>
              </c:numCache>
            </c:numRef>
          </c:val>
          <c:extLst xmlns:c16r2="http://schemas.microsoft.com/office/drawing/2015/06/chart">
            <c:ext xmlns:c16="http://schemas.microsoft.com/office/drawing/2014/chart" uri="{C3380CC4-5D6E-409C-BE32-E72D297353CC}">
              <c16:uniqueId val="{00000000-EE65-440E-89EA-20F53EBFA01B}"/>
            </c:ext>
          </c:extLst>
        </c:ser>
        <c:dLbls/>
        <c:marker val="1"/>
        <c:axId val="70450560"/>
        <c:axId val="70141056"/>
      </c:lineChart>
      <c:lineChart>
        <c:grouping val="standard"/>
        <c:ser>
          <c:idx val="1"/>
          <c:order val="1"/>
          <c:tx>
            <c:strRef>
              <c:f>Sheet1!$F$1</c:f>
              <c:strCache>
                <c:ptCount val="1"/>
                <c:pt idx="0">
                  <c:v>מלאי דירות למשקי בית </c:v>
                </c:pt>
              </c:strCache>
            </c:strRef>
          </c:tx>
          <c:spPr>
            <a:ln w="28575" cap="rnd">
              <a:solidFill>
                <a:schemeClr val="accent2"/>
              </a:solidFill>
              <a:round/>
            </a:ln>
            <a:effectLst/>
          </c:spPr>
          <c:marker>
            <c:symbol val="none"/>
          </c:marker>
          <c:val>
            <c:numRef>
              <c:f>Sheet1!$F$2:$F$158</c:f>
              <c:numCache>
                <c:formatCode>General</c:formatCode>
                <c:ptCount val="157"/>
                <c:pt idx="0">
                  <c:v>1.2097601051878324</c:v>
                </c:pt>
                <c:pt idx="1">
                  <c:v>1.2074511783731492</c:v>
                </c:pt>
                <c:pt idx="2">
                  <c:v>1.2051622068813663</c:v>
                </c:pt>
                <c:pt idx="3">
                  <c:v>1.2019423303981087</c:v>
                </c:pt>
                <c:pt idx="4">
                  <c:v>1.2009940178624794</c:v>
                </c:pt>
                <c:pt idx="5">
                  <c:v>1.1984962894735287</c:v>
                </c:pt>
                <c:pt idx="6">
                  <c:v>1.1976601888408549</c:v>
                </c:pt>
                <c:pt idx="7">
                  <c:v>1.1977935744428621</c:v>
                </c:pt>
                <c:pt idx="8">
                  <c:v>1.1993218173815277</c:v>
                </c:pt>
                <c:pt idx="9">
                  <c:v>1.2006481853864432</c:v>
                </c:pt>
                <c:pt idx="10">
                  <c:v>1.2008277822168059</c:v>
                </c:pt>
                <c:pt idx="11">
                  <c:v>1.2010658763375432</c:v>
                </c:pt>
                <c:pt idx="12">
                  <c:v>1.1989853525194263</c:v>
                </c:pt>
                <c:pt idx="13">
                  <c:v>1.196395611112957</c:v>
                </c:pt>
                <c:pt idx="14">
                  <c:v>1.193527224639062</c:v>
                </c:pt>
                <c:pt idx="15">
                  <c:v>1.1912849008426729</c:v>
                </c:pt>
                <c:pt idx="16">
                  <c:v>1.1909154084737534</c:v>
                </c:pt>
                <c:pt idx="17">
                  <c:v>1.1894686279008988</c:v>
                </c:pt>
                <c:pt idx="18">
                  <c:v>1.188132515883773</c:v>
                </c:pt>
                <c:pt idx="19">
                  <c:v>1.1861600329290984</c:v>
                </c:pt>
                <c:pt idx="20">
                  <c:v>1.1863555112752131</c:v>
                </c:pt>
                <c:pt idx="21">
                  <c:v>1.1867214416346417</c:v>
                </c:pt>
                <c:pt idx="22">
                  <c:v>1.1865810721147216</c:v>
                </c:pt>
                <c:pt idx="23">
                  <c:v>1.1855571962052225</c:v>
                </c:pt>
                <c:pt idx="24">
                  <c:v>1.1836780178605542</c:v>
                </c:pt>
                <c:pt idx="25">
                  <c:v>1.1815385407711498</c:v>
                </c:pt>
                <c:pt idx="26">
                  <c:v>1.1793577084774138</c:v>
                </c:pt>
                <c:pt idx="27">
                  <c:v>1.1767942841955252</c:v>
                </c:pt>
                <c:pt idx="28">
                  <c:v>1.1762339143438947</c:v>
                </c:pt>
                <c:pt idx="29">
                  <c:v>1.1744874318378897</c:v>
                </c:pt>
                <c:pt idx="30">
                  <c:v>1.1736647976159349</c:v>
                </c:pt>
                <c:pt idx="31">
                  <c:v>1.172323860692787</c:v>
                </c:pt>
                <c:pt idx="32">
                  <c:v>1.1719120764412039</c:v>
                </c:pt>
                <c:pt idx="33">
                  <c:v>1.1705893372133611</c:v>
                </c:pt>
                <c:pt idx="34">
                  <c:v>1.1696235304581686</c:v>
                </c:pt>
                <c:pt idx="35">
                  <c:v>1.1686205685898319</c:v>
                </c:pt>
                <c:pt idx="36">
                  <c:v>1.1668925583473</c:v>
                </c:pt>
                <c:pt idx="37">
                  <c:v>1.1643398742553361</c:v>
                </c:pt>
                <c:pt idx="38">
                  <c:v>1.1628320887100543</c:v>
                </c:pt>
                <c:pt idx="39">
                  <c:v>1.1612380194838656</c:v>
                </c:pt>
                <c:pt idx="40">
                  <c:v>1.1557691142041038</c:v>
                </c:pt>
                <c:pt idx="41">
                  <c:v>1.1497562705584683</c:v>
                </c:pt>
                <c:pt idx="42">
                  <c:v>1.1439363177593356</c:v>
                </c:pt>
                <c:pt idx="43">
                  <c:v>1.13844691853434</c:v>
                </c:pt>
                <c:pt idx="44">
                  <c:v>1.1277097817478348</c:v>
                </c:pt>
                <c:pt idx="45">
                  <c:v>1.1181118212955843</c:v>
                </c:pt>
                <c:pt idx="46">
                  <c:v>1.1097782887446093</c:v>
                </c:pt>
                <c:pt idx="47">
                  <c:v>1.1047901214744069</c:v>
                </c:pt>
                <c:pt idx="48">
                  <c:v>1.1024989234518525</c:v>
                </c:pt>
                <c:pt idx="49">
                  <c:v>1.0998346243244816</c:v>
                </c:pt>
                <c:pt idx="50">
                  <c:v>1.1001632221854518</c:v>
                </c:pt>
                <c:pt idx="51">
                  <c:v>1.1015437316930483</c:v>
                </c:pt>
                <c:pt idx="52">
                  <c:v>1.1021593022106522</c:v>
                </c:pt>
                <c:pt idx="53">
                  <c:v>1.0997040465138532</c:v>
                </c:pt>
                <c:pt idx="54">
                  <c:v>1.0959720934047354</c:v>
                </c:pt>
                <c:pt idx="55">
                  <c:v>1.0933668342130827</c:v>
                </c:pt>
                <c:pt idx="56">
                  <c:v>1.0912767581537455</c:v>
                </c:pt>
                <c:pt idx="57">
                  <c:v>1.0868310651596371</c:v>
                </c:pt>
                <c:pt idx="58">
                  <c:v>1.0833266408869129</c:v>
                </c:pt>
                <c:pt idx="59">
                  <c:v>1.0792986754021801</c:v>
                </c:pt>
                <c:pt idx="60">
                  <c:v>1.0740035723822148</c:v>
                </c:pt>
                <c:pt idx="61">
                  <c:v>1.0686980270842068</c:v>
                </c:pt>
                <c:pt idx="62">
                  <c:v>1.0631803459112521</c:v>
                </c:pt>
                <c:pt idx="63">
                  <c:v>1.0588451850416587</c:v>
                </c:pt>
                <c:pt idx="64">
                  <c:v>1.0596916430994123</c:v>
                </c:pt>
                <c:pt idx="65">
                  <c:v>1.0609875638540587</c:v>
                </c:pt>
                <c:pt idx="66">
                  <c:v>1.0612410071855061</c:v>
                </c:pt>
                <c:pt idx="67">
                  <c:v>1.0613539426644465</c:v>
                </c:pt>
                <c:pt idx="68">
                  <c:v>1.0629624344308903</c:v>
                </c:pt>
                <c:pt idx="69">
                  <c:v>1.0648361625182057</c:v>
                </c:pt>
                <c:pt idx="70">
                  <c:v>1.0665434911989067</c:v>
                </c:pt>
                <c:pt idx="71">
                  <c:v>1.0688612744689612</c:v>
                </c:pt>
                <c:pt idx="72">
                  <c:v>1.0696234876879074</c:v>
                </c:pt>
                <c:pt idx="73">
                  <c:v>1.06647365862488</c:v>
                </c:pt>
                <c:pt idx="74">
                  <c:v>1.0650136457566741</c:v>
                </c:pt>
                <c:pt idx="75">
                  <c:v>1.0627306611767957</c:v>
                </c:pt>
                <c:pt idx="76">
                  <c:v>1.0610710093356375</c:v>
                </c:pt>
                <c:pt idx="77">
                  <c:v>1.0590711152111838</c:v>
                </c:pt>
                <c:pt idx="78">
                  <c:v>1.0568114867422256</c:v>
                </c:pt>
                <c:pt idx="79">
                  <c:v>1.0553627752446368</c:v>
                </c:pt>
                <c:pt idx="80">
                  <c:v>1.0539721323548015</c:v>
                </c:pt>
                <c:pt idx="81">
                  <c:v>1.0525679627795033</c:v>
                </c:pt>
                <c:pt idx="82">
                  <c:v>1.0504958429897653</c:v>
                </c:pt>
                <c:pt idx="83">
                  <c:v>1.0479838134177146</c:v>
                </c:pt>
                <c:pt idx="84">
                  <c:v>1.0419463556873174</c:v>
                </c:pt>
                <c:pt idx="85">
                  <c:v>1.0364067325837405</c:v>
                </c:pt>
                <c:pt idx="86">
                  <c:v>1.030145485043364</c:v>
                </c:pt>
                <c:pt idx="87">
                  <c:v>1.0259158503083798</c:v>
                </c:pt>
                <c:pt idx="88">
                  <c:v>1.0269297321772632</c:v>
                </c:pt>
                <c:pt idx="89">
                  <c:v>1.0269628582326962</c:v>
                </c:pt>
                <c:pt idx="90">
                  <c:v>1.0267856813786453</c:v>
                </c:pt>
                <c:pt idx="91">
                  <c:v>1.0268756376630024</c:v>
                </c:pt>
                <c:pt idx="92">
                  <c:v>1.0257822074566643</c:v>
                </c:pt>
                <c:pt idx="93">
                  <c:v>1.0254252577429355</c:v>
                </c:pt>
                <c:pt idx="94">
                  <c:v>1.0247341187432677</c:v>
                </c:pt>
                <c:pt idx="95">
                  <c:v>1.0237741266866778</c:v>
                </c:pt>
                <c:pt idx="96">
                  <c:v>1.0216443969270257</c:v>
                </c:pt>
                <c:pt idx="97">
                  <c:v>1.0196305857763961</c:v>
                </c:pt>
                <c:pt idx="98">
                  <c:v>1.0173018509609979</c:v>
                </c:pt>
                <c:pt idx="99">
                  <c:v>1.0147946227115268</c:v>
                </c:pt>
                <c:pt idx="100">
                  <c:v>1.0134074125255339</c:v>
                </c:pt>
                <c:pt idx="101">
                  <c:v>1.0111370567649387</c:v>
                </c:pt>
                <c:pt idx="102">
                  <c:v>1.0092100354574334</c:v>
                </c:pt>
                <c:pt idx="103">
                  <c:v>1.0076510729778059</c:v>
                </c:pt>
                <c:pt idx="104">
                  <c:v>1.0058849743634379</c:v>
                </c:pt>
                <c:pt idx="105">
                  <c:v>1.0038519128861485</c:v>
                </c:pt>
                <c:pt idx="106">
                  <c:v>1.0021841450773197</c:v>
                </c:pt>
                <c:pt idx="107">
                  <c:v>1.0000417576857936</c:v>
                </c:pt>
                <c:pt idx="108">
                  <c:v>0.9981918234852124</c:v>
                </c:pt>
                <c:pt idx="109">
                  <c:v>0.99623453588330302</c:v>
                </c:pt>
                <c:pt idx="110">
                  <c:v>0.9934494261733362</c:v>
                </c:pt>
                <c:pt idx="111">
                  <c:v>0.9909047819464144</c:v>
                </c:pt>
                <c:pt idx="112">
                  <c:v>0.9892773730836667</c:v>
                </c:pt>
                <c:pt idx="113">
                  <c:v>0.98810816960836556</c:v>
                </c:pt>
                <c:pt idx="114">
                  <c:v>0.98652612899054681</c:v>
                </c:pt>
                <c:pt idx="115">
                  <c:v>0.98534313506960791</c:v>
                </c:pt>
                <c:pt idx="116">
                  <c:v>0.98573220468348388</c:v>
                </c:pt>
                <c:pt idx="117">
                  <c:v>0.98673704283423791</c:v>
                </c:pt>
                <c:pt idx="118">
                  <c:v>0.98697122314984442</c:v>
                </c:pt>
                <c:pt idx="119">
                  <c:v>0.9876080229511508</c:v>
                </c:pt>
                <c:pt idx="120">
                  <c:v>0.98767464857349163</c:v>
                </c:pt>
                <c:pt idx="121">
                  <c:v>0.98742072596227382</c:v>
                </c:pt>
                <c:pt idx="122">
                  <c:v>0.98758619974277684</c:v>
                </c:pt>
                <c:pt idx="123">
                  <c:v>0.9876890188550097</c:v>
                </c:pt>
                <c:pt idx="124">
                  <c:v>0.98646978185577017</c:v>
                </c:pt>
                <c:pt idx="125">
                  <c:v>0.98530200202979679</c:v>
                </c:pt>
                <c:pt idx="126">
                  <c:v>0.98426881288565793</c:v>
                </c:pt>
                <c:pt idx="127">
                  <c:v>0.98310851573500846</c:v>
                </c:pt>
                <c:pt idx="128">
                  <c:v>0.98022898811014536</c:v>
                </c:pt>
                <c:pt idx="129">
                  <c:v>0.97750215093176418</c:v>
                </c:pt>
                <c:pt idx="130">
                  <c:v>0.97508992015778084</c:v>
                </c:pt>
                <c:pt idx="131">
                  <c:v>0.9723937561317082</c:v>
                </c:pt>
                <c:pt idx="132">
                  <c:v>0.97031568254243783</c:v>
                </c:pt>
                <c:pt idx="133">
                  <c:v>0.96816648765136926</c:v>
                </c:pt>
                <c:pt idx="134">
                  <c:v>0.96676340861393539</c:v>
                </c:pt>
                <c:pt idx="135">
                  <c:v>0.96484992147231963</c:v>
                </c:pt>
                <c:pt idx="136">
                  <c:v>0.96361448279767603</c:v>
                </c:pt>
                <c:pt idx="137">
                  <c:v>0.96173207505874803</c:v>
                </c:pt>
                <c:pt idx="138">
                  <c:v>0.96030247529566737</c:v>
                </c:pt>
                <c:pt idx="139">
                  <c:v>0.9591821308603723</c:v>
                </c:pt>
                <c:pt idx="140">
                  <c:v>0.95919796322697459</c:v>
                </c:pt>
                <c:pt idx="141">
                  <c:v>0.95841789463737304</c:v>
                </c:pt>
                <c:pt idx="142">
                  <c:v>0.95737850417717552</c:v>
                </c:pt>
                <c:pt idx="143">
                  <c:v>0.95644111844863722</c:v>
                </c:pt>
                <c:pt idx="144">
                  <c:v>0.95519324534164807</c:v>
                </c:pt>
                <c:pt idx="145">
                  <c:v>0.95383536995840068</c:v>
                </c:pt>
                <c:pt idx="146">
                  <c:v>0.95288258191827147</c:v>
                </c:pt>
                <c:pt idx="147">
                  <c:v>0.95202124745451688</c:v>
                </c:pt>
                <c:pt idx="148">
                  <c:v>0.95202065966410443</c:v>
                </c:pt>
                <c:pt idx="149">
                  <c:v>0.95154522080646819</c:v>
                </c:pt>
                <c:pt idx="150">
                  <c:v>0.95068110852758458</c:v>
                </c:pt>
                <c:pt idx="151">
                  <c:v>0.94997974367622084</c:v>
                </c:pt>
                <c:pt idx="152">
                  <c:v>0.94883863749299535</c:v>
                </c:pt>
                <c:pt idx="153">
                  <c:v>0.947835782783368</c:v>
                </c:pt>
                <c:pt idx="154">
                  <c:v>0.94749683577105526</c:v>
                </c:pt>
                <c:pt idx="155">
                  <c:v>0.94673719785996491</c:v>
                </c:pt>
                <c:pt idx="156">
                  <c:v>0.94627261996349277</c:v>
                </c:pt>
              </c:numCache>
            </c:numRef>
          </c:val>
          <c:extLst xmlns:c16r2="http://schemas.microsoft.com/office/drawing/2015/06/chart">
            <c:ext xmlns:c16="http://schemas.microsoft.com/office/drawing/2014/chart" uri="{C3380CC4-5D6E-409C-BE32-E72D297353CC}">
              <c16:uniqueId val="{00000001-EE65-440E-89EA-20F53EBFA01B}"/>
            </c:ext>
          </c:extLst>
        </c:ser>
        <c:dLbls/>
        <c:marker val="1"/>
        <c:axId val="70144384"/>
        <c:axId val="70142592"/>
      </c:lineChart>
      <c:catAx>
        <c:axId val="70450560"/>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141056"/>
        <c:crosses val="autoZero"/>
        <c:auto val="1"/>
        <c:lblAlgn val="ctr"/>
        <c:lblOffset val="100"/>
      </c:catAx>
      <c:valAx>
        <c:axId val="70141056"/>
        <c:scaling>
          <c:orientation val="minMax"/>
          <c:min val="0.63000000000000023"/>
        </c:scaling>
        <c:axPos val="l"/>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450560"/>
        <c:crosses val="autoZero"/>
        <c:crossBetween val="between"/>
      </c:valAx>
      <c:valAx>
        <c:axId val="70142592"/>
        <c:scaling>
          <c:orientation val="minMax"/>
          <c:min val="0.9"/>
        </c:scaling>
        <c:axPos val="r"/>
        <c:numFmt formatCode="General" sourceLinked="1"/>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144384"/>
        <c:crosses val="max"/>
        <c:crossBetween val="between"/>
      </c:valAx>
      <c:catAx>
        <c:axId val="70144384"/>
        <c:scaling>
          <c:orientation val="minMax"/>
        </c:scaling>
        <c:delete val="1"/>
        <c:axPos val="b"/>
        <c:tickLblPos val="none"/>
        <c:crossAx val="70142592"/>
        <c:crosses val="autoZero"/>
        <c:auto val="1"/>
        <c:lblAlgn val="ctr"/>
        <c:lblOffset val="100"/>
      </c:catAx>
      <c:spPr>
        <a:noFill/>
        <a:ln>
          <a:noFill/>
        </a:ln>
        <a:effectLst/>
      </c:spPr>
    </c:plotArea>
    <c:legend>
      <c:legendPos val="b"/>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noFill/>
    <a:ln>
      <a:noFill/>
    </a:ln>
    <a:effectLst/>
  </c:spPr>
  <c:txPr>
    <a:bodyPr/>
    <a:lstStyle/>
    <a:p>
      <a:pPr>
        <a:defRPr/>
      </a:pPr>
      <a:endParaRPr lang="en-US"/>
    </a:p>
  </c:txPr>
  <c:externalData r:id="rId1"/>
  <c:userShapes r:id="rId2"/>
</c:chartSpace>
</file>

<file path=ppt/charts/chart6.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smtClean="0"/>
              <a:t>Completing</a:t>
            </a:r>
            <a:r>
              <a:rPr lang="en-US" baseline="0" dirty="0" smtClean="0"/>
              <a:t> construction</a:t>
            </a:r>
            <a:endParaRPr lang="en-US" dirty="0"/>
          </a:p>
        </c:rich>
      </c:tx>
      <c:layout>
        <c:manualLayout>
          <c:xMode val="edge"/>
          <c:yMode val="edge"/>
          <c:x val="0.37713610312411772"/>
          <c:y val="5.0391226371672988E-2"/>
        </c:manualLayout>
      </c:layout>
      <c:spPr>
        <a:noFill/>
        <a:ln>
          <a:noFill/>
        </a:ln>
        <a:effectLst/>
      </c:spPr>
    </c:title>
    <c:plotArea>
      <c:layout>
        <c:manualLayout>
          <c:layoutTarget val="inner"/>
          <c:xMode val="edge"/>
          <c:yMode val="edge"/>
          <c:x val="7.3804446910181773E-2"/>
          <c:y val="0.1113813813813814"/>
          <c:w val="0.92201046002888098"/>
          <c:h val="0.65420798751507425"/>
        </c:manualLayout>
      </c:layout>
      <c:barChart>
        <c:barDir val="col"/>
        <c:grouping val="stacked"/>
        <c:ser>
          <c:idx val="5"/>
          <c:order val="0"/>
          <c:tx>
            <c:v>תל אביב</c:v>
          </c:tx>
          <c:spPr>
            <a:solidFill>
              <a:srgbClr val="0070C0"/>
            </a:solidFill>
            <a:ln>
              <a:noFill/>
            </a:ln>
            <a:effectLst/>
          </c:spPr>
          <c:cat>
            <c:strRef>
              <c:f>Sheet1!$A$2:$A$25</c:f>
              <c:strCache>
                <c:ptCount val="24"/>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strCache>
            </c:strRef>
          </c:cat>
          <c:val>
            <c:numRef>
              <c:f>Sheet1!$G$2:$G$25</c:f>
              <c:numCache>
                <c:formatCode>#,##0</c:formatCode>
                <c:ptCount val="24"/>
                <c:pt idx="0">
                  <c:v>4006</c:v>
                </c:pt>
                <c:pt idx="1">
                  <c:v>4401</c:v>
                </c:pt>
                <c:pt idx="2">
                  <c:v>5347</c:v>
                </c:pt>
                <c:pt idx="3">
                  <c:v>4417</c:v>
                </c:pt>
                <c:pt idx="4">
                  <c:v>4503</c:v>
                </c:pt>
                <c:pt idx="5">
                  <c:v>3428</c:v>
                </c:pt>
                <c:pt idx="6">
                  <c:v>3175</c:v>
                </c:pt>
                <c:pt idx="7">
                  <c:v>4486</c:v>
                </c:pt>
                <c:pt idx="8">
                  <c:v>3113</c:v>
                </c:pt>
                <c:pt idx="9">
                  <c:v>4208</c:v>
                </c:pt>
                <c:pt idx="10">
                  <c:v>3518</c:v>
                </c:pt>
                <c:pt idx="11">
                  <c:v>3912</c:v>
                </c:pt>
                <c:pt idx="12">
                  <c:v>4072</c:v>
                </c:pt>
                <c:pt idx="13">
                  <c:v>5224</c:v>
                </c:pt>
                <c:pt idx="14">
                  <c:v>5255</c:v>
                </c:pt>
                <c:pt idx="15">
                  <c:v>4348</c:v>
                </c:pt>
                <c:pt idx="16">
                  <c:v>3871</c:v>
                </c:pt>
                <c:pt idx="17">
                  <c:v>4322</c:v>
                </c:pt>
                <c:pt idx="18">
                  <c:v>4517</c:v>
                </c:pt>
                <c:pt idx="19">
                  <c:v>6006</c:v>
                </c:pt>
                <c:pt idx="20">
                  <c:v>6946</c:v>
                </c:pt>
                <c:pt idx="21">
                  <c:v>6777</c:v>
                </c:pt>
                <c:pt idx="22">
                  <c:v>7852</c:v>
                </c:pt>
                <c:pt idx="23">
                  <c:v>8402</c:v>
                </c:pt>
              </c:numCache>
            </c:numRef>
          </c:val>
          <c:extLst xmlns:c16r2="http://schemas.microsoft.com/office/drawing/2015/06/chart">
            <c:ext xmlns:c16="http://schemas.microsoft.com/office/drawing/2014/chart" uri="{C3380CC4-5D6E-409C-BE32-E72D297353CC}">
              <c16:uniqueId val="{00000000-08D8-423E-8F40-F21D177EE36C}"/>
            </c:ext>
          </c:extLst>
        </c:ser>
        <c:ser>
          <c:idx val="6"/>
          <c:order val="1"/>
          <c:tx>
            <c:v>המרכז</c:v>
          </c:tx>
          <c:spPr>
            <a:solidFill>
              <a:srgbClr val="C00000"/>
            </a:solidFill>
            <a:ln>
              <a:noFill/>
            </a:ln>
            <a:effectLst/>
          </c:spPr>
          <c:cat>
            <c:strRef>
              <c:f>Sheet1!$A$2:$A$25</c:f>
              <c:strCache>
                <c:ptCount val="24"/>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strCache>
            </c:strRef>
          </c:cat>
          <c:val>
            <c:numRef>
              <c:f>Sheet1!$H$2:$H$25</c:f>
              <c:numCache>
                <c:formatCode>#,##0</c:formatCode>
                <c:ptCount val="24"/>
                <c:pt idx="0">
                  <c:v>14261</c:v>
                </c:pt>
                <c:pt idx="1">
                  <c:v>20730</c:v>
                </c:pt>
                <c:pt idx="2">
                  <c:v>26909</c:v>
                </c:pt>
                <c:pt idx="3">
                  <c:v>16175</c:v>
                </c:pt>
                <c:pt idx="4">
                  <c:v>11969</c:v>
                </c:pt>
                <c:pt idx="5">
                  <c:v>12674</c:v>
                </c:pt>
                <c:pt idx="6">
                  <c:v>12010</c:v>
                </c:pt>
                <c:pt idx="7">
                  <c:v>11720</c:v>
                </c:pt>
                <c:pt idx="8">
                  <c:v>9525</c:v>
                </c:pt>
                <c:pt idx="9">
                  <c:v>9854</c:v>
                </c:pt>
                <c:pt idx="10">
                  <c:v>8891</c:v>
                </c:pt>
                <c:pt idx="11">
                  <c:v>10058</c:v>
                </c:pt>
                <c:pt idx="12">
                  <c:v>9432</c:v>
                </c:pt>
                <c:pt idx="13">
                  <c:v>8641</c:v>
                </c:pt>
                <c:pt idx="14">
                  <c:v>9347</c:v>
                </c:pt>
                <c:pt idx="15">
                  <c:v>11082</c:v>
                </c:pt>
                <c:pt idx="16">
                  <c:v>12601</c:v>
                </c:pt>
                <c:pt idx="17">
                  <c:v>13412</c:v>
                </c:pt>
                <c:pt idx="18">
                  <c:v>14290</c:v>
                </c:pt>
                <c:pt idx="19">
                  <c:v>13394</c:v>
                </c:pt>
                <c:pt idx="20">
                  <c:v>12721</c:v>
                </c:pt>
                <c:pt idx="21">
                  <c:v>13081</c:v>
                </c:pt>
                <c:pt idx="22">
                  <c:v>11870</c:v>
                </c:pt>
                <c:pt idx="23">
                  <c:v>13798</c:v>
                </c:pt>
              </c:numCache>
            </c:numRef>
          </c:val>
          <c:extLst xmlns:c16r2="http://schemas.microsoft.com/office/drawing/2015/06/chart">
            <c:ext xmlns:c16="http://schemas.microsoft.com/office/drawing/2014/chart" uri="{C3380CC4-5D6E-409C-BE32-E72D297353CC}">
              <c16:uniqueId val="{00000001-08D8-423E-8F40-F21D177EE36C}"/>
            </c:ext>
          </c:extLst>
        </c:ser>
        <c:ser>
          <c:idx val="1"/>
          <c:order val="2"/>
          <c:tx>
            <c:v>ירושלים</c:v>
          </c:tx>
          <c:spPr>
            <a:solidFill>
              <a:schemeClr val="tx1">
                <a:lumMod val="50000"/>
                <a:lumOff val="50000"/>
              </a:schemeClr>
            </a:solidFill>
            <a:ln>
              <a:noFill/>
            </a:ln>
            <a:effectLst/>
          </c:spPr>
          <c:val>
            <c:numRef>
              <c:f>Sheet1!$K$2:$K$25</c:f>
              <c:numCache>
                <c:formatCode>General</c:formatCode>
                <c:ptCount val="24"/>
                <c:pt idx="0">
                  <c:v>3177</c:v>
                </c:pt>
                <c:pt idx="1">
                  <c:v>4105</c:v>
                </c:pt>
                <c:pt idx="2">
                  <c:v>3595</c:v>
                </c:pt>
                <c:pt idx="3">
                  <c:v>4935</c:v>
                </c:pt>
                <c:pt idx="4">
                  <c:v>4862</c:v>
                </c:pt>
                <c:pt idx="5">
                  <c:v>3377</c:v>
                </c:pt>
                <c:pt idx="6">
                  <c:v>3150</c:v>
                </c:pt>
                <c:pt idx="7">
                  <c:v>3160</c:v>
                </c:pt>
                <c:pt idx="8">
                  <c:v>2513</c:v>
                </c:pt>
                <c:pt idx="9">
                  <c:v>2841</c:v>
                </c:pt>
                <c:pt idx="10">
                  <c:v>2716</c:v>
                </c:pt>
                <c:pt idx="11">
                  <c:v>2108</c:v>
                </c:pt>
                <c:pt idx="12">
                  <c:v>2225</c:v>
                </c:pt>
                <c:pt idx="13">
                  <c:v>3027</c:v>
                </c:pt>
                <c:pt idx="14">
                  <c:v>2502</c:v>
                </c:pt>
                <c:pt idx="15">
                  <c:v>2452</c:v>
                </c:pt>
                <c:pt idx="16">
                  <c:v>1822</c:v>
                </c:pt>
                <c:pt idx="17">
                  <c:v>2567</c:v>
                </c:pt>
                <c:pt idx="18">
                  <c:v>3693</c:v>
                </c:pt>
                <c:pt idx="19">
                  <c:v>3918</c:v>
                </c:pt>
                <c:pt idx="20">
                  <c:v>4214</c:v>
                </c:pt>
                <c:pt idx="21">
                  <c:v>4260</c:v>
                </c:pt>
                <c:pt idx="22">
                  <c:v>5667</c:v>
                </c:pt>
                <c:pt idx="23">
                  <c:v>3526</c:v>
                </c:pt>
              </c:numCache>
            </c:numRef>
          </c:val>
          <c:extLst xmlns:c16r2="http://schemas.microsoft.com/office/drawing/2015/06/chart">
            <c:ext xmlns:c16="http://schemas.microsoft.com/office/drawing/2014/chart" uri="{C3380CC4-5D6E-409C-BE32-E72D297353CC}">
              <c16:uniqueId val="{00000002-08D8-423E-8F40-F21D177EE36C}"/>
            </c:ext>
          </c:extLst>
        </c:ser>
        <c:ser>
          <c:idx val="0"/>
          <c:order val="3"/>
          <c:tx>
            <c:v>חיפה</c:v>
          </c:tx>
          <c:spPr>
            <a:solidFill>
              <a:schemeClr val="accent4"/>
            </a:solidFill>
            <a:ln>
              <a:noFill/>
            </a:ln>
            <a:effectLst/>
          </c:spPr>
          <c:val>
            <c:numRef>
              <c:f>Sheet1!$I$2:$I$25</c:f>
              <c:numCache>
                <c:formatCode>#,##0</c:formatCode>
                <c:ptCount val="24"/>
                <c:pt idx="0">
                  <c:v>3854</c:v>
                </c:pt>
                <c:pt idx="1">
                  <c:v>6092</c:v>
                </c:pt>
                <c:pt idx="2">
                  <c:v>9282</c:v>
                </c:pt>
                <c:pt idx="3">
                  <c:v>7096</c:v>
                </c:pt>
                <c:pt idx="4">
                  <c:v>4802</c:v>
                </c:pt>
                <c:pt idx="5">
                  <c:v>4800</c:v>
                </c:pt>
                <c:pt idx="6">
                  <c:v>4097</c:v>
                </c:pt>
                <c:pt idx="7">
                  <c:v>3810</c:v>
                </c:pt>
                <c:pt idx="8">
                  <c:v>3635</c:v>
                </c:pt>
                <c:pt idx="9">
                  <c:v>3029</c:v>
                </c:pt>
                <c:pt idx="10">
                  <c:v>3442</c:v>
                </c:pt>
                <c:pt idx="11">
                  <c:v>2571</c:v>
                </c:pt>
                <c:pt idx="12">
                  <c:v>2870</c:v>
                </c:pt>
                <c:pt idx="13">
                  <c:v>2274</c:v>
                </c:pt>
                <c:pt idx="14">
                  <c:v>2285</c:v>
                </c:pt>
                <c:pt idx="15">
                  <c:v>2373</c:v>
                </c:pt>
                <c:pt idx="16">
                  <c:v>3247</c:v>
                </c:pt>
                <c:pt idx="17">
                  <c:v>3483</c:v>
                </c:pt>
                <c:pt idx="18">
                  <c:v>4202</c:v>
                </c:pt>
                <c:pt idx="19">
                  <c:v>4816</c:v>
                </c:pt>
                <c:pt idx="20">
                  <c:v>4454</c:v>
                </c:pt>
                <c:pt idx="21">
                  <c:v>5440</c:v>
                </c:pt>
                <c:pt idx="22">
                  <c:v>6170</c:v>
                </c:pt>
                <c:pt idx="23">
                  <c:v>6832</c:v>
                </c:pt>
              </c:numCache>
            </c:numRef>
          </c:val>
          <c:extLst xmlns:c16r2="http://schemas.microsoft.com/office/drawing/2015/06/chart">
            <c:ext xmlns:c16="http://schemas.microsoft.com/office/drawing/2014/chart" uri="{C3380CC4-5D6E-409C-BE32-E72D297353CC}">
              <c16:uniqueId val="{00000003-08D8-423E-8F40-F21D177EE36C}"/>
            </c:ext>
          </c:extLst>
        </c:ser>
        <c:ser>
          <c:idx val="10"/>
          <c:order val="4"/>
          <c:tx>
            <c:strRef>
              <c:f>Sheet1!$L$1</c:f>
              <c:strCache>
                <c:ptCount val="1"/>
                <c:pt idx="0">
                  <c:v>כל השאר</c:v>
                </c:pt>
              </c:strCache>
            </c:strRef>
          </c:tx>
          <c:spPr>
            <a:solidFill>
              <a:schemeClr val="accent6"/>
            </a:solidFill>
            <a:ln>
              <a:noFill/>
            </a:ln>
            <a:effectLst/>
          </c:spPr>
          <c:cat>
            <c:strRef>
              <c:f>Sheet1!$A$2:$A$25</c:f>
              <c:strCache>
                <c:ptCount val="24"/>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strCache>
            </c:strRef>
          </c:cat>
          <c:val>
            <c:numRef>
              <c:f>Sheet1!$L$2:$L$25</c:f>
              <c:numCache>
                <c:formatCode>#,##0</c:formatCode>
                <c:ptCount val="24"/>
                <c:pt idx="0">
                  <c:v>12875</c:v>
                </c:pt>
                <c:pt idx="1">
                  <c:v>17376</c:v>
                </c:pt>
                <c:pt idx="2">
                  <c:v>23170</c:v>
                </c:pt>
                <c:pt idx="3">
                  <c:v>21063</c:v>
                </c:pt>
                <c:pt idx="4">
                  <c:v>20348</c:v>
                </c:pt>
                <c:pt idx="5">
                  <c:v>19215</c:v>
                </c:pt>
                <c:pt idx="6">
                  <c:v>16866</c:v>
                </c:pt>
                <c:pt idx="7">
                  <c:v>15435</c:v>
                </c:pt>
                <c:pt idx="8">
                  <c:v>15952</c:v>
                </c:pt>
                <c:pt idx="9">
                  <c:v>13479</c:v>
                </c:pt>
                <c:pt idx="10">
                  <c:v>14058</c:v>
                </c:pt>
                <c:pt idx="11">
                  <c:v>12424</c:v>
                </c:pt>
                <c:pt idx="12">
                  <c:v>11211</c:v>
                </c:pt>
                <c:pt idx="13">
                  <c:v>11300</c:v>
                </c:pt>
                <c:pt idx="14">
                  <c:v>13215</c:v>
                </c:pt>
                <c:pt idx="15">
                  <c:v>13018</c:v>
                </c:pt>
                <c:pt idx="16">
                  <c:v>12583</c:v>
                </c:pt>
                <c:pt idx="17">
                  <c:v>13627</c:v>
                </c:pt>
                <c:pt idx="18">
                  <c:v>15762</c:v>
                </c:pt>
                <c:pt idx="19">
                  <c:v>16534</c:v>
                </c:pt>
                <c:pt idx="20">
                  <c:v>15576</c:v>
                </c:pt>
                <c:pt idx="21">
                  <c:v>16557</c:v>
                </c:pt>
                <c:pt idx="22">
                  <c:v>16858</c:v>
                </c:pt>
                <c:pt idx="23">
                  <c:v>17415</c:v>
                </c:pt>
              </c:numCache>
            </c:numRef>
          </c:val>
          <c:extLst xmlns:c16r2="http://schemas.microsoft.com/office/drawing/2015/06/chart">
            <c:ext xmlns:c16="http://schemas.microsoft.com/office/drawing/2014/chart" uri="{C3380CC4-5D6E-409C-BE32-E72D297353CC}">
              <c16:uniqueId val="{00000004-08D8-423E-8F40-F21D177EE36C}"/>
            </c:ext>
          </c:extLst>
        </c:ser>
        <c:dLbls/>
        <c:overlap val="100"/>
        <c:axId val="70555520"/>
        <c:axId val="70557056"/>
      </c:barChart>
      <c:catAx>
        <c:axId val="70555520"/>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557056"/>
        <c:crosses val="autoZero"/>
        <c:auto val="1"/>
        <c:lblAlgn val="ctr"/>
        <c:lblOffset val="100"/>
      </c:catAx>
      <c:valAx>
        <c:axId val="70557056"/>
        <c:scaling>
          <c:orientation val="minMax"/>
        </c:scaling>
        <c:axPos val="l"/>
        <c:majorGridlines>
          <c:spPr>
            <a:ln w="9525" cap="flat" cmpd="sng" algn="ctr">
              <a:solidFill>
                <a:schemeClr val="tx1">
                  <a:lumMod val="15000"/>
                  <a:lumOff val="85000"/>
                </a:schemeClr>
              </a:solidFill>
              <a:round/>
            </a:ln>
            <a:effectLst/>
          </c:spPr>
        </c:majorGridlines>
        <c:numFmt formatCode="#,##0"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555520"/>
        <c:crosses val="autoZero"/>
        <c:crossBetween val="between"/>
      </c:valAx>
      <c:spPr>
        <a:noFill/>
        <a:ln>
          <a:noFill/>
        </a:ln>
        <a:effectLst/>
      </c:spPr>
    </c:plotArea>
    <c:legend>
      <c:legendPos val="b"/>
      <c:layout>
        <c:manualLayout>
          <c:xMode val="edge"/>
          <c:yMode val="edge"/>
          <c:x val="8.4770898942231332E-2"/>
          <c:y val="0.86633507445232705"/>
          <c:w val="0.83045801251727724"/>
          <c:h val="0.11386294534965309"/>
        </c:manualLayout>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userShapes r:id="rId2"/>
</c:chartSpace>
</file>

<file path=ppt/charts/chart7.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smtClean="0"/>
              <a:t>Beginning construction</a:t>
            </a:r>
            <a:endParaRPr lang="en-US" dirty="0"/>
          </a:p>
        </c:rich>
      </c:tx>
      <c:layout>
        <c:manualLayout>
          <c:xMode val="edge"/>
          <c:yMode val="edge"/>
          <c:x val="0.39222100870165627"/>
          <c:y val="4.7768716662396009E-2"/>
        </c:manualLayout>
      </c:layout>
      <c:spPr>
        <a:noFill/>
        <a:ln>
          <a:noFill/>
        </a:ln>
        <a:effectLst/>
      </c:spPr>
    </c:title>
    <c:plotArea>
      <c:layout/>
      <c:barChart>
        <c:barDir val="col"/>
        <c:grouping val="stacked"/>
        <c:ser>
          <c:idx val="5"/>
          <c:order val="0"/>
          <c:tx>
            <c:strRef>
              <c:f>'התחלות בנייה '!$G$1</c:f>
              <c:strCache>
                <c:ptCount val="1"/>
                <c:pt idx="0">
                  <c:v>תל אביב
סך הכל
נתונים מקוריים
מספר</c:v>
                </c:pt>
              </c:strCache>
            </c:strRef>
          </c:tx>
          <c:spPr>
            <a:solidFill>
              <a:schemeClr val="accent1"/>
            </a:solidFill>
            <a:ln>
              <a:noFill/>
            </a:ln>
            <a:effectLst/>
          </c:spPr>
          <c:cat>
            <c:strRef>
              <c:f>'התחלות בנייה '!$A$2:$A$25</c:f>
              <c:strCache>
                <c:ptCount val="24"/>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strCache>
            </c:strRef>
          </c:cat>
          <c:val>
            <c:numRef>
              <c:f>'התחלות בנייה '!$G$2:$G$25</c:f>
              <c:numCache>
                <c:formatCode>#,##0</c:formatCode>
                <c:ptCount val="24"/>
                <c:pt idx="0">
                  <c:v>5460</c:v>
                </c:pt>
                <c:pt idx="1">
                  <c:v>4973</c:v>
                </c:pt>
                <c:pt idx="2">
                  <c:v>4362</c:v>
                </c:pt>
                <c:pt idx="3">
                  <c:v>4733</c:v>
                </c:pt>
                <c:pt idx="4">
                  <c:v>4061</c:v>
                </c:pt>
                <c:pt idx="5">
                  <c:v>4393</c:v>
                </c:pt>
                <c:pt idx="6">
                  <c:v>3519</c:v>
                </c:pt>
                <c:pt idx="7">
                  <c:v>3658</c:v>
                </c:pt>
                <c:pt idx="8">
                  <c:v>2907</c:v>
                </c:pt>
                <c:pt idx="9">
                  <c:v>4493</c:v>
                </c:pt>
                <c:pt idx="10">
                  <c:v>4603</c:v>
                </c:pt>
                <c:pt idx="11">
                  <c:v>5085</c:v>
                </c:pt>
                <c:pt idx="12">
                  <c:v>4673</c:v>
                </c:pt>
                <c:pt idx="13">
                  <c:v>4966</c:v>
                </c:pt>
                <c:pt idx="14">
                  <c:v>4100</c:v>
                </c:pt>
                <c:pt idx="15">
                  <c:v>4781</c:v>
                </c:pt>
                <c:pt idx="16">
                  <c:v>6771</c:v>
                </c:pt>
                <c:pt idx="17">
                  <c:v>6776</c:v>
                </c:pt>
                <c:pt idx="18">
                  <c:v>6895</c:v>
                </c:pt>
                <c:pt idx="19">
                  <c:v>7089</c:v>
                </c:pt>
                <c:pt idx="20">
                  <c:v>8062</c:v>
                </c:pt>
                <c:pt idx="21">
                  <c:v>7385</c:v>
                </c:pt>
                <c:pt idx="22">
                  <c:v>9128</c:v>
                </c:pt>
                <c:pt idx="23">
                  <c:v>10101</c:v>
                </c:pt>
              </c:numCache>
            </c:numRef>
          </c:val>
          <c:extLst xmlns:c16r2="http://schemas.microsoft.com/office/drawing/2015/06/chart">
            <c:ext xmlns:c16="http://schemas.microsoft.com/office/drawing/2014/chart" uri="{C3380CC4-5D6E-409C-BE32-E72D297353CC}">
              <c16:uniqueId val="{00000000-ECE4-4893-B069-3D237F8C342A}"/>
            </c:ext>
          </c:extLst>
        </c:ser>
        <c:ser>
          <c:idx val="6"/>
          <c:order val="1"/>
          <c:tx>
            <c:strRef>
              <c:f>'התחלות בנייה '!$H$1</c:f>
              <c:strCache>
                <c:ptCount val="1"/>
                <c:pt idx="0">
                  <c:v>המרכז
סך הכל
נתונים מקוריים
מספר</c:v>
                </c:pt>
              </c:strCache>
            </c:strRef>
          </c:tx>
          <c:spPr>
            <a:solidFill>
              <a:srgbClr val="FF0000"/>
            </a:solidFill>
            <a:ln>
              <a:noFill/>
            </a:ln>
            <a:effectLst/>
          </c:spPr>
          <c:cat>
            <c:strRef>
              <c:f>'התחלות בנייה '!$A$2:$A$25</c:f>
              <c:strCache>
                <c:ptCount val="24"/>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strCache>
            </c:strRef>
          </c:cat>
          <c:val>
            <c:numRef>
              <c:f>'התחלות בנייה '!$H$2:$H$25</c:f>
              <c:numCache>
                <c:formatCode>#,##0</c:formatCode>
                <c:ptCount val="24"/>
                <c:pt idx="0">
                  <c:v>32134</c:v>
                </c:pt>
                <c:pt idx="1">
                  <c:v>16518</c:v>
                </c:pt>
                <c:pt idx="2">
                  <c:v>14200</c:v>
                </c:pt>
                <c:pt idx="3">
                  <c:v>12480</c:v>
                </c:pt>
                <c:pt idx="4">
                  <c:v>10486</c:v>
                </c:pt>
                <c:pt idx="5">
                  <c:v>14866</c:v>
                </c:pt>
                <c:pt idx="6">
                  <c:v>8540</c:v>
                </c:pt>
                <c:pt idx="7">
                  <c:v>9917</c:v>
                </c:pt>
                <c:pt idx="8">
                  <c:v>9522</c:v>
                </c:pt>
                <c:pt idx="9">
                  <c:v>9657</c:v>
                </c:pt>
                <c:pt idx="10">
                  <c:v>9785</c:v>
                </c:pt>
                <c:pt idx="11">
                  <c:v>9813</c:v>
                </c:pt>
                <c:pt idx="12">
                  <c:v>8595</c:v>
                </c:pt>
                <c:pt idx="13">
                  <c:v>11556</c:v>
                </c:pt>
                <c:pt idx="14">
                  <c:v>12018</c:v>
                </c:pt>
                <c:pt idx="15">
                  <c:v>15127</c:v>
                </c:pt>
                <c:pt idx="16">
                  <c:v>16373</c:v>
                </c:pt>
                <c:pt idx="17">
                  <c:v>12853</c:v>
                </c:pt>
                <c:pt idx="18">
                  <c:v>13618</c:v>
                </c:pt>
                <c:pt idx="19">
                  <c:v>13449</c:v>
                </c:pt>
                <c:pt idx="20">
                  <c:v>12684</c:v>
                </c:pt>
                <c:pt idx="21">
                  <c:v>14279</c:v>
                </c:pt>
                <c:pt idx="22">
                  <c:v>12363</c:v>
                </c:pt>
                <c:pt idx="23">
                  <c:v>11749</c:v>
                </c:pt>
              </c:numCache>
            </c:numRef>
          </c:val>
          <c:extLst xmlns:c16r2="http://schemas.microsoft.com/office/drawing/2015/06/chart">
            <c:ext xmlns:c16="http://schemas.microsoft.com/office/drawing/2014/chart" uri="{C3380CC4-5D6E-409C-BE32-E72D297353CC}">
              <c16:uniqueId val="{00000001-ECE4-4893-B069-3D237F8C342A}"/>
            </c:ext>
          </c:extLst>
        </c:ser>
        <c:ser>
          <c:idx val="9"/>
          <c:order val="2"/>
          <c:tx>
            <c:strRef>
              <c:f>'התחלות בנייה '!$K$1</c:f>
              <c:strCache>
                <c:ptCount val="1"/>
                <c:pt idx="0">
                  <c:v>ירושלים
סך הכל
נתונים מקוריים
מספר</c:v>
                </c:pt>
              </c:strCache>
            </c:strRef>
          </c:tx>
          <c:spPr>
            <a:solidFill>
              <a:schemeClr val="bg2">
                <a:lumMod val="75000"/>
              </a:schemeClr>
            </a:solidFill>
            <a:ln>
              <a:noFill/>
            </a:ln>
            <a:effectLst/>
          </c:spPr>
          <c:cat>
            <c:strRef>
              <c:f>'התחלות בנייה '!$A$2:$A$25</c:f>
              <c:strCache>
                <c:ptCount val="24"/>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strCache>
            </c:strRef>
          </c:cat>
          <c:val>
            <c:numRef>
              <c:f>'התחלות בנייה '!$K$2:$K$25</c:f>
              <c:numCache>
                <c:formatCode>General</c:formatCode>
                <c:ptCount val="24"/>
                <c:pt idx="0">
                  <c:v>3882</c:v>
                </c:pt>
                <c:pt idx="1">
                  <c:v>6257</c:v>
                </c:pt>
                <c:pt idx="2">
                  <c:v>4468</c:v>
                </c:pt>
                <c:pt idx="3">
                  <c:v>2874</c:v>
                </c:pt>
                <c:pt idx="4">
                  <c:v>2640</c:v>
                </c:pt>
                <c:pt idx="5">
                  <c:v>3849</c:v>
                </c:pt>
                <c:pt idx="6">
                  <c:v>2323</c:v>
                </c:pt>
                <c:pt idx="7">
                  <c:v>2752</c:v>
                </c:pt>
                <c:pt idx="8">
                  <c:v>2242</c:v>
                </c:pt>
                <c:pt idx="9">
                  <c:v>1763</c:v>
                </c:pt>
                <c:pt idx="10">
                  <c:v>3282</c:v>
                </c:pt>
                <c:pt idx="11">
                  <c:v>2725</c:v>
                </c:pt>
                <c:pt idx="12">
                  <c:v>2817</c:v>
                </c:pt>
                <c:pt idx="13">
                  <c:v>1911</c:v>
                </c:pt>
                <c:pt idx="14">
                  <c:v>3021</c:v>
                </c:pt>
                <c:pt idx="15">
                  <c:v>2843</c:v>
                </c:pt>
                <c:pt idx="16">
                  <c:v>3385</c:v>
                </c:pt>
                <c:pt idx="17">
                  <c:v>4520</c:v>
                </c:pt>
                <c:pt idx="18">
                  <c:v>4637</c:v>
                </c:pt>
                <c:pt idx="19">
                  <c:v>4536</c:v>
                </c:pt>
                <c:pt idx="20">
                  <c:v>4450</c:v>
                </c:pt>
                <c:pt idx="21">
                  <c:v>4925</c:v>
                </c:pt>
                <c:pt idx="22">
                  <c:v>3873</c:v>
                </c:pt>
                <c:pt idx="23">
                  <c:v>3460</c:v>
                </c:pt>
              </c:numCache>
            </c:numRef>
          </c:val>
          <c:extLst xmlns:c16r2="http://schemas.microsoft.com/office/drawing/2015/06/chart">
            <c:ext xmlns:c16="http://schemas.microsoft.com/office/drawing/2014/chart" uri="{C3380CC4-5D6E-409C-BE32-E72D297353CC}">
              <c16:uniqueId val="{00000002-ECE4-4893-B069-3D237F8C342A}"/>
            </c:ext>
          </c:extLst>
        </c:ser>
        <c:ser>
          <c:idx val="7"/>
          <c:order val="3"/>
          <c:tx>
            <c:strRef>
              <c:f>'התחלות בנייה '!$I$1</c:f>
              <c:strCache>
                <c:ptCount val="1"/>
                <c:pt idx="0">
                  <c:v>חיפה
סך הכל
נתונים מקוריים
מספר</c:v>
                </c:pt>
              </c:strCache>
            </c:strRef>
          </c:tx>
          <c:spPr>
            <a:solidFill>
              <a:schemeClr val="accent4">
                <a:lumMod val="60000"/>
                <a:lumOff val="40000"/>
              </a:schemeClr>
            </a:solidFill>
            <a:ln>
              <a:noFill/>
            </a:ln>
            <a:effectLst/>
          </c:spPr>
          <c:cat>
            <c:strRef>
              <c:f>'התחלות בנייה '!$A$2:$A$25</c:f>
              <c:strCache>
                <c:ptCount val="24"/>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strCache>
            </c:strRef>
          </c:cat>
          <c:val>
            <c:numRef>
              <c:f>'התחלות בנייה '!$I$2:$I$25</c:f>
              <c:numCache>
                <c:formatCode>#,##0</c:formatCode>
                <c:ptCount val="24"/>
                <c:pt idx="0">
                  <c:v>8427</c:v>
                </c:pt>
                <c:pt idx="1">
                  <c:v>8246</c:v>
                </c:pt>
                <c:pt idx="2">
                  <c:v>6001</c:v>
                </c:pt>
                <c:pt idx="3">
                  <c:v>4379</c:v>
                </c:pt>
                <c:pt idx="4">
                  <c:v>4293</c:v>
                </c:pt>
                <c:pt idx="5">
                  <c:v>3986</c:v>
                </c:pt>
                <c:pt idx="6">
                  <c:v>3556</c:v>
                </c:pt>
                <c:pt idx="7">
                  <c:v>3226</c:v>
                </c:pt>
                <c:pt idx="8">
                  <c:v>3530</c:v>
                </c:pt>
                <c:pt idx="9">
                  <c:v>2689</c:v>
                </c:pt>
                <c:pt idx="10">
                  <c:v>2844</c:v>
                </c:pt>
                <c:pt idx="11">
                  <c:v>2259</c:v>
                </c:pt>
                <c:pt idx="12">
                  <c:v>2180</c:v>
                </c:pt>
                <c:pt idx="13">
                  <c:v>2240</c:v>
                </c:pt>
                <c:pt idx="14">
                  <c:v>2714</c:v>
                </c:pt>
                <c:pt idx="15">
                  <c:v>3934</c:v>
                </c:pt>
                <c:pt idx="16">
                  <c:v>4169</c:v>
                </c:pt>
                <c:pt idx="17">
                  <c:v>4723</c:v>
                </c:pt>
                <c:pt idx="18">
                  <c:v>5149</c:v>
                </c:pt>
                <c:pt idx="19">
                  <c:v>7341</c:v>
                </c:pt>
                <c:pt idx="20">
                  <c:v>8090</c:v>
                </c:pt>
                <c:pt idx="21">
                  <c:v>8135</c:v>
                </c:pt>
                <c:pt idx="22">
                  <c:v>9904</c:v>
                </c:pt>
                <c:pt idx="23">
                  <c:v>6224</c:v>
                </c:pt>
              </c:numCache>
            </c:numRef>
          </c:val>
          <c:extLst xmlns:c16r2="http://schemas.microsoft.com/office/drawing/2015/06/chart">
            <c:ext xmlns:c16="http://schemas.microsoft.com/office/drawing/2014/chart" uri="{C3380CC4-5D6E-409C-BE32-E72D297353CC}">
              <c16:uniqueId val="{00000003-ECE4-4893-B069-3D237F8C342A}"/>
            </c:ext>
          </c:extLst>
        </c:ser>
        <c:ser>
          <c:idx val="10"/>
          <c:order val="4"/>
          <c:tx>
            <c:strRef>
              <c:f>'התחלות בנייה '!$L$1</c:f>
              <c:strCache>
                <c:ptCount val="1"/>
                <c:pt idx="0">
                  <c:v>כל השאר</c:v>
                </c:pt>
              </c:strCache>
            </c:strRef>
          </c:tx>
          <c:spPr>
            <a:solidFill>
              <a:schemeClr val="accent6"/>
            </a:solidFill>
            <a:ln>
              <a:noFill/>
            </a:ln>
            <a:effectLst/>
          </c:spPr>
          <c:cat>
            <c:strRef>
              <c:f>'התחלות בנייה '!$A$2:$A$25</c:f>
              <c:strCache>
                <c:ptCount val="24"/>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strCache>
            </c:strRef>
          </c:cat>
          <c:val>
            <c:numRef>
              <c:f>'התחלות בנייה '!$L$2:$L$25</c:f>
              <c:numCache>
                <c:formatCode>#,##0</c:formatCode>
                <c:ptCount val="24"/>
                <c:pt idx="0">
                  <c:v>22958</c:v>
                </c:pt>
                <c:pt idx="1">
                  <c:v>23308</c:v>
                </c:pt>
                <c:pt idx="2">
                  <c:v>24724</c:v>
                </c:pt>
                <c:pt idx="3">
                  <c:v>19996</c:v>
                </c:pt>
                <c:pt idx="4">
                  <c:v>16915</c:v>
                </c:pt>
                <c:pt idx="5">
                  <c:v>19033</c:v>
                </c:pt>
                <c:pt idx="6">
                  <c:v>14137</c:v>
                </c:pt>
                <c:pt idx="7">
                  <c:v>13957</c:v>
                </c:pt>
                <c:pt idx="8">
                  <c:v>13784</c:v>
                </c:pt>
                <c:pt idx="9">
                  <c:v>11694</c:v>
                </c:pt>
                <c:pt idx="10">
                  <c:v>11837</c:v>
                </c:pt>
                <c:pt idx="11">
                  <c:v>11444</c:v>
                </c:pt>
                <c:pt idx="12">
                  <c:v>12479</c:v>
                </c:pt>
                <c:pt idx="13">
                  <c:v>12219</c:v>
                </c:pt>
                <c:pt idx="14">
                  <c:v>13126</c:v>
                </c:pt>
                <c:pt idx="15">
                  <c:v>13726</c:v>
                </c:pt>
                <c:pt idx="16">
                  <c:v>15852</c:v>
                </c:pt>
                <c:pt idx="17">
                  <c:v>14655</c:v>
                </c:pt>
                <c:pt idx="18">
                  <c:v>17580</c:v>
                </c:pt>
                <c:pt idx="19">
                  <c:v>15265</c:v>
                </c:pt>
                <c:pt idx="20">
                  <c:v>20348</c:v>
                </c:pt>
                <c:pt idx="21">
                  <c:v>21225</c:v>
                </c:pt>
                <c:pt idx="22">
                  <c:v>17663</c:v>
                </c:pt>
                <c:pt idx="23">
                  <c:v>15893</c:v>
                </c:pt>
              </c:numCache>
            </c:numRef>
          </c:val>
          <c:extLst xmlns:c16r2="http://schemas.microsoft.com/office/drawing/2015/06/chart">
            <c:ext xmlns:c16="http://schemas.microsoft.com/office/drawing/2014/chart" uri="{C3380CC4-5D6E-409C-BE32-E72D297353CC}">
              <c16:uniqueId val="{00000004-ECE4-4893-B069-3D237F8C342A}"/>
            </c:ext>
          </c:extLst>
        </c:ser>
        <c:dLbls/>
        <c:overlap val="100"/>
        <c:axId val="70667264"/>
        <c:axId val="70685440"/>
      </c:barChart>
      <c:catAx>
        <c:axId val="70667264"/>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685440"/>
        <c:crosses val="autoZero"/>
        <c:auto val="1"/>
        <c:lblAlgn val="ctr"/>
        <c:lblOffset val="100"/>
      </c:catAx>
      <c:valAx>
        <c:axId val="70685440"/>
        <c:scaling>
          <c:orientation val="minMax"/>
        </c:scaling>
        <c:axPos val="l"/>
        <c:majorGridlines>
          <c:spPr>
            <a:ln w="9525" cap="flat" cmpd="sng" algn="ctr">
              <a:solidFill>
                <a:schemeClr val="tx1">
                  <a:lumMod val="15000"/>
                  <a:lumOff val="85000"/>
                </a:schemeClr>
              </a:solidFill>
              <a:round/>
            </a:ln>
            <a:effectLst/>
          </c:spPr>
        </c:majorGridlines>
        <c:numFmt formatCode="#,##0"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667264"/>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userShapes r:id="rId2"/>
</c:chartSpace>
</file>

<file path=ppt/charts/chart8.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all</a:t>
            </a:r>
          </a:p>
          <a:p>
            <a:pPr>
              <a:defRPr sz="1400" b="0" i="0" u="none" strike="noStrike" kern="1200" spc="0" baseline="0">
                <a:solidFill>
                  <a:schemeClr val="tx1">
                    <a:lumMod val="65000"/>
                    <a:lumOff val="35000"/>
                  </a:schemeClr>
                </a:solidFill>
                <a:latin typeface="+mn-lt"/>
                <a:ea typeface="+mn-ea"/>
                <a:cs typeface="+mn-cs"/>
              </a:defRPr>
            </a:pPr>
            <a:endParaRPr lang="en-US"/>
          </a:p>
        </c:rich>
      </c:tx>
      <c:layout/>
      <c:spPr>
        <a:noFill/>
        <a:ln>
          <a:noFill/>
        </a:ln>
        <a:effectLst/>
      </c:spPr>
    </c:title>
    <c:plotArea>
      <c:layout>
        <c:manualLayout>
          <c:layoutTarget val="inner"/>
          <c:xMode val="edge"/>
          <c:yMode val="edge"/>
          <c:x val="3.8425028871391077E-2"/>
          <c:y val="0.1591697191697192"/>
          <c:w val="0.95783559055118128"/>
          <c:h val="0.71477815273090861"/>
        </c:manualLayout>
      </c:layout>
      <c:lineChart>
        <c:grouping val="standard"/>
        <c:ser>
          <c:idx val="0"/>
          <c:order val="0"/>
          <c:tx>
            <c:v>מדד מחירי הדירות ראלי</c:v>
          </c:tx>
          <c:spPr>
            <a:ln w="19050" cap="rnd" cmpd="sng" algn="ctr">
              <a:solidFill>
                <a:schemeClr val="accent1"/>
              </a:solidFill>
              <a:prstDash val="solid"/>
              <a:round/>
            </a:ln>
            <a:effectLst/>
          </c:spPr>
          <c:marker>
            <c:symbol val="none"/>
          </c:marker>
          <c:cat>
            <c:strRef>
              <c:f>Sheet1!$A$6:$A$185</c:f>
              <c:strCache>
                <c:ptCount val="180"/>
                <c:pt idx="0">
                  <c:v>1976q1</c:v>
                </c:pt>
                <c:pt idx="1">
                  <c:v>1976q2</c:v>
                </c:pt>
                <c:pt idx="2">
                  <c:v>1976q3</c:v>
                </c:pt>
                <c:pt idx="3">
                  <c:v>1976q4</c:v>
                </c:pt>
                <c:pt idx="4">
                  <c:v>1977q1</c:v>
                </c:pt>
                <c:pt idx="5">
                  <c:v>1977q2</c:v>
                </c:pt>
                <c:pt idx="6">
                  <c:v>1977q3</c:v>
                </c:pt>
                <c:pt idx="7">
                  <c:v>1977q4</c:v>
                </c:pt>
                <c:pt idx="8">
                  <c:v>1978q1</c:v>
                </c:pt>
                <c:pt idx="9">
                  <c:v>1978q2</c:v>
                </c:pt>
                <c:pt idx="10">
                  <c:v>1978q3</c:v>
                </c:pt>
                <c:pt idx="11">
                  <c:v>1978q4</c:v>
                </c:pt>
                <c:pt idx="12">
                  <c:v>1979q1</c:v>
                </c:pt>
                <c:pt idx="13">
                  <c:v>1979q2</c:v>
                </c:pt>
                <c:pt idx="14">
                  <c:v>1979q3</c:v>
                </c:pt>
                <c:pt idx="15">
                  <c:v>1979q4</c:v>
                </c:pt>
                <c:pt idx="16">
                  <c:v>1980q1</c:v>
                </c:pt>
                <c:pt idx="17">
                  <c:v>1980q2</c:v>
                </c:pt>
                <c:pt idx="18">
                  <c:v>1980q3</c:v>
                </c:pt>
                <c:pt idx="19">
                  <c:v>1980q4</c:v>
                </c:pt>
                <c:pt idx="20">
                  <c:v>1981q1</c:v>
                </c:pt>
                <c:pt idx="21">
                  <c:v>1981q2</c:v>
                </c:pt>
                <c:pt idx="22">
                  <c:v>1981q3</c:v>
                </c:pt>
                <c:pt idx="23">
                  <c:v>1981q4</c:v>
                </c:pt>
                <c:pt idx="24">
                  <c:v>1982q1</c:v>
                </c:pt>
                <c:pt idx="25">
                  <c:v>1982q2</c:v>
                </c:pt>
                <c:pt idx="26">
                  <c:v>1982q3</c:v>
                </c:pt>
                <c:pt idx="27">
                  <c:v>1982q4</c:v>
                </c:pt>
                <c:pt idx="28">
                  <c:v>1983q1</c:v>
                </c:pt>
                <c:pt idx="29">
                  <c:v>1983q2</c:v>
                </c:pt>
                <c:pt idx="30">
                  <c:v>1983q3</c:v>
                </c:pt>
                <c:pt idx="31">
                  <c:v>1983q4</c:v>
                </c:pt>
                <c:pt idx="32">
                  <c:v>1984q1</c:v>
                </c:pt>
                <c:pt idx="33">
                  <c:v>1984q2</c:v>
                </c:pt>
                <c:pt idx="34">
                  <c:v>1984q3</c:v>
                </c:pt>
                <c:pt idx="35">
                  <c:v>1984q4</c:v>
                </c:pt>
                <c:pt idx="36">
                  <c:v>1985q1</c:v>
                </c:pt>
                <c:pt idx="37">
                  <c:v>1985q2</c:v>
                </c:pt>
                <c:pt idx="38">
                  <c:v>1985q3</c:v>
                </c:pt>
                <c:pt idx="39">
                  <c:v>1985q4</c:v>
                </c:pt>
                <c:pt idx="40">
                  <c:v>1986q1</c:v>
                </c:pt>
                <c:pt idx="41">
                  <c:v>1986q2</c:v>
                </c:pt>
                <c:pt idx="42">
                  <c:v>1986q3</c:v>
                </c:pt>
                <c:pt idx="43">
                  <c:v>1986q4</c:v>
                </c:pt>
                <c:pt idx="44">
                  <c:v>1987q1</c:v>
                </c:pt>
                <c:pt idx="45">
                  <c:v>1987q2</c:v>
                </c:pt>
                <c:pt idx="46">
                  <c:v>1987q3</c:v>
                </c:pt>
                <c:pt idx="47">
                  <c:v>1987q4</c:v>
                </c:pt>
                <c:pt idx="48">
                  <c:v>1988q1</c:v>
                </c:pt>
                <c:pt idx="49">
                  <c:v>1988q2</c:v>
                </c:pt>
                <c:pt idx="50">
                  <c:v>1988q3</c:v>
                </c:pt>
                <c:pt idx="51">
                  <c:v>1988q4</c:v>
                </c:pt>
                <c:pt idx="52">
                  <c:v>1989q1</c:v>
                </c:pt>
                <c:pt idx="53">
                  <c:v>1989q2</c:v>
                </c:pt>
                <c:pt idx="54">
                  <c:v>1989q3</c:v>
                </c:pt>
                <c:pt idx="55">
                  <c:v>1989q4</c:v>
                </c:pt>
                <c:pt idx="56">
                  <c:v>1990q1</c:v>
                </c:pt>
                <c:pt idx="57">
                  <c:v>1990q2</c:v>
                </c:pt>
                <c:pt idx="58">
                  <c:v>1990q3</c:v>
                </c:pt>
                <c:pt idx="59">
                  <c:v>1990q4</c:v>
                </c:pt>
                <c:pt idx="60">
                  <c:v>1991q1</c:v>
                </c:pt>
                <c:pt idx="61">
                  <c:v>1991q2</c:v>
                </c:pt>
                <c:pt idx="62">
                  <c:v>1991q3</c:v>
                </c:pt>
                <c:pt idx="63">
                  <c:v>1991q4</c:v>
                </c:pt>
                <c:pt idx="64">
                  <c:v>1992q1</c:v>
                </c:pt>
                <c:pt idx="65">
                  <c:v>1992q2</c:v>
                </c:pt>
                <c:pt idx="66">
                  <c:v>1992q3</c:v>
                </c:pt>
                <c:pt idx="67">
                  <c:v>1992q4</c:v>
                </c:pt>
                <c:pt idx="68">
                  <c:v>1993q1</c:v>
                </c:pt>
                <c:pt idx="69">
                  <c:v>1993q2</c:v>
                </c:pt>
                <c:pt idx="70">
                  <c:v>1993q3</c:v>
                </c:pt>
                <c:pt idx="71">
                  <c:v>1993q4</c:v>
                </c:pt>
                <c:pt idx="72">
                  <c:v>1994q1</c:v>
                </c:pt>
                <c:pt idx="73">
                  <c:v>1994q2</c:v>
                </c:pt>
                <c:pt idx="74">
                  <c:v>1994q3</c:v>
                </c:pt>
                <c:pt idx="75">
                  <c:v>1994q4</c:v>
                </c:pt>
                <c:pt idx="76">
                  <c:v>1995q1</c:v>
                </c:pt>
                <c:pt idx="77">
                  <c:v>1995q2</c:v>
                </c:pt>
                <c:pt idx="78">
                  <c:v>1995q3</c:v>
                </c:pt>
                <c:pt idx="79">
                  <c:v>1995q4</c:v>
                </c:pt>
                <c:pt idx="80">
                  <c:v>1996q1</c:v>
                </c:pt>
                <c:pt idx="81">
                  <c:v>1996q2</c:v>
                </c:pt>
                <c:pt idx="82">
                  <c:v>1996q3</c:v>
                </c:pt>
                <c:pt idx="83">
                  <c:v>1996q4</c:v>
                </c:pt>
                <c:pt idx="84">
                  <c:v>1997q1</c:v>
                </c:pt>
                <c:pt idx="85">
                  <c:v>1997q2</c:v>
                </c:pt>
                <c:pt idx="86">
                  <c:v>1997q3</c:v>
                </c:pt>
                <c:pt idx="87">
                  <c:v>1997q4</c:v>
                </c:pt>
                <c:pt idx="88">
                  <c:v>1998q1</c:v>
                </c:pt>
                <c:pt idx="89">
                  <c:v>1998q2</c:v>
                </c:pt>
                <c:pt idx="90">
                  <c:v>1998q3</c:v>
                </c:pt>
                <c:pt idx="91">
                  <c:v>1998q4</c:v>
                </c:pt>
                <c:pt idx="92">
                  <c:v>1999q1</c:v>
                </c:pt>
                <c:pt idx="93">
                  <c:v>1999q2</c:v>
                </c:pt>
                <c:pt idx="94">
                  <c:v>1999q3</c:v>
                </c:pt>
                <c:pt idx="95">
                  <c:v>1999q4</c:v>
                </c:pt>
                <c:pt idx="96">
                  <c:v>2000q1</c:v>
                </c:pt>
                <c:pt idx="97">
                  <c:v>2000q2</c:v>
                </c:pt>
                <c:pt idx="98">
                  <c:v>2000q3</c:v>
                </c:pt>
                <c:pt idx="99">
                  <c:v>2000q4</c:v>
                </c:pt>
                <c:pt idx="100">
                  <c:v>2001q1</c:v>
                </c:pt>
                <c:pt idx="101">
                  <c:v>2001q2</c:v>
                </c:pt>
                <c:pt idx="102">
                  <c:v>2001q3</c:v>
                </c:pt>
                <c:pt idx="103">
                  <c:v>2001q4</c:v>
                </c:pt>
                <c:pt idx="104">
                  <c:v>2002q1</c:v>
                </c:pt>
                <c:pt idx="105">
                  <c:v>2002q2</c:v>
                </c:pt>
                <c:pt idx="106">
                  <c:v>2002q3</c:v>
                </c:pt>
                <c:pt idx="107">
                  <c:v>2002q4</c:v>
                </c:pt>
                <c:pt idx="108">
                  <c:v>2003q1</c:v>
                </c:pt>
                <c:pt idx="109">
                  <c:v>2003q2</c:v>
                </c:pt>
                <c:pt idx="110">
                  <c:v>2003q3</c:v>
                </c:pt>
                <c:pt idx="111">
                  <c:v>2003q4</c:v>
                </c:pt>
                <c:pt idx="112">
                  <c:v>2004q1</c:v>
                </c:pt>
                <c:pt idx="113">
                  <c:v>2004q2</c:v>
                </c:pt>
                <c:pt idx="114">
                  <c:v>2004q3</c:v>
                </c:pt>
                <c:pt idx="115">
                  <c:v>2004q4</c:v>
                </c:pt>
                <c:pt idx="116">
                  <c:v>2005q1</c:v>
                </c:pt>
                <c:pt idx="117">
                  <c:v>2005q2</c:v>
                </c:pt>
                <c:pt idx="118">
                  <c:v>2005q3</c:v>
                </c:pt>
                <c:pt idx="119">
                  <c:v>2005q4</c:v>
                </c:pt>
                <c:pt idx="120">
                  <c:v>2006q1</c:v>
                </c:pt>
                <c:pt idx="121">
                  <c:v>2006q2</c:v>
                </c:pt>
                <c:pt idx="122">
                  <c:v>2006q3</c:v>
                </c:pt>
                <c:pt idx="123">
                  <c:v>2006q4</c:v>
                </c:pt>
                <c:pt idx="124">
                  <c:v>2007q1</c:v>
                </c:pt>
                <c:pt idx="125">
                  <c:v>2007q2</c:v>
                </c:pt>
                <c:pt idx="126">
                  <c:v>2007q3</c:v>
                </c:pt>
                <c:pt idx="127">
                  <c:v>2007q4</c:v>
                </c:pt>
                <c:pt idx="128">
                  <c:v>2008q1</c:v>
                </c:pt>
                <c:pt idx="129">
                  <c:v>2008q2</c:v>
                </c:pt>
                <c:pt idx="130">
                  <c:v>2008q3</c:v>
                </c:pt>
                <c:pt idx="131">
                  <c:v>2008q4</c:v>
                </c:pt>
                <c:pt idx="132">
                  <c:v>2009q1</c:v>
                </c:pt>
                <c:pt idx="133">
                  <c:v>2009q2</c:v>
                </c:pt>
                <c:pt idx="134">
                  <c:v>2009q3</c:v>
                </c:pt>
                <c:pt idx="135">
                  <c:v>2009q4</c:v>
                </c:pt>
                <c:pt idx="136">
                  <c:v>2010q1</c:v>
                </c:pt>
                <c:pt idx="137">
                  <c:v>2010q2</c:v>
                </c:pt>
                <c:pt idx="138">
                  <c:v>2010q3</c:v>
                </c:pt>
                <c:pt idx="139">
                  <c:v>2010q4</c:v>
                </c:pt>
                <c:pt idx="140">
                  <c:v>2011q1</c:v>
                </c:pt>
                <c:pt idx="141">
                  <c:v>2011q2</c:v>
                </c:pt>
                <c:pt idx="142">
                  <c:v>2011q3</c:v>
                </c:pt>
                <c:pt idx="143">
                  <c:v>2011q4</c:v>
                </c:pt>
                <c:pt idx="144">
                  <c:v>2012q1</c:v>
                </c:pt>
                <c:pt idx="145">
                  <c:v>2012q2</c:v>
                </c:pt>
                <c:pt idx="146">
                  <c:v>2012q3</c:v>
                </c:pt>
                <c:pt idx="147">
                  <c:v>2012q4</c:v>
                </c:pt>
                <c:pt idx="148">
                  <c:v>2013q1</c:v>
                </c:pt>
                <c:pt idx="149">
                  <c:v>2013q2</c:v>
                </c:pt>
                <c:pt idx="150">
                  <c:v>2013q3</c:v>
                </c:pt>
                <c:pt idx="151">
                  <c:v>2013q4</c:v>
                </c:pt>
                <c:pt idx="152">
                  <c:v>2014q1</c:v>
                </c:pt>
                <c:pt idx="153">
                  <c:v>2014q2</c:v>
                </c:pt>
                <c:pt idx="154">
                  <c:v>2014q3</c:v>
                </c:pt>
                <c:pt idx="155">
                  <c:v>2014q4</c:v>
                </c:pt>
                <c:pt idx="156">
                  <c:v>2015q1</c:v>
                </c:pt>
                <c:pt idx="157">
                  <c:v>2015q2</c:v>
                </c:pt>
                <c:pt idx="158">
                  <c:v>2015q3</c:v>
                </c:pt>
                <c:pt idx="159">
                  <c:v>2015q4</c:v>
                </c:pt>
                <c:pt idx="160">
                  <c:v>2016q1</c:v>
                </c:pt>
                <c:pt idx="161">
                  <c:v>2016q2</c:v>
                </c:pt>
                <c:pt idx="162">
                  <c:v>2016q3</c:v>
                </c:pt>
                <c:pt idx="163">
                  <c:v>2016q4</c:v>
                </c:pt>
                <c:pt idx="164">
                  <c:v>2017q1</c:v>
                </c:pt>
                <c:pt idx="165">
                  <c:v>2017q2</c:v>
                </c:pt>
                <c:pt idx="166">
                  <c:v>2017q3</c:v>
                </c:pt>
                <c:pt idx="167">
                  <c:v>2017q4</c:v>
                </c:pt>
                <c:pt idx="168">
                  <c:v>2018q1</c:v>
                </c:pt>
                <c:pt idx="169">
                  <c:v>2018q2</c:v>
                </c:pt>
                <c:pt idx="170">
                  <c:v>2018q3</c:v>
                </c:pt>
                <c:pt idx="171">
                  <c:v>2018q4</c:v>
                </c:pt>
                <c:pt idx="172">
                  <c:v>2019q1</c:v>
                </c:pt>
                <c:pt idx="173">
                  <c:v>2019q2</c:v>
                </c:pt>
                <c:pt idx="174">
                  <c:v>2019q3</c:v>
                </c:pt>
                <c:pt idx="175">
                  <c:v>2019q4</c:v>
                </c:pt>
                <c:pt idx="176">
                  <c:v>2020q1</c:v>
                </c:pt>
                <c:pt idx="177">
                  <c:v>2020q2</c:v>
                </c:pt>
                <c:pt idx="178">
                  <c:v>2020q3</c:v>
                </c:pt>
                <c:pt idx="179">
                  <c:v>2020q4</c:v>
                </c:pt>
              </c:strCache>
            </c:strRef>
          </c:cat>
          <c:val>
            <c:numRef>
              <c:f>Sheet1!$C$6:$C$171</c:f>
              <c:numCache>
                <c:formatCode>General</c:formatCode>
                <c:ptCount val="166"/>
                <c:pt idx="0">
                  <c:v>51.652267280709765</c:v>
                </c:pt>
                <c:pt idx="1">
                  <c:v>52.093144087288891</c:v>
                </c:pt>
                <c:pt idx="2">
                  <c:v>49.282331079051971</c:v>
                </c:pt>
                <c:pt idx="3">
                  <c:v>47.081615681613336</c:v>
                </c:pt>
                <c:pt idx="4">
                  <c:v>46.401192391440631</c:v>
                </c:pt>
                <c:pt idx="5">
                  <c:v>46.261065512502356</c:v>
                </c:pt>
                <c:pt idx="6">
                  <c:v>45.364460417109804</c:v>
                </c:pt>
                <c:pt idx="7">
                  <c:v>42.76094683896126</c:v>
                </c:pt>
                <c:pt idx="8">
                  <c:v>42.206491837571939</c:v>
                </c:pt>
                <c:pt idx="9">
                  <c:v>43.920624302693298</c:v>
                </c:pt>
                <c:pt idx="10">
                  <c:v>44.315852975890344</c:v>
                </c:pt>
                <c:pt idx="11">
                  <c:v>45.444713898785835</c:v>
                </c:pt>
                <c:pt idx="12">
                  <c:v>48.70002650120945</c:v>
                </c:pt>
                <c:pt idx="13">
                  <c:v>54.963066794683336</c:v>
                </c:pt>
                <c:pt idx="14">
                  <c:v>57.183373297092025</c:v>
                </c:pt>
                <c:pt idx="15">
                  <c:v>55.775531981189914</c:v>
                </c:pt>
                <c:pt idx="16">
                  <c:v>54.432302055033901</c:v>
                </c:pt>
                <c:pt idx="17">
                  <c:v>53.051993162080073</c:v>
                </c:pt>
                <c:pt idx="18">
                  <c:v>50.745121573845012</c:v>
                </c:pt>
                <c:pt idx="19">
                  <c:v>49.554462334787701</c:v>
                </c:pt>
                <c:pt idx="20">
                  <c:v>50.693787527326258</c:v>
                </c:pt>
                <c:pt idx="21">
                  <c:v>54.005909263104257</c:v>
                </c:pt>
                <c:pt idx="22">
                  <c:v>56.281143314071876</c:v>
                </c:pt>
                <c:pt idx="23">
                  <c:v>57.106101049901447</c:v>
                </c:pt>
                <c:pt idx="24">
                  <c:v>60.008637224398697</c:v>
                </c:pt>
                <c:pt idx="25">
                  <c:v>59.448357826753735</c:v>
                </c:pt>
                <c:pt idx="26">
                  <c:v>57.613324442763926</c:v>
                </c:pt>
                <c:pt idx="27">
                  <c:v>57.473345498912622</c:v>
                </c:pt>
                <c:pt idx="28">
                  <c:v>56.478126578089338</c:v>
                </c:pt>
                <c:pt idx="29">
                  <c:v>58.732668806900499</c:v>
                </c:pt>
                <c:pt idx="30">
                  <c:v>60.190989839990564</c:v>
                </c:pt>
                <c:pt idx="31">
                  <c:v>58.669906316695936</c:v>
                </c:pt>
                <c:pt idx="32">
                  <c:v>62.495281486983735</c:v>
                </c:pt>
                <c:pt idx="33">
                  <c:v>65.130487730309156</c:v>
                </c:pt>
                <c:pt idx="34">
                  <c:v>63.521139721388813</c:v>
                </c:pt>
                <c:pt idx="35">
                  <c:v>61.015857339880576</c:v>
                </c:pt>
                <c:pt idx="36">
                  <c:v>61.735129963159089</c:v>
                </c:pt>
                <c:pt idx="37">
                  <c:v>61.444604440866534</c:v>
                </c:pt>
                <c:pt idx="38">
                  <c:v>58.85825843205096</c:v>
                </c:pt>
                <c:pt idx="39">
                  <c:v>62.473478201245619</c:v>
                </c:pt>
                <c:pt idx="40">
                  <c:v>56.927493851265375</c:v>
                </c:pt>
                <c:pt idx="41">
                  <c:v>55.053689220953252</c:v>
                </c:pt>
                <c:pt idx="42">
                  <c:v>53.671802205823454</c:v>
                </c:pt>
                <c:pt idx="43">
                  <c:v>54.096733422396156</c:v>
                </c:pt>
                <c:pt idx="44">
                  <c:v>53.978743690602045</c:v>
                </c:pt>
                <c:pt idx="45">
                  <c:v>53.736360961893553</c:v>
                </c:pt>
                <c:pt idx="46">
                  <c:v>54.359708906709081</c:v>
                </c:pt>
                <c:pt idx="47">
                  <c:v>53.916489477188101</c:v>
                </c:pt>
                <c:pt idx="48">
                  <c:v>54.33313718082232</c:v>
                </c:pt>
                <c:pt idx="49">
                  <c:v>53.198390012970634</c:v>
                </c:pt>
                <c:pt idx="50">
                  <c:v>54.123368868458954</c:v>
                </c:pt>
                <c:pt idx="51">
                  <c:v>56.977573276515358</c:v>
                </c:pt>
                <c:pt idx="52">
                  <c:v>55.722844808948423</c:v>
                </c:pt>
                <c:pt idx="53">
                  <c:v>59.321056722736095</c:v>
                </c:pt>
                <c:pt idx="54">
                  <c:v>62.367057445071573</c:v>
                </c:pt>
                <c:pt idx="55">
                  <c:v>63.820109149558299</c:v>
                </c:pt>
                <c:pt idx="56">
                  <c:v>64.696809350108211</c:v>
                </c:pt>
                <c:pt idx="57">
                  <c:v>67.453940988093763</c:v>
                </c:pt>
                <c:pt idx="58">
                  <c:v>72.610166051492868</c:v>
                </c:pt>
                <c:pt idx="59">
                  <c:v>71.413668661797715</c:v>
                </c:pt>
                <c:pt idx="60">
                  <c:v>71.466978698970237</c:v>
                </c:pt>
                <c:pt idx="61">
                  <c:v>73.378550809790866</c:v>
                </c:pt>
                <c:pt idx="62">
                  <c:v>81.576661090149798</c:v>
                </c:pt>
                <c:pt idx="63">
                  <c:v>77.516731917958879</c:v>
                </c:pt>
                <c:pt idx="64">
                  <c:v>73.100171570488953</c:v>
                </c:pt>
                <c:pt idx="65">
                  <c:v>75.121712346833306</c:v>
                </c:pt>
                <c:pt idx="66">
                  <c:v>76.065019696183484</c:v>
                </c:pt>
                <c:pt idx="67">
                  <c:v>74.71158051088328</c:v>
                </c:pt>
                <c:pt idx="68">
                  <c:v>80.126329056559882</c:v>
                </c:pt>
                <c:pt idx="69">
                  <c:v>80.923102884402979</c:v>
                </c:pt>
                <c:pt idx="70">
                  <c:v>80.877674524750802</c:v>
                </c:pt>
                <c:pt idx="71">
                  <c:v>83.079843163580463</c:v>
                </c:pt>
                <c:pt idx="72">
                  <c:v>83.420669514675467</c:v>
                </c:pt>
                <c:pt idx="73">
                  <c:v>84.471503294848844</c:v>
                </c:pt>
                <c:pt idx="74">
                  <c:v>84.423862232328517</c:v>
                </c:pt>
                <c:pt idx="75">
                  <c:v>84.830080697783288</c:v>
                </c:pt>
                <c:pt idx="76">
                  <c:v>86.201927845136737</c:v>
                </c:pt>
                <c:pt idx="77">
                  <c:v>86.688245925802974</c:v>
                </c:pt>
                <c:pt idx="78">
                  <c:v>88.341400707902892</c:v>
                </c:pt>
                <c:pt idx="79">
                  <c:v>91.916834929817426</c:v>
                </c:pt>
                <c:pt idx="80">
                  <c:v>91.792376737774092</c:v>
                </c:pt>
                <c:pt idx="81">
                  <c:v>92.158681083864437</c:v>
                </c:pt>
                <c:pt idx="82">
                  <c:v>90.596877220380918</c:v>
                </c:pt>
                <c:pt idx="83">
                  <c:v>91.137476884073109</c:v>
                </c:pt>
                <c:pt idx="84">
                  <c:v>91.23074020794536</c:v>
                </c:pt>
                <c:pt idx="85">
                  <c:v>92.864606434871305</c:v>
                </c:pt>
                <c:pt idx="86">
                  <c:v>91.40415132922287</c:v>
                </c:pt>
                <c:pt idx="87">
                  <c:v>91.153326566686061</c:v>
                </c:pt>
                <c:pt idx="88">
                  <c:v>91.427853611315882</c:v>
                </c:pt>
                <c:pt idx="89">
                  <c:v>88.799303582260293</c:v>
                </c:pt>
                <c:pt idx="90">
                  <c:v>91.001536093326578</c:v>
                </c:pt>
                <c:pt idx="91">
                  <c:v>89.808595010140507</c:v>
                </c:pt>
                <c:pt idx="92">
                  <c:v>89.936722463328664</c:v>
                </c:pt>
                <c:pt idx="93">
                  <c:v>88.286788807605788</c:v>
                </c:pt>
                <c:pt idx="94">
                  <c:v>88.904695403267581</c:v>
                </c:pt>
                <c:pt idx="95">
                  <c:v>86.969522796806871</c:v>
                </c:pt>
                <c:pt idx="96">
                  <c:v>85.276775273265784</c:v>
                </c:pt>
                <c:pt idx="97">
                  <c:v>84.354052280665272</c:v>
                </c:pt>
                <c:pt idx="98">
                  <c:v>83.32636157404292</c:v>
                </c:pt>
                <c:pt idx="99">
                  <c:v>81.547482722192981</c:v>
                </c:pt>
                <c:pt idx="100">
                  <c:v>81.597898318750595</c:v>
                </c:pt>
                <c:pt idx="101">
                  <c:v>79.665584203635916</c:v>
                </c:pt>
                <c:pt idx="102">
                  <c:v>79.644385987111974</c:v>
                </c:pt>
                <c:pt idx="103">
                  <c:v>80.542461642883211</c:v>
                </c:pt>
                <c:pt idx="104">
                  <c:v>82.569924564748561</c:v>
                </c:pt>
                <c:pt idx="105">
                  <c:v>79.994644266432829</c:v>
                </c:pt>
                <c:pt idx="106">
                  <c:v>78.480008676996761</c:v>
                </c:pt>
                <c:pt idx="107">
                  <c:v>77.517246040453685</c:v>
                </c:pt>
                <c:pt idx="108">
                  <c:v>75.005120168969611</c:v>
                </c:pt>
                <c:pt idx="109">
                  <c:v>73.388900456811839</c:v>
                </c:pt>
                <c:pt idx="110">
                  <c:v>74.898936167316208</c:v>
                </c:pt>
                <c:pt idx="111">
                  <c:v>74.176927975313305</c:v>
                </c:pt>
                <c:pt idx="112">
                  <c:v>75.767803424966147</c:v>
                </c:pt>
                <c:pt idx="113">
                  <c:v>75.326561194945512</c:v>
                </c:pt>
                <c:pt idx="114">
                  <c:v>73.777491961700903</c:v>
                </c:pt>
                <c:pt idx="115">
                  <c:v>72.321357251930479</c:v>
                </c:pt>
                <c:pt idx="116">
                  <c:v>74.138775162469443</c:v>
                </c:pt>
                <c:pt idx="117">
                  <c:v>74.700558782885253</c:v>
                </c:pt>
                <c:pt idx="118">
                  <c:v>74.275734694643006</c:v>
                </c:pt>
                <c:pt idx="119">
                  <c:v>73.757150058258134</c:v>
                </c:pt>
                <c:pt idx="120">
                  <c:v>74.665399929568807</c:v>
                </c:pt>
                <c:pt idx="121">
                  <c:v>72.123215275808207</c:v>
                </c:pt>
                <c:pt idx="122">
                  <c:v>71.895053630519513</c:v>
                </c:pt>
                <c:pt idx="123">
                  <c:v>70.625756700136463</c:v>
                </c:pt>
                <c:pt idx="124">
                  <c:v>70.752470593709134</c:v>
                </c:pt>
                <c:pt idx="125">
                  <c:v>72.254013132354487</c:v>
                </c:pt>
                <c:pt idx="126">
                  <c:v>71.17303967481881</c:v>
                </c:pt>
                <c:pt idx="127">
                  <c:v>70.485721646708853</c:v>
                </c:pt>
                <c:pt idx="128">
                  <c:v>72.442036856285654</c:v>
                </c:pt>
                <c:pt idx="129">
                  <c:v>73.058534141136676</c:v>
                </c:pt>
                <c:pt idx="130">
                  <c:v>74.592244717073811</c:v>
                </c:pt>
                <c:pt idx="131">
                  <c:v>75.086564196314981</c:v>
                </c:pt>
                <c:pt idx="132">
                  <c:v>77.438734589860687</c:v>
                </c:pt>
                <c:pt idx="133">
                  <c:v>79.575968679379429</c:v>
                </c:pt>
                <c:pt idx="134">
                  <c:v>82.613501856088945</c:v>
                </c:pt>
                <c:pt idx="135">
                  <c:v>86.617309943745965</c:v>
                </c:pt>
                <c:pt idx="136">
                  <c:v>89.796491614847625</c:v>
                </c:pt>
                <c:pt idx="137">
                  <c:v>91.680119911823908</c:v>
                </c:pt>
                <c:pt idx="138">
                  <c:v>93.282245790997592</c:v>
                </c:pt>
                <c:pt idx="139">
                  <c:v>96.252092084530119</c:v>
                </c:pt>
                <c:pt idx="140">
                  <c:v>98.878611162605168</c:v>
                </c:pt>
                <c:pt idx="141">
                  <c:v>99.311612364800098</c:v>
                </c:pt>
                <c:pt idx="142">
                  <c:v>98.263736264286521</c:v>
                </c:pt>
                <c:pt idx="143">
                  <c:v>97.959514170589046</c:v>
                </c:pt>
                <c:pt idx="144">
                  <c:v>98.796416328730032</c:v>
                </c:pt>
                <c:pt idx="145">
                  <c:v>99.169320126266527</c:v>
                </c:pt>
                <c:pt idx="146">
                  <c:v>100.16730464006302</c:v>
                </c:pt>
                <c:pt idx="147">
                  <c:v>104.76522431966252</c:v>
                </c:pt>
                <c:pt idx="148">
                  <c:v>106.40199171228235</c:v>
                </c:pt>
                <c:pt idx="149">
                  <c:v>107.11126211074512</c:v>
                </c:pt>
                <c:pt idx="150">
                  <c:v>107.30638914000544</c:v>
                </c:pt>
                <c:pt idx="151">
                  <c:v>110.44228361715629</c:v>
                </c:pt>
                <c:pt idx="152">
                  <c:v>113.77494161073935</c:v>
                </c:pt>
                <c:pt idx="153">
                  <c:v>113.61084366177749</c:v>
                </c:pt>
                <c:pt idx="154">
                  <c:v>113.97775484462791</c:v>
                </c:pt>
                <c:pt idx="155">
                  <c:v>115.37168091629663</c:v>
                </c:pt>
                <c:pt idx="156">
                  <c:v>119.57336382951507</c:v>
                </c:pt>
                <c:pt idx="157">
                  <c:v>120.78191186091657</c:v>
                </c:pt>
                <c:pt idx="158">
                  <c:v>122.25525550665179</c:v>
                </c:pt>
                <c:pt idx="159">
                  <c:v>125.75710263569732</c:v>
                </c:pt>
                <c:pt idx="160">
                  <c:v>129.94449706845919</c:v>
                </c:pt>
                <c:pt idx="161">
                  <c:v>130.05479541767568</c:v>
                </c:pt>
                <c:pt idx="162">
                  <c:v>133.6251863442412</c:v>
                </c:pt>
                <c:pt idx="163" formatCode="0.000">
                  <c:v>133.19976255924942</c:v>
                </c:pt>
                <c:pt idx="164" formatCode="0.000">
                  <c:v>134.62206385781016</c:v>
                </c:pt>
                <c:pt idx="165" formatCode="0.000">
                  <c:v>136.01547502319772</c:v>
                </c:pt>
              </c:numCache>
            </c:numRef>
          </c:val>
          <c:extLst xmlns:c16r2="http://schemas.microsoft.com/office/drawing/2015/06/chart">
            <c:ext xmlns:c16="http://schemas.microsoft.com/office/drawing/2014/chart" uri="{C3380CC4-5D6E-409C-BE32-E72D297353CC}">
              <c16:uniqueId val="{00000002-807E-443B-9DAB-E343B6BBAD58}"/>
            </c:ext>
          </c:extLst>
        </c:ser>
        <c:ser>
          <c:idx val="1"/>
          <c:order val="1"/>
          <c:tx>
            <c:v>אמידת המודל מדד מחירי הדירות</c:v>
          </c:tx>
          <c:spPr>
            <a:ln w="19050" cap="rnd" cmpd="sng" algn="ctr">
              <a:solidFill>
                <a:schemeClr val="accent2"/>
              </a:solidFill>
              <a:prstDash val="solid"/>
              <a:round/>
            </a:ln>
            <a:effectLst/>
          </c:spPr>
          <c:marker>
            <c:symbol val="none"/>
          </c:marker>
          <c:cat>
            <c:strRef>
              <c:f>Sheet1!$A$6:$A$185</c:f>
              <c:strCache>
                <c:ptCount val="180"/>
                <c:pt idx="0">
                  <c:v>1976q1</c:v>
                </c:pt>
                <c:pt idx="1">
                  <c:v>1976q2</c:v>
                </c:pt>
                <c:pt idx="2">
                  <c:v>1976q3</c:v>
                </c:pt>
                <c:pt idx="3">
                  <c:v>1976q4</c:v>
                </c:pt>
                <c:pt idx="4">
                  <c:v>1977q1</c:v>
                </c:pt>
                <c:pt idx="5">
                  <c:v>1977q2</c:v>
                </c:pt>
                <c:pt idx="6">
                  <c:v>1977q3</c:v>
                </c:pt>
                <c:pt idx="7">
                  <c:v>1977q4</c:v>
                </c:pt>
                <c:pt idx="8">
                  <c:v>1978q1</c:v>
                </c:pt>
                <c:pt idx="9">
                  <c:v>1978q2</c:v>
                </c:pt>
                <c:pt idx="10">
                  <c:v>1978q3</c:v>
                </c:pt>
                <c:pt idx="11">
                  <c:v>1978q4</c:v>
                </c:pt>
                <c:pt idx="12">
                  <c:v>1979q1</c:v>
                </c:pt>
                <c:pt idx="13">
                  <c:v>1979q2</c:v>
                </c:pt>
                <c:pt idx="14">
                  <c:v>1979q3</c:v>
                </c:pt>
                <c:pt idx="15">
                  <c:v>1979q4</c:v>
                </c:pt>
                <c:pt idx="16">
                  <c:v>1980q1</c:v>
                </c:pt>
                <c:pt idx="17">
                  <c:v>1980q2</c:v>
                </c:pt>
                <c:pt idx="18">
                  <c:v>1980q3</c:v>
                </c:pt>
                <c:pt idx="19">
                  <c:v>1980q4</c:v>
                </c:pt>
                <c:pt idx="20">
                  <c:v>1981q1</c:v>
                </c:pt>
                <c:pt idx="21">
                  <c:v>1981q2</c:v>
                </c:pt>
                <c:pt idx="22">
                  <c:v>1981q3</c:v>
                </c:pt>
                <c:pt idx="23">
                  <c:v>1981q4</c:v>
                </c:pt>
                <c:pt idx="24">
                  <c:v>1982q1</c:v>
                </c:pt>
                <c:pt idx="25">
                  <c:v>1982q2</c:v>
                </c:pt>
                <c:pt idx="26">
                  <c:v>1982q3</c:v>
                </c:pt>
                <c:pt idx="27">
                  <c:v>1982q4</c:v>
                </c:pt>
                <c:pt idx="28">
                  <c:v>1983q1</c:v>
                </c:pt>
                <c:pt idx="29">
                  <c:v>1983q2</c:v>
                </c:pt>
                <c:pt idx="30">
                  <c:v>1983q3</c:v>
                </c:pt>
                <c:pt idx="31">
                  <c:v>1983q4</c:v>
                </c:pt>
                <c:pt idx="32">
                  <c:v>1984q1</c:v>
                </c:pt>
                <c:pt idx="33">
                  <c:v>1984q2</c:v>
                </c:pt>
                <c:pt idx="34">
                  <c:v>1984q3</c:v>
                </c:pt>
                <c:pt idx="35">
                  <c:v>1984q4</c:v>
                </c:pt>
                <c:pt idx="36">
                  <c:v>1985q1</c:v>
                </c:pt>
                <c:pt idx="37">
                  <c:v>1985q2</c:v>
                </c:pt>
                <c:pt idx="38">
                  <c:v>1985q3</c:v>
                </c:pt>
                <c:pt idx="39">
                  <c:v>1985q4</c:v>
                </c:pt>
                <c:pt idx="40">
                  <c:v>1986q1</c:v>
                </c:pt>
                <c:pt idx="41">
                  <c:v>1986q2</c:v>
                </c:pt>
                <c:pt idx="42">
                  <c:v>1986q3</c:v>
                </c:pt>
                <c:pt idx="43">
                  <c:v>1986q4</c:v>
                </c:pt>
                <c:pt idx="44">
                  <c:v>1987q1</c:v>
                </c:pt>
                <c:pt idx="45">
                  <c:v>1987q2</c:v>
                </c:pt>
                <c:pt idx="46">
                  <c:v>1987q3</c:v>
                </c:pt>
                <c:pt idx="47">
                  <c:v>1987q4</c:v>
                </c:pt>
                <c:pt idx="48">
                  <c:v>1988q1</c:v>
                </c:pt>
                <c:pt idx="49">
                  <c:v>1988q2</c:v>
                </c:pt>
                <c:pt idx="50">
                  <c:v>1988q3</c:v>
                </c:pt>
                <c:pt idx="51">
                  <c:v>1988q4</c:v>
                </c:pt>
                <c:pt idx="52">
                  <c:v>1989q1</c:v>
                </c:pt>
                <c:pt idx="53">
                  <c:v>1989q2</c:v>
                </c:pt>
                <c:pt idx="54">
                  <c:v>1989q3</c:v>
                </c:pt>
                <c:pt idx="55">
                  <c:v>1989q4</c:v>
                </c:pt>
                <c:pt idx="56">
                  <c:v>1990q1</c:v>
                </c:pt>
                <c:pt idx="57">
                  <c:v>1990q2</c:v>
                </c:pt>
                <c:pt idx="58">
                  <c:v>1990q3</c:v>
                </c:pt>
                <c:pt idx="59">
                  <c:v>1990q4</c:v>
                </c:pt>
                <c:pt idx="60">
                  <c:v>1991q1</c:v>
                </c:pt>
                <c:pt idx="61">
                  <c:v>1991q2</c:v>
                </c:pt>
                <c:pt idx="62">
                  <c:v>1991q3</c:v>
                </c:pt>
                <c:pt idx="63">
                  <c:v>1991q4</c:v>
                </c:pt>
                <c:pt idx="64">
                  <c:v>1992q1</c:v>
                </c:pt>
                <c:pt idx="65">
                  <c:v>1992q2</c:v>
                </c:pt>
                <c:pt idx="66">
                  <c:v>1992q3</c:v>
                </c:pt>
                <c:pt idx="67">
                  <c:v>1992q4</c:v>
                </c:pt>
                <c:pt idx="68">
                  <c:v>1993q1</c:v>
                </c:pt>
                <c:pt idx="69">
                  <c:v>1993q2</c:v>
                </c:pt>
                <c:pt idx="70">
                  <c:v>1993q3</c:v>
                </c:pt>
                <c:pt idx="71">
                  <c:v>1993q4</c:v>
                </c:pt>
                <c:pt idx="72">
                  <c:v>1994q1</c:v>
                </c:pt>
                <c:pt idx="73">
                  <c:v>1994q2</c:v>
                </c:pt>
                <c:pt idx="74">
                  <c:v>1994q3</c:v>
                </c:pt>
                <c:pt idx="75">
                  <c:v>1994q4</c:v>
                </c:pt>
                <c:pt idx="76">
                  <c:v>1995q1</c:v>
                </c:pt>
                <c:pt idx="77">
                  <c:v>1995q2</c:v>
                </c:pt>
                <c:pt idx="78">
                  <c:v>1995q3</c:v>
                </c:pt>
                <c:pt idx="79">
                  <c:v>1995q4</c:v>
                </c:pt>
                <c:pt idx="80">
                  <c:v>1996q1</c:v>
                </c:pt>
                <c:pt idx="81">
                  <c:v>1996q2</c:v>
                </c:pt>
                <c:pt idx="82">
                  <c:v>1996q3</c:v>
                </c:pt>
                <c:pt idx="83">
                  <c:v>1996q4</c:v>
                </c:pt>
                <c:pt idx="84">
                  <c:v>1997q1</c:v>
                </c:pt>
                <c:pt idx="85">
                  <c:v>1997q2</c:v>
                </c:pt>
                <c:pt idx="86">
                  <c:v>1997q3</c:v>
                </c:pt>
                <c:pt idx="87">
                  <c:v>1997q4</c:v>
                </c:pt>
                <c:pt idx="88">
                  <c:v>1998q1</c:v>
                </c:pt>
                <c:pt idx="89">
                  <c:v>1998q2</c:v>
                </c:pt>
                <c:pt idx="90">
                  <c:v>1998q3</c:v>
                </c:pt>
                <c:pt idx="91">
                  <c:v>1998q4</c:v>
                </c:pt>
                <c:pt idx="92">
                  <c:v>1999q1</c:v>
                </c:pt>
                <c:pt idx="93">
                  <c:v>1999q2</c:v>
                </c:pt>
                <c:pt idx="94">
                  <c:v>1999q3</c:v>
                </c:pt>
                <c:pt idx="95">
                  <c:v>1999q4</c:v>
                </c:pt>
                <c:pt idx="96">
                  <c:v>2000q1</c:v>
                </c:pt>
                <c:pt idx="97">
                  <c:v>2000q2</c:v>
                </c:pt>
                <c:pt idx="98">
                  <c:v>2000q3</c:v>
                </c:pt>
                <c:pt idx="99">
                  <c:v>2000q4</c:v>
                </c:pt>
                <c:pt idx="100">
                  <c:v>2001q1</c:v>
                </c:pt>
                <c:pt idx="101">
                  <c:v>2001q2</c:v>
                </c:pt>
                <c:pt idx="102">
                  <c:v>2001q3</c:v>
                </c:pt>
                <c:pt idx="103">
                  <c:v>2001q4</c:v>
                </c:pt>
                <c:pt idx="104">
                  <c:v>2002q1</c:v>
                </c:pt>
                <c:pt idx="105">
                  <c:v>2002q2</c:v>
                </c:pt>
                <c:pt idx="106">
                  <c:v>2002q3</c:v>
                </c:pt>
                <c:pt idx="107">
                  <c:v>2002q4</c:v>
                </c:pt>
                <c:pt idx="108">
                  <c:v>2003q1</c:v>
                </c:pt>
                <c:pt idx="109">
                  <c:v>2003q2</c:v>
                </c:pt>
                <c:pt idx="110">
                  <c:v>2003q3</c:v>
                </c:pt>
                <c:pt idx="111">
                  <c:v>2003q4</c:v>
                </c:pt>
                <c:pt idx="112">
                  <c:v>2004q1</c:v>
                </c:pt>
                <c:pt idx="113">
                  <c:v>2004q2</c:v>
                </c:pt>
                <c:pt idx="114">
                  <c:v>2004q3</c:v>
                </c:pt>
                <c:pt idx="115">
                  <c:v>2004q4</c:v>
                </c:pt>
                <c:pt idx="116">
                  <c:v>2005q1</c:v>
                </c:pt>
                <c:pt idx="117">
                  <c:v>2005q2</c:v>
                </c:pt>
                <c:pt idx="118">
                  <c:v>2005q3</c:v>
                </c:pt>
                <c:pt idx="119">
                  <c:v>2005q4</c:v>
                </c:pt>
                <c:pt idx="120">
                  <c:v>2006q1</c:v>
                </c:pt>
                <c:pt idx="121">
                  <c:v>2006q2</c:v>
                </c:pt>
                <c:pt idx="122">
                  <c:v>2006q3</c:v>
                </c:pt>
                <c:pt idx="123">
                  <c:v>2006q4</c:v>
                </c:pt>
                <c:pt idx="124">
                  <c:v>2007q1</c:v>
                </c:pt>
                <c:pt idx="125">
                  <c:v>2007q2</c:v>
                </c:pt>
                <c:pt idx="126">
                  <c:v>2007q3</c:v>
                </c:pt>
                <c:pt idx="127">
                  <c:v>2007q4</c:v>
                </c:pt>
                <c:pt idx="128">
                  <c:v>2008q1</c:v>
                </c:pt>
                <c:pt idx="129">
                  <c:v>2008q2</c:v>
                </c:pt>
                <c:pt idx="130">
                  <c:v>2008q3</c:v>
                </c:pt>
                <c:pt idx="131">
                  <c:v>2008q4</c:v>
                </c:pt>
                <c:pt idx="132">
                  <c:v>2009q1</c:v>
                </c:pt>
                <c:pt idx="133">
                  <c:v>2009q2</c:v>
                </c:pt>
                <c:pt idx="134">
                  <c:v>2009q3</c:v>
                </c:pt>
                <c:pt idx="135">
                  <c:v>2009q4</c:v>
                </c:pt>
                <c:pt idx="136">
                  <c:v>2010q1</c:v>
                </c:pt>
                <c:pt idx="137">
                  <c:v>2010q2</c:v>
                </c:pt>
                <c:pt idx="138">
                  <c:v>2010q3</c:v>
                </c:pt>
                <c:pt idx="139">
                  <c:v>2010q4</c:v>
                </c:pt>
                <c:pt idx="140">
                  <c:v>2011q1</c:v>
                </c:pt>
                <c:pt idx="141">
                  <c:v>2011q2</c:v>
                </c:pt>
                <c:pt idx="142">
                  <c:v>2011q3</c:v>
                </c:pt>
                <c:pt idx="143">
                  <c:v>2011q4</c:v>
                </c:pt>
                <c:pt idx="144">
                  <c:v>2012q1</c:v>
                </c:pt>
                <c:pt idx="145">
                  <c:v>2012q2</c:v>
                </c:pt>
                <c:pt idx="146">
                  <c:v>2012q3</c:v>
                </c:pt>
                <c:pt idx="147">
                  <c:v>2012q4</c:v>
                </c:pt>
                <c:pt idx="148">
                  <c:v>2013q1</c:v>
                </c:pt>
                <c:pt idx="149">
                  <c:v>2013q2</c:v>
                </c:pt>
                <c:pt idx="150">
                  <c:v>2013q3</c:v>
                </c:pt>
                <c:pt idx="151">
                  <c:v>2013q4</c:v>
                </c:pt>
                <c:pt idx="152">
                  <c:v>2014q1</c:v>
                </c:pt>
                <c:pt idx="153">
                  <c:v>2014q2</c:v>
                </c:pt>
                <c:pt idx="154">
                  <c:v>2014q3</c:v>
                </c:pt>
                <c:pt idx="155">
                  <c:v>2014q4</c:v>
                </c:pt>
                <c:pt idx="156">
                  <c:v>2015q1</c:v>
                </c:pt>
                <c:pt idx="157">
                  <c:v>2015q2</c:v>
                </c:pt>
                <c:pt idx="158">
                  <c:v>2015q3</c:v>
                </c:pt>
                <c:pt idx="159">
                  <c:v>2015q4</c:v>
                </c:pt>
                <c:pt idx="160">
                  <c:v>2016q1</c:v>
                </c:pt>
                <c:pt idx="161">
                  <c:v>2016q2</c:v>
                </c:pt>
                <c:pt idx="162">
                  <c:v>2016q3</c:v>
                </c:pt>
                <c:pt idx="163">
                  <c:v>2016q4</c:v>
                </c:pt>
                <c:pt idx="164">
                  <c:v>2017q1</c:v>
                </c:pt>
                <c:pt idx="165">
                  <c:v>2017q2</c:v>
                </c:pt>
                <c:pt idx="166">
                  <c:v>2017q3</c:v>
                </c:pt>
                <c:pt idx="167">
                  <c:v>2017q4</c:v>
                </c:pt>
                <c:pt idx="168">
                  <c:v>2018q1</c:v>
                </c:pt>
                <c:pt idx="169">
                  <c:v>2018q2</c:v>
                </c:pt>
                <c:pt idx="170">
                  <c:v>2018q3</c:v>
                </c:pt>
                <c:pt idx="171">
                  <c:v>2018q4</c:v>
                </c:pt>
                <c:pt idx="172">
                  <c:v>2019q1</c:v>
                </c:pt>
                <c:pt idx="173">
                  <c:v>2019q2</c:v>
                </c:pt>
                <c:pt idx="174">
                  <c:v>2019q3</c:v>
                </c:pt>
                <c:pt idx="175">
                  <c:v>2019q4</c:v>
                </c:pt>
                <c:pt idx="176">
                  <c:v>2020q1</c:v>
                </c:pt>
                <c:pt idx="177">
                  <c:v>2020q2</c:v>
                </c:pt>
                <c:pt idx="178">
                  <c:v>2020q3</c:v>
                </c:pt>
                <c:pt idx="179">
                  <c:v>2020q4</c:v>
                </c:pt>
              </c:strCache>
            </c:strRef>
          </c:cat>
          <c:val>
            <c:numRef>
              <c:f>Sheet1!$P$6:$P$171</c:f>
              <c:numCache>
                <c:formatCode>General</c:formatCode>
                <c:ptCount val="166"/>
                <c:pt idx="0">
                  <c:v>50.966931844216887</c:v>
                </c:pt>
                <c:pt idx="1">
                  <c:v>51.797834773664931</c:v>
                </c:pt>
                <c:pt idx="2">
                  <c:v>51.417571097684785</c:v>
                </c:pt>
                <c:pt idx="3">
                  <c:v>47.937690390520835</c:v>
                </c:pt>
                <c:pt idx="4">
                  <c:v>45.958343179267914</c:v>
                </c:pt>
                <c:pt idx="5">
                  <c:v>46.354523986713978</c:v>
                </c:pt>
                <c:pt idx="6">
                  <c:v>44.846952073522154</c:v>
                </c:pt>
                <c:pt idx="7">
                  <c:v>45.006981432491195</c:v>
                </c:pt>
                <c:pt idx="8">
                  <c:v>43.140634652728735</c:v>
                </c:pt>
                <c:pt idx="9">
                  <c:v>41.956921591530275</c:v>
                </c:pt>
                <c:pt idx="10">
                  <c:v>44.570654632643389</c:v>
                </c:pt>
                <c:pt idx="11">
                  <c:v>45.204041311287618</c:v>
                </c:pt>
                <c:pt idx="12">
                  <c:v>44.533552881493662</c:v>
                </c:pt>
                <c:pt idx="13">
                  <c:v>49.900347362197671</c:v>
                </c:pt>
                <c:pt idx="14">
                  <c:v>56.808249700210318</c:v>
                </c:pt>
                <c:pt idx="15">
                  <c:v>56.511898350369066</c:v>
                </c:pt>
                <c:pt idx="16">
                  <c:v>56.359398618925589</c:v>
                </c:pt>
                <c:pt idx="17">
                  <c:v>54.723384419559039</c:v>
                </c:pt>
                <c:pt idx="18">
                  <c:v>52.594576630620047</c:v>
                </c:pt>
                <c:pt idx="19">
                  <c:v>50.564123794409639</c:v>
                </c:pt>
                <c:pt idx="20">
                  <c:v>49.158453205752416</c:v>
                </c:pt>
                <c:pt idx="21">
                  <c:v>50.833845919726336</c:v>
                </c:pt>
                <c:pt idx="22">
                  <c:v>55.267553727930306</c:v>
                </c:pt>
                <c:pt idx="23">
                  <c:v>56.489747699051847</c:v>
                </c:pt>
                <c:pt idx="24">
                  <c:v>57.827207923824474</c:v>
                </c:pt>
                <c:pt idx="25">
                  <c:v>60.358175006827651</c:v>
                </c:pt>
                <c:pt idx="26">
                  <c:v>59.314736182692307</c:v>
                </c:pt>
                <c:pt idx="27">
                  <c:v>56.901597407275119</c:v>
                </c:pt>
                <c:pt idx="28">
                  <c:v>56.301430367451445</c:v>
                </c:pt>
                <c:pt idx="29">
                  <c:v>57.080261311390124</c:v>
                </c:pt>
                <c:pt idx="30">
                  <c:v>60.598768116803868</c:v>
                </c:pt>
                <c:pt idx="31">
                  <c:v>59.533054367893413</c:v>
                </c:pt>
                <c:pt idx="32">
                  <c:v>57.869805458127907</c:v>
                </c:pt>
                <c:pt idx="33">
                  <c:v>64.882693580236662</c:v>
                </c:pt>
                <c:pt idx="34">
                  <c:v>64.492516595819865</c:v>
                </c:pt>
                <c:pt idx="35">
                  <c:v>62.767687526091727</c:v>
                </c:pt>
                <c:pt idx="36">
                  <c:v>60.885075213259341</c:v>
                </c:pt>
                <c:pt idx="37">
                  <c:v>60.081891657747128</c:v>
                </c:pt>
                <c:pt idx="38">
                  <c:v>62.539582374024356</c:v>
                </c:pt>
                <c:pt idx="39">
                  <c:v>59.446929118401556</c:v>
                </c:pt>
                <c:pt idx="40">
                  <c:v>61.632688102076791</c:v>
                </c:pt>
                <c:pt idx="41">
                  <c:v>57.325300543118438</c:v>
                </c:pt>
                <c:pt idx="42">
                  <c:v>53.674071422151336</c:v>
                </c:pt>
                <c:pt idx="43">
                  <c:v>53.885558705433347</c:v>
                </c:pt>
                <c:pt idx="44">
                  <c:v>55.235886701089264</c:v>
                </c:pt>
                <c:pt idx="45">
                  <c:v>53.022106933647073</c:v>
                </c:pt>
                <c:pt idx="46">
                  <c:v>54.963206980815293</c:v>
                </c:pt>
                <c:pt idx="47">
                  <c:v>54.323167956515022</c:v>
                </c:pt>
                <c:pt idx="48">
                  <c:v>53.87050188554727</c:v>
                </c:pt>
                <c:pt idx="49">
                  <c:v>54.791960569168943</c:v>
                </c:pt>
                <c:pt idx="50">
                  <c:v>52.99514021187791</c:v>
                </c:pt>
                <c:pt idx="51">
                  <c:v>55.094169928652576</c:v>
                </c:pt>
                <c:pt idx="52">
                  <c:v>58.239579765928184</c:v>
                </c:pt>
                <c:pt idx="53">
                  <c:v>55.679851512788609</c:v>
                </c:pt>
                <c:pt idx="54">
                  <c:v>61.111616434563764</c:v>
                </c:pt>
                <c:pt idx="55">
                  <c:v>63.925611046684864</c:v>
                </c:pt>
                <c:pt idx="56">
                  <c:v>64.093806321290273</c:v>
                </c:pt>
                <c:pt idx="57">
                  <c:v>66.105853171553505</c:v>
                </c:pt>
                <c:pt idx="58">
                  <c:v>69.010374739974509</c:v>
                </c:pt>
                <c:pt idx="59">
                  <c:v>75.594221565709518</c:v>
                </c:pt>
                <c:pt idx="60">
                  <c:v>71.970730222032785</c:v>
                </c:pt>
                <c:pt idx="61">
                  <c:v>72.653240815618148</c:v>
                </c:pt>
                <c:pt idx="62">
                  <c:v>74.942237477509579</c:v>
                </c:pt>
                <c:pt idx="63">
                  <c:v>84.705030924355256</c:v>
                </c:pt>
                <c:pt idx="64">
                  <c:v>76.280161574600442</c:v>
                </c:pt>
                <c:pt idx="65">
                  <c:v>72.535144489645319</c:v>
                </c:pt>
                <c:pt idx="66">
                  <c:v>76.010424423490136</c:v>
                </c:pt>
                <c:pt idx="67">
                  <c:v>76.180295583771908</c:v>
                </c:pt>
                <c:pt idx="68">
                  <c:v>74.817986909289232</c:v>
                </c:pt>
                <c:pt idx="69">
                  <c:v>81.387685224520155</c:v>
                </c:pt>
                <c:pt idx="70">
                  <c:v>81.448433935672554</c:v>
                </c:pt>
                <c:pt idx="71">
                  <c:v>81.773195546990252</c:v>
                </c:pt>
                <c:pt idx="72">
                  <c:v>83.886220768001323</c:v>
                </c:pt>
                <c:pt idx="73">
                  <c:v>83.91317421638135</c:v>
                </c:pt>
                <c:pt idx="74">
                  <c:v>84.815811252446863</c:v>
                </c:pt>
                <c:pt idx="75">
                  <c:v>85.632955716828448</c:v>
                </c:pt>
                <c:pt idx="76">
                  <c:v>85.20861771261022</c:v>
                </c:pt>
                <c:pt idx="77">
                  <c:v>87.408323477752177</c:v>
                </c:pt>
                <c:pt idx="78">
                  <c:v>87.472694813749968</c:v>
                </c:pt>
                <c:pt idx="79">
                  <c:v>89.646465067210343</c:v>
                </c:pt>
                <c:pt idx="80">
                  <c:v>92.619767937626946</c:v>
                </c:pt>
                <c:pt idx="81">
                  <c:v>91.479342217408302</c:v>
                </c:pt>
                <c:pt idx="82">
                  <c:v>91.256824049163924</c:v>
                </c:pt>
                <c:pt idx="83">
                  <c:v>91.788437850664252</c:v>
                </c:pt>
                <c:pt idx="84">
                  <c:v>90.612710586542249</c:v>
                </c:pt>
                <c:pt idx="85">
                  <c:v>91.147987062800112</c:v>
                </c:pt>
                <c:pt idx="86">
                  <c:v>93.092538684330293</c:v>
                </c:pt>
                <c:pt idx="87">
                  <c:v>90.490082841939682</c:v>
                </c:pt>
                <c:pt idx="88">
                  <c:v>89.937623595943421</c:v>
                </c:pt>
                <c:pt idx="89">
                  <c:v>91.90520715174091</c:v>
                </c:pt>
                <c:pt idx="90">
                  <c:v>89.116579781540793</c:v>
                </c:pt>
                <c:pt idx="91">
                  <c:v>92.249950258150847</c:v>
                </c:pt>
                <c:pt idx="92">
                  <c:v>88.939238141754814</c:v>
                </c:pt>
                <c:pt idx="93">
                  <c:v>90.83609394191204</c:v>
                </c:pt>
                <c:pt idx="94">
                  <c:v>88.084987751933184</c:v>
                </c:pt>
                <c:pt idx="95">
                  <c:v>89.378396296008205</c:v>
                </c:pt>
                <c:pt idx="96">
                  <c:v>86.37087820462915</c:v>
                </c:pt>
                <c:pt idx="97">
                  <c:v>85.896071596989259</c:v>
                </c:pt>
                <c:pt idx="98">
                  <c:v>83.570336358256654</c:v>
                </c:pt>
                <c:pt idx="99">
                  <c:v>84.275366722102291</c:v>
                </c:pt>
                <c:pt idx="100">
                  <c:v>82.195282743859735</c:v>
                </c:pt>
                <c:pt idx="101">
                  <c:v>83.510150022436775</c:v>
                </c:pt>
                <c:pt idx="102">
                  <c:v>80.479249057368932</c:v>
                </c:pt>
                <c:pt idx="103">
                  <c:v>80.234116665264239</c:v>
                </c:pt>
                <c:pt idx="104">
                  <c:v>81.894124983859825</c:v>
                </c:pt>
                <c:pt idx="105">
                  <c:v>82.476231392987373</c:v>
                </c:pt>
                <c:pt idx="106">
                  <c:v>78.645257392992107</c:v>
                </c:pt>
                <c:pt idx="107">
                  <c:v>78.096356399785833</c:v>
                </c:pt>
                <c:pt idx="108">
                  <c:v>78.74716397496924</c:v>
                </c:pt>
                <c:pt idx="109">
                  <c:v>74.624549287742155</c:v>
                </c:pt>
                <c:pt idx="110">
                  <c:v>74.082111111602899</c:v>
                </c:pt>
                <c:pt idx="111">
                  <c:v>75.794874331621699</c:v>
                </c:pt>
                <c:pt idx="112">
                  <c:v>74.72583347978275</c:v>
                </c:pt>
                <c:pt idx="113">
                  <c:v>76.739606490967944</c:v>
                </c:pt>
                <c:pt idx="114">
                  <c:v>75.950278509827712</c:v>
                </c:pt>
                <c:pt idx="115">
                  <c:v>74.12728166145375</c:v>
                </c:pt>
                <c:pt idx="116">
                  <c:v>73.138062908215616</c:v>
                </c:pt>
                <c:pt idx="117">
                  <c:v>75.446686508554052</c:v>
                </c:pt>
                <c:pt idx="118">
                  <c:v>75.200753094488903</c:v>
                </c:pt>
                <c:pt idx="119">
                  <c:v>74.333744195812073</c:v>
                </c:pt>
                <c:pt idx="120">
                  <c:v>74.232439263575202</c:v>
                </c:pt>
                <c:pt idx="121">
                  <c:v>75.60722692463527</c:v>
                </c:pt>
                <c:pt idx="122">
                  <c:v>72.032273710852976</c:v>
                </c:pt>
                <c:pt idx="123">
                  <c:v>72.877134925141775</c:v>
                </c:pt>
                <c:pt idx="124">
                  <c:v>71.365901855705602</c:v>
                </c:pt>
                <c:pt idx="125">
                  <c:v>71.773566993758863</c:v>
                </c:pt>
                <c:pt idx="126">
                  <c:v>72.972689431910396</c:v>
                </c:pt>
                <c:pt idx="127">
                  <c:v>72.056191872818289</c:v>
                </c:pt>
                <c:pt idx="128">
                  <c:v>71.140029366923173</c:v>
                </c:pt>
                <c:pt idx="129">
                  <c:v>74.013779532353041</c:v>
                </c:pt>
                <c:pt idx="130">
                  <c:v>73.421364910464618</c:v>
                </c:pt>
                <c:pt idx="131">
                  <c:v>75.095468968697077</c:v>
                </c:pt>
                <c:pt idx="132">
                  <c:v>76.960404253642494</c:v>
                </c:pt>
                <c:pt idx="133">
                  <c:v>78.353783743048979</c:v>
                </c:pt>
                <c:pt idx="134">
                  <c:v>80.841781654862402</c:v>
                </c:pt>
                <c:pt idx="135">
                  <c:v>84.076204451943397</c:v>
                </c:pt>
                <c:pt idx="136">
                  <c:v>87.441592022233777</c:v>
                </c:pt>
                <c:pt idx="137">
                  <c:v>92.044730858480037</c:v>
                </c:pt>
                <c:pt idx="138">
                  <c:v>92.404293777217831</c:v>
                </c:pt>
                <c:pt idx="139">
                  <c:v>93.942022548147577</c:v>
                </c:pt>
                <c:pt idx="140">
                  <c:v>97.488898956567596</c:v>
                </c:pt>
                <c:pt idx="141">
                  <c:v>99.500216573692512</c:v>
                </c:pt>
                <c:pt idx="142">
                  <c:v>100.04285507600581</c:v>
                </c:pt>
                <c:pt idx="143">
                  <c:v>99.028185779164716</c:v>
                </c:pt>
                <c:pt idx="144">
                  <c:v>99.431971789190996</c:v>
                </c:pt>
                <c:pt idx="145">
                  <c:v>100.1990084779567</c:v>
                </c:pt>
                <c:pt idx="146">
                  <c:v>100.33757310832759</c:v>
                </c:pt>
                <c:pt idx="147">
                  <c:v>101.33759607808695</c:v>
                </c:pt>
                <c:pt idx="148">
                  <c:v>107.17214364251585</c:v>
                </c:pt>
                <c:pt idx="149">
                  <c:v>107.95266834688535</c:v>
                </c:pt>
                <c:pt idx="150">
                  <c:v>107.48034861315219</c:v>
                </c:pt>
                <c:pt idx="151">
                  <c:v>108.07913752138235</c:v>
                </c:pt>
                <c:pt idx="152">
                  <c:v>112.56950080771492</c:v>
                </c:pt>
                <c:pt idx="153">
                  <c:v>115.73565670847401</c:v>
                </c:pt>
                <c:pt idx="154">
                  <c:v>113.83106970509748</c:v>
                </c:pt>
                <c:pt idx="155">
                  <c:v>115.11209671661183</c:v>
                </c:pt>
                <c:pt idx="156">
                  <c:v>116.49246064316422</c:v>
                </c:pt>
                <c:pt idx="157">
                  <c:v>121.34488109402929</c:v>
                </c:pt>
                <c:pt idx="158">
                  <c:v>120.78840576355549</c:v>
                </c:pt>
                <c:pt idx="159">
                  <c:v>123.51150716747814</c:v>
                </c:pt>
                <c:pt idx="160">
                  <c:v>126.81020446164067</c:v>
                </c:pt>
                <c:pt idx="161">
                  <c:v>132.28541430958677</c:v>
                </c:pt>
                <c:pt idx="162">
                  <c:v>129.48626112402718</c:v>
                </c:pt>
                <c:pt idx="163">
                  <c:v>135.1773603612626</c:v>
                </c:pt>
                <c:pt idx="164">
                  <c:v>133.72556484778315</c:v>
                </c:pt>
                <c:pt idx="165">
                  <c:v>136.18934548478666</c:v>
                </c:pt>
              </c:numCache>
            </c:numRef>
          </c:val>
          <c:extLst xmlns:c16r2="http://schemas.microsoft.com/office/drawing/2015/06/chart">
            <c:ext xmlns:c16="http://schemas.microsoft.com/office/drawing/2014/chart" uri="{C3380CC4-5D6E-409C-BE32-E72D297353CC}">
              <c16:uniqueId val="{00000003-807E-443B-9DAB-E343B6BBAD58}"/>
            </c:ext>
          </c:extLst>
        </c:ser>
        <c:dLbls/>
        <c:marker val="1"/>
        <c:axId val="70688128"/>
        <c:axId val="70640768"/>
      </c:lineChart>
      <c:catAx>
        <c:axId val="70688128"/>
        <c:scaling>
          <c:orientation val="minMax"/>
        </c:scaling>
        <c:axPos val="b"/>
        <c:numFmt formatCode="General" sourceLinked="1"/>
        <c:majorTickMark val="none"/>
        <c:tickLblPos val="nextTo"/>
        <c:spPr>
          <a:noFill/>
          <a:ln w="9525" cap="flat" cmpd="sng" algn="ctr">
            <a:solidFill>
              <a:schemeClr val="tx1">
                <a:lumMod val="15000"/>
                <a:lumOff val="85000"/>
              </a:schemeClr>
            </a:solidFill>
            <a:prstDash val="solid"/>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640768"/>
        <c:crosses val="autoZero"/>
        <c:auto val="1"/>
        <c:lblAlgn val="ctr"/>
        <c:lblOffset val="100"/>
      </c:catAx>
      <c:valAx>
        <c:axId val="70640768"/>
        <c:scaling>
          <c:orientation val="minMax"/>
          <c:min val="39"/>
        </c:scaling>
        <c:axPos val="l"/>
        <c:majorGridlines>
          <c:spPr>
            <a:ln w="9525" cap="flat" cmpd="sng" algn="ctr">
              <a:solidFill>
                <a:schemeClr val="tx1">
                  <a:lumMod val="15000"/>
                  <a:lumOff val="85000"/>
                </a:schemeClr>
              </a:solidFill>
              <a:prstDash val="solid"/>
              <a:round/>
            </a:ln>
            <a:effectLst/>
          </c:spPr>
        </c:majorGridlines>
        <c:numFmt formatCode="General" sourceLinked="1"/>
        <c:majorTickMark val="none"/>
        <c:tickLblPos val="nextTo"/>
        <c:spPr>
          <a:noFill/>
          <a:ln w="6350" cap="flat" cmpd="sng" algn="ctr">
            <a:noFill/>
            <a:prstDash val="solid"/>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688128"/>
        <c:crosses val="autoZero"/>
        <c:crossBetween val="between"/>
      </c:valAx>
      <c:spPr>
        <a:solidFill>
          <a:schemeClr val="bg1"/>
        </a:solidFill>
        <a:ln>
          <a:noFill/>
        </a:ln>
        <a:effectLst/>
      </c:spPr>
    </c:plotArea>
    <c:legend>
      <c:legendPos val="r"/>
      <c:layout>
        <c:manualLayout>
          <c:xMode val="edge"/>
          <c:yMode val="edge"/>
          <c:x val="0.53660985506808334"/>
          <c:y val="0.33077743993164593"/>
          <c:w val="0.21597679804742409"/>
          <c:h val="9.7615337480816952E-2"/>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noFill/>
    <a:ln w="6350" cap="flat" cmpd="sng" algn="ctr">
      <a:noFill/>
      <a:prstDash val="solid"/>
      <a:miter lim="800000"/>
    </a:ln>
    <a:effectLst/>
  </c:spPr>
  <c:txPr>
    <a:bodyPr/>
    <a:lstStyle/>
    <a:p>
      <a:pPr>
        <a:defRPr/>
      </a:pPr>
      <a:endParaRPr lang="en-US"/>
    </a:p>
  </c:txPr>
  <c:externalData r:id="rId1"/>
  <c:userShapes r:id="rId2"/>
</c:chartSpace>
</file>

<file path=ppt/charts/chart9.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5.6258902659648329E-2"/>
          <c:y val="1.9390495300843694E-2"/>
          <c:w val="0.9159213081988089"/>
          <c:h val="0.92680160277770929"/>
        </c:manualLayout>
      </c:layout>
      <c:lineChart>
        <c:grouping val="standard"/>
        <c:ser>
          <c:idx val="0"/>
          <c:order val="0"/>
          <c:tx>
            <c:strRef>
              <c:f>'T2-2007'!$C$2</c:f>
              <c:strCache>
                <c:ptCount val="1"/>
                <c:pt idx="0">
                  <c:v>מדיניות היצע קבוע של דיור למשק בית לפי רמה ברבעון 1 של שנת 2000</c:v>
                </c:pt>
              </c:strCache>
            </c:strRef>
          </c:tx>
          <c:spPr>
            <a:ln w="31750" cap="rnd">
              <a:solidFill>
                <a:srgbClr val="C00000"/>
              </a:solidFill>
              <a:prstDash val="sysDash"/>
              <a:round/>
            </a:ln>
            <a:effectLst/>
          </c:spPr>
          <c:marker>
            <c:symbol val="square"/>
            <c:size val="3"/>
            <c:spPr>
              <a:solidFill>
                <a:schemeClr val="bg1"/>
              </a:solidFill>
              <a:ln>
                <a:solidFill>
                  <a:srgbClr val="C00000"/>
                </a:solidFill>
              </a:ln>
            </c:spPr>
          </c:marker>
          <c:cat>
            <c:strRef>
              <c:f>'T2-2007'!$A$3:$A$79</c:f>
              <c:strCache>
                <c:ptCount val="77"/>
                <c:pt idx="0">
                  <c:v>00q1</c:v>
                </c:pt>
                <c:pt idx="1">
                  <c:v>00q2</c:v>
                </c:pt>
                <c:pt idx="2">
                  <c:v>00q3</c:v>
                </c:pt>
                <c:pt idx="3">
                  <c:v>00q4</c:v>
                </c:pt>
                <c:pt idx="4">
                  <c:v>01q1</c:v>
                </c:pt>
                <c:pt idx="5">
                  <c:v>01q2</c:v>
                </c:pt>
                <c:pt idx="6">
                  <c:v>01q3</c:v>
                </c:pt>
                <c:pt idx="7">
                  <c:v>01q4</c:v>
                </c:pt>
                <c:pt idx="8">
                  <c:v>02q1</c:v>
                </c:pt>
                <c:pt idx="9">
                  <c:v>02q2</c:v>
                </c:pt>
                <c:pt idx="10">
                  <c:v>02q3</c:v>
                </c:pt>
                <c:pt idx="11">
                  <c:v>02q4</c:v>
                </c:pt>
                <c:pt idx="12">
                  <c:v>03q1</c:v>
                </c:pt>
                <c:pt idx="13">
                  <c:v>03q2</c:v>
                </c:pt>
                <c:pt idx="14">
                  <c:v>03q3</c:v>
                </c:pt>
                <c:pt idx="15">
                  <c:v>03q4</c:v>
                </c:pt>
                <c:pt idx="16">
                  <c:v>04q1</c:v>
                </c:pt>
                <c:pt idx="17">
                  <c:v>04q2</c:v>
                </c:pt>
                <c:pt idx="18">
                  <c:v>04q3</c:v>
                </c:pt>
                <c:pt idx="19">
                  <c:v>04q4</c:v>
                </c:pt>
                <c:pt idx="20">
                  <c:v>05q1</c:v>
                </c:pt>
                <c:pt idx="21">
                  <c:v>05q2</c:v>
                </c:pt>
                <c:pt idx="22">
                  <c:v>05q3</c:v>
                </c:pt>
                <c:pt idx="23">
                  <c:v>05q4</c:v>
                </c:pt>
                <c:pt idx="24">
                  <c:v>06q1</c:v>
                </c:pt>
                <c:pt idx="25">
                  <c:v>06q2</c:v>
                </c:pt>
                <c:pt idx="26">
                  <c:v>06q3</c:v>
                </c:pt>
                <c:pt idx="27">
                  <c:v>06q4</c:v>
                </c:pt>
                <c:pt idx="28">
                  <c:v>07q1</c:v>
                </c:pt>
                <c:pt idx="29">
                  <c:v>07q2</c:v>
                </c:pt>
                <c:pt idx="30">
                  <c:v>07q3</c:v>
                </c:pt>
                <c:pt idx="31">
                  <c:v>07q4</c:v>
                </c:pt>
                <c:pt idx="32">
                  <c:v>08q1</c:v>
                </c:pt>
                <c:pt idx="33">
                  <c:v>08q2</c:v>
                </c:pt>
                <c:pt idx="34">
                  <c:v>08q3</c:v>
                </c:pt>
                <c:pt idx="35">
                  <c:v>08q4</c:v>
                </c:pt>
                <c:pt idx="36">
                  <c:v>09q1</c:v>
                </c:pt>
                <c:pt idx="37">
                  <c:v>09q2</c:v>
                </c:pt>
                <c:pt idx="38">
                  <c:v>09q3</c:v>
                </c:pt>
                <c:pt idx="39">
                  <c:v>09q4</c:v>
                </c:pt>
                <c:pt idx="40">
                  <c:v>10q1</c:v>
                </c:pt>
                <c:pt idx="41">
                  <c:v>10q2</c:v>
                </c:pt>
                <c:pt idx="42">
                  <c:v>10q3</c:v>
                </c:pt>
                <c:pt idx="43">
                  <c:v>10q4</c:v>
                </c:pt>
                <c:pt idx="44">
                  <c:v>11q1</c:v>
                </c:pt>
                <c:pt idx="45">
                  <c:v>11q2</c:v>
                </c:pt>
                <c:pt idx="46">
                  <c:v>11q3</c:v>
                </c:pt>
                <c:pt idx="47">
                  <c:v>11q4</c:v>
                </c:pt>
                <c:pt idx="48">
                  <c:v>12q1</c:v>
                </c:pt>
                <c:pt idx="49">
                  <c:v>12q2</c:v>
                </c:pt>
                <c:pt idx="50">
                  <c:v>12q3</c:v>
                </c:pt>
                <c:pt idx="51">
                  <c:v>12q4</c:v>
                </c:pt>
                <c:pt idx="52">
                  <c:v>13q1</c:v>
                </c:pt>
                <c:pt idx="53">
                  <c:v>13q2</c:v>
                </c:pt>
                <c:pt idx="54">
                  <c:v>13q3</c:v>
                </c:pt>
                <c:pt idx="55">
                  <c:v>13q4</c:v>
                </c:pt>
                <c:pt idx="56">
                  <c:v>14q1</c:v>
                </c:pt>
                <c:pt idx="57">
                  <c:v>14q2</c:v>
                </c:pt>
                <c:pt idx="58">
                  <c:v>14q3</c:v>
                </c:pt>
                <c:pt idx="59">
                  <c:v>14q4</c:v>
                </c:pt>
                <c:pt idx="60">
                  <c:v>15q1</c:v>
                </c:pt>
                <c:pt idx="61">
                  <c:v>15q2</c:v>
                </c:pt>
                <c:pt idx="62">
                  <c:v>15q3</c:v>
                </c:pt>
                <c:pt idx="63">
                  <c:v>15q4</c:v>
                </c:pt>
                <c:pt idx="64">
                  <c:v>16q1</c:v>
                </c:pt>
                <c:pt idx="65">
                  <c:v>16q2</c:v>
                </c:pt>
                <c:pt idx="66">
                  <c:v>16q3</c:v>
                </c:pt>
                <c:pt idx="67">
                  <c:v>16q4</c:v>
                </c:pt>
                <c:pt idx="68">
                  <c:v>17q1</c:v>
                </c:pt>
                <c:pt idx="69">
                  <c:v>17q2</c:v>
                </c:pt>
                <c:pt idx="70">
                  <c:v>17q3</c:v>
                </c:pt>
                <c:pt idx="71">
                  <c:v>17q4</c:v>
                </c:pt>
                <c:pt idx="72">
                  <c:v>18q1</c:v>
                </c:pt>
                <c:pt idx="73">
                  <c:v>18q2</c:v>
                </c:pt>
                <c:pt idx="74">
                  <c:v>18q3</c:v>
                </c:pt>
                <c:pt idx="75">
                  <c:v>18q4</c:v>
                </c:pt>
                <c:pt idx="76">
                  <c:v>19q1</c:v>
                </c:pt>
              </c:strCache>
            </c:strRef>
          </c:cat>
          <c:val>
            <c:numRef>
              <c:f>'T2-2007'!$C$3:$C$79</c:f>
              <c:numCache>
                <c:formatCode>0.0</c:formatCode>
                <c:ptCount val="77"/>
                <c:pt idx="0">
                  <c:v>86.37087820462915</c:v>
                </c:pt>
                <c:pt idx="1">
                  <c:v>85.603750829121878</c:v>
                </c:pt>
                <c:pt idx="2">
                  <c:v>82.867313398728811</c:v>
                </c:pt>
                <c:pt idx="3">
                  <c:v>83.056378054235267</c:v>
                </c:pt>
                <c:pt idx="4">
                  <c:v>79.818384845195951</c:v>
                </c:pt>
                <c:pt idx="5">
                  <c:v>79.997293019868835</c:v>
                </c:pt>
                <c:pt idx="6">
                  <c:v>75.908522476680687</c:v>
                </c:pt>
                <c:pt idx="7">
                  <c:v>74.885308610749107</c:v>
                </c:pt>
                <c:pt idx="8">
                  <c:v>76.627958989084007</c:v>
                </c:pt>
                <c:pt idx="9">
                  <c:v>77.178999051868999</c:v>
                </c:pt>
                <c:pt idx="10">
                  <c:v>73.561615878185165</c:v>
                </c:pt>
                <c:pt idx="11">
                  <c:v>73.064561733434232</c:v>
                </c:pt>
                <c:pt idx="12">
                  <c:v>73.473003773265802</c:v>
                </c:pt>
                <c:pt idx="13">
                  <c:v>69.564567075330714</c:v>
                </c:pt>
                <c:pt idx="14">
                  <c:v>68.939949732322233</c:v>
                </c:pt>
                <c:pt idx="15">
                  <c:v>70.364984025842887</c:v>
                </c:pt>
                <c:pt idx="16">
                  <c:v>69.004102110721334</c:v>
                </c:pt>
                <c:pt idx="17">
                  <c:v>70.507047442478353</c:v>
                </c:pt>
                <c:pt idx="18">
                  <c:v>69.375014583248074</c:v>
                </c:pt>
                <c:pt idx="19">
                  <c:v>67.283939579427653</c:v>
                </c:pt>
                <c:pt idx="20">
                  <c:v>66.154238094476867</c:v>
                </c:pt>
                <c:pt idx="21">
                  <c:v>67.852156306146895</c:v>
                </c:pt>
                <c:pt idx="22">
                  <c:v>67.301881670494495</c:v>
                </c:pt>
                <c:pt idx="23">
                  <c:v>66.263477238097778</c:v>
                </c:pt>
                <c:pt idx="24">
                  <c:v>65.877001222210382</c:v>
                </c:pt>
                <c:pt idx="25">
                  <c:v>66.750812862321197</c:v>
                </c:pt>
                <c:pt idx="26">
                  <c:v>63.324801441208351</c:v>
                </c:pt>
                <c:pt idx="27">
                  <c:v>63.717900783754565</c:v>
                </c:pt>
                <c:pt idx="28">
                  <c:v>62.101873251511499</c:v>
                </c:pt>
                <c:pt idx="29">
                  <c:v>62.143937623682319</c:v>
                </c:pt>
                <c:pt idx="30">
                  <c:v>62.731489608646136</c:v>
                </c:pt>
                <c:pt idx="31">
                  <c:v>61.538706577789966</c:v>
                </c:pt>
                <c:pt idx="32">
                  <c:v>60.501441386061536</c:v>
                </c:pt>
                <c:pt idx="33">
                  <c:v>62.755381848029444</c:v>
                </c:pt>
                <c:pt idx="34">
                  <c:v>61.998527262938005</c:v>
                </c:pt>
                <c:pt idx="35">
                  <c:v>63.217913681100356</c:v>
                </c:pt>
                <c:pt idx="36">
                  <c:v>64.853315006237679</c:v>
                </c:pt>
                <c:pt idx="37">
                  <c:v>66.199741427513118</c:v>
                </c:pt>
                <c:pt idx="38">
                  <c:v>68.343265305291695</c:v>
                </c:pt>
                <c:pt idx="39">
                  <c:v>71.194957734022353</c:v>
                </c:pt>
                <c:pt idx="40">
                  <c:v>74.057510821733771</c:v>
                </c:pt>
                <c:pt idx="41">
                  <c:v>77.904840379496193</c:v>
                </c:pt>
                <c:pt idx="42">
                  <c:v>78.242686073599089</c:v>
                </c:pt>
                <c:pt idx="43">
                  <c:v>79.565925446178213</c:v>
                </c:pt>
                <c:pt idx="44">
                  <c:v>82.309630704568349</c:v>
                </c:pt>
                <c:pt idx="45">
                  <c:v>83.753717238560426</c:v>
                </c:pt>
                <c:pt idx="46">
                  <c:v>83.984864700575542</c:v>
                </c:pt>
                <c:pt idx="47">
                  <c:v>82.882694089608492</c:v>
                </c:pt>
                <c:pt idx="48">
                  <c:v>82.598767271084938</c:v>
                </c:pt>
                <c:pt idx="49">
                  <c:v>82.645139270173374</c:v>
                </c:pt>
                <c:pt idx="50">
                  <c:v>82.238197646689599</c:v>
                </c:pt>
                <c:pt idx="51">
                  <c:v>82.471837449691222</c:v>
                </c:pt>
                <c:pt idx="52">
                  <c:v>86.744344076908007</c:v>
                </c:pt>
                <c:pt idx="53">
                  <c:v>86.882065788418785</c:v>
                </c:pt>
                <c:pt idx="54">
                  <c:v>86.18174036461447</c:v>
                </c:pt>
                <c:pt idx="55">
                  <c:v>86.223935794067373</c:v>
                </c:pt>
                <c:pt idx="56">
                  <c:v>89.512528619394871</c:v>
                </c:pt>
                <c:pt idx="57">
                  <c:v>91.571164278018486</c:v>
                </c:pt>
                <c:pt idx="58">
                  <c:v>89.722291536888065</c:v>
                </c:pt>
                <c:pt idx="59">
                  <c:v>90.4615735652322</c:v>
                </c:pt>
                <c:pt idx="60">
                  <c:v>91.550205345553778</c:v>
                </c:pt>
                <c:pt idx="61">
                  <c:v>95.16548302623751</c:v>
                </c:pt>
                <c:pt idx="62">
                  <c:v>94.466589445214709</c:v>
                </c:pt>
                <c:pt idx="63">
                  <c:v>99.260637065368087</c:v>
                </c:pt>
                <c:pt idx="64">
                  <c:v>97.547086588503333</c:v>
                </c:pt>
                <c:pt idx="65">
                  <c:v>102.11217247740002</c:v>
                </c:pt>
                <c:pt idx="66">
                  <c:v>100.4250397000113</c:v>
                </c:pt>
                <c:pt idx="67">
                  <c:v>104.10063395625858</c:v>
                </c:pt>
                <c:pt idx="68">
                  <c:v>103.26975232544713</c:v>
                </c:pt>
                <c:pt idx="69">
                  <c:v>104.39009734131587</c:v>
                </c:pt>
                <c:pt idx="70">
                  <c:v>104.82722242308358</c:v>
                </c:pt>
                <c:pt idx="71">
                  <c:v>106.49392721416201</c:v>
                </c:pt>
                <c:pt idx="72">
                  <c:v>103.77671909035736</c:v>
                </c:pt>
                <c:pt idx="73">
                  <c:v>102.89204805353779</c:v>
                </c:pt>
                <c:pt idx="74">
                  <c:v>102.12607753111978</c:v>
                </c:pt>
                <c:pt idx="75">
                  <c:v>101.36997979256957</c:v>
                </c:pt>
                <c:pt idx="76">
                  <c:v>100.952186669749</c:v>
                </c:pt>
              </c:numCache>
            </c:numRef>
          </c:val>
          <c:extLst xmlns:c16r2="http://schemas.microsoft.com/office/drawing/2015/06/chart">
            <c:ext xmlns:c16="http://schemas.microsoft.com/office/drawing/2014/chart" uri="{C3380CC4-5D6E-409C-BE32-E72D297353CC}">
              <c16:uniqueId val="{00000000-CA82-4789-B38F-22A254846E68}"/>
            </c:ext>
          </c:extLst>
        </c:ser>
        <c:ser>
          <c:idx val="1"/>
          <c:order val="1"/>
          <c:tx>
            <c:strRef>
              <c:f>'T2-2007'!$D$2</c:f>
              <c:strCache>
                <c:ptCount val="1"/>
                <c:pt idx="0">
                  <c:v>מדיניות שער ריבית קבוע על משכנתאות לפי רמה ברבעון 1 של שנת 2000</c:v>
                </c:pt>
              </c:strCache>
            </c:strRef>
          </c:tx>
          <c:spPr>
            <a:ln w="25400">
              <a:solidFill>
                <a:srgbClr val="C00000"/>
              </a:solidFill>
              <a:prstDash val="sysDot"/>
            </a:ln>
          </c:spPr>
          <c:marker>
            <c:symbol val="none"/>
          </c:marker>
          <c:cat>
            <c:strRef>
              <c:f>'T2-2007'!$A$3:$A$79</c:f>
              <c:strCache>
                <c:ptCount val="77"/>
                <c:pt idx="0">
                  <c:v>00q1</c:v>
                </c:pt>
                <c:pt idx="1">
                  <c:v>00q2</c:v>
                </c:pt>
                <c:pt idx="2">
                  <c:v>00q3</c:v>
                </c:pt>
                <c:pt idx="3">
                  <c:v>00q4</c:v>
                </c:pt>
                <c:pt idx="4">
                  <c:v>01q1</c:v>
                </c:pt>
                <c:pt idx="5">
                  <c:v>01q2</c:v>
                </c:pt>
                <c:pt idx="6">
                  <c:v>01q3</c:v>
                </c:pt>
                <c:pt idx="7">
                  <c:v>01q4</c:v>
                </c:pt>
                <c:pt idx="8">
                  <c:v>02q1</c:v>
                </c:pt>
                <c:pt idx="9">
                  <c:v>02q2</c:v>
                </c:pt>
                <c:pt idx="10">
                  <c:v>02q3</c:v>
                </c:pt>
                <c:pt idx="11">
                  <c:v>02q4</c:v>
                </c:pt>
                <c:pt idx="12">
                  <c:v>03q1</c:v>
                </c:pt>
                <c:pt idx="13">
                  <c:v>03q2</c:v>
                </c:pt>
                <c:pt idx="14">
                  <c:v>03q3</c:v>
                </c:pt>
                <c:pt idx="15">
                  <c:v>03q4</c:v>
                </c:pt>
                <c:pt idx="16">
                  <c:v>04q1</c:v>
                </c:pt>
                <c:pt idx="17">
                  <c:v>04q2</c:v>
                </c:pt>
                <c:pt idx="18">
                  <c:v>04q3</c:v>
                </c:pt>
                <c:pt idx="19">
                  <c:v>04q4</c:v>
                </c:pt>
                <c:pt idx="20">
                  <c:v>05q1</c:v>
                </c:pt>
                <c:pt idx="21">
                  <c:v>05q2</c:v>
                </c:pt>
                <c:pt idx="22">
                  <c:v>05q3</c:v>
                </c:pt>
                <c:pt idx="23">
                  <c:v>05q4</c:v>
                </c:pt>
                <c:pt idx="24">
                  <c:v>06q1</c:v>
                </c:pt>
                <c:pt idx="25">
                  <c:v>06q2</c:v>
                </c:pt>
                <c:pt idx="26">
                  <c:v>06q3</c:v>
                </c:pt>
                <c:pt idx="27">
                  <c:v>06q4</c:v>
                </c:pt>
                <c:pt idx="28">
                  <c:v>07q1</c:v>
                </c:pt>
                <c:pt idx="29">
                  <c:v>07q2</c:v>
                </c:pt>
                <c:pt idx="30">
                  <c:v>07q3</c:v>
                </c:pt>
                <c:pt idx="31">
                  <c:v>07q4</c:v>
                </c:pt>
                <c:pt idx="32">
                  <c:v>08q1</c:v>
                </c:pt>
                <c:pt idx="33">
                  <c:v>08q2</c:v>
                </c:pt>
                <c:pt idx="34">
                  <c:v>08q3</c:v>
                </c:pt>
                <c:pt idx="35">
                  <c:v>08q4</c:v>
                </c:pt>
                <c:pt idx="36">
                  <c:v>09q1</c:v>
                </c:pt>
                <c:pt idx="37">
                  <c:v>09q2</c:v>
                </c:pt>
                <c:pt idx="38">
                  <c:v>09q3</c:v>
                </c:pt>
                <c:pt idx="39">
                  <c:v>09q4</c:v>
                </c:pt>
                <c:pt idx="40">
                  <c:v>10q1</c:v>
                </c:pt>
                <c:pt idx="41">
                  <c:v>10q2</c:v>
                </c:pt>
                <c:pt idx="42">
                  <c:v>10q3</c:v>
                </c:pt>
                <c:pt idx="43">
                  <c:v>10q4</c:v>
                </c:pt>
                <c:pt idx="44">
                  <c:v>11q1</c:v>
                </c:pt>
                <c:pt idx="45">
                  <c:v>11q2</c:v>
                </c:pt>
                <c:pt idx="46">
                  <c:v>11q3</c:v>
                </c:pt>
                <c:pt idx="47">
                  <c:v>11q4</c:v>
                </c:pt>
                <c:pt idx="48">
                  <c:v>12q1</c:v>
                </c:pt>
                <c:pt idx="49">
                  <c:v>12q2</c:v>
                </c:pt>
                <c:pt idx="50">
                  <c:v>12q3</c:v>
                </c:pt>
                <c:pt idx="51">
                  <c:v>12q4</c:v>
                </c:pt>
                <c:pt idx="52">
                  <c:v>13q1</c:v>
                </c:pt>
                <c:pt idx="53">
                  <c:v>13q2</c:v>
                </c:pt>
                <c:pt idx="54">
                  <c:v>13q3</c:v>
                </c:pt>
                <c:pt idx="55">
                  <c:v>13q4</c:v>
                </c:pt>
                <c:pt idx="56">
                  <c:v>14q1</c:v>
                </c:pt>
                <c:pt idx="57">
                  <c:v>14q2</c:v>
                </c:pt>
                <c:pt idx="58">
                  <c:v>14q3</c:v>
                </c:pt>
                <c:pt idx="59">
                  <c:v>14q4</c:v>
                </c:pt>
                <c:pt idx="60">
                  <c:v>15q1</c:v>
                </c:pt>
                <c:pt idx="61">
                  <c:v>15q2</c:v>
                </c:pt>
                <c:pt idx="62">
                  <c:v>15q3</c:v>
                </c:pt>
                <c:pt idx="63">
                  <c:v>15q4</c:v>
                </c:pt>
                <c:pt idx="64">
                  <c:v>16q1</c:v>
                </c:pt>
                <c:pt idx="65">
                  <c:v>16q2</c:v>
                </c:pt>
                <c:pt idx="66">
                  <c:v>16q3</c:v>
                </c:pt>
                <c:pt idx="67">
                  <c:v>16q4</c:v>
                </c:pt>
                <c:pt idx="68">
                  <c:v>17q1</c:v>
                </c:pt>
                <c:pt idx="69">
                  <c:v>17q2</c:v>
                </c:pt>
                <c:pt idx="70">
                  <c:v>17q3</c:v>
                </c:pt>
                <c:pt idx="71">
                  <c:v>17q4</c:v>
                </c:pt>
                <c:pt idx="72">
                  <c:v>18q1</c:v>
                </c:pt>
                <c:pt idx="73">
                  <c:v>18q2</c:v>
                </c:pt>
                <c:pt idx="74">
                  <c:v>18q3</c:v>
                </c:pt>
                <c:pt idx="75">
                  <c:v>18q4</c:v>
                </c:pt>
                <c:pt idx="76">
                  <c:v>19q1</c:v>
                </c:pt>
              </c:strCache>
            </c:strRef>
          </c:cat>
          <c:val>
            <c:numRef>
              <c:f>'T2-2007'!$D$3:$D$79</c:f>
              <c:numCache>
                <c:formatCode>0.0</c:formatCode>
                <c:ptCount val="77"/>
                <c:pt idx="0">
                  <c:v>86.37087820462915</c:v>
                </c:pt>
                <c:pt idx="1">
                  <c:v>85.488368511275382</c:v>
                </c:pt>
                <c:pt idx="2">
                  <c:v>83.951754808923255</c:v>
                </c:pt>
                <c:pt idx="3">
                  <c:v>84.521532825590342</c:v>
                </c:pt>
                <c:pt idx="4">
                  <c:v>82.465384527392487</c:v>
                </c:pt>
                <c:pt idx="5">
                  <c:v>82.930832216010387</c:v>
                </c:pt>
                <c:pt idx="6">
                  <c:v>79.333313640413976</c:v>
                </c:pt>
                <c:pt idx="7">
                  <c:v>79.003797031204172</c:v>
                </c:pt>
                <c:pt idx="8">
                  <c:v>79.382768283985826</c:v>
                </c:pt>
                <c:pt idx="9">
                  <c:v>80.112600284887662</c:v>
                </c:pt>
                <c:pt idx="10">
                  <c:v>77.582859474829277</c:v>
                </c:pt>
                <c:pt idx="11">
                  <c:v>77.996556277551008</c:v>
                </c:pt>
                <c:pt idx="12">
                  <c:v>78.143386259985718</c:v>
                </c:pt>
                <c:pt idx="13">
                  <c:v>73.766309241257531</c:v>
                </c:pt>
                <c:pt idx="14">
                  <c:v>72.445804117074985</c:v>
                </c:pt>
                <c:pt idx="15">
                  <c:v>73.650386238713438</c:v>
                </c:pt>
                <c:pt idx="16">
                  <c:v>72.366110715781616</c:v>
                </c:pt>
                <c:pt idx="17">
                  <c:v>74.274276981502453</c:v>
                </c:pt>
                <c:pt idx="18">
                  <c:v>73.468724363198064</c:v>
                </c:pt>
                <c:pt idx="19">
                  <c:v>71.664706922063019</c:v>
                </c:pt>
                <c:pt idx="20">
                  <c:v>70.041025863300334</c:v>
                </c:pt>
                <c:pt idx="21">
                  <c:v>71.77008182123285</c:v>
                </c:pt>
                <c:pt idx="22">
                  <c:v>71.591014535151402</c:v>
                </c:pt>
                <c:pt idx="23">
                  <c:v>71.25389483770735</c:v>
                </c:pt>
                <c:pt idx="24">
                  <c:v>71.495435133005358</c:v>
                </c:pt>
                <c:pt idx="25">
                  <c:v>72.985103752432153</c:v>
                </c:pt>
                <c:pt idx="26">
                  <c:v>69.678734118562986</c:v>
                </c:pt>
                <c:pt idx="27">
                  <c:v>70.283196425331568</c:v>
                </c:pt>
                <c:pt idx="28">
                  <c:v>68.317862927973394</c:v>
                </c:pt>
                <c:pt idx="29">
                  <c:v>68.17119919571779</c:v>
                </c:pt>
                <c:pt idx="30">
                  <c:v>69.563099792772093</c:v>
                </c:pt>
                <c:pt idx="31">
                  <c:v>68.544809928164199</c:v>
                </c:pt>
                <c:pt idx="32">
                  <c:v>67.400735705860782</c:v>
                </c:pt>
                <c:pt idx="33">
                  <c:v>69.556366634388411</c:v>
                </c:pt>
                <c:pt idx="34">
                  <c:v>69.187129045708176</c:v>
                </c:pt>
                <c:pt idx="35">
                  <c:v>71.435979520136755</c:v>
                </c:pt>
                <c:pt idx="36">
                  <c:v>72.269382116846828</c:v>
                </c:pt>
                <c:pt idx="37">
                  <c:v>72.963334896280728</c:v>
                </c:pt>
                <c:pt idx="38">
                  <c:v>74.793687784859102</c:v>
                </c:pt>
                <c:pt idx="39">
                  <c:v>77.264940798943542</c:v>
                </c:pt>
                <c:pt idx="40">
                  <c:v>80.756246828092813</c:v>
                </c:pt>
                <c:pt idx="41">
                  <c:v>84.487231731279692</c:v>
                </c:pt>
                <c:pt idx="42">
                  <c:v>84.631976809497999</c:v>
                </c:pt>
                <c:pt idx="43">
                  <c:v>86.160240175841977</c:v>
                </c:pt>
                <c:pt idx="44">
                  <c:v>89.786541790570482</c:v>
                </c:pt>
                <c:pt idx="45">
                  <c:v>92.527954247682615</c:v>
                </c:pt>
                <c:pt idx="46">
                  <c:v>93.543433853290182</c:v>
                </c:pt>
                <c:pt idx="47">
                  <c:v>92.486317767384207</c:v>
                </c:pt>
                <c:pt idx="48">
                  <c:v>92.35569731768949</c:v>
                </c:pt>
                <c:pt idx="49">
                  <c:v>92.593103960760843</c:v>
                </c:pt>
                <c:pt idx="50">
                  <c:v>92.355269458145216</c:v>
                </c:pt>
                <c:pt idx="51">
                  <c:v>93.220310239120522</c:v>
                </c:pt>
                <c:pt idx="52">
                  <c:v>98.294430819459592</c:v>
                </c:pt>
                <c:pt idx="53">
                  <c:v>98.675762042735656</c:v>
                </c:pt>
                <c:pt idx="54">
                  <c:v>98.577105319892112</c:v>
                </c:pt>
                <c:pt idx="55">
                  <c:v>99.559776638378651</c:v>
                </c:pt>
                <c:pt idx="56">
                  <c:v>103.38834386115228</c:v>
                </c:pt>
                <c:pt idx="57">
                  <c:v>105.95869532550597</c:v>
                </c:pt>
                <c:pt idx="58">
                  <c:v>104.52626738177516</c:v>
                </c:pt>
                <c:pt idx="59">
                  <c:v>105.63962463833037</c:v>
                </c:pt>
                <c:pt idx="60">
                  <c:v>106.52415688562411</c:v>
                </c:pt>
                <c:pt idx="61">
                  <c:v>110.80652258843594</c:v>
                </c:pt>
                <c:pt idx="62">
                  <c:v>111.22319019252596</c:v>
                </c:pt>
                <c:pt idx="63">
                  <c:v>114.15851834669544</c:v>
                </c:pt>
                <c:pt idx="64">
                  <c:v>112.5825062992366</c:v>
                </c:pt>
                <c:pt idx="65">
                  <c:v>118.64087468472137</c:v>
                </c:pt>
                <c:pt idx="66">
                  <c:v>117.93452728407684</c:v>
                </c:pt>
                <c:pt idx="67">
                  <c:v>123.30224095413041</c:v>
                </c:pt>
                <c:pt idx="68">
                  <c:v>122.43827972620441</c:v>
                </c:pt>
                <c:pt idx="69">
                  <c:v>123.51192057530118</c:v>
                </c:pt>
                <c:pt idx="70">
                  <c:v>124.01930790169877</c:v>
                </c:pt>
                <c:pt idx="71">
                  <c:v>125.66011672599176</c:v>
                </c:pt>
                <c:pt idx="72">
                  <c:v>122.87212041294674</c:v>
                </c:pt>
                <c:pt idx="73">
                  <c:v>122.20627989817734</c:v>
                </c:pt>
                <c:pt idx="74">
                  <c:v>121.67769015225073</c:v>
                </c:pt>
                <c:pt idx="75">
                  <c:v>121.43335234249315</c:v>
                </c:pt>
                <c:pt idx="76">
                  <c:v>121.08474816339483</c:v>
                </c:pt>
              </c:numCache>
            </c:numRef>
          </c:val>
          <c:extLst xmlns:c16r2="http://schemas.microsoft.com/office/drawing/2015/06/chart">
            <c:ext xmlns:c16="http://schemas.microsoft.com/office/drawing/2014/chart" uri="{C3380CC4-5D6E-409C-BE32-E72D297353CC}">
              <c16:uniqueId val="{00000001-CA82-4789-B38F-22A254846E68}"/>
            </c:ext>
          </c:extLst>
        </c:ser>
        <c:ser>
          <c:idx val="2"/>
          <c:order val="2"/>
          <c:tx>
            <c:strRef>
              <c:f>'T2-2007'!$E$2</c:f>
              <c:strCache>
                <c:ptCount val="1"/>
                <c:pt idx="0">
                  <c:v>מחירי דירות ריאליים - תחזית המודל</c:v>
                </c:pt>
              </c:strCache>
            </c:strRef>
          </c:tx>
          <c:spPr>
            <a:ln>
              <a:solidFill>
                <a:srgbClr val="0000FF"/>
              </a:solidFill>
              <a:prstDash val="dash"/>
            </a:ln>
          </c:spPr>
          <c:marker>
            <c:symbol val="triangle"/>
            <c:size val="3"/>
            <c:spPr>
              <a:solidFill>
                <a:schemeClr val="bg1"/>
              </a:solidFill>
              <a:ln>
                <a:solidFill>
                  <a:srgbClr val="0000FF"/>
                </a:solidFill>
              </a:ln>
            </c:spPr>
          </c:marker>
          <c:cat>
            <c:strRef>
              <c:f>'T2-2007'!$A$3:$A$79</c:f>
              <c:strCache>
                <c:ptCount val="77"/>
                <c:pt idx="0">
                  <c:v>00q1</c:v>
                </c:pt>
                <c:pt idx="1">
                  <c:v>00q2</c:v>
                </c:pt>
                <c:pt idx="2">
                  <c:v>00q3</c:v>
                </c:pt>
                <c:pt idx="3">
                  <c:v>00q4</c:v>
                </c:pt>
                <c:pt idx="4">
                  <c:v>01q1</c:v>
                </c:pt>
                <c:pt idx="5">
                  <c:v>01q2</c:v>
                </c:pt>
                <c:pt idx="6">
                  <c:v>01q3</c:v>
                </c:pt>
                <c:pt idx="7">
                  <c:v>01q4</c:v>
                </c:pt>
                <c:pt idx="8">
                  <c:v>02q1</c:v>
                </c:pt>
                <c:pt idx="9">
                  <c:v>02q2</c:v>
                </c:pt>
                <c:pt idx="10">
                  <c:v>02q3</c:v>
                </c:pt>
                <c:pt idx="11">
                  <c:v>02q4</c:v>
                </c:pt>
                <c:pt idx="12">
                  <c:v>03q1</c:v>
                </c:pt>
                <c:pt idx="13">
                  <c:v>03q2</c:v>
                </c:pt>
                <c:pt idx="14">
                  <c:v>03q3</c:v>
                </c:pt>
                <c:pt idx="15">
                  <c:v>03q4</c:v>
                </c:pt>
                <c:pt idx="16">
                  <c:v>04q1</c:v>
                </c:pt>
                <c:pt idx="17">
                  <c:v>04q2</c:v>
                </c:pt>
                <c:pt idx="18">
                  <c:v>04q3</c:v>
                </c:pt>
                <c:pt idx="19">
                  <c:v>04q4</c:v>
                </c:pt>
                <c:pt idx="20">
                  <c:v>05q1</c:v>
                </c:pt>
                <c:pt idx="21">
                  <c:v>05q2</c:v>
                </c:pt>
                <c:pt idx="22">
                  <c:v>05q3</c:v>
                </c:pt>
                <c:pt idx="23">
                  <c:v>05q4</c:v>
                </c:pt>
                <c:pt idx="24">
                  <c:v>06q1</c:v>
                </c:pt>
                <c:pt idx="25">
                  <c:v>06q2</c:v>
                </c:pt>
                <c:pt idx="26">
                  <c:v>06q3</c:v>
                </c:pt>
                <c:pt idx="27">
                  <c:v>06q4</c:v>
                </c:pt>
                <c:pt idx="28">
                  <c:v>07q1</c:v>
                </c:pt>
                <c:pt idx="29">
                  <c:v>07q2</c:v>
                </c:pt>
                <c:pt idx="30">
                  <c:v>07q3</c:v>
                </c:pt>
                <c:pt idx="31">
                  <c:v>07q4</c:v>
                </c:pt>
                <c:pt idx="32">
                  <c:v>08q1</c:v>
                </c:pt>
                <c:pt idx="33">
                  <c:v>08q2</c:v>
                </c:pt>
                <c:pt idx="34">
                  <c:v>08q3</c:v>
                </c:pt>
                <c:pt idx="35">
                  <c:v>08q4</c:v>
                </c:pt>
                <c:pt idx="36">
                  <c:v>09q1</c:v>
                </c:pt>
                <c:pt idx="37">
                  <c:v>09q2</c:v>
                </c:pt>
                <c:pt idx="38">
                  <c:v>09q3</c:v>
                </c:pt>
                <c:pt idx="39">
                  <c:v>09q4</c:v>
                </c:pt>
                <c:pt idx="40">
                  <c:v>10q1</c:v>
                </c:pt>
                <c:pt idx="41">
                  <c:v>10q2</c:v>
                </c:pt>
                <c:pt idx="42">
                  <c:v>10q3</c:v>
                </c:pt>
                <c:pt idx="43">
                  <c:v>10q4</c:v>
                </c:pt>
                <c:pt idx="44">
                  <c:v>11q1</c:v>
                </c:pt>
                <c:pt idx="45">
                  <c:v>11q2</c:v>
                </c:pt>
                <c:pt idx="46">
                  <c:v>11q3</c:v>
                </c:pt>
                <c:pt idx="47">
                  <c:v>11q4</c:v>
                </c:pt>
                <c:pt idx="48">
                  <c:v>12q1</c:v>
                </c:pt>
                <c:pt idx="49">
                  <c:v>12q2</c:v>
                </c:pt>
                <c:pt idx="50">
                  <c:v>12q3</c:v>
                </c:pt>
                <c:pt idx="51">
                  <c:v>12q4</c:v>
                </c:pt>
                <c:pt idx="52">
                  <c:v>13q1</c:v>
                </c:pt>
                <c:pt idx="53">
                  <c:v>13q2</c:v>
                </c:pt>
                <c:pt idx="54">
                  <c:v>13q3</c:v>
                </c:pt>
                <c:pt idx="55">
                  <c:v>13q4</c:v>
                </c:pt>
                <c:pt idx="56">
                  <c:v>14q1</c:v>
                </c:pt>
                <c:pt idx="57">
                  <c:v>14q2</c:v>
                </c:pt>
                <c:pt idx="58">
                  <c:v>14q3</c:v>
                </c:pt>
                <c:pt idx="59">
                  <c:v>14q4</c:v>
                </c:pt>
                <c:pt idx="60">
                  <c:v>15q1</c:v>
                </c:pt>
                <c:pt idx="61">
                  <c:v>15q2</c:v>
                </c:pt>
                <c:pt idx="62">
                  <c:v>15q3</c:v>
                </c:pt>
                <c:pt idx="63">
                  <c:v>15q4</c:v>
                </c:pt>
                <c:pt idx="64">
                  <c:v>16q1</c:v>
                </c:pt>
                <c:pt idx="65">
                  <c:v>16q2</c:v>
                </c:pt>
                <c:pt idx="66">
                  <c:v>16q3</c:v>
                </c:pt>
                <c:pt idx="67">
                  <c:v>16q4</c:v>
                </c:pt>
                <c:pt idx="68">
                  <c:v>17q1</c:v>
                </c:pt>
                <c:pt idx="69">
                  <c:v>17q2</c:v>
                </c:pt>
                <c:pt idx="70">
                  <c:v>17q3</c:v>
                </c:pt>
                <c:pt idx="71">
                  <c:v>17q4</c:v>
                </c:pt>
                <c:pt idx="72">
                  <c:v>18q1</c:v>
                </c:pt>
                <c:pt idx="73">
                  <c:v>18q2</c:v>
                </c:pt>
                <c:pt idx="74">
                  <c:v>18q3</c:v>
                </c:pt>
                <c:pt idx="75">
                  <c:v>18q4</c:v>
                </c:pt>
                <c:pt idx="76">
                  <c:v>19q1</c:v>
                </c:pt>
              </c:strCache>
            </c:strRef>
          </c:cat>
          <c:val>
            <c:numRef>
              <c:f>'T2-2007'!$E$3:$E$79</c:f>
              <c:numCache>
                <c:formatCode>0.0</c:formatCode>
                <c:ptCount val="77"/>
                <c:pt idx="0">
                  <c:v>86.37087820462915</c:v>
                </c:pt>
                <c:pt idx="1">
                  <c:v>85.896071596989259</c:v>
                </c:pt>
                <c:pt idx="2">
                  <c:v>83.570336358256654</c:v>
                </c:pt>
                <c:pt idx="3">
                  <c:v>84.275366722102291</c:v>
                </c:pt>
                <c:pt idx="4">
                  <c:v>82.195282743859735</c:v>
                </c:pt>
                <c:pt idx="5">
                  <c:v>83.510150022436775</c:v>
                </c:pt>
                <c:pt idx="6">
                  <c:v>80.479249057368932</c:v>
                </c:pt>
                <c:pt idx="7">
                  <c:v>80.234116665264239</c:v>
                </c:pt>
                <c:pt idx="8">
                  <c:v>81.894124983859825</c:v>
                </c:pt>
                <c:pt idx="9">
                  <c:v>82.476231392987373</c:v>
                </c:pt>
                <c:pt idx="10">
                  <c:v>78.645257392992107</c:v>
                </c:pt>
                <c:pt idx="11">
                  <c:v>78.096356399785833</c:v>
                </c:pt>
                <c:pt idx="12">
                  <c:v>78.74716397496924</c:v>
                </c:pt>
                <c:pt idx="13">
                  <c:v>74.624549287742155</c:v>
                </c:pt>
                <c:pt idx="14">
                  <c:v>74.082111111602899</c:v>
                </c:pt>
                <c:pt idx="15">
                  <c:v>75.794874331621699</c:v>
                </c:pt>
                <c:pt idx="16">
                  <c:v>74.72583347978275</c:v>
                </c:pt>
                <c:pt idx="17">
                  <c:v>76.739606490967944</c:v>
                </c:pt>
                <c:pt idx="18">
                  <c:v>75.950278509827712</c:v>
                </c:pt>
                <c:pt idx="19">
                  <c:v>74.12728166145375</c:v>
                </c:pt>
                <c:pt idx="20">
                  <c:v>73.138062908215616</c:v>
                </c:pt>
                <c:pt idx="21">
                  <c:v>75.446686508554052</c:v>
                </c:pt>
                <c:pt idx="22">
                  <c:v>75.200753094488903</c:v>
                </c:pt>
                <c:pt idx="23">
                  <c:v>74.333744195812073</c:v>
                </c:pt>
                <c:pt idx="24">
                  <c:v>74.232439263575202</c:v>
                </c:pt>
                <c:pt idx="25">
                  <c:v>75.60722692463527</c:v>
                </c:pt>
                <c:pt idx="26">
                  <c:v>72.032273710852976</c:v>
                </c:pt>
                <c:pt idx="27">
                  <c:v>72.877134925141775</c:v>
                </c:pt>
                <c:pt idx="28">
                  <c:v>71.365901855705602</c:v>
                </c:pt>
                <c:pt idx="29">
                  <c:v>71.773566993758863</c:v>
                </c:pt>
                <c:pt idx="30">
                  <c:v>72.972689431910396</c:v>
                </c:pt>
                <c:pt idx="31">
                  <c:v>72.056191872818289</c:v>
                </c:pt>
                <c:pt idx="32">
                  <c:v>71.140029366923173</c:v>
                </c:pt>
                <c:pt idx="33">
                  <c:v>74.013779532353041</c:v>
                </c:pt>
                <c:pt idx="34">
                  <c:v>73.421364910464618</c:v>
                </c:pt>
                <c:pt idx="35">
                  <c:v>75.095468968697077</c:v>
                </c:pt>
                <c:pt idx="36">
                  <c:v>76.960404253642494</c:v>
                </c:pt>
                <c:pt idx="37">
                  <c:v>78.353783743048979</c:v>
                </c:pt>
                <c:pt idx="38">
                  <c:v>80.841781654862402</c:v>
                </c:pt>
                <c:pt idx="39">
                  <c:v>84.076204451943397</c:v>
                </c:pt>
                <c:pt idx="40">
                  <c:v>87.441592022233777</c:v>
                </c:pt>
                <c:pt idx="41">
                  <c:v>92.044730858480037</c:v>
                </c:pt>
                <c:pt idx="42">
                  <c:v>92.404293777217831</c:v>
                </c:pt>
                <c:pt idx="43">
                  <c:v>93.942022548147577</c:v>
                </c:pt>
                <c:pt idx="44">
                  <c:v>97.488898956567596</c:v>
                </c:pt>
                <c:pt idx="45">
                  <c:v>99.500216573692512</c:v>
                </c:pt>
                <c:pt idx="46">
                  <c:v>100.04285507600581</c:v>
                </c:pt>
                <c:pt idx="47">
                  <c:v>99.028185779164716</c:v>
                </c:pt>
                <c:pt idx="48">
                  <c:v>99.431971789190996</c:v>
                </c:pt>
                <c:pt idx="49">
                  <c:v>100.1990084779567</c:v>
                </c:pt>
                <c:pt idx="50">
                  <c:v>100.33757310832759</c:v>
                </c:pt>
                <c:pt idx="51">
                  <c:v>101.33759607808695</c:v>
                </c:pt>
                <c:pt idx="52">
                  <c:v>107.17214364251585</c:v>
                </c:pt>
                <c:pt idx="53">
                  <c:v>107.95266834688535</c:v>
                </c:pt>
                <c:pt idx="54">
                  <c:v>107.48034861315219</c:v>
                </c:pt>
                <c:pt idx="55">
                  <c:v>108.07913752138235</c:v>
                </c:pt>
                <c:pt idx="56">
                  <c:v>112.56950080771492</c:v>
                </c:pt>
                <c:pt idx="57">
                  <c:v>115.73565670847401</c:v>
                </c:pt>
                <c:pt idx="58">
                  <c:v>113.83106970509748</c:v>
                </c:pt>
                <c:pt idx="59">
                  <c:v>115.11209671661183</c:v>
                </c:pt>
                <c:pt idx="60">
                  <c:v>116.49246064316422</c:v>
                </c:pt>
                <c:pt idx="61">
                  <c:v>121.34488109402929</c:v>
                </c:pt>
                <c:pt idx="62">
                  <c:v>120.78840576355549</c:v>
                </c:pt>
                <c:pt idx="63">
                  <c:v>127.23656743413954</c:v>
                </c:pt>
                <c:pt idx="64">
                  <c:v>125.45819947527187</c:v>
                </c:pt>
                <c:pt idx="65">
                  <c:v>131.80809592745817</c:v>
                </c:pt>
                <c:pt idx="66">
                  <c:v>129.96201874381129</c:v>
                </c:pt>
                <c:pt idx="67">
                  <c:v>135.03057036782485</c:v>
                </c:pt>
                <c:pt idx="68">
                  <c:v>133.95303221289862</c:v>
                </c:pt>
                <c:pt idx="69">
                  <c:v>135.57932070414884</c:v>
                </c:pt>
                <c:pt idx="70">
                  <c:v>136.46371114568274</c:v>
                </c:pt>
                <c:pt idx="71">
                  <c:v>138.89529640931676</c:v>
                </c:pt>
                <c:pt idx="72">
                  <c:v>135.76799150761121</c:v>
                </c:pt>
                <c:pt idx="73">
                  <c:v>134.97509504939515</c:v>
                </c:pt>
                <c:pt idx="74">
                  <c:v>134.09286812128565</c:v>
                </c:pt>
                <c:pt idx="75">
                  <c:v>133.37336025145768</c:v>
                </c:pt>
                <c:pt idx="76">
                  <c:v>132.99047935533545</c:v>
                </c:pt>
              </c:numCache>
            </c:numRef>
          </c:val>
          <c:extLst xmlns:c16r2="http://schemas.microsoft.com/office/drawing/2015/06/chart">
            <c:ext xmlns:c16="http://schemas.microsoft.com/office/drawing/2014/chart" uri="{C3380CC4-5D6E-409C-BE32-E72D297353CC}">
              <c16:uniqueId val="{00000002-CA82-4789-B38F-22A254846E68}"/>
            </c:ext>
          </c:extLst>
        </c:ser>
        <c:ser>
          <c:idx val="3"/>
          <c:order val="3"/>
          <c:tx>
            <c:strRef>
              <c:f>'T2-2007'!$F$2</c:f>
              <c:strCache>
                <c:ptCount val="1"/>
                <c:pt idx="0">
                  <c:v>מחירי דירות ריאליים - בפועל</c:v>
                </c:pt>
              </c:strCache>
            </c:strRef>
          </c:tx>
          <c:spPr>
            <a:ln>
              <a:solidFill>
                <a:schemeClr val="tx1"/>
              </a:solidFill>
            </a:ln>
          </c:spPr>
          <c:marker>
            <c:symbol val="diamond"/>
            <c:size val="5"/>
            <c:spPr>
              <a:solidFill>
                <a:schemeClr val="bg1"/>
              </a:solidFill>
              <a:ln>
                <a:solidFill>
                  <a:schemeClr val="tx1"/>
                </a:solidFill>
              </a:ln>
            </c:spPr>
          </c:marker>
          <c:cat>
            <c:strRef>
              <c:f>'T2-2007'!$A$3:$A$79</c:f>
              <c:strCache>
                <c:ptCount val="77"/>
                <c:pt idx="0">
                  <c:v>00q1</c:v>
                </c:pt>
                <c:pt idx="1">
                  <c:v>00q2</c:v>
                </c:pt>
                <c:pt idx="2">
                  <c:v>00q3</c:v>
                </c:pt>
                <c:pt idx="3">
                  <c:v>00q4</c:v>
                </c:pt>
                <c:pt idx="4">
                  <c:v>01q1</c:v>
                </c:pt>
                <c:pt idx="5">
                  <c:v>01q2</c:v>
                </c:pt>
                <c:pt idx="6">
                  <c:v>01q3</c:v>
                </c:pt>
                <c:pt idx="7">
                  <c:v>01q4</c:v>
                </c:pt>
                <c:pt idx="8">
                  <c:v>02q1</c:v>
                </c:pt>
                <c:pt idx="9">
                  <c:v>02q2</c:v>
                </c:pt>
                <c:pt idx="10">
                  <c:v>02q3</c:v>
                </c:pt>
                <c:pt idx="11">
                  <c:v>02q4</c:v>
                </c:pt>
                <c:pt idx="12">
                  <c:v>03q1</c:v>
                </c:pt>
                <c:pt idx="13">
                  <c:v>03q2</c:v>
                </c:pt>
                <c:pt idx="14">
                  <c:v>03q3</c:v>
                </c:pt>
                <c:pt idx="15">
                  <c:v>03q4</c:v>
                </c:pt>
                <c:pt idx="16">
                  <c:v>04q1</c:v>
                </c:pt>
                <c:pt idx="17">
                  <c:v>04q2</c:v>
                </c:pt>
                <c:pt idx="18">
                  <c:v>04q3</c:v>
                </c:pt>
                <c:pt idx="19">
                  <c:v>04q4</c:v>
                </c:pt>
                <c:pt idx="20">
                  <c:v>05q1</c:v>
                </c:pt>
                <c:pt idx="21">
                  <c:v>05q2</c:v>
                </c:pt>
                <c:pt idx="22">
                  <c:v>05q3</c:v>
                </c:pt>
                <c:pt idx="23">
                  <c:v>05q4</c:v>
                </c:pt>
                <c:pt idx="24">
                  <c:v>06q1</c:v>
                </c:pt>
                <c:pt idx="25">
                  <c:v>06q2</c:v>
                </c:pt>
                <c:pt idx="26">
                  <c:v>06q3</c:v>
                </c:pt>
                <c:pt idx="27">
                  <c:v>06q4</c:v>
                </c:pt>
                <c:pt idx="28">
                  <c:v>07q1</c:v>
                </c:pt>
                <c:pt idx="29">
                  <c:v>07q2</c:v>
                </c:pt>
                <c:pt idx="30">
                  <c:v>07q3</c:v>
                </c:pt>
                <c:pt idx="31">
                  <c:v>07q4</c:v>
                </c:pt>
                <c:pt idx="32">
                  <c:v>08q1</c:v>
                </c:pt>
                <c:pt idx="33">
                  <c:v>08q2</c:v>
                </c:pt>
                <c:pt idx="34">
                  <c:v>08q3</c:v>
                </c:pt>
                <c:pt idx="35">
                  <c:v>08q4</c:v>
                </c:pt>
                <c:pt idx="36">
                  <c:v>09q1</c:v>
                </c:pt>
                <c:pt idx="37">
                  <c:v>09q2</c:v>
                </c:pt>
                <c:pt idx="38">
                  <c:v>09q3</c:v>
                </c:pt>
                <c:pt idx="39">
                  <c:v>09q4</c:v>
                </c:pt>
                <c:pt idx="40">
                  <c:v>10q1</c:v>
                </c:pt>
                <c:pt idx="41">
                  <c:v>10q2</c:v>
                </c:pt>
                <c:pt idx="42">
                  <c:v>10q3</c:v>
                </c:pt>
                <c:pt idx="43">
                  <c:v>10q4</c:v>
                </c:pt>
                <c:pt idx="44">
                  <c:v>11q1</c:v>
                </c:pt>
                <c:pt idx="45">
                  <c:v>11q2</c:v>
                </c:pt>
                <c:pt idx="46">
                  <c:v>11q3</c:v>
                </c:pt>
                <c:pt idx="47">
                  <c:v>11q4</c:v>
                </c:pt>
                <c:pt idx="48">
                  <c:v>12q1</c:v>
                </c:pt>
                <c:pt idx="49">
                  <c:v>12q2</c:v>
                </c:pt>
                <c:pt idx="50">
                  <c:v>12q3</c:v>
                </c:pt>
                <c:pt idx="51">
                  <c:v>12q4</c:v>
                </c:pt>
                <c:pt idx="52">
                  <c:v>13q1</c:v>
                </c:pt>
                <c:pt idx="53">
                  <c:v>13q2</c:v>
                </c:pt>
                <c:pt idx="54">
                  <c:v>13q3</c:v>
                </c:pt>
                <c:pt idx="55">
                  <c:v>13q4</c:v>
                </c:pt>
                <c:pt idx="56">
                  <c:v>14q1</c:v>
                </c:pt>
                <c:pt idx="57">
                  <c:v>14q2</c:v>
                </c:pt>
                <c:pt idx="58">
                  <c:v>14q3</c:v>
                </c:pt>
                <c:pt idx="59">
                  <c:v>14q4</c:v>
                </c:pt>
                <c:pt idx="60">
                  <c:v>15q1</c:v>
                </c:pt>
                <c:pt idx="61">
                  <c:v>15q2</c:v>
                </c:pt>
                <c:pt idx="62">
                  <c:v>15q3</c:v>
                </c:pt>
                <c:pt idx="63">
                  <c:v>15q4</c:v>
                </c:pt>
                <c:pt idx="64">
                  <c:v>16q1</c:v>
                </c:pt>
                <c:pt idx="65">
                  <c:v>16q2</c:v>
                </c:pt>
                <c:pt idx="66">
                  <c:v>16q3</c:v>
                </c:pt>
                <c:pt idx="67">
                  <c:v>16q4</c:v>
                </c:pt>
                <c:pt idx="68">
                  <c:v>17q1</c:v>
                </c:pt>
                <c:pt idx="69">
                  <c:v>17q2</c:v>
                </c:pt>
                <c:pt idx="70">
                  <c:v>17q3</c:v>
                </c:pt>
                <c:pt idx="71">
                  <c:v>17q4</c:v>
                </c:pt>
                <c:pt idx="72">
                  <c:v>18q1</c:v>
                </c:pt>
                <c:pt idx="73">
                  <c:v>18q2</c:v>
                </c:pt>
                <c:pt idx="74">
                  <c:v>18q3</c:v>
                </c:pt>
                <c:pt idx="75">
                  <c:v>18q4</c:v>
                </c:pt>
                <c:pt idx="76">
                  <c:v>19q1</c:v>
                </c:pt>
              </c:strCache>
            </c:strRef>
          </c:cat>
          <c:val>
            <c:numRef>
              <c:f>'T2-2007'!$F$3:$F$79</c:f>
              <c:numCache>
                <c:formatCode>0.0</c:formatCode>
                <c:ptCount val="77"/>
                <c:pt idx="0">
                  <c:v>85.276775273265784</c:v>
                </c:pt>
                <c:pt idx="1">
                  <c:v>84.354052280665272</c:v>
                </c:pt>
                <c:pt idx="2">
                  <c:v>83.32636157404292</c:v>
                </c:pt>
                <c:pt idx="3">
                  <c:v>81.547482722192981</c:v>
                </c:pt>
                <c:pt idx="4">
                  <c:v>81.597898318750595</c:v>
                </c:pt>
                <c:pt idx="5">
                  <c:v>79.665584203635916</c:v>
                </c:pt>
                <c:pt idx="6">
                  <c:v>79.644385987111974</c:v>
                </c:pt>
                <c:pt idx="7">
                  <c:v>80.542461642883211</c:v>
                </c:pt>
                <c:pt idx="8">
                  <c:v>82.569924564748561</c:v>
                </c:pt>
                <c:pt idx="9">
                  <c:v>79.994644266432829</c:v>
                </c:pt>
                <c:pt idx="10">
                  <c:v>78.480008676996761</c:v>
                </c:pt>
                <c:pt idx="11">
                  <c:v>77.517246040453685</c:v>
                </c:pt>
                <c:pt idx="12">
                  <c:v>75.005120168969611</c:v>
                </c:pt>
                <c:pt idx="13">
                  <c:v>73.388900456811839</c:v>
                </c:pt>
                <c:pt idx="14">
                  <c:v>74.898936167316208</c:v>
                </c:pt>
                <c:pt idx="15">
                  <c:v>74.176927975313305</c:v>
                </c:pt>
                <c:pt idx="16">
                  <c:v>75.767803424966147</c:v>
                </c:pt>
                <c:pt idx="17">
                  <c:v>75.326561194945512</c:v>
                </c:pt>
                <c:pt idx="18">
                  <c:v>73.777491961700903</c:v>
                </c:pt>
                <c:pt idx="19">
                  <c:v>72.321357251930479</c:v>
                </c:pt>
                <c:pt idx="20">
                  <c:v>74.138775162469443</c:v>
                </c:pt>
                <c:pt idx="21">
                  <c:v>74.700558782885253</c:v>
                </c:pt>
                <c:pt idx="22">
                  <c:v>74.275734694643006</c:v>
                </c:pt>
                <c:pt idx="23">
                  <c:v>73.757150058258134</c:v>
                </c:pt>
                <c:pt idx="24">
                  <c:v>74.665399929568807</c:v>
                </c:pt>
                <c:pt idx="25">
                  <c:v>72.123215275808207</c:v>
                </c:pt>
                <c:pt idx="26">
                  <c:v>71.895053630519513</c:v>
                </c:pt>
                <c:pt idx="27">
                  <c:v>70.625756700136463</c:v>
                </c:pt>
                <c:pt idx="28">
                  <c:v>70.752470593709134</c:v>
                </c:pt>
                <c:pt idx="29">
                  <c:v>72.254013132354487</c:v>
                </c:pt>
                <c:pt idx="30">
                  <c:v>71.17303967481881</c:v>
                </c:pt>
                <c:pt idx="31">
                  <c:v>70.485721646708853</c:v>
                </c:pt>
                <c:pt idx="32">
                  <c:v>72.442036856285654</c:v>
                </c:pt>
                <c:pt idx="33">
                  <c:v>73.058534141136676</c:v>
                </c:pt>
                <c:pt idx="34">
                  <c:v>74.592244717073811</c:v>
                </c:pt>
                <c:pt idx="35">
                  <c:v>75.086564196314981</c:v>
                </c:pt>
                <c:pt idx="36">
                  <c:v>77.438734589860687</c:v>
                </c:pt>
                <c:pt idx="37">
                  <c:v>79.575968679379429</c:v>
                </c:pt>
                <c:pt idx="38">
                  <c:v>82.613501856088945</c:v>
                </c:pt>
                <c:pt idx="39">
                  <c:v>86.617309943745965</c:v>
                </c:pt>
                <c:pt idx="40">
                  <c:v>89.796491614847625</c:v>
                </c:pt>
                <c:pt idx="41">
                  <c:v>91.680119911823908</c:v>
                </c:pt>
                <c:pt idx="42">
                  <c:v>93.282245790997592</c:v>
                </c:pt>
                <c:pt idx="43">
                  <c:v>96.252092084530119</c:v>
                </c:pt>
                <c:pt idx="44">
                  <c:v>98.878611162605168</c:v>
                </c:pt>
                <c:pt idx="45">
                  <c:v>99.311612364800098</c:v>
                </c:pt>
                <c:pt idx="46">
                  <c:v>98.263736264286521</c:v>
                </c:pt>
                <c:pt idx="47">
                  <c:v>97.959514170589046</c:v>
                </c:pt>
                <c:pt idx="48">
                  <c:v>98.796416328730032</c:v>
                </c:pt>
                <c:pt idx="49">
                  <c:v>99.169320126266527</c:v>
                </c:pt>
                <c:pt idx="50">
                  <c:v>100.16730464006302</c:v>
                </c:pt>
                <c:pt idx="51">
                  <c:v>104.76522431966252</c:v>
                </c:pt>
                <c:pt idx="52">
                  <c:v>106.40199171228235</c:v>
                </c:pt>
                <c:pt idx="53">
                  <c:v>107.11126211074512</c:v>
                </c:pt>
                <c:pt idx="54">
                  <c:v>107.30638914000544</c:v>
                </c:pt>
                <c:pt idx="55">
                  <c:v>110.44228361715629</c:v>
                </c:pt>
                <c:pt idx="56">
                  <c:v>113.77494161073935</c:v>
                </c:pt>
                <c:pt idx="57">
                  <c:v>113.61084366177749</c:v>
                </c:pt>
                <c:pt idx="58">
                  <c:v>113.97775484462791</c:v>
                </c:pt>
                <c:pt idx="59">
                  <c:v>115.37168091629663</c:v>
                </c:pt>
                <c:pt idx="60">
                  <c:v>119.57336382951507</c:v>
                </c:pt>
                <c:pt idx="61">
                  <c:v>120.78191186091657</c:v>
                </c:pt>
                <c:pt idx="62">
                  <c:v>122.25525550665179</c:v>
                </c:pt>
                <c:pt idx="63">
                  <c:v>125.75710263569732</c:v>
                </c:pt>
                <c:pt idx="64">
                  <c:v>129.94449706845919</c:v>
                </c:pt>
                <c:pt idx="65">
                  <c:v>130.05479541767568</c:v>
                </c:pt>
                <c:pt idx="66">
                  <c:v>133.6251863442412</c:v>
                </c:pt>
                <c:pt idx="67">
                  <c:v>133.35114817812746</c:v>
                </c:pt>
                <c:pt idx="68">
                  <c:v>134.23906341454915</c:v>
                </c:pt>
                <c:pt idx="69">
                  <c:v>135.36774900753454</c:v>
                </c:pt>
                <c:pt idx="70">
                  <c:v>137.26813528304058</c:v>
                </c:pt>
                <c:pt idx="71">
                  <c:v>135.69206867393873</c:v>
                </c:pt>
                <c:pt idx="72">
                  <c:v>134.47962580705533</c:v>
                </c:pt>
                <c:pt idx="73">
                  <c:v>133.93473812697491</c:v>
                </c:pt>
                <c:pt idx="74">
                  <c:v>133.08150978484474</c:v>
                </c:pt>
                <c:pt idx="75">
                  <c:v>132.29786706446097</c:v>
                </c:pt>
                <c:pt idx="76">
                  <c:v>133.37307195410636</c:v>
                </c:pt>
              </c:numCache>
            </c:numRef>
          </c:val>
          <c:extLst xmlns:c16r2="http://schemas.microsoft.com/office/drawing/2015/06/chart">
            <c:ext xmlns:c16="http://schemas.microsoft.com/office/drawing/2014/chart" uri="{C3380CC4-5D6E-409C-BE32-E72D297353CC}">
              <c16:uniqueId val="{00000003-CA82-4789-B38F-22A254846E68}"/>
            </c:ext>
          </c:extLst>
        </c:ser>
        <c:dLbls/>
        <c:marker val="1"/>
        <c:axId val="70987136"/>
        <c:axId val="71025792"/>
      </c:lineChart>
      <c:catAx>
        <c:axId val="70987136"/>
        <c:scaling>
          <c:orientation val="minMax"/>
        </c:scaling>
        <c:axPos val="b"/>
        <c:numFmt formatCode="General" sourceLinked="1"/>
        <c:majorTickMark val="in"/>
        <c:tickLblPos val="nextTo"/>
        <c:spPr>
          <a:noFill/>
          <a:ln w="25400" cap="flat" cmpd="sng" algn="ctr">
            <a:solidFill>
              <a:schemeClr val="tx1"/>
            </a:solidFill>
            <a:round/>
          </a:ln>
          <a:effectLst/>
        </c:spPr>
        <c:txPr>
          <a:bodyPr rot="0" vert="horz"/>
          <a:lstStyle/>
          <a:p>
            <a:pPr>
              <a:defRPr sz="1200" b="1" i="0" u="none" strike="noStrike" baseline="0">
                <a:solidFill>
                  <a:srgbClr val="000000"/>
                </a:solidFill>
                <a:latin typeface="Arial"/>
                <a:ea typeface="Arial"/>
                <a:cs typeface="Arial"/>
              </a:defRPr>
            </a:pPr>
            <a:endParaRPr lang="en-US"/>
          </a:p>
        </c:txPr>
        <c:crossAx val="71025792"/>
        <c:crossesAt val="-1"/>
        <c:auto val="1"/>
        <c:lblAlgn val="ctr"/>
        <c:lblOffset val="100"/>
        <c:tickLblSkip val="4"/>
      </c:catAx>
      <c:valAx>
        <c:axId val="71025792"/>
        <c:scaling>
          <c:orientation val="minMax"/>
          <c:min val="55"/>
        </c:scaling>
        <c:axPos val="l"/>
        <c:majorGridlines>
          <c:spPr>
            <a:ln w="9525" cap="flat" cmpd="sng" algn="ctr">
              <a:solidFill>
                <a:schemeClr val="tx1"/>
              </a:solidFill>
              <a:prstDash val="sysDot"/>
              <a:round/>
            </a:ln>
            <a:effectLst/>
          </c:spPr>
        </c:majorGridlines>
        <c:numFmt formatCode="0" sourceLinked="0"/>
        <c:majorTickMark val="none"/>
        <c:tickLblPos val="nextTo"/>
        <c:spPr>
          <a:noFill/>
          <a:ln w="25400">
            <a:solidFill>
              <a:schemeClr val="tx1"/>
            </a:solidFill>
          </a:ln>
          <a:effectLst/>
        </c:spPr>
        <c:txPr>
          <a:bodyPr rot="0" vert="horz"/>
          <a:lstStyle/>
          <a:p>
            <a:pPr>
              <a:defRPr sz="1200" b="1" i="0" u="none" strike="noStrike" baseline="0">
                <a:solidFill>
                  <a:srgbClr val="000000"/>
                </a:solidFill>
                <a:latin typeface="Arial"/>
                <a:ea typeface="Arial"/>
                <a:cs typeface="Arial"/>
              </a:defRPr>
            </a:pPr>
            <a:endParaRPr lang="en-US"/>
          </a:p>
        </c:txPr>
        <c:crossAx val="70987136"/>
        <c:crossesAt val="1"/>
        <c:crossBetween val="between"/>
      </c:valAx>
      <c:spPr>
        <a:noFill/>
        <a:ln w="25400">
          <a:noFill/>
        </a:ln>
      </c:spPr>
    </c:plotArea>
    <c:legend>
      <c:legendPos val="t"/>
      <c:layout>
        <c:manualLayout>
          <c:xMode val="edge"/>
          <c:yMode val="edge"/>
          <c:x val="6.6353855205151552E-2"/>
          <c:y val="2.2994100659047719E-2"/>
          <c:w val="0.48680319258966737"/>
          <c:h val="0.14873151827808356"/>
        </c:manualLayout>
      </c:layout>
      <c:spPr>
        <a:solidFill>
          <a:schemeClr val="bg1"/>
        </a:solidFill>
      </c:spPr>
      <c:txPr>
        <a:bodyPr/>
        <a:lstStyle/>
        <a:p>
          <a:pPr>
            <a:defRPr sz="1100" b="1"/>
          </a:pPr>
          <a:endParaRPr lang="en-US"/>
        </a:p>
      </c:txPr>
    </c:legend>
    <c:plotVisOnly val="1"/>
    <c:dispBlanksAs val="gap"/>
  </c:chart>
  <c:spPr>
    <a:solidFill>
      <a:schemeClr val="bg1"/>
    </a:solidFill>
    <a:ln w="9525" cap="flat" cmpd="sng" algn="ctr">
      <a:solidFill>
        <a:schemeClr val="tx1">
          <a:lumMod val="15000"/>
          <a:lumOff val="85000"/>
        </a:schemeClr>
      </a:solidFill>
      <a:round/>
    </a:ln>
    <a:effectLst/>
  </c:spPr>
  <c:txPr>
    <a:bodyPr/>
    <a:lstStyle/>
    <a:p>
      <a:pPr>
        <a:defRPr sz="1000" b="0" i="0" u="none" strike="noStrike" baseline="0">
          <a:solidFill>
            <a:srgbClr val="000000"/>
          </a:solidFill>
          <a:latin typeface="Arial"/>
          <a:ea typeface="Arial"/>
          <a:cs typeface="Arial"/>
        </a:defRPr>
      </a:pPr>
      <a:endParaRPr lang="en-US"/>
    </a:p>
  </c:txPr>
  <c:externalData r:id="rId1"/>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2" dt="2017-01-10T11:00:54.595" idx="1">
    <p:pos x="10" y="10"/>
    <p:text>להוסיף אחוזי שינוי מ2006 לכל נקודה</p:text>
    <p:extLst>
      <p:ext uri="{C676402C-5697-4E1C-873F-D02D1690AC5C}">
        <p15:threadingInfo xmlns:p15="http://schemas.microsoft.com/office/powerpoint/2012/main" xmlns="" timeZoneBias="-120"/>
      </p:ext>
    </p:extLst>
  </p:cm>
</p:cmLst>
</file>

<file path=ppt/drawings/_rels/drawing9.xml.rels><?xml version="1.0" encoding="UTF-8" standalone="yes"?>
<Relationships xmlns="http://schemas.openxmlformats.org/package/2006/relationships"><Relationship Id="rId1" Type="http://schemas.openxmlformats.org/officeDocument/2006/relationships/image" Target="../media/image7.png"/></Relationships>
</file>

<file path=ppt/drawings/drawing1.xml><?xml version="1.0" encoding="utf-8"?>
<c:userShapes xmlns:c="http://schemas.openxmlformats.org/drawingml/2006/chart">
  <cdr:relSizeAnchor xmlns:cdr="http://schemas.openxmlformats.org/drawingml/2006/chartDrawing">
    <cdr:from>
      <cdr:x>0.65301</cdr:x>
      <cdr:y>0.88225</cdr:y>
    </cdr:from>
    <cdr:to>
      <cdr:x>0.8238</cdr:x>
      <cdr:y>1</cdr:y>
    </cdr:to>
    <cdr:sp macro="" textlink="">
      <cdr:nvSpPr>
        <cdr:cNvPr id="2" name="TextBox 1"/>
        <cdr:cNvSpPr txBox="1"/>
      </cdr:nvSpPr>
      <cdr:spPr>
        <a:xfrm xmlns:a="http://schemas.openxmlformats.org/drawingml/2006/main">
          <a:off x="4680520" y="3237172"/>
          <a:ext cx="1224136" cy="432048"/>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square" rtlCol="1"/>
        <a:lstStyle xmlns:a="http://schemas.openxmlformats.org/drawingml/2006/main"/>
        <a:p xmlns:a="http://schemas.openxmlformats.org/drawingml/2006/main">
          <a:r>
            <a:rPr lang="en-US" dirty="0"/>
            <a:t>Monthly salary per dwelling</a:t>
          </a:r>
          <a:endParaRPr lang="he-IL" sz="1100" dirty="0"/>
        </a:p>
      </cdr:txBody>
    </cdr:sp>
  </cdr:relSizeAnchor>
</c:userShapes>
</file>

<file path=ppt/drawings/drawing10.xml><?xml version="1.0" encoding="utf-8"?>
<c:userShapes xmlns:c="http://schemas.openxmlformats.org/drawingml/2006/chart">
  <cdr:relSizeAnchor xmlns:cdr="http://schemas.openxmlformats.org/drawingml/2006/chartDrawing">
    <cdr:from>
      <cdr:x>0.86939</cdr:x>
      <cdr:y>0.81496</cdr:y>
    </cdr:from>
    <cdr:to>
      <cdr:x>0.96961</cdr:x>
      <cdr:y>0.8774</cdr:y>
    </cdr:to>
    <cdr:sp macro="" textlink="">
      <cdr:nvSpPr>
        <cdr:cNvPr id="2" name="TextBox 1"/>
        <cdr:cNvSpPr txBox="1"/>
      </cdr:nvSpPr>
      <cdr:spPr>
        <a:xfrm xmlns:a="http://schemas.openxmlformats.org/drawingml/2006/main" rot="19006482">
          <a:off x="6856628" y="3546173"/>
          <a:ext cx="790414" cy="271699"/>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square" rtlCol="1"/>
        <a:lstStyle xmlns:a="http://schemas.openxmlformats.org/drawingml/2006/main"/>
        <a:p xmlns:a="http://schemas.openxmlformats.org/drawingml/2006/main">
          <a:pPr rtl="0"/>
          <a:r>
            <a:rPr lang="en-US" sz="1100" dirty="0" err="1" smtClean="0"/>
            <a:t>Ber</a:t>
          </a:r>
          <a:r>
            <a:rPr lang="en-US" sz="1100" dirty="0" smtClean="0"/>
            <a:t> </a:t>
          </a:r>
          <a:r>
            <a:rPr lang="en-US" sz="1100" dirty="0" err="1" smtClean="0"/>
            <a:t>Sheva</a:t>
          </a:r>
          <a:endParaRPr lang="he-IL" sz="1100" dirty="0"/>
        </a:p>
      </cdr:txBody>
    </cdr:sp>
  </cdr:relSizeAnchor>
  <cdr:relSizeAnchor xmlns:cdr="http://schemas.openxmlformats.org/drawingml/2006/chartDrawing">
    <cdr:from>
      <cdr:x>0.82906</cdr:x>
      <cdr:y>0.81496</cdr:y>
    </cdr:from>
    <cdr:to>
      <cdr:x>0.92928</cdr:x>
      <cdr:y>0.8774</cdr:y>
    </cdr:to>
    <cdr:sp macro="" textlink="">
      <cdr:nvSpPr>
        <cdr:cNvPr id="3" name="TextBox 1"/>
        <cdr:cNvSpPr txBox="1"/>
      </cdr:nvSpPr>
      <cdr:spPr>
        <a:xfrm xmlns:a="http://schemas.openxmlformats.org/drawingml/2006/main" rot="19006482">
          <a:off x="6538534" y="3546172"/>
          <a:ext cx="790414" cy="271699"/>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en-US" dirty="0" smtClean="0"/>
            <a:t>Ashkelon</a:t>
          </a:r>
          <a:endParaRPr lang="he-IL" sz="1100" dirty="0"/>
        </a:p>
      </cdr:txBody>
    </cdr:sp>
  </cdr:relSizeAnchor>
  <cdr:relSizeAnchor xmlns:cdr="http://schemas.openxmlformats.org/drawingml/2006/chartDrawing">
    <cdr:from>
      <cdr:x>0.79254</cdr:x>
      <cdr:y>0.81496</cdr:y>
    </cdr:from>
    <cdr:to>
      <cdr:x>0.89276</cdr:x>
      <cdr:y>0.8774</cdr:y>
    </cdr:to>
    <cdr:sp macro="" textlink="">
      <cdr:nvSpPr>
        <cdr:cNvPr id="4" name="TextBox 1"/>
        <cdr:cNvSpPr txBox="1"/>
      </cdr:nvSpPr>
      <cdr:spPr>
        <a:xfrm xmlns:a="http://schemas.openxmlformats.org/drawingml/2006/main" rot="19006482">
          <a:off x="6250502" y="3546172"/>
          <a:ext cx="790414" cy="271699"/>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en-US" dirty="0"/>
            <a:t>Ashdod</a:t>
          </a:r>
          <a:endParaRPr lang="he-IL" sz="1100" dirty="0"/>
        </a:p>
      </cdr:txBody>
    </cdr:sp>
  </cdr:relSizeAnchor>
  <cdr:relSizeAnchor xmlns:cdr="http://schemas.openxmlformats.org/drawingml/2006/chartDrawing">
    <cdr:from>
      <cdr:x>0.75602</cdr:x>
      <cdr:y>0.81496</cdr:y>
    </cdr:from>
    <cdr:to>
      <cdr:x>0.85624</cdr:x>
      <cdr:y>0.8774</cdr:y>
    </cdr:to>
    <cdr:sp macro="" textlink="">
      <cdr:nvSpPr>
        <cdr:cNvPr id="5" name="TextBox 1"/>
        <cdr:cNvSpPr txBox="1"/>
      </cdr:nvSpPr>
      <cdr:spPr>
        <a:xfrm xmlns:a="http://schemas.openxmlformats.org/drawingml/2006/main" rot="19006482">
          <a:off x="5962470" y="3546172"/>
          <a:ext cx="790414" cy="271699"/>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en-US" sz="1050" dirty="0" smtClean="0"/>
            <a:t>Ramat </a:t>
          </a:r>
          <a:r>
            <a:rPr lang="en-US" sz="1050" dirty="0" err="1" smtClean="0"/>
            <a:t>Gan</a:t>
          </a:r>
          <a:r>
            <a:rPr lang="en-US" sz="1050" dirty="0" smtClean="0"/>
            <a:t> </a:t>
          </a:r>
          <a:endParaRPr lang="he-IL" sz="1050" dirty="0"/>
        </a:p>
      </cdr:txBody>
    </cdr:sp>
  </cdr:relSizeAnchor>
  <cdr:relSizeAnchor xmlns:cdr="http://schemas.openxmlformats.org/drawingml/2006/chartDrawing">
    <cdr:from>
      <cdr:x>0.69601</cdr:x>
      <cdr:y>0.81496</cdr:y>
    </cdr:from>
    <cdr:to>
      <cdr:x>0.79623</cdr:x>
      <cdr:y>0.8774</cdr:y>
    </cdr:to>
    <cdr:sp macro="" textlink="">
      <cdr:nvSpPr>
        <cdr:cNvPr id="6" name="TextBox 1"/>
        <cdr:cNvSpPr txBox="1"/>
      </cdr:nvSpPr>
      <cdr:spPr>
        <a:xfrm xmlns:a="http://schemas.openxmlformats.org/drawingml/2006/main" rot="19006482">
          <a:off x="5489246" y="3546172"/>
          <a:ext cx="790414" cy="271699"/>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en-US" sz="1050" dirty="0" err="1" smtClean="0"/>
            <a:t>Herzliya</a:t>
          </a:r>
          <a:endParaRPr lang="he-IL" sz="1050" dirty="0"/>
        </a:p>
      </cdr:txBody>
    </cdr:sp>
  </cdr:relSizeAnchor>
  <cdr:relSizeAnchor xmlns:cdr="http://schemas.openxmlformats.org/drawingml/2006/chartDrawing">
    <cdr:from>
      <cdr:x>0.73507</cdr:x>
      <cdr:y>0.82664</cdr:y>
    </cdr:from>
    <cdr:to>
      <cdr:x>0.83529</cdr:x>
      <cdr:y>0.88908</cdr:y>
    </cdr:to>
    <cdr:sp macro="" textlink="">
      <cdr:nvSpPr>
        <cdr:cNvPr id="7" name="TextBox 1"/>
        <cdr:cNvSpPr txBox="1"/>
      </cdr:nvSpPr>
      <cdr:spPr>
        <a:xfrm xmlns:a="http://schemas.openxmlformats.org/drawingml/2006/main" rot="19006482">
          <a:off x="5797246" y="3596972"/>
          <a:ext cx="790414" cy="271699"/>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en-US" sz="1050" dirty="0" smtClean="0"/>
            <a:t>Holon</a:t>
          </a:r>
          <a:endParaRPr lang="he-IL" sz="1050" dirty="0"/>
        </a:p>
      </cdr:txBody>
    </cdr:sp>
  </cdr:relSizeAnchor>
  <cdr:relSizeAnchor xmlns:cdr="http://schemas.openxmlformats.org/drawingml/2006/chartDrawing">
    <cdr:from>
      <cdr:x>0.6477</cdr:x>
      <cdr:y>0.84806</cdr:y>
    </cdr:from>
    <cdr:to>
      <cdr:x>0.74792</cdr:x>
      <cdr:y>0.9105</cdr:y>
    </cdr:to>
    <cdr:sp macro="" textlink="">
      <cdr:nvSpPr>
        <cdr:cNvPr id="8" name="TextBox 1"/>
        <cdr:cNvSpPr txBox="1"/>
      </cdr:nvSpPr>
      <cdr:spPr>
        <a:xfrm xmlns:a="http://schemas.openxmlformats.org/drawingml/2006/main" rot="19006482">
          <a:off x="5108233" y="3690188"/>
          <a:ext cx="790414" cy="271699"/>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en-US" sz="1050" dirty="0" err="1"/>
            <a:t>Givatayim</a:t>
          </a:r>
          <a:endParaRPr lang="he-IL" sz="1050" dirty="0"/>
        </a:p>
      </cdr:txBody>
    </cdr:sp>
  </cdr:relSizeAnchor>
  <cdr:relSizeAnchor xmlns:cdr="http://schemas.openxmlformats.org/drawingml/2006/chartDrawing">
    <cdr:from>
      <cdr:x>0.58254</cdr:x>
      <cdr:y>0.81496</cdr:y>
    </cdr:from>
    <cdr:to>
      <cdr:x>0.68276</cdr:x>
      <cdr:y>0.8774</cdr:y>
    </cdr:to>
    <cdr:sp macro="" textlink="">
      <cdr:nvSpPr>
        <cdr:cNvPr id="9" name="TextBox 1"/>
        <cdr:cNvSpPr txBox="1"/>
      </cdr:nvSpPr>
      <cdr:spPr>
        <a:xfrm xmlns:a="http://schemas.openxmlformats.org/drawingml/2006/main" rot="19006482">
          <a:off x="4594318" y="3546173"/>
          <a:ext cx="790414" cy="271699"/>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en-US" sz="1050" dirty="0" err="1" smtClean="0"/>
            <a:t>Bne</a:t>
          </a:r>
          <a:r>
            <a:rPr lang="en-US" sz="1050" dirty="0" smtClean="0"/>
            <a:t> </a:t>
          </a:r>
          <a:r>
            <a:rPr lang="en-US" sz="1050" dirty="0" err="1" smtClean="0"/>
            <a:t>brak</a:t>
          </a:r>
          <a:endParaRPr lang="he-IL" sz="1050" dirty="0"/>
        </a:p>
      </cdr:txBody>
    </cdr:sp>
  </cdr:relSizeAnchor>
  <cdr:relSizeAnchor xmlns:cdr="http://schemas.openxmlformats.org/drawingml/2006/chartDrawing">
    <cdr:from>
      <cdr:x>0.61765</cdr:x>
      <cdr:y>0.84806</cdr:y>
    </cdr:from>
    <cdr:to>
      <cdr:x>0.71787</cdr:x>
      <cdr:y>0.9105</cdr:y>
    </cdr:to>
    <cdr:sp macro="" textlink="">
      <cdr:nvSpPr>
        <cdr:cNvPr id="10" name="TextBox 1"/>
        <cdr:cNvSpPr txBox="1"/>
      </cdr:nvSpPr>
      <cdr:spPr>
        <a:xfrm xmlns:a="http://schemas.openxmlformats.org/drawingml/2006/main" rot="19006482">
          <a:off x="4871236" y="3690188"/>
          <a:ext cx="790414" cy="271699"/>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en-US" sz="1050" dirty="0" smtClean="0"/>
            <a:t>Bat Yam</a:t>
          </a:r>
          <a:endParaRPr lang="he-IL" sz="1050" dirty="0"/>
        </a:p>
      </cdr:txBody>
    </cdr:sp>
  </cdr:relSizeAnchor>
  <cdr:relSizeAnchor xmlns:cdr="http://schemas.openxmlformats.org/drawingml/2006/chartDrawing">
    <cdr:from>
      <cdr:x>0.54602</cdr:x>
      <cdr:y>0.83151</cdr:y>
    </cdr:from>
    <cdr:to>
      <cdr:x>0.64624</cdr:x>
      <cdr:y>0.89395</cdr:y>
    </cdr:to>
    <cdr:sp macro="" textlink="">
      <cdr:nvSpPr>
        <cdr:cNvPr id="11" name="TextBox 1"/>
        <cdr:cNvSpPr txBox="1"/>
      </cdr:nvSpPr>
      <cdr:spPr>
        <a:xfrm xmlns:a="http://schemas.openxmlformats.org/drawingml/2006/main" rot="19006482">
          <a:off x="4306286" y="3618181"/>
          <a:ext cx="790414" cy="271699"/>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en-US" sz="1050" dirty="0" smtClean="0"/>
            <a:t>Tel Aviv</a:t>
          </a:r>
          <a:endParaRPr lang="he-IL" sz="1050" dirty="0"/>
        </a:p>
      </cdr:txBody>
    </cdr:sp>
  </cdr:relSizeAnchor>
  <cdr:relSizeAnchor xmlns:cdr="http://schemas.openxmlformats.org/drawingml/2006/chartDrawing">
    <cdr:from>
      <cdr:x>0.47759</cdr:x>
      <cdr:y>0.80252</cdr:y>
    </cdr:from>
    <cdr:to>
      <cdr:x>0.61109</cdr:x>
      <cdr:y>0.86496</cdr:y>
    </cdr:to>
    <cdr:sp macro="" textlink="">
      <cdr:nvSpPr>
        <cdr:cNvPr id="12" name="TextBox 1"/>
        <cdr:cNvSpPr txBox="1"/>
      </cdr:nvSpPr>
      <cdr:spPr>
        <a:xfrm xmlns:a="http://schemas.openxmlformats.org/drawingml/2006/main" rot="19006482">
          <a:off x="3766626" y="3492023"/>
          <a:ext cx="1052848" cy="271699"/>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en-US" sz="1050" dirty="0" err="1"/>
            <a:t>Raanana</a:t>
          </a:r>
          <a:r>
            <a:rPr lang="en-US" sz="1050" dirty="0"/>
            <a:t> </a:t>
          </a:r>
          <a:endParaRPr lang="he-IL" sz="1050" dirty="0"/>
        </a:p>
      </cdr:txBody>
    </cdr:sp>
  </cdr:relSizeAnchor>
  <cdr:relSizeAnchor xmlns:cdr="http://schemas.openxmlformats.org/drawingml/2006/chartDrawing">
    <cdr:from>
      <cdr:x>0.52055</cdr:x>
      <cdr:y>0.80598</cdr:y>
    </cdr:from>
    <cdr:to>
      <cdr:x>0.65405</cdr:x>
      <cdr:y>0.86842</cdr:y>
    </cdr:to>
    <cdr:sp macro="" textlink="">
      <cdr:nvSpPr>
        <cdr:cNvPr id="13" name="TextBox 1"/>
        <cdr:cNvSpPr txBox="1"/>
      </cdr:nvSpPr>
      <cdr:spPr>
        <a:xfrm xmlns:a="http://schemas.openxmlformats.org/drawingml/2006/main" rot="19006482">
          <a:off x="4105457" y="3507106"/>
          <a:ext cx="1052848" cy="271699"/>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en-US" sz="1050" dirty="0" err="1" smtClean="0"/>
            <a:t>Hod</a:t>
          </a:r>
          <a:r>
            <a:rPr lang="en-US" sz="1050" dirty="0" smtClean="0"/>
            <a:t> </a:t>
          </a:r>
          <a:r>
            <a:rPr lang="en-US" sz="1050" dirty="0" err="1" smtClean="0"/>
            <a:t>Hasraron</a:t>
          </a:r>
          <a:r>
            <a:rPr lang="en-US" sz="1050" dirty="0" smtClean="0"/>
            <a:t> </a:t>
          </a:r>
          <a:endParaRPr lang="he-IL" sz="1050" dirty="0"/>
        </a:p>
      </cdr:txBody>
    </cdr:sp>
  </cdr:relSizeAnchor>
  <cdr:relSizeAnchor xmlns:cdr="http://schemas.openxmlformats.org/drawingml/2006/chartDrawing">
    <cdr:from>
      <cdr:x>0.4502</cdr:x>
      <cdr:y>0.80252</cdr:y>
    </cdr:from>
    <cdr:to>
      <cdr:x>0.5837</cdr:x>
      <cdr:y>0.86496</cdr:y>
    </cdr:to>
    <cdr:sp macro="" textlink="">
      <cdr:nvSpPr>
        <cdr:cNvPr id="14" name="TextBox 1"/>
        <cdr:cNvSpPr txBox="1"/>
      </cdr:nvSpPr>
      <cdr:spPr>
        <a:xfrm xmlns:a="http://schemas.openxmlformats.org/drawingml/2006/main" rot="19006482">
          <a:off x="3550602" y="3492023"/>
          <a:ext cx="1052848" cy="271699"/>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en-US" sz="1050" dirty="0" err="1" smtClean="0"/>
            <a:t>Ramle</a:t>
          </a:r>
          <a:r>
            <a:rPr lang="en-US" sz="1050" dirty="0" smtClean="0"/>
            <a:t> </a:t>
          </a:r>
          <a:endParaRPr lang="he-IL" sz="1050" dirty="0"/>
        </a:p>
      </cdr:txBody>
    </cdr:sp>
  </cdr:relSizeAnchor>
  <cdr:relSizeAnchor xmlns:cdr="http://schemas.openxmlformats.org/drawingml/2006/chartDrawing">
    <cdr:from>
      <cdr:x>0.41368</cdr:x>
      <cdr:y>0.78597</cdr:y>
    </cdr:from>
    <cdr:to>
      <cdr:x>0.54718</cdr:x>
      <cdr:y>0.84841</cdr:y>
    </cdr:to>
    <cdr:sp macro="" textlink="">
      <cdr:nvSpPr>
        <cdr:cNvPr id="15" name="TextBox 1"/>
        <cdr:cNvSpPr txBox="1"/>
      </cdr:nvSpPr>
      <cdr:spPr>
        <a:xfrm xmlns:a="http://schemas.openxmlformats.org/drawingml/2006/main" rot="19006482">
          <a:off x="3262571" y="3420015"/>
          <a:ext cx="1052848" cy="271699"/>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en-US" sz="1050" dirty="0" err="1" smtClean="0"/>
            <a:t>Rehovot</a:t>
          </a:r>
          <a:r>
            <a:rPr lang="en-US" sz="1050" dirty="0" smtClean="0"/>
            <a:t> </a:t>
          </a:r>
          <a:endParaRPr lang="he-IL" sz="1050" dirty="0"/>
        </a:p>
      </cdr:txBody>
    </cdr:sp>
  </cdr:relSizeAnchor>
  <cdr:relSizeAnchor xmlns:cdr="http://schemas.openxmlformats.org/drawingml/2006/chartDrawing">
    <cdr:from>
      <cdr:x>0.32339</cdr:x>
      <cdr:y>0.81907</cdr:y>
    </cdr:from>
    <cdr:to>
      <cdr:x>0.45689</cdr:x>
      <cdr:y>0.88151</cdr:y>
    </cdr:to>
    <cdr:sp macro="" textlink="">
      <cdr:nvSpPr>
        <cdr:cNvPr id="16" name="TextBox 1"/>
        <cdr:cNvSpPr txBox="1"/>
      </cdr:nvSpPr>
      <cdr:spPr>
        <a:xfrm xmlns:a="http://schemas.openxmlformats.org/drawingml/2006/main" rot="19006482">
          <a:off x="2550519" y="3564030"/>
          <a:ext cx="1052848" cy="271699"/>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en-US" sz="1050" dirty="0" smtClean="0"/>
            <a:t>Petah </a:t>
          </a:r>
          <a:r>
            <a:rPr lang="en-US" sz="1050" dirty="0" err="1" smtClean="0"/>
            <a:t>Tikva</a:t>
          </a:r>
          <a:endParaRPr lang="he-IL" sz="1050" dirty="0"/>
        </a:p>
      </cdr:txBody>
    </cdr:sp>
  </cdr:relSizeAnchor>
  <cdr:relSizeAnchor xmlns:cdr="http://schemas.openxmlformats.org/drawingml/2006/chartDrawing">
    <cdr:from>
      <cdr:x>0.37549</cdr:x>
      <cdr:y>0.81419</cdr:y>
    </cdr:from>
    <cdr:to>
      <cdr:x>0.50899</cdr:x>
      <cdr:y>0.87663</cdr:y>
    </cdr:to>
    <cdr:sp macro="" textlink="">
      <cdr:nvSpPr>
        <cdr:cNvPr id="17" name="TextBox 1"/>
        <cdr:cNvSpPr txBox="1"/>
      </cdr:nvSpPr>
      <cdr:spPr>
        <a:xfrm xmlns:a="http://schemas.openxmlformats.org/drawingml/2006/main" rot="19006482">
          <a:off x="2961407" y="3542824"/>
          <a:ext cx="1052848" cy="271699"/>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en-US" sz="1050" dirty="0" err="1" smtClean="0"/>
            <a:t>Rishon</a:t>
          </a:r>
          <a:r>
            <a:rPr lang="en-US" sz="1050" dirty="0" smtClean="0"/>
            <a:t> </a:t>
          </a:r>
          <a:r>
            <a:rPr lang="en-US" sz="1050" smtClean="0"/>
            <a:t>LeTzion </a:t>
          </a:r>
          <a:endParaRPr lang="he-IL" sz="1050" dirty="0"/>
        </a:p>
      </cdr:txBody>
    </cdr:sp>
  </cdr:relSizeAnchor>
  <cdr:relSizeAnchor xmlns:cdr="http://schemas.openxmlformats.org/drawingml/2006/chartDrawing">
    <cdr:from>
      <cdr:x>0.3202</cdr:x>
      <cdr:y>0.80252</cdr:y>
    </cdr:from>
    <cdr:to>
      <cdr:x>0.4537</cdr:x>
      <cdr:y>0.86496</cdr:y>
    </cdr:to>
    <cdr:sp macro="" textlink="">
      <cdr:nvSpPr>
        <cdr:cNvPr id="18" name="TextBox 1"/>
        <cdr:cNvSpPr txBox="1"/>
      </cdr:nvSpPr>
      <cdr:spPr>
        <a:xfrm xmlns:a="http://schemas.openxmlformats.org/drawingml/2006/main" rot="19006482">
          <a:off x="2525342" y="3492023"/>
          <a:ext cx="1052848" cy="271699"/>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en-US" sz="1050" dirty="0" smtClean="0"/>
            <a:t> Netanya</a:t>
          </a:r>
          <a:endParaRPr lang="he-IL" sz="1050" dirty="0"/>
        </a:p>
      </cdr:txBody>
    </cdr:sp>
  </cdr:relSizeAnchor>
  <cdr:relSizeAnchor xmlns:cdr="http://schemas.openxmlformats.org/drawingml/2006/chartDrawing">
    <cdr:from>
      <cdr:x>0.27673</cdr:x>
      <cdr:y>0.78597</cdr:y>
    </cdr:from>
    <cdr:to>
      <cdr:x>0.41022</cdr:x>
      <cdr:y>0.84841</cdr:y>
    </cdr:to>
    <cdr:sp macro="" textlink="">
      <cdr:nvSpPr>
        <cdr:cNvPr id="19" name="TextBox 1"/>
        <cdr:cNvSpPr txBox="1"/>
      </cdr:nvSpPr>
      <cdr:spPr>
        <a:xfrm xmlns:a="http://schemas.openxmlformats.org/drawingml/2006/main" rot="19006482">
          <a:off x="2182451" y="3420016"/>
          <a:ext cx="1052848" cy="271699"/>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en-US" sz="1050" dirty="0" smtClean="0"/>
            <a:t> </a:t>
          </a:r>
          <a:r>
            <a:rPr lang="en-US" sz="1050" dirty="0" err="1" smtClean="0"/>
            <a:t>Lod</a:t>
          </a:r>
          <a:endParaRPr lang="he-IL" sz="1050" dirty="0"/>
        </a:p>
      </cdr:txBody>
    </cdr:sp>
  </cdr:relSizeAnchor>
  <cdr:relSizeAnchor xmlns:cdr="http://schemas.openxmlformats.org/drawingml/2006/chartDrawing">
    <cdr:from>
      <cdr:x>0.2402</cdr:x>
      <cdr:y>0.80252</cdr:y>
    </cdr:from>
    <cdr:to>
      <cdr:x>0.3737</cdr:x>
      <cdr:y>0.86496</cdr:y>
    </cdr:to>
    <cdr:sp macro="" textlink="">
      <cdr:nvSpPr>
        <cdr:cNvPr id="20" name="TextBox 1"/>
        <cdr:cNvSpPr txBox="1"/>
      </cdr:nvSpPr>
      <cdr:spPr>
        <a:xfrm xmlns:a="http://schemas.openxmlformats.org/drawingml/2006/main" rot="19006482">
          <a:off x="1894418" y="3492023"/>
          <a:ext cx="1052848" cy="271699"/>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en-US" sz="1050" dirty="0" err="1" smtClean="0"/>
            <a:t>Kfar</a:t>
          </a:r>
          <a:r>
            <a:rPr lang="en-US" sz="1050" dirty="0" smtClean="0"/>
            <a:t> Saba</a:t>
          </a:r>
          <a:endParaRPr lang="he-IL" sz="1050" dirty="0"/>
        </a:p>
      </cdr:txBody>
    </cdr:sp>
  </cdr:relSizeAnchor>
  <cdr:relSizeAnchor xmlns:cdr="http://schemas.openxmlformats.org/drawingml/2006/chartDrawing">
    <cdr:from>
      <cdr:x>0.20368</cdr:x>
      <cdr:y>0.80252</cdr:y>
    </cdr:from>
    <cdr:to>
      <cdr:x>0.33718</cdr:x>
      <cdr:y>0.86496</cdr:y>
    </cdr:to>
    <cdr:sp macro="" textlink="">
      <cdr:nvSpPr>
        <cdr:cNvPr id="21" name="TextBox 1"/>
        <cdr:cNvSpPr txBox="1"/>
      </cdr:nvSpPr>
      <cdr:spPr>
        <a:xfrm xmlns:a="http://schemas.openxmlformats.org/drawingml/2006/main" rot="19006482">
          <a:off x="1606386" y="3492023"/>
          <a:ext cx="1052848" cy="271699"/>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en-US" sz="1050" dirty="0" err="1"/>
            <a:t>Kiryat</a:t>
          </a:r>
          <a:r>
            <a:rPr lang="en-US" sz="1050" dirty="0"/>
            <a:t> Ata</a:t>
          </a:r>
          <a:endParaRPr lang="he-IL" sz="1050" dirty="0"/>
        </a:p>
      </cdr:txBody>
    </cdr:sp>
  </cdr:relSizeAnchor>
  <cdr:relSizeAnchor xmlns:cdr="http://schemas.openxmlformats.org/drawingml/2006/chartDrawing">
    <cdr:from>
      <cdr:x>0.16585</cdr:x>
      <cdr:y>0.80252</cdr:y>
    </cdr:from>
    <cdr:to>
      <cdr:x>0.29935</cdr:x>
      <cdr:y>0.86496</cdr:y>
    </cdr:to>
    <cdr:sp macro="" textlink="">
      <cdr:nvSpPr>
        <cdr:cNvPr id="22" name="TextBox 1"/>
        <cdr:cNvSpPr txBox="1"/>
      </cdr:nvSpPr>
      <cdr:spPr>
        <a:xfrm xmlns:a="http://schemas.openxmlformats.org/drawingml/2006/main" rot="19006482">
          <a:off x="1308012" y="3492023"/>
          <a:ext cx="1052848" cy="271699"/>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en-US" sz="1050" dirty="0" err="1" smtClean="0"/>
            <a:t>Hadera</a:t>
          </a:r>
          <a:endParaRPr lang="he-IL" sz="1050" dirty="0"/>
        </a:p>
      </cdr:txBody>
    </cdr:sp>
  </cdr:relSizeAnchor>
  <cdr:relSizeAnchor xmlns:cdr="http://schemas.openxmlformats.org/drawingml/2006/chartDrawing">
    <cdr:from>
      <cdr:x>0.13977</cdr:x>
      <cdr:y>0.78597</cdr:y>
    </cdr:from>
    <cdr:to>
      <cdr:x>0.27327</cdr:x>
      <cdr:y>0.84841</cdr:y>
    </cdr:to>
    <cdr:sp macro="" textlink="">
      <cdr:nvSpPr>
        <cdr:cNvPr id="23" name="TextBox 1"/>
        <cdr:cNvSpPr txBox="1"/>
      </cdr:nvSpPr>
      <cdr:spPr>
        <a:xfrm xmlns:a="http://schemas.openxmlformats.org/drawingml/2006/main" rot="19006482">
          <a:off x="1102330" y="3420015"/>
          <a:ext cx="1052848" cy="271699"/>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en-US" sz="1050" dirty="0" smtClean="0"/>
            <a:t>Haifa</a:t>
          </a:r>
          <a:endParaRPr lang="he-IL" sz="1050" dirty="0"/>
        </a:p>
      </cdr:txBody>
    </cdr:sp>
  </cdr:relSizeAnchor>
  <cdr:relSizeAnchor xmlns:cdr="http://schemas.openxmlformats.org/drawingml/2006/chartDrawing">
    <cdr:from>
      <cdr:x>0.10667</cdr:x>
      <cdr:y>0.80252</cdr:y>
    </cdr:from>
    <cdr:to>
      <cdr:x>0.24017</cdr:x>
      <cdr:y>0.86496</cdr:y>
    </cdr:to>
    <cdr:sp macro="" textlink="">
      <cdr:nvSpPr>
        <cdr:cNvPr id="24" name="TextBox 1"/>
        <cdr:cNvSpPr txBox="1"/>
      </cdr:nvSpPr>
      <cdr:spPr>
        <a:xfrm xmlns:a="http://schemas.openxmlformats.org/drawingml/2006/main" rot="19006482">
          <a:off x="841286" y="3492023"/>
          <a:ext cx="1052848" cy="271699"/>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en-US" sz="1050" dirty="0" err="1" smtClean="0"/>
            <a:t>Nahariya</a:t>
          </a:r>
          <a:r>
            <a:rPr lang="en-US" sz="1050" dirty="0" smtClean="0"/>
            <a:t> </a:t>
          </a:r>
          <a:endParaRPr lang="he-IL" sz="1050" dirty="0"/>
        </a:p>
      </cdr:txBody>
    </cdr:sp>
  </cdr:relSizeAnchor>
  <cdr:relSizeAnchor xmlns:cdr="http://schemas.openxmlformats.org/drawingml/2006/chartDrawing">
    <cdr:from>
      <cdr:x>0.08499</cdr:x>
      <cdr:y>0.76942</cdr:y>
    </cdr:from>
    <cdr:to>
      <cdr:x>0.21849</cdr:x>
      <cdr:y>0.83186</cdr:y>
    </cdr:to>
    <cdr:sp macro="" textlink="">
      <cdr:nvSpPr>
        <cdr:cNvPr id="25" name="TextBox 1"/>
        <cdr:cNvSpPr txBox="1"/>
      </cdr:nvSpPr>
      <cdr:spPr>
        <a:xfrm xmlns:a="http://schemas.openxmlformats.org/drawingml/2006/main" rot="19006482">
          <a:off x="670284" y="3348008"/>
          <a:ext cx="1052848" cy="271699"/>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en-US" sz="1050" dirty="0"/>
            <a:t>Nazareth</a:t>
          </a:r>
          <a:endParaRPr lang="he-IL" sz="1050" dirty="0"/>
        </a:p>
      </cdr:txBody>
    </cdr:sp>
  </cdr:relSizeAnchor>
  <cdr:relSizeAnchor xmlns:cdr="http://schemas.openxmlformats.org/drawingml/2006/chartDrawing">
    <cdr:from>
      <cdr:x>0.04498</cdr:x>
      <cdr:y>0.78597</cdr:y>
    </cdr:from>
    <cdr:to>
      <cdr:x>0.17848</cdr:x>
      <cdr:y>0.84841</cdr:y>
    </cdr:to>
    <cdr:sp macro="" textlink="">
      <cdr:nvSpPr>
        <cdr:cNvPr id="26" name="TextBox 1"/>
        <cdr:cNvSpPr txBox="1"/>
      </cdr:nvSpPr>
      <cdr:spPr>
        <a:xfrm xmlns:a="http://schemas.openxmlformats.org/drawingml/2006/main" rot="19006482">
          <a:off x="354757" y="3420015"/>
          <a:ext cx="1052848" cy="271699"/>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en-US" sz="1050" dirty="0" smtClean="0"/>
            <a:t>Jerusalem</a:t>
          </a:r>
          <a:endParaRPr lang="he-IL" sz="1050" dirty="0"/>
        </a:p>
      </cdr:txBody>
    </cdr:sp>
  </cdr:relSizeAnchor>
  <cdr:relSizeAnchor xmlns:cdr="http://schemas.openxmlformats.org/drawingml/2006/chartDrawing">
    <cdr:from>
      <cdr:x>0</cdr:x>
      <cdr:y>0.78597</cdr:y>
    </cdr:from>
    <cdr:to>
      <cdr:x>0.1335</cdr:x>
      <cdr:y>0.84841</cdr:y>
    </cdr:to>
    <cdr:sp macro="" textlink="">
      <cdr:nvSpPr>
        <cdr:cNvPr id="27" name="TextBox 1"/>
        <cdr:cNvSpPr txBox="1"/>
      </cdr:nvSpPr>
      <cdr:spPr>
        <a:xfrm xmlns:a="http://schemas.openxmlformats.org/drawingml/2006/main" rot="19006482">
          <a:off x="-16583" y="3420015"/>
          <a:ext cx="1052848" cy="271699"/>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en-US" sz="1050" dirty="0"/>
            <a:t>Beit </a:t>
          </a:r>
          <a:r>
            <a:rPr lang="en-US" sz="1050" dirty="0" err="1"/>
            <a:t>Shemesh</a:t>
          </a:r>
          <a:endParaRPr lang="he-IL" sz="1050" dirty="0"/>
        </a:p>
      </cdr:txBody>
    </cdr:sp>
  </cdr:relSizeAnchor>
</c:userShapes>
</file>

<file path=ppt/drawings/drawing11.xml><?xml version="1.0" encoding="utf-8"?>
<c:userShapes xmlns:c="http://schemas.openxmlformats.org/drawingml/2006/chart">
  <cdr:relSizeAnchor xmlns:cdr="http://schemas.openxmlformats.org/drawingml/2006/chartDrawing">
    <cdr:from>
      <cdr:x>0.8121</cdr:x>
      <cdr:y>0.83407</cdr:y>
    </cdr:from>
    <cdr:to>
      <cdr:x>0.86579</cdr:x>
      <cdr:y>0.88385</cdr:y>
    </cdr:to>
    <cdr:sp macro="" textlink="">
      <cdr:nvSpPr>
        <cdr:cNvPr id="2" name="TextBox 1"/>
        <cdr:cNvSpPr txBox="1"/>
      </cdr:nvSpPr>
      <cdr:spPr>
        <a:xfrm xmlns:a="http://schemas.openxmlformats.org/drawingml/2006/main">
          <a:off x="6535638" y="3619599"/>
          <a:ext cx="432048" cy="216024"/>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square" rtlCol="1"/>
        <a:lstStyle xmlns:a="http://schemas.openxmlformats.org/drawingml/2006/main"/>
        <a:p xmlns:a="http://schemas.openxmlformats.org/drawingml/2006/main">
          <a:r>
            <a:rPr lang="en-US" sz="1100" dirty="0" err="1" smtClean="0"/>
            <a:t>Lod</a:t>
          </a:r>
          <a:endParaRPr lang="he-IL" sz="1100" dirty="0"/>
        </a:p>
      </cdr:txBody>
    </cdr:sp>
  </cdr:relSizeAnchor>
  <cdr:relSizeAnchor xmlns:cdr="http://schemas.openxmlformats.org/drawingml/2006/chartDrawing">
    <cdr:from>
      <cdr:x>0.8121</cdr:x>
      <cdr:y>0.90044</cdr:y>
    </cdr:from>
    <cdr:to>
      <cdr:x>0.90158</cdr:x>
      <cdr:y>0.95022</cdr:y>
    </cdr:to>
    <cdr:sp macro="" textlink="">
      <cdr:nvSpPr>
        <cdr:cNvPr id="3" name="TextBox 1"/>
        <cdr:cNvSpPr txBox="1"/>
      </cdr:nvSpPr>
      <cdr:spPr>
        <a:xfrm xmlns:a="http://schemas.openxmlformats.org/drawingml/2006/main">
          <a:off x="6535638" y="3907631"/>
          <a:ext cx="720080" cy="216024"/>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err="1" smtClean="0"/>
            <a:t>Bne</a:t>
          </a:r>
          <a:r>
            <a:rPr lang="en-US" sz="1100" dirty="0" smtClean="0"/>
            <a:t> </a:t>
          </a:r>
          <a:r>
            <a:rPr lang="en-US" sz="1100" dirty="0" err="1" smtClean="0"/>
            <a:t>Brak</a:t>
          </a:r>
          <a:endParaRPr lang="he-IL" sz="1100" dirty="0"/>
        </a:p>
      </cdr:txBody>
    </cdr:sp>
  </cdr:relSizeAnchor>
  <cdr:relSizeAnchor xmlns:cdr="http://schemas.openxmlformats.org/drawingml/2006/chartDrawing">
    <cdr:from>
      <cdr:x>0.72717</cdr:x>
      <cdr:y>0.95022</cdr:y>
    </cdr:from>
    <cdr:to>
      <cdr:x>0.82893</cdr:x>
      <cdr:y>1</cdr:y>
    </cdr:to>
    <cdr:sp macro="" textlink="">
      <cdr:nvSpPr>
        <cdr:cNvPr id="4" name="TextBox 1"/>
        <cdr:cNvSpPr txBox="1"/>
      </cdr:nvSpPr>
      <cdr:spPr>
        <a:xfrm xmlns:a="http://schemas.openxmlformats.org/drawingml/2006/main">
          <a:off x="5852120" y="4123655"/>
          <a:ext cx="818976" cy="216024"/>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defPPr>
            <a:defRPr lang="he-IL"/>
          </a:defPPr>
          <a:lvl1pPr algn="ctr" rtl="1" fontAlgn="base">
            <a:spcBef>
              <a:spcPct val="50000"/>
            </a:spcBef>
            <a:spcAft>
              <a:spcPct val="0"/>
            </a:spcAft>
            <a:defRPr kern="1200">
              <a:solidFill>
                <a:schemeClr val="tx1"/>
              </a:solidFill>
              <a:latin typeface="Arial" charset="0"/>
              <a:ea typeface="+mn-ea"/>
              <a:cs typeface="Arial" charset="0"/>
            </a:defRPr>
          </a:lvl1pPr>
          <a:lvl2pPr marL="457200" algn="ctr" rtl="1" fontAlgn="base">
            <a:spcBef>
              <a:spcPct val="50000"/>
            </a:spcBef>
            <a:spcAft>
              <a:spcPct val="0"/>
            </a:spcAft>
            <a:defRPr kern="1200">
              <a:solidFill>
                <a:schemeClr val="tx1"/>
              </a:solidFill>
              <a:latin typeface="Arial" charset="0"/>
              <a:ea typeface="+mn-ea"/>
              <a:cs typeface="Arial" charset="0"/>
            </a:defRPr>
          </a:lvl2pPr>
          <a:lvl3pPr marL="914400" algn="ctr" rtl="1" fontAlgn="base">
            <a:spcBef>
              <a:spcPct val="50000"/>
            </a:spcBef>
            <a:spcAft>
              <a:spcPct val="0"/>
            </a:spcAft>
            <a:defRPr kern="1200">
              <a:solidFill>
                <a:schemeClr val="tx1"/>
              </a:solidFill>
              <a:latin typeface="Arial" charset="0"/>
              <a:ea typeface="+mn-ea"/>
              <a:cs typeface="Arial" charset="0"/>
            </a:defRPr>
          </a:lvl3pPr>
          <a:lvl4pPr marL="1371600" algn="ctr" rtl="1" fontAlgn="base">
            <a:spcBef>
              <a:spcPct val="50000"/>
            </a:spcBef>
            <a:spcAft>
              <a:spcPct val="0"/>
            </a:spcAft>
            <a:defRPr kern="1200">
              <a:solidFill>
                <a:schemeClr val="tx1"/>
              </a:solidFill>
              <a:latin typeface="Arial" charset="0"/>
              <a:ea typeface="+mn-ea"/>
              <a:cs typeface="Arial" charset="0"/>
            </a:defRPr>
          </a:lvl4pPr>
          <a:lvl5pPr marL="1828800" algn="ctr" rtl="1" fontAlgn="base">
            <a:spcBef>
              <a:spcPct val="5000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xmlns:a="http://schemas.openxmlformats.org/drawingml/2006/main">
          <a:r>
            <a:rPr lang="en-US" sz="900" dirty="0" err="1" smtClean="0"/>
            <a:t>Ber</a:t>
          </a:r>
          <a:r>
            <a:rPr lang="en-US" sz="900" dirty="0" smtClean="0"/>
            <a:t> </a:t>
          </a:r>
          <a:r>
            <a:rPr lang="en-US" sz="900" dirty="0" err="1" smtClean="0"/>
            <a:t>Sheva</a:t>
          </a:r>
          <a:endParaRPr lang="he-IL" sz="900" dirty="0"/>
        </a:p>
      </cdr:txBody>
    </cdr:sp>
  </cdr:relSizeAnchor>
  <cdr:relSizeAnchor xmlns:cdr="http://schemas.openxmlformats.org/drawingml/2006/chartDrawing">
    <cdr:from>
      <cdr:x>0.72433</cdr:x>
      <cdr:y>0.89815</cdr:y>
    </cdr:from>
    <cdr:to>
      <cdr:x>0.8261</cdr:x>
      <cdr:y>0.94793</cdr:y>
    </cdr:to>
    <cdr:sp macro="" textlink="">
      <cdr:nvSpPr>
        <cdr:cNvPr id="5" name="TextBox 1"/>
        <cdr:cNvSpPr txBox="1"/>
      </cdr:nvSpPr>
      <cdr:spPr>
        <a:xfrm xmlns:a="http://schemas.openxmlformats.org/drawingml/2006/main">
          <a:off x="5829300" y="3897685"/>
          <a:ext cx="818976" cy="216024"/>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dirty="0" smtClean="0"/>
            <a:t>Tel Aviv</a:t>
          </a:r>
          <a:endParaRPr lang="he-IL" sz="900" dirty="0"/>
        </a:p>
      </cdr:txBody>
    </cdr:sp>
  </cdr:relSizeAnchor>
  <cdr:relSizeAnchor xmlns:cdr="http://schemas.openxmlformats.org/drawingml/2006/chartDrawing">
    <cdr:from>
      <cdr:x>0.63782</cdr:x>
      <cdr:y>0.95256</cdr:y>
    </cdr:from>
    <cdr:to>
      <cdr:x>0.71368</cdr:x>
      <cdr:y>1</cdr:y>
    </cdr:to>
    <cdr:sp macro="" textlink="">
      <cdr:nvSpPr>
        <cdr:cNvPr id="7" name="TextBox 1"/>
        <cdr:cNvSpPr txBox="1"/>
      </cdr:nvSpPr>
      <cdr:spPr>
        <a:xfrm xmlns:a="http://schemas.openxmlformats.org/drawingml/2006/main">
          <a:off x="5133020" y="4133815"/>
          <a:ext cx="610530" cy="205863"/>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800" dirty="0" smtClean="0"/>
            <a:t>Ashkelon</a:t>
          </a:r>
          <a:endParaRPr lang="he-IL" sz="800" dirty="0"/>
        </a:p>
      </cdr:txBody>
    </cdr:sp>
  </cdr:relSizeAnchor>
  <cdr:relSizeAnchor xmlns:cdr="http://schemas.openxmlformats.org/drawingml/2006/chartDrawing">
    <cdr:from>
      <cdr:x>0.55982</cdr:x>
      <cdr:y>0.94509</cdr:y>
    </cdr:from>
    <cdr:to>
      <cdr:x>0.63569</cdr:x>
      <cdr:y>0.99253</cdr:y>
    </cdr:to>
    <cdr:sp macro="" textlink="">
      <cdr:nvSpPr>
        <cdr:cNvPr id="8" name="TextBox 1"/>
        <cdr:cNvSpPr txBox="1"/>
      </cdr:nvSpPr>
      <cdr:spPr>
        <a:xfrm xmlns:a="http://schemas.openxmlformats.org/drawingml/2006/main">
          <a:off x="4505350" y="4101396"/>
          <a:ext cx="610530" cy="205863"/>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800" dirty="0" err="1" smtClean="0"/>
            <a:t>Asdod</a:t>
          </a:r>
          <a:endParaRPr lang="he-IL" sz="800" dirty="0"/>
        </a:p>
      </cdr:txBody>
    </cdr:sp>
  </cdr:relSizeAnchor>
  <cdr:relSizeAnchor xmlns:cdr="http://schemas.openxmlformats.org/drawingml/2006/chartDrawing">
    <cdr:from>
      <cdr:x>0.46995</cdr:x>
      <cdr:y>0.94095</cdr:y>
    </cdr:from>
    <cdr:to>
      <cdr:x>0.55262</cdr:x>
      <cdr:y>0.98366</cdr:y>
    </cdr:to>
    <cdr:sp macro="" textlink="">
      <cdr:nvSpPr>
        <cdr:cNvPr id="9" name="TextBox 1"/>
        <cdr:cNvSpPr txBox="1"/>
      </cdr:nvSpPr>
      <cdr:spPr>
        <a:xfrm xmlns:a="http://schemas.openxmlformats.org/drawingml/2006/main">
          <a:off x="3782100" y="4083427"/>
          <a:ext cx="665305" cy="185325"/>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800" dirty="0" smtClean="0"/>
            <a:t>Ramat </a:t>
          </a:r>
          <a:r>
            <a:rPr lang="en-US" sz="800" dirty="0" err="1" smtClean="0"/>
            <a:t>Gan</a:t>
          </a:r>
          <a:endParaRPr lang="he-IL" sz="800" dirty="0"/>
        </a:p>
      </cdr:txBody>
    </cdr:sp>
  </cdr:relSizeAnchor>
  <cdr:relSizeAnchor xmlns:cdr="http://schemas.openxmlformats.org/drawingml/2006/chartDrawing">
    <cdr:from>
      <cdr:x>0.39157</cdr:x>
      <cdr:y>0.94095</cdr:y>
    </cdr:from>
    <cdr:to>
      <cdr:x>0.47424</cdr:x>
      <cdr:y>0.98366</cdr:y>
    </cdr:to>
    <cdr:sp macro="" textlink="">
      <cdr:nvSpPr>
        <cdr:cNvPr id="10" name="TextBox 1"/>
        <cdr:cNvSpPr txBox="1"/>
      </cdr:nvSpPr>
      <cdr:spPr>
        <a:xfrm xmlns:a="http://schemas.openxmlformats.org/drawingml/2006/main">
          <a:off x="3151262" y="4083427"/>
          <a:ext cx="665305" cy="185325"/>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800" dirty="0" smtClean="0"/>
            <a:t>Holon</a:t>
          </a:r>
          <a:endParaRPr lang="he-IL" sz="800" dirty="0"/>
        </a:p>
      </cdr:txBody>
    </cdr:sp>
  </cdr:relSizeAnchor>
  <cdr:relSizeAnchor xmlns:cdr="http://schemas.openxmlformats.org/drawingml/2006/chartDrawing">
    <cdr:from>
      <cdr:x>0.30209</cdr:x>
      <cdr:y>0.94788</cdr:y>
    </cdr:from>
    <cdr:to>
      <cdr:x>0.38476</cdr:x>
      <cdr:y>0.99058</cdr:y>
    </cdr:to>
    <cdr:sp macro="" textlink="">
      <cdr:nvSpPr>
        <cdr:cNvPr id="11" name="TextBox 1"/>
        <cdr:cNvSpPr txBox="1"/>
      </cdr:nvSpPr>
      <cdr:spPr>
        <a:xfrm xmlns:a="http://schemas.openxmlformats.org/drawingml/2006/main">
          <a:off x="2431182" y="4113490"/>
          <a:ext cx="665305" cy="185325"/>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800" dirty="0" err="1"/>
            <a:t>Herzliya</a:t>
          </a:r>
          <a:r>
            <a:rPr lang="en-US" sz="800" dirty="0"/>
            <a:t> </a:t>
          </a:r>
          <a:endParaRPr lang="he-IL" sz="800" dirty="0"/>
        </a:p>
      </cdr:txBody>
    </cdr:sp>
  </cdr:relSizeAnchor>
  <cdr:relSizeAnchor xmlns:cdr="http://schemas.openxmlformats.org/drawingml/2006/chartDrawing">
    <cdr:from>
      <cdr:x>0.21067</cdr:x>
      <cdr:y>0.94982</cdr:y>
    </cdr:from>
    <cdr:to>
      <cdr:x>0.29334</cdr:x>
      <cdr:y>0.99253</cdr:y>
    </cdr:to>
    <cdr:sp macro="" textlink="">
      <cdr:nvSpPr>
        <cdr:cNvPr id="12" name="TextBox 1"/>
        <cdr:cNvSpPr txBox="1"/>
      </cdr:nvSpPr>
      <cdr:spPr>
        <a:xfrm xmlns:a="http://schemas.openxmlformats.org/drawingml/2006/main">
          <a:off x="1695429" y="4121934"/>
          <a:ext cx="665305" cy="185325"/>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800" dirty="0" err="1" smtClean="0"/>
            <a:t>Givataem</a:t>
          </a:r>
          <a:r>
            <a:rPr lang="en-US" sz="800" dirty="0" smtClean="0"/>
            <a:t>  </a:t>
          </a:r>
          <a:endParaRPr lang="he-IL" sz="800" dirty="0"/>
        </a:p>
      </cdr:txBody>
    </cdr:sp>
  </cdr:relSizeAnchor>
  <cdr:relSizeAnchor xmlns:cdr="http://schemas.openxmlformats.org/drawingml/2006/chartDrawing">
    <cdr:from>
      <cdr:x>0.12994</cdr:x>
      <cdr:y>0.94095</cdr:y>
    </cdr:from>
    <cdr:to>
      <cdr:x>0.21261</cdr:x>
      <cdr:y>0.98366</cdr:y>
    </cdr:to>
    <cdr:sp macro="" textlink="">
      <cdr:nvSpPr>
        <cdr:cNvPr id="13" name="TextBox 1"/>
        <cdr:cNvSpPr txBox="1"/>
      </cdr:nvSpPr>
      <cdr:spPr>
        <a:xfrm xmlns:a="http://schemas.openxmlformats.org/drawingml/2006/main">
          <a:off x="1045726" y="4083427"/>
          <a:ext cx="665305" cy="185325"/>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800" dirty="0" smtClean="0"/>
            <a:t>Bat Yam  </a:t>
          </a:r>
          <a:endParaRPr lang="he-IL" sz="800" dirty="0"/>
        </a:p>
      </cdr:txBody>
    </cdr:sp>
  </cdr:relSizeAnchor>
  <cdr:relSizeAnchor xmlns:cdr="http://schemas.openxmlformats.org/drawingml/2006/chartDrawing">
    <cdr:from>
      <cdr:x>0.13209</cdr:x>
      <cdr:y>0.88385</cdr:y>
    </cdr:from>
    <cdr:to>
      <cdr:x>0.20367</cdr:x>
      <cdr:y>0.95022</cdr:y>
    </cdr:to>
    <cdr:sp macro="" textlink="">
      <cdr:nvSpPr>
        <cdr:cNvPr id="14" name="TextBox 1"/>
        <cdr:cNvSpPr txBox="1"/>
      </cdr:nvSpPr>
      <cdr:spPr>
        <a:xfrm xmlns:a="http://schemas.openxmlformats.org/drawingml/2006/main">
          <a:off x="1063031" y="3835623"/>
          <a:ext cx="576063" cy="288031"/>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700" dirty="0" err="1" smtClean="0"/>
            <a:t>Netaniya</a:t>
          </a:r>
          <a:endParaRPr lang="he-IL" sz="800" dirty="0"/>
        </a:p>
      </cdr:txBody>
    </cdr:sp>
  </cdr:relSizeAnchor>
  <cdr:relSizeAnchor xmlns:cdr="http://schemas.openxmlformats.org/drawingml/2006/chartDrawing">
    <cdr:from>
      <cdr:x>0.13209</cdr:x>
      <cdr:y>0.80896</cdr:y>
    </cdr:from>
    <cdr:to>
      <cdr:x>0.20367</cdr:x>
      <cdr:y>0.88385</cdr:y>
    </cdr:to>
    <cdr:sp macro="" textlink="">
      <cdr:nvSpPr>
        <cdr:cNvPr id="15" name="TextBox 1"/>
        <cdr:cNvSpPr txBox="1"/>
      </cdr:nvSpPr>
      <cdr:spPr>
        <a:xfrm xmlns:a="http://schemas.openxmlformats.org/drawingml/2006/main">
          <a:off x="1063030" y="3510635"/>
          <a:ext cx="576064" cy="324988"/>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700" dirty="0"/>
            <a:t>Beit </a:t>
          </a:r>
          <a:r>
            <a:rPr lang="en-US" sz="700" dirty="0" err="1"/>
            <a:t>Shemesh</a:t>
          </a:r>
          <a:endParaRPr lang="he-IL" sz="700" dirty="0"/>
        </a:p>
      </cdr:txBody>
    </cdr:sp>
  </cdr:relSizeAnchor>
  <cdr:relSizeAnchor xmlns:cdr="http://schemas.openxmlformats.org/drawingml/2006/chartDrawing">
    <cdr:from>
      <cdr:x>0.21262</cdr:x>
      <cdr:y>0.83407</cdr:y>
    </cdr:from>
    <cdr:to>
      <cdr:x>0.2842</cdr:x>
      <cdr:y>0.88385</cdr:y>
    </cdr:to>
    <cdr:sp macro="" textlink="">
      <cdr:nvSpPr>
        <cdr:cNvPr id="16" name="TextBox 1"/>
        <cdr:cNvSpPr txBox="1"/>
      </cdr:nvSpPr>
      <cdr:spPr>
        <a:xfrm xmlns:a="http://schemas.openxmlformats.org/drawingml/2006/main">
          <a:off x="1711103" y="3619599"/>
          <a:ext cx="576064" cy="216024"/>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700" dirty="0" smtClean="0"/>
            <a:t>Jerusalem</a:t>
          </a:r>
          <a:endParaRPr lang="he-IL" sz="700" dirty="0"/>
        </a:p>
      </cdr:txBody>
    </cdr:sp>
  </cdr:relSizeAnchor>
  <cdr:relSizeAnchor xmlns:cdr="http://schemas.openxmlformats.org/drawingml/2006/chartDrawing">
    <cdr:from>
      <cdr:x>0.38262</cdr:x>
      <cdr:y>0.83407</cdr:y>
    </cdr:from>
    <cdr:to>
      <cdr:x>0.4542</cdr:x>
      <cdr:y>0.88385</cdr:y>
    </cdr:to>
    <cdr:sp macro="" textlink="">
      <cdr:nvSpPr>
        <cdr:cNvPr id="17" name="TextBox 1"/>
        <cdr:cNvSpPr txBox="1"/>
      </cdr:nvSpPr>
      <cdr:spPr>
        <a:xfrm xmlns:a="http://schemas.openxmlformats.org/drawingml/2006/main">
          <a:off x="3079254" y="3619599"/>
          <a:ext cx="576064" cy="216024"/>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700" dirty="0" err="1" smtClean="0"/>
            <a:t>Nahariya</a:t>
          </a:r>
          <a:endParaRPr lang="he-IL" sz="700" dirty="0"/>
        </a:p>
      </cdr:txBody>
    </cdr:sp>
  </cdr:relSizeAnchor>
  <cdr:relSizeAnchor xmlns:cdr="http://schemas.openxmlformats.org/drawingml/2006/chartDrawing">
    <cdr:from>
      <cdr:x>0.30437</cdr:x>
      <cdr:y>0.84341</cdr:y>
    </cdr:from>
    <cdr:to>
      <cdr:x>0.37595</cdr:x>
      <cdr:y>0.89319</cdr:y>
    </cdr:to>
    <cdr:sp macro="" textlink="">
      <cdr:nvSpPr>
        <cdr:cNvPr id="18" name="TextBox 1"/>
        <cdr:cNvSpPr txBox="1"/>
      </cdr:nvSpPr>
      <cdr:spPr>
        <a:xfrm xmlns:a="http://schemas.openxmlformats.org/drawingml/2006/main">
          <a:off x="2449488" y="3660143"/>
          <a:ext cx="576064" cy="216024"/>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700" dirty="0"/>
            <a:t>Nazareth</a:t>
          </a:r>
          <a:endParaRPr lang="he-IL" sz="700" dirty="0"/>
        </a:p>
      </cdr:txBody>
    </cdr:sp>
  </cdr:relSizeAnchor>
  <cdr:relSizeAnchor xmlns:cdr="http://schemas.openxmlformats.org/drawingml/2006/chartDrawing">
    <cdr:from>
      <cdr:x>0.4721</cdr:x>
      <cdr:y>0.83407</cdr:y>
    </cdr:from>
    <cdr:to>
      <cdr:x>0.54368</cdr:x>
      <cdr:y>0.88385</cdr:y>
    </cdr:to>
    <cdr:sp macro="" textlink="">
      <cdr:nvSpPr>
        <cdr:cNvPr id="19" name="TextBox 1"/>
        <cdr:cNvSpPr txBox="1"/>
      </cdr:nvSpPr>
      <cdr:spPr>
        <a:xfrm xmlns:a="http://schemas.openxmlformats.org/drawingml/2006/main">
          <a:off x="3799334" y="3619599"/>
          <a:ext cx="576064" cy="216024"/>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700" dirty="0" smtClean="0"/>
            <a:t>Haifa</a:t>
          </a:r>
          <a:endParaRPr lang="he-IL" sz="700" dirty="0"/>
        </a:p>
      </cdr:txBody>
    </cdr:sp>
  </cdr:relSizeAnchor>
  <cdr:relSizeAnchor xmlns:cdr="http://schemas.openxmlformats.org/drawingml/2006/chartDrawing">
    <cdr:from>
      <cdr:x>0.55262</cdr:x>
      <cdr:y>0.83407</cdr:y>
    </cdr:from>
    <cdr:to>
      <cdr:x>0.6242</cdr:x>
      <cdr:y>0.88385</cdr:y>
    </cdr:to>
    <cdr:sp macro="" textlink="">
      <cdr:nvSpPr>
        <cdr:cNvPr id="20" name="TextBox 1"/>
        <cdr:cNvSpPr txBox="1"/>
      </cdr:nvSpPr>
      <cdr:spPr>
        <a:xfrm xmlns:a="http://schemas.openxmlformats.org/drawingml/2006/main">
          <a:off x="4447406" y="3619599"/>
          <a:ext cx="576064" cy="216024"/>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700" dirty="0" err="1" smtClean="0"/>
            <a:t>Hedera</a:t>
          </a:r>
          <a:r>
            <a:rPr lang="en-US" sz="700" dirty="0" smtClean="0"/>
            <a:t> </a:t>
          </a:r>
          <a:endParaRPr lang="he-IL" sz="700" dirty="0"/>
        </a:p>
      </cdr:txBody>
    </cdr:sp>
  </cdr:relSizeAnchor>
  <cdr:relSizeAnchor xmlns:cdr="http://schemas.openxmlformats.org/drawingml/2006/chartDrawing">
    <cdr:from>
      <cdr:x>0.63767</cdr:x>
      <cdr:y>0.84508</cdr:y>
    </cdr:from>
    <cdr:to>
      <cdr:x>0.70511</cdr:x>
      <cdr:y>0.88292</cdr:y>
    </cdr:to>
    <cdr:sp macro="" textlink="">
      <cdr:nvSpPr>
        <cdr:cNvPr id="21" name="TextBox 1"/>
        <cdr:cNvSpPr txBox="1"/>
      </cdr:nvSpPr>
      <cdr:spPr>
        <a:xfrm xmlns:a="http://schemas.openxmlformats.org/drawingml/2006/main">
          <a:off x="5131879" y="3667385"/>
          <a:ext cx="542689" cy="164219"/>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700" dirty="0" err="1"/>
            <a:t>Kiryat</a:t>
          </a:r>
          <a:r>
            <a:rPr lang="en-US" sz="700" dirty="0"/>
            <a:t> Ata</a:t>
          </a:r>
          <a:endParaRPr lang="he-IL" sz="700" dirty="0"/>
        </a:p>
      </cdr:txBody>
    </cdr:sp>
  </cdr:relSizeAnchor>
  <cdr:relSizeAnchor xmlns:cdr="http://schemas.openxmlformats.org/drawingml/2006/chartDrawing">
    <cdr:from>
      <cdr:x>0.21262</cdr:x>
      <cdr:y>0.88385</cdr:y>
    </cdr:from>
    <cdr:to>
      <cdr:x>0.2842</cdr:x>
      <cdr:y>0.93363</cdr:y>
    </cdr:to>
    <cdr:sp macro="" textlink="">
      <cdr:nvSpPr>
        <cdr:cNvPr id="22" name="TextBox 1"/>
        <cdr:cNvSpPr txBox="1"/>
      </cdr:nvSpPr>
      <cdr:spPr>
        <a:xfrm xmlns:a="http://schemas.openxmlformats.org/drawingml/2006/main">
          <a:off x="1711102" y="3835623"/>
          <a:ext cx="576064" cy="216024"/>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700" dirty="0" smtClean="0"/>
            <a:t>Petah </a:t>
          </a:r>
          <a:r>
            <a:rPr lang="en-US" sz="700" dirty="0" err="1" smtClean="0"/>
            <a:t>Tikva</a:t>
          </a:r>
          <a:endParaRPr lang="he-IL" sz="700" dirty="0"/>
        </a:p>
      </cdr:txBody>
    </cdr:sp>
  </cdr:relSizeAnchor>
  <cdr:relSizeAnchor xmlns:cdr="http://schemas.openxmlformats.org/drawingml/2006/chartDrawing">
    <cdr:from>
      <cdr:x>0.39157</cdr:x>
      <cdr:y>0.88516</cdr:y>
    </cdr:from>
    <cdr:to>
      <cdr:x>0.46315</cdr:x>
      <cdr:y>0.93494</cdr:y>
    </cdr:to>
    <cdr:sp macro="" textlink="">
      <cdr:nvSpPr>
        <cdr:cNvPr id="23" name="TextBox 1"/>
        <cdr:cNvSpPr txBox="1"/>
      </cdr:nvSpPr>
      <cdr:spPr>
        <a:xfrm xmlns:a="http://schemas.openxmlformats.org/drawingml/2006/main">
          <a:off x="3151262" y="3841303"/>
          <a:ext cx="576064" cy="216024"/>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defPPr>
            <a:defRPr lang="he-IL"/>
          </a:defPPr>
          <a:lvl1pPr algn="ctr" rtl="1" fontAlgn="base">
            <a:spcBef>
              <a:spcPct val="50000"/>
            </a:spcBef>
            <a:spcAft>
              <a:spcPct val="0"/>
            </a:spcAft>
            <a:defRPr kern="1200">
              <a:solidFill>
                <a:schemeClr val="tx1"/>
              </a:solidFill>
              <a:latin typeface="Arial" charset="0"/>
              <a:ea typeface="+mn-ea"/>
              <a:cs typeface="Arial" charset="0"/>
            </a:defRPr>
          </a:lvl1pPr>
          <a:lvl2pPr marL="457200" algn="ctr" rtl="1" fontAlgn="base">
            <a:spcBef>
              <a:spcPct val="50000"/>
            </a:spcBef>
            <a:spcAft>
              <a:spcPct val="0"/>
            </a:spcAft>
            <a:defRPr kern="1200">
              <a:solidFill>
                <a:schemeClr val="tx1"/>
              </a:solidFill>
              <a:latin typeface="Arial" charset="0"/>
              <a:ea typeface="+mn-ea"/>
              <a:cs typeface="Arial" charset="0"/>
            </a:defRPr>
          </a:lvl2pPr>
          <a:lvl3pPr marL="914400" algn="ctr" rtl="1" fontAlgn="base">
            <a:spcBef>
              <a:spcPct val="50000"/>
            </a:spcBef>
            <a:spcAft>
              <a:spcPct val="0"/>
            </a:spcAft>
            <a:defRPr kern="1200">
              <a:solidFill>
                <a:schemeClr val="tx1"/>
              </a:solidFill>
              <a:latin typeface="Arial" charset="0"/>
              <a:ea typeface="+mn-ea"/>
              <a:cs typeface="Arial" charset="0"/>
            </a:defRPr>
          </a:lvl3pPr>
          <a:lvl4pPr marL="1371600" algn="ctr" rtl="1" fontAlgn="base">
            <a:spcBef>
              <a:spcPct val="50000"/>
            </a:spcBef>
            <a:spcAft>
              <a:spcPct val="0"/>
            </a:spcAft>
            <a:defRPr kern="1200">
              <a:solidFill>
                <a:schemeClr val="tx1"/>
              </a:solidFill>
              <a:latin typeface="Arial" charset="0"/>
              <a:ea typeface="+mn-ea"/>
              <a:cs typeface="Arial" charset="0"/>
            </a:defRPr>
          </a:lvl4pPr>
          <a:lvl5pPr marL="1828800" algn="ctr" rtl="1" fontAlgn="base">
            <a:spcBef>
              <a:spcPct val="5000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xmlns:a="http://schemas.openxmlformats.org/drawingml/2006/main">
          <a:r>
            <a:rPr lang="en-US" sz="700" dirty="0" err="1" smtClean="0"/>
            <a:t>Rehovot</a:t>
          </a:r>
          <a:endParaRPr lang="he-IL" sz="700" dirty="0"/>
        </a:p>
      </cdr:txBody>
    </cdr:sp>
  </cdr:relSizeAnchor>
  <cdr:relSizeAnchor xmlns:cdr="http://schemas.openxmlformats.org/drawingml/2006/chartDrawing">
    <cdr:from>
      <cdr:x>0.4721</cdr:x>
      <cdr:y>0.88985</cdr:y>
    </cdr:from>
    <cdr:to>
      <cdr:x>0.54368</cdr:x>
      <cdr:y>0.93963</cdr:y>
    </cdr:to>
    <cdr:sp macro="" textlink="">
      <cdr:nvSpPr>
        <cdr:cNvPr id="24" name="TextBox 1"/>
        <cdr:cNvSpPr txBox="1"/>
      </cdr:nvSpPr>
      <cdr:spPr>
        <a:xfrm xmlns:a="http://schemas.openxmlformats.org/drawingml/2006/main">
          <a:off x="3799334" y="3861681"/>
          <a:ext cx="576064" cy="216024"/>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700" dirty="0" err="1" smtClean="0"/>
            <a:t>Ramle</a:t>
          </a:r>
          <a:endParaRPr lang="he-IL" sz="700" dirty="0"/>
        </a:p>
      </cdr:txBody>
    </cdr:sp>
  </cdr:relSizeAnchor>
  <cdr:relSizeAnchor xmlns:cdr="http://schemas.openxmlformats.org/drawingml/2006/chartDrawing">
    <cdr:from>
      <cdr:x>0.55262</cdr:x>
      <cdr:y>0.88757</cdr:y>
    </cdr:from>
    <cdr:to>
      <cdr:x>0.6242</cdr:x>
      <cdr:y>0.93735</cdr:y>
    </cdr:to>
    <cdr:sp macro="" textlink="">
      <cdr:nvSpPr>
        <cdr:cNvPr id="25" name="TextBox 1"/>
        <cdr:cNvSpPr txBox="1"/>
      </cdr:nvSpPr>
      <cdr:spPr>
        <a:xfrm xmlns:a="http://schemas.openxmlformats.org/drawingml/2006/main">
          <a:off x="4447406" y="3851783"/>
          <a:ext cx="576064" cy="216024"/>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700" dirty="0" err="1" smtClean="0"/>
            <a:t>Raanana</a:t>
          </a:r>
          <a:r>
            <a:rPr lang="en-US" sz="700" dirty="0" smtClean="0"/>
            <a:t> </a:t>
          </a:r>
          <a:endParaRPr lang="he-IL" sz="700" dirty="0"/>
        </a:p>
      </cdr:txBody>
    </cdr:sp>
  </cdr:relSizeAnchor>
  <cdr:relSizeAnchor xmlns:cdr="http://schemas.openxmlformats.org/drawingml/2006/chartDrawing">
    <cdr:from>
      <cdr:x>0.64094</cdr:x>
      <cdr:y>0.88454</cdr:y>
    </cdr:from>
    <cdr:to>
      <cdr:x>0.71252</cdr:x>
      <cdr:y>0.93432</cdr:y>
    </cdr:to>
    <cdr:sp macro="" textlink="">
      <cdr:nvSpPr>
        <cdr:cNvPr id="26" name="TextBox 1"/>
        <cdr:cNvSpPr txBox="1"/>
      </cdr:nvSpPr>
      <cdr:spPr>
        <a:xfrm xmlns:a="http://schemas.openxmlformats.org/drawingml/2006/main">
          <a:off x="5158177" y="3838639"/>
          <a:ext cx="576064" cy="216024"/>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700" dirty="0" err="1" smtClean="0"/>
            <a:t>Hod</a:t>
          </a:r>
          <a:r>
            <a:rPr lang="en-US" sz="700" dirty="0" smtClean="0"/>
            <a:t> </a:t>
          </a:r>
          <a:r>
            <a:rPr lang="en-US" sz="700" dirty="0" err="1" smtClean="0"/>
            <a:t>Hasharon</a:t>
          </a:r>
          <a:r>
            <a:rPr lang="en-US" sz="700" dirty="0" smtClean="0"/>
            <a:t> </a:t>
          </a:r>
          <a:endParaRPr lang="he-IL" sz="700" dirty="0"/>
        </a:p>
      </cdr:txBody>
    </cdr:sp>
  </cdr:relSizeAnchor>
</c:userShapes>
</file>

<file path=ppt/drawings/drawing12.xml><?xml version="1.0" encoding="utf-8"?>
<c:userShapes xmlns:c="http://schemas.openxmlformats.org/drawingml/2006/chart">
  <cdr:relSizeAnchor xmlns:cdr="http://schemas.openxmlformats.org/drawingml/2006/chartDrawing">
    <cdr:from>
      <cdr:x>0.02903</cdr:x>
      <cdr:y>0.72558</cdr:y>
    </cdr:from>
    <cdr:to>
      <cdr:x>0.0714</cdr:x>
      <cdr:y>0.94527</cdr:y>
    </cdr:to>
    <cdr:sp macro="" textlink="">
      <cdr:nvSpPr>
        <cdr:cNvPr id="2" name="TextBox 1"/>
        <cdr:cNvSpPr txBox="1"/>
      </cdr:nvSpPr>
      <cdr:spPr>
        <a:xfrm xmlns:a="http://schemas.openxmlformats.org/drawingml/2006/main" rot="18785820">
          <a:off x="-5407" y="3105861"/>
          <a:ext cx="864096" cy="360040"/>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square" rtlCol="1"/>
        <a:lstStyle xmlns:a="http://schemas.openxmlformats.org/drawingml/2006/main"/>
        <a:p xmlns:a="http://schemas.openxmlformats.org/drawingml/2006/main">
          <a:r>
            <a:rPr lang="en-US" sz="1100" dirty="0" err="1" smtClean="0"/>
            <a:t>Dimona</a:t>
          </a:r>
          <a:r>
            <a:rPr lang="en-US" sz="1100" dirty="0" smtClean="0"/>
            <a:t>  </a:t>
          </a:r>
          <a:endParaRPr lang="he-IL" sz="1100" dirty="0"/>
        </a:p>
      </cdr:txBody>
    </cdr:sp>
  </cdr:relSizeAnchor>
  <cdr:relSizeAnchor xmlns:cdr="http://schemas.openxmlformats.org/drawingml/2006/chartDrawing">
    <cdr:from>
      <cdr:x>0.05634</cdr:x>
      <cdr:y>0.75659</cdr:y>
    </cdr:from>
    <cdr:to>
      <cdr:x>0.09871</cdr:x>
      <cdr:y>0.97628</cdr:y>
    </cdr:to>
    <cdr:sp macro="" textlink="">
      <cdr:nvSpPr>
        <cdr:cNvPr id="3" name="TextBox 1"/>
        <cdr:cNvSpPr txBox="1"/>
      </cdr:nvSpPr>
      <cdr:spPr>
        <a:xfrm xmlns:a="http://schemas.openxmlformats.org/drawingml/2006/main" rot="18785820">
          <a:off x="226641" y="3227824"/>
          <a:ext cx="864096" cy="360040"/>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err="1" smtClean="0"/>
            <a:t>Ber</a:t>
          </a:r>
          <a:r>
            <a:rPr lang="en-US" sz="1100" dirty="0" smtClean="0"/>
            <a:t> </a:t>
          </a:r>
          <a:r>
            <a:rPr lang="en-US" sz="1100" dirty="0" err="1" smtClean="0"/>
            <a:t>Sheva</a:t>
          </a:r>
          <a:r>
            <a:rPr lang="en-US" sz="1100" dirty="0" smtClean="0"/>
            <a:t>   </a:t>
          </a:r>
          <a:endParaRPr lang="he-IL" sz="1100" dirty="0"/>
        </a:p>
      </cdr:txBody>
    </cdr:sp>
  </cdr:relSizeAnchor>
  <cdr:relSizeAnchor xmlns:cdr="http://schemas.openxmlformats.org/drawingml/2006/chartDrawing">
    <cdr:from>
      <cdr:x>0.10104</cdr:x>
      <cdr:y>0.75319</cdr:y>
    </cdr:from>
    <cdr:to>
      <cdr:x>0.14342</cdr:x>
      <cdr:y>0.97289</cdr:y>
    </cdr:to>
    <cdr:sp macro="" textlink="">
      <cdr:nvSpPr>
        <cdr:cNvPr id="4" name="TextBox 1"/>
        <cdr:cNvSpPr txBox="1"/>
      </cdr:nvSpPr>
      <cdr:spPr>
        <a:xfrm xmlns:a="http://schemas.openxmlformats.org/drawingml/2006/main" rot="18785820">
          <a:off x="606500" y="3214475"/>
          <a:ext cx="864096" cy="360040"/>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en-US" dirty="0" err="1"/>
            <a:t>Kiryat</a:t>
          </a:r>
          <a:r>
            <a:rPr lang="en-US" dirty="0"/>
            <a:t> Gat</a:t>
          </a:r>
          <a:endParaRPr lang="he-IL" sz="1100" dirty="0"/>
        </a:p>
      </cdr:txBody>
    </cdr:sp>
  </cdr:relSizeAnchor>
  <cdr:relSizeAnchor xmlns:cdr="http://schemas.openxmlformats.org/drawingml/2006/chartDrawing">
    <cdr:from>
      <cdr:x>0.10702</cdr:x>
      <cdr:y>0.76611</cdr:y>
    </cdr:from>
    <cdr:to>
      <cdr:x>0.1494</cdr:x>
      <cdr:y>0.9858</cdr:y>
    </cdr:to>
    <cdr:sp macro="" textlink="">
      <cdr:nvSpPr>
        <cdr:cNvPr id="5" name="TextBox 1"/>
        <cdr:cNvSpPr txBox="1"/>
      </cdr:nvSpPr>
      <cdr:spPr>
        <a:xfrm xmlns:a="http://schemas.openxmlformats.org/drawingml/2006/main" rot="18785820">
          <a:off x="657300" y="3265275"/>
          <a:ext cx="864096" cy="360040"/>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en-US" dirty="0" err="1"/>
            <a:t>Kiryat</a:t>
          </a:r>
          <a:r>
            <a:rPr lang="en-US" dirty="0"/>
            <a:t> Gat</a:t>
          </a:r>
          <a:endParaRPr lang="he-IL" sz="1100" dirty="0"/>
        </a:p>
      </cdr:txBody>
    </cdr:sp>
  </cdr:relSizeAnchor>
  <cdr:relSizeAnchor xmlns:cdr="http://schemas.openxmlformats.org/drawingml/2006/chartDrawing">
    <cdr:from>
      <cdr:x>0.18127</cdr:x>
      <cdr:y>0.77273</cdr:y>
    </cdr:from>
    <cdr:to>
      <cdr:x>0.22364</cdr:x>
      <cdr:y>0.99242</cdr:y>
    </cdr:to>
    <cdr:sp macro="" textlink="">
      <cdr:nvSpPr>
        <cdr:cNvPr id="6" name="TextBox 1"/>
        <cdr:cNvSpPr txBox="1"/>
      </cdr:nvSpPr>
      <cdr:spPr>
        <a:xfrm xmlns:a="http://schemas.openxmlformats.org/drawingml/2006/main" rot="18785820">
          <a:off x="1288132" y="3291306"/>
          <a:ext cx="864096" cy="360040"/>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defPPr>
            <a:defRPr lang="he-IL"/>
          </a:defPPr>
          <a:lvl1pPr algn="ctr" rtl="1" fontAlgn="base">
            <a:spcBef>
              <a:spcPct val="50000"/>
            </a:spcBef>
            <a:spcAft>
              <a:spcPct val="0"/>
            </a:spcAft>
            <a:defRPr kern="1200">
              <a:solidFill>
                <a:schemeClr val="tx1"/>
              </a:solidFill>
              <a:latin typeface="Arial" charset="0"/>
              <a:ea typeface="+mn-ea"/>
              <a:cs typeface="Arial" charset="0"/>
            </a:defRPr>
          </a:lvl1pPr>
          <a:lvl2pPr marL="457200" algn="ctr" rtl="1" fontAlgn="base">
            <a:spcBef>
              <a:spcPct val="50000"/>
            </a:spcBef>
            <a:spcAft>
              <a:spcPct val="0"/>
            </a:spcAft>
            <a:defRPr kern="1200">
              <a:solidFill>
                <a:schemeClr val="tx1"/>
              </a:solidFill>
              <a:latin typeface="Arial" charset="0"/>
              <a:ea typeface="+mn-ea"/>
              <a:cs typeface="Arial" charset="0"/>
            </a:defRPr>
          </a:lvl2pPr>
          <a:lvl3pPr marL="914400" algn="ctr" rtl="1" fontAlgn="base">
            <a:spcBef>
              <a:spcPct val="50000"/>
            </a:spcBef>
            <a:spcAft>
              <a:spcPct val="0"/>
            </a:spcAft>
            <a:defRPr kern="1200">
              <a:solidFill>
                <a:schemeClr val="tx1"/>
              </a:solidFill>
              <a:latin typeface="Arial" charset="0"/>
              <a:ea typeface="+mn-ea"/>
              <a:cs typeface="Arial" charset="0"/>
            </a:defRPr>
          </a:lvl3pPr>
          <a:lvl4pPr marL="1371600" algn="ctr" rtl="1" fontAlgn="base">
            <a:spcBef>
              <a:spcPct val="50000"/>
            </a:spcBef>
            <a:spcAft>
              <a:spcPct val="0"/>
            </a:spcAft>
            <a:defRPr kern="1200">
              <a:solidFill>
                <a:schemeClr val="tx1"/>
              </a:solidFill>
              <a:latin typeface="Arial" charset="0"/>
              <a:ea typeface="+mn-ea"/>
              <a:cs typeface="Arial" charset="0"/>
            </a:defRPr>
          </a:lvl4pPr>
          <a:lvl5pPr marL="1828800" algn="ctr" rtl="1" fontAlgn="base">
            <a:spcBef>
              <a:spcPct val="5000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xmlns:a="http://schemas.openxmlformats.org/drawingml/2006/main">
          <a:pPr rtl="0"/>
          <a:r>
            <a:rPr lang="en-US" dirty="0" smtClean="0"/>
            <a:t>Ashdod</a:t>
          </a:r>
          <a:endParaRPr lang="he-IL" sz="1100" dirty="0"/>
        </a:p>
      </cdr:txBody>
    </cdr:sp>
  </cdr:relSizeAnchor>
  <cdr:relSizeAnchor xmlns:cdr="http://schemas.openxmlformats.org/drawingml/2006/chartDrawing">
    <cdr:from>
      <cdr:x>0.23655</cdr:x>
      <cdr:y>0.75576</cdr:y>
    </cdr:from>
    <cdr:to>
      <cdr:x>0.25863</cdr:x>
      <cdr:y>0.90394</cdr:y>
    </cdr:to>
    <cdr:sp macro="" textlink="">
      <cdr:nvSpPr>
        <cdr:cNvPr id="7" name="TextBox 1"/>
        <cdr:cNvSpPr txBox="1"/>
      </cdr:nvSpPr>
      <cdr:spPr>
        <a:xfrm xmlns:a="http://schemas.openxmlformats.org/drawingml/2006/main" rot="18785820">
          <a:off x="1812233" y="3170150"/>
          <a:ext cx="582823" cy="187619"/>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en-US" dirty="0" smtClean="0"/>
            <a:t>Yavne </a:t>
          </a:r>
          <a:endParaRPr lang="he-IL" sz="1100" dirty="0"/>
        </a:p>
      </cdr:txBody>
    </cdr:sp>
  </cdr:relSizeAnchor>
  <cdr:relSizeAnchor xmlns:cdr="http://schemas.openxmlformats.org/drawingml/2006/chartDrawing">
    <cdr:from>
      <cdr:x>0.25927</cdr:x>
      <cdr:y>0.81062</cdr:y>
    </cdr:from>
    <cdr:to>
      <cdr:x>0.30139</cdr:x>
      <cdr:y>0.9588</cdr:y>
    </cdr:to>
    <cdr:sp macro="" textlink="">
      <cdr:nvSpPr>
        <cdr:cNvPr id="8" name="TextBox 1"/>
        <cdr:cNvSpPr txBox="1"/>
      </cdr:nvSpPr>
      <cdr:spPr>
        <a:xfrm xmlns:a="http://schemas.openxmlformats.org/drawingml/2006/main" rot="18785820">
          <a:off x="2090446" y="3300746"/>
          <a:ext cx="582823" cy="357950"/>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en-US" sz="1050" dirty="0" err="1" smtClean="0"/>
            <a:t>Rishon</a:t>
          </a:r>
          <a:r>
            <a:rPr lang="en-US" sz="1050" dirty="0" smtClean="0"/>
            <a:t> </a:t>
          </a:r>
          <a:r>
            <a:rPr lang="en-US" sz="1050" dirty="0" err="1" smtClean="0"/>
            <a:t>Letzion</a:t>
          </a:r>
          <a:endParaRPr lang="he-IL" sz="1050" dirty="0"/>
        </a:p>
      </cdr:txBody>
    </cdr:sp>
  </cdr:relSizeAnchor>
  <cdr:relSizeAnchor xmlns:cdr="http://schemas.openxmlformats.org/drawingml/2006/chartDrawing">
    <cdr:from>
      <cdr:x>0.30023</cdr:x>
      <cdr:y>0.79611</cdr:y>
    </cdr:from>
    <cdr:to>
      <cdr:x>0.34236</cdr:x>
      <cdr:y>0.98899</cdr:y>
    </cdr:to>
    <cdr:sp macro="" textlink="">
      <cdr:nvSpPr>
        <cdr:cNvPr id="9" name="TextBox 1"/>
        <cdr:cNvSpPr txBox="1"/>
      </cdr:nvSpPr>
      <cdr:spPr>
        <a:xfrm xmlns:a="http://schemas.openxmlformats.org/drawingml/2006/main" rot="18785820">
          <a:off x="2350637" y="3331577"/>
          <a:ext cx="758612" cy="357950"/>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en-US" sz="1050" dirty="0" smtClean="0"/>
            <a:t>Bat Yam</a:t>
          </a:r>
          <a:endParaRPr lang="he-IL" sz="1050" dirty="0"/>
        </a:p>
      </cdr:txBody>
    </cdr:sp>
  </cdr:relSizeAnchor>
  <cdr:relSizeAnchor xmlns:cdr="http://schemas.openxmlformats.org/drawingml/2006/chartDrawing">
    <cdr:from>
      <cdr:x>0.34325</cdr:x>
      <cdr:y>0.76309</cdr:y>
    </cdr:from>
    <cdr:to>
      <cdr:x>0.3686</cdr:x>
      <cdr:y>0.94572</cdr:y>
    </cdr:to>
    <cdr:sp macro="" textlink="">
      <cdr:nvSpPr>
        <cdr:cNvPr id="10" name="TextBox 1"/>
        <cdr:cNvSpPr txBox="1"/>
      </cdr:nvSpPr>
      <cdr:spPr>
        <a:xfrm xmlns:a="http://schemas.openxmlformats.org/drawingml/2006/main" rot="18785820">
          <a:off x="2665029" y="3252814"/>
          <a:ext cx="718291" cy="215436"/>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en-US" sz="1050" dirty="0" smtClean="0"/>
            <a:t>Holon</a:t>
          </a:r>
          <a:endParaRPr lang="he-IL" sz="1050" dirty="0"/>
        </a:p>
      </cdr:txBody>
    </cdr:sp>
  </cdr:relSizeAnchor>
  <cdr:relSizeAnchor xmlns:cdr="http://schemas.openxmlformats.org/drawingml/2006/chartDrawing">
    <cdr:from>
      <cdr:x>0.37493</cdr:x>
      <cdr:y>0.7612</cdr:y>
    </cdr:from>
    <cdr:to>
      <cdr:x>0.39625</cdr:x>
      <cdr:y>0.97994</cdr:y>
    </cdr:to>
    <cdr:sp macro="" textlink="">
      <cdr:nvSpPr>
        <cdr:cNvPr id="11" name="TextBox 1"/>
        <cdr:cNvSpPr txBox="1"/>
      </cdr:nvSpPr>
      <cdr:spPr>
        <a:xfrm xmlns:a="http://schemas.openxmlformats.org/drawingml/2006/main" rot="18785820">
          <a:off x="2846029" y="3333550"/>
          <a:ext cx="860347" cy="181131"/>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en-US" sz="1050" dirty="0" smtClean="0"/>
            <a:t>Tel Aviv</a:t>
          </a:r>
          <a:endParaRPr lang="he-IL" sz="1050" dirty="0"/>
        </a:p>
      </cdr:txBody>
    </cdr:sp>
  </cdr:relSizeAnchor>
  <cdr:relSizeAnchor xmlns:cdr="http://schemas.openxmlformats.org/drawingml/2006/chartDrawing">
    <cdr:from>
      <cdr:x>0.41484</cdr:x>
      <cdr:y>0.75367</cdr:y>
    </cdr:from>
    <cdr:to>
      <cdr:x>0.43616</cdr:x>
      <cdr:y>0.97241</cdr:y>
    </cdr:to>
    <cdr:sp macro="" textlink="">
      <cdr:nvSpPr>
        <cdr:cNvPr id="12" name="TextBox 1"/>
        <cdr:cNvSpPr txBox="1"/>
      </cdr:nvSpPr>
      <cdr:spPr>
        <a:xfrm xmlns:a="http://schemas.openxmlformats.org/drawingml/2006/main" rot="18785820">
          <a:off x="3185135" y="3303929"/>
          <a:ext cx="860347" cy="181131"/>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en-US" sz="1050" dirty="0" err="1"/>
            <a:t>Herzliya</a:t>
          </a:r>
          <a:endParaRPr lang="he-IL" sz="1050" dirty="0"/>
        </a:p>
      </cdr:txBody>
    </cdr:sp>
  </cdr:relSizeAnchor>
  <cdr:relSizeAnchor xmlns:cdr="http://schemas.openxmlformats.org/drawingml/2006/chartDrawing">
    <cdr:from>
      <cdr:x>0.46282</cdr:x>
      <cdr:y>0.74282</cdr:y>
    </cdr:from>
    <cdr:to>
      <cdr:x>0.48414</cdr:x>
      <cdr:y>0.96156</cdr:y>
    </cdr:to>
    <cdr:sp macro="" textlink="">
      <cdr:nvSpPr>
        <cdr:cNvPr id="13" name="TextBox 1"/>
        <cdr:cNvSpPr txBox="1"/>
      </cdr:nvSpPr>
      <cdr:spPr>
        <a:xfrm xmlns:a="http://schemas.openxmlformats.org/drawingml/2006/main" rot="18785820">
          <a:off x="3592799" y="3261266"/>
          <a:ext cx="860347" cy="181131"/>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en-US" sz="1050" dirty="0" err="1" smtClean="0"/>
            <a:t>Raanana</a:t>
          </a:r>
          <a:endParaRPr lang="he-IL" sz="1050" dirty="0"/>
        </a:p>
      </cdr:txBody>
    </cdr:sp>
  </cdr:relSizeAnchor>
  <cdr:relSizeAnchor xmlns:cdr="http://schemas.openxmlformats.org/drawingml/2006/chartDrawing">
    <cdr:from>
      <cdr:x>0.50389</cdr:x>
      <cdr:y>0.76315</cdr:y>
    </cdr:from>
    <cdr:to>
      <cdr:x>0.52521</cdr:x>
      <cdr:y>0.98189</cdr:y>
    </cdr:to>
    <cdr:sp macro="" textlink="">
      <cdr:nvSpPr>
        <cdr:cNvPr id="14" name="TextBox 1"/>
        <cdr:cNvSpPr txBox="1"/>
      </cdr:nvSpPr>
      <cdr:spPr>
        <a:xfrm xmlns:a="http://schemas.openxmlformats.org/drawingml/2006/main" rot="18785820">
          <a:off x="3941777" y="3341224"/>
          <a:ext cx="860347" cy="181131"/>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en-US" sz="1050" dirty="0" err="1" smtClean="0"/>
            <a:t>Kfar</a:t>
          </a:r>
          <a:r>
            <a:rPr lang="en-US" sz="1050" dirty="0" smtClean="0"/>
            <a:t> Saba</a:t>
          </a:r>
          <a:endParaRPr lang="he-IL" sz="1050" dirty="0"/>
        </a:p>
      </cdr:txBody>
    </cdr:sp>
  </cdr:relSizeAnchor>
  <cdr:relSizeAnchor xmlns:cdr="http://schemas.openxmlformats.org/drawingml/2006/chartDrawing">
    <cdr:from>
      <cdr:x>0.53977</cdr:x>
      <cdr:y>0.75783</cdr:y>
    </cdr:from>
    <cdr:to>
      <cdr:x>0.56108</cdr:x>
      <cdr:y>0.97657</cdr:y>
    </cdr:to>
    <cdr:sp macro="" textlink="">
      <cdr:nvSpPr>
        <cdr:cNvPr id="15" name="TextBox 1"/>
        <cdr:cNvSpPr txBox="1"/>
      </cdr:nvSpPr>
      <cdr:spPr>
        <a:xfrm xmlns:a="http://schemas.openxmlformats.org/drawingml/2006/main" rot="18785820">
          <a:off x="4246577" y="3320290"/>
          <a:ext cx="860347" cy="181131"/>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en-US" sz="1050" dirty="0" err="1" smtClean="0"/>
            <a:t>Netaniya</a:t>
          </a:r>
          <a:r>
            <a:rPr lang="en-US" sz="1050" dirty="0" smtClean="0"/>
            <a:t> </a:t>
          </a:r>
          <a:endParaRPr lang="he-IL" sz="1050" dirty="0"/>
        </a:p>
      </cdr:txBody>
    </cdr:sp>
  </cdr:relSizeAnchor>
  <cdr:relSizeAnchor xmlns:cdr="http://schemas.openxmlformats.org/drawingml/2006/chartDrawing">
    <cdr:from>
      <cdr:x>0.56985</cdr:x>
      <cdr:y>0.75367</cdr:y>
    </cdr:from>
    <cdr:to>
      <cdr:x>0.59117</cdr:x>
      <cdr:y>0.97241</cdr:y>
    </cdr:to>
    <cdr:sp macro="" textlink="">
      <cdr:nvSpPr>
        <cdr:cNvPr id="16" name="TextBox 1"/>
        <cdr:cNvSpPr txBox="1"/>
      </cdr:nvSpPr>
      <cdr:spPr>
        <a:xfrm xmlns:a="http://schemas.openxmlformats.org/drawingml/2006/main" rot="18785820">
          <a:off x="4502214" y="3303928"/>
          <a:ext cx="860347" cy="181131"/>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en-US" sz="1050" dirty="0" err="1" smtClean="0"/>
            <a:t>Hedera</a:t>
          </a:r>
          <a:r>
            <a:rPr lang="en-US" sz="1050" dirty="0" smtClean="0"/>
            <a:t> </a:t>
          </a:r>
          <a:endParaRPr lang="he-IL" sz="1050" dirty="0"/>
        </a:p>
      </cdr:txBody>
    </cdr:sp>
  </cdr:relSizeAnchor>
  <cdr:relSizeAnchor xmlns:cdr="http://schemas.openxmlformats.org/drawingml/2006/chartDrawing">
    <cdr:from>
      <cdr:x>0.61223</cdr:x>
      <cdr:y>0.7607</cdr:y>
    </cdr:from>
    <cdr:to>
      <cdr:x>0.63355</cdr:x>
      <cdr:y>0.97944</cdr:y>
    </cdr:to>
    <cdr:sp macro="" textlink="">
      <cdr:nvSpPr>
        <cdr:cNvPr id="17" name="TextBox 1"/>
        <cdr:cNvSpPr txBox="1"/>
      </cdr:nvSpPr>
      <cdr:spPr>
        <a:xfrm xmlns:a="http://schemas.openxmlformats.org/drawingml/2006/main" rot="18785820">
          <a:off x="4862254" y="3331574"/>
          <a:ext cx="860347" cy="181131"/>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en-US" sz="1050" dirty="0" smtClean="0"/>
            <a:t>Or </a:t>
          </a:r>
          <a:r>
            <a:rPr lang="en-US" sz="1050" dirty="0" err="1" smtClean="0"/>
            <a:t>Akiva</a:t>
          </a:r>
          <a:endParaRPr lang="he-IL" sz="1050" dirty="0"/>
        </a:p>
      </cdr:txBody>
    </cdr:sp>
  </cdr:relSizeAnchor>
  <cdr:relSizeAnchor xmlns:cdr="http://schemas.openxmlformats.org/drawingml/2006/chartDrawing">
    <cdr:from>
      <cdr:x>0.80331</cdr:x>
      <cdr:y>0.71513</cdr:y>
    </cdr:from>
    <cdr:to>
      <cdr:x>0.83048</cdr:x>
      <cdr:y>0.99941</cdr:y>
    </cdr:to>
    <cdr:sp macro="" textlink="">
      <cdr:nvSpPr>
        <cdr:cNvPr id="18" name="TextBox 20"/>
        <cdr:cNvSpPr txBox="1"/>
      </cdr:nvSpPr>
      <cdr:spPr>
        <a:xfrm xmlns:a="http://schemas.openxmlformats.org/drawingml/2006/main" rot="18812230">
          <a:off x="6381798" y="3256375"/>
          <a:ext cx="1118111" cy="230832"/>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spAutoFit/>
        </a:bodyPr>
        <a:lstStyle xmlns:a="http://schemas.openxmlformats.org/drawingml/2006/main">
          <a:defPPr>
            <a:defRPr lang="he-IL"/>
          </a:defPPr>
          <a:lvl1pPr algn="ctr" rtl="1" fontAlgn="base">
            <a:spcBef>
              <a:spcPct val="50000"/>
            </a:spcBef>
            <a:spcAft>
              <a:spcPct val="0"/>
            </a:spcAft>
            <a:defRPr kern="1200">
              <a:solidFill>
                <a:schemeClr val="tx1"/>
              </a:solidFill>
              <a:latin typeface="Arial" charset="0"/>
              <a:ea typeface="+mn-ea"/>
              <a:cs typeface="Arial" charset="0"/>
            </a:defRPr>
          </a:lvl1pPr>
          <a:lvl2pPr marL="457200" algn="ctr" rtl="1" fontAlgn="base">
            <a:spcBef>
              <a:spcPct val="50000"/>
            </a:spcBef>
            <a:spcAft>
              <a:spcPct val="0"/>
            </a:spcAft>
            <a:defRPr kern="1200">
              <a:solidFill>
                <a:schemeClr val="tx1"/>
              </a:solidFill>
              <a:latin typeface="Arial" charset="0"/>
              <a:ea typeface="+mn-ea"/>
              <a:cs typeface="Arial" charset="0"/>
            </a:defRPr>
          </a:lvl2pPr>
          <a:lvl3pPr marL="914400" algn="ctr" rtl="1" fontAlgn="base">
            <a:spcBef>
              <a:spcPct val="50000"/>
            </a:spcBef>
            <a:spcAft>
              <a:spcPct val="0"/>
            </a:spcAft>
            <a:defRPr kern="1200">
              <a:solidFill>
                <a:schemeClr val="tx1"/>
              </a:solidFill>
              <a:latin typeface="Arial" charset="0"/>
              <a:ea typeface="+mn-ea"/>
              <a:cs typeface="Arial" charset="0"/>
            </a:defRPr>
          </a:lvl3pPr>
          <a:lvl4pPr marL="1371600" algn="ctr" rtl="1" fontAlgn="base">
            <a:spcBef>
              <a:spcPct val="50000"/>
            </a:spcBef>
            <a:spcAft>
              <a:spcPct val="0"/>
            </a:spcAft>
            <a:defRPr kern="1200">
              <a:solidFill>
                <a:schemeClr val="tx1"/>
              </a:solidFill>
              <a:latin typeface="Arial" charset="0"/>
              <a:ea typeface="+mn-ea"/>
              <a:cs typeface="Arial" charset="0"/>
            </a:defRPr>
          </a:lvl4pPr>
          <a:lvl5pPr marL="1828800" algn="ctr" rtl="1" fontAlgn="base">
            <a:spcBef>
              <a:spcPct val="5000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xmlns:a="http://schemas.openxmlformats.org/drawingml/2006/main">
          <a:pPr rtl="0"/>
          <a:r>
            <a:rPr lang="en-US" sz="900" dirty="0" err="1" smtClean="0"/>
            <a:t>Kiryat</a:t>
          </a:r>
          <a:r>
            <a:rPr lang="en-US" sz="900" dirty="0" smtClean="0"/>
            <a:t> </a:t>
          </a:r>
          <a:r>
            <a:rPr lang="en-US" sz="900" dirty="0" err="1" smtClean="0"/>
            <a:t>Motzkin</a:t>
          </a:r>
          <a:endParaRPr lang="he-IL" sz="1100" dirty="0"/>
        </a:p>
      </cdr:txBody>
    </cdr:sp>
  </cdr:relSizeAnchor>
  <cdr:relSizeAnchor xmlns:cdr="http://schemas.openxmlformats.org/drawingml/2006/chartDrawing">
    <cdr:from>
      <cdr:x>0.88279</cdr:x>
      <cdr:y>0.74098</cdr:y>
    </cdr:from>
    <cdr:to>
      <cdr:x>0.91539</cdr:x>
      <cdr:y>0.99493</cdr:y>
    </cdr:to>
    <cdr:sp macro="" textlink="">
      <cdr:nvSpPr>
        <cdr:cNvPr id="19" name="TextBox 21"/>
        <cdr:cNvSpPr txBox="1"/>
      </cdr:nvSpPr>
      <cdr:spPr>
        <a:xfrm xmlns:a="http://schemas.openxmlformats.org/drawingml/2006/main" rot="18812230">
          <a:off x="7139822" y="3275308"/>
          <a:ext cx="998830" cy="276999"/>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spAutoFit/>
        </a:bodyPr>
        <a:lstStyle xmlns:a="http://schemas.openxmlformats.org/drawingml/2006/main">
          <a:defPPr>
            <a:defRPr lang="he-IL"/>
          </a:defPPr>
          <a:lvl1pPr algn="ctr" rtl="1" fontAlgn="base">
            <a:spcBef>
              <a:spcPct val="50000"/>
            </a:spcBef>
            <a:spcAft>
              <a:spcPct val="0"/>
            </a:spcAft>
            <a:defRPr kern="1200">
              <a:solidFill>
                <a:schemeClr val="tx1"/>
              </a:solidFill>
              <a:latin typeface="Arial" charset="0"/>
              <a:ea typeface="+mn-ea"/>
              <a:cs typeface="Arial" charset="0"/>
            </a:defRPr>
          </a:lvl1pPr>
          <a:lvl2pPr marL="457200" algn="ctr" rtl="1" fontAlgn="base">
            <a:spcBef>
              <a:spcPct val="50000"/>
            </a:spcBef>
            <a:spcAft>
              <a:spcPct val="0"/>
            </a:spcAft>
            <a:defRPr kern="1200">
              <a:solidFill>
                <a:schemeClr val="tx1"/>
              </a:solidFill>
              <a:latin typeface="Arial" charset="0"/>
              <a:ea typeface="+mn-ea"/>
              <a:cs typeface="Arial" charset="0"/>
            </a:defRPr>
          </a:lvl2pPr>
          <a:lvl3pPr marL="914400" algn="ctr" rtl="1" fontAlgn="base">
            <a:spcBef>
              <a:spcPct val="50000"/>
            </a:spcBef>
            <a:spcAft>
              <a:spcPct val="0"/>
            </a:spcAft>
            <a:defRPr kern="1200">
              <a:solidFill>
                <a:schemeClr val="tx1"/>
              </a:solidFill>
              <a:latin typeface="Arial" charset="0"/>
              <a:ea typeface="+mn-ea"/>
              <a:cs typeface="Arial" charset="0"/>
            </a:defRPr>
          </a:lvl3pPr>
          <a:lvl4pPr marL="1371600" algn="ctr" rtl="1" fontAlgn="base">
            <a:spcBef>
              <a:spcPct val="50000"/>
            </a:spcBef>
            <a:spcAft>
              <a:spcPct val="0"/>
            </a:spcAft>
            <a:defRPr kern="1200">
              <a:solidFill>
                <a:schemeClr val="tx1"/>
              </a:solidFill>
              <a:latin typeface="Arial" charset="0"/>
              <a:ea typeface="+mn-ea"/>
              <a:cs typeface="Arial" charset="0"/>
            </a:defRPr>
          </a:lvl4pPr>
          <a:lvl5pPr marL="1828800" algn="ctr" rtl="1" fontAlgn="base">
            <a:spcBef>
              <a:spcPct val="5000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xmlns:a="http://schemas.openxmlformats.org/drawingml/2006/main">
          <a:pPr rtl="0"/>
          <a:r>
            <a:rPr lang="en-US" sz="1200" dirty="0" smtClean="0"/>
            <a:t>Akko</a:t>
          </a:r>
          <a:endParaRPr lang="he-IL" dirty="0"/>
        </a:p>
      </cdr:txBody>
    </cdr:sp>
  </cdr:relSizeAnchor>
  <cdr:relSizeAnchor xmlns:cdr="http://schemas.openxmlformats.org/drawingml/2006/chartDrawing">
    <cdr:from>
      <cdr:x>0.92208</cdr:x>
      <cdr:y>0.74605</cdr:y>
    </cdr:from>
    <cdr:to>
      <cdr:x>0.95468</cdr:x>
      <cdr:y>1</cdr:y>
    </cdr:to>
    <cdr:sp macro="" textlink="">
      <cdr:nvSpPr>
        <cdr:cNvPr id="20" name="TextBox 21"/>
        <cdr:cNvSpPr txBox="1"/>
      </cdr:nvSpPr>
      <cdr:spPr>
        <a:xfrm xmlns:a="http://schemas.openxmlformats.org/drawingml/2006/main" rot="18812230">
          <a:off x="7473622" y="3295266"/>
          <a:ext cx="998830" cy="276999"/>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en-US" sz="1200" dirty="0" err="1" smtClean="0"/>
            <a:t>Nahariya</a:t>
          </a:r>
          <a:endParaRPr lang="he-IL" sz="1200" dirty="0"/>
        </a:p>
      </cdr:txBody>
    </cdr:sp>
  </cdr:relSizeAnchor>
</c:userShapes>
</file>

<file path=ppt/drawings/drawing13.xml><?xml version="1.0" encoding="utf-8"?>
<c:userShapes xmlns:c="http://schemas.openxmlformats.org/drawingml/2006/chart">
  <cdr:relSizeAnchor xmlns:cdr="http://schemas.openxmlformats.org/drawingml/2006/chartDrawing">
    <cdr:from>
      <cdr:x>0.04501</cdr:x>
      <cdr:y>0.83123</cdr:y>
    </cdr:from>
    <cdr:to>
      <cdr:x>0.11501</cdr:x>
      <cdr:y>0.89294</cdr:y>
    </cdr:to>
    <cdr:sp macro="" textlink="">
      <cdr:nvSpPr>
        <cdr:cNvPr id="2" name="TextBox 1"/>
        <cdr:cNvSpPr txBox="1"/>
      </cdr:nvSpPr>
      <cdr:spPr>
        <a:xfrm xmlns:a="http://schemas.openxmlformats.org/drawingml/2006/main">
          <a:off x="370384" y="2910124"/>
          <a:ext cx="576064" cy="216024"/>
        </a:xfrm>
        <a:prstGeom xmlns:a="http://schemas.openxmlformats.org/drawingml/2006/main" prst="rect">
          <a:avLst/>
        </a:prstGeom>
      </cdr:spPr>
      <cdr:txBody>
        <a:bodyPr xmlns:a="http://schemas.openxmlformats.org/drawingml/2006/main" vertOverflow="clip" wrap="square" rtlCol="1"/>
        <a:lstStyle xmlns:a="http://schemas.openxmlformats.org/drawingml/2006/main"/>
        <a:p xmlns:a="http://schemas.openxmlformats.org/drawingml/2006/main">
          <a:endParaRPr lang="he-IL" sz="1100" dirty="0"/>
        </a:p>
      </cdr:txBody>
    </cdr:sp>
  </cdr:relSizeAnchor>
  <cdr:relSizeAnchor xmlns:cdr="http://schemas.openxmlformats.org/drawingml/2006/chartDrawing">
    <cdr:from>
      <cdr:x>0.04501</cdr:x>
      <cdr:y>0.8518</cdr:y>
    </cdr:from>
    <cdr:to>
      <cdr:x>0.20043</cdr:x>
      <cdr:y>0.93407</cdr:y>
    </cdr:to>
    <cdr:sp macro="" textlink="">
      <cdr:nvSpPr>
        <cdr:cNvPr id="3" name="TextBox 2"/>
        <cdr:cNvSpPr txBox="1"/>
      </cdr:nvSpPr>
      <cdr:spPr>
        <a:xfrm xmlns:a="http://schemas.openxmlformats.org/drawingml/2006/main">
          <a:off x="370384" y="2982132"/>
          <a:ext cx="1279054" cy="288032"/>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square" rtlCol="1"/>
        <a:lstStyle xmlns:a="http://schemas.openxmlformats.org/drawingml/2006/main"/>
        <a:p xmlns:a="http://schemas.openxmlformats.org/drawingml/2006/main">
          <a:r>
            <a:rPr lang="en-US" sz="1000" dirty="0" smtClean="0"/>
            <a:t>Building permits </a:t>
          </a:r>
          <a:endParaRPr lang="he-IL" sz="1000" dirty="0"/>
        </a:p>
      </cdr:txBody>
    </cdr:sp>
  </cdr:relSizeAnchor>
  <cdr:relSizeAnchor xmlns:cdr="http://schemas.openxmlformats.org/drawingml/2006/chartDrawing">
    <cdr:from>
      <cdr:x>0.04063</cdr:x>
      <cdr:y>0.91773</cdr:y>
    </cdr:from>
    <cdr:to>
      <cdr:x>0.19901</cdr:x>
      <cdr:y>1</cdr:y>
    </cdr:to>
    <cdr:sp macro="" textlink="">
      <cdr:nvSpPr>
        <cdr:cNvPr id="4" name="TextBox 3"/>
        <cdr:cNvSpPr txBox="1"/>
      </cdr:nvSpPr>
      <cdr:spPr>
        <a:xfrm xmlns:a="http://schemas.openxmlformats.org/drawingml/2006/main">
          <a:off x="334380" y="3212942"/>
          <a:ext cx="1303371" cy="288032"/>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square" rtlCol="1"/>
        <a:lstStyle xmlns:a="http://schemas.openxmlformats.org/drawingml/2006/main"/>
        <a:p xmlns:a="http://schemas.openxmlformats.org/drawingml/2006/main">
          <a:r>
            <a:rPr lang="en-US" sz="600" dirty="0"/>
            <a:t>Building permits in private initiative</a:t>
          </a:r>
          <a:endParaRPr lang="he-IL" sz="600" dirty="0"/>
        </a:p>
      </cdr:txBody>
    </cdr:sp>
  </cdr:relSizeAnchor>
</c:userShapes>
</file>

<file path=ppt/drawings/drawing14.xml><?xml version="1.0" encoding="utf-8"?>
<c:userShapes xmlns:c="http://schemas.openxmlformats.org/drawingml/2006/chart">
  <cdr:relSizeAnchor xmlns:cdr="http://schemas.openxmlformats.org/drawingml/2006/chartDrawing">
    <cdr:from>
      <cdr:x>0.04001</cdr:x>
      <cdr:y>0.7339</cdr:y>
    </cdr:from>
    <cdr:to>
      <cdr:x>0.16</cdr:x>
      <cdr:y>0.78402</cdr:y>
    </cdr:to>
    <cdr:sp macro="" textlink="">
      <cdr:nvSpPr>
        <cdr:cNvPr id="2" name="TextBox 1"/>
        <cdr:cNvSpPr txBox="1"/>
      </cdr:nvSpPr>
      <cdr:spPr>
        <a:xfrm xmlns:a="http://schemas.openxmlformats.org/drawingml/2006/main">
          <a:off x="288082" y="3163144"/>
          <a:ext cx="864096" cy="216024"/>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square" rtlCol="1"/>
        <a:lstStyle xmlns:a="http://schemas.openxmlformats.org/drawingml/2006/main"/>
        <a:p xmlns:a="http://schemas.openxmlformats.org/drawingml/2006/main">
          <a:r>
            <a:rPr lang="en-US" sz="1050" dirty="0" smtClean="0"/>
            <a:t>Jerusalem</a:t>
          </a:r>
          <a:endParaRPr lang="he-IL" sz="1050" dirty="0"/>
        </a:p>
      </cdr:txBody>
    </cdr:sp>
  </cdr:relSizeAnchor>
  <cdr:relSizeAnchor xmlns:cdr="http://schemas.openxmlformats.org/drawingml/2006/chartDrawing">
    <cdr:from>
      <cdr:x>0.04001</cdr:x>
      <cdr:y>0.78402</cdr:y>
    </cdr:from>
    <cdr:to>
      <cdr:x>0.21</cdr:x>
      <cdr:y>0.83414</cdr:y>
    </cdr:to>
    <cdr:sp macro="" textlink="">
      <cdr:nvSpPr>
        <cdr:cNvPr id="3" name="TextBox 1"/>
        <cdr:cNvSpPr txBox="1"/>
      </cdr:nvSpPr>
      <cdr:spPr>
        <a:xfrm xmlns:a="http://schemas.openxmlformats.org/drawingml/2006/main">
          <a:off x="288082" y="3379168"/>
          <a:ext cx="1224136" cy="216024"/>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dirty="0" smtClean="0"/>
            <a:t>Tel Aviv and Center </a:t>
          </a:r>
          <a:endParaRPr lang="he-IL" sz="900" dirty="0"/>
        </a:p>
      </cdr:txBody>
    </cdr:sp>
  </cdr:relSizeAnchor>
  <cdr:relSizeAnchor xmlns:cdr="http://schemas.openxmlformats.org/drawingml/2006/chartDrawing">
    <cdr:from>
      <cdr:x>0.05001</cdr:x>
      <cdr:y>0.81743</cdr:y>
    </cdr:from>
    <cdr:to>
      <cdr:x>0.22</cdr:x>
      <cdr:y>0.86755</cdr:y>
    </cdr:to>
    <cdr:sp macro="" textlink="">
      <cdr:nvSpPr>
        <cdr:cNvPr id="4" name="TextBox 1"/>
        <cdr:cNvSpPr txBox="1"/>
      </cdr:nvSpPr>
      <cdr:spPr>
        <a:xfrm xmlns:a="http://schemas.openxmlformats.org/drawingml/2006/main">
          <a:off x="360090" y="3523184"/>
          <a:ext cx="1224136" cy="216024"/>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dirty="0" smtClean="0"/>
            <a:t>Haifa and North</a:t>
          </a:r>
          <a:endParaRPr lang="he-IL" sz="900" dirty="0"/>
        </a:p>
      </cdr:txBody>
    </cdr:sp>
  </cdr:relSizeAnchor>
  <cdr:relSizeAnchor xmlns:cdr="http://schemas.openxmlformats.org/drawingml/2006/chartDrawing">
    <cdr:from>
      <cdr:x>0.05001</cdr:x>
      <cdr:y>0.86755</cdr:y>
    </cdr:from>
    <cdr:to>
      <cdr:x>0.22</cdr:x>
      <cdr:y>0.91767</cdr:y>
    </cdr:to>
    <cdr:sp macro="" textlink="">
      <cdr:nvSpPr>
        <cdr:cNvPr id="5" name="TextBox 1"/>
        <cdr:cNvSpPr txBox="1"/>
      </cdr:nvSpPr>
      <cdr:spPr>
        <a:xfrm xmlns:a="http://schemas.openxmlformats.org/drawingml/2006/main">
          <a:off x="360090" y="3739208"/>
          <a:ext cx="1224136" cy="216024"/>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dirty="0" smtClean="0"/>
            <a:t>South</a:t>
          </a:r>
          <a:endParaRPr lang="he-IL" sz="900" dirty="0"/>
        </a:p>
      </cdr:txBody>
    </cdr:sp>
  </cdr:relSizeAnchor>
  <cdr:relSizeAnchor xmlns:cdr="http://schemas.openxmlformats.org/drawingml/2006/chartDrawing">
    <cdr:from>
      <cdr:x>0.65</cdr:x>
      <cdr:y>0.93438</cdr:y>
    </cdr:from>
    <cdr:to>
      <cdr:x>0.75</cdr:x>
      <cdr:y>0.9845</cdr:y>
    </cdr:to>
    <cdr:sp macro="" textlink="">
      <cdr:nvSpPr>
        <cdr:cNvPr id="6" name="TextBox 1"/>
        <cdr:cNvSpPr txBox="1"/>
      </cdr:nvSpPr>
      <cdr:spPr>
        <a:xfrm xmlns:a="http://schemas.openxmlformats.org/drawingml/2006/main">
          <a:off x="4680570" y="4027240"/>
          <a:ext cx="720080" cy="216024"/>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smtClean="0"/>
            <a:t>South</a:t>
          </a:r>
          <a:endParaRPr lang="he-IL" sz="900" dirty="0"/>
        </a:p>
      </cdr:txBody>
    </cdr:sp>
  </cdr:relSizeAnchor>
  <cdr:relSizeAnchor xmlns:cdr="http://schemas.openxmlformats.org/drawingml/2006/chartDrawing">
    <cdr:from>
      <cdr:x>0.53999</cdr:x>
      <cdr:y>0.93438</cdr:y>
    </cdr:from>
    <cdr:to>
      <cdr:x>0.63999</cdr:x>
      <cdr:y>0.9845</cdr:y>
    </cdr:to>
    <cdr:sp macro="" textlink="">
      <cdr:nvSpPr>
        <cdr:cNvPr id="7" name="TextBox 1"/>
        <cdr:cNvSpPr txBox="1"/>
      </cdr:nvSpPr>
      <cdr:spPr>
        <a:xfrm xmlns:a="http://schemas.openxmlformats.org/drawingml/2006/main">
          <a:off x="3888432" y="4027240"/>
          <a:ext cx="720080" cy="216024"/>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dirty="0" smtClean="0"/>
            <a:t>Haifa and North</a:t>
          </a:r>
          <a:endParaRPr lang="he-IL" sz="900" dirty="0"/>
        </a:p>
      </cdr:txBody>
    </cdr:sp>
  </cdr:relSizeAnchor>
  <cdr:relSizeAnchor xmlns:cdr="http://schemas.openxmlformats.org/drawingml/2006/chartDrawing">
    <cdr:from>
      <cdr:x>0.42</cdr:x>
      <cdr:y>0.89976</cdr:y>
    </cdr:from>
    <cdr:to>
      <cdr:x>0.52</cdr:x>
      <cdr:y>1</cdr:y>
    </cdr:to>
    <cdr:sp macro="" textlink="">
      <cdr:nvSpPr>
        <cdr:cNvPr id="8" name="TextBox 1"/>
        <cdr:cNvSpPr txBox="1"/>
      </cdr:nvSpPr>
      <cdr:spPr>
        <a:xfrm xmlns:a="http://schemas.openxmlformats.org/drawingml/2006/main">
          <a:off x="3024386" y="3878015"/>
          <a:ext cx="720080" cy="432048"/>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dirty="0" smtClean="0"/>
            <a:t>Tel Aviv and Center </a:t>
          </a:r>
          <a:endParaRPr lang="he-IL" sz="900" dirty="0"/>
        </a:p>
      </cdr:txBody>
    </cdr:sp>
  </cdr:relSizeAnchor>
  <cdr:relSizeAnchor xmlns:cdr="http://schemas.openxmlformats.org/drawingml/2006/chartDrawing">
    <cdr:from>
      <cdr:x>0.33</cdr:x>
      <cdr:y>0.93559</cdr:y>
    </cdr:from>
    <cdr:to>
      <cdr:x>0.43</cdr:x>
      <cdr:y>1</cdr:y>
    </cdr:to>
    <cdr:sp macro="" textlink="">
      <cdr:nvSpPr>
        <cdr:cNvPr id="9" name="TextBox 1"/>
        <cdr:cNvSpPr txBox="1"/>
      </cdr:nvSpPr>
      <cdr:spPr>
        <a:xfrm xmlns:a="http://schemas.openxmlformats.org/drawingml/2006/main">
          <a:off x="2376314" y="4032448"/>
          <a:ext cx="720080" cy="277615"/>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dirty="0" smtClean="0"/>
            <a:t>Jerusalem</a:t>
          </a:r>
          <a:endParaRPr lang="he-IL" sz="900" dirty="0"/>
        </a:p>
      </cdr:txBody>
    </cdr:sp>
  </cdr:relSizeAnchor>
</c:userShapes>
</file>

<file path=ppt/drawings/drawing15.xml><?xml version="1.0" encoding="utf-8"?>
<c:userShapes xmlns:c="http://schemas.openxmlformats.org/drawingml/2006/chart">
  <cdr:relSizeAnchor xmlns:cdr="http://schemas.openxmlformats.org/drawingml/2006/chartDrawing">
    <cdr:from>
      <cdr:x>0.63125</cdr:x>
      <cdr:y>0.89953</cdr:y>
    </cdr:from>
    <cdr:to>
      <cdr:x>0.73625</cdr:x>
      <cdr:y>0.97818</cdr:y>
    </cdr:to>
    <cdr:sp macro="" textlink="">
      <cdr:nvSpPr>
        <cdr:cNvPr id="2" name="TextBox 1"/>
        <cdr:cNvSpPr txBox="1"/>
      </cdr:nvSpPr>
      <cdr:spPr>
        <a:xfrm xmlns:a="http://schemas.openxmlformats.org/drawingml/2006/main">
          <a:off x="5194920" y="3023015"/>
          <a:ext cx="864096" cy="264305"/>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square" rtlCol="1"/>
        <a:lstStyle xmlns:a="http://schemas.openxmlformats.org/drawingml/2006/main"/>
        <a:p xmlns:a="http://schemas.openxmlformats.org/drawingml/2006/main">
          <a:r>
            <a:rPr lang="en-US" dirty="0" smtClean="0"/>
            <a:t>South</a:t>
          </a:r>
          <a:endParaRPr lang="he-IL" sz="1100" dirty="0"/>
        </a:p>
      </cdr:txBody>
    </cdr:sp>
  </cdr:relSizeAnchor>
  <cdr:relSizeAnchor xmlns:cdr="http://schemas.openxmlformats.org/drawingml/2006/chartDrawing">
    <cdr:from>
      <cdr:x>0.54375</cdr:x>
      <cdr:y>0.88729</cdr:y>
    </cdr:from>
    <cdr:to>
      <cdr:x>0.61375</cdr:x>
      <cdr:y>0.96593</cdr:y>
    </cdr:to>
    <cdr:sp macro="" textlink="">
      <cdr:nvSpPr>
        <cdr:cNvPr id="3" name="TextBox 1"/>
        <cdr:cNvSpPr txBox="1"/>
      </cdr:nvSpPr>
      <cdr:spPr>
        <a:xfrm xmlns:a="http://schemas.openxmlformats.org/drawingml/2006/main">
          <a:off x="4474840" y="2981861"/>
          <a:ext cx="576064" cy="264305"/>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dirty="0" smtClean="0"/>
            <a:t>Tel Aviv</a:t>
          </a:r>
          <a:endParaRPr lang="he-IL" sz="1100" dirty="0"/>
        </a:p>
      </cdr:txBody>
    </cdr:sp>
  </cdr:relSizeAnchor>
  <cdr:relSizeAnchor xmlns:cdr="http://schemas.openxmlformats.org/drawingml/2006/chartDrawing">
    <cdr:from>
      <cdr:x>0.465</cdr:x>
      <cdr:y>0.90395</cdr:y>
    </cdr:from>
    <cdr:to>
      <cdr:x>0.535</cdr:x>
      <cdr:y>0.98259</cdr:y>
    </cdr:to>
    <cdr:sp macro="" textlink="">
      <cdr:nvSpPr>
        <cdr:cNvPr id="4" name="TextBox 1"/>
        <cdr:cNvSpPr txBox="1"/>
      </cdr:nvSpPr>
      <cdr:spPr>
        <a:xfrm xmlns:a="http://schemas.openxmlformats.org/drawingml/2006/main">
          <a:off x="3826768" y="3037848"/>
          <a:ext cx="576064" cy="264305"/>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dirty="0" smtClean="0"/>
            <a:t>Center</a:t>
          </a:r>
          <a:endParaRPr lang="he-IL" sz="1100" dirty="0"/>
        </a:p>
      </cdr:txBody>
    </cdr:sp>
  </cdr:relSizeAnchor>
  <cdr:relSizeAnchor xmlns:cdr="http://schemas.openxmlformats.org/drawingml/2006/chartDrawing">
    <cdr:from>
      <cdr:x>0.36</cdr:x>
      <cdr:y>0.90496</cdr:y>
    </cdr:from>
    <cdr:to>
      <cdr:x>0.43</cdr:x>
      <cdr:y>0.9836</cdr:y>
    </cdr:to>
    <cdr:sp macro="" textlink="">
      <cdr:nvSpPr>
        <cdr:cNvPr id="5" name="TextBox 1"/>
        <cdr:cNvSpPr txBox="1"/>
      </cdr:nvSpPr>
      <cdr:spPr>
        <a:xfrm xmlns:a="http://schemas.openxmlformats.org/drawingml/2006/main">
          <a:off x="2962672" y="3041244"/>
          <a:ext cx="576064" cy="264305"/>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dirty="0" smtClean="0"/>
            <a:t>Israel</a:t>
          </a:r>
          <a:endParaRPr lang="he-IL"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0.23309</cdr:x>
      <cdr:y>0.22661</cdr:y>
    </cdr:from>
    <cdr:to>
      <cdr:x>0.43357</cdr:x>
      <cdr:y>0.29611</cdr:y>
    </cdr:to>
    <cdr:sp macro="" textlink="">
      <cdr:nvSpPr>
        <cdr:cNvPr id="2" name="TextBox 1"/>
        <cdr:cNvSpPr txBox="1"/>
      </cdr:nvSpPr>
      <cdr:spPr>
        <a:xfrm xmlns:a="http://schemas.openxmlformats.org/drawingml/2006/main">
          <a:off x="2451100" y="986075"/>
          <a:ext cx="2108200" cy="30242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drawings/drawing3.xml><?xml version="1.0" encoding="utf-8"?>
<c:userShapes xmlns:c="http://schemas.openxmlformats.org/drawingml/2006/chart">
  <cdr:relSizeAnchor xmlns:cdr="http://schemas.openxmlformats.org/drawingml/2006/chartDrawing">
    <cdr:from>
      <cdr:x>0.92416</cdr:x>
      <cdr:y>0.75244</cdr:y>
    </cdr:from>
    <cdr:to>
      <cdr:x>0.95342</cdr:x>
      <cdr:y>0.99702</cdr:y>
    </cdr:to>
    <cdr:sp macro="" textlink="">
      <cdr:nvSpPr>
        <cdr:cNvPr id="3" name="TextBox 21"/>
        <cdr:cNvSpPr txBox="1"/>
      </cdr:nvSpPr>
      <cdr:spPr>
        <a:xfrm xmlns:a="http://schemas.openxmlformats.org/drawingml/2006/main" rot="18812230">
          <a:off x="6996605" y="2798343"/>
          <a:ext cx="814704" cy="230832"/>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spAutoFit/>
        </a:bodyPr>
        <a:lstStyle xmlns:a="http://schemas.openxmlformats.org/drawingml/2006/main">
          <a:defPPr>
            <a:defRPr lang="he-IL"/>
          </a:defPPr>
          <a:lvl1pPr algn="ctr" rtl="1" fontAlgn="base">
            <a:spcBef>
              <a:spcPct val="50000"/>
            </a:spcBef>
            <a:spcAft>
              <a:spcPct val="0"/>
            </a:spcAft>
            <a:defRPr kern="1200">
              <a:solidFill>
                <a:schemeClr val="tx1"/>
              </a:solidFill>
              <a:latin typeface="Arial" charset="0"/>
              <a:ea typeface="+mn-ea"/>
              <a:cs typeface="Arial" charset="0"/>
            </a:defRPr>
          </a:lvl1pPr>
          <a:lvl2pPr marL="457200" algn="ctr" rtl="1" fontAlgn="base">
            <a:spcBef>
              <a:spcPct val="50000"/>
            </a:spcBef>
            <a:spcAft>
              <a:spcPct val="0"/>
            </a:spcAft>
            <a:defRPr kern="1200">
              <a:solidFill>
                <a:schemeClr val="tx1"/>
              </a:solidFill>
              <a:latin typeface="Arial" charset="0"/>
              <a:ea typeface="+mn-ea"/>
              <a:cs typeface="Arial" charset="0"/>
            </a:defRPr>
          </a:lvl2pPr>
          <a:lvl3pPr marL="914400" algn="ctr" rtl="1" fontAlgn="base">
            <a:spcBef>
              <a:spcPct val="50000"/>
            </a:spcBef>
            <a:spcAft>
              <a:spcPct val="0"/>
            </a:spcAft>
            <a:defRPr kern="1200">
              <a:solidFill>
                <a:schemeClr val="tx1"/>
              </a:solidFill>
              <a:latin typeface="Arial" charset="0"/>
              <a:ea typeface="+mn-ea"/>
              <a:cs typeface="Arial" charset="0"/>
            </a:defRPr>
          </a:lvl3pPr>
          <a:lvl4pPr marL="1371600" algn="ctr" rtl="1" fontAlgn="base">
            <a:spcBef>
              <a:spcPct val="50000"/>
            </a:spcBef>
            <a:spcAft>
              <a:spcPct val="0"/>
            </a:spcAft>
            <a:defRPr kern="1200">
              <a:solidFill>
                <a:schemeClr val="tx1"/>
              </a:solidFill>
              <a:latin typeface="Arial" charset="0"/>
              <a:ea typeface="+mn-ea"/>
              <a:cs typeface="Arial" charset="0"/>
            </a:defRPr>
          </a:lvl4pPr>
          <a:lvl5pPr marL="1828800" algn="ctr" rtl="1" fontAlgn="base">
            <a:spcBef>
              <a:spcPct val="5000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xmlns:a="http://schemas.openxmlformats.org/drawingml/2006/main">
          <a:r>
            <a:rPr lang="en-US" sz="900" dirty="0" err="1" smtClean="0"/>
            <a:t>Nahariya</a:t>
          </a:r>
          <a:endParaRPr lang="he-IL" sz="800" dirty="0"/>
        </a:p>
      </cdr:txBody>
    </cdr:sp>
  </cdr:relSizeAnchor>
  <cdr:relSizeAnchor xmlns:cdr="http://schemas.openxmlformats.org/drawingml/2006/chartDrawing">
    <cdr:from>
      <cdr:x>0.75661</cdr:x>
      <cdr:y>0.71894</cdr:y>
    </cdr:from>
    <cdr:to>
      <cdr:x>0.78588</cdr:x>
      <cdr:y>0.99922</cdr:y>
    </cdr:to>
    <cdr:sp macro="" textlink="">
      <cdr:nvSpPr>
        <cdr:cNvPr id="4" name="TextBox 20"/>
        <cdr:cNvSpPr txBox="1"/>
      </cdr:nvSpPr>
      <cdr:spPr>
        <a:xfrm xmlns:a="http://schemas.openxmlformats.org/drawingml/2006/main" rot="18812230">
          <a:off x="5615770" y="2746229"/>
          <a:ext cx="933632" cy="230832"/>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spAutoFit/>
        </a:bodyPr>
        <a:lstStyle xmlns:a="http://schemas.openxmlformats.org/drawingml/2006/main">
          <a:defPPr>
            <a:defRPr lang="he-IL"/>
          </a:defPPr>
          <a:lvl1pPr algn="ctr" rtl="1" fontAlgn="base">
            <a:spcBef>
              <a:spcPct val="50000"/>
            </a:spcBef>
            <a:spcAft>
              <a:spcPct val="0"/>
            </a:spcAft>
            <a:defRPr kern="1200">
              <a:solidFill>
                <a:schemeClr val="tx1"/>
              </a:solidFill>
              <a:latin typeface="Arial" charset="0"/>
              <a:ea typeface="+mn-ea"/>
              <a:cs typeface="Arial" charset="0"/>
            </a:defRPr>
          </a:lvl1pPr>
          <a:lvl2pPr marL="457200" algn="ctr" rtl="1" fontAlgn="base">
            <a:spcBef>
              <a:spcPct val="50000"/>
            </a:spcBef>
            <a:spcAft>
              <a:spcPct val="0"/>
            </a:spcAft>
            <a:defRPr kern="1200">
              <a:solidFill>
                <a:schemeClr val="tx1"/>
              </a:solidFill>
              <a:latin typeface="Arial" charset="0"/>
              <a:ea typeface="+mn-ea"/>
              <a:cs typeface="Arial" charset="0"/>
            </a:defRPr>
          </a:lvl2pPr>
          <a:lvl3pPr marL="914400" algn="ctr" rtl="1" fontAlgn="base">
            <a:spcBef>
              <a:spcPct val="50000"/>
            </a:spcBef>
            <a:spcAft>
              <a:spcPct val="0"/>
            </a:spcAft>
            <a:defRPr kern="1200">
              <a:solidFill>
                <a:schemeClr val="tx1"/>
              </a:solidFill>
              <a:latin typeface="Arial" charset="0"/>
              <a:ea typeface="+mn-ea"/>
              <a:cs typeface="Arial" charset="0"/>
            </a:defRPr>
          </a:lvl3pPr>
          <a:lvl4pPr marL="1371600" algn="ctr" rtl="1" fontAlgn="base">
            <a:spcBef>
              <a:spcPct val="50000"/>
            </a:spcBef>
            <a:spcAft>
              <a:spcPct val="0"/>
            </a:spcAft>
            <a:defRPr kern="1200">
              <a:solidFill>
                <a:schemeClr val="tx1"/>
              </a:solidFill>
              <a:latin typeface="Arial" charset="0"/>
              <a:ea typeface="+mn-ea"/>
              <a:cs typeface="Arial" charset="0"/>
            </a:defRPr>
          </a:lvl4pPr>
          <a:lvl5pPr marL="1828800" algn="ctr" rtl="1" fontAlgn="base">
            <a:spcBef>
              <a:spcPct val="5000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xmlns:a="http://schemas.openxmlformats.org/drawingml/2006/main">
          <a:r>
            <a:rPr lang="en-US" sz="900" dirty="0" err="1" smtClean="0"/>
            <a:t>Nesher</a:t>
          </a:r>
          <a:endParaRPr lang="he-IL" sz="800" dirty="0"/>
        </a:p>
      </cdr:txBody>
    </cdr:sp>
  </cdr:relSizeAnchor>
  <cdr:relSizeAnchor xmlns:cdr="http://schemas.openxmlformats.org/drawingml/2006/chartDrawing">
    <cdr:from>
      <cdr:x>0.78399</cdr:x>
      <cdr:y>0.72074</cdr:y>
    </cdr:from>
    <cdr:to>
      <cdr:x>0.81326</cdr:x>
      <cdr:y>1</cdr:y>
    </cdr:to>
    <cdr:sp macro="" textlink="">
      <cdr:nvSpPr>
        <cdr:cNvPr id="5" name="TextBox 20"/>
        <cdr:cNvSpPr txBox="1"/>
      </cdr:nvSpPr>
      <cdr:spPr>
        <a:xfrm xmlns:a="http://schemas.openxmlformats.org/drawingml/2006/main" rot="18812230">
          <a:off x="5833379" y="2801322"/>
          <a:ext cx="930215" cy="230832"/>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dirty="0" err="1" smtClean="0"/>
            <a:t>Kiryat</a:t>
          </a:r>
          <a:r>
            <a:rPr lang="en-US" sz="900" dirty="0" smtClean="0"/>
            <a:t> Yam</a:t>
          </a:r>
          <a:endParaRPr lang="he-IL" sz="800" dirty="0"/>
        </a:p>
      </cdr:txBody>
    </cdr:sp>
  </cdr:relSizeAnchor>
  <cdr:relSizeAnchor xmlns:cdr="http://schemas.openxmlformats.org/drawingml/2006/chartDrawing">
    <cdr:from>
      <cdr:x>0.71081</cdr:x>
      <cdr:y>0.78719</cdr:y>
    </cdr:from>
    <cdr:to>
      <cdr:x>0.74203</cdr:x>
      <cdr:y>0.94782</cdr:y>
    </cdr:to>
    <cdr:sp macro="" textlink="">
      <cdr:nvSpPr>
        <cdr:cNvPr id="6" name="TextBox 20"/>
        <cdr:cNvSpPr txBox="1"/>
      </cdr:nvSpPr>
      <cdr:spPr>
        <a:xfrm xmlns:a="http://schemas.openxmlformats.org/drawingml/2006/main" rot="18812230">
          <a:off x="5461519" y="2766587"/>
          <a:ext cx="535034" cy="246221"/>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000" dirty="0" smtClean="0"/>
            <a:t>Haifa</a:t>
          </a:r>
          <a:endParaRPr lang="he-IL" sz="900" dirty="0"/>
        </a:p>
      </cdr:txBody>
    </cdr:sp>
  </cdr:relSizeAnchor>
  <cdr:relSizeAnchor xmlns:cdr="http://schemas.openxmlformats.org/drawingml/2006/chartDrawing">
    <cdr:from>
      <cdr:x>0.63198</cdr:x>
      <cdr:y>0.77285</cdr:y>
    </cdr:from>
    <cdr:to>
      <cdr:x>0.65735</cdr:x>
      <cdr:y>1</cdr:y>
    </cdr:to>
    <cdr:sp macro="" textlink="">
      <cdr:nvSpPr>
        <cdr:cNvPr id="7" name="TextBox 12"/>
        <cdr:cNvSpPr txBox="1"/>
      </cdr:nvSpPr>
      <cdr:spPr>
        <a:xfrm xmlns:a="http://schemas.openxmlformats.org/drawingml/2006/main" rot="18812230">
          <a:off x="4705952" y="2854922"/>
          <a:ext cx="756640" cy="200055"/>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spAutoFit/>
        </a:bodyPr>
        <a:lstStyle xmlns:a="http://schemas.openxmlformats.org/drawingml/2006/main">
          <a:defPPr>
            <a:defRPr lang="he-IL"/>
          </a:defPPr>
          <a:lvl1pPr algn="ctr" rtl="1" fontAlgn="base">
            <a:spcBef>
              <a:spcPct val="50000"/>
            </a:spcBef>
            <a:spcAft>
              <a:spcPct val="0"/>
            </a:spcAft>
            <a:defRPr kern="1200">
              <a:solidFill>
                <a:schemeClr val="tx1"/>
              </a:solidFill>
              <a:latin typeface="Arial" charset="0"/>
              <a:ea typeface="+mn-ea"/>
              <a:cs typeface="Arial" charset="0"/>
            </a:defRPr>
          </a:lvl1pPr>
          <a:lvl2pPr marL="457200" algn="ctr" rtl="1" fontAlgn="base">
            <a:spcBef>
              <a:spcPct val="50000"/>
            </a:spcBef>
            <a:spcAft>
              <a:spcPct val="0"/>
            </a:spcAft>
            <a:defRPr kern="1200">
              <a:solidFill>
                <a:schemeClr val="tx1"/>
              </a:solidFill>
              <a:latin typeface="Arial" charset="0"/>
              <a:ea typeface="+mn-ea"/>
              <a:cs typeface="Arial" charset="0"/>
            </a:defRPr>
          </a:lvl2pPr>
          <a:lvl3pPr marL="914400" algn="ctr" rtl="1" fontAlgn="base">
            <a:spcBef>
              <a:spcPct val="50000"/>
            </a:spcBef>
            <a:spcAft>
              <a:spcPct val="0"/>
            </a:spcAft>
            <a:defRPr kern="1200">
              <a:solidFill>
                <a:schemeClr val="tx1"/>
              </a:solidFill>
              <a:latin typeface="Arial" charset="0"/>
              <a:ea typeface="+mn-ea"/>
              <a:cs typeface="Arial" charset="0"/>
            </a:defRPr>
          </a:lvl3pPr>
          <a:lvl4pPr marL="1371600" algn="ctr" rtl="1" fontAlgn="base">
            <a:spcBef>
              <a:spcPct val="50000"/>
            </a:spcBef>
            <a:spcAft>
              <a:spcPct val="0"/>
            </a:spcAft>
            <a:defRPr kern="1200">
              <a:solidFill>
                <a:schemeClr val="tx1"/>
              </a:solidFill>
              <a:latin typeface="Arial" charset="0"/>
              <a:ea typeface="+mn-ea"/>
              <a:cs typeface="Arial" charset="0"/>
            </a:defRPr>
          </a:lvl4pPr>
          <a:lvl5pPr marL="1828800" algn="ctr" rtl="1" fontAlgn="base">
            <a:spcBef>
              <a:spcPct val="5000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xmlns:a="http://schemas.openxmlformats.org/drawingml/2006/main">
          <a:r>
            <a:rPr lang="en-US" sz="700" dirty="0"/>
            <a:t>Or </a:t>
          </a:r>
          <a:r>
            <a:rPr lang="en-US" sz="700" dirty="0" err="1"/>
            <a:t>Akiva</a:t>
          </a:r>
          <a:r>
            <a:rPr lang="en-US" sz="700" dirty="0"/>
            <a:t> </a:t>
          </a:r>
        </a:p>
      </cdr:txBody>
    </cdr:sp>
  </cdr:relSizeAnchor>
  <cdr:relSizeAnchor xmlns:cdr="http://schemas.openxmlformats.org/drawingml/2006/chartDrawing">
    <cdr:from>
      <cdr:x>0.60213</cdr:x>
      <cdr:y>0.73618</cdr:y>
    </cdr:from>
    <cdr:to>
      <cdr:x>0.6275</cdr:x>
      <cdr:y>0.96332</cdr:y>
    </cdr:to>
    <cdr:sp macro="" textlink="">
      <cdr:nvSpPr>
        <cdr:cNvPr id="8" name="TextBox 12"/>
        <cdr:cNvSpPr txBox="1"/>
      </cdr:nvSpPr>
      <cdr:spPr>
        <a:xfrm xmlns:a="http://schemas.openxmlformats.org/drawingml/2006/main" rot="18812230">
          <a:off x="4470557" y="2730530"/>
          <a:ext cx="756640" cy="200055"/>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700" dirty="0" err="1" smtClean="0"/>
            <a:t>Hedera</a:t>
          </a:r>
          <a:endParaRPr lang="en-US" sz="700" dirty="0"/>
        </a:p>
      </cdr:txBody>
    </cdr:sp>
  </cdr:relSizeAnchor>
  <cdr:relSizeAnchor xmlns:cdr="http://schemas.openxmlformats.org/drawingml/2006/chartDrawing">
    <cdr:from>
      <cdr:x>0.57176</cdr:x>
      <cdr:y>0.72383</cdr:y>
    </cdr:from>
    <cdr:to>
      <cdr:x>0.59713</cdr:x>
      <cdr:y>0.95098</cdr:y>
    </cdr:to>
    <cdr:sp macro="" textlink="">
      <cdr:nvSpPr>
        <cdr:cNvPr id="9" name="TextBox 12"/>
        <cdr:cNvSpPr txBox="1"/>
      </cdr:nvSpPr>
      <cdr:spPr>
        <a:xfrm xmlns:a="http://schemas.openxmlformats.org/drawingml/2006/main" rot="18812230">
          <a:off x="4231031" y="2689398"/>
          <a:ext cx="756640" cy="200055"/>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700" dirty="0" smtClean="0"/>
            <a:t>Netanya </a:t>
          </a:r>
          <a:endParaRPr lang="en-US" sz="700" dirty="0"/>
        </a:p>
      </cdr:txBody>
    </cdr:sp>
  </cdr:relSizeAnchor>
  <cdr:relSizeAnchor xmlns:cdr="http://schemas.openxmlformats.org/drawingml/2006/chartDrawing">
    <cdr:from>
      <cdr:x>0.52625</cdr:x>
      <cdr:y>0.73618</cdr:y>
    </cdr:from>
    <cdr:to>
      <cdr:x>0.55162</cdr:x>
      <cdr:y>0.96332</cdr:y>
    </cdr:to>
    <cdr:sp macro="" textlink="">
      <cdr:nvSpPr>
        <cdr:cNvPr id="10" name="TextBox 12"/>
        <cdr:cNvSpPr txBox="1"/>
      </cdr:nvSpPr>
      <cdr:spPr>
        <a:xfrm xmlns:a="http://schemas.openxmlformats.org/drawingml/2006/main" rot="18812230">
          <a:off x="3872084" y="2730529"/>
          <a:ext cx="756640" cy="200055"/>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700" dirty="0" err="1" smtClean="0"/>
            <a:t>Kfar</a:t>
          </a:r>
          <a:r>
            <a:rPr lang="en-US" sz="700" dirty="0" smtClean="0"/>
            <a:t> Saba</a:t>
          </a:r>
          <a:endParaRPr lang="en-US" sz="700" dirty="0"/>
        </a:p>
      </cdr:txBody>
    </cdr:sp>
  </cdr:relSizeAnchor>
  <cdr:relSizeAnchor xmlns:cdr="http://schemas.openxmlformats.org/drawingml/2006/chartDrawing">
    <cdr:from>
      <cdr:x>0.49404</cdr:x>
      <cdr:y>0.70976</cdr:y>
    </cdr:from>
    <cdr:to>
      <cdr:x>0.51941</cdr:x>
      <cdr:y>0.93691</cdr:y>
    </cdr:to>
    <cdr:sp macro="" textlink="">
      <cdr:nvSpPr>
        <cdr:cNvPr id="11" name="TextBox 12"/>
        <cdr:cNvSpPr txBox="1"/>
      </cdr:nvSpPr>
      <cdr:spPr>
        <a:xfrm xmlns:a="http://schemas.openxmlformats.org/drawingml/2006/main" rot="18812230">
          <a:off x="3618053" y="2642530"/>
          <a:ext cx="756640" cy="200055"/>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700" dirty="0" err="1" smtClean="0"/>
            <a:t>Raanana</a:t>
          </a:r>
          <a:r>
            <a:rPr lang="en-US" sz="700" dirty="0" smtClean="0"/>
            <a:t> </a:t>
          </a:r>
          <a:endParaRPr lang="en-US" sz="700" dirty="0"/>
        </a:p>
      </cdr:txBody>
    </cdr:sp>
  </cdr:relSizeAnchor>
  <cdr:relSizeAnchor xmlns:cdr="http://schemas.openxmlformats.org/drawingml/2006/chartDrawing">
    <cdr:from>
      <cdr:x>0.44615</cdr:x>
      <cdr:y>0.76612</cdr:y>
    </cdr:from>
    <cdr:to>
      <cdr:x>0.47347</cdr:x>
      <cdr:y>0.93278</cdr:y>
    </cdr:to>
    <cdr:sp macro="" textlink="">
      <cdr:nvSpPr>
        <cdr:cNvPr id="12" name="TextBox 12"/>
        <cdr:cNvSpPr txBox="1"/>
      </cdr:nvSpPr>
      <cdr:spPr>
        <a:xfrm xmlns:a="http://schemas.openxmlformats.org/drawingml/2006/main" rot="18812230">
          <a:off x="3348824" y="2721836"/>
          <a:ext cx="555164" cy="215444"/>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800" dirty="0" err="1"/>
            <a:t>Herzliya</a:t>
          </a:r>
          <a:r>
            <a:rPr lang="en-US" sz="800" dirty="0"/>
            <a:t> </a:t>
          </a:r>
        </a:p>
      </cdr:txBody>
    </cdr:sp>
  </cdr:relSizeAnchor>
  <cdr:relSizeAnchor xmlns:cdr="http://schemas.openxmlformats.org/drawingml/2006/chartDrawing">
    <cdr:from>
      <cdr:x>0.3942</cdr:x>
      <cdr:y>0.74806</cdr:y>
    </cdr:from>
    <cdr:to>
      <cdr:x>0.41956</cdr:x>
      <cdr:y>0.97521</cdr:y>
    </cdr:to>
    <cdr:sp macro="" textlink="">
      <cdr:nvSpPr>
        <cdr:cNvPr id="13" name="TextBox 12"/>
        <cdr:cNvSpPr txBox="1"/>
      </cdr:nvSpPr>
      <cdr:spPr>
        <a:xfrm xmlns:a="http://schemas.openxmlformats.org/drawingml/2006/main" rot="18812230">
          <a:off x="2830610" y="2770126"/>
          <a:ext cx="756640" cy="200055"/>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700" dirty="0" smtClean="0"/>
            <a:t>Tel Aviv </a:t>
          </a:r>
          <a:endParaRPr lang="en-US" sz="700" dirty="0"/>
        </a:p>
      </cdr:txBody>
    </cdr:sp>
  </cdr:relSizeAnchor>
  <cdr:relSizeAnchor xmlns:cdr="http://schemas.openxmlformats.org/drawingml/2006/chartDrawing">
    <cdr:from>
      <cdr:x>0.37345</cdr:x>
      <cdr:y>0.72254</cdr:y>
    </cdr:from>
    <cdr:to>
      <cdr:x>0.39882</cdr:x>
      <cdr:y>0.94968</cdr:y>
    </cdr:to>
    <cdr:sp macro="" textlink="">
      <cdr:nvSpPr>
        <cdr:cNvPr id="14" name="TextBox 1"/>
        <cdr:cNvSpPr txBox="1"/>
      </cdr:nvSpPr>
      <cdr:spPr>
        <a:xfrm xmlns:a="http://schemas.openxmlformats.org/drawingml/2006/main" rot="18812230">
          <a:off x="2666996" y="2685090"/>
          <a:ext cx="756640" cy="200055"/>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700" dirty="0" smtClean="0"/>
            <a:t>Holon</a:t>
          </a:r>
          <a:endParaRPr lang="en-US" sz="700" dirty="0"/>
        </a:p>
      </cdr:txBody>
    </cdr:sp>
  </cdr:relSizeAnchor>
  <cdr:relSizeAnchor xmlns:cdr="http://schemas.openxmlformats.org/drawingml/2006/chartDrawing">
    <cdr:from>
      <cdr:x>0.33121</cdr:x>
      <cdr:y>0.72531</cdr:y>
    </cdr:from>
    <cdr:to>
      <cdr:x>0.35658</cdr:x>
      <cdr:y>0.95245</cdr:y>
    </cdr:to>
    <cdr:sp macro="" textlink="">
      <cdr:nvSpPr>
        <cdr:cNvPr id="15" name="TextBox 1"/>
        <cdr:cNvSpPr txBox="1"/>
      </cdr:nvSpPr>
      <cdr:spPr>
        <a:xfrm xmlns:a="http://schemas.openxmlformats.org/drawingml/2006/main" rot="18812230">
          <a:off x="2333887" y="2694318"/>
          <a:ext cx="756640" cy="200055"/>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700" dirty="0" smtClean="0"/>
            <a:t>Bat Yam</a:t>
          </a:r>
          <a:endParaRPr lang="en-US" sz="700" dirty="0"/>
        </a:p>
      </cdr:txBody>
    </cdr:sp>
  </cdr:relSizeAnchor>
  <cdr:relSizeAnchor xmlns:cdr="http://schemas.openxmlformats.org/drawingml/2006/chartDrawing">
    <cdr:from>
      <cdr:x>0.28632</cdr:x>
      <cdr:y>0.73892</cdr:y>
    </cdr:from>
    <cdr:to>
      <cdr:x>0.31169</cdr:x>
      <cdr:y>0.96607</cdr:y>
    </cdr:to>
    <cdr:sp macro="" textlink="">
      <cdr:nvSpPr>
        <cdr:cNvPr id="16" name="TextBox 1"/>
        <cdr:cNvSpPr txBox="1"/>
      </cdr:nvSpPr>
      <cdr:spPr>
        <a:xfrm xmlns:a="http://schemas.openxmlformats.org/drawingml/2006/main" rot="18812230">
          <a:off x="1979843" y="2739663"/>
          <a:ext cx="756640" cy="200055"/>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700" dirty="0" err="1" smtClean="0"/>
            <a:t>Rishon</a:t>
          </a:r>
          <a:r>
            <a:rPr lang="en-US" sz="700" dirty="0" smtClean="0"/>
            <a:t> </a:t>
          </a:r>
          <a:r>
            <a:rPr lang="en-US" sz="700" dirty="0" err="1" smtClean="0"/>
            <a:t>LeTsion</a:t>
          </a:r>
          <a:r>
            <a:rPr lang="en-US" sz="700" dirty="0" smtClean="0"/>
            <a:t> </a:t>
          </a:r>
          <a:endParaRPr lang="en-US" sz="700" dirty="0"/>
        </a:p>
      </cdr:txBody>
    </cdr:sp>
  </cdr:relSizeAnchor>
  <cdr:relSizeAnchor xmlns:cdr="http://schemas.openxmlformats.org/drawingml/2006/chartDrawing">
    <cdr:from>
      <cdr:x>0.24877</cdr:x>
      <cdr:y>0.72519</cdr:y>
    </cdr:from>
    <cdr:to>
      <cdr:x>0.27414</cdr:x>
      <cdr:y>0.95234</cdr:y>
    </cdr:to>
    <cdr:sp macro="" textlink="">
      <cdr:nvSpPr>
        <cdr:cNvPr id="17" name="TextBox 1"/>
        <cdr:cNvSpPr txBox="1"/>
      </cdr:nvSpPr>
      <cdr:spPr>
        <a:xfrm xmlns:a="http://schemas.openxmlformats.org/drawingml/2006/main" rot="18812230">
          <a:off x="1683715" y="2693927"/>
          <a:ext cx="756640" cy="200055"/>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700" dirty="0" smtClean="0"/>
            <a:t>Yavne</a:t>
          </a:r>
          <a:endParaRPr lang="en-US" sz="700" dirty="0"/>
        </a:p>
      </cdr:txBody>
    </cdr:sp>
  </cdr:relSizeAnchor>
  <cdr:relSizeAnchor xmlns:cdr="http://schemas.openxmlformats.org/drawingml/2006/chartDrawing">
    <cdr:from>
      <cdr:x>0.17347</cdr:x>
      <cdr:y>0.70481</cdr:y>
    </cdr:from>
    <cdr:to>
      <cdr:x>0.19884</cdr:x>
      <cdr:y>0.93196</cdr:y>
    </cdr:to>
    <cdr:sp macro="" textlink="">
      <cdr:nvSpPr>
        <cdr:cNvPr id="18" name="TextBox 1"/>
        <cdr:cNvSpPr txBox="1"/>
      </cdr:nvSpPr>
      <cdr:spPr>
        <a:xfrm xmlns:a="http://schemas.openxmlformats.org/drawingml/2006/main" rot="18812230">
          <a:off x="1089826" y="2626050"/>
          <a:ext cx="756640" cy="200055"/>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700" dirty="0" err="1" smtClean="0"/>
            <a:t>Askelon</a:t>
          </a:r>
          <a:r>
            <a:rPr lang="en-US" sz="700" dirty="0" smtClean="0"/>
            <a:t> </a:t>
          </a:r>
          <a:endParaRPr lang="en-US" sz="700" dirty="0"/>
        </a:p>
      </cdr:txBody>
    </cdr:sp>
  </cdr:relSizeAnchor>
  <cdr:relSizeAnchor xmlns:cdr="http://schemas.openxmlformats.org/drawingml/2006/chartDrawing">
    <cdr:from>
      <cdr:x>0.21501</cdr:x>
      <cdr:y>0.72921</cdr:y>
    </cdr:from>
    <cdr:to>
      <cdr:x>0.24038</cdr:x>
      <cdr:y>0.95635</cdr:y>
    </cdr:to>
    <cdr:sp macro="" textlink="">
      <cdr:nvSpPr>
        <cdr:cNvPr id="19" name="TextBox 1"/>
        <cdr:cNvSpPr txBox="1"/>
      </cdr:nvSpPr>
      <cdr:spPr>
        <a:xfrm xmlns:a="http://schemas.openxmlformats.org/drawingml/2006/main" rot="18812230">
          <a:off x="1417452" y="2707313"/>
          <a:ext cx="756640" cy="200055"/>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700" dirty="0" err="1" smtClean="0"/>
            <a:t>Asdod</a:t>
          </a:r>
          <a:endParaRPr lang="en-US" sz="700" dirty="0"/>
        </a:p>
      </cdr:txBody>
    </cdr:sp>
  </cdr:relSizeAnchor>
  <cdr:relSizeAnchor xmlns:cdr="http://schemas.openxmlformats.org/drawingml/2006/chartDrawing">
    <cdr:from>
      <cdr:x>0.13695</cdr:x>
      <cdr:y>0.72817</cdr:y>
    </cdr:from>
    <cdr:to>
      <cdr:x>0.16232</cdr:x>
      <cdr:y>0.95531</cdr:y>
    </cdr:to>
    <cdr:sp macro="" textlink="">
      <cdr:nvSpPr>
        <cdr:cNvPr id="20" name="TextBox 1"/>
        <cdr:cNvSpPr txBox="1"/>
      </cdr:nvSpPr>
      <cdr:spPr>
        <a:xfrm xmlns:a="http://schemas.openxmlformats.org/drawingml/2006/main" rot="18812230">
          <a:off x="801795" y="2703843"/>
          <a:ext cx="756640" cy="200055"/>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700" dirty="0" err="1" smtClean="0"/>
            <a:t>Kiryat</a:t>
          </a:r>
          <a:r>
            <a:rPr lang="en-US" sz="700" dirty="0" smtClean="0"/>
            <a:t> Gat  </a:t>
          </a:r>
          <a:endParaRPr lang="en-US" sz="700" dirty="0"/>
        </a:p>
      </cdr:txBody>
    </cdr:sp>
  </cdr:relSizeAnchor>
  <cdr:relSizeAnchor xmlns:cdr="http://schemas.openxmlformats.org/drawingml/2006/chartDrawing">
    <cdr:from>
      <cdr:x>0.0913</cdr:x>
      <cdr:y>0.73617</cdr:y>
    </cdr:from>
    <cdr:to>
      <cdr:x>0.11667</cdr:x>
      <cdr:y>0.96332</cdr:y>
    </cdr:to>
    <cdr:sp macro="" textlink="">
      <cdr:nvSpPr>
        <cdr:cNvPr id="21" name="TextBox 1"/>
        <cdr:cNvSpPr txBox="1"/>
      </cdr:nvSpPr>
      <cdr:spPr>
        <a:xfrm xmlns:a="http://schemas.openxmlformats.org/drawingml/2006/main" rot="18812230">
          <a:off x="441755" y="2730515"/>
          <a:ext cx="756640" cy="200055"/>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700" dirty="0" err="1" smtClean="0"/>
            <a:t>Ber</a:t>
          </a:r>
          <a:r>
            <a:rPr lang="en-US" sz="700" dirty="0" smtClean="0"/>
            <a:t> </a:t>
          </a:r>
          <a:r>
            <a:rPr lang="en-US" sz="700" dirty="0" err="1" smtClean="0"/>
            <a:t>Sheva</a:t>
          </a:r>
          <a:r>
            <a:rPr lang="en-US" sz="700" dirty="0" smtClean="0"/>
            <a:t> </a:t>
          </a:r>
          <a:endParaRPr lang="en-US" sz="700" dirty="0"/>
        </a:p>
      </cdr:txBody>
    </cdr:sp>
  </cdr:relSizeAnchor>
  <cdr:relSizeAnchor xmlns:cdr="http://schemas.openxmlformats.org/drawingml/2006/chartDrawing">
    <cdr:from>
      <cdr:x>0.05478</cdr:x>
      <cdr:y>0.73388</cdr:y>
    </cdr:from>
    <cdr:to>
      <cdr:x>0.08014</cdr:x>
      <cdr:y>0.96103</cdr:y>
    </cdr:to>
    <cdr:sp macro="" textlink="">
      <cdr:nvSpPr>
        <cdr:cNvPr id="22" name="TextBox 1"/>
        <cdr:cNvSpPr txBox="1"/>
      </cdr:nvSpPr>
      <cdr:spPr>
        <a:xfrm xmlns:a="http://schemas.openxmlformats.org/drawingml/2006/main" rot="18812230">
          <a:off x="153723" y="2722893"/>
          <a:ext cx="756640" cy="200055"/>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700" dirty="0" err="1" smtClean="0"/>
            <a:t>Dimona</a:t>
          </a:r>
          <a:r>
            <a:rPr lang="en-US" sz="700" dirty="0" smtClean="0"/>
            <a:t> </a:t>
          </a:r>
          <a:endParaRPr lang="en-US" sz="700" dirty="0"/>
        </a:p>
      </cdr:txBody>
    </cdr:sp>
  </cdr:relSizeAnchor>
</c:userShapes>
</file>

<file path=ppt/drawings/drawing4.xml><?xml version="1.0" encoding="utf-8"?>
<c:userShapes xmlns:c="http://schemas.openxmlformats.org/drawingml/2006/chart">
  <cdr:relSizeAnchor xmlns:cdr="http://schemas.openxmlformats.org/drawingml/2006/chartDrawing">
    <cdr:from>
      <cdr:x>0.77859</cdr:x>
      <cdr:y>0.95143</cdr:y>
    </cdr:from>
    <cdr:to>
      <cdr:x>0.84613</cdr:x>
      <cdr:y>1</cdr:y>
    </cdr:to>
    <cdr:sp macro="" textlink="">
      <cdr:nvSpPr>
        <cdr:cNvPr id="2" name="TextBox 1"/>
        <cdr:cNvSpPr txBox="1"/>
      </cdr:nvSpPr>
      <cdr:spPr>
        <a:xfrm xmlns:a="http://schemas.openxmlformats.org/drawingml/2006/main">
          <a:off x="6641084" y="4447853"/>
          <a:ext cx="576064" cy="216025"/>
        </a:xfrm>
        <a:prstGeom xmlns:a="http://schemas.openxmlformats.org/drawingml/2006/main" prst="rect">
          <a:avLst/>
        </a:prstGeom>
      </cdr:spPr>
      <cdr:txBody>
        <a:bodyPr xmlns:a="http://schemas.openxmlformats.org/drawingml/2006/main" vertOverflow="clip" wrap="square" rtlCol="1"/>
        <a:lstStyle xmlns:a="http://schemas.openxmlformats.org/drawingml/2006/main"/>
        <a:p xmlns:a="http://schemas.openxmlformats.org/drawingml/2006/main">
          <a:endParaRPr lang="he-IL" sz="1100" dirty="0"/>
        </a:p>
      </cdr:txBody>
    </cdr:sp>
  </cdr:relSizeAnchor>
  <cdr:relSizeAnchor xmlns:cdr="http://schemas.openxmlformats.org/drawingml/2006/chartDrawing">
    <cdr:from>
      <cdr:x>0.54221</cdr:x>
      <cdr:y>0.93524</cdr:y>
    </cdr:from>
    <cdr:to>
      <cdr:x>0.89678</cdr:x>
      <cdr:y>0.98447</cdr:y>
    </cdr:to>
    <cdr:sp macro="" textlink="">
      <cdr:nvSpPr>
        <cdr:cNvPr id="3" name="TextBox 2"/>
        <cdr:cNvSpPr txBox="1"/>
      </cdr:nvSpPr>
      <cdr:spPr>
        <a:xfrm xmlns:a="http://schemas.openxmlformats.org/drawingml/2006/main">
          <a:off x="4624860" y="4159821"/>
          <a:ext cx="3024336" cy="218953"/>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square" rtlCol="1"/>
        <a:lstStyle xmlns:a="http://schemas.openxmlformats.org/drawingml/2006/main"/>
        <a:p xmlns:a="http://schemas.openxmlformats.org/drawingml/2006/main">
          <a:r>
            <a:rPr lang="en-US" sz="1100" dirty="0" smtClean="0"/>
            <a:t>Inventories of dwellings for households</a:t>
          </a:r>
          <a:endParaRPr lang="he-IL" sz="1100" dirty="0"/>
        </a:p>
      </cdr:txBody>
    </cdr:sp>
  </cdr:relSizeAnchor>
  <cdr:relSizeAnchor xmlns:cdr="http://schemas.openxmlformats.org/drawingml/2006/chartDrawing">
    <cdr:from>
      <cdr:x>0.21949</cdr:x>
      <cdr:y>0.93524</cdr:y>
    </cdr:from>
    <cdr:to>
      <cdr:x>0.52341</cdr:x>
      <cdr:y>1</cdr:y>
    </cdr:to>
    <cdr:sp macro="" textlink="">
      <cdr:nvSpPr>
        <cdr:cNvPr id="4" name="TextBox 3"/>
        <cdr:cNvSpPr txBox="1"/>
      </cdr:nvSpPr>
      <cdr:spPr>
        <a:xfrm xmlns:a="http://schemas.openxmlformats.org/drawingml/2006/main">
          <a:off x="1872208" y="4159822"/>
          <a:ext cx="2592288" cy="288031"/>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square" rtlCol="1"/>
        <a:lstStyle xmlns:a="http://schemas.openxmlformats.org/drawingml/2006/main"/>
        <a:p xmlns:a="http://schemas.openxmlformats.org/drawingml/2006/main">
          <a:r>
            <a:rPr lang="en-US" dirty="0"/>
            <a:t>Ratio of housing prices to GDP per capita</a:t>
          </a:r>
          <a:endParaRPr lang="he-IL" sz="1100" dirty="0"/>
        </a:p>
      </cdr:txBody>
    </cdr:sp>
  </cdr:relSizeAnchor>
</c:userShapes>
</file>

<file path=ppt/drawings/drawing5.xml><?xml version="1.0" encoding="utf-8"?>
<c:userShapes xmlns:c="http://schemas.openxmlformats.org/drawingml/2006/chart">
  <cdr:relSizeAnchor xmlns:cdr="http://schemas.openxmlformats.org/drawingml/2006/chartDrawing">
    <cdr:from>
      <cdr:x>0.34862</cdr:x>
      <cdr:y>0.89203</cdr:y>
    </cdr:from>
    <cdr:to>
      <cdr:x>0.44954</cdr:x>
      <cdr:y>0.96072</cdr:y>
    </cdr:to>
    <cdr:sp macro="" textlink="">
      <cdr:nvSpPr>
        <cdr:cNvPr id="2" name="TextBox 5"/>
        <cdr:cNvSpPr txBox="1"/>
      </cdr:nvSpPr>
      <cdr:spPr>
        <a:xfrm xmlns:a="http://schemas.openxmlformats.org/drawingml/2006/main">
          <a:off x="2736304" y="3597069"/>
          <a:ext cx="792088" cy="276999"/>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spAutoFit/>
        </a:bodyPr>
        <a:lstStyle xmlns:a="http://schemas.openxmlformats.org/drawingml/2006/main">
          <a:defPPr>
            <a:defRPr lang="he-IL"/>
          </a:defPPr>
          <a:lvl1pPr algn="ctr" rtl="1" fontAlgn="base">
            <a:spcBef>
              <a:spcPct val="50000"/>
            </a:spcBef>
            <a:spcAft>
              <a:spcPct val="0"/>
            </a:spcAft>
            <a:defRPr kern="1200">
              <a:solidFill>
                <a:schemeClr val="tx1"/>
              </a:solidFill>
              <a:latin typeface="Arial" charset="0"/>
              <a:ea typeface="+mn-ea"/>
              <a:cs typeface="Arial" charset="0"/>
            </a:defRPr>
          </a:lvl1pPr>
          <a:lvl2pPr marL="457200" algn="ctr" rtl="1" fontAlgn="base">
            <a:spcBef>
              <a:spcPct val="50000"/>
            </a:spcBef>
            <a:spcAft>
              <a:spcPct val="0"/>
            </a:spcAft>
            <a:defRPr kern="1200">
              <a:solidFill>
                <a:schemeClr val="tx1"/>
              </a:solidFill>
              <a:latin typeface="Arial" charset="0"/>
              <a:ea typeface="+mn-ea"/>
              <a:cs typeface="Arial" charset="0"/>
            </a:defRPr>
          </a:lvl2pPr>
          <a:lvl3pPr marL="914400" algn="ctr" rtl="1" fontAlgn="base">
            <a:spcBef>
              <a:spcPct val="50000"/>
            </a:spcBef>
            <a:spcAft>
              <a:spcPct val="0"/>
            </a:spcAft>
            <a:defRPr kern="1200">
              <a:solidFill>
                <a:schemeClr val="tx1"/>
              </a:solidFill>
              <a:latin typeface="Arial" charset="0"/>
              <a:ea typeface="+mn-ea"/>
              <a:cs typeface="Arial" charset="0"/>
            </a:defRPr>
          </a:lvl3pPr>
          <a:lvl4pPr marL="1371600" algn="ctr" rtl="1" fontAlgn="base">
            <a:spcBef>
              <a:spcPct val="50000"/>
            </a:spcBef>
            <a:spcAft>
              <a:spcPct val="0"/>
            </a:spcAft>
            <a:defRPr kern="1200">
              <a:solidFill>
                <a:schemeClr val="tx1"/>
              </a:solidFill>
              <a:latin typeface="Arial" charset="0"/>
              <a:ea typeface="+mn-ea"/>
              <a:cs typeface="Arial" charset="0"/>
            </a:defRPr>
          </a:lvl4pPr>
          <a:lvl5pPr marL="1828800" algn="ctr" rtl="1" fontAlgn="base">
            <a:spcBef>
              <a:spcPct val="5000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xmlns:a="http://schemas.openxmlformats.org/drawingml/2006/main">
          <a:r>
            <a:rPr lang="en-US" sz="1200" dirty="0" smtClean="0"/>
            <a:t>Center</a:t>
          </a:r>
          <a:endParaRPr lang="he-IL" sz="1200" dirty="0"/>
        </a:p>
      </cdr:txBody>
    </cdr:sp>
  </cdr:relSizeAnchor>
  <cdr:relSizeAnchor xmlns:cdr="http://schemas.openxmlformats.org/drawingml/2006/chartDrawing">
    <cdr:from>
      <cdr:x>0.49158</cdr:x>
      <cdr:y>0.88551</cdr:y>
    </cdr:from>
    <cdr:to>
      <cdr:x>0.5925</cdr:x>
      <cdr:y>0.95039</cdr:y>
    </cdr:to>
    <cdr:sp macro="" textlink="">
      <cdr:nvSpPr>
        <cdr:cNvPr id="3" name="TextBox 5"/>
        <cdr:cNvSpPr txBox="1"/>
      </cdr:nvSpPr>
      <cdr:spPr>
        <a:xfrm xmlns:a="http://schemas.openxmlformats.org/drawingml/2006/main">
          <a:off x="3858344" y="3570783"/>
          <a:ext cx="792088" cy="261610"/>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dirty="0" smtClean="0"/>
            <a:t>Jerusalem</a:t>
          </a:r>
          <a:endParaRPr lang="he-IL" dirty="0"/>
        </a:p>
      </cdr:txBody>
    </cdr:sp>
  </cdr:relSizeAnchor>
  <cdr:relSizeAnchor xmlns:cdr="http://schemas.openxmlformats.org/drawingml/2006/chartDrawing">
    <cdr:from>
      <cdr:x>0.63303</cdr:x>
      <cdr:y>0.8896</cdr:y>
    </cdr:from>
    <cdr:to>
      <cdr:x>0.73394</cdr:x>
      <cdr:y>0.95448</cdr:y>
    </cdr:to>
    <cdr:sp macro="" textlink="">
      <cdr:nvSpPr>
        <cdr:cNvPr id="4" name="TextBox 5"/>
        <cdr:cNvSpPr txBox="1"/>
      </cdr:nvSpPr>
      <cdr:spPr>
        <a:xfrm xmlns:a="http://schemas.openxmlformats.org/drawingml/2006/main">
          <a:off x="4968552" y="3587281"/>
          <a:ext cx="792088" cy="261610"/>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dirty="0" smtClean="0"/>
            <a:t>Haifa</a:t>
          </a:r>
          <a:endParaRPr lang="he-IL" dirty="0"/>
        </a:p>
      </cdr:txBody>
    </cdr:sp>
  </cdr:relSizeAnchor>
  <cdr:relSizeAnchor xmlns:cdr="http://schemas.openxmlformats.org/drawingml/2006/chartDrawing">
    <cdr:from>
      <cdr:x>0.77064</cdr:x>
      <cdr:y>0.88579</cdr:y>
    </cdr:from>
    <cdr:to>
      <cdr:x>0.87156</cdr:x>
      <cdr:y>0.99264</cdr:y>
    </cdr:to>
    <cdr:sp macro="" textlink="">
      <cdr:nvSpPr>
        <cdr:cNvPr id="5" name="TextBox 5"/>
        <cdr:cNvSpPr txBox="1"/>
      </cdr:nvSpPr>
      <cdr:spPr>
        <a:xfrm xmlns:a="http://schemas.openxmlformats.org/drawingml/2006/main">
          <a:off x="6048672" y="3571892"/>
          <a:ext cx="792088" cy="430887"/>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dirty="0" smtClean="0"/>
            <a:t>Everything Else</a:t>
          </a:r>
          <a:endParaRPr lang="he-IL" dirty="0"/>
        </a:p>
      </cdr:txBody>
    </cdr:sp>
  </cdr:relSizeAnchor>
</c:userShapes>
</file>

<file path=ppt/drawings/drawing6.xml><?xml version="1.0" encoding="utf-8"?>
<c:userShapes xmlns:c="http://schemas.openxmlformats.org/drawingml/2006/chart">
  <cdr:relSizeAnchor xmlns:cdr="http://schemas.openxmlformats.org/drawingml/2006/chartDrawing">
    <cdr:from>
      <cdr:x>0.25234</cdr:x>
      <cdr:y>0.84364</cdr:y>
    </cdr:from>
    <cdr:to>
      <cdr:x>0.34579</cdr:x>
      <cdr:y>0.96214</cdr:y>
    </cdr:to>
    <cdr:sp macro="" textlink="">
      <cdr:nvSpPr>
        <cdr:cNvPr id="2" name="TextBox 1"/>
        <cdr:cNvSpPr txBox="1"/>
      </cdr:nvSpPr>
      <cdr:spPr>
        <a:xfrm xmlns:a="http://schemas.openxmlformats.org/drawingml/2006/main">
          <a:off x="1944216" y="3588716"/>
          <a:ext cx="720080" cy="504056"/>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square" rtlCol="1"/>
        <a:lstStyle xmlns:a="http://schemas.openxmlformats.org/drawingml/2006/main"/>
        <a:p xmlns:a="http://schemas.openxmlformats.org/drawingml/2006/main">
          <a:r>
            <a:rPr lang="en-US" dirty="0"/>
            <a:t>Tel Aviv Original data</a:t>
          </a:r>
          <a:endParaRPr lang="he-IL" sz="1100" dirty="0"/>
        </a:p>
      </cdr:txBody>
    </cdr:sp>
  </cdr:relSizeAnchor>
  <cdr:relSizeAnchor xmlns:cdr="http://schemas.openxmlformats.org/drawingml/2006/chartDrawing">
    <cdr:from>
      <cdr:x>0.37383</cdr:x>
      <cdr:y>0.84364</cdr:y>
    </cdr:from>
    <cdr:to>
      <cdr:x>0.46729</cdr:x>
      <cdr:y>0.96214</cdr:y>
    </cdr:to>
    <cdr:sp macro="" textlink="">
      <cdr:nvSpPr>
        <cdr:cNvPr id="3" name="TextBox 1"/>
        <cdr:cNvSpPr txBox="1"/>
      </cdr:nvSpPr>
      <cdr:spPr>
        <a:xfrm xmlns:a="http://schemas.openxmlformats.org/drawingml/2006/main">
          <a:off x="2880320" y="3588716"/>
          <a:ext cx="720080" cy="504056"/>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dirty="0" smtClean="0"/>
            <a:t>Center</a:t>
          </a:r>
          <a:endParaRPr lang="en-US" dirty="0"/>
        </a:p>
        <a:p xmlns:a="http://schemas.openxmlformats.org/drawingml/2006/main">
          <a:r>
            <a:rPr lang="en-US" dirty="0" smtClean="0"/>
            <a:t>Original data</a:t>
          </a:r>
          <a:endParaRPr lang="he-IL" sz="1100" dirty="0"/>
        </a:p>
      </cdr:txBody>
    </cdr:sp>
  </cdr:relSizeAnchor>
  <cdr:relSizeAnchor xmlns:cdr="http://schemas.openxmlformats.org/drawingml/2006/chartDrawing">
    <cdr:from>
      <cdr:x>0.49463</cdr:x>
      <cdr:y>0.84364</cdr:y>
    </cdr:from>
    <cdr:to>
      <cdr:x>0.58809</cdr:x>
      <cdr:y>0.96214</cdr:y>
    </cdr:to>
    <cdr:sp macro="" textlink="">
      <cdr:nvSpPr>
        <cdr:cNvPr id="4" name="TextBox 1"/>
        <cdr:cNvSpPr txBox="1"/>
      </cdr:nvSpPr>
      <cdr:spPr>
        <a:xfrm xmlns:a="http://schemas.openxmlformats.org/drawingml/2006/main">
          <a:off x="3811089" y="3588716"/>
          <a:ext cx="720080" cy="504056"/>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000" dirty="0" smtClean="0"/>
            <a:t>Jerusalem</a:t>
          </a:r>
          <a:endParaRPr lang="en-US" sz="1000" dirty="0"/>
        </a:p>
        <a:p xmlns:a="http://schemas.openxmlformats.org/drawingml/2006/main">
          <a:r>
            <a:rPr lang="en-US" dirty="0" smtClean="0"/>
            <a:t>Original data</a:t>
          </a:r>
          <a:endParaRPr lang="he-IL" sz="1100" dirty="0"/>
        </a:p>
      </cdr:txBody>
    </cdr:sp>
  </cdr:relSizeAnchor>
  <cdr:relSizeAnchor xmlns:cdr="http://schemas.openxmlformats.org/drawingml/2006/chartDrawing">
    <cdr:from>
      <cdr:x>0.60748</cdr:x>
      <cdr:y>0.82672</cdr:y>
    </cdr:from>
    <cdr:to>
      <cdr:x>0.70093</cdr:x>
      <cdr:y>0.94521</cdr:y>
    </cdr:to>
    <cdr:sp macro="" textlink="">
      <cdr:nvSpPr>
        <cdr:cNvPr id="5" name="TextBox 1"/>
        <cdr:cNvSpPr txBox="1"/>
      </cdr:nvSpPr>
      <cdr:spPr>
        <a:xfrm xmlns:a="http://schemas.openxmlformats.org/drawingml/2006/main">
          <a:off x="4680520" y="3516708"/>
          <a:ext cx="720080" cy="504056"/>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000" dirty="0" smtClean="0"/>
            <a:t>Haifa</a:t>
          </a:r>
          <a:endParaRPr lang="en-US" sz="1000" dirty="0"/>
        </a:p>
        <a:p xmlns:a="http://schemas.openxmlformats.org/drawingml/2006/main">
          <a:r>
            <a:rPr lang="en-US" dirty="0" smtClean="0"/>
            <a:t>Original data</a:t>
          </a:r>
          <a:endParaRPr lang="he-IL" sz="1100" dirty="0"/>
        </a:p>
      </cdr:txBody>
    </cdr:sp>
  </cdr:relSizeAnchor>
  <cdr:relSizeAnchor xmlns:cdr="http://schemas.openxmlformats.org/drawingml/2006/chartDrawing">
    <cdr:from>
      <cdr:x>0.71206</cdr:x>
      <cdr:y>0.84364</cdr:y>
    </cdr:from>
    <cdr:to>
      <cdr:x>0.80552</cdr:x>
      <cdr:y>0.96214</cdr:y>
    </cdr:to>
    <cdr:sp macro="" textlink="">
      <cdr:nvSpPr>
        <cdr:cNvPr id="6" name="TextBox 1"/>
        <cdr:cNvSpPr txBox="1"/>
      </cdr:nvSpPr>
      <cdr:spPr>
        <a:xfrm xmlns:a="http://schemas.openxmlformats.org/drawingml/2006/main">
          <a:off x="5486350" y="3588716"/>
          <a:ext cx="720080" cy="504056"/>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dirty="0" smtClean="0"/>
            <a:t>Everything else</a:t>
          </a:r>
          <a:endParaRPr lang="he-IL" sz="1050" dirty="0"/>
        </a:p>
      </cdr:txBody>
    </cdr:sp>
  </cdr:relSizeAnchor>
</c:userShapes>
</file>

<file path=ppt/drawings/drawing7.xml><?xml version="1.0" encoding="utf-8"?>
<c:userShapes xmlns:c="http://schemas.openxmlformats.org/drawingml/2006/chart">
  <cdr:relSizeAnchor xmlns:cdr="http://schemas.openxmlformats.org/drawingml/2006/chartDrawing">
    <cdr:from>
      <cdr:x>0.57813</cdr:x>
      <cdr:y>0.31231</cdr:y>
    </cdr:from>
    <cdr:to>
      <cdr:x>0.81618</cdr:x>
      <cdr:y>0.39061</cdr:y>
    </cdr:to>
    <cdr:sp macro="" textlink="">
      <cdr:nvSpPr>
        <cdr:cNvPr id="2" name="TextBox 1"/>
        <cdr:cNvSpPr txBox="1"/>
      </cdr:nvSpPr>
      <cdr:spPr>
        <a:xfrm xmlns:a="http://schemas.openxmlformats.org/drawingml/2006/main">
          <a:off x="4896544" y="1296144"/>
          <a:ext cx="2016196" cy="324956"/>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square" rtlCol="1"/>
        <a:lstStyle xmlns:a="http://schemas.openxmlformats.org/drawingml/2006/main"/>
        <a:p xmlns:a="http://schemas.openxmlformats.org/drawingml/2006/main">
          <a:r>
            <a:rPr lang="en-US" sz="1100" dirty="0" smtClean="0"/>
            <a:t>The housing price index is real</a:t>
          </a:r>
          <a:endParaRPr lang="he-IL" sz="1100" dirty="0"/>
        </a:p>
      </cdr:txBody>
    </cdr:sp>
  </cdr:relSizeAnchor>
  <cdr:relSizeAnchor xmlns:cdr="http://schemas.openxmlformats.org/drawingml/2006/chartDrawing">
    <cdr:from>
      <cdr:x>0.57813</cdr:x>
      <cdr:y>0.38172</cdr:y>
    </cdr:from>
    <cdr:to>
      <cdr:x>0.81618</cdr:x>
      <cdr:y>0.46001</cdr:y>
    </cdr:to>
    <cdr:sp macro="" textlink="">
      <cdr:nvSpPr>
        <cdr:cNvPr id="3" name="TextBox 1"/>
        <cdr:cNvSpPr txBox="1"/>
      </cdr:nvSpPr>
      <cdr:spPr>
        <a:xfrm xmlns:a="http://schemas.openxmlformats.org/drawingml/2006/main">
          <a:off x="4896544" y="1584176"/>
          <a:ext cx="2016196" cy="324915"/>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dirty="0"/>
            <a:t>Estimation of the model</a:t>
          </a:r>
          <a:endParaRPr lang="he-IL" sz="1100" dirty="0"/>
        </a:p>
      </cdr:txBody>
    </cdr:sp>
  </cdr:relSizeAnchor>
</c:userShapes>
</file>

<file path=ppt/drawings/drawing8.xml><?xml version="1.0" encoding="utf-8"?>
<c:userShapes xmlns:c="http://schemas.openxmlformats.org/drawingml/2006/chart">
  <cdr:relSizeAnchor xmlns:cdr="http://schemas.openxmlformats.org/drawingml/2006/chartDrawing">
    <cdr:from>
      <cdr:x>0.11928</cdr:x>
      <cdr:y>0.02772</cdr:y>
    </cdr:from>
    <cdr:to>
      <cdr:x>0.54458</cdr:x>
      <cdr:y>0.20419</cdr:y>
    </cdr:to>
    <cdr:sp macro="" textlink="">
      <cdr:nvSpPr>
        <cdr:cNvPr id="2" name="TextBox 1"/>
        <cdr:cNvSpPr txBox="1"/>
      </cdr:nvSpPr>
      <cdr:spPr>
        <a:xfrm xmlns:a="http://schemas.openxmlformats.org/drawingml/2006/main">
          <a:off x="1070347" y="121713"/>
          <a:ext cx="3816424" cy="775016"/>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square" rtlCol="1"/>
        <a:lstStyle xmlns:a="http://schemas.openxmlformats.org/drawingml/2006/main"/>
        <a:p xmlns:a="http://schemas.openxmlformats.org/drawingml/2006/main">
          <a:pPr rtl="0"/>
          <a:r>
            <a:rPr lang="en-US" dirty="0"/>
            <a:t>Fixed supply policy of household housing by the year quarter level 1 of 2000</a:t>
          </a:r>
        </a:p>
        <a:p xmlns:a="http://schemas.openxmlformats.org/drawingml/2006/main">
          <a:pPr rtl="0"/>
          <a:r>
            <a:rPr lang="en-US" dirty="0"/>
            <a:t>Fixed interest rate policy on mortgage Level 1 of the year 2000</a:t>
          </a:r>
        </a:p>
        <a:p xmlns:a="http://schemas.openxmlformats.org/drawingml/2006/main">
          <a:r>
            <a:rPr lang="en-US" dirty="0" smtClean="0"/>
            <a:t/>
          </a:r>
          <a:br>
            <a:rPr lang="en-US" dirty="0" smtClean="0"/>
          </a:br>
          <a:r>
            <a:rPr lang="en-US" dirty="0" smtClean="0"/>
            <a:t/>
          </a:r>
          <a:br>
            <a:rPr lang="en-US" dirty="0" smtClean="0"/>
          </a:br>
          <a:endParaRPr lang="he-IL" sz="1100" dirty="0"/>
        </a:p>
      </cdr:txBody>
    </cdr:sp>
  </cdr:relSizeAnchor>
</c:userShapes>
</file>

<file path=ppt/drawings/drawing9.xml><?xml version="1.0" encoding="utf-8"?>
<c:userShapes xmlns:c="http://schemas.openxmlformats.org/drawingml/2006/chart">
  <cdr:relSizeAnchor xmlns:cdr="http://schemas.openxmlformats.org/drawingml/2006/chartDrawing">
    <cdr:from>
      <cdr:x>0.23832</cdr:x>
      <cdr:y>0.01968</cdr:y>
    </cdr:from>
    <cdr:to>
      <cdr:x>0.34862</cdr:x>
      <cdr:y>0.13591</cdr:y>
    </cdr:to>
    <cdr:pic>
      <cdr:nvPicPr>
        <cdr:cNvPr id="2" name="chart">
          <a:extLst xmlns:a="http://schemas.openxmlformats.org/drawingml/2006/main">
            <a:ext uri="{FF2B5EF4-FFF2-40B4-BE49-F238E27FC236}">
              <a16:creationId xmlns:a16="http://schemas.microsoft.com/office/drawing/2014/main" xmlns="" id="{50456369-F4DC-4055-B472-FA5DC1C6B6AA}"/>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1870573" y="83627"/>
          <a:ext cx="865731" cy="493799"/>
        </a:xfrm>
        <a:prstGeom xmlns:a="http://schemas.openxmlformats.org/drawingml/2006/main" prst="rect">
          <a:avLst/>
        </a:prstGeom>
      </cdr:spPr>
    </cdr:pic>
  </cdr:relSizeAnchor>
  <cdr:relSizeAnchor xmlns:cdr="http://schemas.openxmlformats.org/drawingml/2006/chartDrawing">
    <cdr:from>
      <cdr:x>0.42202</cdr:x>
      <cdr:y>0.029</cdr:y>
    </cdr:from>
    <cdr:to>
      <cdr:x>0.57798</cdr:x>
      <cdr:y>0.11864</cdr:y>
    </cdr:to>
    <cdr:sp macro="" textlink="">
      <cdr:nvSpPr>
        <cdr:cNvPr id="3" name="TextBox 2"/>
        <cdr:cNvSpPr txBox="1"/>
      </cdr:nvSpPr>
      <cdr:spPr>
        <a:xfrm xmlns:a="http://schemas.openxmlformats.org/drawingml/2006/main">
          <a:off x="3312368" y="123214"/>
          <a:ext cx="1224136" cy="380837"/>
        </a:xfrm>
        <a:prstGeom xmlns:a="http://schemas.openxmlformats.org/drawingml/2006/main" prst="rect">
          <a:avLst/>
        </a:prstGeom>
      </cdr:spPr>
      <cdr:txBody>
        <a:bodyPr xmlns:a="http://schemas.openxmlformats.org/drawingml/2006/main" vertOverflow="clip" wrap="square" rtlCol="1"/>
        <a:lstStyle xmlns:a="http://schemas.openxmlformats.org/drawingml/2006/main"/>
        <a:p xmlns:a="http://schemas.openxmlformats.org/drawingml/2006/main">
          <a:endParaRPr lang="he-IL" sz="1100" dirty="0"/>
        </a:p>
      </cdr:txBody>
    </cdr:sp>
  </cdr:relSizeAnchor>
  <cdr:relSizeAnchor xmlns:cdr="http://schemas.openxmlformats.org/drawingml/2006/chartDrawing">
    <cdr:from>
      <cdr:x>0.22018</cdr:x>
      <cdr:y>0.02659</cdr:y>
    </cdr:from>
    <cdr:to>
      <cdr:x>0.40367</cdr:x>
      <cdr:y>0.09753</cdr:y>
    </cdr:to>
    <cdr:sp macro="" textlink="">
      <cdr:nvSpPr>
        <cdr:cNvPr id="4" name="TextBox 3"/>
        <cdr:cNvSpPr txBox="1"/>
      </cdr:nvSpPr>
      <cdr:spPr>
        <a:xfrm xmlns:a="http://schemas.openxmlformats.org/drawingml/2006/main">
          <a:off x="1728192" y="112954"/>
          <a:ext cx="1440160" cy="301385"/>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square" rtlCol="1"/>
        <a:lstStyle xmlns:a="http://schemas.openxmlformats.org/drawingml/2006/main"/>
        <a:p xmlns:a="http://schemas.openxmlformats.org/drawingml/2006/main">
          <a:r>
            <a:rPr lang="en-US" sz="1800" dirty="0" smtClean="0"/>
            <a:t>Estimation</a:t>
          </a:r>
          <a:endParaRPr lang="he-IL" sz="1800" dirty="0"/>
        </a:p>
      </cdr:txBody>
    </cdr:sp>
  </cdr:relSizeAnchor>
  <cdr:relSizeAnchor xmlns:cdr="http://schemas.openxmlformats.org/drawingml/2006/chartDrawing">
    <cdr:from>
      <cdr:x>0.39085</cdr:x>
      <cdr:y>0.92915</cdr:y>
    </cdr:from>
    <cdr:to>
      <cdr:x>0.5223</cdr:x>
      <cdr:y>1</cdr:y>
    </cdr:to>
    <cdr:sp macro="" textlink="">
      <cdr:nvSpPr>
        <cdr:cNvPr id="5" name="TextBox 4"/>
        <cdr:cNvSpPr txBox="1"/>
      </cdr:nvSpPr>
      <cdr:spPr>
        <a:xfrm xmlns:a="http://schemas.openxmlformats.org/drawingml/2006/main">
          <a:off x="3067741" y="3947471"/>
          <a:ext cx="1031761" cy="300997"/>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square" rtlCol="1"/>
        <a:lstStyle xmlns:a="http://schemas.openxmlformats.org/drawingml/2006/main"/>
        <a:p xmlns:a="http://schemas.openxmlformats.org/drawingml/2006/main">
          <a:r>
            <a:rPr lang="en-US" sz="900" dirty="0"/>
            <a:t>Housing Price Index</a:t>
          </a:r>
          <a:endParaRPr lang="he-IL" sz="900" dirty="0"/>
        </a:p>
      </cdr:txBody>
    </cdr:sp>
  </cdr:relSizeAnchor>
  <cdr:relSizeAnchor xmlns:cdr="http://schemas.openxmlformats.org/drawingml/2006/chartDrawing">
    <cdr:from>
      <cdr:x>0.54722</cdr:x>
      <cdr:y>0.92915</cdr:y>
    </cdr:from>
    <cdr:to>
      <cdr:x>0.75229</cdr:x>
      <cdr:y>1</cdr:y>
    </cdr:to>
    <cdr:sp macro="" textlink="">
      <cdr:nvSpPr>
        <cdr:cNvPr id="6" name="TextBox 1"/>
        <cdr:cNvSpPr txBox="1"/>
      </cdr:nvSpPr>
      <cdr:spPr>
        <a:xfrm xmlns:a="http://schemas.openxmlformats.org/drawingml/2006/main">
          <a:off x="4295036" y="3947471"/>
          <a:ext cx="1609620" cy="300997"/>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en-US" dirty="0"/>
            <a:t>Apartments Price Index</a:t>
          </a:r>
        </a:p>
        <a:p xmlns:a="http://schemas.openxmlformats.org/drawingml/2006/main">
          <a:r>
            <a:rPr lang="en-US" dirty="0"/>
            <a:t/>
          </a:r>
          <a:br>
            <a:rPr lang="en-US" dirty="0"/>
          </a:br>
          <a:endParaRPr lang="he-IL"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138" name="Rectangle 2"/>
          <p:cNvSpPr>
            <a:spLocks noGrp="1" noChangeArrowheads="1"/>
          </p:cNvSpPr>
          <p:nvPr>
            <p:ph type="hdr" sz="quarter"/>
          </p:nvPr>
        </p:nvSpPr>
        <p:spPr bwMode="auto">
          <a:xfrm>
            <a:off x="3851275" y="0"/>
            <a:ext cx="29464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200">
                <a:latin typeface="Arial" charset="0"/>
                <a:cs typeface="Arial" charset="0"/>
              </a:defRPr>
            </a:lvl1pPr>
          </a:lstStyle>
          <a:p>
            <a:pPr>
              <a:defRPr/>
            </a:pPr>
            <a:endParaRPr lang="en-US" dirty="0"/>
          </a:p>
        </p:txBody>
      </p:sp>
      <p:sp>
        <p:nvSpPr>
          <p:cNvPr id="91139" name="Rectangle 3"/>
          <p:cNvSpPr>
            <a:spLocks noGrp="1" noChangeArrowheads="1"/>
          </p:cNvSpPr>
          <p:nvPr>
            <p:ph type="dt" sz="quarter" idx="1"/>
          </p:nvPr>
        </p:nvSpPr>
        <p:spPr bwMode="auto">
          <a:xfrm>
            <a:off x="1588" y="0"/>
            <a:ext cx="29464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0"/>
              </a:spcBef>
              <a:defRPr sz="1200">
                <a:latin typeface="Arial" charset="0"/>
                <a:cs typeface="Arial" charset="0"/>
              </a:defRPr>
            </a:lvl1pPr>
          </a:lstStyle>
          <a:p>
            <a:pPr>
              <a:defRPr/>
            </a:pPr>
            <a:endParaRPr lang="en-US" dirty="0"/>
          </a:p>
        </p:txBody>
      </p:sp>
      <p:sp>
        <p:nvSpPr>
          <p:cNvPr id="91140" name="Rectangle 4"/>
          <p:cNvSpPr>
            <a:spLocks noGrp="1" noChangeArrowheads="1"/>
          </p:cNvSpPr>
          <p:nvPr>
            <p:ph type="ftr" sz="quarter" idx="2"/>
          </p:nvPr>
        </p:nvSpPr>
        <p:spPr bwMode="auto">
          <a:xfrm>
            <a:off x="3851275" y="9378950"/>
            <a:ext cx="2946400"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defRPr sz="1200">
                <a:latin typeface="Arial" charset="0"/>
                <a:cs typeface="Arial" charset="0"/>
              </a:defRPr>
            </a:lvl1pPr>
          </a:lstStyle>
          <a:p>
            <a:pPr>
              <a:defRPr/>
            </a:pPr>
            <a:endParaRPr lang="en-US" dirty="0"/>
          </a:p>
        </p:txBody>
      </p:sp>
      <p:sp>
        <p:nvSpPr>
          <p:cNvPr id="91141" name="Rectangle 5"/>
          <p:cNvSpPr>
            <a:spLocks noGrp="1" noChangeArrowheads="1"/>
          </p:cNvSpPr>
          <p:nvPr>
            <p:ph type="sldNum" sz="quarter" idx="3"/>
          </p:nvPr>
        </p:nvSpPr>
        <p:spPr bwMode="auto">
          <a:xfrm>
            <a:off x="1588" y="9378950"/>
            <a:ext cx="2946400"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spcBef>
                <a:spcPct val="0"/>
              </a:spcBef>
              <a:defRPr sz="1200">
                <a:latin typeface="Arial" charset="0"/>
                <a:cs typeface="Arial" charset="0"/>
              </a:defRPr>
            </a:lvl1pPr>
          </a:lstStyle>
          <a:p>
            <a:pPr>
              <a:defRPr/>
            </a:pPr>
            <a:fld id="{22199152-E0E1-4309-BB53-736E53B9448C}" type="slidenum">
              <a:rPr lang="he-IL"/>
              <a:pPr>
                <a:defRPr/>
              </a:pPr>
              <a:t>‹#›</a:t>
            </a:fld>
            <a:endParaRPr lang="en-US" dirty="0"/>
          </a:p>
        </p:txBody>
      </p:sp>
    </p:spTree>
    <p:extLst>
      <p:ext uri="{BB962C8B-B14F-4D97-AF65-F5344CB8AC3E}">
        <p14:creationId xmlns:p14="http://schemas.microsoft.com/office/powerpoint/2010/main" xmlns="" val="28201665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3851275" y="0"/>
            <a:ext cx="29464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200">
                <a:latin typeface="Arial" charset="0"/>
                <a:cs typeface="Arial" charset="0"/>
              </a:defRPr>
            </a:lvl1pPr>
          </a:lstStyle>
          <a:p>
            <a:pPr>
              <a:defRPr/>
            </a:pPr>
            <a:endParaRPr lang="en-US" dirty="0"/>
          </a:p>
        </p:txBody>
      </p:sp>
      <p:sp>
        <p:nvSpPr>
          <p:cNvPr id="4099" name="Rectangle 3"/>
          <p:cNvSpPr>
            <a:spLocks noGrp="1" noChangeArrowheads="1"/>
          </p:cNvSpPr>
          <p:nvPr>
            <p:ph type="dt" idx="1"/>
          </p:nvPr>
        </p:nvSpPr>
        <p:spPr bwMode="auto">
          <a:xfrm>
            <a:off x="1588" y="0"/>
            <a:ext cx="29464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0"/>
              </a:spcBef>
              <a:defRPr sz="1200">
                <a:latin typeface="Arial" charset="0"/>
                <a:cs typeface="Arial" charset="0"/>
              </a:defRPr>
            </a:lvl1pPr>
          </a:lstStyle>
          <a:p>
            <a:pPr>
              <a:defRPr/>
            </a:pPr>
            <a:endParaRPr lang="en-US" dirty="0"/>
          </a:p>
        </p:txBody>
      </p:sp>
      <p:sp>
        <p:nvSpPr>
          <p:cNvPr id="46084" name="Rectangle 4"/>
          <p:cNvSpPr>
            <a:spLocks noGrp="1" noRot="1" noChangeAspect="1" noChangeArrowheads="1" noTextEdit="1"/>
          </p:cNvSpPr>
          <p:nvPr>
            <p:ph type="sldImg" idx="2"/>
          </p:nvPr>
        </p:nvSpPr>
        <p:spPr bwMode="auto">
          <a:xfrm>
            <a:off x="931863" y="741363"/>
            <a:ext cx="4935537" cy="370205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101" name="Rectangle 5"/>
          <p:cNvSpPr>
            <a:spLocks noGrp="1" noChangeArrowheads="1"/>
          </p:cNvSpPr>
          <p:nvPr>
            <p:ph type="body" sz="quarter" idx="3"/>
          </p:nvPr>
        </p:nvSpPr>
        <p:spPr bwMode="auto">
          <a:xfrm>
            <a:off x="679450" y="4689475"/>
            <a:ext cx="5438775" cy="44434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he-IL" noProof="0"/>
              <a:t>לחץ כדי לערוך סגנונות טקסט של תבנית בסיס</a:t>
            </a:r>
          </a:p>
          <a:p>
            <a:pPr lvl="1"/>
            <a:r>
              <a:rPr lang="he-IL" noProof="0"/>
              <a:t>רמה שנייה</a:t>
            </a:r>
          </a:p>
          <a:p>
            <a:pPr lvl="2"/>
            <a:r>
              <a:rPr lang="he-IL" noProof="0"/>
              <a:t>רמה שלישית</a:t>
            </a:r>
          </a:p>
          <a:p>
            <a:pPr lvl="3"/>
            <a:r>
              <a:rPr lang="he-IL" noProof="0"/>
              <a:t>רמה רביעית</a:t>
            </a:r>
          </a:p>
          <a:p>
            <a:pPr lvl="4"/>
            <a:r>
              <a:rPr lang="he-IL" noProof="0"/>
              <a:t>רמה חמישית</a:t>
            </a:r>
          </a:p>
        </p:txBody>
      </p:sp>
      <p:sp>
        <p:nvSpPr>
          <p:cNvPr id="4102" name="Rectangle 6"/>
          <p:cNvSpPr>
            <a:spLocks noGrp="1" noChangeArrowheads="1"/>
          </p:cNvSpPr>
          <p:nvPr>
            <p:ph type="ftr" sz="quarter" idx="4"/>
          </p:nvPr>
        </p:nvSpPr>
        <p:spPr bwMode="auto">
          <a:xfrm>
            <a:off x="3851275" y="9378950"/>
            <a:ext cx="2946400"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defRPr sz="1200">
                <a:latin typeface="Arial" charset="0"/>
                <a:cs typeface="Arial" charset="0"/>
              </a:defRPr>
            </a:lvl1pPr>
          </a:lstStyle>
          <a:p>
            <a:pPr>
              <a:defRPr/>
            </a:pPr>
            <a:endParaRPr lang="en-US" dirty="0"/>
          </a:p>
        </p:txBody>
      </p:sp>
      <p:sp>
        <p:nvSpPr>
          <p:cNvPr id="4103" name="Rectangle 7"/>
          <p:cNvSpPr>
            <a:spLocks noGrp="1" noChangeArrowheads="1"/>
          </p:cNvSpPr>
          <p:nvPr>
            <p:ph type="sldNum" sz="quarter" idx="5"/>
          </p:nvPr>
        </p:nvSpPr>
        <p:spPr bwMode="auto">
          <a:xfrm>
            <a:off x="1588" y="9378950"/>
            <a:ext cx="2946400"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spcBef>
                <a:spcPct val="0"/>
              </a:spcBef>
              <a:defRPr sz="1200">
                <a:latin typeface="Arial" charset="0"/>
                <a:cs typeface="Arial" charset="0"/>
              </a:defRPr>
            </a:lvl1pPr>
          </a:lstStyle>
          <a:p>
            <a:pPr>
              <a:defRPr/>
            </a:pPr>
            <a:fld id="{A08224EA-037D-477C-9EC7-D77A638C6281}" type="slidenum">
              <a:rPr lang="he-IL"/>
              <a:pPr>
                <a:defRPr/>
              </a:pPr>
              <a:t>‹#›</a:t>
            </a:fld>
            <a:endParaRPr lang="en-US" dirty="0"/>
          </a:p>
        </p:txBody>
      </p:sp>
    </p:spTree>
    <p:extLst>
      <p:ext uri="{BB962C8B-B14F-4D97-AF65-F5344CB8AC3E}">
        <p14:creationId xmlns:p14="http://schemas.microsoft.com/office/powerpoint/2010/main" xmlns="" val="3461989367"/>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charset="0"/>
        <a:ea typeface="+mn-ea"/>
        <a:cs typeface="Arial" charset="0"/>
      </a:defRPr>
    </a:lvl1pPr>
    <a:lvl2pPr marL="457200" algn="r" rtl="1" eaLnBrk="0" fontAlgn="base" hangingPunct="0">
      <a:spcBef>
        <a:spcPct val="30000"/>
      </a:spcBef>
      <a:spcAft>
        <a:spcPct val="0"/>
      </a:spcAft>
      <a:defRPr sz="1200" kern="1200">
        <a:solidFill>
          <a:schemeClr val="tx1"/>
        </a:solidFill>
        <a:latin typeface="Arial" charset="0"/>
        <a:ea typeface="+mn-ea"/>
        <a:cs typeface="Arial" charset="0"/>
      </a:defRPr>
    </a:lvl2pPr>
    <a:lvl3pPr marL="914400" algn="r" rtl="1" eaLnBrk="0" fontAlgn="base" hangingPunct="0">
      <a:spcBef>
        <a:spcPct val="30000"/>
      </a:spcBef>
      <a:spcAft>
        <a:spcPct val="0"/>
      </a:spcAft>
      <a:defRPr sz="1200" kern="1200">
        <a:solidFill>
          <a:schemeClr val="tx1"/>
        </a:solidFill>
        <a:latin typeface="Arial" charset="0"/>
        <a:ea typeface="+mn-ea"/>
        <a:cs typeface="Arial" charset="0"/>
      </a:defRPr>
    </a:lvl3pPr>
    <a:lvl4pPr marL="1371600" algn="r" rtl="1" eaLnBrk="0" fontAlgn="base" hangingPunct="0">
      <a:spcBef>
        <a:spcPct val="30000"/>
      </a:spcBef>
      <a:spcAft>
        <a:spcPct val="0"/>
      </a:spcAft>
      <a:defRPr sz="1200" kern="1200">
        <a:solidFill>
          <a:schemeClr val="tx1"/>
        </a:solidFill>
        <a:latin typeface="Arial" charset="0"/>
        <a:ea typeface="+mn-ea"/>
        <a:cs typeface="Arial" charset="0"/>
      </a:defRPr>
    </a:lvl4pPr>
    <a:lvl5pPr marL="1828800" algn="r" rtl="1"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txBox="1">
            <a:spLocks noGrp="1" noChangeArrowheads="1"/>
          </p:cNvSpPr>
          <p:nvPr/>
        </p:nvSpPr>
        <p:spPr bwMode="auto">
          <a:xfrm>
            <a:off x="1588" y="9378950"/>
            <a:ext cx="2946400" cy="493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rtl="1" eaLnBrk="0" fontAlgn="base" hangingPunct="0">
              <a:spcBef>
                <a:spcPct val="50000"/>
              </a:spcBef>
              <a:spcAft>
                <a:spcPct val="0"/>
              </a:spcAft>
              <a:defRPr>
                <a:solidFill>
                  <a:schemeClr val="tx1"/>
                </a:solidFill>
                <a:latin typeface="Arial" charset="0"/>
                <a:cs typeface="Arial" charset="0"/>
              </a:defRPr>
            </a:lvl6pPr>
            <a:lvl7pPr marL="2971800" indent="-228600" algn="ctr" rtl="1" eaLnBrk="0" fontAlgn="base" hangingPunct="0">
              <a:spcBef>
                <a:spcPct val="50000"/>
              </a:spcBef>
              <a:spcAft>
                <a:spcPct val="0"/>
              </a:spcAft>
              <a:defRPr>
                <a:solidFill>
                  <a:schemeClr val="tx1"/>
                </a:solidFill>
                <a:latin typeface="Arial" charset="0"/>
                <a:cs typeface="Arial" charset="0"/>
              </a:defRPr>
            </a:lvl7pPr>
            <a:lvl8pPr marL="3429000" indent="-228600" algn="ctr" rtl="1" eaLnBrk="0" fontAlgn="base" hangingPunct="0">
              <a:spcBef>
                <a:spcPct val="50000"/>
              </a:spcBef>
              <a:spcAft>
                <a:spcPct val="0"/>
              </a:spcAft>
              <a:defRPr>
                <a:solidFill>
                  <a:schemeClr val="tx1"/>
                </a:solidFill>
                <a:latin typeface="Arial" charset="0"/>
                <a:cs typeface="Arial" charset="0"/>
              </a:defRPr>
            </a:lvl8pPr>
            <a:lvl9pPr marL="3886200" indent="-228600" algn="ctr" rtl="1" eaLnBrk="0" fontAlgn="base" hangingPunct="0">
              <a:spcBef>
                <a:spcPct val="50000"/>
              </a:spcBef>
              <a:spcAft>
                <a:spcPct val="0"/>
              </a:spcAft>
              <a:defRPr>
                <a:solidFill>
                  <a:schemeClr val="tx1"/>
                </a:solidFill>
                <a:latin typeface="Arial" charset="0"/>
                <a:cs typeface="Arial" charset="0"/>
              </a:defRPr>
            </a:lvl9pPr>
          </a:lstStyle>
          <a:p>
            <a:pPr algn="l" eaLnBrk="1" hangingPunct="1">
              <a:spcBef>
                <a:spcPct val="0"/>
              </a:spcBef>
            </a:pPr>
            <a:fld id="{E4A8C8C8-5792-4EA7-BBB9-104AA47268E5}" type="slidenum">
              <a:rPr lang="he-IL" sz="1200"/>
              <a:pPr algn="l" eaLnBrk="1" hangingPunct="1">
                <a:spcBef>
                  <a:spcPct val="0"/>
                </a:spcBef>
              </a:pPr>
              <a:t>1</a:t>
            </a:fld>
            <a:endParaRPr lang="en-US" sz="1200" dirty="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xfrm>
            <a:off x="679450" y="4691063"/>
            <a:ext cx="5438775" cy="444341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28600" indent="-228600" algn="l" rtl="0" eaLnBrk="1" hangingPunct="1">
              <a:lnSpc>
                <a:spcPct val="80000"/>
              </a:lnSpc>
            </a:pPr>
            <a:endParaRPr lang="he-IL" dirty="0"/>
          </a:p>
        </p:txBody>
      </p:sp>
    </p:spTree>
    <p:extLst>
      <p:ext uri="{BB962C8B-B14F-4D97-AF65-F5344CB8AC3E}">
        <p14:creationId xmlns:p14="http://schemas.microsoft.com/office/powerpoint/2010/main" xmlns="" val="23632344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08224EA-037D-477C-9EC7-D77A638C6281}" type="slidenum">
              <a:rPr lang="he-IL" smtClean="0"/>
              <a:pPr>
                <a:defRPr/>
              </a:pPr>
              <a:t>17</a:t>
            </a:fld>
            <a:endParaRPr lang="en-US" dirty="0"/>
          </a:p>
        </p:txBody>
      </p:sp>
    </p:spTree>
    <p:extLst>
      <p:ext uri="{BB962C8B-B14F-4D97-AF65-F5344CB8AC3E}">
        <p14:creationId xmlns:p14="http://schemas.microsoft.com/office/powerpoint/2010/main" xmlns="" val="35485455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xmlns="" val="15431115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08224EA-037D-477C-9EC7-D77A638C6281}" type="slidenum">
              <a:rPr lang="he-IL" smtClean="0"/>
              <a:pPr>
                <a:defRPr/>
              </a:pPr>
              <a:t>20</a:t>
            </a:fld>
            <a:endParaRPr lang="en-US" dirty="0"/>
          </a:p>
        </p:txBody>
      </p:sp>
    </p:spTree>
    <p:extLst>
      <p:ext uri="{BB962C8B-B14F-4D97-AF65-F5344CB8AC3E}">
        <p14:creationId xmlns:p14="http://schemas.microsoft.com/office/powerpoint/2010/main" xmlns="" val="23904856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08224EA-037D-477C-9EC7-D77A638C6281}" type="slidenum">
              <a:rPr lang="he-IL" smtClean="0"/>
              <a:pPr>
                <a:defRPr/>
              </a:pPr>
              <a:t>28</a:t>
            </a:fld>
            <a:endParaRPr lang="en-US" dirty="0"/>
          </a:p>
        </p:txBody>
      </p:sp>
    </p:spTree>
    <p:extLst>
      <p:ext uri="{BB962C8B-B14F-4D97-AF65-F5344CB8AC3E}">
        <p14:creationId xmlns:p14="http://schemas.microsoft.com/office/powerpoint/2010/main" xmlns="" val="11716772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08224EA-037D-477C-9EC7-D77A638C6281}" type="slidenum">
              <a:rPr lang="he-IL" smtClean="0"/>
              <a:pPr>
                <a:defRPr/>
              </a:pPr>
              <a:t>29</a:t>
            </a:fld>
            <a:endParaRPr lang="en-US" dirty="0"/>
          </a:p>
        </p:txBody>
      </p:sp>
    </p:spTree>
    <p:extLst>
      <p:ext uri="{BB962C8B-B14F-4D97-AF65-F5344CB8AC3E}">
        <p14:creationId xmlns:p14="http://schemas.microsoft.com/office/powerpoint/2010/main" xmlns="" val="18964011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08224EA-037D-477C-9EC7-D77A638C6281}" type="slidenum">
              <a:rPr lang="he-IL" smtClean="0"/>
              <a:pPr>
                <a:defRPr/>
              </a:pPr>
              <a:t>30</a:t>
            </a:fld>
            <a:endParaRPr lang="en-US" dirty="0"/>
          </a:p>
        </p:txBody>
      </p:sp>
    </p:spTree>
    <p:extLst>
      <p:ext uri="{BB962C8B-B14F-4D97-AF65-F5344CB8AC3E}">
        <p14:creationId xmlns:p14="http://schemas.microsoft.com/office/powerpoint/2010/main" xmlns="" val="40795898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08224EA-037D-477C-9EC7-D77A638C6281}" type="slidenum">
              <a:rPr lang="he-IL" smtClean="0"/>
              <a:pPr>
                <a:defRPr/>
              </a:pPr>
              <a:t>31</a:t>
            </a:fld>
            <a:endParaRPr lang="en-US" dirty="0"/>
          </a:p>
        </p:txBody>
      </p:sp>
    </p:spTree>
    <p:extLst>
      <p:ext uri="{BB962C8B-B14F-4D97-AF65-F5344CB8AC3E}">
        <p14:creationId xmlns:p14="http://schemas.microsoft.com/office/powerpoint/2010/main" xmlns="" val="12020527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r" defTabSz="914400" rtl="1" eaLnBrk="0" fontAlgn="base" latinLnBrk="0" hangingPunct="0">
              <a:lnSpc>
                <a:spcPct val="100000"/>
              </a:lnSpc>
              <a:spcBef>
                <a:spcPct val="30000"/>
              </a:spcBef>
              <a:spcAft>
                <a:spcPct val="0"/>
              </a:spcAft>
              <a:buClrTx/>
              <a:buSzTx/>
              <a:buFontTx/>
              <a:buNone/>
              <a:tabLst/>
              <a:defRPr/>
            </a:pPr>
            <a:r>
              <a:rPr lang="he-IL" sz="1200" dirty="0">
                <a:solidFill>
                  <a:srgbClr val="4B5860"/>
                </a:solidFill>
                <a:ea typeface="Times New Roman" panose="02020603050405020304" pitchFamily="18" charset="0"/>
                <a:cs typeface="Arial" panose="020B0604020202020204" pitchFamily="34" charset="0"/>
              </a:rPr>
              <a:t> בנייה ביוזמה פרטית כוללת שני מרכיבים: בנייה על קרקע בבעלות פרטית (כ-59%) ובנייה על קרקע בבעלות המדינה המשווקת ע"י מינהל מקרקעי ישראל</a:t>
            </a:r>
            <a:r>
              <a:rPr lang="en-US" sz="1200" dirty="0">
                <a:solidFill>
                  <a:srgbClr val="4B5860"/>
                </a:solidFill>
                <a:latin typeface="Arial" panose="020B0604020202020204" pitchFamily="34" charset="0"/>
                <a:ea typeface="Times New Roman" panose="02020603050405020304" pitchFamily="18" charset="0"/>
              </a:rPr>
              <a:t>.</a:t>
            </a:r>
            <a:r>
              <a:rPr lang="he-IL" sz="1200" dirty="0">
                <a:solidFill>
                  <a:srgbClr val="4B5860"/>
                </a:solidFill>
                <a:latin typeface="Arial" panose="020B0604020202020204" pitchFamily="34" charset="0"/>
                <a:ea typeface="Times New Roman" panose="02020603050405020304" pitchFamily="18" charset="0"/>
              </a:rPr>
              <a:t>"</a:t>
            </a:r>
            <a:endParaRPr lang="en-US" sz="1200" dirty="0">
              <a:solidFill>
                <a:srgbClr val="4B5860"/>
              </a:solidFill>
              <a:latin typeface="Arial" panose="020B0604020202020204" pitchFamily="34" charset="0"/>
              <a:ea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pPr>
              <a:defRPr/>
            </a:pPr>
            <a:fld id="{A08224EA-037D-477C-9EC7-D77A638C6281}" type="slidenum">
              <a:rPr lang="he-IL" smtClean="0"/>
              <a:pPr>
                <a:defRPr/>
              </a:pPr>
              <a:t>35</a:t>
            </a:fld>
            <a:endParaRPr lang="en-US" dirty="0"/>
          </a:p>
        </p:txBody>
      </p:sp>
    </p:spTree>
    <p:extLst>
      <p:ext uri="{BB962C8B-B14F-4D97-AF65-F5344CB8AC3E}">
        <p14:creationId xmlns:p14="http://schemas.microsoft.com/office/powerpoint/2010/main" xmlns="" val="10734519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l" rtl="0"/>
            <a:r>
              <a:rPr lang="he-IL" sz="1200" b="0" i="0" u="none" strike="noStrike" kern="1200" dirty="0">
                <a:solidFill>
                  <a:schemeClr val="tx1"/>
                </a:solidFill>
                <a:effectLst/>
                <a:latin typeface="Arial" charset="0"/>
                <a:ea typeface="+mn-ea"/>
                <a:cs typeface="Arial" charset="0"/>
              </a:rPr>
              <a:t>לא מצאתי את האקסל</a:t>
            </a:r>
            <a:endParaRPr lang="en-US" sz="1200" b="0" i="0" u="none" strike="noStrike" kern="1200" dirty="0">
              <a:solidFill>
                <a:schemeClr val="tx1"/>
              </a:solidFill>
              <a:effectLst/>
              <a:latin typeface="Arial" charset="0"/>
              <a:ea typeface="+mn-ea"/>
              <a:cs typeface="Arial" charset="0"/>
            </a:endParaRPr>
          </a:p>
        </p:txBody>
      </p:sp>
    </p:spTree>
    <p:extLst>
      <p:ext uri="{BB962C8B-B14F-4D97-AF65-F5344CB8AC3E}">
        <p14:creationId xmlns:p14="http://schemas.microsoft.com/office/powerpoint/2010/main" xmlns="" val="1491195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e-IL" dirty="0"/>
              <a:t>מצאתי</a:t>
            </a:r>
            <a:r>
              <a:rPr lang="he-IL" baseline="0" dirty="0"/>
              <a:t> נתונים עד 1983 עבור ישראל בלמ"ס</a:t>
            </a:r>
            <a:endParaRPr lang="en-US" dirty="0"/>
          </a:p>
        </p:txBody>
      </p:sp>
      <p:sp>
        <p:nvSpPr>
          <p:cNvPr id="4" name="Slide Number Placeholder 3"/>
          <p:cNvSpPr>
            <a:spLocks noGrp="1"/>
          </p:cNvSpPr>
          <p:nvPr>
            <p:ph type="sldNum" sz="quarter" idx="10"/>
          </p:nvPr>
        </p:nvSpPr>
        <p:spPr/>
        <p:txBody>
          <a:bodyPr/>
          <a:lstStyle/>
          <a:p>
            <a:pPr>
              <a:defRPr/>
            </a:pPr>
            <a:fld id="{A08224EA-037D-477C-9EC7-D77A638C6281}" type="slidenum">
              <a:rPr lang="he-IL" smtClean="0"/>
              <a:pPr>
                <a:defRPr/>
              </a:pPr>
              <a:t>3</a:t>
            </a:fld>
            <a:endParaRPr lang="en-US" dirty="0"/>
          </a:p>
        </p:txBody>
      </p:sp>
    </p:spTree>
    <p:extLst>
      <p:ext uri="{BB962C8B-B14F-4D97-AF65-F5344CB8AC3E}">
        <p14:creationId xmlns:p14="http://schemas.microsoft.com/office/powerpoint/2010/main" xmlns="" val="24672445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e-IL" dirty="0"/>
              <a:t>תמחק את השקף המיותר</a:t>
            </a:r>
            <a:endParaRPr lang="en-US" dirty="0"/>
          </a:p>
        </p:txBody>
      </p:sp>
      <p:sp>
        <p:nvSpPr>
          <p:cNvPr id="4" name="Slide Number Placeholder 3"/>
          <p:cNvSpPr>
            <a:spLocks noGrp="1"/>
          </p:cNvSpPr>
          <p:nvPr>
            <p:ph type="sldNum" sz="quarter" idx="10"/>
          </p:nvPr>
        </p:nvSpPr>
        <p:spPr/>
        <p:txBody>
          <a:bodyPr/>
          <a:lstStyle/>
          <a:p>
            <a:pPr>
              <a:defRPr/>
            </a:pPr>
            <a:fld id="{A08224EA-037D-477C-9EC7-D77A638C6281}" type="slidenum">
              <a:rPr lang="he-IL" smtClean="0"/>
              <a:pPr>
                <a:defRPr/>
              </a:pPr>
              <a:t>4</a:t>
            </a:fld>
            <a:endParaRPr lang="en-US" dirty="0"/>
          </a:p>
        </p:txBody>
      </p:sp>
    </p:spTree>
    <p:extLst>
      <p:ext uri="{BB962C8B-B14F-4D97-AF65-F5344CB8AC3E}">
        <p14:creationId xmlns:p14="http://schemas.microsoft.com/office/powerpoint/2010/main" xmlns="" val="37912320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08224EA-037D-477C-9EC7-D77A638C6281}" type="slidenum">
              <a:rPr lang="he-IL" smtClean="0"/>
              <a:pPr>
                <a:defRPr/>
              </a:pPr>
              <a:t>9</a:t>
            </a:fld>
            <a:endParaRPr lang="en-US" dirty="0"/>
          </a:p>
        </p:txBody>
      </p:sp>
    </p:spTree>
    <p:extLst>
      <p:ext uri="{BB962C8B-B14F-4D97-AF65-F5344CB8AC3E}">
        <p14:creationId xmlns:p14="http://schemas.microsoft.com/office/powerpoint/2010/main" xmlns="" val="3411361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08224EA-037D-477C-9EC7-D77A638C6281}" type="slidenum">
              <a:rPr lang="he-IL" smtClean="0"/>
              <a:pPr>
                <a:defRPr/>
              </a:pPr>
              <a:t>10</a:t>
            </a:fld>
            <a:endParaRPr lang="en-US" dirty="0"/>
          </a:p>
        </p:txBody>
      </p:sp>
    </p:spTree>
    <p:extLst>
      <p:ext uri="{BB962C8B-B14F-4D97-AF65-F5344CB8AC3E}">
        <p14:creationId xmlns:p14="http://schemas.microsoft.com/office/powerpoint/2010/main" xmlns="" val="29142487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08224EA-037D-477C-9EC7-D77A638C6281}" type="slidenum">
              <a:rPr lang="he-IL" smtClean="0"/>
              <a:pPr>
                <a:defRPr/>
              </a:pPr>
              <a:t>13</a:t>
            </a:fld>
            <a:endParaRPr lang="en-US" dirty="0"/>
          </a:p>
        </p:txBody>
      </p:sp>
    </p:spTree>
    <p:extLst>
      <p:ext uri="{BB962C8B-B14F-4D97-AF65-F5344CB8AC3E}">
        <p14:creationId xmlns:p14="http://schemas.microsoft.com/office/powerpoint/2010/main" xmlns="" val="28042101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08224EA-037D-477C-9EC7-D77A638C6281}" type="slidenum">
              <a:rPr lang="he-IL" smtClean="0"/>
              <a:pPr>
                <a:defRPr/>
              </a:pPr>
              <a:t>14</a:t>
            </a:fld>
            <a:endParaRPr lang="en-US" dirty="0"/>
          </a:p>
        </p:txBody>
      </p:sp>
    </p:spTree>
    <p:extLst>
      <p:ext uri="{BB962C8B-B14F-4D97-AF65-F5344CB8AC3E}">
        <p14:creationId xmlns:p14="http://schemas.microsoft.com/office/powerpoint/2010/main" xmlns="" val="13623510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e-IL" dirty="0"/>
              <a:t>אמידה עד 2017\</a:t>
            </a:r>
            <a:r>
              <a:rPr lang="en-US" dirty="0"/>
              <a:t>Q2</a:t>
            </a:r>
            <a:endParaRPr lang="he-IL" dirty="0"/>
          </a:p>
          <a:p>
            <a:r>
              <a:rPr lang="he-IL" dirty="0"/>
              <a:t>תחזית מ</a:t>
            </a:r>
            <a:r>
              <a:rPr lang="en-US" dirty="0"/>
              <a:t>q1\</a:t>
            </a:r>
            <a:r>
              <a:rPr lang="he-IL" dirty="0"/>
              <a:t>2018</a:t>
            </a:r>
          </a:p>
          <a:p>
            <a:endParaRPr lang="en-US" dirty="0"/>
          </a:p>
        </p:txBody>
      </p:sp>
      <p:sp>
        <p:nvSpPr>
          <p:cNvPr id="4" name="Slide Number Placeholder 3"/>
          <p:cNvSpPr>
            <a:spLocks noGrp="1"/>
          </p:cNvSpPr>
          <p:nvPr>
            <p:ph type="sldNum" sz="quarter" idx="10"/>
          </p:nvPr>
        </p:nvSpPr>
        <p:spPr/>
        <p:txBody>
          <a:bodyPr/>
          <a:lstStyle/>
          <a:p>
            <a:pPr>
              <a:defRPr/>
            </a:pPr>
            <a:fld id="{A08224EA-037D-477C-9EC7-D77A638C6281}" type="slidenum">
              <a:rPr lang="he-IL" smtClean="0"/>
              <a:pPr>
                <a:defRPr/>
              </a:pPr>
              <a:t>16</a:t>
            </a:fld>
            <a:endParaRPr lang="en-US" dirty="0"/>
          </a:p>
        </p:txBody>
      </p:sp>
    </p:spTree>
    <p:extLst>
      <p:ext uri="{BB962C8B-B14F-4D97-AF65-F5344CB8AC3E}">
        <p14:creationId xmlns:p14="http://schemas.microsoft.com/office/powerpoint/2010/main" xmlns="" val="10925110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fld id="{A1A29F99-5E0E-445D-8A6A-1DFD1CC35066}" type="datetime8">
              <a:rPr lang="he-IL" smtClean="0">
                <a:solidFill>
                  <a:srgbClr val="000000"/>
                </a:solidFill>
              </a:rPr>
              <a:pPr>
                <a:defRPr/>
              </a:pPr>
              <a:t>10 יוני 19</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Tree>
    <p:extLst>
      <p:ext uri="{BB962C8B-B14F-4D97-AF65-F5344CB8AC3E}">
        <p14:creationId xmlns:p14="http://schemas.microsoft.com/office/powerpoint/2010/main" xmlns="" val="1312180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44A9F8B9-C3EF-41DC-8484-58F92EFFFECF}" type="datetime8">
              <a:rPr lang="he-IL" smtClean="0">
                <a:solidFill>
                  <a:srgbClr val="000000"/>
                </a:solidFill>
              </a:rPr>
              <a:pPr>
                <a:defRPr/>
              </a:pPr>
              <a:t>10 יוני 19</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xfrm>
            <a:off x="457200" y="6245225"/>
            <a:ext cx="2133600" cy="476250"/>
          </a:xfrm>
          <a:prstGeom prst="rect">
            <a:avLst/>
          </a:prstGeom>
          <a:ln/>
        </p:spPr>
        <p:txBody>
          <a:bodyPr/>
          <a:lstStyle>
            <a:lvl1pPr>
              <a:defRPr/>
            </a:lvl1pPr>
          </a:lstStyle>
          <a:p>
            <a:pPr>
              <a:defRPr/>
            </a:pPr>
            <a:fld id="{DCDA8EA7-29B6-422C-9DA4-31B319336E97}" type="slidenum">
              <a:rPr lang="he-IL">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xmlns="" val="3441228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D87A4688-2260-410A-97DC-EAD9BB30289E}" type="datetime8">
              <a:rPr lang="he-IL" smtClean="0">
                <a:solidFill>
                  <a:srgbClr val="000000"/>
                </a:solidFill>
              </a:rPr>
              <a:pPr>
                <a:defRPr/>
              </a:pPr>
              <a:t>10 יוני 19</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xfrm>
            <a:off x="457200" y="6245225"/>
            <a:ext cx="2133600" cy="476250"/>
          </a:xfrm>
          <a:prstGeom prst="rect">
            <a:avLst/>
          </a:prstGeom>
          <a:ln/>
        </p:spPr>
        <p:txBody>
          <a:bodyPr/>
          <a:lstStyle>
            <a:lvl1pPr>
              <a:defRPr/>
            </a:lvl1pPr>
          </a:lstStyle>
          <a:p>
            <a:pPr>
              <a:defRPr/>
            </a:pPr>
            <a:fld id="{67254240-93C3-4140-98EC-7F0356A5109A}" type="slidenum">
              <a:rPr lang="he-IL">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xmlns="" val="34043244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fld id="{F454D770-4135-4551-B1FF-33014291FFC8}" type="datetime8">
              <a:rPr lang="he-IL" smtClean="0">
                <a:solidFill>
                  <a:srgbClr val="000000"/>
                </a:solidFill>
              </a:rPr>
              <a:pPr>
                <a:defRPr/>
              </a:pPr>
              <a:t>10 יוני 19</a:t>
            </a:fld>
            <a:endParaRPr lang="en-US" dirty="0">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8" name="Rectangle 6"/>
          <p:cNvSpPr>
            <a:spLocks noGrp="1" noChangeArrowheads="1"/>
          </p:cNvSpPr>
          <p:nvPr>
            <p:ph type="sldNum" sz="quarter" idx="12"/>
          </p:nvPr>
        </p:nvSpPr>
        <p:spPr>
          <a:xfrm>
            <a:off x="457200" y="6245225"/>
            <a:ext cx="2133600" cy="476250"/>
          </a:xfrm>
          <a:prstGeom prst="rect">
            <a:avLst/>
          </a:prstGeom>
          <a:ln/>
        </p:spPr>
        <p:txBody>
          <a:bodyPr/>
          <a:lstStyle>
            <a:lvl1pPr>
              <a:defRPr/>
            </a:lvl1pPr>
          </a:lstStyle>
          <a:p>
            <a:pPr>
              <a:defRPr/>
            </a:pPr>
            <a:fld id="{0E2307D8-E722-4061-95BF-04BF75C65047}" type="slidenum">
              <a:rPr lang="he-IL">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xmlns="" val="42769159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4648200" y="1600200"/>
            <a:ext cx="4038600" cy="4525963"/>
          </a:xfrm>
        </p:spPr>
        <p:txBody>
          <a:bodyPr/>
          <a:lstStyle/>
          <a:p>
            <a:pPr lvl="0"/>
            <a:endParaRPr lang="en-US" noProof="0" dirty="0"/>
          </a:p>
        </p:txBody>
      </p:sp>
      <p:sp>
        <p:nvSpPr>
          <p:cNvPr id="5" name="Rectangle 4"/>
          <p:cNvSpPr>
            <a:spLocks noGrp="1" noChangeArrowheads="1"/>
          </p:cNvSpPr>
          <p:nvPr>
            <p:ph type="dt" sz="half" idx="10"/>
          </p:nvPr>
        </p:nvSpPr>
        <p:spPr>
          <a:ln/>
        </p:spPr>
        <p:txBody>
          <a:bodyPr/>
          <a:lstStyle>
            <a:lvl1pPr>
              <a:defRPr/>
            </a:lvl1pPr>
          </a:lstStyle>
          <a:p>
            <a:pPr>
              <a:defRPr/>
            </a:pPr>
            <a:fld id="{39CDF381-B41B-4C24-BB31-BED745E0BECC}" type="datetime8">
              <a:rPr lang="he-IL" smtClean="0">
                <a:solidFill>
                  <a:srgbClr val="000000"/>
                </a:solidFill>
              </a:rPr>
              <a:pPr>
                <a:defRPr/>
              </a:pPr>
              <a:t>10 יוני 19</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Slide Number Placeholder 6"/>
          <p:cNvSpPr>
            <a:spLocks noGrp="1" noChangeArrowheads="1"/>
          </p:cNvSpPr>
          <p:nvPr>
            <p:ph type="sldNum" sz="quarter" idx="12"/>
          </p:nvPr>
        </p:nvSpPr>
        <p:spPr>
          <a:xfrm>
            <a:off x="457200" y="6245225"/>
            <a:ext cx="2133600" cy="476250"/>
          </a:xfrm>
          <a:prstGeom prst="rect">
            <a:avLst/>
          </a:prstGeom>
          <a:ln/>
        </p:spPr>
        <p:txBody>
          <a:bodyPr/>
          <a:lstStyle>
            <a:lvl1pPr>
              <a:defRPr/>
            </a:lvl1pPr>
          </a:lstStyle>
          <a:p>
            <a:pPr>
              <a:defRPr/>
            </a:pPr>
            <a:fld id="{826F0ABB-2B7E-4F23-964C-822A3C3E19EC}" type="slidenum">
              <a:rPr lang="he-IL">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xmlns="" val="23914815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hart Placeholder 2"/>
          <p:cNvSpPr>
            <a:spLocks noGrp="1"/>
          </p:cNvSpPr>
          <p:nvPr>
            <p:ph type="chart" idx="1"/>
          </p:nvPr>
        </p:nvSpPr>
        <p:spPr>
          <a:xfrm>
            <a:off x="457200" y="1600200"/>
            <a:ext cx="8229600" cy="4525963"/>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fld id="{6BAE1848-AD44-4D85-B7E0-6A4168BBF90B}" type="datetime8">
              <a:rPr lang="he-IL" smtClean="0">
                <a:solidFill>
                  <a:srgbClr val="000000"/>
                </a:solidFill>
              </a:rPr>
              <a:pPr>
                <a:defRPr/>
              </a:pPr>
              <a:t>10 יוני 19</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xfrm>
            <a:off x="457200" y="6245225"/>
            <a:ext cx="2133600" cy="476250"/>
          </a:xfrm>
          <a:prstGeom prst="rect">
            <a:avLst/>
          </a:prstGeom>
          <a:ln/>
        </p:spPr>
        <p:txBody>
          <a:bodyPr/>
          <a:lstStyle>
            <a:lvl1pPr>
              <a:defRPr/>
            </a:lvl1pPr>
          </a:lstStyle>
          <a:p>
            <a:pPr>
              <a:defRPr/>
            </a:pPr>
            <a:fld id="{3F1C248A-1115-4052-AD4F-83E0D14415E6}" type="slidenum">
              <a:rPr lang="he-IL">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xmlns="" val="32277446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C2AAD8A6-9C1C-44CF-BAEE-C2F924D4FD44}" type="datetime8">
              <a:rPr lang="he-IL" smtClean="0">
                <a:solidFill>
                  <a:srgbClr val="000000"/>
                </a:solidFill>
              </a:rPr>
              <a:pPr>
                <a:defRPr/>
              </a:pPr>
              <a:t>10 יוני 19</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Slide Number Placeholder 6"/>
          <p:cNvSpPr>
            <a:spLocks noGrp="1" noChangeArrowheads="1"/>
          </p:cNvSpPr>
          <p:nvPr>
            <p:ph type="sldNum" sz="quarter" idx="12"/>
          </p:nvPr>
        </p:nvSpPr>
        <p:spPr>
          <a:xfrm>
            <a:off x="457200" y="6245225"/>
            <a:ext cx="2133600" cy="476250"/>
          </a:xfrm>
          <a:prstGeom prst="rect">
            <a:avLst/>
          </a:prstGeom>
          <a:ln/>
        </p:spPr>
        <p:txBody>
          <a:bodyPr/>
          <a:lstStyle>
            <a:lvl1pPr>
              <a:defRPr/>
            </a:lvl1pPr>
          </a:lstStyle>
          <a:p>
            <a:pPr>
              <a:defRPr/>
            </a:pPr>
            <a:fld id="{EF7AB1DF-5F31-4505-BAB2-DE83BF3C2A0D}" type="slidenum">
              <a:rPr lang="he-IL">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xmlns="" val="4003442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3" name="Rectangle 4"/>
          <p:cNvSpPr>
            <a:spLocks noGrp="1" noChangeArrowheads="1"/>
          </p:cNvSpPr>
          <p:nvPr>
            <p:ph type="dt" sz="half" idx="10"/>
          </p:nvPr>
        </p:nvSpPr>
        <p:spPr>
          <a:ln/>
        </p:spPr>
        <p:txBody>
          <a:bodyPr/>
          <a:lstStyle>
            <a:lvl1pPr>
              <a:defRPr/>
            </a:lvl1pPr>
          </a:lstStyle>
          <a:p>
            <a:pPr>
              <a:defRPr/>
            </a:pPr>
            <a:fld id="{89FB96E4-A684-41BE-B488-1D7425B732DE}" type="datetime8">
              <a:rPr lang="he-IL" smtClean="0">
                <a:solidFill>
                  <a:srgbClr val="000000"/>
                </a:solidFill>
              </a:rPr>
              <a:pPr>
                <a:defRPr/>
              </a:pPr>
              <a:t>10 יוני 19</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5" name="Rectangle 6"/>
          <p:cNvSpPr>
            <a:spLocks noGrp="1" noChangeArrowheads="1"/>
          </p:cNvSpPr>
          <p:nvPr>
            <p:ph type="sldNum" sz="quarter" idx="12"/>
          </p:nvPr>
        </p:nvSpPr>
        <p:spPr>
          <a:xfrm>
            <a:off x="457200" y="6245225"/>
            <a:ext cx="2133600" cy="476250"/>
          </a:xfrm>
          <a:prstGeom prst="rect">
            <a:avLst/>
          </a:prstGeom>
          <a:ln/>
        </p:spPr>
        <p:txBody>
          <a:bodyPr/>
          <a:lstStyle>
            <a:lvl1pPr>
              <a:defRPr/>
            </a:lvl1pPr>
          </a:lstStyle>
          <a:p>
            <a:pPr>
              <a:defRPr/>
            </a:pPr>
            <a:fld id="{9915BF0A-506E-4548-84BC-24583392B585}" type="slidenum">
              <a:rPr lang="he-IL">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xmlns="" val="33637253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953311BD-3C91-4630-A9B3-0E145BC7AC51}" type="datetime8">
              <a:rPr lang="he-IL" smtClean="0"/>
              <a:pPr>
                <a:defRPr/>
              </a:pPr>
              <a:t>10 יוני 19</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56F6D807-CDAF-461C-B0E1-56DD85D14904}" type="slidenum">
              <a:rPr lang="he-IL" smtClean="0"/>
              <a:pPr>
                <a:defRPr/>
              </a:pPr>
              <a:t>‹#›</a:t>
            </a:fld>
            <a:endParaRPr lang="en-US" dirty="0"/>
          </a:p>
        </p:txBody>
      </p:sp>
    </p:spTree>
    <p:extLst>
      <p:ext uri="{BB962C8B-B14F-4D97-AF65-F5344CB8AC3E}">
        <p14:creationId xmlns:p14="http://schemas.microsoft.com/office/powerpoint/2010/main" xmlns="" val="20610570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A707EF20-3515-4297-B760-EC04097419D4}" type="datetime8">
              <a:rPr lang="he-IL" smtClean="0"/>
              <a:pPr>
                <a:defRPr/>
              </a:pPr>
              <a:t>10 יוני 19</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6EAF582D-976B-45F5-A101-7733D1442A59}" type="slidenum">
              <a:rPr lang="he-IL" smtClean="0"/>
              <a:pPr>
                <a:defRPr/>
              </a:pPr>
              <a:t>‹#›</a:t>
            </a:fld>
            <a:endParaRPr lang="en-US" dirty="0"/>
          </a:p>
        </p:txBody>
      </p:sp>
    </p:spTree>
    <p:extLst>
      <p:ext uri="{BB962C8B-B14F-4D97-AF65-F5344CB8AC3E}">
        <p14:creationId xmlns:p14="http://schemas.microsoft.com/office/powerpoint/2010/main" xmlns="" val="25413383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2DD35751-59D9-4FD8-ABD2-0BF6DA383152}" type="datetime8">
              <a:rPr lang="he-IL" smtClean="0"/>
              <a:pPr>
                <a:defRPr/>
              </a:pPr>
              <a:t>10 יוני 19</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29F596EE-FAD5-4906-9D98-23F708ABC487}" type="slidenum">
              <a:rPr lang="he-IL" smtClean="0"/>
              <a:pPr>
                <a:defRPr/>
              </a:pPr>
              <a:t>‹#›</a:t>
            </a:fld>
            <a:endParaRPr lang="en-US" dirty="0"/>
          </a:p>
        </p:txBody>
      </p:sp>
    </p:spTree>
    <p:extLst>
      <p:ext uri="{BB962C8B-B14F-4D97-AF65-F5344CB8AC3E}">
        <p14:creationId xmlns:p14="http://schemas.microsoft.com/office/powerpoint/2010/main" xmlns="" val="1504348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33D5A95C-7192-449D-A7AE-31B7B21DCD8D}" type="datetime8">
              <a:rPr lang="he-IL" smtClean="0">
                <a:solidFill>
                  <a:srgbClr val="000000"/>
                </a:solidFill>
              </a:rPr>
              <a:pPr>
                <a:defRPr/>
              </a:pPr>
              <a:t>10 יוני 19</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Tree>
    <p:extLst>
      <p:ext uri="{BB962C8B-B14F-4D97-AF65-F5344CB8AC3E}">
        <p14:creationId xmlns:p14="http://schemas.microsoft.com/office/powerpoint/2010/main" xmlns="" val="13839709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662FFF06-3DE4-4D5D-B482-2BC2F159D10F}" type="datetime8">
              <a:rPr lang="he-IL" smtClean="0"/>
              <a:pPr>
                <a:defRPr/>
              </a:pPr>
              <a:t>10 יוני 19</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B3DD4827-5233-42ED-A909-53C9E208DD2B}" type="slidenum">
              <a:rPr lang="he-IL" smtClean="0"/>
              <a:pPr>
                <a:defRPr/>
              </a:pPr>
              <a:t>‹#›</a:t>
            </a:fld>
            <a:endParaRPr lang="en-US" dirty="0"/>
          </a:p>
        </p:txBody>
      </p:sp>
    </p:spTree>
    <p:extLst>
      <p:ext uri="{BB962C8B-B14F-4D97-AF65-F5344CB8AC3E}">
        <p14:creationId xmlns:p14="http://schemas.microsoft.com/office/powerpoint/2010/main" xmlns="" val="8734010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E8A6C780-C06D-4C8C-A0C8-5D0CF5045075}" type="datetime8">
              <a:rPr lang="he-IL" smtClean="0"/>
              <a:pPr>
                <a:defRPr/>
              </a:pPr>
              <a:t>10 יוני 19</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8911ADE2-05F4-4FB7-89CD-A0C0803F6926}" type="slidenum">
              <a:rPr lang="he-IL" smtClean="0"/>
              <a:pPr>
                <a:defRPr/>
              </a:pPr>
              <a:t>‹#›</a:t>
            </a:fld>
            <a:endParaRPr lang="en-US" dirty="0"/>
          </a:p>
        </p:txBody>
      </p:sp>
    </p:spTree>
    <p:extLst>
      <p:ext uri="{BB962C8B-B14F-4D97-AF65-F5344CB8AC3E}">
        <p14:creationId xmlns:p14="http://schemas.microsoft.com/office/powerpoint/2010/main" xmlns="" val="25815051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EDCEEEB6-B7FC-498F-8E37-3FB3E9B0CA93}" type="datetime8">
              <a:rPr lang="he-IL" smtClean="0"/>
              <a:pPr>
                <a:defRPr/>
              </a:pPr>
              <a:t>10 יוני 19</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845E90C1-7C18-4BE1-B1A3-B4ED1BF8BA6B}" type="slidenum">
              <a:rPr lang="he-IL" smtClean="0"/>
              <a:pPr>
                <a:defRPr/>
              </a:pPr>
              <a:t>‹#›</a:t>
            </a:fld>
            <a:endParaRPr lang="en-US" dirty="0"/>
          </a:p>
        </p:txBody>
      </p:sp>
    </p:spTree>
    <p:extLst>
      <p:ext uri="{BB962C8B-B14F-4D97-AF65-F5344CB8AC3E}">
        <p14:creationId xmlns:p14="http://schemas.microsoft.com/office/powerpoint/2010/main" xmlns="" val="24413308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5B705CB0-1A3F-4A31-9885-617338988EC9}" type="datetime8">
              <a:rPr lang="he-IL" smtClean="0"/>
              <a:pPr>
                <a:defRPr/>
              </a:pPr>
              <a:t>10 יוני 19</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6F56BB99-2214-4FE1-B016-DAD906588FE5}" type="slidenum">
              <a:rPr lang="he-IL" smtClean="0"/>
              <a:pPr>
                <a:defRPr/>
              </a:pPr>
              <a:t>‹#›</a:t>
            </a:fld>
            <a:endParaRPr lang="en-US" dirty="0"/>
          </a:p>
        </p:txBody>
      </p:sp>
    </p:spTree>
    <p:extLst>
      <p:ext uri="{BB962C8B-B14F-4D97-AF65-F5344CB8AC3E}">
        <p14:creationId xmlns:p14="http://schemas.microsoft.com/office/powerpoint/2010/main" xmlns="" val="310475968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073EB318-C579-46BE-954F-2322011F8647}" type="datetime8">
              <a:rPr lang="he-IL" smtClean="0"/>
              <a:pPr>
                <a:defRPr/>
              </a:pPr>
              <a:t>10 יוני 19</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D83D3F13-EBBC-4A6F-930E-590571E137BD}" type="slidenum">
              <a:rPr lang="he-IL" smtClean="0"/>
              <a:pPr>
                <a:defRPr/>
              </a:pPr>
              <a:t>‹#›</a:t>
            </a:fld>
            <a:endParaRPr lang="en-US" dirty="0"/>
          </a:p>
        </p:txBody>
      </p:sp>
    </p:spTree>
    <p:extLst>
      <p:ext uri="{BB962C8B-B14F-4D97-AF65-F5344CB8AC3E}">
        <p14:creationId xmlns:p14="http://schemas.microsoft.com/office/powerpoint/2010/main" xmlns="" val="276444608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A5D0DACB-C968-4C99-8288-F9A46E6E96C6}" type="datetime8">
              <a:rPr lang="he-IL" smtClean="0"/>
              <a:pPr>
                <a:defRPr/>
              </a:pPr>
              <a:t>10 יוני 19</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D1DF5B99-1CCB-4F8F-96EC-69E1663DCA0D}" type="slidenum">
              <a:rPr lang="he-IL" smtClean="0"/>
              <a:pPr>
                <a:defRPr/>
              </a:pPr>
              <a:t>‹#›</a:t>
            </a:fld>
            <a:endParaRPr lang="en-US" dirty="0"/>
          </a:p>
        </p:txBody>
      </p:sp>
    </p:spTree>
    <p:extLst>
      <p:ext uri="{BB962C8B-B14F-4D97-AF65-F5344CB8AC3E}">
        <p14:creationId xmlns:p14="http://schemas.microsoft.com/office/powerpoint/2010/main" xmlns="" val="300888681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0B6E2AF9-849B-46B6-AE9A-8173E6601111}" type="datetime8">
              <a:rPr lang="he-IL" smtClean="0"/>
              <a:pPr>
                <a:defRPr/>
              </a:pPr>
              <a:t>10 יוני 19</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DCDA8EA7-29B6-422C-9DA4-31B319336E97}" type="slidenum">
              <a:rPr lang="he-IL" smtClean="0"/>
              <a:pPr>
                <a:defRPr/>
              </a:pPr>
              <a:t>‹#›</a:t>
            </a:fld>
            <a:endParaRPr lang="en-US" dirty="0"/>
          </a:p>
        </p:txBody>
      </p:sp>
    </p:spTree>
    <p:extLst>
      <p:ext uri="{BB962C8B-B14F-4D97-AF65-F5344CB8AC3E}">
        <p14:creationId xmlns:p14="http://schemas.microsoft.com/office/powerpoint/2010/main" xmlns="" val="20812850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6A15C50B-0059-4098-9440-08D5A11C4C56}" type="datetime8">
              <a:rPr lang="he-IL" smtClean="0"/>
              <a:pPr>
                <a:defRPr/>
              </a:pPr>
              <a:t>10 יוני 19</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67254240-93C3-4140-98EC-7F0356A5109A}" type="slidenum">
              <a:rPr lang="he-IL" smtClean="0"/>
              <a:pPr>
                <a:defRPr/>
              </a:pPr>
              <a:t>‹#›</a:t>
            </a:fld>
            <a:endParaRPr lang="en-US" dirty="0"/>
          </a:p>
        </p:txBody>
      </p:sp>
    </p:spTree>
    <p:extLst>
      <p:ext uri="{BB962C8B-B14F-4D97-AF65-F5344CB8AC3E}">
        <p14:creationId xmlns:p14="http://schemas.microsoft.com/office/powerpoint/2010/main" xmlns="" val="844558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AD2041B2-DB52-4E88-98F2-2DDB037655E1}" type="datetime8">
              <a:rPr lang="he-IL" smtClean="0">
                <a:solidFill>
                  <a:srgbClr val="000000"/>
                </a:solidFill>
              </a:rPr>
              <a:pPr>
                <a:defRPr/>
              </a:pPr>
              <a:t>10 יוני 19</a:t>
            </a:fld>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Tree>
    <p:extLst>
      <p:ext uri="{BB962C8B-B14F-4D97-AF65-F5344CB8AC3E}">
        <p14:creationId xmlns:p14="http://schemas.microsoft.com/office/powerpoint/2010/main" xmlns="" val="2939738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E3A111A1-F92A-4B01-B25A-A5990423D0F5}" type="datetime8">
              <a:rPr lang="he-IL" smtClean="0">
                <a:solidFill>
                  <a:srgbClr val="000000"/>
                </a:solidFill>
              </a:rPr>
              <a:pPr>
                <a:defRPr/>
              </a:pPr>
              <a:t>10 יוני 19</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Slide Number Placeholder 6"/>
          <p:cNvSpPr>
            <a:spLocks noGrp="1" noChangeArrowheads="1"/>
          </p:cNvSpPr>
          <p:nvPr>
            <p:ph type="sldNum" sz="quarter" idx="12"/>
          </p:nvPr>
        </p:nvSpPr>
        <p:spPr>
          <a:xfrm>
            <a:off x="457200" y="6245225"/>
            <a:ext cx="2133600" cy="476250"/>
          </a:xfrm>
          <a:prstGeom prst="rect">
            <a:avLst/>
          </a:prstGeom>
          <a:ln/>
        </p:spPr>
        <p:txBody>
          <a:bodyPr/>
          <a:lstStyle>
            <a:lvl1pPr>
              <a:defRPr/>
            </a:lvl1pPr>
          </a:lstStyle>
          <a:p>
            <a:pPr>
              <a:defRPr/>
            </a:pPr>
            <a:fld id="{B3DD4827-5233-42ED-A909-53C9E208DD2B}" type="slidenum">
              <a:rPr lang="he-IL">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xmlns="" val="3417831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22424086-4538-430C-8984-98A41AAD05D8}" type="datetime8">
              <a:rPr lang="he-IL" smtClean="0">
                <a:solidFill>
                  <a:srgbClr val="000000"/>
                </a:solidFill>
              </a:rPr>
              <a:pPr>
                <a:defRPr/>
              </a:pPr>
              <a:t>10 יוני 19</a:t>
            </a:fld>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9" name="Rectangle 6"/>
          <p:cNvSpPr>
            <a:spLocks noGrp="1" noChangeArrowheads="1"/>
          </p:cNvSpPr>
          <p:nvPr>
            <p:ph type="sldNum" sz="quarter" idx="12"/>
          </p:nvPr>
        </p:nvSpPr>
        <p:spPr>
          <a:xfrm>
            <a:off x="457200" y="6245225"/>
            <a:ext cx="2133600" cy="476250"/>
          </a:xfrm>
          <a:prstGeom prst="rect">
            <a:avLst/>
          </a:prstGeom>
          <a:ln/>
        </p:spPr>
        <p:txBody>
          <a:bodyPr/>
          <a:lstStyle>
            <a:lvl1pPr>
              <a:defRPr/>
            </a:lvl1pPr>
          </a:lstStyle>
          <a:p>
            <a:pPr>
              <a:defRPr/>
            </a:pPr>
            <a:fld id="{8911ADE2-05F4-4FB7-89CD-A0C0803F6926}" type="slidenum">
              <a:rPr lang="he-IL">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xmlns="" val="1128818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35B828AC-3CA5-40C4-B68B-4A06EC6E15C1}" type="datetime8">
              <a:rPr lang="he-IL" smtClean="0">
                <a:solidFill>
                  <a:srgbClr val="000000"/>
                </a:solidFill>
              </a:rPr>
              <a:pPr>
                <a:defRPr/>
              </a:pPr>
              <a:t>10 יוני 19</a:t>
            </a:fld>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5" name="Rectangle 6"/>
          <p:cNvSpPr>
            <a:spLocks noGrp="1" noChangeArrowheads="1"/>
          </p:cNvSpPr>
          <p:nvPr>
            <p:ph type="sldNum" sz="quarter" idx="12"/>
          </p:nvPr>
        </p:nvSpPr>
        <p:spPr>
          <a:xfrm>
            <a:off x="457200" y="6245225"/>
            <a:ext cx="2133600" cy="476250"/>
          </a:xfrm>
          <a:prstGeom prst="rect">
            <a:avLst/>
          </a:prstGeom>
          <a:ln/>
        </p:spPr>
        <p:txBody>
          <a:bodyPr/>
          <a:lstStyle>
            <a:lvl1pPr>
              <a:defRPr/>
            </a:lvl1pPr>
          </a:lstStyle>
          <a:p>
            <a:pPr>
              <a:defRPr/>
            </a:pPr>
            <a:fld id="{845E90C1-7C18-4BE1-B1A3-B4ED1BF8BA6B}" type="slidenum">
              <a:rPr lang="he-IL">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xmlns="" val="972001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0AD47246-4FD5-4B4F-9FF3-EFB5E5388513}" type="datetime8">
              <a:rPr lang="he-IL" smtClean="0">
                <a:solidFill>
                  <a:srgbClr val="000000"/>
                </a:solidFill>
              </a:rPr>
              <a:pPr>
                <a:defRPr/>
              </a:pPr>
              <a:t>10 יוני 19</a:t>
            </a:fld>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Tree>
    <p:extLst>
      <p:ext uri="{BB962C8B-B14F-4D97-AF65-F5344CB8AC3E}">
        <p14:creationId xmlns:p14="http://schemas.microsoft.com/office/powerpoint/2010/main" xmlns="" val="4000953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EC90CB1-999F-4B9B-9D28-68F7D9FD83C7}" type="datetime8">
              <a:rPr lang="he-IL" smtClean="0">
                <a:solidFill>
                  <a:srgbClr val="000000"/>
                </a:solidFill>
              </a:rPr>
              <a:pPr>
                <a:defRPr/>
              </a:pPr>
              <a:t>10 יוני 19</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Slide Number Placeholder 6"/>
          <p:cNvSpPr>
            <a:spLocks noGrp="1" noChangeArrowheads="1"/>
          </p:cNvSpPr>
          <p:nvPr>
            <p:ph type="sldNum" sz="quarter" idx="12"/>
          </p:nvPr>
        </p:nvSpPr>
        <p:spPr>
          <a:xfrm>
            <a:off x="457200" y="6245225"/>
            <a:ext cx="2133600" cy="476250"/>
          </a:xfrm>
          <a:prstGeom prst="rect">
            <a:avLst/>
          </a:prstGeom>
          <a:ln/>
        </p:spPr>
        <p:txBody>
          <a:bodyPr/>
          <a:lstStyle>
            <a:lvl1pPr>
              <a:defRPr/>
            </a:lvl1pPr>
          </a:lstStyle>
          <a:p>
            <a:pPr>
              <a:defRPr/>
            </a:pPr>
            <a:fld id="{D83D3F13-EBBC-4A6F-930E-590571E137BD}" type="slidenum">
              <a:rPr lang="he-IL">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xmlns="" val="2562965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73B642BA-16C3-46B0-9576-5CCC0C413753}" type="datetime8">
              <a:rPr lang="he-IL" smtClean="0">
                <a:solidFill>
                  <a:srgbClr val="000000"/>
                </a:solidFill>
              </a:rPr>
              <a:pPr>
                <a:defRPr/>
              </a:pPr>
              <a:t>10 יוני 19</a:t>
            </a:fld>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Slide Number Placeholder 6"/>
          <p:cNvSpPr>
            <a:spLocks noGrp="1" noChangeArrowheads="1"/>
          </p:cNvSpPr>
          <p:nvPr>
            <p:ph type="sldNum" sz="quarter" idx="12"/>
          </p:nvPr>
        </p:nvSpPr>
        <p:spPr>
          <a:xfrm>
            <a:off x="457200" y="6245225"/>
            <a:ext cx="2133600" cy="476250"/>
          </a:xfrm>
          <a:prstGeom prst="rect">
            <a:avLst/>
          </a:prstGeom>
          <a:ln/>
        </p:spPr>
        <p:txBody>
          <a:bodyPr/>
          <a:lstStyle>
            <a:lvl1pPr>
              <a:defRPr/>
            </a:lvl1pPr>
          </a:lstStyle>
          <a:p>
            <a:pPr>
              <a:defRPr/>
            </a:pPr>
            <a:fld id="{D1DF5B99-1CCB-4F8F-96EC-69E1663DCA0D}" type="slidenum">
              <a:rPr lang="he-IL">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xmlns="" val="3723186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image" Target="../media/image1.jpe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e-IL" dirty="0"/>
              <a:t>לחץ כדי לערוך סגנון כותרת של תבנית בסיס</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e-IL" dirty="0"/>
              <a:t>לחץ כדי לערוך סגנונות טקסט של תבנית בסיס</a:t>
            </a:r>
          </a:p>
          <a:p>
            <a:pPr lvl="1"/>
            <a:r>
              <a:rPr lang="he-IL" dirty="0"/>
              <a:t>רמה שנייה</a:t>
            </a:r>
          </a:p>
          <a:p>
            <a:pPr lvl="2"/>
            <a:r>
              <a:rPr lang="he-IL" dirty="0"/>
              <a:t>רמה שלישית</a:t>
            </a:r>
          </a:p>
          <a:p>
            <a:pPr lvl="3"/>
            <a:r>
              <a:rPr lang="he-IL" dirty="0"/>
              <a:t>רמה רביעית</a:t>
            </a:r>
          </a:p>
          <a:p>
            <a:pPr lvl="4"/>
            <a:r>
              <a:rPr lang="he-IL" dirty="0"/>
              <a:t>רמה חמישית</a:t>
            </a:r>
          </a:p>
        </p:txBody>
      </p:sp>
      <p:sp>
        <p:nvSpPr>
          <p:cNvPr id="1028" name="Rectangle 4"/>
          <p:cNvSpPr>
            <a:spLocks noGrp="1" noChangeArrowheads="1"/>
          </p:cNvSpPr>
          <p:nvPr>
            <p:ph type="dt" sz="half" idx="2"/>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400">
                <a:latin typeface="Arial" charset="0"/>
                <a:cs typeface="Arial" charset="0"/>
              </a:defRPr>
            </a:lvl1pPr>
          </a:lstStyle>
          <a:p>
            <a:pPr>
              <a:defRPr/>
            </a:pPr>
            <a:fld id="{F0DEC671-236A-43E3-8DD5-57D1AA651541}" type="datetime8">
              <a:rPr lang="he-IL" smtClean="0">
                <a:solidFill>
                  <a:srgbClr val="000000"/>
                </a:solidFill>
              </a:rPr>
              <a:pPr>
                <a:defRPr/>
              </a:pPr>
              <a:t>10 יוני 19</a:t>
            </a:fld>
            <a:endParaRPr lang="en-US" dirty="0">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400">
                <a:latin typeface="Arial" pitchFamily="34" charset="0"/>
                <a:cs typeface="Arial" pitchFamily="34" charset="0"/>
              </a:defRPr>
            </a:lvl1pPr>
          </a:lstStyle>
          <a:p>
            <a:pPr>
              <a:defRPr/>
            </a:pPr>
            <a:endParaRPr lang="en-US" dirty="0">
              <a:solidFill>
                <a:srgbClr val="000000"/>
              </a:solidFill>
            </a:endParaRPr>
          </a:p>
        </p:txBody>
      </p:sp>
      <p:sp>
        <p:nvSpPr>
          <p:cNvPr id="8" name="Slide Number Placeholder 5"/>
          <p:cNvSpPr txBox="1">
            <a:spLocks/>
          </p:cNvSpPr>
          <p:nvPr userDrawn="1"/>
        </p:nvSpPr>
        <p:spPr>
          <a:xfrm>
            <a:off x="0" y="6696417"/>
            <a:ext cx="388938" cy="161583"/>
          </a:xfrm>
          <a:prstGeom prst="rect">
            <a:avLst/>
          </a:prstGeom>
        </p:spPr>
        <p:txBody>
          <a:bodyPr lIns="0" tIns="0" rIns="0" bIns="0" anchor="ctr" anchorCtr="0">
            <a:spAutoFit/>
          </a:bodyPr>
          <a:lstStyle>
            <a:defPPr>
              <a:defRPr lang="en-US"/>
            </a:defPPr>
            <a:lvl1pPr algn="r" defTabSz="457200" rtl="1" fontAlgn="base">
              <a:spcBef>
                <a:spcPct val="0"/>
              </a:spcBef>
              <a:spcAft>
                <a:spcPct val="0"/>
              </a:spcAft>
              <a:defRPr kern="1200">
                <a:solidFill>
                  <a:schemeClr val="tx1"/>
                </a:solidFill>
                <a:latin typeface="Arial"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Arial"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Arial"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Arial"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Arial" charset="0"/>
                <a:ea typeface="MS PGothic" pitchFamily="34" charset="-128"/>
                <a:cs typeface="+mn-cs"/>
              </a:defRPr>
            </a:lvl5pPr>
            <a:lvl6pPr marL="2286000" algn="l" defTabSz="914400" rtl="0" eaLnBrk="1" latinLnBrk="0" hangingPunct="1">
              <a:defRPr kern="1200">
                <a:solidFill>
                  <a:schemeClr val="tx1"/>
                </a:solidFill>
                <a:latin typeface="Arial" charset="0"/>
                <a:ea typeface="MS PGothic" pitchFamily="34" charset="-128"/>
                <a:cs typeface="+mn-cs"/>
              </a:defRPr>
            </a:lvl6pPr>
            <a:lvl7pPr marL="2743200" algn="l" defTabSz="914400" rtl="0" eaLnBrk="1" latinLnBrk="0" hangingPunct="1">
              <a:defRPr kern="1200">
                <a:solidFill>
                  <a:schemeClr val="tx1"/>
                </a:solidFill>
                <a:latin typeface="Arial" charset="0"/>
                <a:ea typeface="MS PGothic" pitchFamily="34" charset="-128"/>
                <a:cs typeface="+mn-cs"/>
              </a:defRPr>
            </a:lvl7pPr>
            <a:lvl8pPr marL="3200400" algn="l" defTabSz="914400" rtl="0" eaLnBrk="1" latinLnBrk="0" hangingPunct="1">
              <a:defRPr kern="1200">
                <a:solidFill>
                  <a:schemeClr val="tx1"/>
                </a:solidFill>
                <a:latin typeface="Arial" charset="0"/>
                <a:ea typeface="MS PGothic" pitchFamily="34" charset="-128"/>
                <a:cs typeface="+mn-cs"/>
              </a:defRPr>
            </a:lvl8pPr>
            <a:lvl9pPr marL="3657600" algn="l" defTabSz="914400" rtl="0" eaLnBrk="1" latinLnBrk="0" hangingPunct="1">
              <a:defRPr kern="1200">
                <a:solidFill>
                  <a:schemeClr val="tx1"/>
                </a:solidFill>
                <a:latin typeface="Arial" charset="0"/>
                <a:ea typeface="MS PGothic" pitchFamily="34" charset="-128"/>
                <a:cs typeface="+mn-cs"/>
              </a:defRPr>
            </a:lvl9pPr>
          </a:lstStyle>
          <a:p>
            <a:pPr algn="ctr">
              <a:defRPr/>
            </a:pPr>
            <a:fld id="{76E38AE9-30B1-43E0-9C29-1C8CEA8BC41E}" type="slidenum">
              <a:rPr lang="he-IL" sz="1050" smtClean="0"/>
              <a:pPr algn="ctr">
                <a:defRPr/>
              </a:pPr>
              <a:t>‹#›</a:t>
            </a:fld>
            <a:endParaRPr lang="en-US" sz="1050" dirty="0"/>
          </a:p>
        </p:txBody>
      </p:sp>
      <p:pic>
        <p:nvPicPr>
          <p:cNvPr id="9" name="Picture 8"/>
          <p:cNvPicPr>
            <a:picLocks noChangeAspect="1"/>
          </p:cNvPicPr>
          <p:nvPr userDrawn="1"/>
        </p:nvPicPr>
        <p:blipFill>
          <a:blip r:embed="rId18" cstate="print">
            <a:extLst>
              <a:ext uri="{28A0092B-C50C-407E-A947-70E740481C1C}">
                <a14:useLocalDpi xmlns:a14="http://schemas.microsoft.com/office/drawing/2010/main" xmlns="" val="0"/>
              </a:ext>
            </a:extLst>
          </a:blip>
          <a:stretch>
            <a:fillRect/>
          </a:stretch>
        </p:blipFill>
        <p:spPr>
          <a:xfrm>
            <a:off x="305720" y="6246000"/>
            <a:ext cx="2142044" cy="612000"/>
          </a:xfrm>
          <a:prstGeom prst="rect">
            <a:avLst/>
          </a:prstGeom>
        </p:spPr>
      </p:pic>
    </p:spTree>
    <p:extLst>
      <p:ext uri="{BB962C8B-B14F-4D97-AF65-F5344CB8AC3E}">
        <p14:creationId xmlns:p14="http://schemas.microsoft.com/office/powerpoint/2010/main" xmlns="" val="3564125545"/>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 id="2147483681" r:id="rId15"/>
    <p:sldLayoutId id="2147483682" r:id="rId16"/>
  </p:sldLayoutIdLst>
  <p:hf hdr="0" ftr="0" dt="0"/>
  <p:txStyles>
    <p:title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F0DEC671-236A-43E3-8DD5-57D1AA651541}" type="datetime8">
              <a:rPr lang="he-IL" smtClean="0">
                <a:solidFill>
                  <a:srgbClr val="000000"/>
                </a:solidFill>
              </a:rPr>
              <a:pPr>
                <a:defRPr/>
              </a:pPr>
              <a:t>10 יוני 19</a:t>
            </a:fld>
            <a:endParaRPr lang="en-US" dirty="0">
              <a:solidFill>
                <a:srgbClr val="000000"/>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solidFill>
                <a:srgbClr val="000000"/>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pPr/>
              <a:t>‹#›</a:t>
            </a:fld>
            <a:endParaRPr lang="en-US" dirty="0"/>
          </a:p>
        </p:txBody>
      </p:sp>
      <p:sp>
        <p:nvSpPr>
          <p:cNvPr id="7" name="Slide Number Placeholder 5">
            <a:extLst>
              <a:ext uri="{FF2B5EF4-FFF2-40B4-BE49-F238E27FC236}">
                <a16:creationId xmlns:a16="http://schemas.microsoft.com/office/drawing/2014/main" xmlns="" id="{7665F499-274E-4EC7-B018-F628E1F22B92}"/>
              </a:ext>
            </a:extLst>
          </p:cNvPr>
          <p:cNvSpPr txBox="1">
            <a:spLocks/>
          </p:cNvSpPr>
          <p:nvPr userDrawn="1"/>
        </p:nvSpPr>
        <p:spPr>
          <a:xfrm>
            <a:off x="0" y="6696417"/>
            <a:ext cx="388938" cy="161583"/>
          </a:xfrm>
          <a:prstGeom prst="rect">
            <a:avLst/>
          </a:prstGeom>
        </p:spPr>
        <p:txBody>
          <a:bodyPr lIns="0" tIns="0" rIns="0" bIns="0" anchor="ctr" anchorCtr="0">
            <a:spAutoFit/>
          </a:bodyPr>
          <a:lstStyle>
            <a:defPPr>
              <a:defRPr lang="en-US"/>
            </a:defPPr>
            <a:lvl1pPr algn="r" defTabSz="457200" rtl="1" fontAlgn="base">
              <a:spcBef>
                <a:spcPct val="0"/>
              </a:spcBef>
              <a:spcAft>
                <a:spcPct val="0"/>
              </a:spcAft>
              <a:defRPr kern="1200">
                <a:solidFill>
                  <a:schemeClr val="tx1"/>
                </a:solidFill>
                <a:latin typeface="Arial"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Arial"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Arial"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Arial"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Arial" charset="0"/>
                <a:ea typeface="MS PGothic" pitchFamily="34" charset="-128"/>
                <a:cs typeface="+mn-cs"/>
              </a:defRPr>
            </a:lvl5pPr>
            <a:lvl6pPr marL="2286000" algn="l" defTabSz="914400" rtl="0" eaLnBrk="1" latinLnBrk="0" hangingPunct="1">
              <a:defRPr kern="1200">
                <a:solidFill>
                  <a:schemeClr val="tx1"/>
                </a:solidFill>
                <a:latin typeface="Arial" charset="0"/>
                <a:ea typeface="MS PGothic" pitchFamily="34" charset="-128"/>
                <a:cs typeface="+mn-cs"/>
              </a:defRPr>
            </a:lvl6pPr>
            <a:lvl7pPr marL="2743200" algn="l" defTabSz="914400" rtl="0" eaLnBrk="1" latinLnBrk="0" hangingPunct="1">
              <a:defRPr kern="1200">
                <a:solidFill>
                  <a:schemeClr val="tx1"/>
                </a:solidFill>
                <a:latin typeface="Arial" charset="0"/>
                <a:ea typeface="MS PGothic" pitchFamily="34" charset="-128"/>
                <a:cs typeface="+mn-cs"/>
              </a:defRPr>
            </a:lvl7pPr>
            <a:lvl8pPr marL="3200400" algn="l" defTabSz="914400" rtl="0" eaLnBrk="1" latinLnBrk="0" hangingPunct="1">
              <a:defRPr kern="1200">
                <a:solidFill>
                  <a:schemeClr val="tx1"/>
                </a:solidFill>
                <a:latin typeface="Arial" charset="0"/>
                <a:ea typeface="MS PGothic" pitchFamily="34" charset="-128"/>
                <a:cs typeface="+mn-cs"/>
              </a:defRPr>
            </a:lvl8pPr>
            <a:lvl9pPr marL="3657600" algn="l" defTabSz="914400" rtl="0" eaLnBrk="1" latinLnBrk="0" hangingPunct="1">
              <a:defRPr kern="1200">
                <a:solidFill>
                  <a:schemeClr val="tx1"/>
                </a:solidFill>
                <a:latin typeface="Arial" charset="0"/>
                <a:ea typeface="MS PGothic" pitchFamily="34" charset="-128"/>
                <a:cs typeface="+mn-cs"/>
              </a:defRPr>
            </a:lvl9pPr>
          </a:lstStyle>
          <a:p>
            <a:pPr algn="ctr">
              <a:defRPr/>
            </a:pPr>
            <a:fld id="{76E38AE9-30B1-43E0-9C29-1C8CEA8BC41E}" type="slidenum">
              <a:rPr lang="he-IL" sz="1050" smtClean="0"/>
              <a:pPr algn="ctr">
                <a:defRPr/>
              </a:pPr>
              <a:t>‹#›</a:t>
            </a:fld>
            <a:endParaRPr lang="en-US" sz="1050" dirty="0"/>
          </a:p>
        </p:txBody>
      </p:sp>
      <p:pic>
        <p:nvPicPr>
          <p:cNvPr id="8" name="Picture 7">
            <a:extLst>
              <a:ext uri="{FF2B5EF4-FFF2-40B4-BE49-F238E27FC236}">
                <a16:creationId xmlns:a16="http://schemas.microsoft.com/office/drawing/2014/main" xmlns="" id="{7D273E2C-4126-41CF-9CC3-2719BBB7B805}"/>
              </a:ext>
            </a:extLst>
          </p:cNvPr>
          <p:cNvPicPr>
            <a:picLocks noChangeAspect="1"/>
          </p:cNvPicPr>
          <p:nvPr userDrawn="1"/>
        </p:nvPicPr>
        <p:blipFill>
          <a:blip r:embed="rId13" cstate="print">
            <a:extLst>
              <a:ext uri="{28A0092B-C50C-407E-A947-70E740481C1C}">
                <a14:useLocalDpi xmlns:a14="http://schemas.microsoft.com/office/drawing/2010/main" xmlns="" val="0"/>
              </a:ext>
            </a:extLst>
          </a:blip>
          <a:stretch>
            <a:fillRect/>
          </a:stretch>
        </p:blipFill>
        <p:spPr>
          <a:xfrm>
            <a:off x="305720" y="6246000"/>
            <a:ext cx="2142044" cy="612000"/>
          </a:xfrm>
          <a:prstGeom prst="rect">
            <a:avLst/>
          </a:prstGeom>
        </p:spPr>
      </p:pic>
    </p:spTree>
    <p:extLst>
      <p:ext uri="{BB962C8B-B14F-4D97-AF65-F5344CB8AC3E}">
        <p14:creationId xmlns:p14="http://schemas.microsoft.com/office/powerpoint/2010/main" xmlns="" val="1693861377"/>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3" Type="http://schemas.openxmlformats.org/officeDocument/2006/relationships/chart" Target="../charts/chart8.xml"/><Relationship Id="rId7"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8.xml"/><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chart" Target="../charts/chart10.xml"/><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9.png"/><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chart" Target="../charts/chart13.xm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chart" Target="../charts/chart14.xml"/><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chart" Target="../charts/chart15.xml"/><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18.xml"/><Relationship Id="rId4" Type="http://schemas.openxmlformats.org/officeDocument/2006/relationships/slide" Target="slide8.xml"/></Relationships>
</file>

<file path=ppt/slides/_rels/slide29.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4.xml"/><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5.xml"/><Relationship Id="rId1" Type="http://schemas.openxmlformats.org/officeDocument/2006/relationships/slideLayout" Target="../slideLayouts/slideLayout23.xml"/></Relationships>
</file>

<file path=ppt/slides/_rels/slide31.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6.xml"/><Relationship Id="rId1" Type="http://schemas.openxmlformats.org/officeDocument/2006/relationships/slideLayout" Target="../slideLayouts/slideLayout23.xml"/><Relationship Id="rId4" Type="http://schemas.openxmlformats.org/officeDocument/2006/relationships/slide" Target="slide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chart" Target="../charts/chart16.xml"/><Relationship Id="rId1" Type="http://schemas.openxmlformats.org/officeDocument/2006/relationships/slideLayout" Target="../slideLayouts/slideLayout23.xml"/></Relationships>
</file>

<file path=ppt/slides/_rels/slide35.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7.xml"/><Relationship Id="rId1" Type="http://schemas.openxmlformats.org/officeDocument/2006/relationships/slideLayout" Target="../slideLayouts/slideLayout18.xml"/><Relationship Id="rId4" Type="http://schemas.openxmlformats.org/officeDocument/2006/relationships/slide" Target="slide17.xml"/></Relationships>
</file>

<file path=ppt/slides/_rels/slide36.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chart" Target="../charts/chart18.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18.xml"/><Relationship Id="rId4" Type="http://schemas.openxmlformats.org/officeDocument/2006/relationships/comments" Target="../comments/commen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ChangeArrowheads="1"/>
          </p:cNvSpPr>
          <p:nvPr/>
        </p:nvSpPr>
        <p:spPr bwMode="auto">
          <a:xfrm>
            <a:off x="1" y="764704"/>
            <a:ext cx="9144000" cy="3016721"/>
          </a:xfrm>
          <a:prstGeom prst="rect">
            <a:avLst/>
          </a:prstGeom>
          <a:noFill/>
          <a:ln w="9525">
            <a:noFill/>
            <a:miter lim="800000"/>
            <a:headEnd/>
            <a:tailEnd/>
          </a:ln>
          <a:effectLst/>
        </p:spPr>
        <p:txBody>
          <a:bodyPr anchor="ctr"/>
          <a:lstStyle/>
          <a:p>
            <a:pPr rtl="0">
              <a:spcBef>
                <a:spcPct val="0"/>
              </a:spcBef>
              <a:defRPr/>
            </a:pPr>
            <a:r>
              <a:rPr lang="en-US" sz="4800" b="1" dirty="0" smtClean="0">
                <a:solidFill>
                  <a:srgbClr val="003399"/>
                </a:solidFill>
              </a:rPr>
              <a:t>Housing Prices – Where to?</a:t>
            </a:r>
          </a:p>
          <a:p>
            <a:pPr rtl="0">
              <a:spcBef>
                <a:spcPct val="0"/>
              </a:spcBef>
              <a:defRPr/>
            </a:pPr>
            <a:endParaRPr lang="he-IL" sz="5400" b="1" dirty="0">
              <a:solidFill>
                <a:srgbClr val="003399"/>
              </a:solidFill>
              <a:effectLst>
                <a:outerShdw blurRad="38100" dist="38100" dir="2700000" algn="tl">
                  <a:srgbClr val="C0C0C0"/>
                </a:outerShdw>
              </a:effectLst>
              <a:latin typeface="Georgia" pitchFamily="18" charset="0"/>
              <a:cs typeface="Arial" pitchFamily="34" charset="0"/>
            </a:endParaRPr>
          </a:p>
        </p:txBody>
      </p:sp>
      <p:sp>
        <p:nvSpPr>
          <p:cNvPr id="4" name="Text Box 4"/>
          <p:cNvSpPr txBox="1">
            <a:spLocks noChangeArrowheads="1"/>
          </p:cNvSpPr>
          <p:nvPr/>
        </p:nvSpPr>
        <p:spPr bwMode="auto">
          <a:xfrm>
            <a:off x="395536" y="3284984"/>
            <a:ext cx="8137525" cy="2616101"/>
          </a:xfrm>
          <a:prstGeom prst="rect">
            <a:avLst/>
          </a:prstGeom>
          <a:noFill/>
          <a:ln w="9525">
            <a:noFill/>
            <a:miter lim="800000"/>
            <a:headEnd/>
            <a:tailEnd/>
          </a:ln>
          <a:effec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ctr" eaLnBrk="0" fontAlgn="base" hangingPunct="0">
              <a:spcBef>
                <a:spcPct val="50000"/>
              </a:spcBef>
              <a:spcAft>
                <a:spcPct val="0"/>
              </a:spcAft>
              <a:defRPr>
                <a:solidFill>
                  <a:schemeClr val="tx1"/>
                </a:solidFill>
                <a:latin typeface="Arial" pitchFamily="34" charset="0"/>
                <a:cs typeface="Arial" pitchFamily="34" charset="0"/>
              </a:defRPr>
            </a:lvl6pPr>
            <a:lvl7pPr marL="2971800" indent="-228600" algn="ctr" eaLnBrk="0" fontAlgn="base" hangingPunct="0">
              <a:spcBef>
                <a:spcPct val="50000"/>
              </a:spcBef>
              <a:spcAft>
                <a:spcPct val="0"/>
              </a:spcAft>
              <a:defRPr>
                <a:solidFill>
                  <a:schemeClr val="tx1"/>
                </a:solidFill>
                <a:latin typeface="Arial" pitchFamily="34" charset="0"/>
                <a:cs typeface="Arial" pitchFamily="34" charset="0"/>
              </a:defRPr>
            </a:lvl7pPr>
            <a:lvl8pPr marL="3429000" indent="-228600" algn="ctr" eaLnBrk="0" fontAlgn="base" hangingPunct="0">
              <a:spcBef>
                <a:spcPct val="50000"/>
              </a:spcBef>
              <a:spcAft>
                <a:spcPct val="0"/>
              </a:spcAft>
              <a:defRPr>
                <a:solidFill>
                  <a:schemeClr val="tx1"/>
                </a:solidFill>
                <a:latin typeface="Arial" pitchFamily="34" charset="0"/>
                <a:cs typeface="Arial" pitchFamily="34" charset="0"/>
              </a:defRPr>
            </a:lvl8pPr>
            <a:lvl9pPr marL="3886200" indent="-228600" algn="ctr" eaLnBrk="0" fontAlgn="base" hangingPunct="0">
              <a:spcBef>
                <a:spcPct val="50000"/>
              </a:spcBef>
              <a:spcAft>
                <a:spcPct val="0"/>
              </a:spcAft>
              <a:defRPr>
                <a:solidFill>
                  <a:schemeClr val="tx1"/>
                </a:solidFill>
                <a:latin typeface="Arial" pitchFamily="34" charset="0"/>
                <a:cs typeface="Arial" pitchFamily="34" charset="0"/>
              </a:defRPr>
            </a:lvl9pPr>
          </a:lstStyle>
          <a:p>
            <a:pPr rtl="0" eaLnBrk="1" hangingPunct="1">
              <a:defRPr/>
            </a:pPr>
            <a:r>
              <a:rPr lang="en-US" sz="3200" b="1" dirty="0">
                <a:solidFill>
                  <a:srgbClr val="333399"/>
                </a:solidFill>
                <a:effectLst>
                  <a:outerShdw blurRad="38100" dist="38100" dir="2700000" algn="tl">
                    <a:srgbClr val="C0C0C0"/>
                  </a:outerShdw>
                </a:effectLst>
              </a:rPr>
              <a:t>Prof. </a:t>
            </a:r>
            <a:r>
              <a:rPr lang="en-US" sz="3200" b="1" dirty="0" err="1">
                <a:solidFill>
                  <a:srgbClr val="333399"/>
                </a:solidFill>
                <a:effectLst>
                  <a:outerShdw blurRad="38100" dist="38100" dir="2700000" algn="tl">
                    <a:srgbClr val="C0C0C0"/>
                  </a:outerShdw>
                </a:effectLst>
              </a:rPr>
              <a:t>Zvi</a:t>
            </a:r>
            <a:r>
              <a:rPr lang="en-US" sz="3200" b="1" dirty="0">
                <a:solidFill>
                  <a:srgbClr val="333399"/>
                </a:solidFill>
                <a:effectLst>
                  <a:outerShdw blurRad="38100" dist="38100" dir="2700000" algn="tl">
                    <a:srgbClr val="C0C0C0"/>
                  </a:outerShdw>
                </a:effectLst>
              </a:rPr>
              <a:t> </a:t>
            </a:r>
            <a:r>
              <a:rPr lang="en-US" sz="3200" b="1" dirty="0" smtClean="0">
                <a:solidFill>
                  <a:srgbClr val="333399"/>
                </a:solidFill>
                <a:effectLst>
                  <a:outerShdw blurRad="38100" dist="38100" dir="2700000" algn="tl">
                    <a:srgbClr val="C0C0C0"/>
                  </a:outerShdw>
                </a:effectLst>
              </a:rPr>
              <a:t>Eckstein</a:t>
            </a:r>
          </a:p>
          <a:p>
            <a:pPr rtl="0" eaLnBrk="1" hangingPunct="1">
              <a:defRPr/>
            </a:pPr>
            <a:r>
              <a:rPr lang="en-US" sz="2400" b="1" dirty="0">
                <a:solidFill>
                  <a:srgbClr val="333399"/>
                </a:solidFill>
                <a:effectLst>
                  <a:outerShdw blurRad="38100" dist="38100" dir="2700000" algn="tl">
                    <a:srgbClr val="C0C0C0"/>
                  </a:outerShdw>
                </a:effectLst>
              </a:rPr>
              <a:t>Dean of the </a:t>
            </a:r>
            <a:r>
              <a:rPr lang="en-US" sz="2400" b="1" dirty="0" err="1">
                <a:solidFill>
                  <a:srgbClr val="333399"/>
                </a:solidFill>
                <a:effectLst>
                  <a:outerShdw blurRad="38100" dist="38100" dir="2700000" algn="tl">
                    <a:srgbClr val="C0C0C0"/>
                  </a:outerShdw>
                </a:effectLst>
              </a:rPr>
              <a:t>Tiomkin</a:t>
            </a:r>
            <a:r>
              <a:rPr lang="en-US" sz="2400" b="1" dirty="0">
                <a:solidFill>
                  <a:srgbClr val="333399"/>
                </a:solidFill>
                <a:effectLst>
                  <a:outerShdw blurRad="38100" dist="38100" dir="2700000" algn="tl">
                    <a:srgbClr val="C0C0C0"/>
                  </a:outerShdw>
                </a:effectLst>
              </a:rPr>
              <a:t> School of Economics and Head of the Aaron Institute for Economic Policy, IDC </a:t>
            </a:r>
            <a:r>
              <a:rPr lang="en-US" sz="2400" b="1" dirty="0" err="1" smtClean="0">
                <a:solidFill>
                  <a:srgbClr val="333399"/>
                </a:solidFill>
                <a:effectLst>
                  <a:outerShdw blurRad="38100" dist="38100" dir="2700000" algn="tl">
                    <a:srgbClr val="C0C0C0"/>
                  </a:outerShdw>
                </a:effectLst>
              </a:rPr>
              <a:t>Herzliya</a:t>
            </a:r>
            <a:endParaRPr lang="en-US" sz="2400" b="1" dirty="0" smtClean="0">
              <a:solidFill>
                <a:srgbClr val="333399"/>
              </a:solidFill>
              <a:effectLst>
                <a:outerShdw blurRad="38100" dist="38100" dir="2700000" algn="tl">
                  <a:srgbClr val="C0C0C0"/>
                </a:outerShdw>
              </a:effectLst>
            </a:endParaRPr>
          </a:p>
          <a:p>
            <a:pPr rtl="0" eaLnBrk="1" hangingPunct="1">
              <a:defRPr/>
            </a:pPr>
            <a:r>
              <a:rPr lang="en-US" sz="2400" b="1" dirty="0">
                <a:solidFill>
                  <a:srgbClr val="333399"/>
                </a:solidFill>
                <a:effectLst>
                  <a:outerShdw blurRad="38100" dist="38100" dir="2700000" algn="tl">
                    <a:srgbClr val="C0C0C0"/>
                  </a:outerShdw>
                </a:effectLst>
              </a:rPr>
              <a:t>Aaron Institute for Economic Policy</a:t>
            </a:r>
            <a:endParaRPr lang="en-US" sz="2400" b="1" dirty="0" smtClean="0">
              <a:solidFill>
                <a:srgbClr val="333399"/>
              </a:solidFill>
              <a:effectLst>
                <a:outerShdw blurRad="38100" dist="38100" dir="2700000" algn="tl">
                  <a:srgbClr val="C0C0C0"/>
                </a:outerShdw>
              </a:effectLst>
            </a:endParaRPr>
          </a:p>
          <a:p>
            <a:pPr rtl="0" eaLnBrk="1" hangingPunct="1">
              <a:defRPr/>
            </a:pPr>
            <a:r>
              <a:rPr lang="en-US" sz="2400" b="1" dirty="0">
                <a:solidFill>
                  <a:srgbClr val="333399"/>
                </a:solidFill>
                <a:effectLst>
                  <a:outerShdw blurRad="38100" dist="38100" dir="2700000" algn="tl">
                    <a:srgbClr val="C0C0C0"/>
                  </a:outerShdw>
                </a:effectLst>
              </a:rPr>
              <a:t>11 June 2019</a:t>
            </a:r>
            <a:endParaRPr lang="en-US" sz="2000" b="1" dirty="0">
              <a:solidFill>
                <a:srgbClr val="333399"/>
              </a:solidFill>
              <a:effectLst>
                <a:outerShdw blurRad="38100" dist="38100" dir="2700000" algn="tl">
                  <a:srgbClr val="C0C0C0"/>
                </a:outerShdw>
              </a:effectLst>
            </a:endParaRPr>
          </a:p>
        </p:txBody>
      </p:sp>
    </p:spTree>
    <p:extLst>
      <p:ext uri="{BB962C8B-B14F-4D97-AF65-F5344CB8AC3E}">
        <p14:creationId xmlns:p14="http://schemas.microsoft.com/office/powerpoint/2010/main" xmlns="" val="1086778725"/>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xmlns="" id="{FA0AB109-2877-4DD2-942B-88F5C2EB1C63}"/>
              </a:ext>
            </a:extLst>
          </p:cNvPr>
          <p:cNvSpPr>
            <a:spLocks noChangeArrowheads="1"/>
          </p:cNvSpPr>
          <p:nvPr/>
        </p:nvSpPr>
        <p:spPr bwMode="auto">
          <a:xfrm>
            <a:off x="0" y="77501"/>
            <a:ext cx="9144000" cy="1569660"/>
          </a:xfrm>
          <a:prstGeom prst="rect">
            <a:avLst/>
          </a:prstGeom>
          <a:noFill/>
          <a:ln w="9525">
            <a:noFill/>
            <a:miter lim="800000"/>
            <a:headEnd/>
            <a:tailEnd/>
          </a:ln>
          <a:effectLst/>
        </p:spPr>
        <p:txBody>
          <a:bodyPr anchor="ctr">
            <a:spAutoFit/>
          </a:bodyPr>
          <a:lstStyle/>
          <a:p>
            <a:pPr rtl="0">
              <a:spcBef>
                <a:spcPct val="0"/>
              </a:spcBef>
              <a:defRPr/>
            </a:pPr>
            <a:r>
              <a:rPr lang="en-US" sz="3200" b="1" dirty="0">
                <a:solidFill>
                  <a:schemeClr val="accent2"/>
                </a:solidFill>
                <a:effectLst>
                  <a:outerShdw blurRad="38100" dist="38100" dir="2700000" algn="tl">
                    <a:srgbClr val="C0C0C0"/>
                  </a:outerShdw>
                </a:effectLst>
                <a:latin typeface="Georgia" pitchFamily="18" charset="0"/>
                <a:cs typeface="Arial" pitchFamily="34" charset="0"/>
              </a:rPr>
              <a:t>Inventory of housing units per household - descending; Housing prices relative to GDP per capita </a:t>
            </a:r>
            <a:r>
              <a:rPr lang="en-US" sz="3200" b="1" dirty="0" smtClean="0">
                <a:solidFill>
                  <a:schemeClr val="accent2"/>
                </a:solidFill>
                <a:effectLst>
                  <a:outerShdw blurRad="38100" dist="38100" dir="2700000" algn="tl">
                    <a:srgbClr val="C0C0C0"/>
                  </a:outerShdw>
                </a:effectLst>
                <a:latin typeface="Georgia" pitchFamily="18" charset="0"/>
                <a:cs typeface="Arial" pitchFamily="34" charset="0"/>
              </a:rPr>
              <a:t>- are </a:t>
            </a:r>
            <a:r>
              <a:rPr lang="en-US" sz="3200" b="1" dirty="0">
                <a:solidFill>
                  <a:schemeClr val="accent2"/>
                </a:solidFill>
                <a:effectLst>
                  <a:outerShdw blurRad="38100" dist="38100" dir="2700000" algn="tl">
                    <a:srgbClr val="C0C0C0"/>
                  </a:outerShdw>
                </a:effectLst>
                <a:latin typeface="Georgia" pitchFamily="18" charset="0"/>
                <a:cs typeface="Arial" pitchFamily="34" charset="0"/>
              </a:rPr>
              <a:t>rising</a:t>
            </a:r>
          </a:p>
        </p:txBody>
      </p:sp>
      <p:sp>
        <p:nvSpPr>
          <p:cNvPr id="2" name="TextBox 1">
            <a:extLst>
              <a:ext uri="{FF2B5EF4-FFF2-40B4-BE49-F238E27FC236}">
                <a16:creationId xmlns:a16="http://schemas.microsoft.com/office/drawing/2014/main" xmlns="" id="{A682C5BB-90B2-4EF4-9D95-8F819612F9B6}"/>
              </a:ext>
            </a:extLst>
          </p:cNvPr>
          <p:cNvSpPr txBox="1"/>
          <p:nvPr/>
        </p:nvSpPr>
        <p:spPr>
          <a:xfrm>
            <a:off x="2915816" y="6309320"/>
            <a:ext cx="6228184" cy="338554"/>
          </a:xfrm>
          <a:prstGeom prst="rect">
            <a:avLst/>
          </a:prstGeom>
          <a:noFill/>
        </p:spPr>
        <p:txBody>
          <a:bodyPr wrap="square" rtlCol="0">
            <a:spAutoFit/>
          </a:bodyPr>
          <a:lstStyle/>
          <a:p>
            <a:pPr rtl="0"/>
            <a:r>
              <a:rPr lang="en-US" sz="1600" u="sng" dirty="0">
                <a:solidFill>
                  <a:srgbClr val="0070C0"/>
                </a:solidFill>
              </a:rPr>
              <a:t>The decline in the inventory of housing units across all cities</a:t>
            </a:r>
          </a:p>
        </p:txBody>
      </p:sp>
      <p:sp>
        <p:nvSpPr>
          <p:cNvPr id="3" name="TextBox 2"/>
          <p:cNvSpPr txBox="1"/>
          <p:nvPr/>
        </p:nvSpPr>
        <p:spPr>
          <a:xfrm>
            <a:off x="7640197" y="3933056"/>
            <a:ext cx="385042" cy="523220"/>
          </a:xfrm>
          <a:prstGeom prst="rect">
            <a:avLst/>
          </a:prstGeom>
          <a:noFill/>
        </p:spPr>
        <p:txBody>
          <a:bodyPr wrap="none" rtlCol="1">
            <a:spAutoFit/>
          </a:bodyPr>
          <a:lstStyle/>
          <a:p>
            <a:r>
              <a:rPr lang="en-US" sz="2800" i="1" dirty="0">
                <a:solidFill>
                  <a:schemeClr val="accent2"/>
                </a:solidFill>
              </a:rPr>
              <a:t>h</a:t>
            </a:r>
            <a:endParaRPr lang="he-IL" sz="2800" i="1" dirty="0">
              <a:solidFill>
                <a:schemeClr val="accent2"/>
              </a:solidFill>
            </a:endParaRPr>
          </a:p>
        </p:txBody>
      </p:sp>
      <p:graphicFrame>
        <p:nvGraphicFramePr>
          <p:cNvPr id="6" name="Chart 5">
            <a:extLst>
              <a:ext uri="{FF2B5EF4-FFF2-40B4-BE49-F238E27FC236}">
                <a16:creationId xmlns:a16="http://schemas.microsoft.com/office/drawing/2014/main" xmlns="" id="{77F73F03-2B02-413C-8AF0-2057C60E4184}"/>
              </a:ext>
            </a:extLst>
          </p:cNvPr>
          <p:cNvGraphicFramePr>
            <a:graphicFrameLocks/>
          </p:cNvGraphicFramePr>
          <p:nvPr>
            <p:extLst>
              <p:ext uri="{D42A27DB-BD31-4B8C-83A1-F6EECF244321}">
                <p14:modId xmlns:p14="http://schemas.microsoft.com/office/powerpoint/2010/main" xmlns="" val="2088376313"/>
              </p:ext>
            </p:extLst>
          </p:nvPr>
        </p:nvGraphicFramePr>
        <p:xfrm>
          <a:off x="323528" y="1709129"/>
          <a:ext cx="8529639" cy="444785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4214283372"/>
      </p:ext>
    </p:extLst>
  </p:cSld>
  <p:clrMapOvr>
    <a:masterClrMapping/>
  </p:clrMapOvr>
  <mc:AlternateContent xmlns:mc="http://schemas.openxmlformats.org/markup-compatibility/2006">
    <mc:Choice xmlns:p14="http://schemas.microsoft.com/office/powerpoint/2010/main" xmlns="" Requires="p14">
      <p:transition spd="slow" p14:dur="2000" advTm="10000"/>
    </mc:Choice>
    <mc:Fallback>
      <p:transition spd="slow" advTm="1000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91B46E16-5D62-4C8B-B27B-421FF76C7DA6}"/>
              </a:ext>
            </a:extLst>
          </p:cNvPr>
          <p:cNvSpPr>
            <a:spLocks noGrp="1"/>
          </p:cNvSpPr>
          <p:nvPr>
            <p:ph type="sldNum" sz="quarter" idx="12"/>
          </p:nvPr>
        </p:nvSpPr>
        <p:spPr/>
        <p:txBody>
          <a:bodyPr/>
          <a:lstStyle/>
          <a:p>
            <a:pPr>
              <a:defRPr/>
            </a:pPr>
            <a:fld id="{6F56BB99-2214-4FE1-B016-DAD906588FE5}" type="slidenum">
              <a:rPr lang="he-IL" smtClean="0"/>
              <a:pPr>
                <a:defRPr/>
              </a:pPr>
              <a:t>11</a:t>
            </a:fld>
            <a:endParaRPr lang="en-US" dirty="0"/>
          </a:p>
        </p:txBody>
      </p:sp>
      <p:graphicFrame>
        <p:nvGraphicFramePr>
          <p:cNvPr id="3" name="Chart 2">
            <a:extLst>
              <a:ext uri="{FF2B5EF4-FFF2-40B4-BE49-F238E27FC236}">
                <a16:creationId xmlns:a16="http://schemas.microsoft.com/office/drawing/2014/main" xmlns="" id="{52796C1C-3832-4D2F-A527-2D7E66F505F7}"/>
              </a:ext>
            </a:extLst>
          </p:cNvPr>
          <p:cNvGraphicFramePr/>
          <p:nvPr>
            <p:extLst>
              <p:ext uri="{D42A27DB-BD31-4B8C-83A1-F6EECF244321}">
                <p14:modId xmlns:p14="http://schemas.microsoft.com/office/powerpoint/2010/main" xmlns="" val="1343931821"/>
              </p:ext>
            </p:extLst>
          </p:nvPr>
        </p:nvGraphicFramePr>
        <p:xfrm>
          <a:off x="539552" y="2064179"/>
          <a:ext cx="7848872" cy="4032448"/>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angle 3">
            <a:extLst>
              <a:ext uri="{FF2B5EF4-FFF2-40B4-BE49-F238E27FC236}">
                <a16:creationId xmlns:a16="http://schemas.microsoft.com/office/drawing/2014/main" xmlns="" id="{6CAA4E3F-ED43-4C0A-9EEF-F9BB8664DB4E}"/>
              </a:ext>
            </a:extLst>
          </p:cNvPr>
          <p:cNvSpPr/>
          <p:nvPr/>
        </p:nvSpPr>
        <p:spPr>
          <a:xfrm>
            <a:off x="2195736" y="836712"/>
            <a:ext cx="4572000" cy="2031325"/>
          </a:xfrm>
          <a:prstGeom prst="rect">
            <a:avLst/>
          </a:prstGeom>
        </p:spPr>
        <p:txBody>
          <a:bodyPr>
            <a:spAutoFit/>
          </a:bodyPr>
          <a:lstStyle/>
          <a:p>
            <a:pPr rtl="0"/>
            <a:r>
              <a:rPr lang="en-US" dirty="0">
                <a:latin typeface="Calibri" panose="020F0502020204030204" pitchFamily="34" charset="0"/>
                <a:ea typeface="Calibri" panose="020F0502020204030204" pitchFamily="34" charset="0"/>
                <a:cs typeface="David" panose="020E0502060401010101" pitchFamily="34" charset="-79"/>
              </a:rPr>
              <a:t>In 2018 the inventory increase the apartments reached a peak of </a:t>
            </a:r>
            <a:r>
              <a:rPr lang="en-US" dirty="0" smtClean="0">
                <a:latin typeface="Calibri" panose="020F0502020204030204" pitchFamily="34" charset="0"/>
                <a:ea typeface="Calibri" panose="020F0502020204030204" pitchFamily="34" charset="0"/>
                <a:cs typeface="David" panose="020E0502060401010101" pitchFamily="34" charset="-79"/>
              </a:rPr>
              <a:t>50,000 </a:t>
            </a:r>
            <a:r>
              <a:rPr lang="en-US" dirty="0">
                <a:latin typeface="Calibri" panose="020F0502020204030204" pitchFamily="34" charset="0"/>
                <a:ea typeface="Calibri" panose="020F0502020204030204" pitchFamily="34" charset="0"/>
                <a:cs typeface="David" panose="020E0502060401010101" pitchFamily="34" charset="-79"/>
              </a:rPr>
              <a:t>apartments for the first time since 1997</a:t>
            </a:r>
          </a:p>
          <a:p>
            <a:pPr rtl="0"/>
            <a:r>
              <a:rPr lang="en-US" dirty="0" smtClean="0">
                <a:solidFill>
                  <a:srgbClr val="FF0000"/>
                </a:solidFill>
              </a:rPr>
              <a:t>Will </a:t>
            </a:r>
            <a:r>
              <a:rPr lang="en-US" dirty="0">
                <a:solidFill>
                  <a:srgbClr val="FF0000"/>
                </a:solidFill>
              </a:rPr>
              <a:t>the trend </a:t>
            </a:r>
            <a:r>
              <a:rPr lang="en-US" dirty="0" smtClean="0">
                <a:solidFill>
                  <a:srgbClr val="FF0000"/>
                </a:solidFill>
              </a:rPr>
              <a:t>continue?</a:t>
            </a:r>
            <a:endParaRPr lang="en-US" dirty="0">
              <a:solidFill>
                <a:srgbClr val="FF0000"/>
              </a:solidFill>
            </a:endParaRPr>
          </a:p>
          <a:p>
            <a:r>
              <a:rPr lang="en-US" dirty="0"/>
              <a:t/>
            </a:r>
            <a:br>
              <a:rPr lang="en-US" dirty="0"/>
            </a:br>
            <a:endParaRPr lang="en-US" dirty="0">
              <a:solidFill>
                <a:srgbClr val="FF0000"/>
              </a:solidFill>
            </a:endParaRPr>
          </a:p>
        </p:txBody>
      </p:sp>
      <p:sp>
        <p:nvSpPr>
          <p:cNvPr id="5" name="Rectangle 4">
            <a:extLst>
              <a:ext uri="{FF2B5EF4-FFF2-40B4-BE49-F238E27FC236}">
                <a16:creationId xmlns:a16="http://schemas.microsoft.com/office/drawing/2014/main" xmlns="" id="{10FDF3CC-A365-497B-9BBD-333FC397418F}"/>
              </a:ext>
            </a:extLst>
          </p:cNvPr>
          <p:cNvSpPr/>
          <p:nvPr/>
        </p:nvSpPr>
        <p:spPr>
          <a:xfrm>
            <a:off x="1331640" y="188640"/>
            <a:ext cx="6246758" cy="646331"/>
          </a:xfrm>
          <a:prstGeom prst="rect">
            <a:avLst/>
          </a:prstGeom>
        </p:spPr>
        <p:txBody>
          <a:bodyPr wrap="square">
            <a:spAutoFit/>
          </a:bodyPr>
          <a:lstStyle/>
          <a:p>
            <a:r>
              <a:rPr lang="en-US" sz="3600" b="1" dirty="0">
                <a:solidFill>
                  <a:schemeClr val="accent2"/>
                </a:solidFill>
                <a:effectLst>
                  <a:outerShdw blurRad="38100" dist="38100" dir="2700000" algn="tl">
                    <a:srgbClr val="C0C0C0"/>
                  </a:outerShdw>
                </a:effectLst>
                <a:latin typeface="Georgia" pitchFamily="18" charset="0"/>
                <a:cs typeface="Arial" pitchFamily="34" charset="0"/>
              </a:rPr>
              <a:t>Increase in housing units</a:t>
            </a:r>
            <a:endParaRPr lang="en-US" sz="3600" dirty="0"/>
          </a:p>
        </p:txBody>
      </p:sp>
      <p:sp>
        <p:nvSpPr>
          <p:cNvPr id="6" name="TextBox 5"/>
          <p:cNvSpPr txBox="1"/>
          <p:nvPr/>
        </p:nvSpPr>
        <p:spPr>
          <a:xfrm>
            <a:off x="2051720" y="5661248"/>
            <a:ext cx="792088" cy="276999"/>
          </a:xfrm>
          <a:prstGeom prst="rect">
            <a:avLst/>
          </a:prstGeom>
          <a:solidFill>
            <a:schemeClr val="bg1"/>
          </a:solidFill>
        </p:spPr>
        <p:txBody>
          <a:bodyPr wrap="square" rtlCol="1">
            <a:spAutoFit/>
          </a:bodyPr>
          <a:lstStyle/>
          <a:p>
            <a:r>
              <a:rPr lang="en-US" sz="1200" dirty="0" smtClean="0"/>
              <a:t>Tel Aviv</a:t>
            </a:r>
            <a:endParaRPr lang="he-IL" sz="1200" dirty="0"/>
          </a:p>
        </p:txBody>
      </p:sp>
    </p:spTree>
    <p:extLst>
      <p:ext uri="{BB962C8B-B14F-4D97-AF65-F5344CB8AC3E}">
        <p14:creationId xmlns:p14="http://schemas.microsoft.com/office/powerpoint/2010/main" xmlns="" val="846351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EF7712CD-23B9-4C45-9935-E0D51499289A}"/>
              </a:ext>
            </a:extLst>
          </p:cNvPr>
          <p:cNvSpPr>
            <a:spLocks noGrp="1"/>
          </p:cNvSpPr>
          <p:nvPr>
            <p:ph type="sldNum" sz="quarter" idx="12"/>
          </p:nvPr>
        </p:nvSpPr>
        <p:spPr/>
        <p:txBody>
          <a:bodyPr/>
          <a:lstStyle/>
          <a:p>
            <a:pPr>
              <a:defRPr/>
            </a:pPr>
            <a:fld id="{6F56BB99-2214-4FE1-B016-DAD906588FE5}" type="slidenum">
              <a:rPr lang="he-IL" smtClean="0"/>
              <a:pPr>
                <a:defRPr/>
              </a:pPr>
              <a:t>12</a:t>
            </a:fld>
            <a:endParaRPr lang="en-US" dirty="0"/>
          </a:p>
        </p:txBody>
      </p:sp>
      <p:graphicFrame>
        <p:nvGraphicFramePr>
          <p:cNvPr id="3" name="Chart 2">
            <a:extLst>
              <a:ext uri="{FF2B5EF4-FFF2-40B4-BE49-F238E27FC236}">
                <a16:creationId xmlns:a16="http://schemas.microsoft.com/office/drawing/2014/main" xmlns="" id="{4095A35D-F45C-43E5-BD29-AA9EEF076C13}"/>
              </a:ext>
            </a:extLst>
          </p:cNvPr>
          <p:cNvGraphicFramePr/>
          <p:nvPr>
            <p:extLst>
              <p:ext uri="{D42A27DB-BD31-4B8C-83A1-F6EECF244321}">
                <p14:modId xmlns:p14="http://schemas.microsoft.com/office/powerpoint/2010/main" xmlns="" val="699592676"/>
              </p:ext>
            </p:extLst>
          </p:nvPr>
        </p:nvGraphicFramePr>
        <p:xfrm>
          <a:off x="611560" y="1784500"/>
          <a:ext cx="7704855" cy="4253830"/>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angle 3">
            <a:extLst>
              <a:ext uri="{FF2B5EF4-FFF2-40B4-BE49-F238E27FC236}">
                <a16:creationId xmlns:a16="http://schemas.microsoft.com/office/drawing/2014/main" xmlns="" id="{EC785AE7-0AA2-45B2-B478-B1BCCB5A9FC9}"/>
              </a:ext>
            </a:extLst>
          </p:cNvPr>
          <p:cNvSpPr/>
          <p:nvPr/>
        </p:nvSpPr>
        <p:spPr>
          <a:xfrm>
            <a:off x="1475657" y="908720"/>
            <a:ext cx="6264696" cy="923330"/>
          </a:xfrm>
          <a:prstGeom prst="rect">
            <a:avLst/>
          </a:prstGeom>
        </p:spPr>
        <p:txBody>
          <a:bodyPr wrap="square">
            <a:spAutoFit/>
          </a:bodyPr>
          <a:lstStyle/>
          <a:p>
            <a:r>
              <a:rPr lang="en-US" dirty="0">
                <a:latin typeface="Calibri" panose="020F0502020204030204" pitchFamily="34" charset="0"/>
                <a:ea typeface="Calibri" panose="020F0502020204030204" pitchFamily="34" charset="0"/>
                <a:cs typeface="David" panose="020E0502060401010101" pitchFamily="34" charset="-79"/>
              </a:rPr>
              <a:t>The main development on the </a:t>
            </a:r>
            <a:r>
              <a:rPr lang="en-US" dirty="0" smtClean="0">
                <a:latin typeface="Calibri" panose="020F0502020204030204" pitchFamily="34" charset="0"/>
                <a:ea typeface="Calibri" panose="020F0502020204030204" pitchFamily="34" charset="0"/>
                <a:cs typeface="David" panose="020E0502060401010101" pitchFamily="34" charset="-79"/>
              </a:rPr>
              <a:t>side of supply </a:t>
            </a:r>
            <a:r>
              <a:rPr lang="en-US" dirty="0">
                <a:latin typeface="Calibri" panose="020F0502020204030204" pitchFamily="34" charset="0"/>
                <a:ea typeface="Calibri" panose="020F0502020204030204" pitchFamily="34" charset="0"/>
                <a:cs typeface="David" panose="020E0502060401010101" pitchFamily="34" charset="-79"/>
              </a:rPr>
              <a:t>in 2016-2018 was an increase in </a:t>
            </a:r>
            <a:r>
              <a:rPr lang="en-US" dirty="0" smtClean="0">
                <a:latin typeface="Calibri" panose="020F0502020204030204" pitchFamily="34" charset="0"/>
                <a:ea typeface="Calibri" panose="020F0502020204030204" pitchFamily="34" charset="0"/>
                <a:cs typeface="David" panose="020E0502060401010101" pitchFamily="34" charset="-79"/>
              </a:rPr>
              <a:t>construction beginnings, </a:t>
            </a:r>
            <a:r>
              <a:rPr lang="en-US" dirty="0">
                <a:latin typeface="Calibri" panose="020F0502020204030204" pitchFamily="34" charset="0"/>
                <a:ea typeface="Calibri" panose="020F0502020204030204" pitchFamily="34" charset="0"/>
                <a:cs typeface="David" panose="020E0502060401010101" pitchFamily="34" charset="-79"/>
              </a:rPr>
              <a:t>which peaked in 2016, while construction starts fell by 5% in 2017 and 10% in 2018.</a:t>
            </a:r>
            <a:endParaRPr lang="en-US" dirty="0"/>
          </a:p>
        </p:txBody>
      </p:sp>
      <p:sp>
        <p:nvSpPr>
          <p:cNvPr id="5" name="Rectangle 4">
            <a:extLst>
              <a:ext uri="{FF2B5EF4-FFF2-40B4-BE49-F238E27FC236}">
                <a16:creationId xmlns:a16="http://schemas.microsoft.com/office/drawing/2014/main" xmlns="" id="{FA9A5356-AC3A-41E4-84DC-3DE1740E1D03}"/>
              </a:ext>
            </a:extLst>
          </p:cNvPr>
          <p:cNvSpPr/>
          <p:nvPr/>
        </p:nvSpPr>
        <p:spPr>
          <a:xfrm>
            <a:off x="1520187" y="312785"/>
            <a:ext cx="6191118" cy="646331"/>
          </a:xfrm>
          <a:prstGeom prst="rect">
            <a:avLst/>
          </a:prstGeom>
        </p:spPr>
        <p:txBody>
          <a:bodyPr wrap="none">
            <a:spAutoFit/>
          </a:bodyPr>
          <a:lstStyle/>
          <a:p>
            <a:r>
              <a:rPr lang="en-US" sz="3600" b="1" dirty="0">
                <a:solidFill>
                  <a:schemeClr val="accent2"/>
                </a:solidFill>
                <a:effectLst>
                  <a:outerShdw blurRad="38100" dist="38100" dir="2700000" algn="tl">
                    <a:srgbClr val="C0C0C0"/>
                  </a:outerShdw>
                </a:effectLst>
                <a:latin typeface="Georgia" pitchFamily="18" charset="0"/>
                <a:cs typeface="Arial" pitchFamily="34" charset="0"/>
              </a:rPr>
              <a:t>Increase in housing units</a:t>
            </a:r>
          </a:p>
        </p:txBody>
      </p:sp>
    </p:spTree>
    <p:extLst>
      <p:ext uri="{BB962C8B-B14F-4D97-AF65-F5344CB8AC3E}">
        <p14:creationId xmlns:p14="http://schemas.microsoft.com/office/powerpoint/2010/main" xmlns="" val="35560756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10">
            <a:extLst>
              <a:ext uri="{FF2B5EF4-FFF2-40B4-BE49-F238E27FC236}">
                <a16:creationId xmlns:a16="http://schemas.microsoft.com/office/drawing/2014/main" xmlns="" id="{AE2F240F-40DC-4666-A642-695DB1706D53}"/>
              </a:ext>
            </a:extLst>
          </p:cNvPr>
          <p:cNvGraphicFramePr>
            <a:graphicFrameLocks/>
          </p:cNvGraphicFramePr>
          <p:nvPr>
            <p:extLst>
              <p:ext uri="{D42A27DB-BD31-4B8C-83A1-F6EECF244321}">
                <p14:modId xmlns:p14="http://schemas.microsoft.com/office/powerpoint/2010/main" xmlns="" val="3837766139"/>
              </p:ext>
            </p:extLst>
          </p:nvPr>
        </p:nvGraphicFramePr>
        <p:xfrm>
          <a:off x="251520" y="2204864"/>
          <a:ext cx="8469632" cy="4150147"/>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3">
            <a:extLst>
              <a:ext uri="{FF2B5EF4-FFF2-40B4-BE49-F238E27FC236}">
                <a16:creationId xmlns:a16="http://schemas.microsoft.com/office/drawing/2014/main" xmlns="" id="{FA0AB109-2877-4DD2-942B-88F5C2EB1C63}"/>
              </a:ext>
            </a:extLst>
          </p:cNvPr>
          <p:cNvSpPr>
            <a:spLocks noChangeArrowheads="1"/>
          </p:cNvSpPr>
          <p:nvPr/>
        </p:nvSpPr>
        <p:spPr bwMode="auto">
          <a:xfrm>
            <a:off x="0" y="-54840"/>
            <a:ext cx="9144000" cy="692497"/>
          </a:xfrm>
          <a:prstGeom prst="rect">
            <a:avLst/>
          </a:prstGeom>
          <a:noFill/>
          <a:ln w="9525">
            <a:noFill/>
            <a:miter lim="800000"/>
            <a:headEnd/>
            <a:tailEnd/>
          </a:ln>
          <a:effectLst/>
        </p:spPr>
        <p:txBody>
          <a:bodyPr anchor="ctr">
            <a:spAutoFit/>
          </a:bodyPr>
          <a:lstStyle/>
          <a:p>
            <a:pPr>
              <a:spcBef>
                <a:spcPct val="0"/>
              </a:spcBef>
              <a:defRPr/>
            </a:pPr>
            <a:r>
              <a:rPr lang="en-US" sz="3900" b="1" u="sng" dirty="0">
                <a:solidFill>
                  <a:schemeClr val="accent1"/>
                </a:solidFill>
                <a:effectLst>
                  <a:outerShdw blurRad="38100" dist="38100" dir="2700000" algn="tl">
                    <a:srgbClr val="C0C0C0"/>
                  </a:outerShdw>
                </a:effectLst>
                <a:latin typeface="Georgia" pitchFamily="18" charset="0"/>
                <a:cs typeface="Arial" pitchFamily="34" charset="0"/>
              </a:rPr>
              <a:t>The estimated model</a:t>
            </a:r>
            <a:endParaRPr lang="he-IL" sz="3900" b="1" u="sng" dirty="0">
              <a:solidFill>
                <a:schemeClr val="accent1"/>
              </a:solidFill>
              <a:effectLst>
                <a:outerShdw blurRad="38100" dist="38100" dir="2700000" algn="tl">
                  <a:srgbClr val="C0C0C0"/>
                </a:outerShdw>
              </a:effectLst>
              <a:latin typeface="Georgia" pitchFamily="18" charset="0"/>
              <a:cs typeface="Arial" pitchFamily="34" charset="0"/>
            </a:endParaRPr>
          </a:p>
        </p:txBody>
      </p:sp>
      <mc:AlternateContent xmlns:mc="http://schemas.openxmlformats.org/markup-compatibility/2006">
        <mc:Choice xmlns:a14="http://schemas.microsoft.com/office/drawing/2010/main" xmlns="" Requires="a14">
          <p:sp>
            <p:nvSpPr>
              <p:cNvPr id="6" name="Rectangle 5">
                <a:extLst>
                  <a:ext uri="{FF2B5EF4-FFF2-40B4-BE49-F238E27FC236}">
                    <a16:creationId xmlns:a16="http://schemas.microsoft.com/office/drawing/2014/main" id="{83369737-CE7C-4ED4-9BAC-03DAA2F1E83D}"/>
                  </a:ext>
                </a:extLst>
              </p:cNvPr>
              <p:cNvSpPr>
                <a:spLocks noChangeArrowheads="1"/>
              </p:cNvSpPr>
              <p:nvPr/>
            </p:nvSpPr>
            <p:spPr bwMode="auto">
              <a:xfrm>
                <a:off x="0" y="601546"/>
                <a:ext cx="9144000" cy="1561133"/>
              </a:xfrm>
              <a:prstGeom prst="rect">
                <a:avLst/>
              </a:prstGeom>
              <a:noFill/>
              <a:ln w="9525">
                <a:noFill/>
                <a:miter lim="800000"/>
                <a:headEnd/>
                <a:tailEnd/>
              </a:ln>
              <a:effectLst/>
            </p:spPr>
            <p:txBody>
              <a:bodyPr wrap="square" anchor="ctr">
                <a:spAutoFit/>
              </a:bodyPr>
              <a:lstStyle/>
              <a:p>
                <a:pPr rtl="0">
                  <a:spcBef>
                    <a:spcPts val="0"/>
                  </a:spcBef>
                </a:pPr>
                <a14:m>
                  <m:oMath xmlns:m="http://schemas.openxmlformats.org/officeDocument/2006/math">
                    <m:func>
                      <m:funcPr>
                        <m:ctrlPr>
                          <a:rPr lang="en-US" sz="2400" i="1" smtClean="0">
                            <a:solidFill>
                              <a:schemeClr val="accent2"/>
                            </a:solidFill>
                            <a:latin typeface="Cambria Math" panose="02040503050406030204" pitchFamily="18" charset="0"/>
                            <a:cs typeface="Arial" pitchFamily="34" charset="0"/>
                          </a:rPr>
                        </m:ctrlPr>
                      </m:funcPr>
                      <m:fName>
                        <m:r>
                          <a:rPr lang="en-US" sz="2400">
                            <a:solidFill>
                              <a:schemeClr val="accent2"/>
                            </a:solidFill>
                            <a:latin typeface="Cambria Math" panose="02040503050406030204" pitchFamily="18" charset="0"/>
                            <a:cs typeface="Arial" pitchFamily="34" charset="0"/>
                          </a:rPr>
                          <m:t>𝒍𝒏</m:t>
                        </m:r>
                      </m:fName>
                      <m:e>
                        <m:d>
                          <m:dPr>
                            <m:ctrlPr>
                              <a:rPr lang="en-US" sz="2400" i="1">
                                <a:solidFill>
                                  <a:schemeClr val="accent2"/>
                                </a:solidFill>
                                <a:latin typeface="Cambria Math" panose="02040503050406030204" pitchFamily="18" charset="0"/>
                                <a:cs typeface="Arial" pitchFamily="34" charset="0"/>
                              </a:rPr>
                            </m:ctrlPr>
                          </m:dPr>
                          <m:e>
                            <m:sSub>
                              <m:sSubPr>
                                <m:ctrlPr>
                                  <a:rPr lang="en-US" sz="2400" i="1">
                                    <a:solidFill>
                                      <a:schemeClr val="accent2"/>
                                    </a:solidFill>
                                    <a:latin typeface="Cambria Math" panose="02040503050406030204" pitchFamily="18" charset="0"/>
                                    <a:cs typeface="Arial" pitchFamily="34" charset="0"/>
                                  </a:rPr>
                                </m:ctrlPr>
                              </m:sSubPr>
                              <m:e>
                                <m:r>
                                  <a:rPr lang="en-US" sz="2400">
                                    <a:solidFill>
                                      <a:schemeClr val="accent2"/>
                                    </a:solidFill>
                                    <a:latin typeface="Cambria Math" panose="02040503050406030204" pitchFamily="18" charset="0"/>
                                    <a:cs typeface="Arial" pitchFamily="34" charset="0"/>
                                  </a:rPr>
                                  <m:t>𝑷</m:t>
                                </m:r>
                              </m:e>
                              <m:sub>
                                <m:r>
                                  <a:rPr lang="en-US" sz="2400">
                                    <a:solidFill>
                                      <a:schemeClr val="accent2"/>
                                    </a:solidFill>
                                    <a:latin typeface="Cambria Math" panose="02040503050406030204" pitchFamily="18" charset="0"/>
                                    <a:cs typeface="Arial" pitchFamily="34" charset="0"/>
                                  </a:rPr>
                                  <m:t>𝒕</m:t>
                                </m:r>
                              </m:sub>
                            </m:sSub>
                          </m:e>
                        </m:d>
                      </m:e>
                    </m:func>
                    <m:r>
                      <a:rPr lang="en-US" sz="2400">
                        <a:solidFill>
                          <a:schemeClr val="accent2"/>
                        </a:solidFill>
                        <a:latin typeface="Cambria Math" panose="02040503050406030204" pitchFamily="18" charset="0"/>
                        <a:cs typeface="Arial" pitchFamily="34" charset="0"/>
                      </a:rPr>
                      <m:t>−</m:t>
                    </m:r>
                    <m:r>
                      <a:rPr lang="he-IL" sz="2400" b="0" i="0" smtClean="0">
                        <a:solidFill>
                          <a:schemeClr val="accent2"/>
                        </a:solidFill>
                        <a:latin typeface="Cambria Math" panose="02040503050406030204" pitchFamily="18" charset="0"/>
                        <a:cs typeface="Arial" pitchFamily="34" charset="0"/>
                      </a:rPr>
                      <m:t>0</m:t>
                    </m:r>
                    <m:r>
                      <a:rPr lang="he-IL" sz="2400" b="0" i="0" smtClean="0">
                        <a:solidFill>
                          <a:schemeClr val="accent2"/>
                        </a:solidFill>
                        <a:latin typeface="Cambria Math" panose="02040503050406030204" pitchFamily="18" charset="0"/>
                        <a:cs typeface="Arial" pitchFamily="34" charset="0"/>
                      </a:rPr>
                      <m:t>.</m:t>
                    </m:r>
                    <m:r>
                      <a:rPr lang="he-IL" sz="2400" b="0" i="0" smtClean="0">
                        <a:solidFill>
                          <a:schemeClr val="accent2"/>
                        </a:solidFill>
                        <a:latin typeface="Cambria Math" panose="02040503050406030204" pitchFamily="18" charset="0"/>
                        <a:cs typeface="Arial" pitchFamily="34" charset="0"/>
                      </a:rPr>
                      <m:t>0049</m:t>
                    </m:r>
                    <m:r>
                      <a:rPr lang="en-US" sz="2400">
                        <a:solidFill>
                          <a:schemeClr val="accent2"/>
                        </a:solidFill>
                        <a:latin typeface="Cambria Math" panose="02040503050406030204" pitchFamily="18" charset="0"/>
                        <a:cs typeface="Arial" pitchFamily="34" charset="0"/>
                      </a:rPr>
                      <m:t>𝒕</m:t>
                    </m:r>
                    <m:r>
                      <a:rPr lang="en-US" sz="2400">
                        <a:solidFill>
                          <a:schemeClr val="accent2"/>
                        </a:solidFill>
                        <a:latin typeface="Cambria Math" panose="02040503050406030204" pitchFamily="18" charset="0"/>
                        <a:cs typeface="Arial" pitchFamily="34" charset="0"/>
                      </a:rPr>
                      <m:t>=</m:t>
                    </m:r>
                    <m:r>
                      <a:rPr lang="he-IL" sz="2400" b="0" i="0" smtClean="0">
                        <a:solidFill>
                          <a:schemeClr val="accent2"/>
                        </a:solidFill>
                        <a:latin typeface="Cambria Math" panose="02040503050406030204" pitchFamily="18" charset="0"/>
                        <a:cs typeface="Arial" pitchFamily="34" charset="0"/>
                      </a:rPr>
                      <m:t>0</m:t>
                    </m:r>
                    <m:r>
                      <a:rPr lang="he-IL" sz="2400" b="0" i="0" smtClean="0">
                        <a:solidFill>
                          <a:schemeClr val="accent2"/>
                        </a:solidFill>
                        <a:latin typeface="Cambria Math" panose="02040503050406030204" pitchFamily="18" charset="0"/>
                        <a:cs typeface="Arial" pitchFamily="34" charset="0"/>
                      </a:rPr>
                      <m:t>.</m:t>
                    </m:r>
                    <m:r>
                      <a:rPr lang="he-IL" sz="2400" b="0" i="0" smtClean="0">
                        <a:solidFill>
                          <a:schemeClr val="accent2"/>
                        </a:solidFill>
                        <a:latin typeface="Cambria Math" panose="02040503050406030204" pitchFamily="18" charset="0"/>
                        <a:cs typeface="Arial" pitchFamily="34" charset="0"/>
                      </a:rPr>
                      <m:t>096</m:t>
                    </m:r>
                    <m:r>
                      <a:rPr lang="en-US" sz="2400">
                        <a:solidFill>
                          <a:schemeClr val="accent2"/>
                        </a:solidFill>
                        <a:latin typeface="Cambria Math" panose="02040503050406030204" pitchFamily="18" charset="0"/>
                        <a:cs typeface="Arial" pitchFamily="34" charset="0"/>
                      </a:rPr>
                      <m:t>−</m:t>
                    </m:r>
                    <m:r>
                      <a:rPr lang="he-IL" sz="2400" b="0" i="0" smtClean="0">
                        <a:solidFill>
                          <a:schemeClr val="accent2"/>
                        </a:solidFill>
                        <a:latin typeface="Cambria Math" panose="02040503050406030204" pitchFamily="18" charset="0"/>
                        <a:cs typeface="Arial" pitchFamily="34" charset="0"/>
                      </a:rPr>
                      <m:t>2</m:t>
                    </m:r>
                    <m:r>
                      <a:rPr lang="he-IL" sz="2400" b="0" i="0" smtClean="0">
                        <a:solidFill>
                          <a:schemeClr val="accent2"/>
                        </a:solidFill>
                        <a:latin typeface="Cambria Math" panose="02040503050406030204" pitchFamily="18" charset="0"/>
                        <a:cs typeface="Arial" pitchFamily="34" charset="0"/>
                      </a:rPr>
                      <m:t>.</m:t>
                    </m:r>
                    <m:r>
                      <a:rPr lang="he-IL" sz="2400" b="0" i="0" smtClean="0">
                        <a:solidFill>
                          <a:schemeClr val="accent2"/>
                        </a:solidFill>
                        <a:latin typeface="Cambria Math" panose="02040503050406030204" pitchFamily="18" charset="0"/>
                        <a:cs typeface="Arial" pitchFamily="34" charset="0"/>
                      </a:rPr>
                      <m:t>557</m:t>
                    </m:r>
                    <m:func>
                      <m:funcPr>
                        <m:ctrlPr>
                          <a:rPr lang="en-US" sz="2400" i="1">
                            <a:solidFill>
                              <a:schemeClr val="accent2"/>
                            </a:solidFill>
                            <a:latin typeface="Cambria Math" panose="02040503050406030204" pitchFamily="18" charset="0"/>
                            <a:cs typeface="Arial" pitchFamily="34" charset="0"/>
                          </a:rPr>
                        </m:ctrlPr>
                      </m:funcPr>
                      <m:fName>
                        <m:r>
                          <a:rPr lang="en-US" sz="2400">
                            <a:solidFill>
                              <a:schemeClr val="accent2"/>
                            </a:solidFill>
                            <a:latin typeface="Cambria Math" panose="02040503050406030204" pitchFamily="18" charset="0"/>
                            <a:cs typeface="Arial" pitchFamily="34" charset="0"/>
                          </a:rPr>
                          <m:t>𝒍𝒏</m:t>
                        </m:r>
                      </m:fName>
                      <m:e>
                        <m:d>
                          <m:dPr>
                            <m:ctrlPr>
                              <a:rPr lang="en-US" sz="2400" i="1">
                                <a:solidFill>
                                  <a:schemeClr val="accent2"/>
                                </a:solidFill>
                                <a:latin typeface="Cambria Math" panose="02040503050406030204" pitchFamily="18" charset="0"/>
                                <a:cs typeface="Arial" pitchFamily="34" charset="0"/>
                              </a:rPr>
                            </m:ctrlPr>
                          </m:dPr>
                          <m:e>
                            <m:sSub>
                              <m:sSubPr>
                                <m:ctrlPr>
                                  <a:rPr lang="en-US" sz="2400" i="1">
                                    <a:solidFill>
                                      <a:schemeClr val="accent2"/>
                                    </a:solidFill>
                                    <a:latin typeface="Cambria Math" panose="02040503050406030204" pitchFamily="18" charset="0"/>
                                    <a:cs typeface="Arial" pitchFamily="34" charset="0"/>
                                  </a:rPr>
                                </m:ctrlPr>
                              </m:sSubPr>
                              <m:e>
                                <m:r>
                                  <a:rPr lang="en-US" sz="2400">
                                    <a:solidFill>
                                      <a:schemeClr val="accent2"/>
                                    </a:solidFill>
                                    <a:latin typeface="Cambria Math" panose="02040503050406030204" pitchFamily="18" charset="0"/>
                                    <a:cs typeface="Arial" pitchFamily="34" charset="0"/>
                                  </a:rPr>
                                  <m:t>𝒉</m:t>
                                </m:r>
                              </m:e>
                              <m:sub>
                                <m:r>
                                  <a:rPr lang="en-US" sz="2400">
                                    <a:solidFill>
                                      <a:schemeClr val="accent2"/>
                                    </a:solidFill>
                                    <a:latin typeface="Cambria Math" panose="02040503050406030204" pitchFamily="18" charset="0"/>
                                    <a:cs typeface="Arial" pitchFamily="34" charset="0"/>
                                  </a:rPr>
                                  <m:t>𝒕</m:t>
                                </m:r>
                              </m:sub>
                            </m:sSub>
                          </m:e>
                        </m:d>
                      </m:e>
                    </m:func>
                    <m:r>
                      <a:rPr lang="en-US" sz="2400">
                        <a:solidFill>
                          <a:schemeClr val="accent2"/>
                        </a:solidFill>
                        <a:latin typeface="Cambria Math" panose="02040503050406030204" pitchFamily="18" charset="0"/>
                        <a:cs typeface="Arial" pitchFamily="34" charset="0"/>
                      </a:rPr>
                      <m:t>−</m:t>
                    </m:r>
                    <m:r>
                      <a:rPr lang="he-IL" sz="2400" b="0" i="0" smtClean="0">
                        <a:solidFill>
                          <a:schemeClr val="accent2"/>
                        </a:solidFill>
                        <a:latin typeface="Cambria Math" panose="02040503050406030204" pitchFamily="18" charset="0"/>
                        <a:cs typeface="Arial" pitchFamily="34" charset="0"/>
                      </a:rPr>
                      <m:t>2</m:t>
                    </m:r>
                    <m:r>
                      <a:rPr lang="he-IL" sz="2400" b="0" i="1" smtClean="0">
                        <a:solidFill>
                          <a:schemeClr val="accent2"/>
                        </a:solidFill>
                        <a:latin typeface="Cambria Math" panose="02040503050406030204" pitchFamily="18" charset="0"/>
                        <a:cs typeface="Arial" pitchFamily="34" charset="0"/>
                      </a:rPr>
                      <m:t>.</m:t>
                    </m:r>
                    <m:r>
                      <a:rPr lang="he-IL" sz="2400" b="0" i="1" smtClean="0">
                        <a:solidFill>
                          <a:schemeClr val="accent2"/>
                        </a:solidFill>
                        <a:latin typeface="Cambria Math" panose="02040503050406030204" pitchFamily="18" charset="0"/>
                        <a:cs typeface="Arial" pitchFamily="34" charset="0"/>
                      </a:rPr>
                      <m:t>078</m:t>
                    </m:r>
                    <m:func>
                      <m:funcPr>
                        <m:ctrlPr>
                          <a:rPr lang="en-US" sz="2400" i="1">
                            <a:solidFill>
                              <a:schemeClr val="accent2"/>
                            </a:solidFill>
                            <a:latin typeface="Cambria Math" panose="02040503050406030204" pitchFamily="18" charset="0"/>
                            <a:cs typeface="Arial" pitchFamily="34" charset="0"/>
                          </a:rPr>
                        </m:ctrlPr>
                      </m:funcPr>
                      <m:fName>
                        <m:r>
                          <a:rPr lang="en-US" sz="2400">
                            <a:solidFill>
                              <a:schemeClr val="accent2"/>
                            </a:solidFill>
                            <a:latin typeface="Cambria Math" panose="02040503050406030204" pitchFamily="18" charset="0"/>
                            <a:cs typeface="Arial" pitchFamily="34" charset="0"/>
                          </a:rPr>
                          <m:t>𝒍𝒏</m:t>
                        </m:r>
                      </m:fName>
                      <m:e>
                        <m:d>
                          <m:dPr>
                            <m:ctrlPr>
                              <a:rPr lang="en-US" sz="2400" i="1">
                                <a:solidFill>
                                  <a:schemeClr val="accent2"/>
                                </a:solidFill>
                                <a:latin typeface="Cambria Math" panose="02040503050406030204" pitchFamily="18" charset="0"/>
                                <a:cs typeface="Arial" pitchFamily="34" charset="0"/>
                              </a:rPr>
                            </m:ctrlPr>
                          </m:dPr>
                          <m:e>
                            <m:sSub>
                              <m:sSubPr>
                                <m:ctrlPr>
                                  <a:rPr lang="en-US" sz="2400" i="1">
                                    <a:solidFill>
                                      <a:schemeClr val="accent2"/>
                                    </a:solidFill>
                                    <a:latin typeface="Cambria Math" panose="02040503050406030204" pitchFamily="18" charset="0"/>
                                    <a:cs typeface="Arial" pitchFamily="34" charset="0"/>
                                  </a:rPr>
                                </m:ctrlPr>
                              </m:sSubPr>
                              <m:e>
                                <m:r>
                                  <a:rPr lang="en-US" sz="2400">
                                    <a:solidFill>
                                      <a:schemeClr val="accent2"/>
                                    </a:solidFill>
                                    <a:latin typeface="Cambria Math" panose="02040503050406030204" pitchFamily="18" charset="0"/>
                                    <a:cs typeface="Arial" pitchFamily="34" charset="0"/>
                                  </a:rPr>
                                  <m:t>𝒓</m:t>
                                </m:r>
                              </m:e>
                              <m:sub>
                                <m:r>
                                  <a:rPr lang="en-US" sz="2400">
                                    <a:solidFill>
                                      <a:schemeClr val="accent2"/>
                                    </a:solidFill>
                                    <a:latin typeface="Cambria Math" panose="02040503050406030204" pitchFamily="18" charset="0"/>
                                    <a:cs typeface="Arial" pitchFamily="34" charset="0"/>
                                  </a:rPr>
                                  <m:t>𝒕</m:t>
                                </m:r>
                              </m:sub>
                            </m:sSub>
                          </m:e>
                        </m:d>
                      </m:e>
                    </m:func>
                    <m:r>
                      <a:rPr lang="en-US" sz="2400">
                        <a:solidFill>
                          <a:schemeClr val="accent2"/>
                        </a:solidFill>
                        <a:latin typeface="Cambria Math" panose="02040503050406030204" pitchFamily="18" charset="0"/>
                        <a:cs typeface="Arial" pitchFamily="34" charset="0"/>
                      </a:rPr>
                      <m:t>+</m:t>
                    </m:r>
                    <m:sSub>
                      <m:sSubPr>
                        <m:ctrlPr>
                          <a:rPr lang="en-US" sz="2400" i="1">
                            <a:solidFill>
                              <a:schemeClr val="accent2"/>
                            </a:solidFill>
                            <a:latin typeface="Cambria Math" panose="02040503050406030204" pitchFamily="18" charset="0"/>
                            <a:cs typeface="Arial" pitchFamily="34" charset="0"/>
                          </a:rPr>
                        </m:ctrlPr>
                      </m:sSubPr>
                      <m:e>
                        <m:r>
                          <a:rPr lang="en-US" sz="2400">
                            <a:solidFill>
                              <a:schemeClr val="accent2"/>
                            </a:solidFill>
                            <a:latin typeface="Cambria Math" panose="02040503050406030204" pitchFamily="18" charset="0"/>
                            <a:cs typeface="Arial" pitchFamily="34" charset="0"/>
                          </a:rPr>
                          <m:t>𝒗</m:t>
                        </m:r>
                      </m:e>
                      <m:sub>
                        <m:r>
                          <a:rPr lang="en-US" sz="2400">
                            <a:solidFill>
                              <a:schemeClr val="accent2"/>
                            </a:solidFill>
                            <a:latin typeface="Cambria Math" panose="02040503050406030204" pitchFamily="18" charset="0"/>
                            <a:cs typeface="Arial" pitchFamily="34" charset="0"/>
                          </a:rPr>
                          <m:t>𝒕</m:t>
                        </m:r>
                      </m:sub>
                    </m:sSub>
                  </m:oMath>
                </a14:m>
                <a:r>
                  <a:rPr lang="en-US" sz="2400" dirty="0">
                    <a:solidFill>
                      <a:schemeClr val="accent2"/>
                    </a:solidFill>
                    <a:latin typeface="Georgia" pitchFamily="18" charset="0"/>
                    <a:cs typeface="Arial" pitchFamily="34" charset="0"/>
                  </a:rPr>
                  <a:t>	</a:t>
                </a:r>
                <a14:m>
                  <m:oMath xmlns:m="http://schemas.openxmlformats.org/officeDocument/2006/math">
                    <m:d>
                      <m:dPr>
                        <m:ctrlPr>
                          <a:rPr lang="en-US" sz="2400" i="1">
                            <a:solidFill>
                              <a:schemeClr val="accent2"/>
                            </a:solidFill>
                            <a:latin typeface="Cambria Math" panose="02040503050406030204" pitchFamily="18" charset="0"/>
                            <a:cs typeface="Arial" pitchFamily="34" charset="0"/>
                          </a:rPr>
                        </m:ctrlPr>
                      </m:dPr>
                      <m:e>
                        <m:r>
                          <a:rPr lang="en-US" sz="2400" b="0" i="1">
                            <a:solidFill>
                              <a:schemeClr val="accent2"/>
                            </a:solidFill>
                            <a:latin typeface="Cambria Math" panose="02040503050406030204" pitchFamily="18" charset="0"/>
                            <a:cs typeface="Arial" pitchFamily="34" charset="0"/>
                          </a:rPr>
                          <m:t>0</m:t>
                        </m:r>
                        <m:r>
                          <a:rPr lang="en-US" sz="2400" b="0">
                            <a:solidFill>
                              <a:schemeClr val="accent2"/>
                            </a:solidFill>
                            <a:latin typeface="Cambria Math" panose="02040503050406030204" pitchFamily="18" charset="0"/>
                            <a:cs typeface="Arial" pitchFamily="34" charset="0"/>
                          </a:rPr>
                          <m:t>.</m:t>
                        </m:r>
                        <m:r>
                          <a:rPr lang="en-US" sz="2400" b="0" i="1">
                            <a:solidFill>
                              <a:schemeClr val="accent2"/>
                            </a:solidFill>
                            <a:latin typeface="Cambria Math" panose="02040503050406030204" pitchFamily="18" charset="0"/>
                            <a:cs typeface="Arial" pitchFamily="34" charset="0"/>
                          </a:rPr>
                          <m:t>0</m:t>
                        </m:r>
                        <m:r>
                          <a:rPr lang="en-US" sz="2400" b="0" i="1" smtClean="0">
                            <a:solidFill>
                              <a:schemeClr val="accent2"/>
                            </a:solidFill>
                            <a:latin typeface="Cambria Math" panose="02040503050406030204" pitchFamily="18" charset="0"/>
                            <a:cs typeface="Arial" pitchFamily="34" charset="0"/>
                          </a:rPr>
                          <m:t>96</m:t>
                        </m:r>
                      </m:e>
                    </m:d>
                    <m:r>
                      <a:rPr lang="en-US" sz="2400" b="0">
                        <a:solidFill>
                          <a:schemeClr val="accent2"/>
                        </a:solidFill>
                        <a:latin typeface="Cambria Math" panose="02040503050406030204" pitchFamily="18" charset="0"/>
                        <a:cs typeface="Arial" pitchFamily="34" charset="0"/>
                      </a:rPr>
                      <m:t>  </m:t>
                    </m:r>
                    <m:d>
                      <m:dPr>
                        <m:ctrlPr>
                          <a:rPr lang="en-US" sz="2400" i="1">
                            <a:solidFill>
                              <a:schemeClr val="accent2"/>
                            </a:solidFill>
                            <a:latin typeface="Cambria Math" panose="02040503050406030204" pitchFamily="18" charset="0"/>
                            <a:cs typeface="Arial" pitchFamily="34" charset="0"/>
                          </a:rPr>
                        </m:ctrlPr>
                      </m:dPr>
                      <m:e>
                        <m:r>
                          <a:rPr lang="en-US" sz="2400" b="0" i="1" smtClean="0">
                            <a:solidFill>
                              <a:schemeClr val="accent2"/>
                            </a:solidFill>
                            <a:latin typeface="Cambria Math" panose="02040503050406030204" pitchFamily="18" charset="0"/>
                            <a:cs typeface="Arial" pitchFamily="34" charset="0"/>
                          </a:rPr>
                          <m:t>1</m:t>
                        </m:r>
                        <m:r>
                          <a:rPr lang="en-US" sz="2400" b="0" i="1" smtClean="0">
                            <a:solidFill>
                              <a:schemeClr val="accent2"/>
                            </a:solidFill>
                            <a:latin typeface="Cambria Math" panose="02040503050406030204" pitchFamily="18" charset="0"/>
                            <a:cs typeface="Arial" pitchFamily="34" charset="0"/>
                          </a:rPr>
                          <m:t>.</m:t>
                        </m:r>
                        <m:r>
                          <a:rPr lang="en-US" sz="2400" b="0" i="1" smtClean="0">
                            <a:solidFill>
                              <a:schemeClr val="accent2"/>
                            </a:solidFill>
                            <a:latin typeface="Cambria Math" panose="02040503050406030204" pitchFamily="18" charset="0"/>
                            <a:cs typeface="Arial" pitchFamily="34" charset="0"/>
                          </a:rPr>
                          <m:t>43</m:t>
                        </m:r>
                      </m:e>
                    </m:d>
                  </m:oMath>
                </a14:m>
                <a:endParaRPr lang="he-IL" sz="2400" dirty="0">
                  <a:solidFill>
                    <a:schemeClr val="accent2"/>
                  </a:solidFill>
                  <a:latin typeface="Georgia" pitchFamily="18" charset="0"/>
                  <a:cs typeface="Arial" pitchFamily="34" charset="0"/>
                </a:endParaRPr>
              </a:p>
              <a:p>
                <a:pPr algn="l" rtl="0">
                  <a:spcBef>
                    <a:spcPts val="0"/>
                  </a:spcBef>
                </a:pPr>
                <a:r>
                  <a:rPr lang="he-IL" sz="2400" dirty="0" smtClean="0">
                    <a:solidFill>
                      <a:schemeClr val="accent2"/>
                    </a:solidFill>
                    <a:latin typeface="Georgia" pitchFamily="18" charset="0"/>
                    <a:cs typeface="Arial" pitchFamily="34" charset="0"/>
                  </a:rPr>
                  <a:t> </a:t>
                </a:r>
                <a:r>
                  <a:rPr lang="en-US" sz="2400" dirty="0">
                    <a:solidFill>
                      <a:schemeClr val="accent2"/>
                    </a:solidFill>
                    <a:latin typeface="Georgia" pitchFamily="18" charset="0"/>
                    <a:cs typeface="Arial" pitchFamily="34" charset="0"/>
                  </a:rPr>
                  <a:t>The elasticity of demand for housing relative to the price estimated from the model is rigid </a:t>
                </a:r>
                <a:r>
                  <a:rPr lang="he-IL" sz="2400" dirty="0" smtClean="0">
                    <a:solidFill>
                      <a:schemeClr val="accent2"/>
                    </a:solidFill>
                    <a:latin typeface="Georgia" pitchFamily="18" charset="0"/>
                    <a:cs typeface="Arial" pitchFamily="34" charset="0"/>
                  </a:rPr>
                  <a:t> </a:t>
                </a:r>
                <a:r>
                  <a:rPr lang="he-IL" sz="2400" dirty="0" smtClean="0">
                    <a:solidFill>
                      <a:schemeClr val="accent2"/>
                    </a:solidFill>
                    <a:latin typeface="Georgia" pitchFamily="18" charset="0"/>
                    <a:cs typeface="Arial" pitchFamily="34" charset="0"/>
                  </a:rPr>
                  <a:t>: </a:t>
                </a:r>
                <a14:m>
                  <m:oMath xmlns:m="http://schemas.openxmlformats.org/officeDocument/2006/math">
                    <m:acc>
                      <m:accPr>
                        <m:chr m:val="̂"/>
                        <m:ctrlPr>
                          <a:rPr lang="en-US" sz="2400" i="1">
                            <a:solidFill>
                              <a:schemeClr val="accent2"/>
                            </a:solidFill>
                            <a:latin typeface="Cambria Math" panose="02040503050406030204" pitchFamily="18" charset="0"/>
                            <a:cs typeface="Arial" pitchFamily="34" charset="0"/>
                          </a:rPr>
                        </m:ctrlPr>
                      </m:accPr>
                      <m:e>
                        <m:r>
                          <a:rPr lang="en-US" sz="2400">
                            <a:solidFill>
                              <a:schemeClr val="accent2"/>
                            </a:solidFill>
                            <a:latin typeface="Cambria Math" panose="02040503050406030204" pitchFamily="18" charset="0"/>
                            <a:cs typeface="Arial" pitchFamily="34" charset="0"/>
                          </a:rPr>
                          <m:t>𝜇</m:t>
                        </m:r>
                      </m:e>
                    </m:acc>
                  </m:oMath>
                </a14:m>
                <a:r>
                  <a:rPr lang="he-IL" sz="2400" dirty="0">
                    <a:solidFill>
                      <a:schemeClr val="accent2"/>
                    </a:solidFill>
                    <a:latin typeface="Georgia" pitchFamily="18" charset="0"/>
                    <a:cs typeface="Arial" pitchFamily="34" charset="0"/>
                  </a:rPr>
                  <a:t>=</a:t>
                </a:r>
                <a:r>
                  <a:rPr lang="en-US" sz="2400" dirty="0">
                    <a:solidFill>
                      <a:schemeClr val="accent2"/>
                    </a:solidFill>
                    <a:latin typeface="Georgia" pitchFamily="18" charset="0"/>
                    <a:cs typeface="Arial" pitchFamily="34" charset="0"/>
                  </a:rPr>
                  <a:t>-0.39</a:t>
                </a:r>
                <a:endParaRPr lang="he-IL" sz="2400" dirty="0">
                  <a:solidFill>
                    <a:schemeClr val="accent2"/>
                  </a:solidFill>
                  <a:latin typeface="Georgia" pitchFamily="18" charset="0"/>
                  <a:cs typeface="Arial" pitchFamily="34" charset="0"/>
                </a:endParaRPr>
              </a:p>
            </p:txBody>
          </p:sp>
        </mc:Choice>
        <mc:Fallback>
          <p:sp>
            <p:nvSpPr>
              <p:cNvPr id="6" name="Rectangle 5">
                <a:extLst>
                  <a:ext uri="{FF2B5EF4-FFF2-40B4-BE49-F238E27FC236}">
                    <a16:creationId xmlns:a16="http://schemas.microsoft.com/office/drawing/2014/main" xmlns="" id="{83369737-CE7C-4ED4-9BAC-03DAA2F1E83D}"/>
                  </a:ext>
                </a:extLst>
              </p:cNvPr>
              <p:cNvSpPr>
                <a:spLocks noRot="1" noChangeAspect="1" noMove="1" noResize="1" noEditPoints="1" noAdjustHandles="1" noChangeArrowheads="1" noChangeShapeType="1" noTextEdit="1"/>
              </p:cNvSpPr>
              <p:nvPr/>
            </p:nvSpPr>
            <p:spPr bwMode="auto">
              <a:xfrm>
                <a:off x="0" y="601546"/>
                <a:ext cx="9144000" cy="1561133"/>
              </a:xfrm>
              <a:prstGeom prst="rect">
                <a:avLst/>
              </a:prstGeom>
              <a:blipFill>
                <a:blip r:embed="rId4" cstate="print"/>
                <a:stretch>
                  <a:fillRect l="-1067" b="-8594"/>
                </a:stretch>
              </a:blipFill>
              <a:ln w="9525">
                <a:noFill/>
                <a:miter lim="800000"/>
                <a:headEnd/>
                <a:tailEnd/>
              </a:ln>
              <a:effectLst/>
            </p:spPr>
            <p:txBody>
              <a:bodyPr/>
              <a:lstStyle/>
              <a:p>
                <a:r>
                  <a:rPr lang="he-IL">
                    <a:noFill/>
                  </a:rPr>
                  <a:t> </a:t>
                </a:r>
              </a:p>
            </p:txBody>
          </p:sp>
        </mc:Fallback>
      </mc:AlternateContent>
      <mc:AlternateContent xmlns:mc="http://schemas.openxmlformats.org/markup-compatibility/2006">
        <mc:Choice xmlns:a14="http://schemas.microsoft.com/office/drawing/2010/main" xmlns="" Requires="a14">
          <p:sp>
            <p:nvSpPr>
              <p:cNvPr id="8" name="Rectangle 7">
                <a:extLst>
                  <a:ext uri="{FF2B5EF4-FFF2-40B4-BE49-F238E27FC236}">
                    <a16:creationId xmlns:a16="http://schemas.microsoft.com/office/drawing/2014/main" id="{DCD89F74-FDD5-4209-B3D6-99B7EE027060}"/>
                  </a:ext>
                </a:extLst>
              </p:cNvPr>
              <p:cNvSpPr>
                <a:spLocks noChangeArrowheads="1"/>
              </p:cNvSpPr>
              <p:nvPr/>
            </p:nvSpPr>
            <p:spPr bwMode="auto">
              <a:xfrm>
                <a:off x="0" y="2708920"/>
                <a:ext cx="9144000" cy="461665"/>
              </a:xfrm>
              <a:prstGeom prst="rect">
                <a:avLst/>
              </a:prstGeom>
              <a:noFill/>
              <a:ln w="9525">
                <a:noFill/>
                <a:miter lim="800000"/>
                <a:headEnd/>
                <a:tailEnd/>
              </a:ln>
              <a:effectLst/>
            </p:spPr>
            <p:txBody>
              <a:bodyPr wrap="square" anchor="ctr">
                <a:spAutoFit/>
              </a:bodyPr>
              <a:lstStyle/>
              <a:p>
                <a:pPr rtl="0">
                  <a:spcBef>
                    <a:spcPts val="0"/>
                  </a:spcBef>
                </a:pPr>
                <a14:m>
                  <m:oMath xmlns:m="http://schemas.openxmlformats.org/officeDocument/2006/math">
                    <m:sSup>
                      <m:sSupPr>
                        <m:ctrlPr>
                          <a:rPr lang="en-US" sz="2400" i="1" smtClean="0">
                            <a:solidFill>
                              <a:schemeClr val="accent2"/>
                            </a:solidFill>
                            <a:latin typeface="Cambria Math" panose="02040503050406030204" pitchFamily="18" charset="0"/>
                            <a:cs typeface="Arial" pitchFamily="34" charset="0"/>
                          </a:rPr>
                        </m:ctrlPr>
                      </m:sSupPr>
                      <m:e>
                        <m:r>
                          <a:rPr lang="en-US" sz="2400">
                            <a:solidFill>
                              <a:schemeClr val="accent2"/>
                            </a:solidFill>
                            <a:latin typeface="Cambria Math" panose="02040503050406030204" pitchFamily="18" charset="0"/>
                            <a:cs typeface="Arial" pitchFamily="34" charset="0"/>
                          </a:rPr>
                          <m:t>𝑅</m:t>
                        </m:r>
                      </m:e>
                      <m:sup>
                        <m:r>
                          <a:rPr lang="en-US" sz="2400">
                            <a:solidFill>
                              <a:schemeClr val="accent2"/>
                            </a:solidFill>
                            <a:latin typeface="Cambria Math" panose="02040503050406030204" pitchFamily="18" charset="0"/>
                            <a:cs typeface="Arial" pitchFamily="34" charset="0"/>
                          </a:rPr>
                          <m:t>2</m:t>
                        </m:r>
                      </m:sup>
                    </m:sSup>
                    <m:r>
                      <a:rPr lang="en-US" sz="2400">
                        <a:solidFill>
                          <a:schemeClr val="accent2"/>
                        </a:solidFill>
                        <a:latin typeface="Cambria Math" panose="02040503050406030204" pitchFamily="18" charset="0"/>
                        <a:cs typeface="Arial" pitchFamily="34" charset="0"/>
                      </a:rPr>
                      <m:t>=</m:t>
                    </m:r>
                    <m:r>
                      <a:rPr lang="en-US" sz="2400">
                        <a:solidFill>
                          <a:schemeClr val="accent2"/>
                        </a:solidFill>
                        <a:latin typeface="Cambria Math" panose="02040503050406030204" pitchFamily="18" charset="0"/>
                        <a:cs typeface="Arial" pitchFamily="34" charset="0"/>
                      </a:rPr>
                      <m:t>0</m:t>
                    </m:r>
                    <m:r>
                      <a:rPr lang="en-US" sz="2400">
                        <a:solidFill>
                          <a:schemeClr val="accent2"/>
                        </a:solidFill>
                        <a:latin typeface="Cambria Math" panose="02040503050406030204" pitchFamily="18" charset="0"/>
                        <a:cs typeface="Arial" pitchFamily="34" charset="0"/>
                      </a:rPr>
                      <m:t>.</m:t>
                    </m:r>
                    <m:r>
                      <a:rPr lang="en-US" sz="2400">
                        <a:solidFill>
                          <a:schemeClr val="accent2"/>
                        </a:solidFill>
                        <a:latin typeface="Cambria Math" panose="02040503050406030204" pitchFamily="18" charset="0"/>
                        <a:cs typeface="Arial" pitchFamily="34" charset="0"/>
                      </a:rPr>
                      <m:t>955</m:t>
                    </m:r>
                    <m:r>
                      <a:rPr lang="en-US" sz="2400" b="0" i="0" smtClean="0">
                        <a:solidFill>
                          <a:schemeClr val="accent2"/>
                        </a:solidFill>
                        <a:latin typeface="Cambria Math" panose="02040503050406030204" pitchFamily="18" charset="0"/>
                        <a:cs typeface="Arial" pitchFamily="34" charset="0"/>
                      </a:rPr>
                      <m:t>, </m:t>
                    </m:r>
                  </m:oMath>
                </a14:m>
                <a:r>
                  <a:rPr lang="en-US" sz="2400" dirty="0">
                    <a:solidFill>
                      <a:schemeClr val="accent2"/>
                    </a:solidFill>
                    <a:latin typeface="Georgia" pitchFamily="18" charset="0"/>
                    <a:cs typeface="Arial" pitchFamily="34" charset="0"/>
                  </a:rPr>
                  <a:t>   RMSE=0.129=12.9</a:t>
                </a:r>
                <a:r>
                  <a:rPr lang="he-IL" sz="2400" dirty="0">
                    <a:solidFill>
                      <a:schemeClr val="accent2"/>
                    </a:solidFill>
                    <a:latin typeface="Georgia" pitchFamily="18" charset="0"/>
                    <a:cs typeface="Arial" pitchFamily="34" charset="0"/>
                  </a:rPr>
                  <a:t>%</a:t>
                </a:r>
              </a:p>
            </p:txBody>
          </p:sp>
        </mc:Choice>
        <mc:Fallback>
          <p:sp>
            <p:nvSpPr>
              <p:cNvPr id="8" name="Rectangle 7">
                <a:extLst>
                  <a:ext uri="{FF2B5EF4-FFF2-40B4-BE49-F238E27FC236}">
                    <a16:creationId xmlns:a16="http://schemas.microsoft.com/office/drawing/2014/main" xmlns="" xmlns:a14="http://schemas.microsoft.com/office/drawing/2010/main" id="{DCD89F74-FDD5-4209-B3D6-99B7EE027060}"/>
                  </a:ext>
                </a:extLst>
              </p:cNvPr>
              <p:cNvSpPr>
                <a:spLocks noRot="1" noChangeAspect="1" noMove="1" noResize="1" noEditPoints="1" noAdjustHandles="1" noChangeArrowheads="1" noChangeShapeType="1" noTextEdit="1"/>
              </p:cNvSpPr>
              <p:nvPr/>
            </p:nvSpPr>
            <p:spPr bwMode="auto">
              <a:xfrm>
                <a:off x="0" y="2708920"/>
                <a:ext cx="9144000" cy="461665"/>
              </a:xfrm>
              <a:prstGeom prst="rect">
                <a:avLst/>
              </a:prstGeom>
              <a:blipFill>
                <a:blip r:embed="rId5" cstate="print"/>
                <a:stretch>
                  <a:fillRect t="-9211" b="-30263"/>
                </a:stretch>
              </a:blipFill>
              <a:ln w="9525">
                <a:noFill/>
                <a:miter lim="800000"/>
                <a:headEnd/>
                <a:tailEnd/>
              </a:ln>
              <a:effectLst/>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3" name="Rectangle 2">
                <a:extLst>
                  <a:ext uri="{FF2B5EF4-FFF2-40B4-BE49-F238E27FC236}">
                    <a16:creationId xmlns:a16="http://schemas.microsoft.com/office/drawing/2014/main" id="{B0433565-4422-4665-8F3C-6D255E8A9346}"/>
                  </a:ext>
                </a:extLst>
              </p:cNvPr>
              <p:cNvSpPr/>
              <p:nvPr/>
            </p:nvSpPr>
            <p:spPr>
              <a:xfrm>
                <a:off x="6516216" y="1270632"/>
                <a:ext cx="1001428" cy="369332"/>
              </a:xfrm>
              <a:prstGeom prst="rect">
                <a:avLst/>
              </a:prstGeom>
            </p:spPr>
            <p:txBody>
              <a:bodyPr wrap="none">
                <a:spAutoFit/>
              </a:bodyPr>
              <a:lstStyle/>
              <a:p>
                <a14:m>
                  <m:oMath xmlns:m="http://schemas.openxmlformats.org/officeDocument/2006/math">
                    <m:d>
                      <m:dPr>
                        <m:ctrlPr>
                          <a:rPr lang="en-US" i="1" smtClean="0">
                            <a:solidFill>
                              <a:schemeClr val="accent2"/>
                            </a:solidFill>
                            <a:latin typeface="Cambria Math" panose="02040503050406030204" pitchFamily="18" charset="0"/>
                            <a:cs typeface="Arial" pitchFamily="34" charset="0"/>
                          </a:rPr>
                        </m:ctrlPr>
                      </m:dPr>
                      <m:e>
                        <m:r>
                          <a:rPr lang="en-US" i="1">
                            <a:solidFill>
                              <a:schemeClr val="accent2"/>
                            </a:solidFill>
                            <a:latin typeface="Cambria Math" panose="02040503050406030204" pitchFamily="18" charset="0"/>
                            <a:cs typeface="Arial" pitchFamily="34" charset="0"/>
                          </a:rPr>
                          <m:t>0</m:t>
                        </m:r>
                        <m:r>
                          <a:rPr lang="en-US">
                            <a:solidFill>
                              <a:schemeClr val="accent2"/>
                            </a:solidFill>
                            <a:latin typeface="Cambria Math" panose="02040503050406030204" pitchFamily="18" charset="0"/>
                            <a:cs typeface="Arial" pitchFamily="34" charset="0"/>
                          </a:rPr>
                          <m:t>.</m:t>
                        </m:r>
                        <m:r>
                          <a:rPr lang="en-US" i="1" smtClean="0">
                            <a:solidFill>
                              <a:schemeClr val="accent2"/>
                            </a:solidFill>
                            <a:latin typeface="Cambria Math" panose="02040503050406030204" pitchFamily="18" charset="0"/>
                            <a:cs typeface="Arial" pitchFamily="34" charset="0"/>
                          </a:rPr>
                          <m:t> </m:t>
                        </m:r>
                        <m:r>
                          <a:rPr lang="en-US" b="0" i="1" smtClean="0">
                            <a:solidFill>
                              <a:schemeClr val="accent2"/>
                            </a:solidFill>
                            <a:latin typeface="Cambria Math" panose="02040503050406030204" pitchFamily="18" charset="0"/>
                            <a:cs typeface="Arial" pitchFamily="34" charset="0"/>
                          </a:rPr>
                          <m:t>589</m:t>
                        </m:r>
                      </m:e>
                    </m:d>
                  </m:oMath>
                </a14:m>
                <a:r>
                  <a:rPr lang="he-IL" dirty="0">
                    <a:solidFill>
                      <a:schemeClr val="accent2"/>
                    </a:solidFill>
                    <a:latin typeface="Georgia" pitchFamily="18" charset="0"/>
                    <a:cs typeface="Arial" pitchFamily="34" charset="0"/>
                  </a:rPr>
                  <a:t> </a:t>
                </a:r>
                <a:endParaRPr lang="en-US" dirty="0"/>
              </a:p>
            </p:txBody>
          </p:sp>
        </mc:Choice>
        <mc:Fallback>
          <p:sp>
            <p:nvSpPr>
              <p:cNvPr id="3" name="Rectangle 2">
                <a:extLst>
                  <a:ext uri="{FF2B5EF4-FFF2-40B4-BE49-F238E27FC236}">
                    <a16:creationId xmlns:a16="http://schemas.microsoft.com/office/drawing/2014/main" xmlns="" xmlns:a14="http://schemas.microsoft.com/office/drawing/2010/main" id="{B0433565-4422-4665-8F3C-6D255E8A9346}"/>
                  </a:ext>
                </a:extLst>
              </p:cNvPr>
              <p:cNvSpPr>
                <a:spLocks noRot="1" noChangeAspect="1" noMove="1" noResize="1" noEditPoints="1" noAdjustHandles="1" noChangeArrowheads="1" noChangeShapeType="1" noTextEdit="1"/>
              </p:cNvSpPr>
              <p:nvPr/>
            </p:nvSpPr>
            <p:spPr>
              <a:xfrm>
                <a:off x="6516216" y="1270632"/>
                <a:ext cx="1001428" cy="369332"/>
              </a:xfrm>
              <a:prstGeom prst="rect">
                <a:avLst/>
              </a:prstGeom>
              <a:blipFill>
                <a:blip r:embed="rId6" cstate="print"/>
                <a:stretch>
                  <a:fillRect l="-4268" t="-8197" b="-24590"/>
                </a:stretch>
              </a:blipFill>
            </p:spPr>
            <p:txBody>
              <a:bodyPr/>
              <a:lstStyle/>
              <a:p>
                <a:r>
                  <a:rPr lang="en-US" dirty="0">
                    <a:noFill/>
                  </a:rPr>
                  <a:t> </a:t>
                </a:r>
              </a:p>
            </p:txBody>
          </p:sp>
        </mc:Fallback>
      </mc:AlternateContent>
      <mc:AlternateContent xmlns:mc="http://schemas.openxmlformats.org/markup-compatibility/2006">
        <mc:Choice xmlns:a14="http://schemas.microsoft.com/office/drawing/2010/main" xmlns="" Requires="a14">
          <p:sp>
            <p:nvSpPr>
              <p:cNvPr id="2" name="TextBox 1">
                <a:extLst>
                  <a:ext uri="{FF2B5EF4-FFF2-40B4-BE49-F238E27FC236}">
                    <a16:creationId xmlns:a16="http://schemas.microsoft.com/office/drawing/2014/main" id="{B5596ACE-AB0B-4D72-ABE4-54D815EA9162}"/>
                  </a:ext>
                </a:extLst>
              </p:cNvPr>
              <p:cNvSpPr txBox="1"/>
              <p:nvPr/>
            </p:nvSpPr>
            <p:spPr>
              <a:xfrm>
                <a:off x="251520" y="2041742"/>
                <a:ext cx="4752528" cy="646331"/>
              </a:xfrm>
              <a:prstGeom prst="rect">
                <a:avLst/>
              </a:prstGeom>
              <a:noFill/>
            </p:spPr>
            <p:txBody>
              <a:bodyPr wrap="square" rtlCol="0">
                <a:spAutoFit/>
              </a:bodyPr>
              <a:lstStyle/>
              <a:p>
                <a:r>
                  <a:rPr lang="en-US" b="1" dirty="0">
                    <a:solidFill>
                      <a:srgbClr val="FF0000"/>
                    </a:solidFill>
                  </a:rPr>
                  <a:t>v1=1.246, v2=-0.25</a:t>
                </a:r>
                <a:r>
                  <a:rPr lang="he-IL" b="1" dirty="0">
                    <a:solidFill>
                      <a:srgbClr val="FF0000"/>
                    </a:solidFill>
                  </a:rPr>
                  <a:t> </a:t>
                </a:r>
                <a:r>
                  <a:rPr lang="en-US" b="1" dirty="0">
                    <a:solidFill>
                      <a:srgbClr val="FF0000"/>
                    </a:solidFill>
                  </a:rPr>
                  <a:t>Serial adapter coefficients </a:t>
                </a:r>
                <a:r>
                  <a:rPr lang="en-US" b="1" dirty="0" smtClean="0">
                    <a:solidFill>
                      <a:srgbClr val="FF0000"/>
                    </a:solidFill>
                  </a:rPr>
                  <a:t>in </a:t>
                </a:r>
                <a14:m>
                  <m:oMath xmlns:m="http://schemas.openxmlformats.org/officeDocument/2006/math">
                    <m:sSub>
                      <m:sSubPr>
                        <m:ctrlPr>
                          <a:rPr lang="en-US" i="1">
                            <a:solidFill>
                              <a:schemeClr val="accent2"/>
                            </a:solidFill>
                            <a:latin typeface="Cambria Math" panose="02040503050406030204" pitchFamily="18" charset="0"/>
                            <a:cs typeface="Arial" pitchFamily="34" charset="0"/>
                          </a:rPr>
                        </m:ctrlPr>
                      </m:sSubPr>
                      <m:e>
                        <m:r>
                          <a:rPr lang="en-US">
                            <a:solidFill>
                              <a:schemeClr val="accent2"/>
                            </a:solidFill>
                            <a:latin typeface="Cambria Math" panose="02040503050406030204" pitchFamily="18" charset="0"/>
                            <a:cs typeface="Arial" pitchFamily="34" charset="0"/>
                          </a:rPr>
                          <m:t>𝒗</m:t>
                        </m:r>
                      </m:e>
                      <m:sub>
                        <m:r>
                          <a:rPr lang="en-US">
                            <a:solidFill>
                              <a:schemeClr val="accent2"/>
                            </a:solidFill>
                            <a:latin typeface="Cambria Math" panose="02040503050406030204" pitchFamily="18" charset="0"/>
                            <a:cs typeface="Arial" pitchFamily="34" charset="0"/>
                          </a:rPr>
                          <m:t>𝒕</m:t>
                        </m:r>
                      </m:sub>
                    </m:sSub>
                  </m:oMath>
                </a14:m>
                <a:endParaRPr lang="en-US" b="1" dirty="0">
                  <a:solidFill>
                    <a:srgbClr val="FF0000"/>
                  </a:solidFill>
                </a:endParaRPr>
              </a:p>
            </p:txBody>
          </p:sp>
        </mc:Choice>
        <mc:Fallback>
          <p:sp>
            <p:nvSpPr>
              <p:cNvPr id="2" name="TextBox 1">
                <a:extLst>
                  <a:ext uri="{FF2B5EF4-FFF2-40B4-BE49-F238E27FC236}">
                    <a16:creationId xmlns:a16="http://schemas.microsoft.com/office/drawing/2014/main" xmlns="" id="{B5596ACE-AB0B-4D72-ABE4-54D815EA9162}"/>
                  </a:ext>
                </a:extLst>
              </p:cNvPr>
              <p:cNvSpPr txBox="1">
                <a:spLocks noRot="1" noChangeAspect="1" noMove="1" noResize="1" noEditPoints="1" noAdjustHandles="1" noChangeArrowheads="1" noChangeShapeType="1" noTextEdit="1"/>
              </p:cNvSpPr>
              <p:nvPr/>
            </p:nvSpPr>
            <p:spPr>
              <a:xfrm>
                <a:off x="251520" y="2041742"/>
                <a:ext cx="4752528" cy="646331"/>
              </a:xfrm>
              <a:prstGeom prst="rect">
                <a:avLst/>
              </a:prstGeom>
              <a:blipFill>
                <a:blip r:embed="rId7" cstate="print"/>
                <a:stretch>
                  <a:fillRect t="-5660" b="-14151"/>
                </a:stretch>
              </a:blipFill>
            </p:spPr>
            <p:txBody>
              <a:bodyPr/>
              <a:lstStyle/>
              <a:p>
                <a:r>
                  <a:rPr lang="he-IL">
                    <a:noFill/>
                  </a:rPr>
                  <a:t> </a:t>
                </a:r>
              </a:p>
            </p:txBody>
          </p:sp>
        </mc:Fallback>
      </mc:AlternateContent>
    </p:spTree>
    <p:extLst>
      <p:ext uri="{BB962C8B-B14F-4D97-AF65-F5344CB8AC3E}">
        <p14:creationId xmlns:p14="http://schemas.microsoft.com/office/powerpoint/2010/main" xmlns="" val="3440209006"/>
      </p:ext>
    </p:extLst>
  </p:cSld>
  <p:clrMapOvr>
    <a:masterClrMapping/>
  </p:clrMapOvr>
  <mc:AlternateContent xmlns:mc="http://schemas.openxmlformats.org/markup-compatibility/2006">
    <mc:Choice xmlns:p14="http://schemas.microsoft.com/office/powerpoint/2010/main" xmlns="" Requires="p14">
      <p:transition spd="slow" p14:dur="2000" advTm="10000"/>
    </mc:Choice>
    <mc:Fallback>
      <p:transition spd="slow" advTm="1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a:extLst>
              <a:ext uri="{FF2B5EF4-FFF2-40B4-BE49-F238E27FC236}">
                <a16:creationId xmlns:a16="http://schemas.microsoft.com/office/drawing/2014/main" xmlns="" id="{00000000-0008-0000-0500-000002000000}"/>
              </a:ext>
            </a:extLst>
          </p:cNvPr>
          <p:cNvGraphicFramePr>
            <a:graphicFrameLocks noGrp="1"/>
          </p:cNvGraphicFramePr>
          <p:nvPr>
            <p:extLst>
              <p:ext uri="{D42A27DB-BD31-4B8C-83A1-F6EECF244321}">
                <p14:modId xmlns:p14="http://schemas.microsoft.com/office/powerpoint/2010/main" xmlns="" val="963948534"/>
              </p:ext>
            </p:extLst>
          </p:nvPr>
        </p:nvGraphicFramePr>
        <p:xfrm>
          <a:off x="170558" y="2075939"/>
          <a:ext cx="8973442" cy="4391533"/>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3">
            <a:extLst>
              <a:ext uri="{FF2B5EF4-FFF2-40B4-BE49-F238E27FC236}">
                <a16:creationId xmlns:a16="http://schemas.microsoft.com/office/drawing/2014/main" xmlns="" id="{FA0AB109-2877-4DD2-942B-88F5C2EB1C63}"/>
              </a:ext>
            </a:extLst>
          </p:cNvPr>
          <p:cNvSpPr>
            <a:spLocks noChangeArrowheads="1"/>
          </p:cNvSpPr>
          <p:nvPr/>
        </p:nvSpPr>
        <p:spPr bwMode="auto">
          <a:xfrm>
            <a:off x="0" y="144215"/>
            <a:ext cx="9144000" cy="692497"/>
          </a:xfrm>
          <a:prstGeom prst="rect">
            <a:avLst/>
          </a:prstGeom>
          <a:noFill/>
          <a:ln w="9525">
            <a:noFill/>
            <a:miter lim="800000"/>
            <a:headEnd/>
            <a:tailEnd/>
          </a:ln>
          <a:effectLst/>
        </p:spPr>
        <p:txBody>
          <a:bodyPr wrap="square" anchor="ctr">
            <a:spAutoFit/>
          </a:bodyPr>
          <a:lstStyle/>
          <a:p>
            <a:pPr>
              <a:spcBef>
                <a:spcPct val="0"/>
              </a:spcBef>
              <a:defRPr/>
            </a:pPr>
            <a:r>
              <a:rPr lang="en-US" sz="3900" b="1" dirty="0">
                <a:solidFill>
                  <a:schemeClr val="accent2"/>
                </a:solidFill>
                <a:effectLst>
                  <a:outerShdw blurRad="38100" dist="38100" dir="2700000" algn="tl">
                    <a:srgbClr val="C0C0C0"/>
                  </a:outerShdw>
                </a:effectLst>
                <a:latin typeface="Georgia" pitchFamily="18" charset="0"/>
                <a:cs typeface="Arial" pitchFamily="34" charset="0"/>
              </a:rPr>
              <a:t>The model from 2000</a:t>
            </a:r>
            <a:endParaRPr lang="he-IL" sz="3900" b="1" dirty="0">
              <a:solidFill>
                <a:schemeClr val="accent2"/>
              </a:solidFill>
              <a:effectLst>
                <a:outerShdw blurRad="38100" dist="38100" dir="2700000" algn="tl">
                  <a:srgbClr val="C0C0C0"/>
                </a:outerShdw>
              </a:effectLst>
              <a:latin typeface="Georgia" pitchFamily="18" charset="0"/>
              <a:cs typeface="Arial" pitchFamily="34" charset="0"/>
            </a:endParaRPr>
          </a:p>
        </p:txBody>
      </p:sp>
      <p:sp>
        <p:nvSpPr>
          <p:cNvPr id="15" name="TextBox 14">
            <a:extLst>
              <a:ext uri="{FF2B5EF4-FFF2-40B4-BE49-F238E27FC236}">
                <a16:creationId xmlns:a16="http://schemas.microsoft.com/office/drawing/2014/main" xmlns="" id="{B98ECB4C-AF66-48A6-9E92-3ADC0019086A}"/>
              </a:ext>
            </a:extLst>
          </p:cNvPr>
          <p:cNvSpPr txBox="1"/>
          <p:nvPr/>
        </p:nvSpPr>
        <p:spPr>
          <a:xfrm>
            <a:off x="6837708" y="4504950"/>
            <a:ext cx="1407796" cy="307777"/>
          </a:xfrm>
          <a:prstGeom prst="rect">
            <a:avLst/>
          </a:prstGeom>
          <a:noFill/>
        </p:spPr>
        <p:txBody>
          <a:bodyPr wrap="square" rtlCol="0">
            <a:spAutoFit/>
          </a:bodyPr>
          <a:lstStyle/>
          <a:p>
            <a:pPr algn="r" fontAlgn="auto">
              <a:spcBef>
                <a:spcPts val="0"/>
              </a:spcBef>
              <a:spcAft>
                <a:spcPts val="0"/>
              </a:spcAft>
            </a:pPr>
            <a:r>
              <a:rPr lang="en-US" sz="1400" b="1" dirty="0">
                <a:solidFill>
                  <a:srgbClr val="FF0000"/>
                </a:solidFill>
                <a:latin typeface="Calibri" panose="020F0502020204030204"/>
                <a:cs typeface="Arial" panose="020B0604020202020204" pitchFamily="34" charset="0"/>
              </a:rPr>
              <a:t>Constant 2000 h</a:t>
            </a:r>
            <a:endParaRPr lang="en-US" sz="1400" b="1" dirty="0">
              <a:solidFill>
                <a:srgbClr val="FF0000"/>
              </a:solidFill>
              <a:latin typeface="Calibri" panose="020F0502020204030204"/>
              <a:cs typeface="+mn-cs"/>
            </a:endParaRPr>
          </a:p>
        </p:txBody>
      </p:sp>
      <p:sp>
        <p:nvSpPr>
          <p:cNvPr id="16" name="TextBox 15">
            <a:extLst>
              <a:ext uri="{FF2B5EF4-FFF2-40B4-BE49-F238E27FC236}">
                <a16:creationId xmlns:a16="http://schemas.microsoft.com/office/drawing/2014/main" xmlns="" id="{A81A4C7B-EB1A-4C5B-8722-3F9371B6111D}"/>
              </a:ext>
            </a:extLst>
          </p:cNvPr>
          <p:cNvSpPr txBox="1"/>
          <p:nvPr/>
        </p:nvSpPr>
        <p:spPr>
          <a:xfrm>
            <a:off x="6948264" y="3590088"/>
            <a:ext cx="1407796" cy="307777"/>
          </a:xfrm>
          <a:prstGeom prst="rect">
            <a:avLst/>
          </a:prstGeom>
          <a:noFill/>
        </p:spPr>
        <p:txBody>
          <a:bodyPr wrap="square" rtlCol="0">
            <a:spAutoFit/>
          </a:bodyPr>
          <a:lstStyle/>
          <a:p>
            <a:pPr algn="r" fontAlgn="auto">
              <a:spcBef>
                <a:spcPts val="0"/>
              </a:spcBef>
              <a:spcAft>
                <a:spcPts val="0"/>
              </a:spcAft>
            </a:pPr>
            <a:r>
              <a:rPr lang="en-US" sz="1400" b="1" dirty="0">
                <a:solidFill>
                  <a:srgbClr val="ED7D31"/>
                </a:solidFill>
                <a:latin typeface="Calibri" panose="020F0502020204030204"/>
                <a:cs typeface="Arial" panose="020B0604020202020204" pitchFamily="34" charset="0"/>
              </a:rPr>
              <a:t>Fixed 2000 r</a:t>
            </a:r>
            <a:endParaRPr lang="en-US" sz="1400" b="1" dirty="0">
              <a:solidFill>
                <a:srgbClr val="ED7D31"/>
              </a:solidFill>
              <a:latin typeface="Calibri" panose="020F0502020204030204"/>
              <a:cs typeface="+mn-cs"/>
            </a:endParaRPr>
          </a:p>
        </p:txBody>
      </p:sp>
      <p:sp>
        <p:nvSpPr>
          <p:cNvPr id="17" name="TextBox 16">
            <a:extLst>
              <a:ext uri="{FF2B5EF4-FFF2-40B4-BE49-F238E27FC236}">
                <a16:creationId xmlns:a16="http://schemas.microsoft.com/office/drawing/2014/main" xmlns="" id="{48A8379A-3FD9-48AA-8B52-A2FCE640568C}"/>
              </a:ext>
            </a:extLst>
          </p:cNvPr>
          <p:cNvSpPr txBox="1"/>
          <p:nvPr/>
        </p:nvSpPr>
        <p:spPr>
          <a:xfrm>
            <a:off x="7164288" y="2072721"/>
            <a:ext cx="1407796" cy="307777"/>
          </a:xfrm>
          <a:prstGeom prst="rect">
            <a:avLst/>
          </a:prstGeom>
          <a:noFill/>
        </p:spPr>
        <p:txBody>
          <a:bodyPr wrap="square" rtlCol="0">
            <a:spAutoFit/>
          </a:bodyPr>
          <a:lstStyle/>
          <a:p>
            <a:pPr algn="r" fontAlgn="auto">
              <a:spcBef>
                <a:spcPts val="0"/>
              </a:spcBef>
              <a:spcAft>
                <a:spcPts val="0"/>
              </a:spcAft>
            </a:pPr>
            <a:r>
              <a:rPr lang="en-US" sz="1400" b="1" dirty="0">
                <a:solidFill>
                  <a:srgbClr val="0070C0"/>
                </a:solidFill>
                <a:latin typeface="Calibri" panose="020F0502020204030204"/>
                <a:cs typeface="Arial" panose="020B0604020202020204" pitchFamily="34" charset="0"/>
              </a:rPr>
              <a:t>estimation</a:t>
            </a:r>
            <a:endParaRPr lang="en-US" sz="1400" b="1" dirty="0">
              <a:solidFill>
                <a:srgbClr val="0070C0"/>
              </a:solidFill>
              <a:latin typeface="Calibri" panose="020F0502020204030204"/>
              <a:cs typeface="+mn-cs"/>
            </a:endParaRPr>
          </a:p>
        </p:txBody>
      </p:sp>
      <p:sp>
        <p:nvSpPr>
          <p:cNvPr id="18" name="TextBox 17">
            <a:extLst>
              <a:ext uri="{FF2B5EF4-FFF2-40B4-BE49-F238E27FC236}">
                <a16:creationId xmlns:a16="http://schemas.microsoft.com/office/drawing/2014/main" xmlns="" id="{094C317E-6E0E-4423-AF93-355B979190A5}"/>
              </a:ext>
            </a:extLst>
          </p:cNvPr>
          <p:cNvSpPr txBox="1"/>
          <p:nvPr/>
        </p:nvSpPr>
        <p:spPr>
          <a:xfrm>
            <a:off x="6012160" y="2916604"/>
            <a:ext cx="1407796" cy="307777"/>
          </a:xfrm>
          <a:prstGeom prst="rect">
            <a:avLst/>
          </a:prstGeom>
          <a:noFill/>
        </p:spPr>
        <p:txBody>
          <a:bodyPr wrap="square" rtlCol="0">
            <a:spAutoFit/>
          </a:bodyPr>
          <a:lstStyle/>
          <a:p>
            <a:pPr algn="r" fontAlgn="auto">
              <a:spcBef>
                <a:spcPts val="0"/>
              </a:spcBef>
              <a:spcAft>
                <a:spcPts val="0"/>
              </a:spcAft>
            </a:pPr>
            <a:r>
              <a:rPr lang="en-US" sz="1400" b="1" dirty="0">
                <a:latin typeface="Calibri" panose="020F0502020204030204"/>
                <a:cs typeface="Arial" panose="020B0604020202020204" pitchFamily="34" charset="0"/>
              </a:rPr>
              <a:t>Actual price</a:t>
            </a:r>
            <a:endParaRPr lang="en-US" sz="1400" b="1" dirty="0">
              <a:latin typeface="Calibri" panose="020F0502020204030204"/>
              <a:cs typeface="+mn-cs"/>
            </a:endParaRPr>
          </a:p>
        </p:txBody>
      </p:sp>
      <p:sp>
        <p:nvSpPr>
          <p:cNvPr id="19" name="Rectangle 18">
            <a:extLst>
              <a:ext uri="{FF2B5EF4-FFF2-40B4-BE49-F238E27FC236}">
                <a16:creationId xmlns:a16="http://schemas.microsoft.com/office/drawing/2014/main" xmlns="" id="{8FDD8356-0683-44B3-A141-F4ABD9035167}"/>
              </a:ext>
            </a:extLst>
          </p:cNvPr>
          <p:cNvSpPr>
            <a:spLocks noChangeArrowheads="1"/>
          </p:cNvSpPr>
          <p:nvPr/>
        </p:nvSpPr>
        <p:spPr bwMode="auto">
          <a:xfrm>
            <a:off x="0" y="715334"/>
            <a:ext cx="9144000" cy="1200329"/>
          </a:xfrm>
          <a:prstGeom prst="rect">
            <a:avLst/>
          </a:prstGeom>
          <a:noFill/>
          <a:ln w="9525">
            <a:noFill/>
            <a:miter lim="800000"/>
            <a:headEnd/>
            <a:tailEnd/>
          </a:ln>
          <a:effectLst/>
        </p:spPr>
        <p:txBody>
          <a:bodyPr wrap="square" anchor="ctr">
            <a:spAutoFit/>
          </a:bodyPr>
          <a:lstStyle/>
          <a:p>
            <a:pPr>
              <a:spcBef>
                <a:spcPts val="0"/>
              </a:spcBef>
            </a:pPr>
            <a:r>
              <a:rPr lang="en-US" sz="2400" dirty="0">
                <a:solidFill>
                  <a:schemeClr val="accent2"/>
                </a:solidFill>
                <a:latin typeface="Georgia" pitchFamily="18" charset="0"/>
                <a:cs typeface="Arial" pitchFamily="34" charset="0"/>
              </a:rPr>
              <a:t>The behavior of housing prices given constant housing stock since 2000:</a:t>
            </a:r>
          </a:p>
          <a:p>
            <a:pPr>
              <a:spcBef>
                <a:spcPts val="0"/>
              </a:spcBef>
            </a:pPr>
            <a:r>
              <a:rPr lang="en-US" sz="2400" dirty="0">
                <a:solidFill>
                  <a:schemeClr val="accent2"/>
                </a:solidFill>
                <a:latin typeface="Georgia" pitchFamily="18" charset="0"/>
                <a:cs typeface="Arial" pitchFamily="34" charset="0"/>
              </a:rPr>
              <a:t>The cumulative difference in the average apartment price is 30%</a:t>
            </a:r>
            <a:endParaRPr lang="he-IL" sz="2400" dirty="0">
              <a:solidFill>
                <a:schemeClr val="accent2"/>
              </a:solidFill>
              <a:latin typeface="Georgia" pitchFamily="18" charset="0"/>
              <a:cs typeface="Arial" pitchFamily="34" charset="0"/>
            </a:endParaRPr>
          </a:p>
        </p:txBody>
      </p:sp>
      <p:cxnSp>
        <p:nvCxnSpPr>
          <p:cNvPr id="9" name="Straight Arrow Connector 8">
            <a:extLst>
              <a:ext uri="{FF2B5EF4-FFF2-40B4-BE49-F238E27FC236}">
                <a16:creationId xmlns:a16="http://schemas.microsoft.com/office/drawing/2014/main" xmlns="" id="{45183C05-C197-4626-90BA-E0146A4D79AD}"/>
              </a:ext>
            </a:extLst>
          </p:cNvPr>
          <p:cNvCxnSpPr>
            <a:cxnSpLocks/>
          </p:cNvCxnSpPr>
          <p:nvPr/>
        </p:nvCxnSpPr>
        <p:spPr bwMode="auto">
          <a:xfrm>
            <a:off x="8244408" y="2260885"/>
            <a:ext cx="0" cy="3832411"/>
          </a:xfrm>
          <a:prstGeom prst="straightConnector1">
            <a:avLst/>
          </a:prstGeom>
          <a:noFill/>
          <a:ln w="22225" cap="flat" cmpd="sng" algn="ctr">
            <a:solidFill>
              <a:srgbClr val="FF0000"/>
            </a:solidFill>
            <a:prstDash val="lgDash"/>
            <a:round/>
            <a:headEnd type="triangle"/>
            <a:tailEnd type="triangle"/>
          </a:ln>
          <a:effectLst/>
        </p:spPr>
      </p:cxnSp>
    </p:spTree>
    <p:extLst>
      <p:ext uri="{BB962C8B-B14F-4D97-AF65-F5344CB8AC3E}">
        <p14:creationId xmlns:p14="http://schemas.microsoft.com/office/powerpoint/2010/main" xmlns="" val="1130629334"/>
      </p:ext>
    </p:extLst>
  </p:cSld>
  <p:clrMapOvr>
    <a:masterClrMapping/>
  </p:clrMapOvr>
  <mc:AlternateContent xmlns:mc="http://schemas.openxmlformats.org/markup-compatibility/2006">
    <mc:Choice xmlns:p14="http://schemas.microsoft.com/office/powerpoint/2010/main" xmlns="" Requires="p14">
      <p:transition spd="slow" p14:dur="2000" advTm="10000"/>
    </mc:Choice>
    <mc:Fallback>
      <p:transition spd="slow" advTm="10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73456434-4FD0-4DCA-A0D7-1301A4F5BF4E}"/>
              </a:ext>
            </a:extLst>
          </p:cNvPr>
          <p:cNvSpPr>
            <a:spLocks noGrp="1"/>
          </p:cNvSpPr>
          <p:nvPr>
            <p:ph type="sldNum" sz="quarter" idx="12"/>
          </p:nvPr>
        </p:nvSpPr>
        <p:spPr/>
        <p:txBody>
          <a:bodyPr/>
          <a:lstStyle/>
          <a:p>
            <a:pPr>
              <a:defRPr/>
            </a:pPr>
            <a:fld id="{6F56BB99-2214-4FE1-B016-DAD906588FE5}" type="slidenum">
              <a:rPr lang="he-IL" smtClean="0"/>
              <a:pPr>
                <a:defRPr/>
              </a:pPr>
              <a:t>15</a:t>
            </a:fld>
            <a:endParaRPr lang="en-US" dirty="0"/>
          </a:p>
        </p:txBody>
      </p:sp>
      <p:graphicFrame>
        <p:nvGraphicFramePr>
          <p:cNvPr id="3" name="Chart 2">
            <a:extLst>
              <a:ext uri="{FF2B5EF4-FFF2-40B4-BE49-F238E27FC236}">
                <a16:creationId xmlns:a16="http://schemas.microsoft.com/office/drawing/2014/main" xmlns="" id="{705FA4CA-C824-4928-B989-0282EF891BE3}"/>
              </a:ext>
            </a:extLst>
          </p:cNvPr>
          <p:cNvGraphicFramePr>
            <a:graphicFrameLocks/>
          </p:cNvGraphicFramePr>
          <p:nvPr>
            <p:extLst>
              <p:ext uri="{D42A27DB-BD31-4B8C-83A1-F6EECF244321}">
                <p14:modId xmlns:p14="http://schemas.microsoft.com/office/powerpoint/2010/main" xmlns="" val="3795395369"/>
              </p:ext>
            </p:extLst>
          </p:nvPr>
        </p:nvGraphicFramePr>
        <p:xfrm>
          <a:off x="755576" y="1628805"/>
          <a:ext cx="7848872" cy="4248468"/>
        </p:xfrm>
        <a:graphic>
          <a:graphicData uri="http://schemas.openxmlformats.org/drawingml/2006/chart">
            <c:chart xmlns:c="http://schemas.openxmlformats.org/drawingml/2006/chart" xmlns:r="http://schemas.openxmlformats.org/officeDocument/2006/relationships" r:id="rId2"/>
          </a:graphicData>
        </a:graphic>
      </p:graphicFrame>
      <p:cxnSp>
        <p:nvCxnSpPr>
          <p:cNvPr id="4" name="Straight Arrow Connector 3">
            <a:extLst>
              <a:ext uri="{FF2B5EF4-FFF2-40B4-BE49-F238E27FC236}">
                <a16:creationId xmlns:a16="http://schemas.microsoft.com/office/drawing/2014/main" xmlns="" id="{88F8A0DF-4413-4631-BE69-FDA964DCD52C}"/>
              </a:ext>
            </a:extLst>
          </p:cNvPr>
          <p:cNvCxnSpPr>
            <a:cxnSpLocks/>
          </p:cNvCxnSpPr>
          <p:nvPr/>
        </p:nvCxnSpPr>
        <p:spPr bwMode="auto">
          <a:xfrm>
            <a:off x="6228184" y="2132856"/>
            <a:ext cx="0" cy="3227402"/>
          </a:xfrm>
          <a:prstGeom prst="straightConnector1">
            <a:avLst/>
          </a:prstGeom>
          <a:noFill/>
          <a:ln w="22225" cap="flat" cmpd="sng" algn="ctr">
            <a:solidFill>
              <a:srgbClr val="FF0000"/>
            </a:solidFill>
            <a:prstDash val="lgDash"/>
            <a:round/>
            <a:headEnd type="triangle"/>
            <a:tailEnd type="triangle"/>
          </a:ln>
          <a:effectLst/>
        </p:spPr>
      </p:cxnSp>
      <p:cxnSp>
        <p:nvCxnSpPr>
          <p:cNvPr id="6" name="Straight Arrow Connector 5">
            <a:extLst>
              <a:ext uri="{FF2B5EF4-FFF2-40B4-BE49-F238E27FC236}">
                <a16:creationId xmlns:a16="http://schemas.microsoft.com/office/drawing/2014/main" xmlns="" id="{AAF6CAA0-2639-4568-93AD-82A498ABFA5C}"/>
              </a:ext>
            </a:extLst>
          </p:cNvPr>
          <p:cNvCxnSpPr>
            <a:cxnSpLocks/>
          </p:cNvCxnSpPr>
          <p:nvPr/>
        </p:nvCxnSpPr>
        <p:spPr>
          <a:xfrm>
            <a:off x="1259632" y="2132856"/>
            <a:ext cx="4968552" cy="0"/>
          </a:xfrm>
          <a:prstGeom prst="straightConnector1">
            <a:avLst/>
          </a:prstGeom>
          <a:ln>
            <a:solidFill>
              <a:srgbClr val="FF0000"/>
            </a:solidFill>
            <a:prstDash val="lg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xmlns="" id="{E333F94A-D344-4F55-B501-930628BFDCCC}"/>
              </a:ext>
            </a:extLst>
          </p:cNvPr>
          <p:cNvSpPr txBox="1"/>
          <p:nvPr/>
        </p:nvSpPr>
        <p:spPr>
          <a:xfrm>
            <a:off x="1475678" y="2492896"/>
            <a:ext cx="2819992" cy="646331"/>
          </a:xfrm>
          <a:prstGeom prst="rect">
            <a:avLst/>
          </a:prstGeom>
          <a:noFill/>
        </p:spPr>
        <p:txBody>
          <a:bodyPr wrap="square" rtlCol="0">
            <a:spAutoFit/>
          </a:bodyPr>
          <a:lstStyle/>
          <a:p>
            <a:r>
              <a:rPr lang="en-US" dirty="0"/>
              <a:t>From 1975 to the second quarter of 2017</a:t>
            </a:r>
          </a:p>
        </p:txBody>
      </p:sp>
      <p:cxnSp>
        <p:nvCxnSpPr>
          <p:cNvPr id="9" name="Straight Arrow Connector 8">
            <a:extLst>
              <a:ext uri="{FF2B5EF4-FFF2-40B4-BE49-F238E27FC236}">
                <a16:creationId xmlns:a16="http://schemas.microsoft.com/office/drawing/2014/main" xmlns="" id="{3EACAEF1-FC42-44E8-9C9B-CB973352073B}"/>
              </a:ext>
            </a:extLst>
          </p:cNvPr>
          <p:cNvCxnSpPr>
            <a:cxnSpLocks/>
          </p:cNvCxnSpPr>
          <p:nvPr/>
        </p:nvCxnSpPr>
        <p:spPr>
          <a:xfrm>
            <a:off x="6228184" y="2132856"/>
            <a:ext cx="2520280" cy="0"/>
          </a:xfrm>
          <a:prstGeom prst="straightConnector1">
            <a:avLst/>
          </a:prstGeom>
          <a:ln>
            <a:solidFill>
              <a:srgbClr val="FF0000"/>
            </a:solidFill>
            <a:prstDash val="lg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xmlns="" id="{482886E3-1422-4B83-A0C4-A3C80304BF6C}"/>
              </a:ext>
            </a:extLst>
          </p:cNvPr>
          <p:cNvSpPr txBox="1"/>
          <p:nvPr/>
        </p:nvSpPr>
        <p:spPr>
          <a:xfrm>
            <a:off x="6360498" y="3035568"/>
            <a:ext cx="2243950" cy="923330"/>
          </a:xfrm>
          <a:prstGeom prst="rect">
            <a:avLst/>
          </a:prstGeom>
          <a:noFill/>
        </p:spPr>
        <p:txBody>
          <a:bodyPr wrap="square" rtlCol="0">
            <a:spAutoFit/>
          </a:bodyPr>
          <a:lstStyle/>
          <a:p>
            <a:r>
              <a:rPr lang="en-US" dirty="0"/>
              <a:t>Actual price versus one quarter forecast ahead</a:t>
            </a:r>
          </a:p>
        </p:txBody>
      </p:sp>
      <p:sp>
        <p:nvSpPr>
          <p:cNvPr id="13" name="Rectangle 12">
            <a:extLst>
              <a:ext uri="{FF2B5EF4-FFF2-40B4-BE49-F238E27FC236}">
                <a16:creationId xmlns:a16="http://schemas.microsoft.com/office/drawing/2014/main" xmlns="" id="{6989E192-3F11-4164-ACF1-0C13F876DBAE}"/>
              </a:ext>
            </a:extLst>
          </p:cNvPr>
          <p:cNvSpPr/>
          <p:nvPr/>
        </p:nvSpPr>
        <p:spPr>
          <a:xfrm>
            <a:off x="6791169" y="1752019"/>
            <a:ext cx="1082349" cy="369332"/>
          </a:xfrm>
          <a:prstGeom prst="rect">
            <a:avLst/>
          </a:prstGeom>
        </p:spPr>
        <p:txBody>
          <a:bodyPr wrap="none">
            <a:spAutoFit/>
          </a:bodyPr>
          <a:lstStyle/>
          <a:p>
            <a:r>
              <a:rPr lang="en-US" dirty="0"/>
              <a:t>F</a:t>
            </a:r>
            <a:r>
              <a:rPr lang="en-US" dirty="0" smtClean="0"/>
              <a:t>orecast</a:t>
            </a:r>
            <a:endParaRPr lang="en-US" dirty="0"/>
          </a:p>
        </p:txBody>
      </p:sp>
      <p:sp>
        <p:nvSpPr>
          <p:cNvPr id="15" name="TextBox 1">
            <a:extLst>
              <a:ext uri="{FF2B5EF4-FFF2-40B4-BE49-F238E27FC236}">
                <a16:creationId xmlns:a16="http://schemas.microsoft.com/office/drawing/2014/main" xmlns="" id="{86BD9729-C51E-4A63-ACB6-8928D0B05408}"/>
              </a:ext>
            </a:extLst>
          </p:cNvPr>
          <p:cNvSpPr txBox="1"/>
          <p:nvPr/>
        </p:nvSpPr>
        <p:spPr>
          <a:xfrm>
            <a:off x="5672882" y="3933056"/>
            <a:ext cx="3096398" cy="36934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b="1" dirty="0">
                <a:solidFill>
                  <a:srgbClr val="FF0000"/>
                </a:solidFill>
              </a:rPr>
              <a:t>v1=1.246, v2=-0.25</a:t>
            </a:r>
          </a:p>
        </p:txBody>
      </p:sp>
      <mc:AlternateContent xmlns:mc="http://schemas.openxmlformats.org/markup-compatibility/2006">
        <mc:Choice xmlns:a14="http://schemas.microsoft.com/office/drawing/2010/main" xmlns="" Requires="a14">
          <p:sp>
            <p:nvSpPr>
              <p:cNvPr id="16" name="Rectangle 15">
                <a:extLst>
                  <a:ext uri="{FF2B5EF4-FFF2-40B4-BE49-F238E27FC236}">
                    <a16:creationId xmlns:a16="http://schemas.microsoft.com/office/drawing/2014/main" id="{04AF1783-25FD-475F-A567-63CC6325ABFD}"/>
                  </a:ext>
                </a:extLst>
              </p:cNvPr>
              <p:cNvSpPr/>
              <p:nvPr/>
            </p:nvSpPr>
            <p:spPr>
              <a:xfrm>
                <a:off x="323528" y="1066101"/>
                <a:ext cx="8280920" cy="646331"/>
              </a:xfrm>
              <a:prstGeom prst="rect">
                <a:avLst/>
              </a:prstGeom>
            </p:spPr>
            <p:txBody>
              <a:bodyPr wrap="square">
                <a:spAutoFit/>
              </a:bodyPr>
              <a:lstStyle/>
              <a:p>
                <a:pPr>
                  <a:spcBef>
                    <a:spcPts val="0"/>
                  </a:spcBef>
                </a:pPr>
                <a14:m>
                  <m:oMath xmlns:m="http://schemas.openxmlformats.org/officeDocument/2006/math">
                    <m:func>
                      <m:funcPr>
                        <m:ctrlPr>
                          <a:rPr lang="en-US" i="1">
                            <a:solidFill>
                              <a:schemeClr val="accent2"/>
                            </a:solidFill>
                            <a:latin typeface="Cambria Math" panose="02040503050406030204" pitchFamily="18" charset="0"/>
                            <a:cs typeface="Arial" pitchFamily="34" charset="0"/>
                          </a:rPr>
                        </m:ctrlPr>
                      </m:funcPr>
                      <m:fName>
                        <m:r>
                          <a:rPr lang="en-US">
                            <a:solidFill>
                              <a:schemeClr val="accent2"/>
                            </a:solidFill>
                            <a:latin typeface="Cambria Math" panose="02040503050406030204" pitchFamily="18" charset="0"/>
                            <a:cs typeface="Arial" pitchFamily="34" charset="0"/>
                          </a:rPr>
                          <m:t>𝒍𝒏</m:t>
                        </m:r>
                      </m:fName>
                      <m:e>
                        <m:d>
                          <m:dPr>
                            <m:ctrlPr>
                              <a:rPr lang="en-US" i="1">
                                <a:solidFill>
                                  <a:schemeClr val="accent2"/>
                                </a:solidFill>
                                <a:latin typeface="Cambria Math" panose="02040503050406030204" pitchFamily="18" charset="0"/>
                                <a:cs typeface="Arial" pitchFamily="34" charset="0"/>
                              </a:rPr>
                            </m:ctrlPr>
                          </m:dPr>
                          <m:e>
                            <m:sSub>
                              <m:sSubPr>
                                <m:ctrlPr>
                                  <a:rPr lang="en-US" i="1">
                                    <a:solidFill>
                                      <a:schemeClr val="accent2"/>
                                    </a:solidFill>
                                    <a:latin typeface="Cambria Math" panose="02040503050406030204" pitchFamily="18" charset="0"/>
                                    <a:cs typeface="Arial" pitchFamily="34" charset="0"/>
                                  </a:rPr>
                                </m:ctrlPr>
                              </m:sSubPr>
                              <m:e>
                                <m:r>
                                  <a:rPr lang="en-US">
                                    <a:solidFill>
                                      <a:schemeClr val="accent2"/>
                                    </a:solidFill>
                                    <a:latin typeface="Cambria Math" panose="02040503050406030204" pitchFamily="18" charset="0"/>
                                    <a:cs typeface="Arial" pitchFamily="34" charset="0"/>
                                  </a:rPr>
                                  <m:t>𝑷</m:t>
                                </m:r>
                              </m:e>
                              <m:sub>
                                <m:r>
                                  <a:rPr lang="en-US">
                                    <a:solidFill>
                                      <a:schemeClr val="accent2"/>
                                    </a:solidFill>
                                    <a:latin typeface="Cambria Math" panose="02040503050406030204" pitchFamily="18" charset="0"/>
                                    <a:cs typeface="Arial" pitchFamily="34" charset="0"/>
                                  </a:rPr>
                                  <m:t>𝒕</m:t>
                                </m:r>
                              </m:sub>
                            </m:sSub>
                          </m:e>
                        </m:d>
                      </m:e>
                    </m:func>
                    <m:r>
                      <a:rPr lang="en-US">
                        <a:solidFill>
                          <a:schemeClr val="accent2"/>
                        </a:solidFill>
                        <a:latin typeface="Cambria Math" panose="02040503050406030204" pitchFamily="18" charset="0"/>
                        <a:cs typeface="Arial" pitchFamily="34" charset="0"/>
                      </a:rPr>
                      <m:t>−</m:t>
                    </m:r>
                    <m:r>
                      <a:rPr lang="he-IL">
                        <a:solidFill>
                          <a:schemeClr val="accent2"/>
                        </a:solidFill>
                        <a:latin typeface="Cambria Math" panose="02040503050406030204" pitchFamily="18" charset="0"/>
                        <a:cs typeface="Arial" pitchFamily="34" charset="0"/>
                      </a:rPr>
                      <m:t>0</m:t>
                    </m:r>
                    <m:r>
                      <a:rPr lang="he-IL">
                        <a:solidFill>
                          <a:schemeClr val="accent2"/>
                        </a:solidFill>
                        <a:latin typeface="Cambria Math" panose="02040503050406030204" pitchFamily="18" charset="0"/>
                        <a:cs typeface="Arial" pitchFamily="34" charset="0"/>
                      </a:rPr>
                      <m:t>.</m:t>
                    </m:r>
                    <m:r>
                      <a:rPr lang="he-IL">
                        <a:solidFill>
                          <a:schemeClr val="accent2"/>
                        </a:solidFill>
                        <a:latin typeface="Cambria Math" panose="02040503050406030204" pitchFamily="18" charset="0"/>
                        <a:cs typeface="Arial" pitchFamily="34" charset="0"/>
                      </a:rPr>
                      <m:t>0049</m:t>
                    </m:r>
                    <m:r>
                      <a:rPr lang="en-US">
                        <a:solidFill>
                          <a:schemeClr val="accent2"/>
                        </a:solidFill>
                        <a:latin typeface="Cambria Math" panose="02040503050406030204" pitchFamily="18" charset="0"/>
                        <a:cs typeface="Arial" pitchFamily="34" charset="0"/>
                      </a:rPr>
                      <m:t>𝒕</m:t>
                    </m:r>
                    <m:r>
                      <a:rPr lang="en-US">
                        <a:solidFill>
                          <a:schemeClr val="accent2"/>
                        </a:solidFill>
                        <a:latin typeface="Cambria Math" panose="02040503050406030204" pitchFamily="18" charset="0"/>
                        <a:cs typeface="Arial" pitchFamily="34" charset="0"/>
                      </a:rPr>
                      <m:t>=</m:t>
                    </m:r>
                    <m:r>
                      <a:rPr lang="he-IL">
                        <a:solidFill>
                          <a:schemeClr val="accent2"/>
                        </a:solidFill>
                        <a:latin typeface="Cambria Math" panose="02040503050406030204" pitchFamily="18" charset="0"/>
                        <a:cs typeface="Arial" pitchFamily="34" charset="0"/>
                      </a:rPr>
                      <m:t>0</m:t>
                    </m:r>
                    <m:r>
                      <a:rPr lang="he-IL">
                        <a:solidFill>
                          <a:schemeClr val="accent2"/>
                        </a:solidFill>
                        <a:latin typeface="Cambria Math" panose="02040503050406030204" pitchFamily="18" charset="0"/>
                        <a:cs typeface="Arial" pitchFamily="34" charset="0"/>
                      </a:rPr>
                      <m:t>.</m:t>
                    </m:r>
                    <m:r>
                      <a:rPr lang="he-IL">
                        <a:solidFill>
                          <a:schemeClr val="accent2"/>
                        </a:solidFill>
                        <a:latin typeface="Cambria Math" panose="02040503050406030204" pitchFamily="18" charset="0"/>
                        <a:cs typeface="Arial" pitchFamily="34" charset="0"/>
                      </a:rPr>
                      <m:t>096</m:t>
                    </m:r>
                    <m:r>
                      <a:rPr lang="en-US">
                        <a:solidFill>
                          <a:schemeClr val="accent2"/>
                        </a:solidFill>
                        <a:latin typeface="Cambria Math" panose="02040503050406030204" pitchFamily="18" charset="0"/>
                        <a:cs typeface="Arial" pitchFamily="34" charset="0"/>
                      </a:rPr>
                      <m:t>−</m:t>
                    </m:r>
                    <m:r>
                      <a:rPr lang="he-IL">
                        <a:solidFill>
                          <a:schemeClr val="accent2"/>
                        </a:solidFill>
                        <a:latin typeface="Cambria Math" panose="02040503050406030204" pitchFamily="18" charset="0"/>
                        <a:cs typeface="Arial" pitchFamily="34" charset="0"/>
                      </a:rPr>
                      <m:t>2</m:t>
                    </m:r>
                    <m:r>
                      <a:rPr lang="he-IL">
                        <a:solidFill>
                          <a:schemeClr val="accent2"/>
                        </a:solidFill>
                        <a:latin typeface="Cambria Math" panose="02040503050406030204" pitchFamily="18" charset="0"/>
                        <a:cs typeface="Arial" pitchFamily="34" charset="0"/>
                      </a:rPr>
                      <m:t>.</m:t>
                    </m:r>
                    <m:r>
                      <a:rPr lang="he-IL">
                        <a:solidFill>
                          <a:schemeClr val="accent2"/>
                        </a:solidFill>
                        <a:latin typeface="Cambria Math" panose="02040503050406030204" pitchFamily="18" charset="0"/>
                        <a:cs typeface="Arial" pitchFamily="34" charset="0"/>
                      </a:rPr>
                      <m:t>557</m:t>
                    </m:r>
                    <m:func>
                      <m:funcPr>
                        <m:ctrlPr>
                          <a:rPr lang="en-US" i="1">
                            <a:solidFill>
                              <a:schemeClr val="accent2"/>
                            </a:solidFill>
                            <a:latin typeface="Cambria Math" panose="02040503050406030204" pitchFamily="18" charset="0"/>
                            <a:cs typeface="Arial" pitchFamily="34" charset="0"/>
                          </a:rPr>
                        </m:ctrlPr>
                      </m:funcPr>
                      <m:fName>
                        <m:r>
                          <a:rPr lang="en-US">
                            <a:solidFill>
                              <a:schemeClr val="accent2"/>
                            </a:solidFill>
                            <a:latin typeface="Cambria Math" panose="02040503050406030204" pitchFamily="18" charset="0"/>
                            <a:cs typeface="Arial" pitchFamily="34" charset="0"/>
                          </a:rPr>
                          <m:t>𝒍𝒏</m:t>
                        </m:r>
                      </m:fName>
                      <m:e>
                        <m:d>
                          <m:dPr>
                            <m:ctrlPr>
                              <a:rPr lang="en-US" i="1">
                                <a:solidFill>
                                  <a:schemeClr val="accent2"/>
                                </a:solidFill>
                                <a:latin typeface="Cambria Math" panose="02040503050406030204" pitchFamily="18" charset="0"/>
                                <a:cs typeface="Arial" pitchFamily="34" charset="0"/>
                              </a:rPr>
                            </m:ctrlPr>
                          </m:dPr>
                          <m:e>
                            <m:sSub>
                              <m:sSubPr>
                                <m:ctrlPr>
                                  <a:rPr lang="en-US" i="1">
                                    <a:solidFill>
                                      <a:schemeClr val="accent2"/>
                                    </a:solidFill>
                                    <a:latin typeface="Cambria Math" panose="02040503050406030204" pitchFamily="18" charset="0"/>
                                    <a:cs typeface="Arial" pitchFamily="34" charset="0"/>
                                  </a:rPr>
                                </m:ctrlPr>
                              </m:sSubPr>
                              <m:e>
                                <m:r>
                                  <a:rPr lang="en-US">
                                    <a:solidFill>
                                      <a:schemeClr val="accent2"/>
                                    </a:solidFill>
                                    <a:latin typeface="Cambria Math" panose="02040503050406030204" pitchFamily="18" charset="0"/>
                                    <a:cs typeface="Arial" pitchFamily="34" charset="0"/>
                                  </a:rPr>
                                  <m:t>𝒉</m:t>
                                </m:r>
                              </m:e>
                              <m:sub>
                                <m:r>
                                  <a:rPr lang="en-US">
                                    <a:solidFill>
                                      <a:schemeClr val="accent2"/>
                                    </a:solidFill>
                                    <a:latin typeface="Cambria Math" panose="02040503050406030204" pitchFamily="18" charset="0"/>
                                    <a:cs typeface="Arial" pitchFamily="34" charset="0"/>
                                  </a:rPr>
                                  <m:t>𝒕</m:t>
                                </m:r>
                              </m:sub>
                            </m:sSub>
                          </m:e>
                        </m:d>
                      </m:e>
                    </m:func>
                    <m:r>
                      <a:rPr lang="en-US">
                        <a:solidFill>
                          <a:schemeClr val="accent2"/>
                        </a:solidFill>
                        <a:latin typeface="Cambria Math" panose="02040503050406030204" pitchFamily="18" charset="0"/>
                        <a:cs typeface="Arial" pitchFamily="34" charset="0"/>
                      </a:rPr>
                      <m:t>−</m:t>
                    </m:r>
                    <m:r>
                      <a:rPr lang="he-IL">
                        <a:solidFill>
                          <a:schemeClr val="accent2"/>
                        </a:solidFill>
                        <a:latin typeface="Cambria Math" panose="02040503050406030204" pitchFamily="18" charset="0"/>
                        <a:cs typeface="Arial" pitchFamily="34" charset="0"/>
                      </a:rPr>
                      <m:t>2</m:t>
                    </m:r>
                    <m:r>
                      <a:rPr lang="he-IL" i="1">
                        <a:solidFill>
                          <a:schemeClr val="accent2"/>
                        </a:solidFill>
                        <a:latin typeface="Cambria Math" panose="02040503050406030204" pitchFamily="18" charset="0"/>
                        <a:cs typeface="Arial" pitchFamily="34" charset="0"/>
                      </a:rPr>
                      <m:t>.</m:t>
                    </m:r>
                    <m:r>
                      <a:rPr lang="he-IL" i="1">
                        <a:solidFill>
                          <a:schemeClr val="accent2"/>
                        </a:solidFill>
                        <a:latin typeface="Cambria Math" panose="02040503050406030204" pitchFamily="18" charset="0"/>
                        <a:cs typeface="Arial" pitchFamily="34" charset="0"/>
                      </a:rPr>
                      <m:t>078</m:t>
                    </m:r>
                    <m:func>
                      <m:funcPr>
                        <m:ctrlPr>
                          <a:rPr lang="en-US" i="1">
                            <a:solidFill>
                              <a:schemeClr val="accent2"/>
                            </a:solidFill>
                            <a:latin typeface="Cambria Math" panose="02040503050406030204" pitchFamily="18" charset="0"/>
                            <a:cs typeface="Arial" pitchFamily="34" charset="0"/>
                          </a:rPr>
                        </m:ctrlPr>
                      </m:funcPr>
                      <m:fName>
                        <m:r>
                          <a:rPr lang="en-US">
                            <a:solidFill>
                              <a:schemeClr val="accent2"/>
                            </a:solidFill>
                            <a:latin typeface="Cambria Math" panose="02040503050406030204" pitchFamily="18" charset="0"/>
                            <a:cs typeface="Arial" pitchFamily="34" charset="0"/>
                          </a:rPr>
                          <m:t>𝒍𝒏</m:t>
                        </m:r>
                      </m:fName>
                      <m:e>
                        <m:d>
                          <m:dPr>
                            <m:ctrlPr>
                              <a:rPr lang="en-US" i="1">
                                <a:solidFill>
                                  <a:schemeClr val="accent2"/>
                                </a:solidFill>
                                <a:latin typeface="Cambria Math" panose="02040503050406030204" pitchFamily="18" charset="0"/>
                                <a:cs typeface="Arial" pitchFamily="34" charset="0"/>
                              </a:rPr>
                            </m:ctrlPr>
                          </m:dPr>
                          <m:e>
                            <m:sSub>
                              <m:sSubPr>
                                <m:ctrlPr>
                                  <a:rPr lang="en-US" i="1">
                                    <a:solidFill>
                                      <a:schemeClr val="accent2"/>
                                    </a:solidFill>
                                    <a:latin typeface="Cambria Math" panose="02040503050406030204" pitchFamily="18" charset="0"/>
                                    <a:cs typeface="Arial" pitchFamily="34" charset="0"/>
                                  </a:rPr>
                                </m:ctrlPr>
                              </m:sSubPr>
                              <m:e>
                                <m:r>
                                  <a:rPr lang="en-US">
                                    <a:solidFill>
                                      <a:schemeClr val="accent2"/>
                                    </a:solidFill>
                                    <a:latin typeface="Cambria Math" panose="02040503050406030204" pitchFamily="18" charset="0"/>
                                    <a:cs typeface="Arial" pitchFamily="34" charset="0"/>
                                  </a:rPr>
                                  <m:t>𝒓</m:t>
                                </m:r>
                              </m:e>
                              <m:sub>
                                <m:r>
                                  <a:rPr lang="en-US">
                                    <a:solidFill>
                                      <a:schemeClr val="accent2"/>
                                    </a:solidFill>
                                    <a:latin typeface="Cambria Math" panose="02040503050406030204" pitchFamily="18" charset="0"/>
                                    <a:cs typeface="Arial" pitchFamily="34" charset="0"/>
                                  </a:rPr>
                                  <m:t>𝒕</m:t>
                                </m:r>
                              </m:sub>
                            </m:sSub>
                          </m:e>
                        </m:d>
                      </m:e>
                    </m:func>
                    <m:r>
                      <a:rPr lang="en-US">
                        <a:solidFill>
                          <a:schemeClr val="accent2"/>
                        </a:solidFill>
                        <a:latin typeface="Cambria Math" panose="02040503050406030204" pitchFamily="18" charset="0"/>
                        <a:cs typeface="Arial" pitchFamily="34" charset="0"/>
                      </a:rPr>
                      <m:t>+</m:t>
                    </m:r>
                    <m:sSub>
                      <m:sSubPr>
                        <m:ctrlPr>
                          <a:rPr lang="en-US" i="1">
                            <a:solidFill>
                              <a:schemeClr val="accent2"/>
                            </a:solidFill>
                            <a:latin typeface="Cambria Math" panose="02040503050406030204" pitchFamily="18" charset="0"/>
                            <a:cs typeface="Arial" pitchFamily="34" charset="0"/>
                          </a:rPr>
                        </m:ctrlPr>
                      </m:sSubPr>
                      <m:e>
                        <m:r>
                          <a:rPr lang="en-US">
                            <a:solidFill>
                              <a:schemeClr val="accent2"/>
                            </a:solidFill>
                            <a:latin typeface="Cambria Math" panose="02040503050406030204" pitchFamily="18" charset="0"/>
                            <a:cs typeface="Arial" pitchFamily="34" charset="0"/>
                          </a:rPr>
                          <m:t>𝒗</m:t>
                        </m:r>
                      </m:e>
                      <m:sub>
                        <m:r>
                          <a:rPr lang="en-US">
                            <a:solidFill>
                              <a:schemeClr val="accent2"/>
                            </a:solidFill>
                            <a:latin typeface="Cambria Math" panose="02040503050406030204" pitchFamily="18" charset="0"/>
                            <a:cs typeface="Arial" pitchFamily="34" charset="0"/>
                          </a:rPr>
                          <m:t>𝒕</m:t>
                        </m:r>
                      </m:sub>
                    </m:sSub>
                  </m:oMath>
                </a14:m>
                <a:r>
                  <a:rPr lang="en-US" dirty="0">
                    <a:solidFill>
                      <a:schemeClr val="accent2"/>
                    </a:solidFill>
                    <a:latin typeface="Georgia" pitchFamily="18" charset="0"/>
                    <a:cs typeface="Arial" pitchFamily="34" charset="0"/>
                  </a:rPr>
                  <a:t>	</a:t>
                </a:r>
                <a14:m>
                  <m:oMath xmlns:m="http://schemas.openxmlformats.org/officeDocument/2006/math">
                    <m:d>
                      <m:dPr>
                        <m:ctrlPr>
                          <a:rPr lang="en-US" i="1">
                            <a:solidFill>
                              <a:schemeClr val="accent2"/>
                            </a:solidFill>
                            <a:latin typeface="Cambria Math" panose="02040503050406030204" pitchFamily="18" charset="0"/>
                            <a:cs typeface="Arial" pitchFamily="34" charset="0"/>
                          </a:rPr>
                        </m:ctrlPr>
                      </m:dPr>
                      <m:e>
                        <m:r>
                          <a:rPr lang="en-US" i="1">
                            <a:solidFill>
                              <a:schemeClr val="accent2"/>
                            </a:solidFill>
                            <a:latin typeface="Cambria Math" panose="02040503050406030204" pitchFamily="18" charset="0"/>
                            <a:cs typeface="Arial" pitchFamily="34" charset="0"/>
                          </a:rPr>
                          <m:t>0</m:t>
                        </m:r>
                        <m:r>
                          <a:rPr lang="en-US">
                            <a:solidFill>
                              <a:schemeClr val="accent2"/>
                            </a:solidFill>
                            <a:latin typeface="Cambria Math" panose="02040503050406030204" pitchFamily="18" charset="0"/>
                            <a:cs typeface="Arial" pitchFamily="34" charset="0"/>
                          </a:rPr>
                          <m:t>.</m:t>
                        </m:r>
                        <m:r>
                          <a:rPr lang="en-US" i="1">
                            <a:solidFill>
                              <a:schemeClr val="accent2"/>
                            </a:solidFill>
                            <a:latin typeface="Cambria Math" panose="02040503050406030204" pitchFamily="18" charset="0"/>
                            <a:cs typeface="Arial" pitchFamily="34" charset="0"/>
                          </a:rPr>
                          <m:t>096</m:t>
                        </m:r>
                      </m:e>
                    </m:d>
                    <m:r>
                      <a:rPr lang="en-US">
                        <a:solidFill>
                          <a:schemeClr val="accent2"/>
                        </a:solidFill>
                        <a:latin typeface="Cambria Math" panose="02040503050406030204" pitchFamily="18" charset="0"/>
                        <a:cs typeface="Arial" pitchFamily="34" charset="0"/>
                      </a:rPr>
                      <m:t>  </m:t>
                    </m:r>
                    <m:d>
                      <m:dPr>
                        <m:ctrlPr>
                          <a:rPr lang="en-US" i="1">
                            <a:solidFill>
                              <a:schemeClr val="accent2"/>
                            </a:solidFill>
                            <a:latin typeface="Cambria Math" panose="02040503050406030204" pitchFamily="18" charset="0"/>
                            <a:cs typeface="Arial" pitchFamily="34" charset="0"/>
                          </a:rPr>
                        </m:ctrlPr>
                      </m:dPr>
                      <m:e>
                        <m:r>
                          <a:rPr lang="en-US" i="1">
                            <a:solidFill>
                              <a:schemeClr val="accent2"/>
                            </a:solidFill>
                            <a:latin typeface="Cambria Math" panose="02040503050406030204" pitchFamily="18" charset="0"/>
                            <a:cs typeface="Arial" pitchFamily="34" charset="0"/>
                          </a:rPr>
                          <m:t>1</m:t>
                        </m:r>
                        <m:r>
                          <a:rPr lang="en-US" i="1">
                            <a:solidFill>
                              <a:schemeClr val="accent2"/>
                            </a:solidFill>
                            <a:latin typeface="Cambria Math" panose="02040503050406030204" pitchFamily="18" charset="0"/>
                            <a:cs typeface="Arial" pitchFamily="34" charset="0"/>
                          </a:rPr>
                          <m:t>.</m:t>
                        </m:r>
                        <m:r>
                          <a:rPr lang="en-US" i="1">
                            <a:solidFill>
                              <a:schemeClr val="accent2"/>
                            </a:solidFill>
                            <a:latin typeface="Cambria Math" panose="02040503050406030204" pitchFamily="18" charset="0"/>
                            <a:cs typeface="Arial" pitchFamily="34" charset="0"/>
                          </a:rPr>
                          <m:t>43</m:t>
                        </m:r>
                      </m:e>
                    </m:d>
                  </m:oMath>
                </a14:m>
                <a:endParaRPr lang="he-IL" dirty="0">
                  <a:solidFill>
                    <a:schemeClr val="accent2"/>
                  </a:solidFill>
                  <a:latin typeface="Georgia" pitchFamily="18" charset="0"/>
                  <a:cs typeface="Arial" pitchFamily="34" charset="0"/>
                </a:endParaRPr>
              </a:p>
              <a:p>
                <a:pPr algn="r">
                  <a:spcBef>
                    <a:spcPts val="0"/>
                  </a:spcBef>
                </a:pPr>
                <a:endParaRPr lang="en-US" dirty="0">
                  <a:solidFill>
                    <a:schemeClr val="accent2"/>
                  </a:solidFill>
                  <a:latin typeface="Georgia" pitchFamily="18" charset="0"/>
                  <a:cs typeface="Arial" pitchFamily="34" charset="0"/>
                </a:endParaRPr>
              </a:p>
            </p:txBody>
          </p:sp>
        </mc:Choice>
        <mc:Fallback>
          <p:sp>
            <p:nvSpPr>
              <p:cNvPr id="16" name="Rectangle 15">
                <a:extLst>
                  <a:ext uri="{FF2B5EF4-FFF2-40B4-BE49-F238E27FC236}">
                    <a16:creationId xmlns:a16="http://schemas.microsoft.com/office/drawing/2014/main" xmlns="" xmlns:a14="http://schemas.microsoft.com/office/drawing/2010/main" id="{04AF1783-25FD-475F-A567-63CC6325ABFD}"/>
                  </a:ext>
                </a:extLst>
              </p:cNvPr>
              <p:cNvSpPr>
                <a:spLocks noRot="1" noChangeAspect="1" noMove="1" noResize="1" noEditPoints="1" noAdjustHandles="1" noChangeArrowheads="1" noChangeShapeType="1" noTextEdit="1"/>
              </p:cNvSpPr>
              <p:nvPr/>
            </p:nvSpPr>
            <p:spPr>
              <a:xfrm>
                <a:off x="323528" y="1066101"/>
                <a:ext cx="8280920" cy="646331"/>
              </a:xfrm>
              <a:prstGeom prst="rect">
                <a:avLst/>
              </a:prstGeom>
              <a:blipFill>
                <a:blip r:embed="rId3" cstate="print"/>
                <a:stretch>
                  <a:fillRect/>
                </a:stretch>
              </a:blipFill>
            </p:spPr>
            <p:txBody>
              <a:bodyPr/>
              <a:lstStyle/>
              <a:p>
                <a:r>
                  <a:rPr lang="en-US">
                    <a:noFill/>
                  </a:rPr>
                  <a:t> </a:t>
                </a:r>
              </a:p>
            </p:txBody>
          </p:sp>
        </mc:Fallback>
      </mc:AlternateContent>
      <p:sp>
        <p:nvSpPr>
          <p:cNvPr id="17" name="Title 1">
            <a:extLst>
              <a:ext uri="{FF2B5EF4-FFF2-40B4-BE49-F238E27FC236}">
                <a16:creationId xmlns:a16="http://schemas.microsoft.com/office/drawing/2014/main" xmlns="" id="{441D62F4-6FD7-4750-B1E2-A8538341246A}"/>
              </a:ext>
            </a:extLst>
          </p:cNvPr>
          <p:cNvSpPr txBox="1">
            <a:spLocks/>
          </p:cNvSpPr>
          <p:nvPr/>
        </p:nvSpPr>
        <p:spPr>
          <a:xfrm>
            <a:off x="467544" y="142590"/>
            <a:ext cx="7920879" cy="1049235"/>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pPr>
            <a:r>
              <a:rPr lang="en-US" b="1" dirty="0">
                <a:solidFill>
                  <a:srgbClr val="0070C0"/>
                </a:solidFill>
              </a:rPr>
              <a:t>2017.Q2-2019.Q1 Actual forecast</a:t>
            </a:r>
          </a:p>
        </p:txBody>
      </p:sp>
    </p:spTree>
    <p:extLst>
      <p:ext uri="{BB962C8B-B14F-4D97-AF65-F5344CB8AC3E}">
        <p14:creationId xmlns:p14="http://schemas.microsoft.com/office/powerpoint/2010/main" xmlns="" val="16595383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ontent Placeholder 10">
            <a:extLst>
              <a:ext uri="{FF2B5EF4-FFF2-40B4-BE49-F238E27FC236}">
                <a16:creationId xmlns:a16="http://schemas.microsoft.com/office/drawing/2014/main" xmlns="" id="{E16E86A3-D6E8-4966-A3B3-1558B7B0F622}"/>
              </a:ext>
            </a:extLst>
          </p:cNvPr>
          <p:cNvGraphicFramePr>
            <a:graphicFrameLocks noGrp="1"/>
          </p:cNvGraphicFramePr>
          <p:nvPr>
            <p:ph idx="1"/>
            <p:extLst>
              <p:ext uri="{D42A27DB-BD31-4B8C-83A1-F6EECF244321}">
                <p14:modId xmlns:p14="http://schemas.microsoft.com/office/powerpoint/2010/main" xmlns="" val="2968747166"/>
              </p:ext>
            </p:extLst>
          </p:nvPr>
        </p:nvGraphicFramePr>
        <p:xfrm>
          <a:off x="628650" y="1825625"/>
          <a:ext cx="78867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xmlns="" id="{89186DC0-B345-474B-BA09-BFE21E8C91ED}"/>
              </a:ext>
            </a:extLst>
          </p:cNvPr>
          <p:cNvSpPr>
            <a:spLocks noGrp="1"/>
          </p:cNvSpPr>
          <p:nvPr>
            <p:ph type="title"/>
          </p:nvPr>
        </p:nvSpPr>
        <p:spPr>
          <a:xfrm>
            <a:off x="679749" y="29874"/>
            <a:ext cx="8123631" cy="1049235"/>
          </a:xfrm>
        </p:spPr>
        <p:txBody>
          <a:bodyPr>
            <a:noAutofit/>
          </a:bodyPr>
          <a:lstStyle/>
          <a:p>
            <a:pPr algn="ctr"/>
            <a:r>
              <a:rPr lang="en-US" sz="3200" b="1" dirty="0">
                <a:solidFill>
                  <a:srgbClr val="0070C0"/>
                </a:solidFill>
              </a:rPr>
              <a:t> Forecast by </a:t>
            </a:r>
            <a:r>
              <a:rPr lang="en-US" sz="3200" b="1" dirty="0" smtClean="0">
                <a:solidFill>
                  <a:srgbClr val="0070C0"/>
                </a:solidFill>
              </a:rPr>
              <a:t> </a:t>
            </a:r>
            <a:r>
              <a:rPr lang="en-US" sz="3200" b="1" dirty="0" smtClean="0">
                <a:solidFill>
                  <a:srgbClr val="0070C0"/>
                </a:solidFill>
              </a:rPr>
              <a:t>completing </a:t>
            </a:r>
            <a:r>
              <a:rPr lang="en-US" sz="3200" b="1" dirty="0" smtClean="0">
                <a:solidFill>
                  <a:srgbClr val="0070C0"/>
                </a:solidFill>
              </a:rPr>
              <a:t>construction</a:t>
            </a:r>
            <a:r>
              <a:rPr lang="en-US" sz="3200" b="1" dirty="0">
                <a:solidFill>
                  <a:srgbClr val="0070C0"/>
                </a:solidFill>
              </a:rPr>
              <a:t/>
            </a:r>
            <a:br>
              <a:rPr lang="en-US" sz="3200" b="1" dirty="0">
                <a:solidFill>
                  <a:srgbClr val="0070C0"/>
                </a:solidFill>
              </a:rPr>
            </a:br>
            <a:r>
              <a:rPr lang="he-IL" sz="3200" b="1" dirty="0" smtClean="0">
                <a:solidFill>
                  <a:srgbClr val="0070C0"/>
                </a:solidFill>
              </a:rPr>
              <a:t>2019-2024</a:t>
            </a:r>
            <a:endParaRPr lang="en-US" sz="3200" b="1" dirty="0">
              <a:solidFill>
                <a:srgbClr val="0070C0"/>
              </a:solidFill>
            </a:endParaRPr>
          </a:p>
        </p:txBody>
      </p:sp>
      <p:cxnSp>
        <p:nvCxnSpPr>
          <p:cNvPr id="8" name="Straight Arrow Connector 7">
            <a:extLst>
              <a:ext uri="{FF2B5EF4-FFF2-40B4-BE49-F238E27FC236}">
                <a16:creationId xmlns:a16="http://schemas.microsoft.com/office/drawing/2014/main" xmlns="" id="{BEFF9B54-0F15-4ADF-9073-DCF9A27DA1B1}"/>
              </a:ext>
            </a:extLst>
          </p:cNvPr>
          <p:cNvCxnSpPr>
            <a:cxnSpLocks/>
          </p:cNvCxnSpPr>
          <p:nvPr/>
        </p:nvCxnSpPr>
        <p:spPr>
          <a:xfrm>
            <a:off x="6012160" y="2730638"/>
            <a:ext cx="2448272" cy="0"/>
          </a:xfrm>
          <a:prstGeom prst="straightConnector1">
            <a:avLst/>
          </a:prstGeom>
          <a:ln>
            <a:solidFill>
              <a:srgbClr val="FF0000"/>
            </a:solidFill>
            <a:prstDash val="lg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xmlns="" id="{639479EE-7D7C-4EE1-A72E-563AED8204EF}"/>
              </a:ext>
            </a:extLst>
          </p:cNvPr>
          <p:cNvSpPr txBox="1"/>
          <p:nvPr/>
        </p:nvSpPr>
        <p:spPr>
          <a:xfrm>
            <a:off x="5832138" y="2280538"/>
            <a:ext cx="1250993" cy="369332"/>
          </a:xfrm>
          <a:prstGeom prst="rect">
            <a:avLst/>
          </a:prstGeom>
          <a:noFill/>
        </p:spPr>
        <p:txBody>
          <a:bodyPr wrap="square" rtlCol="0">
            <a:spAutoFit/>
          </a:bodyPr>
          <a:lstStyle/>
          <a:p>
            <a:r>
              <a:rPr lang="en-US" dirty="0"/>
              <a:t>forecast</a:t>
            </a:r>
          </a:p>
        </p:txBody>
      </p:sp>
      <p:sp>
        <p:nvSpPr>
          <p:cNvPr id="13" name="TextBox 12">
            <a:extLst>
              <a:ext uri="{FF2B5EF4-FFF2-40B4-BE49-F238E27FC236}">
                <a16:creationId xmlns:a16="http://schemas.microsoft.com/office/drawing/2014/main" xmlns="" id="{707F1710-5C35-4D3E-B5C4-BE9C44894E5E}"/>
              </a:ext>
            </a:extLst>
          </p:cNvPr>
          <p:cNvSpPr txBox="1"/>
          <p:nvPr/>
        </p:nvSpPr>
        <p:spPr>
          <a:xfrm>
            <a:off x="679749" y="908768"/>
            <a:ext cx="7780684" cy="923330"/>
          </a:xfrm>
          <a:prstGeom prst="rect">
            <a:avLst/>
          </a:prstGeom>
          <a:noFill/>
        </p:spPr>
        <p:txBody>
          <a:bodyPr wrap="square" rtlCol="0">
            <a:spAutoFit/>
          </a:bodyPr>
          <a:lstStyle/>
          <a:p>
            <a:pPr algn="l" rtl="0"/>
            <a:r>
              <a:rPr lang="en-US" dirty="0"/>
              <a:t>Construction of 80 thousand housing units per year over the next few years will stabilize the housing prices at the current interest rates construction up to 2021 according to construction starts in the last two years</a:t>
            </a:r>
          </a:p>
        </p:txBody>
      </p:sp>
      <p:sp>
        <p:nvSpPr>
          <p:cNvPr id="15" name="TextBox 14">
            <a:extLst>
              <a:ext uri="{FF2B5EF4-FFF2-40B4-BE49-F238E27FC236}">
                <a16:creationId xmlns:a16="http://schemas.microsoft.com/office/drawing/2014/main" xmlns="" id="{1E23CDED-5B67-42C7-952C-2A520BBF8C72}"/>
              </a:ext>
            </a:extLst>
          </p:cNvPr>
          <p:cNvSpPr txBox="1"/>
          <p:nvPr/>
        </p:nvSpPr>
        <p:spPr>
          <a:xfrm>
            <a:off x="171451" y="5664413"/>
            <a:ext cx="1907381" cy="784830"/>
          </a:xfrm>
          <a:prstGeom prst="rect">
            <a:avLst/>
          </a:prstGeom>
          <a:noFill/>
        </p:spPr>
        <p:txBody>
          <a:bodyPr wrap="square" rtlCol="0">
            <a:spAutoFit/>
          </a:bodyPr>
          <a:lstStyle/>
          <a:p>
            <a:endParaRPr lang="he-IL" dirty="0"/>
          </a:p>
          <a:p>
            <a:endParaRPr lang="en-US" dirty="0"/>
          </a:p>
        </p:txBody>
      </p:sp>
      <p:cxnSp>
        <p:nvCxnSpPr>
          <p:cNvPr id="25" name="Straight Arrow Connector 24">
            <a:extLst>
              <a:ext uri="{FF2B5EF4-FFF2-40B4-BE49-F238E27FC236}">
                <a16:creationId xmlns:a16="http://schemas.microsoft.com/office/drawing/2014/main" xmlns="" id="{0AF3CBF2-E555-42A1-BC16-94A896DD02CE}"/>
              </a:ext>
            </a:extLst>
          </p:cNvPr>
          <p:cNvCxnSpPr>
            <a:cxnSpLocks/>
          </p:cNvCxnSpPr>
          <p:nvPr/>
        </p:nvCxnSpPr>
        <p:spPr bwMode="auto">
          <a:xfrm>
            <a:off x="6012160" y="2780928"/>
            <a:ext cx="0" cy="2651338"/>
          </a:xfrm>
          <a:prstGeom prst="straightConnector1">
            <a:avLst/>
          </a:prstGeom>
          <a:noFill/>
          <a:ln w="22225" cap="flat" cmpd="sng" algn="ctr">
            <a:solidFill>
              <a:srgbClr val="FF0000"/>
            </a:solidFill>
            <a:prstDash val="lgDash"/>
            <a:round/>
            <a:headEnd type="triangle"/>
            <a:tailEnd type="triangle"/>
          </a:ln>
          <a:effectLst/>
        </p:spPr>
      </p:cxnSp>
      <p:sp>
        <p:nvSpPr>
          <p:cNvPr id="12" name="TextBox 11">
            <a:extLst>
              <a:ext uri="{FF2B5EF4-FFF2-40B4-BE49-F238E27FC236}">
                <a16:creationId xmlns:a16="http://schemas.microsoft.com/office/drawing/2014/main" xmlns="" id="{C4A4F569-5914-4B8E-8B8A-B7E128237ECB}"/>
              </a:ext>
            </a:extLst>
          </p:cNvPr>
          <p:cNvSpPr txBox="1"/>
          <p:nvPr/>
        </p:nvSpPr>
        <p:spPr>
          <a:xfrm>
            <a:off x="6012160" y="3556967"/>
            <a:ext cx="2243950" cy="369332"/>
          </a:xfrm>
          <a:prstGeom prst="rect">
            <a:avLst/>
          </a:prstGeom>
          <a:noFill/>
        </p:spPr>
        <p:txBody>
          <a:bodyPr wrap="square" rtlCol="0">
            <a:spAutoFit/>
          </a:bodyPr>
          <a:lstStyle/>
          <a:p>
            <a:r>
              <a:rPr lang="en-US" b="1" dirty="0">
                <a:solidFill>
                  <a:srgbClr val="FF6600"/>
                </a:solidFill>
              </a:rPr>
              <a:t>forecast 2019 Q1 </a:t>
            </a:r>
          </a:p>
        </p:txBody>
      </p:sp>
    </p:spTree>
    <p:extLst>
      <p:ext uri="{BB962C8B-B14F-4D97-AF65-F5344CB8AC3E}">
        <p14:creationId xmlns:p14="http://schemas.microsoft.com/office/powerpoint/2010/main" xmlns="" val="3429385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0"/>
            <a:ext cx="7886700" cy="1325563"/>
          </a:xfrm>
        </p:spPr>
        <p:txBody>
          <a:bodyPr>
            <a:normAutofit fontScale="90000"/>
          </a:bodyPr>
          <a:lstStyle/>
          <a:p>
            <a:pPr algn="ctr"/>
            <a:r>
              <a:rPr lang="en-US" sz="3200" b="1" dirty="0">
                <a:solidFill>
                  <a:srgbClr val="0070C0"/>
                </a:solidFill>
              </a:rPr>
              <a:t>The R</a:t>
            </a:r>
            <a:r>
              <a:rPr lang="en-US" sz="3200" b="1" dirty="0" smtClean="0">
                <a:solidFill>
                  <a:srgbClr val="0070C0"/>
                </a:solidFill>
              </a:rPr>
              <a:t>eforms </a:t>
            </a:r>
            <a:r>
              <a:rPr lang="en-US" sz="3200" b="1" dirty="0" smtClean="0">
                <a:solidFill>
                  <a:srgbClr val="0070C0"/>
                </a:solidFill>
              </a:rPr>
              <a:t>that </a:t>
            </a:r>
            <a:r>
              <a:rPr lang="en-US" sz="3200" b="1" dirty="0" smtClean="0">
                <a:solidFill>
                  <a:srgbClr val="0070C0"/>
                </a:solidFill>
              </a:rPr>
              <a:t>a</a:t>
            </a:r>
            <a:r>
              <a:rPr lang="en-US" sz="3200" b="1" dirty="0" smtClean="0">
                <a:solidFill>
                  <a:srgbClr val="0070C0"/>
                </a:solidFill>
              </a:rPr>
              <a:t>re </a:t>
            </a:r>
            <a:r>
              <a:rPr lang="en-US" sz="3200" b="1" dirty="0" smtClean="0">
                <a:solidFill>
                  <a:srgbClr val="0070C0"/>
                </a:solidFill>
              </a:rPr>
              <a:t>Recommended </a:t>
            </a:r>
            <a:r>
              <a:rPr lang="en-US" sz="3200" b="1" dirty="0" smtClean="0">
                <a:solidFill>
                  <a:srgbClr val="0070C0"/>
                </a:solidFill>
              </a:rPr>
              <a:t> in order to </a:t>
            </a:r>
            <a:r>
              <a:rPr lang="en-US" sz="3200" b="1" dirty="0" smtClean="0">
                <a:solidFill>
                  <a:srgbClr val="0070C0"/>
                </a:solidFill>
              </a:rPr>
              <a:t>Increase </a:t>
            </a:r>
            <a:r>
              <a:rPr lang="en-US" sz="3200" b="1" dirty="0" smtClean="0">
                <a:solidFill>
                  <a:srgbClr val="0070C0"/>
                </a:solidFill>
              </a:rPr>
              <a:t>the </a:t>
            </a:r>
            <a:r>
              <a:rPr lang="en-US" sz="3200" b="1" dirty="0" smtClean="0">
                <a:solidFill>
                  <a:srgbClr val="0070C0"/>
                </a:solidFill>
              </a:rPr>
              <a:t>Inventory </a:t>
            </a:r>
            <a:r>
              <a:rPr lang="en-US" sz="3200" b="1" dirty="0" smtClean="0">
                <a:solidFill>
                  <a:srgbClr val="0070C0"/>
                </a:solidFill>
              </a:rPr>
              <a:t>of Land </a:t>
            </a:r>
            <a:r>
              <a:rPr lang="en-US" sz="3200" b="1" dirty="0" smtClean="0">
                <a:solidFill>
                  <a:srgbClr val="0070C0"/>
                </a:solidFill>
              </a:rPr>
              <a:t>Available </a:t>
            </a:r>
            <a:r>
              <a:rPr lang="en-US" sz="3200" b="1" dirty="0" smtClean="0">
                <a:solidFill>
                  <a:srgbClr val="0070C0"/>
                </a:solidFill>
              </a:rPr>
              <a:t>for </a:t>
            </a:r>
            <a:r>
              <a:rPr lang="en-US" sz="3200" b="1" dirty="0" smtClean="0">
                <a:solidFill>
                  <a:srgbClr val="0070C0"/>
                </a:solidFill>
              </a:rPr>
              <a:t>Housing</a:t>
            </a:r>
            <a:endParaRPr lang="en-US" sz="3200" b="1" dirty="0">
              <a:solidFill>
                <a:srgbClr val="0070C0"/>
              </a:solidFill>
            </a:endParaRPr>
          </a:p>
        </p:txBody>
      </p:sp>
      <p:sp>
        <p:nvSpPr>
          <p:cNvPr id="3" name="Content Placeholder 2"/>
          <p:cNvSpPr>
            <a:spLocks noGrp="1"/>
          </p:cNvSpPr>
          <p:nvPr>
            <p:ph idx="1"/>
          </p:nvPr>
        </p:nvSpPr>
        <p:spPr>
          <a:xfrm>
            <a:off x="0" y="1268760"/>
            <a:ext cx="8892480" cy="4525963"/>
          </a:xfrm>
        </p:spPr>
        <p:txBody>
          <a:bodyPr>
            <a:normAutofit fontScale="77500" lnSpcReduction="20000"/>
          </a:bodyPr>
          <a:lstStyle/>
          <a:p>
            <a:pPr algn="l">
              <a:spcBef>
                <a:spcPts val="0"/>
              </a:spcBef>
            </a:pPr>
            <a:r>
              <a:rPr lang="en-US" b="1" u="sng" dirty="0">
                <a:solidFill>
                  <a:srgbClr val="0070C0"/>
                </a:solidFill>
              </a:rPr>
              <a:t>Planning reform</a:t>
            </a:r>
          </a:p>
          <a:p>
            <a:pPr marL="0" indent="0" algn="l">
              <a:spcBef>
                <a:spcPts val="0"/>
              </a:spcBef>
              <a:buNone/>
            </a:pPr>
            <a:r>
              <a:rPr lang="en-US" dirty="0">
                <a:solidFill>
                  <a:srgbClr val="002060"/>
                </a:solidFill>
              </a:rPr>
              <a:t>Increasing the inventory of housing permits at a level that will meet the natural demand for the next 10 years</a:t>
            </a:r>
          </a:p>
          <a:p>
            <a:pPr marL="0" indent="0" algn="l">
              <a:spcBef>
                <a:spcPts val="0"/>
              </a:spcBef>
              <a:buNone/>
            </a:pPr>
            <a:r>
              <a:rPr lang="en-US" dirty="0">
                <a:solidFill>
                  <a:srgbClr val="002060"/>
                </a:solidFill>
              </a:rPr>
              <a:t>Especially in the Tel Aviv and Gush Dan districts in order to lower land prices in the center</a:t>
            </a:r>
            <a:r>
              <a:rPr lang="en-US" dirty="0" smtClean="0">
                <a:solidFill>
                  <a:srgbClr val="002060"/>
                </a:solidFill>
              </a:rPr>
              <a:t>.</a:t>
            </a:r>
          </a:p>
          <a:p>
            <a:pPr marL="0" indent="0" algn="l">
              <a:spcBef>
                <a:spcPts val="0"/>
              </a:spcBef>
              <a:buNone/>
            </a:pPr>
            <a:endParaRPr lang="he-IL" sz="2000" dirty="0">
              <a:solidFill>
                <a:srgbClr val="333399"/>
              </a:solidFill>
            </a:endParaRPr>
          </a:p>
          <a:p>
            <a:pPr>
              <a:spcBef>
                <a:spcPts val="0"/>
              </a:spcBef>
            </a:pPr>
            <a:r>
              <a:rPr lang="en-US" b="1" u="sng" dirty="0">
                <a:solidFill>
                  <a:srgbClr val="0070C0"/>
                </a:solidFill>
              </a:rPr>
              <a:t>Reform of the Israel Lands </a:t>
            </a:r>
            <a:r>
              <a:rPr lang="en-US" b="1" u="sng" dirty="0" smtClean="0">
                <a:solidFill>
                  <a:srgbClr val="0070C0"/>
                </a:solidFill>
              </a:rPr>
              <a:t>Administration</a:t>
            </a:r>
            <a:endParaRPr lang="en-US" b="1" u="sng" dirty="0">
              <a:solidFill>
                <a:srgbClr val="0070C0"/>
              </a:solidFill>
            </a:endParaRPr>
          </a:p>
          <a:p>
            <a:pPr marL="0" indent="0" algn="l">
              <a:spcBef>
                <a:spcPts val="0"/>
              </a:spcBef>
              <a:buNone/>
            </a:pPr>
            <a:r>
              <a:rPr lang="en-US" dirty="0" smtClean="0">
                <a:solidFill>
                  <a:srgbClr val="002060"/>
                </a:solidFill>
              </a:rPr>
              <a:t>The </a:t>
            </a:r>
            <a:r>
              <a:rPr lang="en-US" dirty="0">
                <a:solidFill>
                  <a:srgbClr val="002060"/>
                </a:solidFill>
              </a:rPr>
              <a:t>sale of land is not programmed in city centers in general, and especially in </a:t>
            </a:r>
            <a:r>
              <a:rPr lang="en-US" dirty="0" smtClean="0">
                <a:solidFill>
                  <a:srgbClr val="002060"/>
                </a:solidFill>
              </a:rPr>
              <a:t>the Gush </a:t>
            </a:r>
            <a:r>
              <a:rPr lang="en-US" dirty="0">
                <a:solidFill>
                  <a:srgbClr val="002060"/>
                </a:solidFill>
              </a:rPr>
              <a:t>Dan region. Marketing planned and unplanned land while waiving the determination of minimum price and taxation of land value as long as the land is not built</a:t>
            </a:r>
            <a:r>
              <a:rPr lang="en-US" dirty="0" smtClean="0">
                <a:solidFill>
                  <a:srgbClr val="002060"/>
                </a:solidFill>
              </a:rPr>
              <a:t>.</a:t>
            </a:r>
          </a:p>
          <a:p>
            <a:pPr marL="0" indent="0" algn="l">
              <a:spcBef>
                <a:spcPts val="0"/>
              </a:spcBef>
              <a:buNone/>
            </a:pPr>
            <a:endParaRPr lang="he-IL" sz="2000" dirty="0">
              <a:solidFill>
                <a:srgbClr val="002060"/>
              </a:solidFill>
            </a:endParaRPr>
          </a:p>
          <a:p>
            <a:pPr algn="l">
              <a:spcBef>
                <a:spcPts val="0"/>
              </a:spcBef>
            </a:pPr>
            <a:r>
              <a:rPr lang="en-US" b="1" u="sng" dirty="0">
                <a:solidFill>
                  <a:srgbClr val="002060"/>
                </a:solidFill>
              </a:rPr>
              <a:t>Reforming the financing of local </a:t>
            </a:r>
            <a:r>
              <a:rPr lang="en-US" b="1" u="sng" dirty="0" smtClean="0">
                <a:solidFill>
                  <a:srgbClr val="002060"/>
                </a:solidFill>
              </a:rPr>
              <a:t>authorities</a:t>
            </a:r>
            <a:endParaRPr lang="en-US" b="1" u="sng" dirty="0">
              <a:solidFill>
                <a:srgbClr val="002060"/>
              </a:solidFill>
            </a:endParaRPr>
          </a:p>
          <a:p>
            <a:pPr marL="0" indent="0">
              <a:spcBef>
                <a:spcPts val="0"/>
              </a:spcBef>
              <a:buNone/>
            </a:pPr>
            <a:r>
              <a:rPr lang="en-US" dirty="0">
                <a:solidFill>
                  <a:srgbClr val="002060"/>
                </a:solidFill>
              </a:rPr>
              <a:t>In order for local authorities to increase building permits, the form of financing of local authorities should be changed.</a:t>
            </a:r>
          </a:p>
          <a:p>
            <a:pPr marL="0" indent="0">
              <a:spcBef>
                <a:spcPts val="0"/>
              </a:spcBef>
              <a:buNone/>
            </a:pPr>
            <a:r>
              <a:rPr lang="en-US" dirty="0">
                <a:solidFill>
                  <a:srgbClr val="002060"/>
                </a:solidFill>
              </a:rPr>
              <a:t>The financing of the authorities will be determined in a manner that encourages the development of residential real estate and real estate for businesses according to the levels of demand in the various regions.</a:t>
            </a:r>
          </a:p>
          <a:p>
            <a:pPr marL="0" indent="0">
              <a:spcBef>
                <a:spcPts val="0"/>
              </a:spcBef>
              <a:buNone/>
            </a:pPr>
            <a:r>
              <a:rPr lang="en-US" dirty="0">
                <a:solidFill>
                  <a:srgbClr val="002060"/>
                </a:solidFill>
              </a:rPr>
              <a:t>An example of this reform is a new article by </a:t>
            </a:r>
            <a:r>
              <a:rPr lang="en-US" dirty="0" err="1">
                <a:solidFill>
                  <a:srgbClr val="002060"/>
                </a:solidFill>
              </a:rPr>
              <a:t>Roi</a:t>
            </a:r>
            <a:r>
              <a:rPr lang="en-US" dirty="0">
                <a:solidFill>
                  <a:srgbClr val="002060"/>
                </a:solidFill>
              </a:rPr>
              <a:t> </a:t>
            </a:r>
            <a:r>
              <a:rPr lang="en-US" dirty="0" err="1">
                <a:solidFill>
                  <a:srgbClr val="002060"/>
                </a:solidFill>
              </a:rPr>
              <a:t>Shalem</a:t>
            </a:r>
            <a:r>
              <a:rPr lang="en-US" dirty="0">
                <a:solidFill>
                  <a:srgbClr val="002060"/>
                </a:solidFill>
              </a:rPr>
              <a:t> and Tal </a:t>
            </a:r>
            <a:r>
              <a:rPr lang="en-US" dirty="0" err="1">
                <a:solidFill>
                  <a:srgbClr val="002060"/>
                </a:solidFill>
              </a:rPr>
              <a:t>Mukkady</a:t>
            </a:r>
            <a:endParaRPr lang="he-IL" sz="1200" dirty="0">
              <a:solidFill>
                <a:srgbClr val="002060"/>
              </a:solidFill>
            </a:endParaRPr>
          </a:p>
          <a:p>
            <a:pPr algn="r" rtl="1">
              <a:spcBef>
                <a:spcPts val="0"/>
              </a:spcBef>
            </a:pPr>
            <a:endParaRPr lang="en-US" sz="1200" dirty="0"/>
          </a:p>
        </p:txBody>
      </p:sp>
    </p:spTree>
    <p:extLst>
      <p:ext uri="{BB962C8B-B14F-4D97-AF65-F5344CB8AC3E}">
        <p14:creationId xmlns:p14="http://schemas.microsoft.com/office/powerpoint/2010/main" xmlns="" val="33868466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88640"/>
            <a:ext cx="7886700" cy="1325563"/>
          </a:xfrm>
        </p:spPr>
        <p:txBody>
          <a:bodyPr>
            <a:normAutofit fontScale="90000"/>
          </a:bodyPr>
          <a:lstStyle/>
          <a:p>
            <a:pPr algn="ctr"/>
            <a:r>
              <a:rPr lang="en-US" b="1" dirty="0">
                <a:solidFill>
                  <a:srgbClr val="0070C0"/>
                </a:solidFill>
              </a:rPr>
              <a:t>The R</a:t>
            </a:r>
            <a:r>
              <a:rPr lang="en-US" b="1" dirty="0" smtClean="0">
                <a:solidFill>
                  <a:srgbClr val="0070C0"/>
                </a:solidFill>
              </a:rPr>
              <a:t>eforms </a:t>
            </a:r>
            <a:r>
              <a:rPr lang="en-US" b="1" dirty="0" smtClean="0">
                <a:solidFill>
                  <a:srgbClr val="0070C0"/>
                </a:solidFill>
              </a:rPr>
              <a:t>that are </a:t>
            </a:r>
            <a:r>
              <a:rPr lang="en-US" b="1" dirty="0" smtClean="0">
                <a:solidFill>
                  <a:srgbClr val="0070C0"/>
                </a:solidFill>
              </a:rPr>
              <a:t>Recommended </a:t>
            </a:r>
            <a:r>
              <a:rPr lang="en-US" b="1" dirty="0" smtClean="0">
                <a:solidFill>
                  <a:srgbClr val="0070C0"/>
                </a:solidFill>
              </a:rPr>
              <a:t>In order to </a:t>
            </a:r>
            <a:r>
              <a:rPr lang="en-US" b="1" dirty="0" smtClean="0">
                <a:solidFill>
                  <a:srgbClr val="0070C0"/>
                </a:solidFill>
              </a:rPr>
              <a:t>Increase </a:t>
            </a:r>
            <a:r>
              <a:rPr lang="en-US" b="1" dirty="0" smtClean="0">
                <a:solidFill>
                  <a:srgbClr val="0070C0"/>
                </a:solidFill>
              </a:rPr>
              <a:t>the </a:t>
            </a:r>
            <a:r>
              <a:rPr lang="en-US" b="1" dirty="0" smtClean="0">
                <a:solidFill>
                  <a:srgbClr val="0070C0"/>
                </a:solidFill>
              </a:rPr>
              <a:t>Inventory </a:t>
            </a:r>
            <a:r>
              <a:rPr lang="en-US" b="1" dirty="0" smtClean="0">
                <a:solidFill>
                  <a:srgbClr val="0070C0"/>
                </a:solidFill>
              </a:rPr>
              <a:t>of </a:t>
            </a:r>
            <a:r>
              <a:rPr lang="en-US" b="1" dirty="0" smtClean="0">
                <a:solidFill>
                  <a:srgbClr val="0070C0"/>
                </a:solidFill>
              </a:rPr>
              <a:t>Land Available For Housing</a:t>
            </a:r>
            <a:endParaRPr lang="en-US" dirty="0"/>
          </a:p>
        </p:txBody>
      </p:sp>
      <p:sp>
        <p:nvSpPr>
          <p:cNvPr id="3" name="Content Placeholder 2"/>
          <p:cNvSpPr>
            <a:spLocks noGrp="1"/>
          </p:cNvSpPr>
          <p:nvPr>
            <p:ph idx="1"/>
          </p:nvPr>
        </p:nvSpPr>
        <p:spPr/>
        <p:txBody>
          <a:bodyPr>
            <a:normAutofit fontScale="85000" lnSpcReduction="20000"/>
          </a:bodyPr>
          <a:lstStyle/>
          <a:p>
            <a:pPr algn="l">
              <a:spcBef>
                <a:spcPts val="0"/>
              </a:spcBef>
            </a:pPr>
            <a:r>
              <a:rPr lang="en-US" b="1" u="sng" dirty="0">
                <a:solidFill>
                  <a:srgbClr val="002060"/>
                </a:solidFill>
              </a:rPr>
              <a:t>Reform in urban renewal</a:t>
            </a:r>
          </a:p>
          <a:p>
            <a:pPr marL="0" indent="0" algn="l">
              <a:spcBef>
                <a:spcPts val="0"/>
              </a:spcBef>
              <a:buNone/>
            </a:pPr>
            <a:r>
              <a:rPr lang="en-US" dirty="0">
                <a:solidFill>
                  <a:srgbClr val="002060"/>
                </a:solidFill>
              </a:rPr>
              <a:t>Increasing the budget for urban renewal so that the level of urban renewal will reach 20,000 housing units per year</a:t>
            </a:r>
            <a:r>
              <a:rPr lang="he-IL" sz="2000" dirty="0" smtClean="0">
                <a:solidFill>
                  <a:srgbClr val="333399"/>
                </a:solidFill>
              </a:rPr>
              <a:t>.</a:t>
            </a:r>
            <a:endParaRPr lang="he-IL" sz="2000" dirty="0">
              <a:solidFill>
                <a:srgbClr val="333399"/>
              </a:solidFill>
            </a:endParaRPr>
          </a:p>
          <a:p>
            <a:pPr marL="0" indent="0" algn="l">
              <a:spcBef>
                <a:spcPts val="0"/>
              </a:spcBef>
              <a:buNone/>
            </a:pPr>
            <a:endParaRPr lang="he-IL" sz="2800" dirty="0">
              <a:solidFill>
                <a:srgbClr val="333399"/>
              </a:solidFill>
            </a:endParaRPr>
          </a:p>
          <a:p>
            <a:pPr algn="l">
              <a:spcBef>
                <a:spcPts val="0"/>
              </a:spcBef>
            </a:pPr>
            <a:r>
              <a:rPr lang="en-US" b="1" u="sng" dirty="0">
                <a:solidFill>
                  <a:srgbClr val="002060"/>
                </a:solidFill>
              </a:rPr>
              <a:t>Reform in industrialization of construction</a:t>
            </a:r>
          </a:p>
          <a:p>
            <a:pPr marL="0" indent="0" algn="l">
              <a:spcBef>
                <a:spcPts val="0"/>
              </a:spcBef>
              <a:buNone/>
            </a:pPr>
            <a:r>
              <a:rPr lang="en-US" dirty="0">
                <a:solidFill>
                  <a:srgbClr val="002060"/>
                </a:solidFill>
              </a:rPr>
              <a:t>Promoting productivity and efficiency in the residential construction sector by investing in equipment (accelerated depreciation), standard construction components and entry of foreign companies from developed </a:t>
            </a:r>
            <a:r>
              <a:rPr lang="en-US" dirty="0" smtClean="0">
                <a:solidFill>
                  <a:srgbClr val="002060"/>
                </a:solidFill>
              </a:rPr>
              <a:t>countries</a:t>
            </a:r>
          </a:p>
          <a:p>
            <a:pPr marL="0" indent="0" algn="l">
              <a:spcBef>
                <a:spcPts val="0"/>
              </a:spcBef>
              <a:buNone/>
            </a:pPr>
            <a:endParaRPr lang="en-US" dirty="0" smtClean="0">
              <a:solidFill>
                <a:srgbClr val="002060"/>
              </a:solidFill>
            </a:endParaRPr>
          </a:p>
          <a:p>
            <a:pPr algn="l">
              <a:spcBef>
                <a:spcPts val="0"/>
              </a:spcBef>
            </a:pPr>
            <a:r>
              <a:rPr lang="en-US" b="1" u="sng" dirty="0">
                <a:solidFill>
                  <a:srgbClr val="002060"/>
                </a:solidFill>
              </a:rPr>
              <a:t>Reforming the urbanization of the Arab sector</a:t>
            </a:r>
          </a:p>
          <a:p>
            <a:pPr marL="0" indent="0" algn="l">
              <a:spcBef>
                <a:spcPts val="0"/>
              </a:spcBef>
              <a:buNone/>
            </a:pPr>
            <a:r>
              <a:rPr lang="en-US" dirty="0">
                <a:solidFill>
                  <a:srgbClr val="002060"/>
                </a:solidFill>
              </a:rPr>
              <a:t>Turning the centers of Arab communities into urban centers, high-rise construction with industrial and commercial centers, creating accessibility through efficient public transport, and focusing on communities along Route 6, </a:t>
            </a:r>
            <a:r>
              <a:rPr lang="en-US" dirty="0" err="1">
                <a:solidFill>
                  <a:srgbClr val="002060"/>
                </a:solidFill>
              </a:rPr>
              <a:t>Wadi</a:t>
            </a:r>
            <a:r>
              <a:rPr lang="en-US" dirty="0">
                <a:solidFill>
                  <a:srgbClr val="002060"/>
                </a:solidFill>
              </a:rPr>
              <a:t> Ara and the Bedouin settlements in the Negev.</a:t>
            </a:r>
            <a:endParaRPr lang="en-US" sz="2000" dirty="0"/>
          </a:p>
        </p:txBody>
      </p:sp>
      <p:sp>
        <p:nvSpPr>
          <p:cNvPr id="4" name="Slide Number Placeholder 3"/>
          <p:cNvSpPr>
            <a:spLocks noGrp="1"/>
          </p:cNvSpPr>
          <p:nvPr>
            <p:ph type="sldNum" sz="quarter" idx="12"/>
          </p:nvPr>
        </p:nvSpPr>
        <p:spPr/>
        <p:txBody>
          <a:bodyPr/>
          <a:lstStyle/>
          <a:p>
            <a:pPr>
              <a:defRPr/>
            </a:pPr>
            <a:fld id="{6EAF582D-976B-45F5-A101-7733D1442A59}" type="slidenum">
              <a:rPr lang="he-IL" smtClean="0"/>
              <a:pPr>
                <a:defRPr/>
              </a:pPr>
              <a:t>18</a:t>
            </a:fld>
            <a:endParaRPr lang="en-US" dirty="0"/>
          </a:p>
        </p:txBody>
      </p:sp>
    </p:spTree>
    <p:extLst>
      <p:ext uri="{BB962C8B-B14F-4D97-AF65-F5344CB8AC3E}">
        <p14:creationId xmlns:p14="http://schemas.microsoft.com/office/powerpoint/2010/main" xmlns="" val="3840337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323528" y="2636912"/>
            <a:ext cx="8496944" cy="923330"/>
          </a:xfrm>
          <a:prstGeom prst="rect">
            <a:avLst/>
          </a:prstGeom>
        </p:spPr>
        <p:txBody>
          <a:bodyPr wrap="square">
            <a:spAutoFit/>
          </a:bodyPr>
          <a:lst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a:lstStyle>
          <a:p>
            <a:pPr marL="0" indent="0" algn="ctr" rtl="0">
              <a:buNone/>
            </a:pPr>
            <a:r>
              <a:rPr lang="en-US" sz="5400" b="1" dirty="0" smtClean="0">
                <a:solidFill>
                  <a:srgbClr val="000099"/>
                </a:solidFill>
                <a:effectLst>
                  <a:outerShdw blurRad="38100" dist="38100" dir="2700000" algn="tl">
                    <a:srgbClr val="C0C0C0"/>
                  </a:outerShdw>
                </a:effectLst>
                <a:latin typeface="Arial" pitchFamily="34" charset="0"/>
                <a:cs typeface="Arial" pitchFamily="34" charset="0"/>
              </a:rPr>
              <a:t>Thank You!</a:t>
            </a:r>
            <a:endParaRPr lang="en-US" sz="5400" b="1" dirty="0">
              <a:solidFill>
                <a:srgbClr val="000099"/>
              </a:solidFill>
              <a:effectLst>
                <a:outerShdw blurRad="38100" dist="38100" dir="2700000" algn="tl">
                  <a:srgbClr val="C0C0C0"/>
                </a:outerShdw>
              </a:effectLst>
              <a:latin typeface="Arial" pitchFamily="34" charset="0"/>
              <a:cs typeface="Arial" pitchFamily="34" charset="0"/>
            </a:endParaRPr>
          </a:p>
        </p:txBody>
      </p:sp>
    </p:spTree>
    <p:extLst>
      <p:ext uri="{BB962C8B-B14F-4D97-AF65-F5344CB8AC3E}">
        <p14:creationId xmlns:p14="http://schemas.microsoft.com/office/powerpoint/2010/main" xmlns="" val="2915010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Chart 13">
            <a:extLst>
              <a:ext uri="{FF2B5EF4-FFF2-40B4-BE49-F238E27FC236}">
                <a16:creationId xmlns:a16="http://schemas.microsoft.com/office/drawing/2014/main" xmlns="" id="{00000000-0008-0000-0500-000003000000}"/>
              </a:ext>
            </a:extLst>
          </p:cNvPr>
          <p:cNvGraphicFramePr>
            <a:graphicFrameLocks/>
          </p:cNvGraphicFramePr>
          <p:nvPr>
            <p:extLst>
              <p:ext uri="{D42A27DB-BD31-4B8C-83A1-F6EECF244321}">
                <p14:modId xmlns:p14="http://schemas.microsoft.com/office/powerpoint/2010/main" xmlns="" val="2250332004"/>
              </p:ext>
            </p:extLst>
          </p:nvPr>
        </p:nvGraphicFramePr>
        <p:xfrm>
          <a:off x="316240" y="1078451"/>
          <a:ext cx="8576240" cy="5184236"/>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3"/>
          <p:cNvSpPr>
            <a:spLocks noChangeArrowheads="1"/>
          </p:cNvSpPr>
          <p:nvPr/>
        </p:nvSpPr>
        <p:spPr bwMode="auto">
          <a:xfrm>
            <a:off x="0" y="101715"/>
            <a:ext cx="9144000" cy="954107"/>
          </a:xfrm>
          <a:prstGeom prst="rect">
            <a:avLst/>
          </a:prstGeom>
          <a:noFill/>
          <a:ln w="9525">
            <a:noFill/>
            <a:miter lim="800000"/>
            <a:headEnd/>
            <a:tailEnd/>
          </a:ln>
          <a:effectLst/>
        </p:spPr>
        <p:txBody>
          <a:bodyPr wrap="square" anchor="ctr">
            <a:spAutoFit/>
          </a:bodyPr>
          <a:lstStyle/>
          <a:p>
            <a:pPr rtl="0">
              <a:spcBef>
                <a:spcPct val="0"/>
              </a:spcBef>
              <a:defRPr/>
            </a:pPr>
            <a:r>
              <a:rPr lang="en-US" sz="2800" b="1" dirty="0">
                <a:solidFill>
                  <a:srgbClr val="FF0000"/>
                </a:solidFill>
                <a:effectLst>
                  <a:outerShdw blurRad="38100" dist="38100" dir="2700000" algn="tl">
                    <a:srgbClr val="C0C0C0"/>
                  </a:outerShdw>
                </a:effectLst>
                <a:latin typeface="Arial" pitchFamily="34" charset="0"/>
                <a:cs typeface="Arial" pitchFamily="34" charset="0"/>
              </a:rPr>
              <a:t>Real Price index of </a:t>
            </a:r>
            <a:r>
              <a:rPr lang="en-US" sz="2800" b="1" dirty="0" smtClean="0">
                <a:solidFill>
                  <a:srgbClr val="FF0000"/>
                </a:solidFill>
                <a:effectLst>
                  <a:outerShdw blurRad="38100" dist="38100" dir="2700000" algn="tl">
                    <a:srgbClr val="C0C0C0"/>
                  </a:outerShdw>
                </a:effectLst>
                <a:latin typeface="Arial" pitchFamily="34" charset="0"/>
                <a:cs typeface="Arial" pitchFamily="34" charset="0"/>
              </a:rPr>
              <a:t>apartments</a:t>
            </a:r>
            <a:r>
              <a:rPr lang="he-IL" b="1" dirty="0" smtClean="0">
                <a:solidFill>
                  <a:srgbClr val="000099"/>
                </a:solidFill>
                <a:effectLst>
                  <a:outerShdw blurRad="38100" dist="38100" dir="2700000" algn="tl">
                    <a:srgbClr val="C0C0C0"/>
                  </a:outerShdw>
                </a:effectLst>
                <a:latin typeface="Arial" pitchFamily="34" charset="0"/>
                <a:cs typeface="Arial" pitchFamily="34" charset="0"/>
              </a:rPr>
              <a:t>: </a:t>
            </a:r>
            <a:r>
              <a:rPr lang="en-US" b="1" dirty="0" smtClean="0">
                <a:solidFill>
                  <a:srgbClr val="000099"/>
                </a:solidFill>
                <a:effectLst>
                  <a:outerShdw blurRad="38100" dist="38100" dir="2700000" algn="tl">
                    <a:srgbClr val="C0C0C0"/>
                  </a:outerShdw>
                </a:effectLst>
                <a:latin typeface="Arial" pitchFamily="34" charset="0"/>
                <a:cs typeface="Arial" pitchFamily="34" charset="0"/>
              </a:rPr>
              <a:t> </a:t>
            </a:r>
            <a:r>
              <a:rPr lang="en-US" sz="2800" b="1" dirty="0" smtClean="0">
                <a:solidFill>
                  <a:srgbClr val="000099"/>
                </a:solidFill>
                <a:effectLst>
                  <a:outerShdw blurRad="38100" dist="38100" dir="2700000" algn="tl">
                    <a:srgbClr val="C0C0C0"/>
                  </a:outerShdw>
                </a:effectLst>
                <a:latin typeface="Arial" pitchFamily="34" charset="0"/>
                <a:cs typeface="Arial" pitchFamily="34" charset="0"/>
              </a:rPr>
              <a:t>A </a:t>
            </a:r>
            <a:r>
              <a:rPr lang="en-US" sz="2800" b="1" dirty="0">
                <a:solidFill>
                  <a:srgbClr val="000099"/>
                </a:solidFill>
                <a:effectLst>
                  <a:outerShdw blurRad="38100" dist="38100" dir="2700000" algn="tl">
                    <a:srgbClr val="C0C0C0"/>
                  </a:outerShdw>
                </a:effectLst>
                <a:latin typeface="Arial" pitchFamily="34" charset="0"/>
                <a:cs typeface="Arial" pitchFamily="34" charset="0"/>
              </a:rPr>
              <a:t>cycle and a high trend that causes </a:t>
            </a:r>
            <a:r>
              <a:rPr lang="en-US" sz="2800" b="1" dirty="0" smtClean="0">
                <a:solidFill>
                  <a:srgbClr val="000099"/>
                </a:solidFill>
                <a:effectLst>
                  <a:outerShdw blurRad="38100" dist="38100" dir="2700000" algn="tl">
                    <a:srgbClr val="C0C0C0"/>
                  </a:outerShdw>
                </a:effectLst>
                <a:latin typeface="Arial" pitchFamily="34" charset="0"/>
                <a:cs typeface="Arial" pitchFamily="34" charset="0"/>
              </a:rPr>
              <a:t>damage </a:t>
            </a:r>
            <a:r>
              <a:rPr lang="en-US" sz="2800" b="1" dirty="0">
                <a:solidFill>
                  <a:srgbClr val="000099"/>
                </a:solidFill>
                <a:effectLst>
                  <a:outerShdw blurRad="38100" dist="38100" dir="2700000" algn="tl">
                    <a:srgbClr val="C0C0C0"/>
                  </a:outerShdw>
                </a:effectLst>
                <a:latin typeface="Arial" pitchFamily="34" charset="0"/>
                <a:cs typeface="Arial" pitchFamily="34" charset="0"/>
              </a:rPr>
              <a:t>to the economy</a:t>
            </a:r>
          </a:p>
        </p:txBody>
      </p:sp>
      <p:sp>
        <p:nvSpPr>
          <p:cNvPr id="12" name="TextBox 11"/>
          <p:cNvSpPr txBox="1"/>
          <p:nvPr/>
        </p:nvSpPr>
        <p:spPr>
          <a:xfrm>
            <a:off x="1691680" y="5443021"/>
            <a:ext cx="5328592" cy="307777"/>
          </a:xfrm>
          <a:prstGeom prst="rect">
            <a:avLst/>
          </a:prstGeom>
          <a:noFill/>
        </p:spPr>
        <p:txBody>
          <a:bodyPr wrap="square" rtlCol="0">
            <a:spAutoFit/>
          </a:bodyPr>
          <a:lstStyle/>
          <a:p>
            <a:pPr algn="l" rtl="0"/>
            <a:r>
              <a:rPr lang="en-US" sz="1400" b="1" dirty="0">
                <a:latin typeface="+mj-lt"/>
                <a:cs typeface="+mn-cs"/>
              </a:rPr>
              <a:t>Annual change on the trend line: 1.93%</a:t>
            </a:r>
            <a:endParaRPr lang="he-IL" sz="1400" b="1" dirty="0">
              <a:latin typeface="+mj-lt"/>
              <a:cs typeface="+mn-cs"/>
            </a:endParaRPr>
          </a:p>
        </p:txBody>
      </p:sp>
      <p:sp>
        <p:nvSpPr>
          <p:cNvPr id="15" name="TextBox 14"/>
          <p:cNvSpPr txBox="1"/>
          <p:nvPr/>
        </p:nvSpPr>
        <p:spPr>
          <a:xfrm>
            <a:off x="4137975" y="3429000"/>
            <a:ext cx="1074333" cy="276999"/>
          </a:xfrm>
          <a:prstGeom prst="rect">
            <a:avLst/>
          </a:prstGeom>
          <a:solidFill>
            <a:schemeClr val="bg1"/>
          </a:solidFill>
        </p:spPr>
        <p:txBody>
          <a:bodyPr wrap="none" rtlCol="0">
            <a:spAutoFit/>
          </a:bodyPr>
          <a:lstStyle/>
          <a:p>
            <a:pPr rtl="0"/>
            <a:r>
              <a:rPr lang="en-US" sz="1200" b="1" dirty="0" smtClean="0">
                <a:latin typeface="+mj-lt"/>
                <a:cs typeface="+mn-cs"/>
              </a:rPr>
              <a:t>Rising wave</a:t>
            </a:r>
            <a:endParaRPr lang="en-US" sz="1200" b="1" dirty="0">
              <a:latin typeface="+mj-lt"/>
              <a:cs typeface="+mn-cs"/>
            </a:endParaRPr>
          </a:p>
        </p:txBody>
      </p:sp>
      <p:sp>
        <p:nvSpPr>
          <p:cNvPr id="16" name="TextBox 15"/>
          <p:cNvSpPr txBox="1"/>
          <p:nvPr/>
        </p:nvSpPr>
        <p:spPr>
          <a:xfrm>
            <a:off x="5724128" y="4085515"/>
            <a:ext cx="936104" cy="553998"/>
          </a:xfrm>
          <a:prstGeom prst="rect">
            <a:avLst/>
          </a:prstGeom>
          <a:solidFill>
            <a:schemeClr val="bg1"/>
          </a:solidFill>
        </p:spPr>
        <p:txBody>
          <a:bodyPr wrap="square" lIns="0" tIns="0" rIns="0" bIns="0" rtlCol="0">
            <a:spAutoFit/>
          </a:bodyPr>
          <a:lstStyle/>
          <a:p>
            <a:pPr rtl="0"/>
            <a:r>
              <a:rPr lang="en-US" sz="1200" b="1" dirty="0">
                <a:latin typeface="+mj-lt"/>
                <a:cs typeface="+mn-cs"/>
              </a:rPr>
              <a:t>1997-2007: a decrease of 22%</a:t>
            </a:r>
            <a:endParaRPr lang="he-IL" sz="1200" b="1" dirty="0">
              <a:latin typeface="+mj-lt"/>
              <a:cs typeface="+mn-cs"/>
            </a:endParaRPr>
          </a:p>
        </p:txBody>
      </p:sp>
      <p:sp>
        <p:nvSpPr>
          <p:cNvPr id="17" name="TextBox 16"/>
          <p:cNvSpPr txBox="1"/>
          <p:nvPr/>
        </p:nvSpPr>
        <p:spPr>
          <a:xfrm>
            <a:off x="7891656" y="3167220"/>
            <a:ext cx="936104" cy="553998"/>
          </a:xfrm>
          <a:prstGeom prst="rect">
            <a:avLst/>
          </a:prstGeom>
          <a:solidFill>
            <a:schemeClr val="bg1"/>
          </a:solidFill>
        </p:spPr>
        <p:txBody>
          <a:bodyPr wrap="square" lIns="0" tIns="0" rIns="0" bIns="0" rtlCol="0">
            <a:spAutoFit/>
          </a:bodyPr>
          <a:lstStyle/>
          <a:p>
            <a:pPr rtl="0"/>
            <a:r>
              <a:rPr lang="he-IL" sz="1200" b="1" dirty="0">
                <a:latin typeface="+mj-lt"/>
                <a:cs typeface="+mn-cs"/>
              </a:rPr>
              <a:t>2007-2017:</a:t>
            </a:r>
            <a:r>
              <a:rPr lang="en-US" sz="1200" b="1" dirty="0">
                <a:latin typeface="+mj-lt"/>
                <a:cs typeface="+mn-cs"/>
              </a:rPr>
              <a:t/>
            </a:r>
            <a:br>
              <a:rPr lang="en-US" sz="1200" b="1" dirty="0">
                <a:latin typeface="+mj-lt"/>
                <a:cs typeface="+mn-cs"/>
              </a:rPr>
            </a:br>
            <a:r>
              <a:rPr lang="en-US" sz="1200" b="1" dirty="0"/>
              <a:t>An increase </a:t>
            </a:r>
            <a:r>
              <a:rPr lang="en-US" sz="1200" b="1" dirty="0" smtClean="0"/>
              <a:t>o</a:t>
            </a:r>
            <a:r>
              <a:rPr lang="he-IL" sz="1200" b="1" dirty="0" smtClean="0"/>
              <a:t> </a:t>
            </a:r>
            <a:r>
              <a:rPr lang="he-IL" sz="1200" b="1" dirty="0" smtClean="0">
                <a:latin typeface="+mj-lt"/>
                <a:cs typeface="+mn-cs"/>
              </a:rPr>
              <a:t>90</a:t>
            </a:r>
            <a:r>
              <a:rPr lang="he-IL" sz="1200" b="1" dirty="0">
                <a:latin typeface="+mj-lt"/>
                <a:cs typeface="+mn-cs"/>
              </a:rPr>
              <a:t>%</a:t>
            </a:r>
          </a:p>
        </p:txBody>
      </p:sp>
      <p:sp>
        <p:nvSpPr>
          <p:cNvPr id="19" name="TextBox 18"/>
          <p:cNvSpPr txBox="1"/>
          <p:nvPr/>
        </p:nvSpPr>
        <p:spPr>
          <a:xfrm>
            <a:off x="2517039" y="3969181"/>
            <a:ext cx="2126969" cy="276999"/>
          </a:xfrm>
          <a:prstGeom prst="rect">
            <a:avLst/>
          </a:prstGeom>
          <a:solidFill>
            <a:schemeClr val="bg1"/>
          </a:solidFill>
        </p:spPr>
        <p:txBody>
          <a:bodyPr wrap="square" rtlCol="0">
            <a:spAutoFit/>
          </a:bodyPr>
          <a:lstStyle/>
          <a:p>
            <a:pPr rtl="0"/>
            <a:r>
              <a:rPr lang="en-US" sz="1200" b="1" dirty="0">
                <a:latin typeface="+mj-lt"/>
                <a:cs typeface="+mn-cs"/>
              </a:rPr>
              <a:t>The stabilization program</a:t>
            </a:r>
          </a:p>
        </p:txBody>
      </p:sp>
      <p:sp>
        <p:nvSpPr>
          <p:cNvPr id="13" name="TextBox 15"/>
          <p:cNvSpPr txBox="1"/>
          <p:nvPr/>
        </p:nvSpPr>
        <p:spPr>
          <a:xfrm>
            <a:off x="6893619" y="2082300"/>
            <a:ext cx="1004527" cy="553998"/>
          </a:xfrm>
          <a:prstGeom prst="rect">
            <a:avLst/>
          </a:prstGeom>
          <a:solidFill>
            <a:schemeClr val="bg1"/>
          </a:solidFill>
        </p:spPr>
        <p:txBody>
          <a:bodyPr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r>
              <a:rPr lang="en-US" sz="1200" b="1" dirty="0">
                <a:latin typeface="+mj-lt"/>
              </a:rPr>
              <a:t>2000-2015: An increase of 44%</a:t>
            </a:r>
            <a:endParaRPr lang="he-IL" sz="1200" b="1" dirty="0">
              <a:latin typeface="+mj-lt"/>
              <a:cs typeface="+mn-cs"/>
            </a:endParaRPr>
          </a:p>
        </p:txBody>
      </p:sp>
      <p:sp>
        <p:nvSpPr>
          <p:cNvPr id="21" name="TextBox 20"/>
          <p:cNvSpPr txBox="1"/>
          <p:nvPr/>
        </p:nvSpPr>
        <p:spPr>
          <a:xfrm>
            <a:off x="393776" y="1182061"/>
            <a:ext cx="4921080" cy="2285241"/>
          </a:xfrm>
          <a:prstGeom prst="rect">
            <a:avLst/>
          </a:prstGeom>
          <a:solidFill>
            <a:schemeClr val="accent1"/>
          </a:solidFill>
          <a:ln>
            <a:solidFill>
              <a:schemeClr val="accent1"/>
            </a:solidFill>
          </a:ln>
          <a:effectLst>
            <a:innerShdw blurRad="63500" dist="50800" dir="13500000">
              <a:prstClr val="black">
                <a:alpha val="50000"/>
              </a:prstClr>
            </a:innerShdw>
          </a:effectLst>
        </p:spPr>
        <p:txBody>
          <a:bodyPr wrap="square" rtlCol="0">
            <a:spAutoFit/>
          </a:bodyPr>
          <a:lstStyle/>
          <a:p>
            <a:pPr marL="342900" indent="-342900" algn="l" rtl="0">
              <a:buAutoNum type="arabicPeriod"/>
            </a:pPr>
            <a:r>
              <a:rPr lang="en-US" sz="1500" b="1" dirty="0" smtClean="0">
                <a:solidFill>
                  <a:srgbClr val="000099"/>
                </a:solidFill>
                <a:latin typeface="Arial" pitchFamily="34" charset="0"/>
                <a:cs typeface="Arial" pitchFamily="34" charset="0"/>
              </a:rPr>
              <a:t>Are </a:t>
            </a:r>
            <a:r>
              <a:rPr lang="en-US" sz="1500" b="1" dirty="0">
                <a:solidFill>
                  <a:srgbClr val="000099"/>
                </a:solidFill>
                <a:latin typeface="Arial" pitchFamily="34" charset="0"/>
                <a:cs typeface="Arial" pitchFamily="34" charset="0"/>
              </a:rPr>
              <a:t>prices in Israel high? Is turnover in Israel exceptional? </a:t>
            </a:r>
            <a:r>
              <a:rPr lang="en-US" sz="1500" b="1" dirty="0" smtClean="0">
                <a:solidFill>
                  <a:srgbClr val="000099"/>
                </a:solidFill>
                <a:latin typeface="Arial" pitchFamily="34" charset="0"/>
                <a:cs typeface="Arial" pitchFamily="34" charset="0"/>
              </a:rPr>
              <a:t>Yes</a:t>
            </a:r>
            <a:endParaRPr lang="he-IL" sz="1500" b="1" dirty="0" smtClean="0">
              <a:solidFill>
                <a:srgbClr val="000099"/>
              </a:solidFill>
              <a:latin typeface="Arial" pitchFamily="34" charset="0"/>
              <a:cs typeface="Arial" pitchFamily="34" charset="0"/>
            </a:endParaRPr>
          </a:p>
          <a:p>
            <a:pPr marL="342900" indent="-342900" algn="l" rtl="0">
              <a:buFont typeface="+mj-lt"/>
              <a:buAutoNum type="arabicPeriod"/>
            </a:pPr>
            <a:r>
              <a:rPr lang="en-US" sz="1500" b="1" dirty="0" smtClean="0">
                <a:solidFill>
                  <a:srgbClr val="000099"/>
                </a:solidFill>
                <a:latin typeface="Arial" pitchFamily="34" charset="0"/>
                <a:cs typeface="Arial" pitchFamily="34" charset="0"/>
              </a:rPr>
              <a:t>Reasons </a:t>
            </a:r>
            <a:r>
              <a:rPr lang="en-US" sz="1500" b="1" dirty="0">
                <a:solidFill>
                  <a:srgbClr val="000099"/>
                </a:solidFill>
                <a:latin typeface="Arial" pitchFamily="34" charset="0"/>
                <a:cs typeface="Arial" pitchFamily="34" charset="0"/>
              </a:rPr>
              <a:t>for price </a:t>
            </a:r>
            <a:r>
              <a:rPr lang="en-US" sz="1500" b="1" dirty="0" smtClean="0">
                <a:solidFill>
                  <a:srgbClr val="000099"/>
                </a:solidFill>
                <a:latin typeface="Arial" pitchFamily="34" charset="0"/>
                <a:cs typeface="Arial" pitchFamily="34" charset="0"/>
              </a:rPr>
              <a:t>increase</a:t>
            </a:r>
            <a:r>
              <a:rPr lang="he-IL" sz="1500" b="1" dirty="0" smtClean="0">
                <a:solidFill>
                  <a:srgbClr val="000099"/>
                </a:solidFill>
                <a:latin typeface="Arial" pitchFamily="34" charset="0"/>
                <a:cs typeface="Arial" pitchFamily="34" charset="0"/>
              </a:rPr>
              <a:t>: </a:t>
            </a:r>
            <a:r>
              <a:rPr lang="en-US" sz="1500" b="1" dirty="0">
                <a:solidFill>
                  <a:srgbClr val="FF0000"/>
                </a:solidFill>
                <a:latin typeface="Arial" pitchFamily="34" charset="0"/>
                <a:cs typeface="Arial" pitchFamily="34" charset="0"/>
              </a:rPr>
              <a:t>Ongoing reduction in the planning inventory of housing land relative to the addition of </a:t>
            </a:r>
            <a:r>
              <a:rPr lang="en-US" sz="1500" b="1" dirty="0" smtClean="0">
                <a:solidFill>
                  <a:srgbClr val="FF0000"/>
                </a:solidFill>
                <a:latin typeface="Arial" pitchFamily="34" charset="0"/>
                <a:cs typeface="Arial" pitchFamily="34" charset="0"/>
              </a:rPr>
              <a:t>households</a:t>
            </a:r>
            <a:endParaRPr lang="he-IL" sz="1500" b="1" dirty="0" smtClean="0">
              <a:solidFill>
                <a:srgbClr val="FF0000"/>
              </a:solidFill>
              <a:latin typeface="Arial" pitchFamily="34" charset="0"/>
              <a:cs typeface="Arial" pitchFamily="34" charset="0"/>
            </a:endParaRPr>
          </a:p>
          <a:p>
            <a:pPr marL="342900" indent="-342900" algn="l" rtl="0">
              <a:buFont typeface="+mj-lt"/>
              <a:buAutoNum type="arabicPeriod"/>
            </a:pPr>
            <a:r>
              <a:rPr lang="en-US" sz="1500" b="1" dirty="0" smtClean="0">
                <a:solidFill>
                  <a:schemeClr val="accent2"/>
                </a:solidFill>
                <a:latin typeface="Arial" pitchFamily="34" charset="0"/>
                <a:cs typeface="Arial" pitchFamily="34" charset="0"/>
              </a:rPr>
              <a:t>The </a:t>
            </a:r>
            <a:r>
              <a:rPr lang="en-US" sz="1500" b="1" dirty="0">
                <a:solidFill>
                  <a:schemeClr val="accent2"/>
                </a:solidFill>
                <a:latin typeface="Arial" pitchFamily="34" charset="0"/>
                <a:cs typeface="Arial" pitchFamily="34" charset="0"/>
              </a:rPr>
              <a:t>government's not handling the </a:t>
            </a:r>
            <a:r>
              <a:rPr lang="en-US" sz="1500" b="1" dirty="0" smtClean="0">
                <a:solidFill>
                  <a:schemeClr val="accent2"/>
                </a:solidFill>
                <a:latin typeface="Arial" pitchFamily="34" charset="0"/>
                <a:cs typeface="Arial" pitchFamily="34" charset="0"/>
              </a:rPr>
              <a:t>problem</a:t>
            </a:r>
            <a:endParaRPr lang="en-US" sz="1500" b="1" dirty="0">
              <a:solidFill>
                <a:schemeClr val="accent2"/>
              </a:solidFill>
              <a:latin typeface="Arial" pitchFamily="34" charset="0"/>
              <a:cs typeface="Arial" pitchFamily="34" charset="0"/>
            </a:endParaRPr>
          </a:p>
          <a:p>
            <a:pPr marL="342900" indent="-342900" algn="l" rtl="0">
              <a:buFont typeface="+mj-lt"/>
              <a:buAutoNum type="arabicPeriod"/>
            </a:pPr>
            <a:r>
              <a:rPr lang="en-US" sz="1500" b="1" dirty="0" smtClean="0">
                <a:solidFill>
                  <a:schemeClr val="accent2"/>
                </a:solidFill>
                <a:latin typeface="Arial" pitchFamily="34" charset="0"/>
                <a:cs typeface="Arial" pitchFamily="34" charset="0"/>
              </a:rPr>
              <a:t>Six </a:t>
            </a:r>
            <a:r>
              <a:rPr lang="en-US" sz="1500" b="1" dirty="0">
                <a:solidFill>
                  <a:schemeClr val="accent2"/>
                </a:solidFill>
                <a:latin typeface="Arial" pitchFamily="34" charset="0"/>
                <a:cs typeface="Arial" pitchFamily="34" charset="0"/>
              </a:rPr>
              <a:t>reforms that are not </a:t>
            </a:r>
            <a:r>
              <a:rPr lang="en-US" sz="1500" b="1" dirty="0" smtClean="0">
                <a:solidFill>
                  <a:schemeClr val="accent2"/>
                </a:solidFill>
                <a:latin typeface="Arial" pitchFamily="34" charset="0"/>
                <a:cs typeface="Arial" pitchFamily="34" charset="0"/>
              </a:rPr>
              <a:t>implemented – </a:t>
            </a:r>
            <a:r>
              <a:rPr lang="en-US" sz="1500" b="1" dirty="0">
                <a:solidFill>
                  <a:schemeClr val="accent2"/>
                </a:solidFill>
                <a:latin typeface="Arial" pitchFamily="34" charset="0"/>
                <a:cs typeface="Arial" pitchFamily="34" charset="0"/>
              </a:rPr>
              <a:t>this crisis is an opportunity</a:t>
            </a:r>
          </a:p>
        </p:txBody>
      </p:sp>
    </p:spTree>
    <p:extLst>
      <p:ext uri="{BB962C8B-B14F-4D97-AF65-F5344CB8AC3E}">
        <p14:creationId xmlns:p14="http://schemas.microsoft.com/office/powerpoint/2010/main" xmlns="" val="2829815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500" fill="hold"/>
                                        <p:tgtEl>
                                          <p:spTgt spid="21"/>
                                        </p:tgtEl>
                                        <p:attrNameLst>
                                          <p:attrName>ppt_x</p:attrName>
                                        </p:attrNameLst>
                                      </p:cBhvr>
                                      <p:tavLst>
                                        <p:tav tm="0">
                                          <p:val>
                                            <p:strVal val="#ppt_x"/>
                                          </p:val>
                                        </p:tav>
                                        <p:tav tm="100000">
                                          <p:val>
                                            <p:strVal val="#ppt_x"/>
                                          </p:val>
                                        </p:tav>
                                      </p:tavLst>
                                    </p:anim>
                                    <p:anim calcmode="lin" valueType="num">
                                      <p:cBhvr additive="base">
                                        <p:cTn id="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802F69-6490-44AC-B423-557AE77F0F40}"/>
              </a:ext>
            </a:extLst>
          </p:cNvPr>
          <p:cNvSpPr>
            <a:spLocks noGrp="1"/>
          </p:cNvSpPr>
          <p:nvPr>
            <p:ph type="title"/>
          </p:nvPr>
        </p:nvSpPr>
        <p:spPr/>
        <p:txBody>
          <a:bodyPr/>
          <a:lstStyle/>
          <a:p>
            <a:pPr algn="ctr"/>
            <a:r>
              <a:rPr lang="en-US" dirty="0">
                <a:solidFill>
                  <a:schemeClr val="accent1"/>
                </a:solidFill>
              </a:rPr>
              <a:t>Price </a:t>
            </a:r>
            <a:r>
              <a:rPr lang="en-US" dirty="0" smtClean="0">
                <a:solidFill>
                  <a:schemeClr val="accent1"/>
                </a:solidFill>
              </a:rPr>
              <a:t>Per Occupant</a:t>
            </a:r>
            <a:endParaRPr lang="en-US" dirty="0">
              <a:solidFill>
                <a:schemeClr val="accent1"/>
              </a:solidFill>
            </a:endParaRPr>
          </a:p>
        </p:txBody>
      </p:sp>
      <p:sp>
        <p:nvSpPr>
          <p:cNvPr id="3" name="Content Placeholder 2">
            <a:extLst>
              <a:ext uri="{FF2B5EF4-FFF2-40B4-BE49-F238E27FC236}">
                <a16:creationId xmlns:a16="http://schemas.microsoft.com/office/drawing/2014/main" xmlns="" id="{6C3B7AE0-F16F-4FCA-AFD6-52F85EE01C83}"/>
              </a:ext>
            </a:extLst>
          </p:cNvPr>
          <p:cNvSpPr>
            <a:spLocks noGrp="1"/>
          </p:cNvSpPr>
          <p:nvPr>
            <p:ph idx="1"/>
          </p:nvPr>
        </p:nvSpPr>
        <p:spPr/>
        <p:txBody>
          <a:bodyPr>
            <a:normAutofit fontScale="62500" lnSpcReduction="20000"/>
          </a:bodyPr>
          <a:lstStyle/>
          <a:p>
            <a:pPr algn="l" rtl="0"/>
            <a:r>
              <a:rPr lang="en-US" dirty="0">
                <a:solidFill>
                  <a:schemeClr val="accent1"/>
                </a:solidFill>
              </a:rPr>
              <a:t>By the end of 2018 there were 136 thousand entitled to the price of occupant and the price target of which 57 thousand participated in the lottery price occupant.</a:t>
            </a:r>
          </a:p>
          <a:p>
            <a:pPr algn="l" rtl="0"/>
            <a:r>
              <a:rPr lang="en-US" dirty="0">
                <a:solidFill>
                  <a:schemeClr val="accent1"/>
                </a:solidFill>
              </a:rPr>
              <a:t>Lotteries are held at the planning stage even before the appropriate entrances have been established, so there is a large time gap between winning the apartment.</a:t>
            </a:r>
          </a:p>
          <a:p>
            <a:pPr algn="l" rtl="0"/>
            <a:r>
              <a:rPr lang="en-US" dirty="0">
                <a:solidFill>
                  <a:schemeClr val="accent1"/>
                </a:solidFill>
              </a:rPr>
              <a:t>While a couple without an apartment is required to rent an apartment and pay mortgage so increased their financial risk</a:t>
            </a:r>
            <a:r>
              <a:rPr lang="en-US" dirty="0" smtClean="0">
                <a:solidFill>
                  <a:schemeClr val="accent1"/>
                </a:solidFill>
              </a:rPr>
              <a:t>.</a:t>
            </a:r>
          </a:p>
          <a:p>
            <a:pPr algn="l" rtl="0"/>
            <a:r>
              <a:rPr lang="en-US" dirty="0">
                <a:solidFill>
                  <a:schemeClr val="accent1"/>
                </a:solidFill>
              </a:rPr>
              <a:t>The tenders tend to be in the periphery and not in Tel Aviv and the center where 50% of the households differ from actual demand (excluding Jerusalem)</a:t>
            </a:r>
          </a:p>
          <a:p>
            <a:pPr algn="l" rtl="0"/>
            <a:r>
              <a:rPr lang="en-US" dirty="0">
                <a:solidFill>
                  <a:schemeClr val="accent1"/>
                </a:solidFill>
              </a:rPr>
              <a:t>The Bank of Israel claims that it is possible that the first apartments in the neighborhood will serve the winnings in communities far from their homes in order to rent the apartment.</a:t>
            </a:r>
          </a:p>
          <a:p>
            <a:pPr algn="l" rtl="0"/>
            <a:r>
              <a:rPr lang="en-US" dirty="0">
                <a:solidFill>
                  <a:schemeClr val="accent1"/>
                </a:solidFill>
              </a:rPr>
              <a:t>  Since the risk of falling housing prices outside the center is greater, they are raising their financial risk.</a:t>
            </a:r>
            <a:endParaRPr lang="he-IL" dirty="0"/>
          </a:p>
          <a:p>
            <a:pPr algn="l" rtl="0"/>
            <a:endParaRPr lang="en-US" dirty="0"/>
          </a:p>
        </p:txBody>
      </p:sp>
      <p:sp>
        <p:nvSpPr>
          <p:cNvPr id="4" name="Slide Number Placeholder 3">
            <a:extLst>
              <a:ext uri="{FF2B5EF4-FFF2-40B4-BE49-F238E27FC236}">
                <a16:creationId xmlns:a16="http://schemas.microsoft.com/office/drawing/2014/main" xmlns="" id="{7C8E3BD7-4572-463A-9BBE-CD152023D715}"/>
              </a:ext>
            </a:extLst>
          </p:cNvPr>
          <p:cNvSpPr>
            <a:spLocks noGrp="1"/>
          </p:cNvSpPr>
          <p:nvPr>
            <p:ph type="sldNum" sz="quarter" idx="4294967295"/>
          </p:nvPr>
        </p:nvSpPr>
        <p:spPr/>
        <p:txBody>
          <a:bodyPr/>
          <a:lstStyle/>
          <a:p>
            <a:pPr>
              <a:defRPr/>
            </a:pPr>
            <a:fld id="{6EAF582D-976B-45F5-A101-7733D1442A59}" type="slidenum">
              <a:rPr lang="he-IL" smtClean="0"/>
              <a:pPr>
                <a:defRPr/>
              </a:pPr>
              <a:t>20</a:t>
            </a:fld>
            <a:endParaRPr lang="en-US" dirty="0"/>
          </a:p>
        </p:txBody>
      </p:sp>
    </p:spTree>
    <p:extLst>
      <p:ext uri="{BB962C8B-B14F-4D97-AF65-F5344CB8AC3E}">
        <p14:creationId xmlns:p14="http://schemas.microsoft.com/office/powerpoint/2010/main" xmlns="" val="4079856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69A7D4-074A-481F-9DFF-B4558D141DC9}"/>
              </a:ext>
            </a:extLst>
          </p:cNvPr>
          <p:cNvSpPr>
            <a:spLocks noGrp="1"/>
          </p:cNvSpPr>
          <p:nvPr>
            <p:ph type="title"/>
          </p:nvPr>
        </p:nvSpPr>
        <p:spPr/>
        <p:txBody>
          <a:bodyPr/>
          <a:lstStyle/>
          <a:p>
            <a:pPr algn="ctr"/>
            <a:r>
              <a:rPr lang="en-US" dirty="0">
                <a:solidFill>
                  <a:schemeClr val="accent1"/>
                </a:solidFill>
              </a:rPr>
              <a:t>Price to be transported by provinces</a:t>
            </a:r>
          </a:p>
        </p:txBody>
      </p:sp>
      <p:sp>
        <p:nvSpPr>
          <p:cNvPr id="4" name="Slide Number Placeholder 3">
            <a:extLst>
              <a:ext uri="{FF2B5EF4-FFF2-40B4-BE49-F238E27FC236}">
                <a16:creationId xmlns:a16="http://schemas.microsoft.com/office/drawing/2014/main" xmlns="" id="{B159DA59-19AB-4565-94CD-148058A017C9}"/>
              </a:ext>
            </a:extLst>
          </p:cNvPr>
          <p:cNvSpPr>
            <a:spLocks noGrp="1"/>
          </p:cNvSpPr>
          <p:nvPr>
            <p:ph type="sldNum" sz="quarter" idx="12"/>
          </p:nvPr>
        </p:nvSpPr>
        <p:spPr/>
        <p:txBody>
          <a:bodyPr/>
          <a:lstStyle/>
          <a:p>
            <a:pPr algn="l" rtl="0">
              <a:defRPr/>
            </a:pPr>
            <a:fld id="{6EAF582D-976B-45F5-A101-7733D1442A59}" type="slidenum">
              <a:rPr lang="he-IL" smtClean="0"/>
              <a:pPr algn="l" rtl="0">
                <a:defRPr/>
              </a:pPr>
              <a:t>21</a:t>
            </a:fld>
            <a:endParaRPr lang="en-US" dirty="0"/>
          </a:p>
        </p:txBody>
      </p:sp>
      <p:sp>
        <p:nvSpPr>
          <p:cNvPr id="6" name="TextBox 5">
            <a:extLst>
              <a:ext uri="{FF2B5EF4-FFF2-40B4-BE49-F238E27FC236}">
                <a16:creationId xmlns:a16="http://schemas.microsoft.com/office/drawing/2014/main" xmlns="" id="{E8B40664-AA05-4FB2-BD9E-730C594CE6BF}"/>
              </a:ext>
            </a:extLst>
          </p:cNvPr>
          <p:cNvSpPr txBox="1"/>
          <p:nvPr/>
        </p:nvSpPr>
        <p:spPr>
          <a:xfrm>
            <a:off x="5652120" y="6021288"/>
            <a:ext cx="2863230" cy="646331"/>
          </a:xfrm>
          <a:prstGeom prst="rect">
            <a:avLst/>
          </a:prstGeom>
          <a:noFill/>
        </p:spPr>
        <p:txBody>
          <a:bodyPr wrap="square" rtlCol="0">
            <a:spAutoFit/>
          </a:bodyPr>
          <a:lstStyle/>
          <a:p>
            <a:pPr rtl="0"/>
            <a:r>
              <a:rPr lang="en-US" dirty="0"/>
              <a:t>Source: Israel Lands Authority</a:t>
            </a:r>
          </a:p>
        </p:txBody>
      </p:sp>
      <p:graphicFrame>
        <p:nvGraphicFramePr>
          <p:cNvPr id="8" name="Content Placeholder 7">
            <a:extLst>
              <a:ext uri="{FF2B5EF4-FFF2-40B4-BE49-F238E27FC236}">
                <a16:creationId xmlns:a16="http://schemas.microsoft.com/office/drawing/2014/main" xmlns="" id="{07DC1FF6-BE8E-489D-A4BE-F5A73447EDB1}"/>
              </a:ext>
            </a:extLst>
          </p:cNvPr>
          <p:cNvGraphicFramePr>
            <a:graphicFrameLocks noGrp="1"/>
          </p:cNvGraphicFramePr>
          <p:nvPr>
            <p:ph idx="1"/>
            <p:extLst>
              <p:ext uri="{D42A27DB-BD31-4B8C-83A1-F6EECF244321}">
                <p14:modId xmlns:p14="http://schemas.microsoft.com/office/powerpoint/2010/main" xmlns="" val="1149841310"/>
              </p:ext>
            </p:extLst>
          </p:nvPr>
        </p:nvGraphicFramePr>
        <p:xfrm>
          <a:off x="1692592" y="1690688"/>
          <a:ext cx="6335792" cy="3999744"/>
        </p:xfrm>
        <a:graphic>
          <a:graphicData uri="http://schemas.openxmlformats.org/drawingml/2006/table">
            <a:tbl>
              <a:tblPr rtl="1" firstRow="1" firstCol="1" bandRow="1">
                <a:tableStyleId>{5C22544A-7EE6-4342-B048-85BDC9FD1C3A}</a:tableStyleId>
              </a:tblPr>
              <a:tblGrid>
                <a:gridCol w="2074205">
                  <a:extLst>
                    <a:ext uri="{9D8B030D-6E8A-4147-A177-3AD203B41FA5}">
                      <a16:colId xmlns:a16="http://schemas.microsoft.com/office/drawing/2014/main" xmlns="" val="2015179072"/>
                    </a:ext>
                  </a:extLst>
                </a:gridCol>
                <a:gridCol w="670676">
                  <a:extLst>
                    <a:ext uri="{9D8B030D-6E8A-4147-A177-3AD203B41FA5}">
                      <a16:colId xmlns:a16="http://schemas.microsoft.com/office/drawing/2014/main" xmlns="" val="1528889968"/>
                    </a:ext>
                  </a:extLst>
                </a:gridCol>
                <a:gridCol w="670676">
                  <a:extLst>
                    <a:ext uri="{9D8B030D-6E8A-4147-A177-3AD203B41FA5}">
                      <a16:colId xmlns:a16="http://schemas.microsoft.com/office/drawing/2014/main" xmlns="" val="1770025703"/>
                    </a:ext>
                  </a:extLst>
                </a:gridCol>
                <a:gridCol w="670676">
                  <a:extLst>
                    <a:ext uri="{9D8B030D-6E8A-4147-A177-3AD203B41FA5}">
                      <a16:colId xmlns:a16="http://schemas.microsoft.com/office/drawing/2014/main" xmlns="" val="2200544062"/>
                    </a:ext>
                  </a:extLst>
                </a:gridCol>
                <a:gridCol w="908207">
                  <a:extLst>
                    <a:ext uri="{9D8B030D-6E8A-4147-A177-3AD203B41FA5}">
                      <a16:colId xmlns:a16="http://schemas.microsoft.com/office/drawing/2014/main" xmlns="" val="2087490637"/>
                    </a:ext>
                  </a:extLst>
                </a:gridCol>
                <a:gridCol w="670676">
                  <a:extLst>
                    <a:ext uri="{9D8B030D-6E8A-4147-A177-3AD203B41FA5}">
                      <a16:colId xmlns:a16="http://schemas.microsoft.com/office/drawing/2014/main" xmlns="" val="2371936113"/>
                    </a:ext>
                  </a:extLst>
                </a:gridCol>
                <a:gridCol w="670676">
                  <a:extLst>
                    <a:ext uri="{9D8B030D-6E8A-4147-A177-3AD203B41FA5}">
                      <a16:colId xmlns:a16="http://schemas.microsoft.com/office/drawing/2014/main" xmlns="" val="3186673523"/>
                    </a:ext>
                  </a:extLst>
                </a:gridCol>
              </a:tblGrid>
              <a:tr h="666372">
                <a:tc>
                  <a:txBody>
                    <a:bodyPr/>
                    <a:lstStyle/>
                    <a:p>
                      <a:pPr algn="r" rtl="1">
                        <a:lnSpc>
                          <a:spcPct val="150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50000"/>
                        </a:lnSpc>
                        <a:spcAft>
                          <a:spcPts val="800"/>
                        </a:spcAft>
                      </a:pPr>
                      <a:r>
                        <a:rPr lang="en-US" sz="1100" dirty="0" smtClean="0">
                          <a:effectLst/>
                        </a:rPr>
                        <a:t>Tel</a:t>
                      </a:r>
                      <a:r>
                        <a:rPr lang="en-US" sz="1100" baseline="0" dirty="0" smtClean="0">
                          <a:effectLst/>
                        </a:rPr>
                        <a:t> Aviv</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50000"/>
                        </a:lnSpc>
                        <a:spcAft>
                          <a:spcPts val="800"/>
                        </a:spcAft>
                      </a:pPr>
                      <a:r>
                        <a:rPr lang="en-US" sz="1100" dirty="0" smtClean="0">
                          <a:effectLst/>
                        </a:rPr>
                        <a:t>Center</a:t>
                      </a:r>
                      <a:r>
                        <a:rPr lang="he-IL" sz="1100" dirty="0" smtClean="0">
                          <a:effectLst/>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50000"/>
                        </a:lnSpc>
                        <a:spcAft>
                          <a:spcPts val="800"/>
                        </a:spcAft>
                      </a:pPr>
                      <a:r>
                        <a:rPr lang="en-US" sz="1000" dirty="0" smtClean="0">
                          <a:effectLst/>
                        </a:rPr>
                        <a:t>Jerusalem</a:t>
                      </a:r>
                      <a:r>
                        <a:rPr lang="he-IL" sz="1000" dirty="0" smtClean="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50000"/>
                        </a:lnSpc>
                        <a:spcAft>
                          <a:spcPts val="800"/>
                        </a:spcAft>
                      </a:pPr>
                      <a:r>
                        <a:rPr lang="en-US" sz="1100" dirty="0" smtClean="0">
                          <a:effectLst/>
                        </a:rPr>
                        <a:t>Haifa</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50000"/>
                        </a:lnSpc>
                        <a:spcAft>
                          <a:spcPts val="800"/>
                        </a:spcAft>
                      </a:pPr>
                      <a:r>
                        <a:rPr lang="en-US" sz="900" dirty="0" smtClean="0">
                          <a:effectLst/>
                        </a:rPr>
                        <a:t>Everything Else</a:t>
                      </a:r>
                      <a:endParaRPr lang="en-US" sz="9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50000"/>
                        </a:lnSpc>
                        <a:spcAft>
                          <a:spcPts val="800"/>
                        </a:spcAft>
                      </a:pPr>
                      <a:r>
                        <a:rPr lang="en-US" sz="1100" dirty="0" smtClean="0">
                          <a:effectLst/>
                        </a:rPr>
                        <a:t>Total</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xmlns="" val="3618947310"/>
                  </a:ext>
                </a:extLst>
              </a:tr>
              <a:tr h="315758">
                <a:tc>
                  <a:txBody>
                    <a:bodyPr/>
                    <a:lstStyle/>
                    <a:p>
                      <a:pPr algn="l" rtl="0">
                        <a:lnSpc>
                          <a:spcPct val="150000"/>
                        </a:lnSpc>
                        <a:spcAft>
                          <a:spcPts val="800"/>
                        </a:spcAft>
                      </a:pPr>
                      <a:r>
                        <a:rPr lang="en-US" sz="1100" dirty="0" smtClean="0">
                          <a:effectLst/>
                        </a:rPr>
                        <a:t>Tenders by the end of 2018</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0">
                        <a:lnSpc>
                          <a:spcPct val="150000"/>
                        </a:lnSpc>
                        <a:spcAft>
                          <a:spcPts val="800"/>
                        </a:spcAft>
                      </a:pPr>
                      <a:r>
                        <a:rPr lang="en-US" sz="1100" dirty="0">
                          <a:effectLst/>
                        </a:rPr>
                        <a:t>6132</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0">
                        <a:lnSpc>
                          <a:spcPct val="150000"/>
                        </a:lnSpc>
                        <a:spcAft>
                          <a:spcPts val="800"/>
                        </a:spcAft>
                      </a:pPr>
                      <a:r>
                        <a:rPr lang="en-US" sz="1100">
                          <a:effectLst/>
                        </a:rPr>
                        <a:t>27995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lnSpc>
                          <a:spcPct val="150000"/>
                        </a:lnSpc>
                        <a:spcAft>
                          <a:spcPts val="800"/>
                        </a:spcAft>
                      </a:pPr>
                      <a:r>
                        <a:rPr lang="en-US" sz="1100">
                          <a:effectLst/>
                        </a:rPr>
                        <a:t>22821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lnSpc>
                          <a:spcPct val="150000"/>
                        </a:lnSpc>
                        <a:spcAft>
                          <a:spcPts val="800"/>
                        </a:spcAft>
                      </a:pPr>
                      <a:r>
                        <a:rPr lang="en-US" sz="1100">
                          <a:effectLst/>
                        </a:rPr>
                        <a:t>19369</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lnSpc>
                          <a:spcPct val="150000"/>
                        </a:lnSpc>
                        <a:spcAft>
                          <a:spcPts val="800"/>
                        </a:spcAft>
                      </a:pPr>
                      <a:r>
                        <a:rPr lang="en-US" sz="1100">
                          <a:effectLst/>
                        </a:rPr>
                        <a:t>35710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lnSpc>
                          <a:spcPct val="150000"/>
                        </a:lnSpc>
                        <a:spcAft>
                          <a:spcPts val="800"/>
                        </a:spcAft>
                      </a:pPr>
                      <a:r>
                        <a:rPr lang="en-US" sz="1100">
                          <a:effectLst/>
                        </a:rPr>
                        <a:t>112027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xmlns="" val="82742940"/>
                  </a:ext>
                </a:extLst>
              </a:tr>
              <a:tr h="666372">
                <a:tc>
                  <a:txBody>
                    <a:bodyPr/>
                    <a:lstStyle/>
                    <a:p>
                      <a:pPr algn="l" rtl="0">
                        <a:lnSpc>
                          <a:spcPct val="150000"/>
                        </a:lnSpc>
                        <a:spcAft>
                          <a:spcPts val="800"/>
                        </a:spcAft>
                      </a:pPr>
                      <a:r>
                        <a:rPr lang="en-US" sz="1100" dirty="0" smtClean="0">
                          <a:effectLst/>
                        </a:rPr>
                        <a:t>Percentage of total tenders to contractors by the end of 2018</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lnSpc>
                          <a:spcPct val="150000"/>
                        </a:lnSpc>
                        <a:spcAft>
                          <a:spcPts val="800"/>
                        </a:spcAft>
                      </a:pPr>
                      <a:r>
                        <a:rPr lang="en-US" sz="1100" dirty="0">
                          <a:effectLst/>
                        </a:rPr>
                        <a:t>5%</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0">
                        <a:lnSpc>
                          <a:spcPct val="150000"/>
                        </a:lnSpc>
                        <a:spcAft>
                          <a:spcPts val="800"/>
                        </a:spcAft>
                      </a:pPr>
                      <a:r>
                        <a:rPr lang="en-US" sz="1100">
                          <a:effectLst/>
                        </a:rPr>
                        <a:t>25%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lnSpc>
                          <a:spcPct val="150000"/>
                        </a:lnSpc>
                        <a:spcAft>
                          <a:spcPts val="800"/>
                        </a:spcAft>
                      </a:pPr>
                      <a:r>
                        <a:rPr lang="en-US" sz="1100">
                          <a:effectLst/>
                        </a:rPr>
                        <a:t>20%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lnSpc>
                          <a:spcPct val="150000"/>
                        </a:lnSpc>
                        <a:spcAft>
                          <a:spcPts val="800"/>
                        </a:spcAft>
                      </a:pPr>
                      <a:r>
                        <a:rPr lang="en-US" sz="1100">
                          <a:effectLst/>
                        </a:rPr>
                        <a:t>17%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lnSpc>
                          <a:spcPct val="150000"/>
                        </a:lnSpc>
                        <a:spcAft>
                          <a:spcPts val="800"/>
                        </a:spcAft>
                      </a:pPr>
                      <a:r>
                        <a:rPr lang="en-US" sz="1100">
                          <a:effectLst/>
                        </a:rPr>
                        <a:t>32%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lnSpc>
                          <a:spcPct val="150000"/>
                        </a:lnSpc>
                        <a:spcAft>
                          <a:spcPts val="800"/>
                        </a:spcAft>
                      </a:pPr>
                      <a:r>
                        <a:rPr lang="en-US" sz="1100">
                          <a:effectLst/>
                        </a:rPr>
                        <a:t>100%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xmlns="" val="2252497125"/>
                  </a:ext>
                </a:extLst>
              </a:tr>
              <a:tr h="666372">
                <a:tc>
                  <a:txBody>
                    <a:bodyPr/>
                    <a:lstStyle/>
                    <a:p>
                      <a:pPr algn="l" rtl="0">
                        <a:lnSpc>
                          <a:spcPct val="150000"/>
                        </a:lnSpc>
                        <a:spcAft>
                          <a:spcPts val="800"/>
                        </a:spcAft>
                      </a:pPr>
                      <a:r>
                        <a:rPr lang="en-US" sz="1100" dirty="0" smtClean="0">
                          <a:effectLst/>
                        </a:rPr>
                        <a:t>Percent of total winners</a:t>
                      </a:r>
                      <a:r>
                        <a:rPr lang="en-US" sz="1100" baseline="0" dirty="0" smtClean="0">
                          <a:effectLst/>
                        </a:rPr>
                        <a:t> </a:t>
                      </a:r>
                      <a:r>
                        <a:rPr lang="en-US" sz="1100" dirty="0" smtClean="0">
                          <a:effectLst/>
                        </a:rPr>
                        <a:t> by April 2019</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lnSpc>
                          <a:spcPct val="150000"/>
                        </a:lnSpc>
                        <a:spcAft>
                          <a:spcPts val="800"/>
                        </a:spcAft>
                      </a:pPr>
                      <a:r>
                        <a:rPr lang="en-US" sz="1100">
                          <a:effectLst/>
                        </a:rPr>
                        <a:t>20%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0">
                        <a:lnSpc>
                          <a:spcPct val="150000"/>
                        </a:lnSpc>
                        <a:spcAft>
                          <a:spcPts val="800"/>
                        </a:spcAft>
                      </a:pPr>
                      <a:r>
                        <a:rPr lang="en-US" sz="1100">
                          <a:effectLst/>
                        </a:rPr>
                        <a:t>26%</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lnSpc>
                          <a:spcPct val="150000"/>
                        </a:lnSpc>
                        <a:spcAft>
                          <a:spcPts val="800"/>
                        </a:spcAft>
                      </a:pPr>
                      <a:r>
                        <a:rPr lang="en-US" sz="1100">
                          <a:effectLst/>
                        </a:rPr>
                        <a:t>13%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lnSpc>
                          <a:spcPct val="150000"/>
                        </a:lnSpc>
                        <a:spcAft>
                          <a:spcPts val="800"/>
                        </a:spcAft>
                      </a:pPr>
                      <a:r>
                        <a:rPr lang="en-US" sz="1100">
                          <a:effectLst/>
                        </a:rPr>
                        <a:t>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lnSpc>
                          <a:spcPct val="150000"/>
                        </a:lnSpc>
                        <a:spcAft>
                          <a:spcPts val="800"/>
                        </a:spcAft>
                      </a:pPr>
                      <a:r>
                        <a:rPr lang="en-US" sz="1100">
                          <a:effectLst/>
                        </a:rPr>
                        <a:t>34%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lnSpc>
                          <a:spcPct val="150000"/>
                        </a:lnSpc>
                        <a:spcAft>
                          <a:spcPts val="800"/>
                        </a:spcAft>
                      </a:pPr>
                      <a:r>
                        <a:rPr lang="en-US" sz="1100">
                          <a:effectLst/>
                        </a:rPr>
                        <a:t>59964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xmlns="" val="1153351162"/>
                  </a:ext>
                </a:extLst>
              </a:tr>
              <a:tr h="1018498">
                <a:tc>
                  <a:txBody>
                    <a:bodyPr/>
                    <a:lstStyle/>
                    <a:p>
                      <a:pPr algn="l" rtl="0">
                        <a:lnSpc>
                          <a:spcPct val="150000"/>
                        </a:lnSpc>
                        <a:spcAft>
                          <a:spcPts val="800"/>
                        </a:spcAft>
                      </a:pPr>
                      <a:r>
                        <a:rPr lang="en-US" sz="1100" dirty="0" smtClean="0">
                          <a:effectLst/>
                        </a:rPr>
                        <a:t>Percentage of the apartments that were divided in lottery to eligible until April 2019</a:t>
                      </a:r>
                    </a:p>
                  </a:txBody>
                  <a:tcPr marL="68580" marR="68580" marT="0" marB="0" anchor="ctr"/>
                </a:tc>
                <a:tc>
                  <a:txBody>
                    <a:bodyPr/>
                    <a:lstStyle/>
                    <a:p>
                      <a:pPr algn="r" rtl="1">
                        <a:lnSpc>
                          <a:spcPct val="150000"/>
                        </a:lnSpc>
                        <a:spcAft>
                          <a:spcPts val="800"/>
                        </a:spcAft>
                      </a:pPr>
                      <a:r>
                        <a:rPr lang="en-US" sz="1100">
                          <a:effectLst/>
                        </a:rPr>
                        <a:t>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0">
                        <a:lnSpc>
                          <a:spcPct val="150000"/>
                        </a:lnSpc>
                        <a:spcAft>
                          <a:spcPts val="800"/>
                        </a:spcAft>
                      </a:pPr>
                      <a:r>
                        <a:rPr lang="en-US" sz="1100">
                          <a:effectLst/>
                        </a:rPr>
                        <a:t>31%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lnSpc>
                          <a:spcPct val="150000"/>
                        </a:lnSpc>
                        <a:spcAft>
                          <a:spcPts val="800"/>
                        </a:spcAft>
                      </a:pPr>
                      <a:r>
                        <a:rPr lang="en-US" sz="1100">
                          <a:effectLst/>
                        </a:rPr>
                        <a:t>11%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lnSpc>
                          <a:spcPct val="150000"/>
                        </a:lnSpc>
                        <a:spcAft>
                          <a:spcPts val="800"/>
                        </a:spcAft>
                      </a:pPr>
                      <a:r>
                        <a:rPr lang="en-US" sz="1100">
                          <a:effectLst/>
                        </a:rPr>
                        <a:t>13%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lnSpc>
                          <a:spcPct val="150000"/>
                        </a:lnSpc>
                        <a:spcAft>
                          <a:spcPts val="800"/>
                        </a:spcAft>
                      </a:pPr>
                      <a:r>
                        <a:rPr lang="en-US" sz="1100">
                          <a:effectLst/>
                        </a:rPr>
                        <a:t>38%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lnSpc>
                          <a:spcPct val="150000"/>
                        </a:lnSpc>
                        <a:spcAft>
                          <a:spcPts val="800"/>
                        </a:spcAft>
                      </a:pPr>
                      <a:r>
                        <a:rPr lang="he-IL" sz="1100">
                          <a:effectLst/>
                        </a:rPr>
                        <a:t>60050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xmlns="" val="3188638800"/>
                  </a:ext>
                </a:extLst>
              </a:tr>
              <a:tr h="666372">
                <a:tc>
                  <a:txBody>
                    <a:bodyPr/>
                    <a:lstStyle/>
                    <a:p>
                      <a:pPr algn="l" rtl="0">
                        <a:lnSpc>
                          <a:spcPct val="150000"/>
                        </a:lnSpc>
                        <a:spcAft>
                          <a:spcPts val="800"/>
                        </a:spcAft>
                      </a:pPr>
                      <a:r>
                        <a:rPr lang="en-US" sz="1100" dirty="0" smtClean="0">
                          <a:effectLst/>
                        </a:rPr>
                        <a:t>Percentage of payables recorded until April 2019</a:t>
                      </a:r>
                      <a:endParaRPr lang="en-US" sz="1100" dirty="0">
                        <a:effectLst/>
                      </a:endParaRPr>
                    </a:p>
                  </a:txBody>
                  <a:tcPr marL="68580" marR="68580" marT="0" marB="0" anchor="ctr"/>
                </a:tc>
                <a:tc>
                  <a:txBody>
                    <a:bodyPr/>
                    <a:lstStyle/>
                    <a:p>
                      <a:pPr algn="r" rtl="1">
                        <a:lnSpc>
                          <a:spcPct val="150000"/>
                        </a:lnSpc>
                        <a:spcAft>
                          <a:spcPts val="800"/>
                        </a:spcAft>
                      </a:pPr>
                      <a:r>
                        <a:rPr lang="en-US" sz="1100">
                          <a:effectLst/>
                        </a:rPr>
                        <a:t>22%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0">
                        <a:lnSpc>
                          <a:spcPct val="150000"/>
                        </a:lnSpc>
                        <a:spcAft>
                          <a:spcPts val="800"/>
                        </a:spcAft>
                      </a:pPr>
                      <a:r>
                        <a:rPr lang="en-US" sz="1100">
                          <a:effectLst/>
                        </a:rPr>
                        <a:t>24%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lnSpc>
                          <a:spcPct val="150000"/>
                        </a:lnSpc>
                        <a:spcAft>
                          <a:spcPts val="800"/>
                        </a:spcAft>
                      </a:pPr>
                      <a:r>
                        <a:rPr lang="en-US" sz="1100">
                          <a:effectLst/>
                        </a:rPr>
                        <a:t>13%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lnSpc>
                          <a:spcPct val="150000"/>
                        </a:lnSpc>
                        <a:spcAft>
                          <a:spcPts val="800"/>
                        </a:spcAft>
                      </a:pPr>
                      <a:r>
                        <a:rPr lang="en-US" sz="1100">
                          <a:effectLst/>
                        </a:rPr>
                        <a:t>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lnSpc>
                          <a:spcPct val="150000"/>
                        </a:lnSpc>
                        <a:spcAft>
                          <a:spcPts val="800"/>
                        </a:spcAft>
                      </a:pPr>
                      <a:r>
                        <a:rPr lang="en-US" sz="1100">
                          <a:effectLst/>
                        </a:rPr>
                        <a:t>33%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lnSpc>
                          <a:spcPct val="150000"/>
                        </a:lnSpc>
                        <a:spcAft>
                          <a:spcPts val="800"/>
                        </a:spcAft>
                      </a:pPr>
                      <a:r>
                        <a:rPr lang="en-US" sz="1100" dirty="0">
                          <a:effectLst/>
                        </a:rPr>
                        <a:t>145000</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xmlns="" val="1790466016"/>
                  </a:ext>
                </a:extLst>
              </a:tr>
            </a:tbl>
          </a:graphicData>
        </a:graphic>
      </p:graphicFrame>
    </p:spTree>
    <p:extLst>
      <p:ext uri="{BB962C8B-B14F-4D97-AF65-F5344CB8AC3E}">
        <p14:creationId xmlns:p14="http://schemas.microsoft.com/office/powerpoint/2010/main" xmlns="" val="34110554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1FC103-50D4-490B-8B7E-2E0A965B1900}"/>
              </a:ext>
            </a:extLst>
          </p:cNvPr>
          <p:cNvSpPr>
            <a:spLocks noGrp="1"/>
          </p:cNvSpPr>
          <p:nvPr>
            <p:ph type="title"/>
          </p:nvPr>
        </p:nvSpPr>
        <p:spPr>
          <a:xfrm>
            <a:off x="628650" y="365126"/>
            <a:ext cx="8335838" cy="1325563"/>
          </a:xfrm>
        </p:spPr>
        <p:txBody>
          <a:bodyPr>
            <a:noAutofit/>
          </a:bodyPr>
          <a:lstStyle/>
          <a:p>
            <a:r>
              <a:rPr lang="en-US" sz="2800" dirty="0"/>
              <a:t>First apartment buyers prefer to buy apartments at market prices probably from incompatibility between the residential area and the winning</a:t>
            </a:r>
            <a:br>
              <a:rPr lang="en-US" sz="2800" dirty="0"/>
            </a:br>
            <a:r>
              <a:rPr lang="en-US" sz="2000" dirty="0"/>
              <a:t/>
            </a:r>
            <a:br>
              <a:rPr lang="en-US" sz="2000" dirty="0"/>
            </a:br>
            <a:endParaRPr lang="en-US" sz="2000" dirty="0">
              <a:solidFill>
                <a:schemeClr val="accent1"/>
              </a:solidFill>
            </a:endParaRPr>
          </a:p>
        </p:txBody>
      </p:sp>
      <p:pic>
        <p:nvPicPr>
          <p:cNvPr id="5" name="Content Placeholder 4">
            <a:extLst>
              <a:ext uri="{FF2B5EF4-FFF2-40B4-BE49-F238E27FC236}">
                <a16:creationId xmlns:a16="http://schemas.microsoft.com/office/drawing/2014/main" xmlns="" id="{94D899E3-07EC-4CAD-B4F4-FC1A186A6728}"/>
              </a:ext>
            </a:extLst>
          </p:cNvPr>
          <p:cNvPicPr>
            <a:picLocks noGrp="1" noChangeAspect="1"/>
          </p:cNvPicPr>
          <p:nvPr>
            <p:ph idx="1"/>
          </p:nvPr>
        </p:nvPicPr>
        <p:blipFill>
          <a:blip r:embed="rId2" cstate="print"/>
          <a:stretch>
            <a:fillRect/>
          </a:stretch>
        </p:blipFill>
        <p:spPr>
          <a:xfrm>
            <a:off x="1691680" y="1844824"/>
            <a:ext cx="5462588" cy="4095750"/>
          </a:xfrm>
          <a:prstGeom prst="rect">
            <a:avLst/>
          </a:prstGeom>
        </p:spPr>
      </p:pic>
      <p:sp>
        <p:nvSpPr>
          <p:cNvPr id="4" name="Slide Number Placeholder 3">
            <a:extLst>
              <a:ext uri="{FF2B5EF4-FFF2-40B4-BE49-F238E27FC236}">
                <a16:creationId xmlns:a16="http://schemas.microsoft.com/office/drawing/2014/main" xmlns="" id="{D9B5E582-4DC5-4004-9A58-62E5EDAEAF8D}"/>
              </a:ext>
            </a:extLst>
          </p:cNvPr>
          <p:cNvSpPr>
            <a:spLocks noGrp="1"/>
          </p:cNvSpPr>
          <p:nvPr>
            <p:ph type="sldNum" sz="quarter" idx="12"/>
          </p:nvPr>
        </p:nvSpPr>
        <p:spPr/>
        <p:txBody>
          <a:bodyPr/>
          <a:lstStyle/>
          <a:p>
            <a:pPr>
              <a:defRPr/>
            </a:pPr>
            <a:fld id="{6EAF582D-976B-45F5-A101-7733D1442A59}" type="slidenum">
              <a:rPr lang="he-IL" smtClean="0"/>
              <a:pPr>
                <a:defRPr/>
              </a:pPr>
              <a:t>22</a:t>
            </a:fld>
            <a:endParaRPr lang="en-US" dirty="0"/>
          </a:p>
        </p:txBody>
      </p:sp>
      <p:sp>
        <p:nvSpPr>
          <p:cNvPr id="6" name="TextBox 5">
            <a:extLst>
              <a:ext uri="{FF2B5EF4-FFF2-40B4-BE49-F238E27FC236}">
                <a16:creationId xmlns:a16="http://schemas.microsoft.com/office/drawing/2014/main" xmlns="" id="{45A7955C-0D03-4E89-B87B-3B26E77BB394}"/>
              </a:ext>
            </a:extLst>
          </p:cNvPr>
          <p:cNvSpPr txBox="1"/>
          <p:nvPr/>
        </p:nvSpPr>
        <p:spPr>
          <a:xfrm>
            <a:off x="5686450" y="6352144"/>
            <a:ext cx="1800200" cy="646331"/>
          </a:xfrm>
          <a:prstGeom prst="rect">
            <a:avLst/>
          </a:prstGeom>
          <a:noFill/>
        </p:spPr>
        <p:txBody>
          <a:bodyPr wrap="square" rtlCol="0">
            <a:spAutoFit/>
          </a:bodyPr>
          <a:lstStyle/>
          <a:p>
            <a:r>
              <a:rPr lang="en-US" dirty="0"/>
              <a:t>Source: Bank of Israel</a:t>
            </a:r>
          </a:p>
        </p:txBody>
      </p:sp>
      <p:sp>
        <p:nvSpPr>
          <p:cNvPr id="7" name="Curved Up Arrow 6">
            <a:hlinkClick r:id="rId3" action="ppaction://hlinksldjump"/>
            <a:extLst>
              <a:ext uri="{FF2B5EF4-FFF2-40B4-BE49-F238E27FC236}">
                <a16:creationId xmlns:a16="http://schemas.microsoft.com/office/drawing/2014/main" xmlns="" id="{E80B6F48-366B-43BB-99E1-88BD6423F5D2}"/>
              </a:ext>
            </a:extLst>
          </p:cNvPr>
          <p:cNvSpPr/>
          <p:nvPr/>
        </p:nvSpPr>
        <p:spPr>
          <a:xfrm>
            <a:off x="3995936" y="5949279"/>
            <a:ext cx="1368152" cy="772195"/>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3" name="TextBox 2"/>
          <p:cNvSpPr txBox="1"/>
          <p:nvPr/>
        </p:nvSpPr>
        <p:spPr>
          <a:xfrm>
            <a:off x="2843808" y="4941168"/>
            <a:ext cx="3456384" cy="276999"/>
          </a:xfrm>
          <a:prstGeom prst="rect">
            <a:avLst/>
          </a:prstGeom>
          <a:solidFill>
            <a:schemeClr val="bg1"/>
          </a:solidFill>
        </p:spPr>
        <p:txBody>
          <a:bodyPr wrap="square" rtlCol="1">
            <a:spAutoFit/>
          </a:bodyPr>
          <a:lstStyle/>
          <a:p>
            <a:pPr algn="l" rtl="0"/>
            <a:r>
              <a:rPr lang="en-US" sz="1200" dirty="0" smtClean="0"/>
              <a:t>Lottery winnings in the actual purchases</a:t>
            </a:r>
            <a:endParaRPr lang="he-IL" sz="1200" dirty="0"/>
          </a:p>
        </p:txBody>
      </p:sp>
      <p:sp>
        <p:nvSpPr>
          <p:cNvPr id="8" name="TextBox 7"/>
          <p:cNvSpPr txBox="1"/>
          <p:nvPr/>
        </p:nvSpPr>
        <p:spPr>
          <a:xfrm>
            <a:off x="2843808" y="5163872"/>
            <a:ext cx="3456384" cy="276999"/>
          </a:xfrm>
          <a:prstGeom prst="rect">
            <a:avLst/>
          </a:prstGeom>
          <a:solidFill>
            <a:schemeClr val="bg1"/>
          </a:solidFill>
        </p:spPr>
        <p:txBody>
          <a:bodyPr wrap="square" rtlCol="1">
            <a:spAutoFit/>
          </a:bodyPr>
          <a:lstStyle/>
          <a:p>
            <a:pPr rtl="0"/>
            <a:r>
              <a:rPr lang="en-US" sz="1200" dirty="0"/>
              <a:t>The apartments purchased at a discounted </a:t>
            </a:r>
            <a:r>
              <a:rPr lang="en-US" sz="1200" dirty="0" smtClean="0"/>
              <a:t>price</a:t>
            </a:r>
            <a:endParaRPr lang="en-US" sz="1200" dirty="0"/>
          </a:p>
        </p:txBody>
      </p:sp>
      <p:sp>
        <p:nvSpPr>
          <p:cNvPr id="9" name="TextBox 8"/>
          <p:cNvSpPr txBox="1"/>
          <p:nvPr/>
        </p:nvSpPr>
        <p:spPr>
          <a:xfrm>
            <a:off x="2843808" y="5367821"/>
            <a:ext cx="3456384" cy="276999"/>
          </a:xfrm>
          <a:prstGeom prst="rect">
            <a:avLst/>
          </a:prstGeom>
          <a:solidFill>
            <a:schemeClr val="bg1"/>
          </a:solidFill>
        </p:spPr>
        <p:txBody>
          <a:bodyPr wrap="square" rtlCol="1">
            <a:spAutoFit/>
          </a:bodyPr>
          <a:lstStyle/>
          <a:p>
            <a:pPr rtl="0"/>
            <a:r>
              <a:rPr lang="en-US" sz="1200" dirty="0"/>
              <a:t>The apartments purchased at the market </a:t>
            </a:r>
            <a:r>
              <a:rPr lang="en-US" sz="1200" dirty="0" smtClean="0"/>
              <a:t>price</a:t>
            </a:r>
            <a:endParaRPr lang="en-US" sz="1200" dirty="0"/>
          </a:p>
        </p:txBody>
      </p:sp>
      <p:sp>
        <p:nvSpPr>
          <p:cNvPr id="10" name="TextBox 9"/>
          <p:cNvSpPr txBox="1"/>
          <p:nvPr/>
        </p:nvSpPr>
        <p:spPr>
          <a:xfrm>
            <a:off x="2620594" y="1821887"/>
            <a:ext cx="3830166" cy="738664"/>
          </a:xfrm>
          <a:prstGeom prst="rect">
            <a:avLst/>
          </a:prstGeom>
          <a:solidFill>
            <a:srgbClr val="D3EEFB"/>
          </a:solidFill>
        </p:spPr>
        <p:txBody>
          <a:bodyPr wrap="square" rtlCol="1">
            <a:spAutoFit/>
          </a:bodyPr>
          <a:lstStyle/>
          <a:p>
            <a:r>
              <a:rPr lang="en-US" sz="1400" dirty="0"/>
              <a:t>Transactions carried out by purchasers first apartment plus winners of the lottery "occupant price", 2008 to 2017</a:t>
            </a:r>
            <a:endParaRPr lang="he-IL" sz="1400" dirty="0"/>
          </a:p>
        </p:txBody>
      </p:sp>
    </p:spTree>
    <p:extLst>
      <p:ext uri="{BB962C8B-B14F-4D97-AF65-F5344CB8AC3E}">
        <p14:creationId xmlns:p14="http://schemas.microsoft.com/office/powerpoint/2010/main" xmlns="" val="27216142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6C7131-39D9-4E64-8F4E-7B1271500B04}"/>
              </a:ext>
            </a:extLst>
          </p:cNvPr>
          <p:cNvSpPr>
            <a:spLocks noGrp="1"/>
          </p:cNvSpPr>
          <p:nvPr>
            <p:ph type="title"/>
          </p:nvPr>
        </p:nvSpPr>
        <p:spPr>
          <a:xfrm>
            <a:off x="457200" y="274638"/>
            <a:ext cx="8579296" cy="1143000"/>
          </a:xfrm>
        </p:spPr>
        <p:txBody>
          <a:bodyPr>
            <a:normAutofit fontScale="90000"/>
          </a:bodyPr>
          <a:lstStyle/>
          <a:p>
            <a:pPr algn="ctr" rtl="1"/>
            <a:r>
              <a:rPr lang="en-US" dirty="0">
                <a:solidFill>
                  <a:srgbClr val="003399"/>
                </a:solidFill>
              </a:rPr>
              <a:t>Inventory of housing units for households by city, 1990-2016</a:t>
            </a:r>
          </a:p>
        </p:txBody>
      </p:sp>
      <p:graphicFrame>
        <p:nvGraphicFramePr>
          <p:cNvPr id="5" name="Content Placeholder 4">
            <a:extLst>
              <a:ext uri="{FF2B5EF4-FFF2-40B4-BE49-F238E27FC236}">
                <a16:creationId xmlns:a16="http://schemas.microsoft.com/office/drawing/2014/main" xmlns="" id="{5F07D613-15CF-450D-B407-882029399A39}"/>
              </a:ext>
            </a:extLst>
          </p:cNvPr>
          <p:cNvGraphicFramePr>
            <a:graphicFrameLocks noGrp="1"/>
          </p:cNvGraphicFramePr>
          <p:nvPr>
            <p:ph idx="1"/>
            <p:extLst>
              <p:ext uri="{D42A27DB-BD31-4B8C-83A1-F6EECF244321}">
                <p14:modId xmlns:p14="http://schemas.microsoft.com/office/powerpoint/2010/main" xmlns="" val="4049590737"/>
              </p:ext>
            </p:extLst>
          </p:nvPr>
        </p:nvGraphicFramePr>
        <p:xfrm>
          <a:off x="395536" y="1740803"/>
          <a:ext cx="78867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xmlns="" id="{944FFADA-C510-46DB-9FBC-E52D5173A198}"/>
              </a:ext>
            </a:extLst>
          </p:cNvPr>
          <p:cNvSpPr>
            <a:spLocks noGrp="1"/>
          </p:cNvSpPr>
          <p:nvPr>
            <p:ph type="sldNum" sz="quarter" idx="12"/>
          </p:nvPr>
        </p:nvSpPr>
        <p:spPr/>
        <p:txBody>
          <a:bodyPr/>
          <a:lstStyle/>
          <a:p>
            <a:pPr>
              <a:defRPr/>
            </a:pPr>
            <a:fld id="{6EAF582D-976B-45F5-A101-7733D1442A59}" type="slidenum">
              <a:rPr lang="he-IL" smtClean="0"/>
              <a:pPr>
                <a:defRPr/>
              </a:pPr>
              <a:t>23</a:t>
            </a:fld>
            <a:endParaRPr lang="en-US" dirty="0"/>
          </a:p>
        </p:txBody>
      </p:sp>
      <p:sp>
        <p:nvSpPr>
          <p:cNvPr id="8" name="TextBox 7">
            <a:extLst>
              <a:ext uri="{FF2B5EF4-FFF2-40B4-BE49-F238E27FC236}">
                <a16:creationId xmlns:a16="http://schemas.microsoft.com/office/drawing/2014/main" xmlns="" id="{9F77BCA6-EC35-41C5-A167-6CFDBBCB488E}"/>
              </a:ext>
            </a:extLst>
          </p:cNvPr>
          <p:cNvSpPr txBox="1"/>
          <p:nvPr/>
        </p:nvSpPr>
        <p:spPr>
          <a:xfrm>
            <a:off x="2627784" y="1417638"/>
            <a:ext cx="4248472" cy="646331"/>
          </a:xfrm>
          <a:prstGeom prst="rect">
            <a:avLst/>
          </a:prstGeom>
          <a:noFill/>
        </p:spPr>
        <p:txBody>
          <a:bodyPr wrap="square" rtlCol="0">
            <a:spAutoFit/>
          </a:bodyPr>
          <a:lstStyle/>
          <a:p>
            <a:r>
              <a:rPr lang="en-US" dirty="0"/>
              <a:t>A steady decline in every city for three decades</a:t>
            </a:r>
          </a:p>
        </p:txBody>
      </p:sp>
    </p:spTree>
    <p:extLst>
      <p:ext uri="{BB962C8B-B14F-4D97-AF65-F5344CB8AC3E}">
        <p14:creationId xmlns:p14="http://schemas.microsoft.com/office/powerpoint/2010/main" xmlns="" val="12712410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7C1A35-F48F-4E31-B684-2C210E368D82}"/>
              </a:ext>
            </a:extLst>
          </p:cNvPr>
          <p:cNvSpPr>
            <a:spLocks noGrp="1"/>
          </p:cNvSpPr>
          <p:nvPr>
            <p:ph type="title"/>
          </p:nvPr>
        </p:nvSpPr>
        <p:spPr/>
        <p:txBody>
          <a:bodyPr>
            <a:noAutofit/>
          </a:bodyPr>
          <a:lstStyle/>
          <a:p>
            <a:pPr algn="ctr" rtl="1">
              <a:defRPr sz="1400" b="0" i="0" u="none" strike="noStrike" kern="1200" spc="0" baseline="0">
                <a:solidFill>
                  <a:prstClr val="black">
                    <a:lumMod val="65000"/>
                    <a:lumOff val="35000"/>
                  </a:prstClr>
                </a:solidFill>
                <a:latin typeface="+mn-lt"/>
                <a:ea typeface="+mn-ea"/>
                <a:cs typeface="+mn-cs"/>
              </a:defRPr>
            </a:pPr>
            <a:r>
              <a:rPr lang="en-US" sz="3600" b="1" dirty="0">
                <a:solidFill>
                  <a:srgbClr val="003399"/>
                </a:solidFill>
              </a:rPr>
              <a:t>The gap </a:t>
            </a:r>
            <a:r>
              <a:rPr lang="en-US" sz="3600" b="1" u="sng" dirty="0">
                <a:solidFill>
                  <a:srgbClr val="003399"/>
                </a:solidFill>
              </a:rPr>
              <a:t>between</a:t>
            </a:r>
            <a:r>
              <a:rPr lang="en-US" sz="3600" b="1" dirty="0">
                <a:solidFill>
                  <a:srgbClr val="003399"/>
                </a:solidFill>
              </a:rPr>
              <a:t> the stock of dwellings and the </a:t>
            </a:r>
            <a:r>
              <a:rPr lang="en-US" sz="3600" b="1" u="sng" dirty="0">
                <a:solidFill>
                  <a:srgbClr val="003399"/>
                </a:solidFill>
              </a:rPr>
              <a:t>total</a:t>
            </a:r>
            <a:r>
              <a:rPr lang="en-US" sz="3600" b="1" dirty="0">
                <a:solidFill>
                  <a:srgbClr val="003399"/>
                </a:solidFill>
              </a:rPr>
              <a:t> number of households, 26 selected cities, 1990 - 2016</a:t>
            </a:r>
            <a:endParaRPr lang="en-US" sz="3600" dirty="0">
              <a:solidFill>
                <a:srgbClr val="003399"/>
              </a:solidFill>
            </a:endParaRPr>
          </a:p>
        </p:txBody>
      </p:sp>
      <p:graphicFrame>
        <p:nvGraphicFramePr>
          <p:cNvPr id="5" name="Content Placeholder 4">
            <a:extLst>
              <a:ext uri="{FF2B5EF4-FFF2-40B4-BE49-F238E27FC236}">
                <a16:creationId xmlns:a16="http://schemas.microsoft.com/office/drawing/2014/main" xmlns="" id="{FC54BC30-D783-4CD3-A0A8-180E094FBC2C}"/>
              </a:ext>
            </a:extLst>
          </p:cNvPr>
          <p:cNvGraphicFramePr>
            <a:graphicFrameLocks noGrp="1"/>
          </p:cNvGraphicFramePr>
          <p:nvPr>
            <p:ph idx="1"/>
            <p:extLst>
              <p:ext uri="{D42A27DB-BD31-4B8C-83A1-F6EECF244321}">
                <p14:modId xmlns:p14="http://schemas.microsoft.com/office/powerpoint/2010/main" xmlns="" val="4219952836"/>
              </p:ext>
            </p:extLst>
          </p:nvPr>
        </p:nvGraphicFramePr>
        <p:xfrm>
          <a:off x="628650" y="1825625"/>
          <a:ext cx="8047806" cy="4339679"/>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xmlns="" id="{8E3F9606-61E8-4555-A8F4-73A69B6D3CFA}"/>
              </a:ext>
            </a:extLst>
          </p:cNvPr>
          <p:cNvSpPr>
            <a:spLocks noGrp="1"/>
          </p:cNvSpPr>
          <p:nvPr>
            <p:ph type="sldNum" sz="quarter" idx="12"/>
          </p:nvPr>
        </p:nvSpPr>
        <p:spPr/>
        <p:txBody>
          <a:bodyPr/>
          <a:lstStyle/>
          <a:p>
            <a:pPr>
              <a:defRPr/>
            </a:pPr>
            <a:fld id="{6EAF582D-976B-45F5-A101-7733D1442A59}" type="slidenum">
              <a:rPr lang="he-IL" sz="1400" smtClean="0"/>
              <a:pPr>
                <a:defRPr/>
              </a:pPr>
              <a:t>24</a:t>
            </a:fld>
            <a:endParaRPr lang="en-US" sz="1400" dirty="0"/>
          </a:p>
        </p:txBody>
      </p:sp>
      <p:sp>
        <p:nvSpPr>
          <p:cNvPr id="6" name="Curved Up Arrow 6">
            <a:hlinkClick r:id="rId3" action="ppaction://hlinksldjump"/>
            <a:extLst>
              <a:ext uri="{FF2B5EF4-FFF2-40B4-BE49-F238E27FC236}">
                <a16:creationId xmlns:a16="http://schemas.microsoft.com/office/drawing/2014/main" xmlns="" id="{101B661A-A9CC-4232-831E-A69A692E48B4}"/>
              </a:ext>
            </a:extLst>
          </p:cNvPr>
          <p:cNvSpPr/>
          <p:nvPr/>
        </p:nvSpPr>
        <p:spPr>
          <a:xfrm>
            <a:off x="4716016" y="6094377"/>
            <a:ext cx="1041487" cy="627099"/>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2000">
              <a:solidFill>
                <a:schemeClr val="tx1"/>
              </a:solidFill>
            </a:endParaRPr>
          </a:p>
        </p:txBody>
      </p:sp>
      <p:sp>
        <p:nvSpPr>
          <p:cNvPr id="7" name="TextBox 1"/>
          <p:cNvSpPr txBox="1"/>
          <p:nvPr/>
        </p:nvSpPr>
        <p:spPr>
          <a:xfrm>
            <a:off x="6457950" y="5445224"/>
            <a:ext cx="576064" cy="216024"/>
          </a:xfrm>
          <a:prstGeom prst="rect">
            <a:avLst/>
          </a:prstGeom>
          <a:solidFill>
            <a:schemeClr val="bg1"/>
          </a:solidFill>
        </p:spPr>
        <p:txBody>
          <a:bodyPr wrap="square" rtlCol="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dirty="0" err="1" smtClean="0"/>
              <a:t>Kfar</a:t>
            </a:r>
            <a:r>
              <a:rPr lang="en-US" sz="1000" dirty="0" smtClean="0"/>
              <a:t> Saba</a:t>
            </a:r>
            <a:endParaRPr lang="he-IL" sz="1000" dirty="0"/>
          </a:p>
        </p:txBody>
      </p:sp>
      <p:sp>
        <p:nvSpPr>
          <p:cNvPr id="8" name="TextBox 1"/>
          <p:cNvSpPr txBox="1"/>
          <p:nvPr/>
        </p:nvSpPr>
        <p:spPr>
          <a:xfrm>
            <a:off x="3059832" y="5661248"/>
            <a:ext cx="576064" cy="216024"/>
          </a:xfrm>
          <a:prstGeom prst="rect">
            <a:avLst/>
          </a:prstGeom>
          <a:solidFill>
            <a:schemeClr val="bg1"/>
          </a:solidFill>
        </p:spPr>
        <p:txBody>
          <a:bodyPr wrap="square" rtlCol="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800" dirty="0" err="1" smtClean="0"/>
              <a:t>Rishon</a:t>
            </a:r>
            <a:r>
              <a:rPr lang="en-US" sz="800" dirty="0" smtClean="0"/>
              <a:t> </a:t>
            </a:r>
            <a:r>
              <a:rPr lang="en-US" sz="800" dirty="0" err="1" smtClean="0"/>
              <a:t>Letsoin</a:t>
            </a:r>
            <a:r>
              <a:rPr lang="en-US" sz="800" dirty="0" smtClean="0"/>
              <a:t> </a:t>
            </a:r>
            <a:endParaRPr lang="he-IL" sz="800" dirty="0"/>
          </a:p>
        </p:txBody>
      </p:sp>
    </p:spTree>
    <p:extLst>
      <p:ext uri="{BB962C8B-B14F-4D97-AF65-F5344CB8AC3E}">
        <p14:creationId xmlns:p14="http://schemas.microsoft.com/office/powerpoint/2010/main" xmlns="" val="10692816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Sale of land by Israel Land Administration 1998-2013</a:t>
            </a:r>
          </a:p>
        </p:txBody>
      </p:sp>
      <p:pic>
        <p:nvPicPr>
          <p:cNvPr id="4" name="Content Placeholder 3"/>
          <p:cNvPicPr>
            <a:picLocks noGrp="1" noChangeAspect="1"/>
          </p:cNvPicPr>
          <p:nvPr>
            <p:ph idx="1"/>
          </p:nvPr>
        </p:nvPicPr>
        <p:blipFill>
          <a:blip r:embed="rId2" cstate="print"/>
          <a:stretch>
            <a:fillRect/>
          </a:stretch>
        </p:blipFill>
        <p:spPr>
          <a:xfrm>
            <a:off x="1403648" y="1665918"/>
            <a:ext cx="5865019" cy="2907506"/>
          </a:xfrm>
          <a:prstGeom prst="rect">
            <a:avLst/>
          </a:prstGeom>
        </p:spPr>
      </p:pic>
      <p:sp>
        <p:nvSpPr>
          <p:cNvPr id="6" name="Rectangle 5"/>
          <p:cNvSpPr/>
          <p:nvPr/>
        </p:nvSpPr>
        <p:spPr>
          <a:xfrm>
            <a:off x="971600" y="4951009"/>
            <a:ext cx="7591424" cy="1754326"/>
          </a:xfrm>
          <a:prstGeom prst="rect">
            <a:avLst/>
          </a:prstGeom>
        </p:spPr>
        <p:txBody>
          <a:bodyPr wrap="square">
            <a:spAutoFit/>
          </a:bodyPr>
          <a:lstStyle/>
          <a:p>
            <a:r>
              <a:rPr lang="en-US" dirty="0">
                <a:solidFill>
                  <a:srgbClr val="222222"/>
                </a:solidFill>
                <a:latin typeface="arial" panose="020B0604020202020204" pitchFamily="34" charset="0"/>
              </a:rPr>
              <a:t>Marketing lands </a:t>
            </a:r>
            <a:r>
              <a:rPr lang="en-US" dirty="0" smtClean="0">
                <a:solidFill>
                  <a:srgbClr val="222222"/>
                </a:solidFill>
                <a:latin typeface="arial" panose="020B0604020202020204" pitchFamily="34" charset="0"/>
              </a:rPr>
              <a:t>2014-2015</a:t>
            </a:r>
          </a:p>
          <a:p>
            <a:pPr rtl="0"/>
            <a:r>
              <a:rPr lang="en-US" dirty="0">
                <a:solidFill>
                  <a:srgbClr val="222222"/>
                </a:solidFill>
                <a:latin typeface="arial" panose="020B0604020202020204" pitchFamily="34" charset="0"/>
              </a:rPr>
              <a:t>The population in Tel Aviv and the center constitutes 45 households only 25 of its marketing in Tel Aviv and the </a:t>
            </a:r>
            <a:r>
              <a:rPr lang="en-US" dirty="0" err="1" smtClean="0">
                <a:solidFill>
                  <a:srgbClr val="222222"/>
                </a:solidFill>
                <a:latin typeface="arial" panose="020B0604020202020204" pitchFamily="34" charset="0"/>
              </a:rPr>
              <a:t>centerIn</a:t>
            </a:r>
            <a:r>
              <a:rPr lang="en-US" dirty="0" smtClean="0">
                <a:solidFill>
                  <a:srgbClr val="222222"/>
                </a:solidFill>
                <a:latin typeface="arial" panose="020B0604020202020204" pitchFamily="34" charset="0"/>
              </a:rPr>
              <a:t> </a:t>
            </a:r>
            <a:r>
              <a:rPr lang="en-US" dirty="0">
                <a:solidFill>
                  <a:srgbClr val="222222"/>
                </a:solidFill>
                <a:latin typeface="arial" panose="020B0604020202020204" pitchFamily="34" charset="0"/>
              </a:rPr>
              <a:t>contrast, 23 of the households in Haifa and Jerusalem comprise 39 of the </a:t>
            </a:r>
            <a:r>
              <a:rPr lang="en-US" dirty="0" smtClean="0">
                <a:solidFill>
                  <a:srgbClr val="222222"/>
                </a:solidFill>
                <a:latin typeface="arial" panose="020B0604020202020204" pitchFamily="34" charset="0"/>
              </a:rPr>
              <a:t>markets</a:t>
            </a:r>
          </a:p>
          <a:p>
            <a:r>
              <a:rPr lang="en-US" dirty="0">
                <a:solidFill>
                  <a:srgbClr val="222222"/>
                </a:solidFill>
                <a:latin typeface="arial" panose="020B0604020202020204" pitchFamily="34" charset="0"/>
              </a:rPr>
              <a:t>Source: Israel Land Administration</a:t>
            </a:r>
            <a:endParaRPr lang="he-IL" b="0" i="0" dirty="0">
              <a:solidFill>
                <a:srgbClr val="222222"/>
              </a:solidFill>
              <a:effectLst/>
              <a:latin typeface="arial" panose="020B0604020202020204" pitchFamily="34" charset="0"/>
            </a:endParaRPr>
          </a:p>
        </p:txBody>
      </p:sp>
      <p:sp>
        <p:nvSpPr>
          <p:cNvPr id="7" name="TextBox 6"/>
          <p:cNvSpPr txBox="1"/>
          <p:nvPr/>
        </p:nvSpPr>
        <p:spPr>
          <a:xfrm>
            <a:off x="3851920" y="4631848"/>
            <a:ext cx="5184576" cy="369332"/>
          </a:xfrm>
          <a:prstGeom prst="rect">
            <a:avLst/>
          </a:prstGeom>
          <a:noFill/>
        </p:spPr>
        <p:txBody>
          <a:bodyPr wrap="square" rtlCol="0">
            <a:spAutoFit/>
          </a:bodyPr>
          <a:lstStyle/>
          <a:p>
            <a:r>
              <a:rPr lang="en-US" dirty="0"/>
              <a:t>Source: Weitzman Nagar Bank of Israel</a:t>
            </a:r>
          </a:p>
        </p:txBody>
      </p:sp>
      <p:sp>
        <p:nvSpPr>
          <p:cNvPr id="8" name="Curved Up Arrow 7">
            <a:hlinkClick r:id="rId3" action="ppaction://hlinksldjump"/>
          </p:cNvPr>
          <p:cNvSpPr/>
          <p:nvPr/>
        </p:nvSpPr>
        <p:spPr>
          <a:xfrm>
            <a:off x="457200" y="5311408"/>
            <a:ext cx="781050" cy="435352"/>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3" name="TextBox 2"/>
          <p:cNvSpPr txBox="1"/>
          <p:nvPr/>
        </p:nvSpPr>
        <p:spPr>
          <a:xfrm>
            <a:off x="5985075" y="4166055"/>
            <a:ext cx="1080120" cy="276999"/>
          </a:xfrm>
          <a:prstGeom prst="rect">
            <a:avLst/>
          </a:prstGeom>
          <a:solidFill>
            <a:schemeClr val="bg1"/>
          </a:solidFill>
        </p:spPr>
        <p:txBody>
          <a:bodyPr wrap="square" rtlCol="1">
            <a:spAutoFit/>
          </a:bodyPr>
          <a:lstStyle/>
          <a:p>
            <a:r>
              <a:rPr lang="en-US" sz="1200" dirty="0" smtClean="0"/>
              <a:t>Jerusalem</a:t>
            </a:r>
            <a:endParaRPr lang="he-IL" sz="1200" dirty="0"/>
          </a:p>
        </p:txBody>
      </p:sp>
      <p:sp>
        <p:nvSpPr>
          <p:cNvPr id="9" name="TextBox 8"/>
          <p:cNvSpPr txBox="1"/>
          <p:nvPr/>
        </p:nvSpPr>
        <p:spPr>
          <a:xfrm>
            <a:off x="5301651" y="4156424"/>
            <a:ext cx="830037" cy="276999"/>
          </a:xfrm>
          <a:prstGeom prst="rect">
            <a:avLst/>
          </a:prstGeom>
          <a:solidFill>
            <a:schemeClr val="bg1"/>
          </a:solidFill>
        </p:spPr>
        <p:txBody>
          <a:bodyPr wrap="square" rtlCol="1">
            <a:spAutoFit/>
          </a:bodyPr>
          <a:lstStyle/>
          <a:p>
            <a:r>
              <a:rPr lang="en-US" sz="1200" dirty="0" smtClean="0"/>
              <a:t>North</a:t>
            </a:r>
            <a:endParaRPr lang="he-IL" sz="1200" dirty="0"/>
          </a:p>
        </p:txBody>
      </p:sp>
      <p:sp>
        <p:nvSpPr>
          <p:cNvPr id="10" name="TextBox 9"/>
          <p:cNvSpPr txBox="1"/>
          <p:nvPr/>
        </p:nvSpPr>
        <p:spPr>
          <a:xfrm>
            <a:off x="4407700" y="4156424"/>
            <a:ext cx="1080120" cy="276999"/>
          </a:xfrm>
          <a:prstGeom prst="rect">
            <a:avLst/>
          </a:prstGeom>
          <a:solidFill>
            <a:schemeClr val="bg1"/>
          </a:solidFill>
        </p:spPr>
        <p:txBody>
          <a:bodyPr wrap="square" rtlCol="1">
            <a:spAutoFit/>
          </a:bodyPr>
          <a:lstStyle/>
          <a:p>
            <a:r>
              <a:rPr lang="en-US" sz="1200" dirty="0" smtClean="0"/>
              <a:t>Haifa</a:t>
            </a:r>
            <a:endParaRPr lang="he-IL" sz="1200" dirty="0"/>
          </a:p>
        </p:txBody>
      </p:sp>
      <p:sp>
        <p:nvSpPr>
          <p:cNvPr id="11" name="TextBox 10"/>
          <p:cNvSpPr txBox="1"/>
          <p:nvPr/>
        </p:nvSpPr>
        <p:spPr>
          <a:xfrm>
            <a:off x="3715170" y="4098000"/>
            <a:ext cx="933228" cy="276999"/>
          </a:xfrm>
          <a:prstGeom prst="rect">
            <a:avLst/>
          </a:prstGeom>
          <a:solidFill>
            <a:schemeClr val="bg1"/>
          </a:solidFill>
        </p:spPr>
        <p:txBody>
          <a:bodyPr wrap="square" rtlCol="1">
            <a:spAutoFit/>
          </a:bodyPr>
          <a:lstStyle/>
          <a:p>
            <a:r>
              <a:rPr lang="en-US" sz="1200" dirty="0" smtClean="0"/>
              <a:t>Center</a:t>
            </a:r>
            <a:endParaRPr lang="he-IL" sz="1200" dirty="0"/>
          </a:p>
        </p:txBody>
      </p:sp>
      <p:sp>
        <p:nvSpPr>
          <p:cNvPr id="12" name="TextBox 11"/>
          <p:cNvSpPr txBox="1"/>
          <p:nvPr/>
        </p:nvSpPr>
        <p:spPr>
          <a:xfrm>
            <a:off x="2996219" y="4127212"/>
            <a:ext cx="839086" cy="276999"/>
          </a:xfrm>
          <a:prstGeom prst="rect">
            <a:avLst/>
          </a:prstGeom>
          <a:solidFill>
            <a:schemeClr val="bg1"/>
          </a:solidFill>
        </p:spPr>
        <p:txBody>
          <a:bodyPr wrap="square" rtlCol="1">
            <a:spAutoFit/>
          </a:bodyPr>
          <a:lstStyle/>
          <a:p>
            <a:r>
              <a:rPr lang="en-US" sz="1200" dirty="0" smtClean="0"/>
              <a:t>Tel Aviv</a:t>
            </a:r>
            <a:endParaRPr lang="he-IL" sz="1200" dirty="0"/>
          </a:p>
        </p:txBody>
      </p:sp>
      <p:sp>
        <p:nvSpPr>
          <p:cNvPr id="13" name="TextBox 12"/>
          <p:cNvSpPr txBox="1"/>
          <p:nvPr/>
        </p:nvSpPr>
        <p:spPr>
          <a:xfrm>
            <a:off x="2066252" y="4166055"/>
            <a:ext cx="1080120" cy="276999"/>
          </a:xfrm>
          <a:prstGeom prst="rect">
            <a:avLst/>
          </a:prstGeom>
          <a:solidFill>
            <a:schemeClr val="bg1"/>
          </a:solidFill>
        </p:spPr>
        <p:txBody>
          <a:bodyPr wrap="square" rtlCol="1">
            <a:spAutoFit/>
          </a:bodyPr>
          <a:lstStyle/>
          <a:p>
            <a:r>
              <a:rPr lang="en-US" sz="1200" dirty="0" smtClean="0"/>
              <a:t>South </a:t>
            </a:r>
            <a:endParaRPr lang="he-IL" sz="1200" dirty="0"/>
          </a:p>
        </p:txBody>
      </p:sp>
      <p:sp>
        <p:nvSpPr>
          <p:cNvPr id="14" name="TextBox 13"/>
          <p:cNvSpPr txBox="1"/>
          <p:nvPr/>
        </p:nvSpPr>
        <p:spPr>
          <a:xfrm>
            <a:off x="1282257" y="4133971"/>
            <a:ext cx="1080120" cy="276999"/>
          </a:xfrm>
          <a:prstGeom prst="rect">
            <a:avLst/>
          </a:prstGeom>
          <a:solidFill>
            <a:schemeClr val="bg1"/>
          </a:solidFill>
        </p:spPr>
        <p:txBody>
          <a:bodyPr wrap="square" rtlCol="1">
            <a:spAutoFit/>
          </a:bodyPr>
          <a:lstStyle/>
          <a:p>
            <a:r>
              <a:rPr lang="en-US" sz="1200" dirty="0" smtClean="0"/>
              <a:t>West Bank </a:t>
            </a:r>
            <a:endParaRPr lang="he-IL" sz="1200" dirty="0"/>
          </a:p>
        </p:txBody>
      </p:sp>
      <p:sp>
        <p:nvSpPr>
          <p:cNvPr id="15" name="TextBox 14"/>
          <p:cNvSpPr txBox="1"/>
          <p:nvPr/>
        </p:nvSpPr>
        <p:spPr>
          <a:xfrm>
            <a:off x="4690064" y="1942225"/>
            <a:ext cx="1754144" cy="276999"/>
          </a:xfrm>
          <a:prstGeom prst="rect">
            <a:avLst/>
          </a:prstGeom>
          <a:solidFill>
            <a:schemeClr val="bg1"/>
          </a:solidFill>
        </p:spPr>
        <p:txBody>
          <a:bodyPr wrap="square" rtlCol="1">
            <a:spAutoFit/>
          </a:bodyPr>
          <a:lstStyle/>
          <a:p>
            <a:r>
              <a:rPr lang="en-US" sz="1200" dirty="0"/>
              <a:t>Population distribution</a:t>
            </a:r>
            <a:endParaRPr lang="he-IL" sz="1200" dirty="0"/>
          </a:p>
        </p:txBody>
      </p:sp>
      <p:sp>
        <p:nvSpPr>
          <p:cNvPr id="16" name="TextBox 15"/>
          <p:cNvSpPr txBox="1"/>
          <p:nvPr/>
        </p:nvSpPr>
        <p:spPr>
          <a:xfrm>
            <a:off x="2811437" y="1829107"/>
            <a:ext cx="1440160" cy="400110"/>
          </a:xfrm>
          <a:prstGeom prst="rect">
            <a:avLst/>
          </a:prstGeom>
          <a:solidFill>
            <a:schemeClr val="bg1"/>
          </a:solidFill>
        </p:spPr>
        <p:txBody>
          <a:bodyPr wrap="square" rtlCol="1">
            <a:spAutoFit/>
          </a:bodyPr>
          <a:lstStyle/>
          <a:p>
            <a:pPr rtl="0"/>
            <a:r>
              <a:rPr lang="en-US" sz="1000" dirty="0"/>
              <a:t>Residential </a:t>
            </a:r>
            <a:r>
              <a:rPr lang="en-US" sz="1000" dirty="0" smtClean="0"/>
              <a:t>units Distribution Sold</a:t>
            </a:r>
            <a:endParaRPr lang="he-IL" dirty="0"/>
          </a:p>
        </p:txBody>
      </p:sp>
    </p:spTree>
    <p:extLst>
      <p:ext uri="{BB962C8B-B14F-4D97-AF65-F5344CB8AC3E}">
        <p14:creationId xmlns:p14="http://schemas.microsoft.com/office/powerpoint/2010/main" xmlns="" val="40234158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003399"/>
                </a:solidFill>
              </a:rPr>
              <a:t>Real Change 2007-2016</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538930590"/>
              </p:ext>
            </p:extLst>
          </p:nvPr>
        </p:nvGraphicFramePr>
        <p:xfrm>
          <a:off x="431701" y="1556792"/>
          <a:ext cx="8496622" cy="3933181"/>
        </p:xfrm>
        <a:graphic>
          <a:graphicData uri="http://schemas.openxmlformats.org/drawingml/2006/chart">
            <c:chart xmlns:c="http://schemas.openxmlformats.org/drawingml/2006/chart" xmlns:r="http://schemas.openxmlformats.org/officeDocument/2006/relationships" r:id="rId2"/>
          </a:graphicData>
        </a:graphic>
      </p:graphicFrame>
      <p:sp>
        <p:nvSpPr>
          <p:cNvPr id="5" name="Curved Up Arrow 4">
            <a:hlinkClick r:id="rId3" action="ppaction://hlinksldjump"/>
          </p:cNvPr>
          <p:cNvSpPr/>
          <p:nvPr/>
        </p:nvSpPr>
        <p:spPr>
          <a:xfrm>
            <a:off x="3995936" y="5949280"/>
            <a:ext cx="800100" cy="45720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solidFill>
                <a:schemeClr val="tx1"/>
              </a:solidFill>
            </a:endParaRPr>
          </a:p>
        </p:txBody>
      </p:sp>
      <p:cxnSp>
        <p:nvCxnSpPr>
          <p:cNvPr id="6" name="Straight Connector 5"/>
          <p:cNvCxnSpPr/>
          <p:nvPr/>
        </p:nvCxnSpPr>
        <p:spPr bwMode="auto">
          <a:xfrm flipV="1">
            <a:off x="755576" y="3284984"/>
            <a:ext cx="7848872" cy="72008"/>
          </a:xfrm>
          <a:prstGeom prst="line">
            <a:avLst/>
          </a:prstGeom>
          <a:noFill/>
          <a:ln w="25400" cap="flat" cmpd="sng" algn="ctr">
            <a:solidFill>
              <a:srgbClr val="FF0000"/>
            </a:solidFill>
            <a:prstDash val="solid"/>
            <a:round/>
            <a:headEnd type="none" w="med" len="med"/>
            <a:tailEnd type="triangle" w="med" len="med"/>
          </a:ln>
          <a:effectLst/>
        </p:spPr>
      </p:cxnSp>
      <p:sp>
        <p:nvSpPr>
          <p:cNvPr id="7" name="TextBox 6"/>
          <p:cNvSpPr txBox="1"/>
          <p:nvPr/>
        </p:nvSpPr>
        <p:spPr>
          <a:xfrm>
            <a:off x="5940152" y="2203181"/>
            <a:ext cx="2664296" cy="646331"/>
          </a:xfrm>
          <a:prstGeom prst="rect">
            <a:avLst/>
          </a:prstGeom>
          <a:noFill/>
        </p:spPr>
        <p:txBody>
          <a:bodyPr wrap="square" rtlCol="0">
            <a:spAutoFit/>
          </a:bodyPr>
          <a:lstStyle/>
          <a:p>
            <a:r>
              <a:rPr lang="en-US" b="1" dirty="0">
                <a:solidFill>
                  <a:srgbClr val="FF0000"/>
                </a:solidFill>
              </a:rPr>
              <a:t>Average real change 71%</a:t>
            </a:r>
          </a:p>
        </p:txBody>
      </p:sp>
      <p:sp>
        <p:nvSpPr>
          <p:cNvPr id="8" name="TextBox 1"/>
          <p:cNvSpPr txBox="1"/>
          <p:nvPr/>
        </p:nvSpPr>
        <p:spPr>
          <a:xfrm rot="18785820">
            <a:off x="1338825" y="4934723"/>
            <a:ext cx="705709" cy="325822"/>
          </a:xfrm>
          <a:prstGeom prst="rect">
            <a:avLst/>
          </a:prstGeom>
          <a:solidFill>
            <a:schemeClr val="bg1"/>
          </a:solidFill>
        </p:spPr>
        <p:txBody>
          <a:bodyPr wrap="square" rtlCol="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r>
              <a:rPr lang="en-US" dirty="0" err="1" smtClean="0"/>
              <a:t>Askelon</a:t>
            </a:r>
            <a:endParaRPr lang="he-IL" sz="1100" dirty="0"/>
          </a:p>
        </p:txBody>
      </p:sp>
      <p:sp>
        <p:nvSpPr>
          <p:cNvPr id="9" name="TextBox 8"/>
          <p:cNvSpPr txBox="1"/>
          <p:nvPr/>
        </p:nvSpPr>
        <p:spPr>
          <a:xfrm rot="18812230">
            <a:off x="5383007" y="4981375"/>
            <a:ext cx="1114290" cy="200055"/>
          </a:xfrm>
          <a:prstGeom prst="rect">
            <a:avLst/>
          </a:prstGeom>
          <a:solidFill>
            <a:schemeClr val="bg1"/>
          </a:solidFill>
        </p:spPr>
        <p:txBody>
          <a:bodyPr wrap="square" rtlCol="1">
            <a:spAutoFit/>
          </a:bodyPr>
          <a:lstStyle/>
          <a:p>
            <a:pPr rtl="0"/>
            <a:r>
              <a:rPr lang="en-US" sz="700" dirty="0" err="1"/>
              <a:t>Pardes</a:t>
            </a:r>
            <a:r>
              <a:rPr lang="en-US" sz="700" dirty="0"/>
              <a:t> </a:t>
            </a:r>
            <a:r>
              <a:rPr lang="en-US" sz="700" dirty="0" smtClean="0"/>
              <a:t>Hanna-</a:t>
            </a:r>
            <a:r>
              <a:rPr lang="en-US" sz="700" dirty="0" err="1" smtClean="0"/>
              <a:t>Karkur</a:t>
            </a:r>
            <a:endParaRPr lang="en-US" sz="700" dirty="0"/>
          </a:p>
        </p:txBody>
      </p:sp>
      <p:sp>
        <p:nvSpPr>
          <p:cNvPr id="10" name="TextBox 20"/>
          <p:cNvSpPr txBox="1"/>
          <p:nvPr/>
        </p:nvSpPr>
        <p:spPr>
          <a:xfrm rot="18812230">
            <a:off x="5929629" y="4835865"/>
            <a:ext cx="933626" cy="230843"/>
          </a:xfrm>
          <a:prstGeom prst="rect">
            <a:avLst/>
          </a:prstGeom>
          <a:solidFill>
            <a:schemeClr val="bg1"/>
          </a:solidFill>
        </p:spPr>
        <p:txBody>
          <a:bodyPr wrap="square" rtlCol="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900" dirty="0" smtClean="0"/>
              <a:t>Haifa</a:t>
            </a:r>
            <a:endParaRPr lang="he-IL" sz="800" dirty="0"/>
          </a:p>
        </p:txBody>
      </p:sp>
      <p:sp>
        <p:nvSpPr>
          <p:cNvPr id="11" name="TextBox 20"/>
          <p:cNvSpPr txBox="1"/>
          <p:nvPr/>
        </p:nvSpPr>
        <p:spPr>
          <a:xfrm rot="18812230">
            <a:off x="6320763" y="4756465"/>
            <a:ext cx="933626" cy="230844"/>
          </a:xfrm>
          <a:prstGeom prst="rect">
            <a:avLst/>
          </a:prstGeom>
          <a:solidFill>
            <a:schemeClr val="bg1"/>
          </a:solidFill>
        </p:spPr>
        <p:txBody>
          <a:bodyPr wrap="square" rtlCol="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900" dirty="0" err="1" smtClean="0"/>
              <a:t>Nesher</a:t>
            </a:r>
            <a:endParaRPr lang="he-IL" sz="800" dirty="0"/>
          </a:p>
        </p:txBody>
      </p:sp>
      <p:sp>
        <p:nvSpPr>
          <p:cNvPr id="12" name="TextBox 20"/>
          <p:cNvSpPr txBox="1"/>
          <p:nvPr/>
        </p:nvSpPr>
        <p:spPr>
          <a:xfrm rot="18812230">
            <a:off x="6532121" y="4797397"/>
            <a:ext cx="930228" cy="230844"/>
          </a:xfrm>
          <a:prstGeom prst="rect">
            <a:avLst/>
          </a:prstGeom>
          <a:solidFill>
            <a:schemeClr val="bg1"/>
          </a:solidFill>
        </p:spPr>
        <p:txBody>
          <a:bodyPr wrap="square" rtlCol="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900" dirty="0" err="1" smtClean="0"/>
              <a:t>Kiryat</a:t>
            </a:r>
            <a:r>
              <a:rPr lang="en-US" sz="900" dirty="0" smtClean="0"/>
              <a:t> Yam</a:t>
            </a:r>
            <a:endParaRPr lang="he-IL" sz="800" dirty="0"/>
          </a:p>
        </p:txBody>
      </p:sp>
      <p:sp>
        <p:nvSpPr>
          <p:cNvPr id="13" name="TextBox 12"/>
          <p:cNvSpPr txBox="1"/>
          <p:nvPr/>
        </p:nvSpPr>
        <p:spPr>
          <a:xfrm rot="18812230">
            <a:off x="7254018" y="4774319"/>
            <a:ext cx="998830" cy="276999"/>
          </a:xfrm>
          <a:prstGeom prst="rect">
            <a:avLst/>
          </a:prstGeom>
          <a:solidFill>
            <a:schemeClr val="bg1"/>
          </a:solidFill>
        </p:spPr>
        <p:txBody>
          <a:bodyPr wrap="square" rtlCol="1">
            <a:spAutoFit/>
          </a:bodyPr>
          <a:lstStyle/>
          <a:p>
            <a:pPr rtl="0"/>
            <a:r>
              <a:rPr lang="en-US" sz="1200" dirty="0" err="1"/>
              <a:t>Kiryat</a:t>
            </a:r>
            <a:r>
              <a:rPr lang="en-US" sz="1200" dirty="0"/>
              <a:t> Ata</a:t>
            </a:r>
            <a:endParaRPr lang="he-IL" dirty="0"/>
          </a:p>
        </p:txBody>
      </p:sp>
    </p:spTree>
    <p:extLst>
      <p:ext uri="{BB962C8B-B14F-4D97-AF65-F5344CB8AC3E}">
        <p14:creationId xmlns:p14="http://schemas.microsoft.com/office/powerpoint/2010/main" xmlns="" val="17005058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003399"/>
                </a:solidFill>
              </a:rPr>
              <a:t>Increase in building permits</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xmlns="" val="1510307337"/>
              </p:ext>
            </p:extLst>
          </p:nvPr>
        </p:nvGraphicFramePr>
        <p:xfrm>
          <a:off x="565212" y="2263639"/>
          <a:ext cx="8229600" cy="3500974"/>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pPr>
              <a:defRPr/>
            </a:pPr>
            <a:fld id="{6EAF582D-976B-45F5-A101-7733D1442A59}" type="slidenum">
              <a:rPr lang="he-IL" smtClean="0"/>
              <a:pPr>
                <a:defRPr/>
              </a:pPr>
              <a:t>27</a:t>
            </a:fld>
            <a:endParaRPr lang="en-US" dirty="0"/>
          </a:p>
        </p:txBody>
      </p:sp>
      <p:sp>
        <p:nvSpPr>
          <p:cNvPr id="6" name="Rectangle 5"/>
          <p:cNvSpPr/>
          <p:nvPr/>
        </p:nvSpPr>
        <p:spPr>
          <a:xfrm>
            <a:off x="457200" y="1262676"/>
            <a:ext cx="8229600" cy="871713"/>
          </a:xfrm>
          <a:prstGeom prst="rect">
            <a:avLst/>
          </a:prstGeom>
        </p:spPr>
        <p:txBody>
          <a:bodyPr wrap="square">
            <a:spAutoFit/>
          </a:bodyPr>
          <a:lstStyle/>
          <a:p>
            <a:pPr>
              <a:lnSpc>
                <a:spcPct val="150000"/>
              </a:lnSpc>
              <a:spcBef>
                <a:spcPts val="600"/>
              </a:spcBef>
              <a:spcAft>
                <a:spcPts val="0"/>
              </a:spcAft>
            </a:pPr>
            <a:r>
              <a:rPr lang="en-US" b="1" dirty="0">
                <a:solidFill>
                  <a:srgbClr val="0070C0"/>
                </a:solidFill>
                <a:latin typeface="Segoe UI" panose="020B0502040204020203" pitchFamily="34" charset="0"/>
                <a:ea typeface="Calibri" panose="020F0502020204030204" pitchFamily="34" charset="0"/>
                <a:cs typeface="Times New Roman" panose="02020603050405020304" pitchFamily="18" charset="0"/>
              </a:rPr>
              <a:t>Number and permits for private construction between 2007 and 2015 and the target for 2016</a:t>
            </a:r>
            <a:endParaRPr lang="en-US" sz="1800" dirty="0">
              <a:effectLst/>
              <a:latin typeface="Segoe UI" panose="020B0502040204020203" pitchFamily="34" charset="0"/>
              <a:ea typeface="Calibri" panose="020F0502020204030204" pitchFamily="34" charset="0"/>
            </a:endParaRPr>
          </a:p>
        </p:txBody>
      </p:sp>
      <p:sp>
        <p:nvSpPr>
          <p:cNvPr id="7" name="Curved Up Arrow 6">
            <a:hlinkClick r:id="rId3" action="ppaction://hlinksldjump"/>
          </p:cNvPr>
          <p:cNvSpPr/>
          <p:nvPr/>
        </p:nvSpPr>
        <p:spPr>
          <a:xfrm>
            <a:off x="3995936" y="5949279"/>
            <a:ext cx="1368152" cy="772195"/>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8" name="Rectangle 7"/>
          <p:cNvSpPr/>
          <p:nvPr/>
        </p:nvSpPr>
        <p:spPr>
          <a:xfrm>
            <a:off x="2035666" y="5659645"/>
            <a:ext cx="5288692" cy="1061829"/>
          </a:xfrm>
          <a:prstGeom prst="rect">
            <a:avLst/>
          </a:prstGeom>
        </p:spPr>
        <p:txBody>
          <a:bodyPr wrap="none">
            <a:spAutoFit/>
          </a:bodyPr>
          <a:lstStyle/>
          <a:p>
            <a:pPr rtl="0"/>
            <a:r>
              <a:rPr lang="en-US" dirty="0"/>
              <a:t>The source of the logging and the </a:t>
            </a:r>
            <a:r>
              <a:rPr lang="en-US" dirty="0" err="1"/>
              <a:t>Aharon</a:t>
            </a:r>
            <a:r>
              <a:rPr lang="en-US" dirty="0"/>
              <a:t> Institute</a:t>
            </a:r>
          </a:p>
          <a:p>
            <a:r>
              <a:rPr lang="en-US" dirty="0"/>
              <a:t/>
            </a:r>
            <a:br>
              <a:rPr lang="en-US" dirty="0"/>
            </a:br>
            <a:endParaRPr lang="en-US" dirty="0"/>
          </a:p>
        </p:txBody>
      </p:sp>
    </p:spTree>
    <p:extLst>
      <p:ext uri="{BB962C8B-B14F-4D97-AF65-F5344CB8AC3E}">
        <p14:creationId xmlns:p14="http://schemas.microsoft.com/office/powerpoint/2010/main" xmlns="" val="391655548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95077"/>
            <a:ext cx="7886700" cy="921936"/>
          </a:xfrm>
        </p:spPr>
        <p:txBody>
          <a:bodyPr>
            <a:noAutofit/>
          </a:bodyPr>
          <a:lstStyle/>
          <a:p>
            <a:r>
              <a:rPr lang="en-US" sz="2400" dirty="0">
                <a:solidFill>
                  <a:srgbClr val="003399"/>
                </a:solidFill>
              </a:rPr>
              <a:t>Activities of the National Committee for Planning and Construction of Preferred Housing Areas</a:t>
            </a:r>
          </a:p>
        </p:txBody>
      </p:sp>
      <p:pic>
        <p:nvPicPr>
          <p:cNvPr id="5" name="Content Placeholder 4"/>
          <p:cNvPicPr>
            <a:picLocks noGrp="1" noChangeAspect="1"/>
          </p:cNvPicPr>
          <p:nvPr>
            <p:ph idx="1"/>
          </p:nvPr>
        </p:nvPicPr>
        <p:blipFill>
          <a:blip r:embed="rId3" cstate="print"/>
          <a:stretch>
            <a:fillRect/>
          </a:stretch>
        </p:blipFill>
        <p:spPr>
          <a:xfrm>
            <a:off x="611560" y="1839119"/>
            <a:ext cx="7704856" cy="3009897"/>
          </a:xfrm>
          <a:prstGeom prst="rect">
            <a:avLst/>
          </a:prstGeom>
        </p:spPr>
      </p:pic>
      <p:sp>
        <p:nvSpPr>
          <p:cNvPr id="4" name="Slide Number Placeholder 3"/>
          <p:cNvSpPr>
            <a:spLocks noGrp="1"/>
          </p:cNvSpPr>
          <p:nvPr>
            <p:ph type="sldNum" sz="quarter" idx="12"/>
          </p:nvPr>
        </p:nvSpPr>
        <p:spPr/>
        <p:txBody>
          <a:bodyPr/>
          <a:lstStyle/>
          <a:p>
            <a:pPr>
              <a:defRPr/>
            </a:pPr>
            <a:fld id="{6EAF582D-976B-45F5-A101-7733D1442A59}" type="slidenum">
              <a:rPr lang="he-IL" smtClean="0"/>
              <a:pPr>
                <a:defRPr/>
              </a:pPr>
              <a:t>28</a:t>
            </a:fld>
            <a:endParaRPr lang="en-US" dirty="0"/>
          </a:p>
        </p:txBody>
      </p:sp>
      <p:sp>
        <p:nvSpPr>
          <p:cNvPr id="6" name="Rectangle 5"/>
          <p:cNvSpPr/>
          <p:nvPr/>
        </p:nvSpPr>
        <p:spPr>
          <a:xfrm>
            <a:off x="539552" y="4849016"/>
            <a:ext cx="7524328" cy="1323439"/>
          </a:xfrm>
          <a:prstGeom prst="rect">
            <a:avLst/>
          </a:prstGeom>
        </p:spPr>
        <p:txBody>
          <a:bodyPr wrap="square">
            <a:spAutoFit/>
          </a:bodyPr>
          <a:lstStyle/>
          <a:p>
            <a:r>
              <a:rPr lang="en-US" sz="1600" dirty="0"/>
              <a:t>In the first year in which the National Committee for Planning and Construction of Preferred Housing Areas was active, 53 complexes were declared, including 172,000 housing units, and eight plans were approved, including 32,000 housing units, of which 4 were approved, comprising 25,000 units, Of housing units that were validated in that year.</a:t>
            </a:r>
          </a:p>
        </p:txBody>
      </p:sp>
      <p:sp>
        <p:nvSpPr>
          <p:cNvPr id="7" name="Rectangle 6"/>
          <p:cNvSpPr/>
          <p:nvPr/>
        </p:nvSpPr>
        <p:spPr>
          <a:xfrm>
            <a:off x="539552" y="915789"/>
            <a:ext cx="7339745" cy="923330"/>
          </a:xfrm>
          <a:prstGeom prst="rect">
            <a:avLst/>
          </a:prstGeom>
        </p:spPr>
        <p:txBody>
          <a:bodyPr wrap="square">
            <a:spAutoFit/>
          </a:bodyPr>
          <a:lstStyle/>
          <a:p>
            <a:r>
              <a:rPr lang="en-US" dirty="0">
                <a:solidFill>
                  <a:srgbClr val="003399"/>
                </a:solidFill>
              </a:rPr>
              <a:t>The National Committee for Planning and Construction of Preferred Housing Areas</a:t>
            </a:r>
            <a:r>
              <a:rPr lang="en-US" dirty="0" smtClean="0">
                <a:solidFill>
                  <a:srgbClr val="003399"/>
                </a:solidFill>
              </a:rPr>
              <a:t> </a:t>
            </a:r>
            <a:r>
              <a:rPr lang="en-US" dirty="0">
                <a:solidFill>
                  <a:srgbClr val="003399"/>
                </a:solidFill>
              </a:rPr>
              <a:t>was established as a governmental tool aimed at increasing the stock of housing units in Israel.</a:t>
            </a:r>
          </a:p>
        </p:txBody>
      </p:sp>
      <p:sp>
        <p:nvSpPr>
          <p:cNvPr id="8" name="Curved Up Arrow 7">
            <a:hlinkClick r:id="rId4" action="ppaction://hlinksldjump"/>
          </p:cNvPr>
          <p:cNvSpPr/>
          <p:nvPr/>
        </p:nvSpPr>
        <p:spPr>
          <a:xfrm>
            <a:off x="3851920" y="6055133"/>
            <a:ext cx="1152128" cy="619124"/>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solidFill>
                <a:schemeClr val="tx1"/>
              </a:solidFill>
            </a:endParaRPr>
          </a:p>
        </p:txBody>
      </p:sp>
    </p:spTree>
    <p:extLst>
      <p:ext uri="{BB962C8B-B14F-4D97-AF65-F5344CB8AC3E}">
        <p14:creationId xmlns:p14="http://schemas.microsoft.com/office/powerpoint/2010/main" xmlns="" val="27474503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xmlns="" Requires="a14">
          <p:sp>
            <p:nvSpPr>
              <p:cNvPr id="4" name="Rectangle 3"/>
              <p:cNvSpPr>
                <a:spLocks noChangeArrowheads="1"/>
              </p:cNvSpPr>
              <p:nvPr/>
            </p:nvSpPr>
            <p:spPr bwMode="auto">
              <a:xfrm>
                <a:off x="0" y="666834"/>
                <a:ext cx="9144000" cy="4057136"/>
              </a:xfrm>
              <a:prstGeom prst="rect">
                <a:avLst/>
              </a:prstGeom>
              <a:noFill/>
              <a:ln w="9525">
                <a:noFill/>
                <a:miter lim="800000"/>
                <a:headEnd/>
                <a:tailEnd/>
              </a:ln>
              <a:effectLst/>
            </p:spPr>
            <p:txBody>
              <a:bodyPr wrap="square" anchor="ctr">
                <a:spAutoFit/>
              </a:bodyPr>
              <a:lstStyle/>
              <a:p>
                <a:pPr marL="342900" indent="-342900" algn="l" rtl="0">
                  <a:buFont typeface="Arial" panose="020B0604020202020204" pitchFamily="34" charset="0"/>
                  <a:buChar char="•"/>
                </a:pPr>
                <a:r>
                  <a:rPr lang="en-US" sz="2400" dirty="0">
                    <a:solidFill>
                      <a:schemeClr val="accent2"/>
                    </a:solidFill>
                    <a:latin typeface="Georgia" pitchFamily="18" charset="0"/>
                    <a:cs typeface="Arial" pitchFamily="34" charset="0"/>
                  </a:rPr>
                  <a:t>Household Necessary housing quantity </a:t>
                </a:r>
                <a14:m>
                  <m:oMath xmlns:m="http://schemas.openxmlformats.org/officeDocument/2006/math">
                    <m:sSub>
                      <m:sSubPr>
                        <m:ctrlPr>
                          <a:rPr lang="en-US" sz="2400" i="1">
                            <a:solidFill>
                              <a:schemeClr val="accent2"/>
                            </a:solidFill>
                            <a:latin typeface="Cambria Math" panose="02040503050406030204" pitchFamily="18" charset="0"/>
                            <a:cs typeface="Arial" pitchFamily="34" charset="0"/>
                          </a:rPr>
                        </m:ctrlPr>
                      </m:sSubPr>
                      <m:e>
                        <m:r>
                          <a:rPr lang="en-US" sz="2400">
                            <a:solidFill>
                              <a:schemeClr val="accent2"/>
                            </a:solidFill>
                            <a:latin typeface="Cambria Math" panose="02040503050406030204" pitchFamily="18" charset="0"/>
                            <a:cs typeface="Arial" pitchFamily="34" charset="0"/>
                          </a:rPr>
                          <m:t>h</m:t>
                        </m:r>
                      </m:e>
                      <m:sub>
                        <m:r>
                          <a:rPr lang="en-US" sz="2400">
                            <a:solidFill>
                              <a:schemeClr val="accent2"/>
                            </a:solidFill>
                            <a:latin typeface="Cambria Math" panose="02040503050406030204" pitchFamily="18" charset="0"/>
                            <a:cs typeface="Arial" pitchFamily="34" charset="0"/>
                          </a:rPr>
                          <m:t>𝑡</m:t>
                        </m:r>
                      </m:sub>
                    </m:sSub>
                  </m:oMath>
                </a14:m>
                <a:r>
                  <a:rPr lang="en-US" sz="2400" dirty="0" smtClean="0">
                    <a:solidFill>
                      <a:schemeClr val="accent2"/>
                    </a:solidFill>
                    <a:latin typeface="Georgia" pitchFamily="18" charset="0"/>
                    <a:cs typeface="Arial" pitchFamily="34" charset="0"/>
                  </a:rPr>
                  <a:t> dependent </a:t>
                </a:r>
                <a:r>
                  <a:rPr lang="en-US" sz="2400" dirty="0">
                    <a:solidFill>
                      <a:schemeClr val="accent2"/>
                    </a:solidFill>
                    <a:latin typeface="Georgia" pitchFamily="18" charset="0"/>
                    <a:cs typeface="Arial" pitchFamily="34" charset="0"/>
                  </a:rPr>
                  <a:t>on the price of housing services </a:t>
                </a:r>
                <a14:m>
                  <m:oMath xmlns:m="http://schemas.openxmlformats.org/officeDocument/2006/math">
                    <m:sSubSup>
                      <m:sSubSupPr>
                        <m:ctrlPr>
                          <a:rPr lang="en-US" sz="2400" i="1" smtClean="0">
                            <a:solidFill>
                              <a:schemeClr val="accent2"/>
                            </a:solidFill>
                            <a:latin typeface="Cambria Math" panose="02040503050406030204" pitchFamily="18" charset="0"/>
                            <a:cs typeface="Arial" pitchFamily="34" charset="0"/>
                          </a:rPr>
                        </m:ctrlPr>
                      </m:sSubSupPr>
                      <m:e>
                        <m:r>
                          <a:rPr lang="en-US" sz="2400">
                            <a:solidFill>
                              <a:schemeClr val="accent2"/>
                            </a:solidFill>
                            <a:latin typeface="Cambria Math" panose="02040503050406030204" pitchFamily="18" charset="0"/>
                            <a:cs typeface="Arial" pitchFamily="34" charset="0"/>
                          </a:rPr>
                          <m:t>𝑆</m:t>
                        </m:r>
                      </m:e>
                      <m:sub>
                        <m:r>
                          <a:rPr lang="en-US" sz="2400">
                            <a:solidFill>
                              <a:schemeClr val="accent2"/>
                            </a:solidFill>
                            <a:latin typeface="Cambria Math" panose="02040503050406030204" pitchFamily="18" charset="0"/>
                            <a:cs typeface="Arial" pitchFamily="34" charset="0"/>
                          </a:rPr>
                          <m:t>𝑡</m:t>
                        </m:r>
                      </m:sub>
                      <m:sup/>
                    </m:sSubSup>
                  </m:oMath>
                </a14:m>
                <a:r>
                  <a:rPr lang="en-US" sz="2400" dirty="0" smtClean="0">
                    <a:solidFill>
                      <a:schemeClr val="accent2"/>
                    </a:solidFill>
                    <a:latin typeface="Georgia" pitchFamily="18" charset="0"/>
                    <a:cs typeface="Arial" pitchFamily="34" charset="0"/>
                  </a:rPr>
                  <a:t>in </a:t>
                </a:r>
                <a:r>
                  <a:rPr lang="en-US" sz="2400" dirty="0">
                    <a:solidFill>
                      <a:schemeClr val="accent2"/>
                    </a:solidFill>
                    <a:latin typeface="Georgia" pitchFamily="18" charset="0"/>
                    <a:cs typeface="Arial" pitchFamily="34" charset="0"/>
                  </a:rPr>
                  <a:t>the permanent income of the household </a:t>
                </a:r>
                <a14:m>
                  <m:oMath xmlns:m="http://schemas.openxmlformats.org/officeDocument/2006/math">
                    <m:r>
                      <a:rPr lang="en-US" sz="2400">
                        <a:solidFill>
                          <a:schemeClr val="accent2"/>
                        </a:solidFill>
                        <a:latin typeface="Cambria Math" panose="02040503050406030204" pitchFamily="18" charset="0"/>
                        <a:cs typeface="Arial" pitchFamily="34" charset="0"/>
                      </a:rPr>
                      <m:t>𝑦</m:t>
                    </m:r>
                    <m:sSub>
                      <m:sSubPr>
                        <m:ctrlPr>
                          <a:rPr lang="en-US" sz="2400" i="1">
                            <a:solidFill>
                              <a:schemeClr val="accent2"/>
                            </a:solidFill>
                            <a:latin typeface="Cambria Math" panose="02040503050406030204" pitchFamily="18" charset="0"/>
                            <a:cs typeface="Arial" pitchFamily="34" charset="0"/>
                          </a:rPr>
                        </m:ctrlPr>
                      </m:sSubPr>
                      <m:e>
                        <m:r>
                          <a:rPr lang="en-US" sz="2400">
                            <a:solidFill>
                              <a:schemeClr val="accent2"/>
                            </a:solidFill>
                            <a:latin typeface="Cambria Math" panose="02040503050406030204" pitchFamily="18" charset="0"/>
                            <a:cs typeface="Arial" pitchFamily="34" charset="0"/>
                          </a:rPr>
                          <m:t> </m:t>
                        </m:r>
                      </m:e>
                      <m:sub>
                        <m:r>
                          <m:rPr>
                            <m:sty m:val="p"/>
                          </m:rPr>
                          <a:rPr lang="en-US" sz="2400">
                            <a:solidFill>
                              <a:schemeClr val="accent2"/>
                            </a:solidFill>
                            <a:latin typeface="Cambria Math" panose="02040503050406030204" pitchFamily="18" charset="0"/>
                            <a:cs typeface="Arial" pitchFamily="34" charset="0"/>
                          </a:rPr>
                          <m:t>t</m:t>
                        </m:r>
                      </m:sub>
                    </m:sSub>
                  </m:oMath>
                </a14:m>
                <a:endParaRPr lang="en-US" sz="2400" dirty="0" smtClean="0">
                  <a:solidFill>
                    <a:schemeClr val="accent2"/>
                  </a:solidFill>
                  <a:latin typeface="Georgia" pitchFamily="18" charset="0"/>
                  <a:cs typeface="Arial" pitchFamily="34" charset="0"/>
                </a:endParaRPr>
              </a:p>
              <a:p>
                <a:pPr marL="342900" indent="-342900" algn="l" rtl="0">
                  <a:buFont typeface="Arial" panose="020B0604020202020204" pitchFamily="34" charset="0"/>
                  <a:buChar char="•"/>
                </a:pPr>
                <a:r>
                  <a:rPr lang="en-US" sz="2400" dirty="0" smtClean="0">
                    <a:solidFill>
                      <a:schemeClr val="accent2"/>
                    </a:solidFill>
                    <a:latin typeface="Georgia" pitchFamily="18" charset="0"/>
                    <a:cs typeface="Arial" pitchFamily="34" charset="0"/>
                  </a:rPr>
                  <a:t>Assuming </a:t>
                </a:r>
                <a:r>
                  <a:rPr lang="en-US" sz="2400" dirty="0">
                    <a:solidFill>
                      <a:schemeClr val="accent2"/>
                    </a:solidFill>
                    <a:latin typeface="Georgia" pitchFamily="18" charset="0"/>
                    <a:cs typeface="Arial" pitchFamily="34" charset="0"/>
                  </a:rPr>
                  <a:t>that the demand elasticity of household income is unitary and permanent, households' demand for housing is given by the following equation</a:t>
                </a:r>
                <a:r>
                  <a:rPr lang="en-US" sz="2400" dirty="0" smtClean="0">
                    <a:solidFill>
                      <a:schemeClr val="accent2"/>
                    </a:solidFill>
                    <a:latin typeface="Georgia" pitchFamily="18" charset="0"/>
                    <a:cs typeface="Arial" pitchFamily="34" charset="0"/>
                  </a:rPr>
                  <a:t>:</a:t>
                </a:r>
              </a:p>
              <a:p>
                <a14:m>
                  <m:oMath xmlns:m="http://schemas.openxmlformats.org/officeDocument/2006/math">
                    <m:sSub>
                      <m:sSubPr>
                        <m:ctrlPr>
                          <a:rPr lang="en-US" sz="2400" i="1">
                            <a:solidFill>
                              <a:schemeClr val="accent2"/>
                            </a:solidFill>
                            <a:latin typeface="Cambria Math" panose="02040503050406030204" pitchFamily="18" charset="0"/>
                            <a:cs typeface="Arial" pitchFamily="34" charset="0"/>
                          </a:rPr>
                        </m:ctrlPr>
                      </m:sSubPr>
                      <m:e>
                        <m:r>
                          <a:rPr lang="en-US" sz="2400">
                            <a:solidFill>
                              <a:schemeClr val="accent2"/>
                            </a:solidFill>
                            <a:latin typeface="Cambria Math" panose="02040503050406030204" pitchFamily="18" charset="0"/>
                            <a:cs typeface="Arial" pitchFamily="34" charset="0"/>
                          </a:rPr>
                          <m:t>h</m:t>
                        </m:r>
                      </m:e>
                      <m:sub>
                        <m:r>
                          <a:rPr lang="en-US" sz="2400">
                            <a:solidFill>
                              <a:schemeClr val="accent2"/>
                            </a:solidFill>
                            <a:latin typeface="Cambria Math" panose="02040503050406030204" pitchFamily="18" charset="0"/>
                            <a:cs typeface="Arial" pitchFamily="34" charset="0"/>
                          </a:rPr>
                          <m:t>𝑡</m:t>
                        </m:r>
                      </m:sub>
                    </m:sSub>
                    <m:r>
                      <a:rPr lang="en-US" sz="2400">
                        <a:solidFill>
                          <a:schemeClr val="accent2"/>
                        </a:solidFill>
                        <a:latin typeface="Cambria Math" panose="02040503050406030204" pitchFamily="18" charset="0"/>
                        <a:cs typeface="Arial" pitchFamily="34" charset="0"/>
                      </a:rPr>
                      <m:t>=</m:t>
                    </m:r>
                    <m:sSubSup>
                      <m:sSubSupPr>
                        <m:ctrlPr>
                          <a:rPr lang="en-US" sz="2400" i="1">
                            <a:solidFill>
                              <a:schemeClr val="accent2"/>
                            </a:solidFill>
                            <a:latin typeface="Cambria Math" panose="02040503050406030204" pitchFamily="18" charset="0"/>
                            <a:cs typeface="Arial" pitchFamily="34" charset="0"/>
                          </a:rPr>
                        </m:ctrlPr>
                      </m:sSubSupPr>
                      <m:e>
                        <m:r>
                          <a:rPr lang="en-US" sz="2400">
                            <a:solidFill>
                              <a:schemeClr val="accent2"/>
                            </a:solidFill>
                            <a:latin typeface="Cambria Math" panose="02040503050406030204" pitchFamily="18" charset="0"/>
                            <a:cs typeface="Arial" pitchFamily="34" charset="0"/>
                          </a:rPr>
                          <m:t>𝑎𝑆</m:t>
                        </m:r>
                      </m:e>
                      <m:sub>
                        <m:r>
                          <a:rPr lang="en-US" sz="2400">
                            <a:solidFill>
                              <a:schemeClr val="accent2"/>
                            </a:solidFill>
                            <a:latin typeface="Cambria Math" panose="02040503050406030204" pitchFamily="18" charset="0"/>
                            <a:cs typeface="Arial" pitchFamily="34" charset="0"/>
                          </a:rPr>
                          <m:t>𝑡</m:t>
                        </m:r>
                      </m:sub>
                      <m:sup>
                        <m:r>
                          <a:rPr lang="en-US" sz="2400">
                            <a:solidFill>
                              <a:schemeClr val="accent2"/>
                            </a:solidFill>
                            <a:latin typeface="Cambria Math" panose="02040503050406030204" pitchFamily="18" charset="0"/>
                            <a:cs typeface="Arial" pitchFamily="34" charset="0"/>
                          </a:rPr>
                          <m:t>−</m:t>
                        </m:r>
                        <m:r>
                          <a:rPr lang="en-US" sz="2400">
                            <a:solidFill>
                              <a:schemeClr val="accent2"/>
                            </a:solidFill>
                            <a:latin typeface="Cambria Math" panose="02040503050406030204" pitchFamily="18" charset="0"/>
                            <a:cs typeface="Arial" pitchFamily="34" charset="0"/>
                          </a:rPr>
                          <m:t>𝜇</m:t>
                        </m:r>
                      </m:sup>
                    </m:sSubSup>
                    <m:r>
                      <a:rPr lang="en-US" sz="2400">
                        <a:solidFill>
                          <a:schemeClr val="accent2"/>
                        </a:solidFill>
                        <a:latin typeface="Cambria Math" panose="02040503050406030204" pitchFamily="18" charset="0"/>
                        <a:cs typeface="Arial" pitchFamily="34" charset="0"/>
                      </a:rPr>
                      <m:t>𝑦</m:t>
                    </m:r>
                    <m:sSub>
                      <m:sSubPr>
                        <m:ctrlPr>
                          <a:rPr lang="en-US" sz="2400" i="1">
                            <a:solidFill>
                              <a:schemeClr val="accent2"/>
                            </a:solidFill>
                            <a:latin typeface="Cambria Math" panose="02040503050406030204" pitchFamily="18" charset="0"/>
                            <a:cs typeface="Arial" pitchFamily="34" charset="0"/>
                          </a:rPr>
                        </m:ctrlPr>
                      </m:sSubPr>
                      <m:e>
                        <m:r>
                          <a:rPr lang="en-US" sz="2400">
                            <a:solidFill>
                              <a:schemeClr val="accent2"/>
                            </a:solidFill>
                            <a:latin typeface="Cambria Math" panose="02040503050406030204" pitchFamily="18" charset="0"/>
                            <a:cs typeface="Arial" pitchFamily="34" charset="0"/>
                          </a:rPr>
                          <m:t> </m:t>
                        </m:r>
                      </m:e>
                      <m:sub>
                        <m:r>
                          <m:rPr>
                            <m:sty m:val="p"/>
                          </m:rPr>
                          <a:rPr lang="en-US" sz="2400">
                            <a:solidFill>
                              <a:schemeClr val="accent2"/>
                            </a:solidFill>
                            <a:latin typeface="Cambria Math" panose="02040503050406030204" pitchFamily="18" charset="0"/>
                            <a:cs typeface="Arial" pitchFamily="34" charset="0"/>
                          </a:rPr>
                          <m:t>t</m:t>
                        </m:r>
                      </m:sub>
                    </m:sSub>
                  </m:oMath>
                </a14:m>
                <a:r>
                  <a:rPr lang="he-IL" sz="2400" dirty="0">
                    <a:solidFill>
                      <a:schemeClr val="accent2"/>
                    </a:solidFill>
                    <a:latin typeface="Georgia" pitchFamily="18" charset="0"/>
                    <a:cs typeface="Arial" pitchFamily="34" charset="0"/>
                  </a:rPr>
                  <a:t>          </a:t>
                </a:r>
              </a:p>
              <a:p>
                <a:pPr algn="l" rtl="0"/>
                <a:r>
                  <a:rPr lang="en-US" sz="2400" dirty="0">
                    <a:solidFill>
                      <a:schemeClr val="accent2"/>
                    </a:solidFill>
                    <a:latin typeface="Georgia" pitchFamily="18" charset="0"/>
                    <a:cs typeface="Arial" pitchFamily="34" charset="0"/>
                  </a:rPr>
                  <a:t>Where μ is the elasticity of housing demand relative to price and 𝑎 constant</a:t>
                </a:r>
                <a:endParaRPr lang="he-IL" sz="2400" dirty="0">
                  <a:solidFill>
                    <a:schemeClr val="accent2"/>
                  </a:solidFill>
                  <a:latin typeface="Georgia" pitchFamily="18" charset="0"/>
                  <a:cs typeface="Arial" pitchFamily="34" charset="0"/>
                </a:endParaRPr>
              </a:p>
            </p:txBody>
          </p:sp>
        </mc:Choice>
        <mc:Fallback>
          <p:sp>
            <p:nvSpPr>
              <p:cNvPr id="4" name="Rectangle 3"/>
              <p:cNvSpPr>
                <a:spLocks noRot="1" noChangeAspect="1" noMove="1" noResize="1" noEditPoints="1" noAdjustHandles="1" noChangeArrowheads="1" noChangeShapeType="1" noTextEdit="1"/>
              </p:cNvSpPr>
              <p:nvPr/>
            </p:nvSpPr>
            <p:spPr bwMode="auto">
              <a:xfrm>
                <a:off x="0" y="666834"/>
                <a:ext cx="9144000" cy="4057136"/>
              </a:xfrm>
              <a:prstGeom prst="rect">
                <a:avLst/>
              </a:prstGeom>
              <a:blipFill rotWithShape="0">
                <a:blip r:embed="rId3" cstate="print"/>
                <a:stretch>
                  <a:fillRect l="-1000" t="-601" b="-3153"/>
                </a:stretch>
              </a:blipFill>
              <a:ln w="9525">
                <a:noFill/>
                <a:miter lim="800000"/>
                <a:headEnd/>
                <a:tailEnd/>
              </a:ln>
              <a:effectLst/>
            </p:spPr>
            <p:txBody>
              <a:bodyPr/>
              <a:lstStyle/>
              <a:p>
                <a:r>
                  <a:rPr lang="he-IL">
                    <a:noFill/>
                  </a:rPr>
                  <a:t> </a:t>
                </a:r>
              </a:p>
            </p:txBody>
          </p:sp>
        </mc:Fallback>
      </mc:AlternateContent>
      <p:sp>
        <p:nvSpPr>
          <p:cNvPr id="5" name="Rectangle 3">
            <a:extLst>
              <a:ext uri="{FF2B5EF4-FFF2-40B4-BE49-F238E27FC236}">
                <a16:creationId xmlns:a16="http://schemas.microsoft.com/office/drawing/2014/main" xmlns="" id="{FA0AB109-2877-4DD2-942B-88F5C2EB1C63}"/>
              </a:ext>
            </a:extLst>
          </p:cNvPr>
          <p:cNvSpPr>
            <a:spLocks noChangeArrowheads="1"/>
          </p:cNvSpPr>
          <p:nvPr/>
        </p:nvSpPr>
        <p:spPr bwMode="auto">
          <a:xfrm>
            <a:off x="0" y="216223"/>
            <a:ext cx="9144000" cy="692497"/>
          </a:xfrm>
          <a:prstGeom prst="rect">
            <a:avLst/>
          </a:prstGeom>
          <a:noFill/>
          <a:ln w="9525">
            <a:noFill/>
            <a:miter lim="800000"/>
            <a:headEnd/>
            <a:tailEnd/>
          </a:ln>
          <a:effectLst/>
        </p:spPr>
        <p:txBody>
          <a:bodyPr anchor="ctr">
            <a:spAutoFit/>
          </a:bodyPr>
          <a:lstStyle/>
          <a:p>
            <a:pPr>
              <a:spcBef>
                <a:spcPct val="0"/>
              </a:spcBef>
              <a:defRPr/>
            </a:pPr>
            <a:r>
              <a:rPr lang="en-US" sz="3900" b="1" dirty="0">
                <a:solidFill>
                  <a:schemeClr val="accent2"/>
                </a:solidFill>
                <a:effectLst>
                  <a:outerShdw blurRad="38100" dist="38100" dir="2700000" algn="tl">
                    <a:srgbClr val="C0C0C0"/>
                  </a:outerShdw>
                </a:effectLst>
                <a:latin typeface="Georgia" pitchFamily="18" charset="0"/>
                <a:cs typeface="Arial" pitchFamily="34" charset="0"/>
              </a:rPr>
              <a:t>Demand </a:t>
            </a:r>
            <a:r>
              <a:rPr lang="en-US" sz="3900" b="1" dirty="0" smtClean="0">
                <a:solidFill>
                  <a:schemeClr val="accent2"/>
                </a:solidFill>
                <a:effectLst>
                  <a:outerShdw blurRad="38100" dist="38100" dir="2700000" algn="tl">
                    <a:srgbClr val="C0C0C0"/>
                  </a:outerShdw>
                </a:effectLst>
                <a:latin typeface="Georgia" pitchFamily="18" charset="0"/>
                <a:cs typeface="Arial" pitchFamily="34" charset="0"/>
              </a:rPr>
              <a:t>For Housing</a:t>
            </a:r>
            <a:endParaRPr lang="en-US" sz="3900" b="1" dirty="0">
              <a:solidFill>
                <a:schemeClr val="accent2"/>
              </a:solidFill>
              <a:effectLst>
                <a:outerShdw blurRad="38100" dist="38100" dir="2700000" algn="tl">
                  <a:srgbClr val="C0C0C0"/>
                </a:outerShdw>
              </a:effectLst>
              <a:latin typeface="Georgia" pitchFamily="18" charset="0"/>
              <a:cs typeface="Arial" pitchFamily="34" charset="0"/>
            </a:endParaRPr>
          </a:p>
        </p:txBody>
      </p:sp>
    </p:spTree>
    <p:extLst>
      <p:ext uri="{BB962C8B-B14F-4D97-AF65-F5344CB8AC3E}">
        <p14:creationId xmlns:p14="http://schemas.microsoft.com/office/powerpoint/2010/main" xmlns="" val="1243193"/>
      </p:ext>
    </p:extLst>
  </p:cSld>
  <p:clrMapOvr>
    <a:masterClrMapping/>
  </p:clrMapOvr>
  <mc:AlternateContent xmlns:mc="http://schemas.openxmlformats.org/markup-compatibility/2006">
    <mc:Choice xmlns:p14="http://schemas.microsoft.com/office/powerpoint/2010/main" xmlns="" Requires="p14">
      <p:transition spd="slow" p14:dur="2000" advTm="10000"/>
    </mc:Choice>
    <mc:Fallback>
      <p:transition spd="slow" advTm="1000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a:extLst>
              <a:ext uri="{FF2B5EF4-FFF2-40B4-BE49-F238E27FC236}">
                <a16:creationId xmlns:a16="http://schemas.microsoft.com/office/drawing/2014/main" xmlns="" id="{26E7A955-5CD3-4990-A15B-EF88E7E3C27E}"/>
              </a:ext>
            </a:extLst>
          </p:cNvPr>
          <p:cNvGraphicFramePr>
            <a:graphicFrameLocks/>
          </p:cNvGraphicFramePr>
          <p:nvPr>
            <p:extLst>
              <p:ext uri="{D42A27DB-BD31-4B8C-83A1-F6EECF244321}">
                <p14:modId xmlns:p14="http://schemas.microsoft.com/office/powerpoint/2010/main" xmlns="" val="1537465165"/>
              </p:ext>
            </p:extLst>
          </p:nvPr>
        </p:nvGraphicFramePr>
        <p:xfrm>
          <a:off x="899592" y="2276872"/>
          <a:ext cx="7167564" cy="366922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251520" y="365127"/>
            <a:ext cx="8568952" cy="1119658"/>
          </a:xfrm>
        </p:spPr>
        <p:txBody>
          <a:bodyPr>
            <a:normAutofit/>
          </a:bodyPr>
          <a:lstStyle/>
          <a:p>
            <a:pPr algn="ctr"/>
            <a:r>
              <a:rPr lang="en-US" sz="4000" dirty="0">
                <a:solidFill>
                  <a:srgbClr val="0070C0"/>
                </a:solidFill>
                <a:latin typeface="Arial" charset="0"/>
                <a:ea typeface="+mn-ea"/>
                <a:cs typeface="Arial" charset="0"/>
              </a:rPr>
              <a:t>Real </a:t>
            </a:r>
            <a:r>
              <a:rPr lang="en-US" sz="4000" dirty="0" smtClean="0">
                <a:solidFill>
                  <a:srgbClr val="0070C0"/>
                </a:solidFill>
                <a:latin typeface="Arial" charset="0"/>
                <a:ea typeface="+mn-ea"/>
                <a:cs typeface="Arial" charset="0"/>
              </a:rPr>
              <a:t>Housing Prices Over Time</a:t>
            </a:r>
            <a:endParaRPr lang="en-US" sz="4000" dirty="0">
              <a:solidFill>
                <a:srgbClr val="0070C0"/>
              </a:solidFill>
              <a:latin typeface="Arial" charset="0"/>
              <a:ea typeface="+mn-ea"/>
              <a:cs typeface="Arial" charset="0"/>
            </a:endParaRPr>
          </a:p>
        </p:txBody>
      </p:sp>
      <p:sp>
        <p:nvSpPr>
          <p:cNvPr id="5" name="TextBox 4"/>
          <p:cNvSpPr txBox="1"/>
          <p:nvPr/>
        </p:nvSpPr>
        <p:spPr>
          <a:xfrm>
            <a:off x="5220072" y="6125670"/>
            <a:ext cx="3676278" cy="369332"/>
          </a:xfrm>
          <a:prstGeom prst="rect">
            <a:avLst/>
          </a:prstGeom>
          <a:noFill/>
        </p:spPr>
        <p:txBody>
          <a:bodyPr wrap="square" rtlCol="0">
            <a:spAutoFit/>
          </a:bodyPr>
          <a:lstStyle/>
          <a:p>
            <a:pPr algn="l" rtl="0"/>
            <a:r>
              <a:rPr lang="en-US" dirty="0"/>
              <a:t> </a:t>
            </a:r>
            <a:r>
              <a:rPr lang="he-IL" dirty="0"/>
              <a:t>מקור: עיבוד נתוני</a:t>
            </a:r>
            <a:r>
              <a:rPr lang="en-US" dirty="0"/>
              <a:t> </a:t>
            </a:r>
            <a:r>
              <a:rPr lang="he-IL" dirty="0"/>
              <a:t> ה</a:t>
            </a:r>
            <a:r>
              <a:rPr lang="en-US" dirty="0"/>
              <a:t>OECD</a:t>
            </a:r>
            <a:r>
              <a:rPr lang="he-IL" dirty="0"/>
              <a:t> והלמ"ס.</a:t>
            </a:r>
            <a:endParaRPr lang="en-US" dirty="0"/>
          </a:p>
        </p:txBody>
      </p:sp>
      <p:sp>
        <p:nvSpPr>
          <p:cNvPr id="6" name="TextBox 5"/>
          <p:cNvSpPr txBox="1"/>
          <p:nvPr/>
        </p:nvSpPr>
        <p:spPr>
          <a:xfrm>
            <a:off x="467544" y="1206319"/>
            <a:ext cx="8280920" cy="369332"/>
          </a:xfrm>
          <a:prstGeom prst="rect">
            <a:avLst/>
          </a:prstGeom>
          <a:noFill/>
        </p:spPr>
        <p:txBody>
          <a:bodyPr wrap="square" rtlCol="0">
            <a:spAutoFit/>
          </a:bodyPr>
          <a:lstStyle/>
          <a:p>
            <a:pPr rtl="0"/>
            <a:r>
              <a:rPr lang="en-US" dirty="0">
                <a:solidFill>
                  <a:srgbClr val="0070C0"/>
                </a:solidFill>
              </a:rPr>
              <a:t>The trend of </a:t>
            </a:r>
            <a:r>
              <a:rPr lang="en-US" dirty="0" smtClean="0">
                <a:solidFill>
                  <a:srgbClr val="0070C0"/>
                </a:solidFill>
              </a:rPr>
              <a:t>real </a:t>
            </a:r>
            <a:r>
              <a:rPr lang="en-US" dirty="0" smtClean="0">
                <a:solidFill>
                  <a:srgbClr val="0070C0"/>
                </a:solidFill>
              </a:rPr>
              <a:t>housing </a:t>
            </a:r>
            <a:r>
              <a:rPr lang="en-US" dirty="0">
                <a:solidFill>
                  <a:srgbClr val="0070C0"/>
                </a:solidFill>
              </a:rPr>
              <a:t>prices </a:t>
            </a:r>
            <a:r>
              <a:rPr lang="en-US" dirty="0" smtClean="0">
                <a:solidFill>
                  <a:srgbClr val="0070C0"/>
                </a:solidFill>
              </a:rPr>
              <a:t>in </a:t>
            </a:r>
            <a:r>
              <a:rPr lang="en-US" dirty="0">
                <a:solidFill>
                  <a:srgbClr val="0070C0"/>
                </a:solidFill>
              </a:rPr>
              <a:t>Israel is higher than the OECD </a:t>
            </a:r>
            <a:r>
              <a:rPr lang="en-US" dirty="0" smtClean="0">
                <a:solidFill>
                  <a:srgbClr val="0070C0"/>
                </a:solidFill>
              </a:rPr>
              <a:t>countries</a:t>
            </a:r>
            <a:endParaRPr lang="en-US" dirty="0">
              <a:solidFill>
                <a:srgbClr val="0070C0"/>
              </a:solidFill>
            </a:endParaRPr>
          </a:p>
        </p:txBody>
      </p:sp>
      <p:sp>
        <p:nvSpPr>
          <p:cNvPr id="7" name="Rectangle 6"/>
          <p:cNvSpPr/>
          <p:nvPr/>
        </p:nvSpPr>
        <p:spPr>
          <a:xfrm>
            <a:off x="1705644" y="1692277"/>
            <a:ext cx="5919986" cy="1338828"/>
          </a:xfrm>
          <a:prstGeom prst="rect">
            <a:avLst/>
          </a:prstGeom>
        </p:spPr>
        <p:txBody>
          <a:bodyPr wrap="square">
            <a:spAutoFit/>
          </a:bodyPr>
          <a:lstStyle/>
          <a:p>
            <a:pPr rtl="0"/>
            <a:r>
              <a:rPr lang="en-US" b="1" dirty="0">
                <a:solidFill>
                  <a:srgbClr val="FF0000"/>
                </a:solidFill>
              </a:rPr>
              <a:t>The rise of housing prices increases inequality and harms the urban development of economy and welfare</a:t>
            </a:r>
          </a:p>
          <a:p>
            <a:pPr rtl="0"/>
            <a:r>
              <a:rPr lang="he-IL" b="1" dirty="0" smtClean="0">
                <a:solidFill>
                  <a:srgbClr val="FF0000"/>
                </a:solidFill>
              </a:rPr>
              <a:t>.</a:t>
            </a:r>
            <a:endParaRPr lang="he-IL" b="1" dirty="0">
              <a:solidFill>
                <a:srgbClr val="FF0000"/>
              </a:solidFill>
            </a:endParaRPr>
          </a:p>
        </p:txBody>
      </p:sp>
      <p:sp>
        <p:nvSpPr>
          <p:cNvPr id="11" name="TextBox 10"/>
          <p:cNvSpPr txBox="1"/>
          <p:nvPr/>
        </p:nvSpPr>
        <p:spPr>
          <a:xfrm>
            <a:off x="1169962" y="2504908"/>
            <a:ext cx="3495675" cy="1200329"/>
          </a:xfrm>
          <a:prstGeom prst="rect">
            <a:avLst/>
          </a:prstGeom>
          <a:noFill/>
        </p:spPr>
        <p:txBody>
          <a:bodyPr wrap="square" rtlCol="0">
            <a:spAutoFit/>
          </a:bodyPr>
          <a:lstStyle/>
          <a:p>
            <a:pPr algn="l" rtl="0"/>
            <a:r>
              <a:rPr lang="en-US" dirty="0"/>
              <a:t>Real-growth average</a:t>
            </a:r>
          </a:p>
          <a:p>
            <a:pPr algn="l" rtl="0"/>
            <a:r>
              <a:rPr lang="en-US" dirty="0" smtClean="0">
                <a:solidFill>
                  <a:srgbClr val="FF0000"/>
                </a:solidFill>
              </a:rPr>
              <a:t>Israel</a:t>
            </a:r>
            <a:r>
              <a:rPr lang="he-IL" dirty="0" smtClean="0">
                <a:solidFill>
                  <a:srgbClr val="FF0000"/>
                </a:solidFill>
              </a:rPr>
              <a:t>-</a:t>
            </a:r>
            <a:r>
              <a:rPr lang="en-US" dirty="0" smtClean="0">
                <a:solidFill>
                  <a:srgbClr val="FF0000"/>
                </a:solidFill>
              </a:rPr>
              <a:t> </a:t>
            </a:r>
            <a:r>
              <a:rPr lang="he-IL" dirty="0" smtClean="0">
                <a:solidFill>
                  <a:srgbClr val="FF0000"/>
                </a:solidFill>
              </a:rPr>
              <a:t>2.9</a:t>
            </a:r>
            <a:r>
              <a:rPr lang="he-IL" dirty="0" smtClean="0">
                <a:solidFill>
                  <a:srgbClr val="FF0000"/>
                </a:solidFill>
              </a:rPr>
              <a:t>%</a:t>
            </a:r>
          </a:p>
          <a:p>
            <a:pPr algn="l" rtl="0"/>
            <a:r>
              <a:rPr lang="en-US" dirty="0" smtClean="0">
                <a:solidFill>
                  <a:srgbClr val="0070C0"/>
                </a:solidFill>
              </a:rPr>
              <a:t>OECD</a:t>
            </a:r>
            <a:r>
              <a:rPr lang="he-IL" dirty="0" smtClean="0">
                <a:solidFill>
                  <a:srgbClr val="0070C0"/>
                </a:solidFill>
              </a:rPr>
              <a:t> </a:t>
            </a:r>
            <a:r>
              <a:rPr lang="he-IL" dirty="0">
                <a:solidFill>
                  <a:srgbClr val="0070C0"/>
                </a:solidFill>
              </a:rPr>
              <a:t>– </a:t>
            </a:r>
            <a:r>
              <a:rPr lang="en-US" dirty="0" smtClean="0">
                <a:solidFill>
                  <a:srgbClr val="0070C0"/>
                </a:solidFill>
              </a:rPr>
              <a:t> </a:t>
            </a:r>
            <a:r>
              <a:rPr lang="he-IL" dirty="0" smtClean="0">
                <a:solidFill>
                  <a:srgbClr val="0070C0"/>
                </a:solidFill>
              </a:rPr>
              <a:t>1.5</a:t>
            </a:r>
            <a:r>
              <a:rPr lang="he-IL" dirty="0">
                <a:solidFill>
                  <a:srgbClr val="0070C0"/>
                </a:solidFill>
              </a:rPr>
              <a:t>%</a:t>
            </a:r>
            <a:endParaRPr lang="en-US" dirty="0">
              <a:solidFill>
                <a:srgbClr val="0070C0"/>
              </a:solidFill>
            </a:endParaRPr>
          </a:p>
        </p:txBody>
      </p:sp>
      <p:sp>
        <p:nvSpPr>
          <p:cNvPr id="8" name="TextBox 1"/>
          <p:cNvSpPr txBox="1"/>
          <p:nvPr/>
        </p:nvSpPr>
        <p:spPr>
          <a:xfrm>
            <a:off x="4053569" y="5610935"/>
            <a:ext cx="1224136" cy="432048"/>
          </a:xfrm>
          <a:prstGeom prst="rect">
            <a:avLst/>
          </a:prstGeom>
          <a:solidFill>
            <a:schemeClr val="bg1"/>
          </a:solidFill>
        </p:spPr>
        <p:txBody>
          <a:bodyPr wrap="square" rtlCol="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dirty="0"/>
              <a:t>Price index of dwellings in Israel</a:t>
            </a:r>
            <a:endParaRPr lang="he-IL" sz="1100" dirty="0"/>
          </a:p>
        </p:txBody>
      </p:sp>
      <p:sp>
        <p:nvSpPr>
          <p:cNvPr id="10" name="TextBox 1"/>
          <p:cNvSpPr txBox="1"/>
          <p:nvPr/>
        </p:nvSpPr>
        <p:spPr>
          <a:xfrm>
            <a:off x="2699792" y="5603833"/>
            <a:ext cx="1080120" cy="432048"/>
          </a:xfrm>
          <a:prstGeom prst="rect">
            <a:avLst/>
          </a:prstGeom>
          <a:solidFill>
            <a:schemeClr val="bg1"/>
          </a:solidFill>
        </p:spPr>
        <p:txBody>
          <a:bodyPr wrap="square" rtlCol="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dirty="0"/>
              <a:t>Prices of OECD dwellings</a:t>
            </a:r>
            <a:endParaRPr lang="he-IL" sz="1100" dirty="0"/>
          </a:p>
        </p:txBody>
      </p:sp>
    </p:spTree>
    <p:extLst>
      <p:ext uri="{BB962C8B-B14F-4D97-AF65-F5344CB8AC3E}">
        <p14:creationId xmlns:p14="http://schemas.microsoft.com/office/powerpoint/2010/main" xmlns="" val="2314364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xmlns="" Requires="a14">
          <p:sp>
            <p:nvSpPr>
              <p:cNvPr id="4" name="Rectangle 3"/>
              <p:cNvSpPr>
                <a:spLocks noChangeArrowheads="1"/>
              </p:cNvSpPr>
              <p:nvPr/>
            </p:nvSpPr>
            <p:spPr bwMode="auto">
              <a:xfrm>
                <a:off x="0" y="1628800"/>
                <a:ext cx="9144000" cy="3416320"/>
              </a:xfrm>
              <a:prstGeom prst="rect">
                <a:avLst/>
              </a:prstGeom>
              <a:noFill/>
              <a:ln w="9525">
                <a:noFill/>
                <a:miter lim="800000"/>
                <a:headEnd/>
                <a:tailEnd/>
              </a:ln>
              <a:effectLst/>
            </p:spPr>
            <p:txBody>
              <a:bodyPr wrap="square" anchor="ctr">
                <a:spAutoFit/>
              </a:bodyPr>
              <a:lstStyle/>
              <a:p>
                <a:pPr marL="342900" indent="-342900" algn="l" rtl="0">
                  <a:buFont typeface="Arial" panose="020B0604020202020204" pitchFamily="34" charset="0"/>
                  <a:buChar char="•"/>
                </a:pPr>
                <a:r>
                  <a:rPr lang="en-US" sz="2400" dirty="0" smtClean="0">
                    <a:solidFill>
                      <a:schemeClr val="accent2"/>
                    </a:solidFill>
                    <a:latin typeface="Georgia" pitchFamily="18" charset="0"/>
                    <a:cs typeface="Arial" pitchFamily="34" charset="0"/>
                  </a:rPr>
                  <a:t>The </a:t>
                </a:r>
                <a:r>
                  <a:rPr lang="en-US" sz="2400" dirty="0">
                    <a:solidFill>
                      <a:schemeClr val="accent2"/>
                    </a:solidFill>
                    <a:latin typeface="Georgia" pitchFamily="18" charset="0"/>
                    <a:cs typeface="Arial" pitchFamily="34" charset="0"/>
                  </a:rPr>
                  <a:t>price of housing services </a:t>
                </a:r>
                <a14:m>
                  <m:oMath xmlns:m="http://schemas.openxmlformats.org/officeDocument/2006/math">
                    <m:sSub>
                      <m:sSubPr>
                        <m:ctrlPr>
                          <a:rPr lang="he-IL" sz="2400" i="1">
                            <a:solidFill>
                              <a:schemeClr val="accent2"/>
                            </a:solidFill>
                            <a:latin typeface="Cambria Math" panose="02040503050406030204" pitchFamily="18" charset="0"/>
                            <a:cs typeface="Arial" pitchFamily="34" charset="0"/>
                          </a:rPr>
                        </m:ctrlPr>
                      </m:sSubPr>
                      <m:e>
                        <m:r>
                          <a:rPr lang="en-US" sz="2400">
                            <a:solidFill>
                              <a:schemeClr val="accent2"/>
                            </a:solidFill>
                            <a:latin typeface="Cambria Math" panose="02040503050406030204" pitchFamily="18" charset="0"/>
                            <a:cs typeface="Arial" pitchFamily="34" charset="0"/>
                          </a:rPr>
                          <m:t>𝑆</m:t>
                        </m:r>
                      </m:e>
                      <m:sub>
                        <m:r>
                          <a:rPr lang="en-US" sz="2400">
                            <a:solidFill>
                              <a:schemeClr val="accent2"/>
                            </a:solidFill>
                            <a:latin typeface="Cambria Math" panose="02040503050406030204" pitchFamily="18" charset="0"/>
                            <a:cs typeface="Arial" pitchFamily="34" charset="0"/>
                          </a:rPr>
                          <m:t>𝑡</m:t>
                        </m:r>
                      </m:sub>
                    </m:sSub>
                  </m:oMath>
                </a14:m>
                <a:r>
                  <a:rPr lang="en-US" sz="2400" dirty="0" smtClean="0">
                    <a:solidFill>
                      <a:schemeClr val="accent2"/>
                    </a:solidFill>
                    <a:latin typeface="Georgia" pitchFamily="18" charset="0"/>
                    <a:cs typeface="Arial" pitchFamily="34" charset="0"/>
                  </a:rPr>
                  <a:t> is </a:t>
                </a:r>
                <a:r>
                  <a:rPr lang="en-US" sz="2400" dirty="0">
                    <a:solidFill>
                      <a:schemeClr val="accent2"/>
                    </a:solidFill>
                    <a:latin typeface="Georgia" pitchFamily="18" charset="0"/>
                    <a:cs typeface="Arial" pitchFamily="34" charset="0"/>
                  </a:rPr>
                  <a:t>equal to interest payments </a:t>
                </a:r>
                <a14:m>
                  <m:oMath xmlns:m="http://schemas.openxmlformats.org/officeDocument/2006/math">
                    <m:sSub>
                      <m:sSubPr>
                        <m:ctrlPr>
                          <a:rPr lang="en-US" sz="2400" i="1">
                            <a:solidFill>
                              <a:schemeClr val="accent2"/>
                            </a:solidFill>
                            <a:latin typeface="Cambria Math" panose="02040503050406030204" pitchFamily="18" charset="0"/>
                            <a:cs typeface="Arial" pitchFamily="34" charset="0"/>
                          </a:rPr>
                        </m:ctrlPr>
                      </m:sSubPr>
                      <m:e>
                        <m:r>
                          <a:rPr lang="en-US" sz="2400">
                            <a:solidFill>
                              <a:schemeClr val="accent2"/>
                            </a:solidFill>
                            <a:latin typeface="Cambria Math" panose="02040503050406030204" pitchFamily="18" charset="0"/>
                            <a:cs typeface="Arial" pitchFamily="34" charset="0"/>
                          </a:rPr>
                          <m:t>𝑟</m:t>
                        </m:r>
                      </m:e>
                      <m:sub>
                        <m:r>
                          <a:rPr lang="en-US" sz="2400">
                            <a:solidFill>
                              <a:schemeClr val="accent2"/>
                            </a:solidFill>
                            <a:latin typeface="Cambria Math" panose="02040503050406030204" pitchFamily="18" charset="0"/>
                            <a:cs typeface="Arial" pitchFamily="34" charset="0"/>
                          </a:rPr>
                          <m:t>𝑡</m:t>
                        </m:r>
                      </m:sub>
                    </m:sSub>
                  </m:oMath>
                </a14:m>
                <a:r>
                  <a:rPr lang="en-US" sz="2400" dirty="0">
                    <a:solidFill>
                      <a:schemeClr val="accent2"/>
                    </a:solidFill>
                    <a:latin typeface="Georgia" pitchFamily="18" charset="0"/>
                    <a:cs typeface="Arial" pitchFamily="34" charset="0"/>
                  </a:rPr>
                  <a:t> on apartment value + house maintenance </a:t>
                </a:r>
                <a:r>
                  <a:rPr lang="en-US" sz="2400" dirty="0" smtClean="0">
                    <a:solidFill>
                      <a:schemeClr val="accent2"/>
                    </a:solidFill>
                    <a:latin typeface="Georgia" pitchFamily="18" charset="0"/>
                    <a:cs typeface="Arial" pitchFamily="34" charset="0"/>
                  </a:rPr>
                  <a:t>expenses </a:t>
                </a:r>
                <a14:m>
                  <m:oMath xmlns:m="http://schemas.openxmlformats.org/officeDocument/2006/math">
                    <m:sSub>
                      <m:sSubPr>
                        <m:ctrlPr>
                          <a:rPr lang="he-IL" sz="2400" i="1">
                            <a:solidFill>
                              <a:schemeClr val="accent2"/>
                            </a:solidFill>
                            <a:latin typeface="Cambria Math" panose="02040503050406030204" pitchFamily="18" charset="0"/>
                            <a:cs typeface="Arial" pitchFamily="34" charset="0"/>
                          </a:rPr>
                        </m:ctrlPr>
                      </m:sSubPr>
                      <m:e>
                        <m:r>
                          <a:rPr lang="en-US" sz="2400">
                            <a:solidFill>
                              <a:schemeClr val="accent2"/>
                            </a:solidFill>
                            <a:latin typeface="Cambria Math" panose="02040503050406030204" pitchFamily="18" charset="0"/>
                            <a:cs typeface="Arial" pitchFamily="34" charset="0"/>
                          </a:rPr>
                          <m:t>(</m:t>
                        </m:r>
                        <m:r>
                          <a:rPr lang="en-US" sz="2400">
                            <a:solidFill>
                              <a:schemeClr val="accent2"/>
                            </a:solidFill>
                            <a:latin typeface="Cambria Math" panose="02040503050406030204" pitchFamily="18" charset="0"/>
                            <a:cs typeface="Arial" pitchFamily="34" charset="0"/>
                          </a:rPr>
                          <m:t>𝑃</m:t>
                        </m:r>
                      </m:e>
                      <m:sub>
                        <m:r>
                          <a:rPr lang="en-US" sz="2400">
                            <a:solidFill>
                              <a:schemeClr val="accent2"/>
                            </a:solidFill>
                            <a:latin typeface="Cambria Math" panose="02040503050406030204" pitchFamily="18" charset="0"/>
                            <a:cs typeface="Arial" pitchFamily="34" charset="0"/>
                          </a:rPr>
                          <m:t>𝑡</m:t>
                        </m:r>
                      </m:sub>
                    </m:sSub>
                    <m:r>
                      <a:rPr lang="he-IL" sz="2400">
                        <a:solidFill>
                          <a:schemeClr val="accent2"/>
                        </a:solidFill>
                        <a:latin typeface="Cambria Math" panose="02040503050406030204" pitchFamily="18" charset="0"/>
                        <a:cs typeface="Arial" pitchFamily="34" charset="0"/>
                      </a:rPr>
                      <m:t>𝛿</m:t>
                    </m:r>
                  </m:oMath>
                </a14:m>
                <a:r>
                  <a:rPr lang="en-US" sz="2400" dirty="0">
                    <a:solidFill>
                      <a:schemeClr val="accent2"/>
                    </a:solidFill>
                    <a:latin typeface="Georgia" pitchFamily="18" charset="0"/>
                    <a:cs typeface="Arial" pitchFamily="34" charset="0"/>
                  </a:rPr>
                  <a:t>)</a:t>
                </a:r>
                <a:r>
                  <a:rPr lang="he-IL" sz="2400" dirty="0">
                    <a:solidFill>
                      <a:schemeClr val="accent2"/>
                    </a:solidFill>
                    <a:latin typeface="Georgia" pitchFamily="18" charset="0"/>
                    <a:cs typeface="Arial" pitchFamily="34" charset="0"/>
                  </a:rPr>
                  <a:t> </a:t>
                </a:r>
                <a:r>
                  <a:rPr lang="en-US" sz="2400" dirty="0" smtClean="0">
                    <a:solidFill>
                      <a:schemeClr val="accent2"/>
                    </a:solidFill>
                    <a:latin typeface="Georgia" pitchFamily="18" charset="0"/>
                    <a:cs typeface="Arial" pitchFamily="34" charset="0"/>
                  </a:rPr>
                  <a:t>Less </a:t>
                </a:r>
                <a:r>
                  <a:rPr lang="en-US" sz="2400" dirty="0">
                    <a:solidFill>
                      <a:schemeClr val="accent2"/>
                    </a:solidFill>
                    <a:latin typeface="Georgia" pitchFamily="18" charset="0"/>
                    <a:cs typeface="Arial" pitchFamily="34" charset="0"/>
                  </a:rPr>
                  <a:t>capital gains </a:t>
                </a:r>
                <a14:m>
                  <m:oMath xmlns:m="http://schemas.openxmlformats.org/officeDocument/2006/math">
                    <m:sSub>
                      <m:sSubPr>
                        <m:ctrlPr>
                          <a:rPr lang="en-US" sz="2400" i="1">
                            <a:solidFill>
                              <a:schemeClr val="accent2"/>
                            </a:solidFill>
                            <a:latin typeface="Cambria Math" panose="02040503050406030204" pitchFamily="18" charset="0"/>
                            <a:cs typeface="Arial" pitchFamily="34" charset="0"/>
                          </a:rPr>
                        </m:ctrlPr>
                      </m:sSubPr>
                      <m:e>
                        <m:r>
                          <a:rPr lang="en-US" sz="2400">
                            <a:solidFill>
                              <a:schemeClr val="accent2"/>
                            </a:solidFill>
                            <a:latin typeface="Cambria Math" panose="02040503050406030204" pitchFamily="18" charset="0"/>
                            <a:cs typeface="Arial" pitchFamily="34" charset="0"/>
                          </a:rPr>
                          <m:t>(</m:t>
                        </m:r>
                        <m:r>
                          <a:rPr lang="en-US" sz="2400">
                            <a:solidFill>
                              <a:schemeClr val="accent2"/>
                            </a:solidFill>
                            <a:latin typeface="Cambria Math" panose="02040503050406030204" pitchFamily="18" charset="0"/>
                            <a:cs typeface="Arial" pitchFamily="34" charset="0"/>
                          </a:rPr>
                          <m:t>𝑃</m:t>
                        </m:r>
                      </m:e>
                      <m:sub>
                        <m:r>
                          <a:rPr lang="en-US" sz="2400">
                            <a:solidFill>
                              <a:schemeClr val="accent2"/>
                            </a:solidFill>
                            <a:latin typeface="Cambria Math" panose="02040503050406030204" pitchFamily="18" charset="0"/>
                            <a:cs typeface="Arial" pitchFamily="34" charset="0"/>
                          </a:rPr>
                          <m:t>𝑡</m:t>
                        </m:r>
                      </m:sub>
                    </m:sSub>
                    <m:sSubSup>
                      <m:sSubSupPr>
                        <m:ctrlPr>
                          <a:rPr lang="en-US" sz="2400" i="1">
                            <a:solidFill>
                              <a:schemeClr val="accent2"/>
                            </a:solidFill>
                            <a:latin typeface="Cambria Math" panose="02040503050406030204" pitchFamily="18" charset="0"/>
                            <a:cs typeface="Arial" pitchFamily="34" charset="0"/>
                          </a:rPr>
                        </m:ctrlPr>
                      </m:sSubSupPr>
                      <m:e>
                        <m:r>
                          <a:rPr lang="en-US" sz="2400">
                            <a:solidFill>
                              <a:schemeClr val="accent2"/>
                            </a:solidFill>
                            <a:latin typeface="Cambria Math" panose="02040503050406030204" pitchFamily="18" charset="0"/>
                            <a:cs typeface="Arial" pitchFamily="34" charset="0"/>
                          </a:rPr>
                          <m:t>𝑝</m:t>
                        </m:r>
                      </m:e>
                      <m:sub>
                        <m:r>
                          <a:rPr lang="en-US" sz="2400">
                            <a:solidFill>
                              <a:schemeClr val="accent2"/>
                            </a:solidFill>
                            <a:latin typeface="Cambria Math" panose="02040503050406030204" pitchFamily="18" charset="0"/>
                            <a:cs typeface="Arial" pitchFamily="34" charset="0"/>
                          </a:rPr>
                          <m:t>𝑡</m:t>
                        </m:r>
                      </m:sub>
                      <m:sup>
                        <m:r>
                          <a:rPr lang="en-US" sz="2400">
                            <a:solidFill>
                              <a:schemeClr val="accent2"/>
                            </a:solidFill>
                            <a:latin typeface="Cambria Math" panose="02040503050406030204" pitchFamily="18" charset="0"/>
                            <a:cs typeface="Arial" pitchFamily="34" charset="0"/>
                          </a:rPr>
                          <m:t>𝑒</m:t>
                        </m:r>
                      </m:sup>
                    </m:sSubSup>
                  </m:oMath>
                </a14:m>
                <a:r>
                  <a:rPr lang="en-US" sz="2400" dirty="0" smtClean="0">
                    <a:solidFill>
                      <a:schemeClr val="accent2"/>
                    </a:solidFill>
                    <a:latin typeface="Georgia" pitchFamily="18" charset="0"/>
                    <a:cs typeface="Arial" pitchFamily="34" charset="0"/>
                  </a:rPr>
                  <a:t>), where </a:t>
                </a:r>
                <a14:m>
                  <m:oMath xmlns:m="http://schemas.openxmlformats.org/officeDocument/2006/math">
                    <m:sSub>
                      <m:sSubPr>
                        <m:ctrlPr>
                          <a:rPr lang="he-IL" sz="2400" i="1">
                            <a:solidFill>
                              <a:schemeClr val="accent2"/>
                            </a:solidFill>
                            <a:latin typeface="Cambria Math" panose="02040503050406030204" pitchFamily="18" charset="0"/>
                            <a:cs typeface="Arial" pitchFamily="34" charset="0"/>
                          </a:rPr>
                        </m:ctrlPr>
                      </m:sSubPr>
                      <m:e>
                        <m:r>
                          <a:rPr lang="en-US" sz="2400">
                            <a:solidFill>
                              <a:schemeClr val="accent2"/>
                            </a:solidFill>
                            <a:latin typeface="Cambria Math" panose="02040503050406030204" pitchFamily="18" charset="0"/>
                            <a:cs typeface="Arial" pitchFamily="34" charset="0"/>
                          </a:rPr>
                          <m:t>𝑃</m:t>
                        </m:r>
                      </m:e>
                      <m:sub>
                        <m:r>
                          <a:rPr lang="en-US" sz="2400">
                            <a:solidFill>
                              <a:schemeClr val="accent2"/>
                            </a:solidFill>
                            <a:latin typeface="Cambria Math" panose="02040503050406030204" pitchFamily="18" charset="0"/>
                            <a:cs typeface="Arial" pitchFamily="34" charset="0"/>
                          </a:rPr>
                          <m:t>𝑡</m:t>
                        </m:r>
                      </m:sub>
                    </m:sSub>
                  </m:oMath>
                </a14:m>
                <a:r>
                  <a:rPr lang="en-US" sz="2400" dirty="0" smtClean="0">
                    <a:solidFill>
                      <a:schemeClr val="accent2"/>
                    </a:solidFill>
                    <a:latin typeface="Georgia" pitchFamily="18" charset="0"/>
                    <a:cs typeface="Arial" pitchFamily="34" charset="0"/>
                  </a:rPr>
                  <a:t> is </a:t>
                </a:r>
                <a:r>
                  <a:rPr lang="en-US" sz="2400" dirty="0">
                    <a:solidFill>
                      <a:schemeClr val="accent2"/>
                    </a:solidFill>
                    <a:latin typeface="Georgia" pitchFamily="18" charset="0"/>
                    <a:cs typeface="Arial" pitchFamily="34" charset="0"/>
                  </a:rPr>
                  <a:t>the apartment price and </a:t>
                </a:r>
                <a14:m>
                  <m:oMath xmlns:m="http://schemas.openxmlformats.org/officeDocument/2006/math">
                    <m:sSubSup>
                      <m:sSubSupPr>
                        <m:ctrlPr>
                          <a:rPr lang="he-IL" sz="2400" i="1">
                            <a:solidFill>
                              <a:schemeClr val="accent2"/>
                            </a:solidFill>
                            <a:latin typeface="Cambria Math" panose="02040503050406030204" pitchFamily="18" charset="0"/>
                            <a:cs typeface="Arial" pitchFamily="34" charset="0"/>
                          </a:rPr>
                        </m:ctrlPr>
                      </m:sSubSupPr>
                      <m:e>
                        <m:r>
                          <a:rPr lang="en-US" sz="2400">
                            <a:solidFill>
                              <a:schemeClr val="accent2"/>
                            </a:solidFill>
                            <a:latin typeface="Cambria Math" panose="02040503050406030204" pitchFamily="18" charset="0"/>
                            <a:cs typeface="Arial" pitchFamily="34" charset="0"/>
                          </a:rPr>
                          <m:t>𝑝</m:t>
                        </m:r>
                      </m:e>
                      <m:sub>
                        <m:r>
                          <a:rPr lang="en-US" sz="2400">
                            <a:solidFill>
                              <a:schemeClr val="accent2"/>
                            </a:solidFill>
                            <a:latin typeface="Cambria Math" panose="02040503050406030204" pitchFamily="18" charset="0"/>
                            <a:cs typeface="Arial" pitchFamily="34" charset="0"/>
                          </a:rPr>
                          <m:t>𝑡</m:t>
                        </m:r>
                      </m:sub>
                      <m:sup>
                        <m:r>
                          <a:rPr lang="en-US" sz="2400">
                            <a:solidFill>
                              <a:schemeClr val="accent2"/>
                            </a:solidFill>
                            <a:latin typeface="Cambria Math" panose="02040503050406030204" pitchFamily="18" charset="0"/>
                            <a:cs typeface="Arial" pitchFamily="34" charset="0"/>
                          </a:rPr>
                          <m:t>𝑒</m:t>
                        </m:r>
                      </m:sup>
                    </m:sSubSup>
                  </m:oMath>
                </a14:m>
                <a:r>
                  <a:rPr lang="en-US" sz="2400" dirty="0">
                    <a:solidFill>
                      <a:schemeClr val="accent2"/>
                    </a:solidFill>
                    <a:latin typeface="Georgia" pitchFamily="18" charset="0"/>
                    <a:cs typeface="Arial" pitchFamily="34" charset="0"/>
                  </a:rPr>
                  <a:t> is the expected profit on capital</a:t>
                </a:r>
              </a:p>
              <a:p>
                <a:pPr marL="342900" indent="-342900" algn="l" rtl="0">
                  <a:buFont typeface="Arial" panose="020B0604020202020204" pitchFamily="34" charset="0"/>
                  <a:buChar char="•"/>
                </a:pPr>
                <a:r>
                  <a:rPr lang="en-US" sz="2400" dirty="0">
                    <a:solidFill>
                      <a:schemeClr val="accent2"/>
                    </a:solidFill>
                    <a:latin typeface="Georgia" pitchFamily="18" charset="0"/>
                    <a:cs typeface="Arial" pitchFamily="34" charset="0"/>
                  </a:rPr>
                  <a:t>The equation for the price of housing services is obtained:</a:t>
                </a:r>
                <a:endParaRPr lang="he-IL" sz="2400" dirty="0">
                  <a:solidFill>
                    <a:schemeClr val="accent2"/>
                  </a:solidFill>
                  <a:latin typeface="Georgia" pitchFamily="18" charset="0"/>
                  <a:cs typeface="Arial" pitchFamily="34" charset="0"/>
                </a:endParaRPr>
              </a:p>
              <a:p>
                <a:pPr algn="r"/>
                <a14:m>
                  <m:oMathPara xmlns:m="http://schemas.openxmlformats.org/officeDocument/2006/math">
                    <m:oMathParaPr>
                      <m:jc m:val="center"/>
                    </m:oMathParaPr>
                    <m:oMath xmlns:m="http://schemas.openxmlformats.org/officeDocument/2006/math">
                      <m:sSub>
                        <m:sSubPr>
                          <m:ctrlPr>
                            <a:rPr lang="en-US" sz="2400" i="1">
                              <a:solidFill>
                                <a:schemeClr val="accent2"/>
                              </a:solidFill>
                              <a:latin typeface="Cambria Math" panose="02040503050406030204" pitchFamily="18" charset="0"/>
                              <a:cs typeface="Arial" pitchFamily="34" charset="0"/>
                            </a:rPr>
                          </m:ctrlPr>
                        </m:sSubPr>
                        <m:e>
                          <m:r>
                            <a:rPr lang="en-US" sz="2400">
                              <a:solidFill>
                                <a:schemeClr val="accent2"/>
                              </a:solidFill>
                              <a:latin typeface="Cambria Math" panose="02040503050406030204" pitchFamily="18" charset="0"/>
                              <a:cs typeface="Arial" pitchFamily="34" charset="0"/>
                            </a:rPr>
                            <m:t>𝑆</m:t>
                          </m:r>
                        </m:e>
                        <m:sub>
                          <m:r>
                            <a:rPr lang="en-US" sz="2400">
                              <a:solidFill>
                                <a:schemeClr val="accent2"/>
                              </a:solidFill>
                              <a:latin typeface="Cambria Math" panose="02040503050406030204" pitchFamily="18" charset="0"/>
                              <a:cs typeface="Arial" pitchFamily="34" charset="0"/>
                            </a:rPr>
                            <m:t>𝑡</m:t>
                          </m:r>
                        </m:sub>
                      </m:sSub>
                      <m:r>
                        <a:rPr lang="en-US" sz="2400">
                          <a:solidFill>
                            <a:schemeClr val="accent2"/>
                          </a:solidFill>
                          <a:latin typeface="Cambria Math" panose="02040503050406030204" pitchFamily="18" charset="0"/>
                          <a:cs typeface="Arial" pitchFamily="34" charset="0"/>
                        </a:rPr>
                        <m:t>=</m:t>
                      </m:r>
                      <m:d>
                        <m:dPr>
                          <m:ctrlPr>
                            <a:rPr lang="en-US" sz="2400" i="1">
                              <a:solidFill>
                                <a:schemeClr val="accent2"/>
                              </a:solidFill>
                              <a:latin typeface="Cambria Math" panose="02040503050406030204" pitchFamily="18" charset="0"/>
                              <a:cs typeface="Arial" pitchFamily="34" charset="0"/>
                            </a:rPr>
                          </m:ctrlPr>
                        </m:dPr>
                        <m:e>
                          <m:r>
                            <a:rPr lang="en-US" sz="2400">
                              <a:solidFill>
                                <a:schemeClr val="accent2"/>
                              </a:solidFill>
                              <a:latin typeface="Cambria Math" panose="02040503050406030204" pitchFamily="18" charset="0"/>
                              <a:cs typeface="Arial" pitchFamily="34" charset="0"/>
                            </a:rPr>
                            <m:t>𝛿</m:t>
                          </m:r>
                          <m:r>
                            <a:rPr lang="en-US" sz="2400">
                              <a:solidFill>
                                <a:schemeClr val="accent2"/>
                              </a:solidFill>
                              <a:latin typeface="Cambria Math" panose="02040503050406030204" pitchFamily="18" charset="0"/>
                              <a:cs typeface="Arial" pitchFamily="34" charset="0"/>
                            </a:rPr>
                            <m:t>+</m:t>
                          </m:r>
                          <m:sSub>
                            <m:sSubPr>
                              <m:ctrlPr>
                                <a:rPr lang="en-US" sz="2400" i="1">
                                  <a:solidFill>
                                    <a:schemeClr val="accent2"/>
                                  </a:solidFill>
                                  <a:latin typeface="Cambria Math" panose="02040503050406030204" pitchFamily="18" charset="0"/>
                                  <a:cs typeface="Arial" pitchFamily="34" charset="0"/>
                                </a:rPr>
                              </m:ctrlPr>
                            </m:sSubPr>
                            <m:e>
                              <m:r>
                                <a:rPr lang="en-US" sz="2400">
                                  <a:solidFill>
                                    <a:schemeClr val="accent2"/>
                                  </a:solidFill>
                                  <a:latin typeface="Cambria Math" panose="02040503050406030204" pitchFamily="18" charset="0"/>
                                  <a:cs typeface="Arial" pitchFamily="34" charset="0"/>
                                </a:rPr>
                                <m:t>𝑟</m:t>
                              </m:r>
                            </m:e>
                            <m:sub>
                              <m:r>
                                <a:rPr lang="en-US" sz="2400">
                                  <a:solidFill>
                                    <a:schemeClr val="accent2"/>
                                  </a:solidFill>
                                  <a:latin typeface="Cambria Math" panose="02040503050406030204" pitchFamily="18" charset="0"/>
                                  <a:cs typeface="Arial" pitchFamily="34" charset="0"/>
                                </a:rPr>
                                <m:t>𝑡</m:t>
                              </m:r>
                            </m:sub>
                          </m:sSub>
                        </m:e>
                      </m:d>
                      <m:sSub>
                        <m:sSubPr>
                          <m:ctrlPr>
                            <a:rPr lang="en-US" sz="2400" i="1">
                              <a:solidFill>
                                <a:schemeClr val="accent2"/>
                              </a:solidFill>
                              <a:latin typeface="Cambria Math" panose="02040503050406030204" pitchFamily="18" charset="0"/>
                              <a:cs typeface="Arial" pitchFamily="34" charset="0"/>
                            </a:rPr>
                          </m:ctrlPr>
                        </m:sSubPr>
                        <m:e>
                          <m:r>
                            <a:rPr lang="en-US" sz="2400">
                              <a:solidFill>
                                <a:schemeClr val="accent2"/>
                              </a:solidFill>
                              <a:latin typeface="Cambria Math" panose="02040503050406030204" pitchFamily="18" charset="0"/>
                              <a:cs typeface="Arial" pitchFamily="34" charset="0"/>
                            </a:rPr>
                            <m:t>𝑃</m:t>
                          </m:r>
                        </m:e>
                        <m:sub>
                          <m:r>
                            <a:rPr lang="en-US" sz="2400">
                              <a:solidFill>
                                <a:schemeClr val="accent2"/>
                              </a:solidFill>
                              <a:latin typeface="Cambria Math" panose="02040503050406030204" pitchFamily="18" charset="0"/>
                              <a:cs typeface="Arial" pitchFamily="34" charset="0"/>
                            </a:rPr>
                            <m:t>𝑡</m:t>
                          </m:r>
                        </m:sub>
                      </m:sSub>
                      <m:r>
                        <a:rPr lang="en-US" sz="2400">
                          <a:solidFill>
                            <a:schemeClr val="accent2"/>
                          </a:solidFill>
                          <a:latin typeface="Cambria Math" panose="02040503050406030204" pitchFamily="18" charset="0"/>
                          <a:cs typeface="Arial" pitchFamily="34" charset="0"/>
                        </a:rPr>
                        <m:t>−</m:t>
                      </m:r>
                      <m:sSub>
                        <m:sSubPr>
                          <m:ctrlPr>
                            <a:rPr lang="en-US" sz="2400" i="1">
                              <a:solidFill>
                                <a:schemeClr val="accent2"/>
                              </a:solidFill>
                              <a:latin typeface="Cambria Math" panose="02040503050406030204" pitchFamily="18" charset="0"/>
                              <a:cs typeface="Arial" pitchFamily="34" charset="0"/>
                            </a:rPr>
                          </m:ctrlPr>
                        </m:sSubPr>
                        <m:e>
                          <m:r>
                            <a:rPr lang="en-US" sz="2400">
                              <a:solidFill>
                                <a:schemeClr val="accent2"/>
                              </a:solidFill>
                              <a:latin typeface="Cambria Math" panose="02040503050406030204" pitchFamily="18" charset="0"/>
                              <a:cs typeface="Arial" pitchFamily="34" charset="0"/>
                            </a:rPr>
                            <m:t>𝑃</m:t>
                          </m:r>
                        </m:e>
                        <m:sub>
                          <m:r>
                            <a:rPr lang="en-US" sz="2400">
                              <a:solidFill>
                                <a:schemeClr val="accent2"/>
                              </a:solidFill>
                              <a:latin typeface="Cambria Math" panose="02040503050406030204" pitchFamily="18" charset="0"/>
                              <a:cs typeface="Arial" pitchFamily="34" charset="0"/>
                            </a:rPr>
                            <m:t>𝑡</m:t>
                          </m:r>
                        </m:sub>
                      </m:sSub>
                      <m:sSubSup>
                        <m:sSubSupPr>
                          <m:ctrlPr>
                            <a:rPr lang="en-US" sz="2400" i="1">
                              <a:solidFill>
                                <a:schemeClr val="accent2"/>
                              </a:solidFill>
                              <a:latin typeface="Cambria Math" panose="02040503050406030204" pitchFamily="18" charset="0"/>
                              <a:cs typeface="Arial" pitchFamily="34" charset="0"/>
                            </a:rPr>
                          </m:ctrlPr>
                        </m:sSubSupPr>
                        <m:e>
                          <m:r>
                            <a:rPr lang="en-US" sz="2400">
                              <a:solidFill>
                                <a:schemeClr val="accent2"/>
                              </a:solidFill>
                              <a:latin typeface="Cambria Math" panose="02040503050406030204" pitchFamily="18" charset="0"/>
                              <a:cs typeface="Arial" pitchFamily="34" charset="0"/>
                            </a:rPr>
                            <m:t>𝑝</m:t>
                          </m:r>
                        </m:e>
                        <m:sub>
                          <m:r>
                            <a:rPr lang="en-US" sz="2400">
                              <a:solidFill>
                                <a:schemeClr val="accent2"/>
                              </a:solidFill>
                              <a:latin typeface="Cambria Math" panose="02040503050406030204" pitchFamily="18" charset="0"/>
                              <a:cs typeface="Arial" pitchFamily="34" charset="0"/>
                            </a:rPr>
                            <m:t>𝑡</m:t>
                          </m:r>
                        </m:sub>
                        <m:sup>
                          <m:r>
                            <a:rPr lang="en-US" sz="2400">
                              <a:solidFill>
                                <a:schemeClr val="accent2"/>
                              </a:solidFill>
                              <a:latin typeface="Cambria Math" panose="02040503050406030204" pitchFamily="18" charset="0"/>
                              <a:cs typeface="Arial" pitchFamily="34" charset="0"/>
                            </a:rPr>
                            <m:t>𝑒</m:t>
                          </m:r>
                        </m:sup>
                      </m:sSubSup>
                    </m:oMath>
                  </m:oMathPara>
                </a14:m>
                <a:endParaRPr lang="en-US" sz="2400" dirty="0">
                  <a:solidFill>
                    <a:schemeClr val="accent2"/>
                  </a:solidFill>
                  <a:latin typeface="Georgia" pitchFamily="18" charset="0"/>
                  <a:cs typeface="Arial" pitchFamily="34" charset="0"/>
                </a:endParaRPr>
              </a:p>
              <a:p>
                <a:pPr marL="342900" indent="-342900" algn="l" rtl="0">
                  <a:buFont typeface="Arial" panose="020B0604020202020204" pitchFamily="34" charset="0"/>
                  <a:buChar char="•"/>
                </a:pPr>
                <a:r>
                  <a:rPr lang="en-US" sz="2400" dirty="0">
                    <a:solidFill>
                      <a:schemeClr val="accent2"/>
                    </a:solidFill>
                    <a:latin typeface="Georgia" pitchFamily="18" charset="0"/>
                    <a:cs typeface="Arial" pitchFamily="34" charset="0"/>
                  </a:rPr>
                  <a:t>The higher the expectation of rising housing prices and the lower the interest rate, the lower the price of housing services</a:t>
                </a:r>
                <a:endParaRPr lang="he-IL" sz="2400" dirty="0">
                  <a:solidFill>
                    <a:schemeClr val="accent2"/>
                  </a:solidFill>
                  <a:latin typeface="Georgia" pitchFamily="18" charset="0"/>
                  <a:cs typeface="Arial" pitchFamily="34" charset="0"/>
                </a:endParaRPr>
              </a:p>
            </p:txBody>
          </p:sp>
        </mc:Choice>
        <mc:Fallback>
          <p:sp>
            <p:nvSpPr>
              <p:cNvPr id="4" name="Rectangle 3"/>
              <p:cNvSpPr>
                <a:spLocks noRot="1" noChangeAspect="1" noMove="1" noResize="1" noEditPoints="1" noAdjustHandles="1" noChangeArrowheads="1" noChangeShapeType="1" noTextEdit="1"/>
              </p:cNvSpPr>
              <p:nvPr/>
            </p:nvSpPr>
            <p:spPr bwMode="auto">
              <a:xfrm>
                <a:off x="0" y="1628800"/>
                <a:ext cx="9144000" cy="3416320"/>
              </a:xfrm>
              <a:prstGeom prst="rect">
                <a:avLst/>
              </a:prstGeom>
              <a:blipFill rotWithShape="0">
                <a:blip r:embed="rId3" cstate="print"/>
                <a:stretch>
                  <a:fillRect l="-867" t="-891" b="-3565"/>
                </a:stretch>
              </a:blipFill>
              <a:ln w="9525">
                <a:noFill/>
                <a:miter lim="800000"/>
                <a:headEnd/>
                <a:tailEnd/>
              </a:ln>
              <a:effectLst/>
            </p:spPr>
            <p:txBody>
              <a:bodyPr/>
              <a:lstStyle/>
              <a:p>
                <a:r>
                  <a:rPr lang="he-IL">
                    <a:noFill/>
                  </a:rPr>
                  <a:t> </a:t>
                </a:r>
              </a:p>
            </p:txBody>
          </p:sp>
        </mc:Fallback>
      </mc:AlternateContent>
      <p:sp>
        <p:nvSpPr>
          <p:cNvPr id="5" name="Rectangle 3">
            <a:extLst>
              <a:ext uri="{FF2B5EF4-FFF2-40B4-BE49-F238E27FC236}">
                <a16:creationId xmlns:a16="http://schemas.microsoft.com/office/drawing/2014/main" xmlns="" id="{FA0AB109-2877-4DD2-942B-88F5C2EB1C63}"/>
              </a:ext>
            </a:extLst>
          </p:cNvPr>
          <p:cNvSpPr>
            <a:spLocks noChangeArrowheads="1"/>
          </p:cNvSpPr>
          <p:nvPr/>
        </p:nvSpPr>
        <p:spPr bwMode="auto">
          <a:xfrm>
            <a:off x="0" y="-83859"/>
            <a:ext cx="9144000" cy="1292662"/>
          </a:xfrm>
          <a:prstGeom prst="rect">
            <a:avLst/>
          </a:prstGeom>
          <a:noFill/>
          <a:ln w="9525">
            <a:noFill/>
            <a:miter lim="800000"/>
            <a:headEnd/>
            <a:tailEnd/>
          </a:ln>
          <a:effectLst/>
        </p:spPr>
        <p:txBody>
          <a:bodyPr anchor="ctr">
            <a:spAutoFit/>
          </a:bodyPr>
          <a:lstStyle/>
          <a:p>
            <a:pPr>
              <a:spcBef>
                <a:spcPct val="0"/>
              </a:spcBef>
              <a:defRPr/>
            </a:pPr>
            <a:r>
              <a:rPr lang="en-US" sz="3900" b="1" dirty="0">
                <a:solidFill>
                  <a:schemeClr val="accent2"/>
                </a:solidFill>
                <a:effectLst>
                  <a:outerShdw blurRad="38100" dist="38100" dir="2700000" algn="tl">
                    <a:srgbClr val="C0C0C0"/>
                  </a:outerShdw>
                </a:effectLst>
                <a:latin typeface="Georgia" pitchFamily="18" charset="0"/>
                <a:cs typeface="Arial" pitchFamily="34" charset="0"/>
              </a:rPr>
              <a:t>The </a:t>
            </a:r>
            <a:r>
              <a:rPr lang="en-US" sz="3900" b="1" dirty="0" smtClean="0">
                <a:solidFill>
                  <a:schemeClr val="accent2"/>
                </a:solidFill>
                <a:effectLst>
                  <a:outerShdw blurRad="38100" dist="38100" dir="2700000" algn="tl">
                    <a:srgbClr val="C0C0C0"/>
                  </a:outerShdw>
                </a:effectLst>
                <a:latin typeface="Georgia" pitchFamily="18" charset="0"/>
                <a:cs typeface="Arial" pitchFamily="34" charset="0"/>
              </a:rPr>
              <a:t>Price Of Housing Services Equals Profit From Ownership</a:t>
            </a:r>
            <a:endParaRPr lang="en-US" sz="3900" b="1" dirty="0">
              <a:solidFill>
                <a:schemeClr val="accent2"/>
              </a:solidFill>
              <a:effectLst>
                <a:outerShdw blurRad="38100" dist="38100" dir="2700000" algn="tl">
                  <a:srgbClr val="C0C0C0"/>
                </a:outerShdw>
              </a:effectLst>
              <a:latin typeface="Georgia" pitchFamily="18" charset="0"/>
              <a:cs typeface="Arial" pitchFamily="34" charset="0"/>
            </a:endParaRPr>
          </a:p>
        </p:txBody>
      </p:sp>
    </p:spTree>
    <p:extLst>
      <p:ext uri="{BB962C8B-B14F-4D97-AF65-F5344CB8AC3E}">
        <p14:creationId xmlns:p14="http://schemas.microsoft.com/office/powerpoint/2010/main" xmlns="" val="1748609609"/>
      </p:ext>
    </p:extLst>
  </p:cSld>
  <p:clrMapOvr>
    <a:masterClrMapping/>
  </p:clrMapOvr>
  <mc:AlternateContent xmlns:mc="http://schemas.openxmlformats.org/markup-compatibility/2006">
    <mc:Choice xmlns:p14="http://schemas.microsoft.com/office/powerpoint/2010/main" xmlns="" Requires="p14">
      <p:transition spd="slow" p14:dur="2000" advTm="10000"/>
    </mc:Choice>
    <mc:Fallback>
      <p:transition spd="slow" advTm="10000"/>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xmlns="" Requires="a14">
          <p:sp>
            <p:nvSpPr>
              <p:cNvPr id="4" name="Rectangle 3"/>
              <p:cNvSpPr>
                <a:spLocks noChangeArrowheads="1"/>
              </p:cNvSpPr>
              <p:nvPr/>
            </p:nvSpPr>
            <p:spPr bwMode="auto">
              <a:xfrm>
                <a:off x="-5580" y="1052736"/>
                <a:ext cx="9144000" cy="4181081"/>
              </a:xfrm>
              <a:prstGeom prst="rect">
                <a:avLst/>
              </a:prstGeom>
              <a:noFill/>
              <a:ln w="9525">
                <a:noFill/>
                <a:miter lim="800000"/>
                <a:headEnd/>
                <a:tailEnd/>
              </a:ln>
              <a:effectLst/>
            </p:spPr>
            <p:txBody>
              <a:bodyPr wrap="square" anchor="ctr">
                <a:spAutoFit/>
              </a:bodyPr>
              <a:lstStyle/>
              <a:p>
                <a:pPr marL="342900" indent="-342900" algn="l" rtl="0">
                  <a:buFont typeface="Arial" panose="020B0604020202020204" pitchFamily="34" charset="0"/>
                  <a:buChar char="•"/>
                </a:pPr>
                <a:r>
                  <a:rPr lang="en-US" sz="2400" dirty="0" smtClean="0">
                    <a:solidFill>
                      <a:schemeClr val="accent2"/>
                    </a:solidFill>
                    <a:latin typeface="Georgia" pitchFamily="18" charset="0"/>
                    <a:cs typeface="Arial" pitchFamily="34" charset="0"/>
                  </a:rPr>
                  <a:t>By placing the price equation in the demand equation obtained</a:t>
                </a:r>
                <a:endParaRPr lang="en-US" sz="2400" i="1" dirty="0" smtClean="0">
                  <a:solidFill>
                    <a:schemeClr val="accent2"/>
                  </a:solidFill>
                  <a:latin typeface="Cambria Math" panose="02040503050406030204" pitchFamily="18" charset="0"/>
                </a:endParaRPr>
              </a:p>
              <a:p>
                <a:pPr algn="r"/>
                <a14:m>
                  <m:oMathPara xmlns:m="http://schemas.openxmlformats.org/officeDocument/2006/math">
                    <m:oMathParaPr>
                      <m:jc m:val="centerGroup"/>
                    </m:oMathParaPr>
                    <m:oMath xmlns:m="http://schemas.openxmlformats.org/officeDocument/2006/math">
                      <m:func>
                        <m:funcPr>
                          <m:ctrlPr>
                            <a:rPr lang="en-US" sz="2400" i="1">
                              <a:solidFill>
                                <a:schemeClr val="accent2"/>
                              </a:solidFill>
                              <a:latin typeface="Cambria Math" panose="02040503050406030204" pitchFamily="18" charset="0"/>
                            </a:rPr>
                          </m:ctrlPr>
                        </m:funcPr>
                        <m:fName>
                          <m:r>
                            <m:rPr>
                              <m:sty m:val="p"/>
                            </m:rPr>
                            <a:rPr lang="en-US" sz="2400">
                              <a:solidFill>
                                <a:schemeClr val="accent2"/>
                              </a:solidFill>
                              <a:latin typeface="Cambria Math" panose="02040503050406030204" pitchFamily="18" charset="0"/>
                            </a:rPr>
                            <m:t>ln</m:t>
                          </m:r>
                        </m:fName>
                        <m:e>
                          <m:d>
                            <m:dPr>
                              <m:ctrlPr>
                                <a:rPr lang="en-US" sz="2400" i="1">
                                  <a:solidFill>
                                    <a:schemeClr val="accent2"/>
                                  </a:solidFill>
                                  <a:latin typeface="Cambria Math" panose="02040503050406030204" pitchFamily="18" charset="0"/>
                                </a:rPr>
                              </m:ctrlPr>
                            </m:dPr>
                            <m:e>
                              <m:sSub>
                                <m:sSubPr>
                                  <m:ctrlPr>
                                    <a:rPr lang="en-US" sz="2400" i="1">
                                      <a:solidFill>
                                        <a:schemeClr val="accent2"/>
                                      </a:solidFill>
                                      <a:latin typeface="Cambria Math" panose="02040503050406030204" pitchFamily="18" charset="0"/>
                                    </a:rPr>
                                  </m:ctrlPr>
                                </m:sSubPr>
                                <m:e>
                                  <m:r>
                                    <a:rPr lang="en-US" sz="2400">
                                      <a:solidFill>
                                        <a:schemeClr val="accent2"/>
                                      </a:solidFill>
                                      <a:latin typeface="Cambria Math" panose="02040503050406030204" pitchFamily="18" charset="0"/>
                                    </a:rPr>
                                    <m:t>𝑃</m:t>
                                  </m:r>
                                </m:e>
                                <m:sub>
                                  <m:r>
                                    <a:rPr lang="en-US" sz="2400">
                                      <a:solidFill>
                                        <a:schemeClr val="accent2"/>
                                      </a:solidFill>
                                      <a:latin typeface="Cambria Math" panose="02040503050406030204" pitchFamily="18" charset="0"/>
                                    </a:rPr>
                                    <m:t>𝑡</m:t>
                                  </m:r>
                                </m:sub>
                              </m:sSub>
                            </m:e>
                          </m:d>
                        </m:e>
                      </m:func>
                      <m:r>
                        <a:rPr lang="en-US" sz="2400">
                          <a:solidFill>
                            <a:schemeClr val="accent2"/>
                          </a:solidFill>
                          <a:latin typeface="Cambria Math" panose="02040503050406030204" pitchFamily="18" charset="0"/>
                        </a:rPr>
                        <m:t>+</m:t>
                      </m:r>
                      <m:func>
                        <m:funcPr>
                          <m:ctrlPr>
                            <a:rPr lang="en-US" sz="2400" i="1">
                              <a:solidFill>
                                <a:schemeClr val="accent2"/>
                              </a:solidFill>
                              <a:latin typeface="Cambria Math" panose="02040503050406030204" pitchFamily="18" charset="0"/>
                            </a:rPr>
                          </m:ctrlPr>
                        </m:funcPr>
                        <m:fName>
                          <m:r>
                            <m:rPr>
                              <m:sty m:val="p"/>
                            </m:rPr>
                            <a:rPr lang="en-US" sz="2400">
                              <a:solidFill>
                                <a:schemeClr val="accent2"/>
                              </a:solidFill>
                              <a:latin typeface="Cambria Math" panose="02040503050406030204" pitchFamily="18" charset="0"/>
                            </a:rPr>
                            <m:t>ln</m:t>
                          </m:r>
                        </m:fName>
                        <m:e>
                          <m:d>
                            <m:dPr>
                              <m:ctrlPr>
                                <a:rPr lang="en-US" sz="2400" i="1">
                                  <a:solidFill>
                                    <a:schemeClr val="accent2"/>
                                  </a:solidFill>
                                  <a:latin typeface="Cambria Math" panose="02040503050406030204" pitchFamily="18" charset="0"/>
                                </a:rPr>
                              </m:ctrlPr>
                            </m:dPr>
                            <m:e>
                              <m:r>
                                <a:rPr lang="en-US" sz="2400">
                                  <a:solidFill>
                                    <a:schemeClr val="accent2"/>
                                  </a:solidFill>
                                  <a:latin typeface="Cambria Math" panose="02040503050406030204" pitchFamily="18" charset="0"/>
                                </a:rPr>
                                <m:t>𝛿</m:t>
                              </m:r>
                              <m:r>
                                <a:rPr lang="en-US" sz="2400">
                                  <a:solidFill>
                                    <a:schemeClr val="accent2"/>
                                  </a:solidFill>
                                  <a:latin typeface="Cambria Math" panose="02040503050406030204" pitchFamily="18" charset="0"/>
                                </a:rPr>
                                <m:t>+</m:t>
                              </m:r>
                              <m:sSub>
                                <m:sSubPr>
                                  <m:ctrlPr>
                                    <a:rPr lang="en-US" sz="2400" i="1">
                                      <a:solidFill>
                                        <a:schemeClr val="accent2"/>
                                      </a:solidFill>
                                      <a:latin typeface="Cambria Math" panose="02040503050406030204" pitchFamily="18" charset="0"/>
                                    </a:rPr>
                                  </m:ctrlPr>
                                </m:sSubPr>
                                <m:e>
                                  <m:r>
                                    <a:rPr lang="en-US" sz="2400">
                                      <a:solidFill>
                                        <a:schemeClr val="accent2"/>
                                      </a:solidFill>
                                      <a:latin typeface="Cambria Math" panose="02040503050406030204" pitchFamily="18" charset="0"/>
                                    </a:rPr>
                                    <m:t>𝑟</m:t>
                                  </m:r>
                                </m:e>
                                <m:sub>
                                  <m:r>
                                    <a:rPr lang="en-US" sz="2400">
                                      <a:solidFill>
                                        <a:schemeClr val="accent2"/>
                                      </a:solidFill>
                                      <a:latin typeface="Cambria Math" panose="02040503050406030204" pitchFamily="18" charset="0"/>
                                    </a:rPr>
                                    <m:t>𝑡</m:t>
                                  </m:r>
                                </m:sub>
                              </m:sSub>
                              <m:r>
                                <a:rPr lang="en-US" sz="2400">
                                  <a:solidFill>
                                    <a:schemeClr val="accent2"/>
                                  </a:solidFill>
                                  <a:latin typeface="Cambria Math" panose="02040503050406030204" pitchFamily="18" charset="0"/>
                                </a:rPr>
                                <m:t>−</m:t>
                              </m:r>
                              <m:sSubSup>
                                <m:sSubSupPr>
                                  <m:ctrlPr>
                                    <a:rPr lang="en-US" sz="2400" i="1">
                                      <a:solidFill>
                                        <a:schemeClr val="accent2"/>
                                      </a:solidFill>
                                      <a:latin typeface="Cambria Math" panose="02040503050406030204" pitchFamily="18" charset="0"/>
                                    </a:rPr>
                                  </m:ctrlPr>
                                </m:sSubSupPr>
                                <m:e>
                                  <m:r>
                                    <a:rPr lang="en-US" sz="2400">
                                      <a:solidFill>
                                        <a:schemeClr val="accent2"/>
                                      </a:solidFill>
                                      <a:latin typeface="Cambria Math" panose="02040503050406030204" pitchFamily="18" charset="0"/>
                                    </a:rPr>
                                    <m:t>𝑝</m:t>
                                  </m:r>
                                </m:e>
                                <m:sub>
                                  <m:r>
                                    <a:rPr lang="en-US" sz="2400">
                                      <a:solidFill>
                                        <a:schemeClr val="accent2"/>
                                      </a:solidFill>
                                      <a:latin typeface="Cambria Math" panose="02040503050406030204" pitchFamily="18" charset="0"/>
                                    </a:rPr>
                                    <m:t>𝑡</m:t>
                                  </m:r>
                                </m:sub>
                                <m:sup>
                                  <m:r>
                                    <a:rPr lang="en-US" sz="2400">
                                      <a:solidFill>
                                        <a:schemeClr val="accent2"/>
                                      </a:solidFill>
                                      <a:latin typeface="Cambria Math" panose="02040503050406030204" pitchFamily="18" charset="0"/>
                                    </a:rPr>
                                    <m:t>𝑒</m:t>
                                  </m:r>
                                </m:sup>
                              </m:sSubSup>
                            </m:e>
                          </m:d>
                        </m:e>
                      </m:func>
                      <m:r>
                        <a:rPr lang="en-US" sz="2400">
                          <a:solidFill>
                            <a:schemeClr val="accent2"/>
                          </a:solidFill>
                          <a:latin typeface="Cambria Math" panose="02040503050406030204" pitchFamily="18" charset="0"/>
                        </a:rPr>
                        <m:t>=</m:t>
                      </m:r>
                      <m:sSub>
                        <m:sSubPr>
                          <m:ctrlPr>
                            <a:rPr lang="en-US" sz="2400" i="1">
                              <a:solidFill>
                                <a:schemeClr val="accent2"/>
                              </a:solidFill>
                              <a:latin typeface="Cambria Math" panose="02040503050406030204" pitchFamily="18" charset="0"/>
                            </a:rPr>
                          </m:ctrlPr>
                        </m:sSubPr>
                        <m:e>
                          <m:r>
                            <a:rPr lang="en-US" sz="2400">
                              <a:solidFill>
                                <a:schemeClr val="accent2"/>
                              </a:solidFill>
                              <a:latin typeface="Cambria Math" panose="02040503050406030204" pitchFamily="18" charset="0"/>
                            </a:rPr>
                            <m:t>𝑎</m:t>
                          </m:r>
                        </m:e>
                        <m:sub>
                          <m:r>
                            <a:rPr lang="en-US" sz="2400">
                              <a:solidFill>
                                <a:schemeClr val="accent2"/>
                              </a:solidFill>
                              <a:latin typeface="Cambria Math" panose="02040503050406030204" pitchFamily="18" charset="0"/>
                            </a:rPr>
                            <m:t>0</m:t>
                          </m:r>
                        </m:sub>
                      </m:sSub>
                      <m:r>
                        <a:rPr lang="en-US" sz="2400">
                          <a:solidFill>
                            <a:schemeClr val="accent2"/>
                          </a:solidFill>
                          <a:latin typeface="Cambria Math" panose="02040503050406030204" pitchFamily="18" charset="0"/>
                        </a:rPr>
                        <m:t>−</m:t>
                      </m:r>
                      <m:f>
                        <m:fPr>
                          <m:ctrlPr>
                            <a:rPr lang="en-US" sz="2400" i="1">
                              <a:solidFill>
                                <a:schemeClr val="accent2"/>
                              </a:solidFill>
                              <a:latin typeface="Cambria Math" panose="02040503050406030204" pitchFamily="18" charset="0"/>
                            </a:rPr>
                          </m:ctrlPr>
                        </m:fPr>
                        <m:num>
                          <m:r>
                            <a:rPr lang="en-US" sz="2400">
                              <a:solidFill>
                                <a:schemeClr val="accent2"/>
                              </a:solidFill>
                              <a:latin typeface="Cambria Math" panose="02040503050406030204" pitchFamily="18" charset="0"/>
                            </a:rPr>
                            <m:t>1</m:t>
                          </m:r>
                        </m:num>
                        <m:den>
                          <m:r>
                            <a:rPr lang="en-US" sz="2400">
                              <a:solidFill>
                                <a:schemeClr val="accent2"/>
                              </a:solidFill>
                              <a:latin typeface="Cambria Math" panose="02040503050406030204" pitchFamily="18" charset="0"/>
                            </a:rPr>
                            <m:t>𝜇</m:t>
                          </m:r>
                        </m:den>
                      </m:f>
                      <m:func>
                        <m:funcPr>
                          <m:ctrlPr>
                            <a:rPr lang="en-US" sz="2400" i="1">
                              <a:solidFill>
                                <a:schemeClr val="accent2"/>
                              </a:solidFill>
                              <a:latin typeface="Cambria Math" panose="02040503050406030204" pitchFamily="18" charset="0"/>
                            </a:rPr>
                          </m:ctrlPr>
                        </m:funcPr>
                        <m:fName>
                          <m:r>
                            <m:rPr>
                              <m:sty m:val="p"/>
                            </m:rPr>
                            <a:rPr lang="en-US" sz="2400">
                              <a:solidFill>
                                <a:schemeClr val="accent2"/>
                              </a:solidFill>
                              <a:latin typeface="Cambria Math" panose="02040503050406030204" pitchFamily="18" charset="0"/>
                            </a:rPr>
                            <m:t>ln</m:t>
                          </m:r>
                        </m:fName>
                        <m:e>
                          <m:d>
                            <m:dPr>
                              <m:ctrlPr>
                                <a:rPr lang="en-US" sz="2400" i="1">
                                  <a:solidFill>
                                    <a:schemeClr val="accent2"/>
                                  </a:solidFill>
                                  <a:latin typeface="Cambria Math" panose="02040503050406030204" pitchFamily="18" charset="0"/>
                                </a:rPr>
                              </m:ctrlPr>
                            </m:dPr>
                            <m:e>
                              <m:sSub>
                                <m:sSubPr>
                                  <m:ctrlPr>
                                    <a:rPr lang="en-US" sz="2400" i="1">
                                      <a:solidFill>
                                        <a:schemeClr val="accent2"/>
                                      </a:solidFill>
                                      <a:latin typeface="Cambria Math" panose="02040503050406030204" pitchFamily="18" charset="0"/>
                                    </a:rPr>
                                  </m:ctrlPr>
                                </m:sSubPr>
                                <m:e>
                                  <m:r>
                                    <a:rPr lang="en-US" sz="2400">
                                      <a:solidFill>
                                        <a:schemeClr val="accent2"/>
                                      </a:solidFill>
                                      <a:latin typeface="Cambria Math" panose="02040503050406030204" pitchFamily="18" charset="0"/>
                                    </a:rPr>
                                    <m:t>h</m:t>
                                  </m:r>
                                </m:e>
                                <m:sub>
                                  <m:r>
                                    <a:rPr lang="en-US" sz="2400">
                                      <a:solidFill>
                                        <a:schemeClr val="accent2"/>
                                      </a:solidFill>
                                      <a:latin typeface="Cambria Math" panose="02040503050406030204" pitchFamily="18" charset="0"/>
                                    </a:rPr>
                                    <m:t>𝑡</m:t>
                                  </m:r>
                                </m:sub>
                              </m:sSub>
                            </m:e>
                          </m:d>
                        </m:e>
                      </m:func>
                      <m:r>
                        <a:rPr lang="en-US" sz="2400">
                          <a:solidFill>
                            <a:schemeClr val="accent2"/>
                          </a:solidFill>
                          <a:latin typeface="Cambria Math" panose="02040503050406030204" pitchFamily="18" charset="0"/>
                        </a:rPr>
                        <m:t>+</m:t>
                      </m:r>
                      <m:f>
                        <m:fPr>
                          <m:ctrlPr>
                            <a:rPr lang="en-US" sz="2400" i="1">
                              <a:solidFill>
                                <a:schemeClr val="accent2"/>
                              </a:solidFill>
                              <a:latin typeface="Cambria Math" panose="02040503050406030204" pitchFamily="18" charset="0"/>
                            </a:rPr>
                          </m:ctrlPr>
                        </m:fPr>
                        <m:num>
                          <m:r>
                            <a:rPr lang="en-US" sz="2400">
                              <a:solidFill>
                                <a:schemeClr val="accent2"/>
                              </a:solidFill>
                              <a:latin typeface="Cambria Math" panose="02040503050406030204" pitchFamily="18" charset="0"/>
                            </a:rPr>
                            <m:t>1</m:t>
                          </m:r>
                        </m:num>
                        <m:den>
                          <m:r>
                            <a:rPr lang="en-US" sz="2400">
                              <a:solidFill>
                                <a:schemeClr val="accent2"/>
                              </a:solidFill>
                              <a:latin typeface="Cambria Math" panose="02040503050406030204" pitchFamily="18" charset="0"/>
                            </a:rPr>
                            <m:t>𝜇</m:t>
                          </m:r>
                        </m:den>
                      </m:f>
                      <m:r>
                        <m:rPr>
                          <m:sty m:val="p"/>
                        </m:rPr>
                        <a:rPr lang="en-US" sz="2400">
                          <a:solidFill>
                            <a:schemeClr val="accent2"/>
                          </a:solidFill>
                          <a:latin typeface="Cambria Math" panose="02040503050406030204" pitchFamily="18" charset="0"/>
                        </a:rPr>
                        <m:t>ln</m:t>
                      </m:r>
                      <m:r>
                        <a:rPr lang="en-US" sz="2400">
                          <a:solidFill>
                            <a:schemeClr val="accent2"/>
                          </a:solidFill>
                          <a:latin typeface="Cambria Math" panose="02040503050406030204" pitchFamily="18" charset="0"/>
                        </a:rPr>
                        <m:t>⁡(</m:t>
                      </m:r>
                      <m:sSub>
                        <m:sSubPr>
                          <m:ctrlPr>
                            <a:rPr lang="en-US" sz="2400" i="1">
                              <a:solidFill>
                                <a:schemeClr val="accent2"/>
                              </a:solidFill>
                              <a:latin typeface="Cambria Math" panose="02040503050406030204" pitchFamily="18" charset="0"/>
                            </a:rPr>
                          </m:ctrlPr>
                        </m:sSubPr>
                        <m:e>
                          <m:r>
                            <a:rPr lang="en-US" sz="2400">
                              <a:solidFill>
                                <a:schemeClr val="accent2"/>
                              </a:solidFill>
                              <a:latin typeface="Cambria Math" panose="02040503050406030204" pitchFamily="18" charset="0"/>
                            </a:rPr>
                            <m:t>𝑦</m:t>
                          </m:r>
                        </m:e>
                        <m:sub>
                          <m:r>
                            <a:rPr lang="en-US" sz="2400">
                              <a:solidFill>
                                <a:schemeClr val="accent2"/>
                              </a:solidFill>
                              <a:latin typeface="Cambria Math" panose="02040503050406030204" pitchFamily="18" charset="0"/>
                            </a:rPr>
                            <m:t>𝑡</m:t>
                          </m:r>
                        </m:sub>
                      </m:sSub>
                      <m:r>
                        <a:rPr lang="en-US" sz="2400">
                          <a:solidFill>
                            <a:schemeClr val="accent2"/>
                          </a:solidFill>
                          <a:latin typeface="Cambria Math" panose="02040503050406030204" pitchFamily="18" charset="0"/>
                        </a:rPr>
                        <m:t>)</m:t>
                      </m:r>
                    </m:oMath>
                  </m:oMathPara>
                </a14:m>
                <a:endParaRPr lang="he-IL" sz="2400" dirty="0">
                  <a:solidFill>
                    <a:schemeClr val="accent2"/>
                  </a:solidFill>
                  <a:latin typeface="Georgia" pitchFamily="18" charset="0"/>
                  <a:cs typeface="Arial" pitchFamily="34" charset="0"/>
                </a:endParaRPr>
              </a:p>
              <a:p>
                <a:pPr marL="342900" indent="-342900" algn="l" rtl="0">
                  <a:buFont typeface="Arial" panose="020B0604020202020204" pitchFamily="34" charset="0"/>
                  <a:buChar char="•"/>
                </a:pPr>
                <a:r>
                  <a:rPr lang="en-US" sz="2400" dirty="0" smtClean="0">
                    <a:solidFill>
                      <a:schemeClr val="accent2"/>
                    </a:solidFill>
                  </a:rPr>
                  <a:t> </a:t>
                </a:r>
                <a:r>
                  <a:rPr lang="en-US" sz="2400" dirty="0">
                    <a:solidFill>
                      <a:schemeClr val="accent2"/>
                    </a:solidFill>
                    <a:latin typeface="Cambria Math" panose="02040503050406030204" pitchFamily="18" charset="0"/>
                  </a:rPr>
                  <a:t>Let us use approximation, </a:t>
                </a:r>
                <a14:m>
                  <m:oMath xmlns:m="http://schemas.openxmlformats.org/officeDocument/2006/math">
                    <m:r>
                      <a:rPr lang="en-US" sz="2400" b="0" i="0" smtClean="0">
                        <a:solidFill>
                          <a:schemeClr val="accent2"/>
                        </a:solidFill>
                        <a:latin typeface="Cambria Math" panose="02040503050406030204" pitchFamily="18" charset="0"/>
                      </a:rPr>
                      <m:t> </m:t>
                    </m:r>
                    <m:func>
                      <m:funcPr>
                        <m:ctrlPr>
                          <a:rPr lang="en-US" sz="2400" i="1">
                            <a:solidFill>
                              <a:schemeClr val="accent2"/>
                            </a:solidFill>
                            <a:latin typeface="Cambria Math" panose="02040503050406030204" pitchFamily="18" charset="0"/>
                          </a:rPr>
                        </m:ctrlPr>
                      </m:funcPr>
                      <m:fName>
                        <m:r>
                          <m:rPr>
                            <m:sty m:val="p"/>
                          </m:rPr>
                          <a:rPr lang="en-US" sz="2400">
                            <a:solidFill>
                              <a:schemeClr val="accent2"/>
                            </a:solidFill>
                            <a:latin typeface="Cambria Math" panose="02040503050406030204" pitchFamily="18" charset="0"/>
                          </a:rPr>
                          <m:t>ln</m:t>
                        </m:r>
                      </m:fName>
                      <m:e>
                        <m:d>
                          <m:dPr>
                            <m:ctrlPr>
                              <a:rPr lang="en-US" sz="2400" i="1">
                                <a:solidFill>
                                  <a:schemeClr val="accent2"/>
                                </a:solidFill>
                                <a:latin typeface="Cambria Math" panose="02040503050406030204" pitchFamily="18" charset="0"/>
                              </a:rPr>
                            </m:ctrlPr>
                          </m:dPr>
                          <m:e>
                            <m:r>
                              <a:rPr lang="en-US" sz="2400">
                                <a:solidFill>
                                  <a:schemeClr val="accent2"/>
                                </a:solidFill>
                                <a:latin typeface="Cambria Math" panose="02040503050406030204" pitchFamily="18" charset="0"/>
                              </a:rPr>
                              <m:t>𝛿</m:t>
                            </m:r>
                            <m:r>
                              <a:rPr lang="en-US" sz="2400">
                                <a:solidFill>
                                  <a:schemeClr val="accent2"/>
                                </a:solidFill>
                                <a:latin typeface="Cambria Math" panose="02040503050406030204" pitchFamily="18" charset="0"/>
                              </a:rPr>
                              <m:t>+</m:t>
                            </m:r>
                            <m:sSub>
                              <m:sSubPr>
                                <m:ctrlPr>
                                  <a:rPr lang="en-US" sz="2400" i="1">
                                    <a:solidFill>
                                      <a:schemeClr val="accent2"/>
                                    </a:solidFill>
                                    <a:latin typeface="Cambria Math" panose="02040503050406030204" pitchFamily="18" charset="0"/>
                                  </a:rPr>
                                </m:ctrlPr>
                              </m:sSubPr>
                              <m:e>
                                <m:r>
                                  <a:rPr lang="en-US" sz="2400">
                                    <a:solidFill>
                                      <a:schemeClr val="accent2"/>
                                    </a:solidFill>
                                    <a:latin typeface="Cambria Math" panose="02040503050406030204" pitchFamily="18" charset="0"/>
                                  </a:rPr>
                                  <m:t>𝑟</m:t>
                                </m:r>
                              </m:e>
                              <m:sub>
                                <m:r>
                                  <a:rPr lang="en-US" sz="2400">
                                    <a:solidFill>
                                      <a:schemeClr val="accent2"/>
                                    </a:solidFill>
                                    <a:latin typeface="Cambria Math" panose="02040503050406030204" pitchFamily="18" charset="0"/>
                                  </a:rPr>
                                  <m:t>𝑡</m:t>
                                </m:r>
                              </m:sub>
                            </m:sSub>
                            <m:r>
                              <a:rPr lang="en-US" sz="2400">
                                <a:solidFill>
                                  <a:schemeClr val="accent2"/>
                                </a:solidFill>
                                <a:latin typeface="Cambria Math" panose="02040503050406030204" pitchFamily="18" charset="0"/>
                              </a:rPr>
                              <m:t>−</m:t>
                            </m:r>
                            <m:sSubSup>
                              <m:sSubSupPr>
                                <m:ctrlPr>
                                  <a:rPr lang="en-US" sz="2400" i="1">
                                    <a:solidFill>
                                      <a:schemeClr val="accent2"/>
                                    </a:solidFill>
                                    <a:latin typeface="Cambria Math" panose="02040503050406030204" pitchFamily="18" charset="0"/>
                                  </a:rPr>
                                </m:ctrlPr>
                              </m:sSubSupPr>
                              <m:e>
                                <m:r>
                                  <a:rPr lang="en-US" sz="2400">
                                    <a:solidFill>
                                      <a:schemeClr val="accent2"/>
                                    </a:solidFill>
                                    <a:latin typeface="Cambria Math" panose="02040503050406030204" pitchFamily="18" charset="0"/>
                                  </a:rPr>
                                  <m:t>𝑝</m:t>
                                </m:r>
                              </m:e>
                              <m:sub>
                                <m:r>
                                  <a:rPr lang="en-US" sz="2400">
                                    <a:solidFill>
                                      <a:schemeClr val="accent2"/>
                                    </a:solidFill>
                                    <a:latin typeface="Cambria Math" panose="02040503050406030204" pitchFamily="18" charset="0"/>
                                  </a:rPr>
                                  <m:t>𝑡</m:t>
                                </m:r>
                              </m:sub>
                              <m:sup>
                                <m:r>
                                  <a:rPr lang="en-US" sz="2400">
                                    <a:solidFill>
                                      <a:schemeClr val="accent2"/>
                                    </a:solidFill>
                                    <a:latin typeface="Cambria Math" panose="02040503050406030204" pitchFamily="18" charset="0"/>
                                  </a:rPr>
                                  <m:t>𝑒</m:t>
                                </m:r>
                              </m:sup>
                            </m:sSubSup>
                          </m:e>
                        </m:d>
                        <m:r>
                          <a:rPr lang="en-US" sz="2400">
                            <a:solidFill>
                              <a:schemeClr val="accent2"/>
                            </a:solidFill>
                            <a:latin typeface="Cambria Math" panose="02040503050406030204" pitchFamily="18" charset="0"/>
                          </a:rPr>
                          <m:t>≈</m:t>
                        </m:r>
                        <m:r>
                          <m:rPr>
                            <m:sty m:val="p"/>
                          </m:rPr>
                          <a:rPr lang="el-GR" sz="2400">
                            <a:solidFill>
                              <a:schemeClr val="accent2"/>
                            </a:solidFill>
                            <a:latin typeface="Cambria Math" panose="02040503050406030204" pitchFamily="18" charset="0"/>
                          </a:rPr>
                          <m:t>φ</m:t>
                        </m:r>
                        <m:r>
                          <m:rPr>
                            <m:sty m:val="p"/>
                          </m:rPr>
                          <a:rPr lang="en-US" sz="2400">
                            <a:solidFill>
                              <a:schemeClr val="accent2"/>
                            </a:solidFill>
                            <a:latin typeface="Cambria Math" panose="02040503050406030204" pitchFamily="18" charset="0"/>
                          </a:rPr>
                          <m:t>ln</m:t>
                        </m:r>
                        <m:r>
                          <a:rPr lang="en-US" sz="2400">
                            <a:solidFill>
                              <a:schemeClr val="accent2"/>
                            </a:solidFill>
                            <a:latin typeface="Cambria Math" panose="02040503050406030204" pitchFamily="18" charset="0"/>
                          </a:rPr>
                          <m:t>⁡(</m:t>
                        </m:r>
                        <m:sSub>
                          <m:sSubPr>
                            <m:ctrlPr>
                              <a:rPr lang="en-US" sz="2400" i="1">
                                <a:solidFill>
                                  <a:schemeClr val="accent2"/>
                                </a:solidFill>
                                <a:latin typeface="Cambria Math" panose="02040503050406030204" pitchFamily="18" charset="0"/>
                              </a:rPr>
                            </m:ctrlPr>
                          </m:sSubPr>
                          <m:e>
                            <m:r>
                              <a:rPr lang="en-US" sz="2400">
                                <a:solidFill>
                                  <a:schemeClr val="accent2"/>
                                </a:solidFill>
                                <a:latin typeface="Cambria Math" panose="02040503050406030204" pitchFamily="18" charset="0"/>
                              </a:rPr>
                              <m:t>𝑟</m:t>
                            </m:r>
                          </m:e>
                          <m:sub>
                            <m:r>
                              <a:rPr lang="en-US" sz="2400">
                                <a:solidFill>
                                  <a:schemeClr val="accent2"/>
                                </a:solidFill>
                                <a:latin typeface="Cambria Math" panose="02040503050406030204" pitchFamily="18" charset="0"/>
                              </a:rPr>
                              <m:t>𝑡</m:t>
                            </m:r>
                          </m:sub>
                        </m:sSub>
                        <m:r>
                          <a:rPr lang="en-US" sz="2400">
                            <a:solidFill>
                              <a:schemeClr val="accent2"/>
                            </a:solidFill>
                            <a:latin typeface="Cambria Math" panose="02040503050406030204" pitchFamily="18" charset="0"/>
                          </a:rPr>
                          <m:t>)</m:t>
                        </m:r>
                      </m:e>
                    </m:func>
                    <m:r>
                      <a:rPr lang="he-IL" sz="2400">
                        <a:solidFill>
                          <a:schemeClr val="accent2"/>
                        </a:solidFill>
                        <a:latin typeface="Cambria Math" panose="02040503050406030204" pitchFamily="18" charset="0"/>
                      </a:rPr>
                      <m:t>+</m:t>
                    </m:r>
                    <m:r>
                      <a:rPr lang="en-US" sz="2400">
                        <a:solidFill>
                          <a:schemeClr val="accent2"/>
                        </a:solidFill>
                        <a:latin typeface="Cambria Math" panose="02040503050406030204" pitchFamily="18" charset="0"/>
                      </a:rPr>
                      <m:t>𝑎</m:t>
                    </m:r>
                    <m:r>
                      <a:rPr lang="en-US" sz="2400">
                        <a:solidFill>
                          <a:schemeClr val="accent2"/>
                        </a:solidFill>
                        <a:latin typeface="Cambria Math" panose="02040503050406030204" pitchFamily="18" charset="0"/>
                      </a:rPr>
                      <m:t>+</m:t>
                    </m:r>
                    <m:sSub>
                      <m:sSubPr>
                        <m:ctrlPr>
                          <a:rPr lang="en-US" sz="2400" i="1">
                            <a:solidFill>
                              <a:schemeClr val="accent2"/>
                            </a:solidFill>
                            <a:latin typeface="Cambria Math" panose="02040503050406030204" pitchFamily="18" charset="0"/>
                          </a:rPr>
                        </m:ctrlPr>
                      </m:sSubPr>
                      <m:e>
                        <m:r>
                          <a:rPr lang="en-US" sz="2400">
                            <a:solidFill>
                              <a:schemeClr val="accent2"/>
                            </a:solidFill>
                            <a:latin typeface="Cambria Math" panose="02040503050406030204" pitchFamily="18" charset="0"/>
                          </a:rPr>
                          <m:t>𝜀</m:t>
                        </m:r>
                      </m:e>
                      <m:sub>
                        <m:r>
                          <a:rPr lang="en-US" sz="2400">
                            <a:solidFill>
                              <a:schemeClr val="accent2"/>
                            </a:solidFill>
                            <a:latin typeface="Cambria Math" panose="02040503050406030204" pitchFamily="18" charset="0"/>
                          </a:rPr>
                          <m:t>𝑡</m:t>
                        </m:r>
                      </m:sub>
                    </m:sSub>
                  </m:oMath>
                </a14:m>
                <a:r>
                  <a:rPr lang="en-US" sz="2400" i="1" dirty="0" smtClean="0">
                    <a:solidFill>
                      <a:schemeClr val="accent2"/>
                    </a:solidFill>
                    <a:latin typeface="Cambria Math" panose="02040503050406030204" pitchFamily="18" charset="0"/>
                  </a:rPr>
                  <a:t>, </a:t>
                </a:r>
                <a:r>
                  <a:rPr lang="en-US" sz="2400" dirty="0">
                    <a:solidFill>
                      <a:schemeClr val="accent2"/>
                    </a:solidFill>
                    <a:latin typeface="Cambria Math" panose="02040503050406030204" pitchFamily="18" charset="0"/>
                  </a:rPr>
                  <a:t>assume a permanent increase in income, and approximate the housing price log equation:</a:t>
                </a:r>
              </a:p>
              <a:p>
                <a:pPr algn="r"/>
                <a14:m>
                  <m:oMathPara xmlns:m="http://schemas.openxmlformats.org/officeDocument/2006/math">
                    <m:oMathParaPr>
                      <m:jc m:val="centerGroup"/>
                    </m:oMathParaPr>
                    <m:oMath xmlns:m="http://schemas.openxmlformats.org/officeDocument/2006/math">
                      <m:func>
                        <m:funcPr>
                          <m:ctrlPr>
                            <a:rPr lang="en-US" sz="2400" i="1">
                              <a:solidFill>
                                <a:schemeClr val="accent2"/>
                              </a:solidFill>
                              <a:latin typeface="Cambria Math" panose="02040503050406030204" pitchFamily="18" charset="0"/>
                            </a:rPr>
                          </m:ctrlPr>
                        </m:funcPr>
                        <m:fName>
                          <m:r>
                            <a:rPr lang="en-US" sz="2400">
                              <a:solidFill>
                                <a:schemeClr val="accent2"/>
                              </a:solidFill>
                              <a:latin typeface="Cambria Math" panose="02040503050406030204" pitchFamily="18" charset="0"/>
                            </a:rPr>
                            <m:t>𝒍𝒏</m:t>
                          </m:r>
                        </m:fName>
                        <m:e>
                          <m:d>
                            <m:dPr>
                              <m:ctrlPr>
                                <a:rPr lang="en-US" sz="2400" i="1">
                                  <a:solidFill>
                                    <a:schemeClr val="accent2"/>
                                  </a:solidFill>
                                  <a:latin typeface="Cambria Math" panose="02040503050406030204" pitchFamily="18" charset="0"/>
                                </a:rPr>
                              </m:ctrlPr>
                            </m:dPr>
                            <m:e>
                              <m:sSub>
                                <m:sSubPr>
                                  <m:ctrlPr>
                                    <a:rPr lang="en-US" sz="2400" i="1">
                                      <a:solidFill>
                                        <a:schemeClr val="accent2"/>
                                      </a:solidFill>
                                      <a:latin typeface="Cambria Math" panose="02040503050406030204" pitchFamily="18" charset="0"/>
                                    </a:rPr>
                                  </m:ctrlPr>
                                </m:sSubPr>
                                <m:e>
                                  <m:r>
                                    <a:rPr lang="en-US" sz="2400">
                                      <a:solidFill>
                                        <a:schemeClr val="accent2"/>
                                      </a:solidFill>
                                      <a:latin typeface="Cambria Math" panose="02040503050406030204" pitchFamily="18" charset="0"/>
                                    </a:rPr>
                                    <m:t>𝑷</m:t>
                                  </m:r>
                                </m:e>
                                <m:sub>
                                  <m:r>
                                    <a:rPr lang="en-US" sz="2400">
                                      <a:solidFill>
                                        <a:schemeClr val="accent2"/>
                                      </a:solidFill>
                                      <a:latin typeface="Cambria Math" panose="02040503050406030204" pitchFamily="18" charset="0"/>
                                    </a:rPr>
                                    <m:t>𝒕</m:t>
                                  </m:r>
                                </m:sub>
                              </m:sSub>
                            </m:e>
                          </m:d>
                        </m:e>
                      </m:func>
                      <m:r>
                        <a:rPr lang="en-US" sz="2400">
                          <a:solidFill>
                            <a:schemeClr val="accent2"/>
                          </a:solidFill>
                          <a:latin typeface="Cambria Math" panose="02040503050406030204" pitchFamily="18" charset="0"/>
                        </a:rPr>
                        <m:t>−</m:t>
                      </m:r>
                      <m:r>
                        <a:rPr lang="en-US" sz="2400">
                          <a:solidFill>
                            <a:schemeClr val="accent2"/>
                          </a:solidFill>
                          <a:latin typeface="Cambria Math" panose="02040503050406030204" pitchFamily="18" charset="0"/>
                        </a:rPr>
                        <m:t>𝒈𝒕</m:t>
                      </m:r>
                      <m:r>
                        <a:rPr lang="en-US" sz="2400">
                          <a:solidFill>
                            <a:schemeClr val="accent2"/>
                          </a:solidFill>
                          <a:latin typeface="Cambria Math" panose="02040503050406030204" pitchFamily="18" charset="0"/>
                        </a:rPr>
                        <m:t>=</m:t>
                      </m:r>
                      <m:sSub>
                        <m:sSubPr>
                          <m:ctrlPr>
                            <a:rPr lang="en-US" sz="2400" i="1">
                              <a:solidFill>
                                <a:schemeClr val="accent2"/>
                              </a:solidFill>
                              <a:latin typeface="Cambria Math" panose="02040503050406030204" pitchFamily="18" charset="0"/>
                            </a:rPr>
                          </m:ctrlPr>
                        </m:sSubPr>
                        <m:e>
                          <m:r>
                            <a:rPr lang="en-US" sz="2400">
                              <a:solidFill>
                                <a:schemeClr val="accent2"/>
                              </a:solidFill>
                              <a:latin typeface="Cambria Math" panose="02040503050406030204" pitchFamily="18" charset="0"/>
                            </a:rPr>
                            <m:t>𝒂</m:t>
                          </m:r>
                        </m:e>
                        <m:sub>
                          <m:r>
                            <a:rPr lang="en-US" sz="2400">
                              <a:solidFill>
                                <a:schemeClr val="accent2"/>
                              </a:solidFill>
                              <a:latin typeface="Cambria Math" panose="02040503050406030204" pitchFamily="18" charset="0"/>
                            </a:rPr>
                            <m:t>𝟎</m:t>
                          </m:r>
                        </m:sub>
                      </m:sSub>
                      <m:r>
                        <a:rPr lang="en-US" sz="2400">
                          <a:solidFill>
                            <a:schemeClr val="accent2"/>
                          </a:solidFill>
                          <a:latin typeface="Cambria Math" panose="02040503050406030204" pitchFamily="18" charset="0"/>
                        </a:rPr>
                        <m:t>−</m:t>
                      </m:r>
                      <m:f>
                        <m:fPr>
                          <m:ctrlPr>
                            <a:rPr lang="en-US" sz="2400" i="1">
                              <a:solidFill>
                                <a:schemeClr val="accent2"/>
                              </a:solidFill>
                              <a:latin typeface="Cambria Math" panose="02040503050406030204" pitchFamily="18" charset="0"/>
                            </a:rPr>
                          </m:ctrlPr>
                        </m:fPr>
                        <m:num>
                          <m:r>
                            <a:rPr lang="en-US" sz="2400">
                              <a:solidFill>
                                <a:schemeClr val="accent2"/>
                              </a:solidFill>
                              <a:latin typeface="Cambria Math" panose="02040503050406030204" pitchFamily="18" charset="0"/>
                            </a:rPr>
                            <m:t>𝟏</m:t>
                          </m:r>
                        </m:num>
                        <m:den>
                          <m:r>
                            <a:rPr lang="en-US" sz="2400">
                              <a:solidFill>
                                <a:schemeClr val="accent2"/>
                              </a:solidFill>
                              <a:latin typeface="Cambria Math" panose="02040503050406030204" pitchFamily="18" charset="0"/>
                            </a:rPr>
                            <m:t>𝝁</m:t>
                          </m:r>
                        </m:den>
                      </m:f>
                      <m:func>
                        <m:funcPr>
                          <m:ctrlPr>
                            <a:rPr lang="en-US" sz="2400" i="1">
                              <a:solidFill>
                                <a:schemeClr val="accent2"/>
                              </a:solidFill>
                              <a:latin typeface="Cambria Math" panose="02040503050406030204" pitchFamily="18" charset="0"/>
                            </a:rPr>
                          </m:ctrlPr>
                        </m:funcPr>
                        <m:fName>
                          <m:r>
                            <a:rPr lang="en-US" sz="2400">
                              <a:solidFill>
                                <a:schemeClr val="accent2"/>
                              </a:solidFill>
                              <a:latin typeface="Cambria Math" panose="02040503050406030204" pitchFamily="18" charset="0"/>
                            </a:rPr>
                            <m:t>𝒍𝒏</m:t>
                          </m:r>
                        </m:fName>
                        <m:e>
                          <m:d>
                            <m:dPr>
                              <m:ctrlPr>
                                <a:rPr lang="en-US" sz="2400" i="1">
                                  <a:solidFill>
                                    <a:schemeClr val="accent2"/>
                                  </a:solidFill>
                                  <a:latin typeface="Cambria Math" panose="02040503050406030204" pitchFamily="18" charset="0"/>
                                </a:rPr>
                              </m:ctrlPr>
                            </m:dPr>
                            <m:e>
                              <m:sSub>
                                <m:sSubPr>
                                  <m:ctrlPr>
                                    <a:rPr lang="en-US" sz="2400" i="1">
                                      <a:solidFill>
                                        <a:schemeClr val="accent2"/>
                                      </a:solidFill>
                                      <a:latin typeface="Cambria Math" panose="02040503050406030204" pitchFamily="18" charset="0"/>
                                    </a:rPr>
                                  </m:ctrlPr>
                                </m:sSubPr>
                                <m:e>
                                  <m:r>
                                    <a:rPr lang="en-US" sz="2400">
                                      <a:solidFill>
                                        <a:schemeClr val="accent2"/>
                                      </a:solidFill>
                                      <a:latin typeface="Cambria Math" panose="02040503050406030204" pitchFamily="18" charset="0"/>
                                    </a:rPr>
                                    <m:t>𝒉</m:t>
                                  </m:r>
                                </m:e>
                                <m:sub>
                                  <m:r>
                                    <a:rPr lang="en-US" sz="2400">
                                      <a:solidFill>
                                        <a:schemeClr val="accent2"/>
                                      </a:solidFill>
                                      <a:latin typeface="Cambria Math" panose="02040503050406030204" pitchFamily="18" charset="0"/>
                                    </a:rPr>
                                    <m:t>𝒕</m:t>
                                  </m:r>
                                </m:sub>
                              </m:sSub>
                            </m:e>
                          </m:d>
                        </m:e>
                      </m:func>
                      <m:r>
                        <a:rPr lang="en-US" sz="2400">
                          <a:solidFill>
                            <a:schemeClr val="accent2"/>
                          </a:solidFill>
                          <a:latin typeface="Cambria Math" panose="02040503050406030204" pitchFamily="18" charset="0"/>
                        </a:rPr>
                        <m:t>−</m:t>
                      </m:r>
                      <m:r>
                        <a:rPr lang="en-US" sz="2400">
                          <a:solidFill>
                            <a:schemeClr val="accent2"/>
                          </a:solidFill>
                          <a:latin typeface="Cambria Math" panose="02040503050406030204" pitchFamily="18" charset="0"/>
                        </a:rPr>
                        <m:t>𝝋</m:t>
                      </m:r>
                      <m:func>
                        <m:funcPr>
                          <m:ctrlPr>
                            <a:rPr lang="en-US" sz="2400" i="1">
                              <a:solidFill>
                                <a:schemeClr val="accent2"/>
                              </a:solidFill>
                              <a:latin typeface="Cambria Math" panose="02040503050406030204" pitchFamily="18" charset="0"/>
                            </a:rPr>
                          </m:ctrlPr>
                        </m:funcPr>
                        <m:fName>
                          <m:r>
                            <a:rPr lang="en-US" sz="2400">
                              <a:solidFill>
                                <a:schemeClr val="accent2"/>
                              </a:solidFill>
                              <a:latin typeface="Cambria Math" panose="02040503050406030204" pitchFamily="18" charset="0"/>
                            </a:rPr>
                            <m:t>𝒍𝒏</m:t>
                          </m:r>
                        </m:fName>
                        <m:e>
                          <m:d>
                            <m:dPr>
                              <m:ctrlPr>
                                <a:rPr lang="en-US" sz="2400" i="1">
                                  <a:solidFill>
                                    <a:schemeClr val="accent2"/>
                                  </a:solidFill>
                                  <a:latin typeface="Cambria Math" panose="02040503050406030204" pitchFamily="18" charset="0"/>
                                </a:rPr>
                              </m:ctrlPr>
                            </m:dPr>
                            <m:e>
                              <m:sSub>
                                <m:sSubPr>
                                  <m:ctrlPr>
                                    <a:rPr lang="en-US" sz="2400" i="1">
                                      <a:solidFill>
                                        <a:schemeClr val="accent2"/>
                                      </a:solidFill>
                                      <a:latin typeface="Cambria Math" panose="02040503050406030204" pitchFamily="18" charset="0"/>
                                    </a:rPr>
                                  </m:ctrlPr>
                                </m:sSubPr>
                                <m:e>
                                  <m:r>
                                    <a:rPr lang="en-US" sz="2400">
                                      <a:solidFill>
                                        <a:schemeClr val="accent2"/>
                                      </a:solidFill>
                                      <a:latin typeface="Cambria Math" panose="02040503050406030204" pitchFamily="18" charset="0"/>
                                    </a:rPr>
                                    <m:t>𝒓</m:t>
                                  </m:r>
                                </m:e>
                                <m:sub>
                                  <m:r>
                                    <a:rPr lang="en-US" sz="2400">
                                      <a:solidFill>
                                        <a:schemeClr val="accent2"/>
                                      </a:solidFill>
                                      <a:latin typeface="Cambria Math" panose="02040503050406030204" pitchFamily="18" charset="0"/>
                                    </a:rPr>
                                    <m:t>𝒕</m:t>
                                  </m:r>
                                </m:sub>
                              </m:sSub>
                            </m:e>
                          </m:d>
                        </m:e>
                      </m:func>
                      <m:r>
                        <a:rPr lang="en-US" sz="2400">
                          <a:solidFill>
                            <a:schemeClr val="accent2"/>
                          </a:solidFill>
                          <a:latin typeface="Cambria Math" panose="02040503050406030204" pitchFamily="18" charset="0"/>
                        </a:rPr>
                        <m:t>+</m:t>
                      </m:r>
                      <m:sSub>
                        <m:sSubPr>
                          <m:ctrlPr>
                            <a:rPr lang="en-US" sz="2400" i="1">
                              <a:solidFill>
                                <a:schemeClr val="accent2"/>
                              </a:solidFill>
                              <a:latin typeface="Cambria Math" panose="02040503050406030204" pitchFamily="18" charset="0"/>
                            </a:rPr>
                          </m:ctrlPr>
                        </m:sSubPr>
                        <m:e>
                          <m:r>
                            <a:rPr lang="en-US" sz="2400">
                              <a:solidFill>
                                <a:schemeClr val="accent2"/>
                              </a:solidFill>
                              <a:latin typeface="Cambria Math" panose="02040503050406030204" pitchFamily="18" charset="0"/>
                            </a:rPr>
                            <m:t>𝒗</m:t>
                          </m:r>
                        </m:e>
                        <m:sub>
                          <m:r>
                            <a:rPr lang="en-US" sz="2400">
                              <a:solidFill>
                                <a:schemeClr val="accent2"/>
                              </a:solidFill>
                              <a:latin typeface="Cambria Math" panose="02040503050406030204" pitchFamily="18" charset="0"/>
                            </a:rPr>
                            <m:t>𝒕</m:t>
                          </m:r>
                        </m:sub>
                      </m:sSub>
                    </m:oMath>
                  </m:oMathPara>
                </a14:m>
                <a:endParaRPr lang="he-IL" sz="2400" dirty="0">
                  <a:solidFill>
                    <a:schemeClr val="accent2"/>
                  </a:solidFill>
                  <a:latin typeface="Georgia" pitchFamily="18" charset="0"/>
                  <a:cs typeface="Arial" pitchFamily="34" charset="0"/>
                </a:endParaRPr>
              </a:p>
              <a:p>
                <a:pPr algn="l" rtl="0"/>
                <a:r>
                  <a:rPr lang="en-US" sz="2400" dirty="0">
                    <a:solidFill>
                      <a:schemeClr val="accent2"/>
                    </a:solidFill>
                    <a:latin typeface="Georgia" pitchFamily="18" charset="0"/>
                    <a:cs typeface="Arial" pitchFamily="34" charset="0"/>
                  </a:rPr>
                  <a:t>Where </a:t>
                </a:r>
                <a14:m>
                  <m:oMath xmlns:m="http://schemas.openxmlformats.org/officeDocument/2006/math">
                    <m:sSub>
                      <m:sSubPr>
                        <m:ctrlPr>
                          <a:rPr lang="en-US" sz="2400" i="1">
                            <a:solidFill>
                              <a:schemeClr val="accent2"/>
                            </a:solidFill>
                            <a:latin typeface="Cambria Math" panose="02040503050406030204" pitchFamily="18" charset="0"/>
                          </a:rPr>
                        </m:ctrlPr>
                      </m:sSubPr>
                      <m:e>
                        <m:r>
                          <a:rPr lang="en-US" sz="2400">
                            <a:solidFill>
                              <a:schemeClr val="accent2"/>
                            </a:solidFill>
                            <a:latin typeface="Cambria Math" panose="02040503050406030204" pitchFamily="18" charset="0"/>
                          </a:rPr>
                          <m:t>𝑣</m:t>
                        </m:r>
                      </m:e>
                      <m:sub>
                        <m:r>
                          <a:rPr lang="en-US" sz="2400">
                            <a:solidFill>
                              <a:schemeClr val="accent2"/>
                            </a:solidFill>
                            <a:latin typeface="Cambria Math" panose="02040503050406030204" pitchFamily="18" charset="0"/>
                          </a:rPr>
                          <m:t>𝑡</m:t>
                        </m:r>
                      </m:sub>
                    </m:sSub>
                  </m:oMath>
                </a14:m>
                <a:r>
                  <a:rPr lang="en-US" sz="2400" dirty="0" smtClean="0">
                    <a:solidFill>
                      <a:schemeClr val="accent2"/>
                    </a:solidFill>
                    <a:latin typeface="Georgia" pitchFamily="18" charset="0"/>
                    <a:cs typeface="Arial" pitchFamily="34" charset="0"/>
                  </a:rPr>
                  <a:t> is </a:t>
                </a:r>
                <a:r>
                  <a:rPr lang="en-US" sz="2400" dirty="0">
                    <a:solidFill>
                      <a:schemeClr val="accent2"/>
                    </a:solidFill>
                    <a:latin typeface="Georgia" pitchFamily="18" charset="0"/>
                    <a:cs typeface="Arial" pitchFamily="34" charset="0"/>
                  </a:rPr>
                  <a:t>a random disorder that results from shocks to price and revenue </a:t>
                </a:r>
                <a:r>
                  <a:rPr lang="en-US" sz="2400" dirty="0" smtClean="0">
                    <a:solidFill>
                      <a:schemeClr val="accent2"/>
                    </a:solidFill>
                    <a:latin typeface="Georgia" pitchFamily="18" charset="0"/>
                    <a:cs typeface="Arial" pitchFamily="34" charset="0"/>
                  </a:rPr>
                  <a:t>expectations</a:t>
                </a:r>
              </a:p>
            </p:txBody>
          </p:sp>
        </mc:Choice>
        <mc:Fallback>
          <p:sp>
            <p:nvSpPr>
              <p:cNvPr id="4" name="Rectangle 3"/>
              <p:cNvSpPr>
                <a:spLocks noRot="1" noChangeAspect="1" noMove="1" noResize="1" noEditPoints="1" noAdjustHandles="1" noChangeArrowheads="1" noChangeShapeType="1" noTextEdit="1"/>
              </p:cNvSpPr>
              <p:nvPr/>
            </p:nvSpPr>
            <p:spPr bwMode="auto">
              <a:xfrm>
                <a:off x="-5580" y="1052736"/>
                <a:ext cx="9144000" cy="4181081"/>
              </a:xfrm>
              <a:prstGeom prst="rect">
                <a:avLst/>
              </a:prstGeom>
              <a:blipFill rotWithShape="0">
                <a:blip r:embed="rId3" cstate="print"/>
                <a:stretch>
                  <a:fillRect l="-1000" t="-729" b="-2915"/>
                </a:stretch>
              </a:blipFill>
              <a:ln w="9525">
                <a:noFill/>
                <a:miter lim="800000"/>
                <a:headEnd/>
                <a:tailEnd/>
              </a:ln>
              <a:effectLst/>
            </p:spPr>
            <p:txBody>
              <a:bodyPr/>
              <a:lstStyle/>
              <a:p>
                <a:r>
                  <a:rPr lang="he-IL">
                    <a:noFill/>
                  </a:rPr>
                  <a:t> </a:t>
                </a:r>
              </a:p>
            </p:txBody>
          </p:sp>
        </mc:Fallback>
      </mc:AlternateContent>
      <p:sp>
        <p:nvSpPr>
          <p:cNvPr id="5" name="Rectangle 3">
            <a:extLst>
              <a:ext uri="{FF2B5EF4-FFF2-40B4-BE49-F238E27FC236}">
                <a16:creationId xmlns:a16="http://schemas.microsoft.com/office/drawing/2014/main" xmlns="" id="{FA0AB109-2877-4DD2-942B-88F5C2EB1C63}"/>
              </a:ext>
            </a:extLst>
          </p:cNvPr>
          <p:cNvSpPr>
            <a:spLocks noChangeArrowheads="1"/>
          </p:cNvSpPr>
          <p:nvPr/>
        </p:nvSpPr>
        <p:spPr bwMode="auto">
          <a:xfrm>
            <a:off x="0" y="-83859"/>
            <a:ext cx="9144000" cy="1292662"/>
          </a:xfrm>
          <a:prstGeom prst="rect">
            <a:avLst/>
          </a:prstGeom>
          <a:noFill/>
          <a:ln w="9525">
            <a:noFill/>
            <a:miter lim="800000"/>
            <a:headEnd/>
            <a:tailEnd/>
          </a:ln>
          <a:effectLst/>
        </p:spPr>
        <p:txBody>
          <a:bodyPr anchor="ctr">
            <a:spAutoFit/>
          </a:bodyPr>
          <a:lstStyle/>
          <a:p>
            <a:pPr>
              <a:spcBef>
                <a:spcPct val="0"/>
              </a:spcBef>
              <a:defRPr/>
            </a:pPr>
            <a:r>
              <a:rPr lang="en-US" sz="3900" b="1" dirty="0">
                <a:solidFill>
                  <a:schemeClr val="accent2"/>
                </a:solidFill>
                <a:effectLst>
                  <a:outerShdw blurRad="38100" dist="38100" dir="2700000" algn="tl">
                    <a:srgbClr val="C0C0C0"/>
                  </a:outerShdw>
                </a:effectLst>
                <a:latin typeface="Georgia" pitchFamily="18" charset="0"/>
                <a:cs typeface="Arial" pitchFamily="34" charset="0"/>
              </a:rPr>
              <a:t>The </a:t>
            </a:r>
            <a:r>
              <a:rPr lang="en-US" sz="3900" b="1" dirty="0" smtClean="0">
                <a:solidFill>
                  <a:schemeClr val="accent2"/>
                </a:solidFill>
                <a:effectLst>
                  <a:outerShdw blurRad="38100" dist="38100" dir="2700000" algn="tl">
                    <a:srgbClr val="C0C0C0"/>
                  </a:outerShdw>
                </a:effectLst>
                <a:latin typeface="Georgia" pitchFamily="18" charset="0"/>
                <a:cs typeface="Arial" pitchFamily="34" charset="0"/>
              </a:rPr>
              <a:t>Model Equation For Housing Prices</a:t>
            </a:r>
            <a:endParaRPr lang="en-US" sz="3900" b="1" dirty="0">
              <a:solidFill>
                <a:schemeClr val="accent2"/>
              </a:solidFill>
              <a:effectLst>
                <a:outerShdw blurRad="38100" dist="38100" dir="2700000" algn="tl">
                  <a:srgbClr val="C0C0C0"/>
                </a:outerShdw>
              </a:effectLst>
              <a:latin typeface="Georgia" pitchFamily="18" charset="0"/>
              <a:cs typeface="Arial" pitchFamily="34" charset="0"/>
            </a:endParaRPr>
          </a:p>
        </p:txBody>
      </p:sp>
      <p:sp>
        <p:nvSpPr>
          <p:cNvPr id="7" name="Curved Up Arrow 6">
            <a:hlinkClick r:id="rId4" action="ppaction://hlinksldjump"/>
          </p:cNvPr>
          <p:cNvSpPr/>
          <p:nvPr/>
        </p:nvSpPr>
        <p:spPr>
          <a:xfrm>
            <a:off x="3995936" y="5949279"/>
            <a:ext cx="1368152" cy="772195"/>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solidFill>
                <a:schemeClr val="tx1"/>
              </a:solidFill>
            </a:endParaRPr>
          </a:p>
        </p:txBody>
      </p:sp>
    </p:spTree>
    <p:extLst>
      <p:ext uri="{BB962C8B-B14F-4D97-AF65-F5344CB8AC3E}">
        <p14:creationId xmlns:p14="http://schemas.microsoft.com/office/powerpoint/2010/main" xmlns="" val="2049597805"/>
      </p:ext>
    </p:extLst>
  </p:cSld>
  <p:clrMapOvr>
    <a:masterClrMapping/>
  </p:clrMapOvr>
  <mc:AlternateContent xmlns:mc="http://schemas.openxmlformats.org/markup-compatibility/2006">
    <mc:Choice xmlns:p14="http://schemas.microsoft.com/office/powerpoint/2010/main" xmlns="" Requires="p14">
      <p:transition spd="slow" p14:dur="2000" advTm="10000"/>
    </mc:Choice>
    <mc:Fallback>
      <p:transition spd="slow" advTm="10000"/>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2733" y="365126"/>
            <a:ext cx="7886700" cy="1325563"/>
          </a:xfrm>
        </p:spPr>
        <p:txBody>
          <a:bodyPr/>
          <a:lstStyle/>
          <a:p>
            <a:pPr algn="ctr"/>
            <a:r>
              <a:rPr lang="en-US" dirty="0">
                <a:solidFill>
                  <a:srgbClr val="003399"/>
                </a:solidFill>
              </a:rPr>
              <a:t>Planning reform</a:t>
            </a:r>
          </a:p>
        </p:txBody>
      </p:sp>
      <p:sp>
        <p:nvSpPr>
          <p:cNvPr id="3" name="Rectangle 2"/>
          <p:cNvSpPr/>
          <p:nvPr/>
        </p:nvSpPr>
        <p:spPr>
          <a:xfrm>
            <a:off x="481283" y="1542534"/>
            <a:ext cx="8316416" cy="646331"/>
          </a:xfrm>
          <a:prstGeom prst="rect">
            <a:avLst/>
          </a:prstGeom>
        </p:spPr>
        <p:txBody>
          <a:bodyPr wrap="square">
            <a:spAutoFit/>
          </a:bodyPr>
          <a:lstStyle/>
          <a:p>
            <a:pPr marL="0" indent="0" rtl="0">
              <a:spcBef>
                <a:spcPts val="0"/>
              </a:spcBef>
              <a:buNone/>
            </a:pPr>
            <a:r>
              <a:rPr lang="en-US" dirty="0">
                <a:solidFill>
                  <a:srgbClr val="333399"/>
                </a:solidFill>
              </a:rPr>
              <a:t>Increasing the inventory of housing permits at a level that will meet the demand for the next 10 years.</a:t>
            </a:r>
            <a:endParaRPr lang="he-IL" dirty="0">
              <a:solidFill>
                <a:srgbClr val="333399"/>
              </a:solidFill>
            </a:endParaRPr>
          </a:p>
        </p:txBody>
      </p:sp>
      <p:graphicFrame>
        <p:nvGraphicFramePr>
          <p:cNvPr id="7" name="Content Placeholder 6">
            <a:extLst>
              <a:ext uri="{FF2B5EF4-FFF2-40B4-BE49-F238E27FC236}">
                <a16:creationId xmlns:a16="http://schemas.microsoft.com/office/drawing/2014/main" xmlns="" id="{C6EB011C-8E61-4ACE-8008-671185B2FF35}"/>
              </a:ext>
            </a:extLst>
          </p:cNvPr>
          <p:cNvGraphicFramePr>
            <a:graphicFrameLocks noGrp="1"/>
          </p:cNvGraphicFramePr>
          <p:nvPr>
            <p:ph idx="1"/>
            <p:extLst>
              <p:ext uri="{D42A27DB-BD31-4B8C-83A1-F6EECF244321}">
                <p14:modId xmlns:p14="http://schemas.microsoft.com/office/powerpoint/2010/main" xmlns="" val="3865552634"/>
              </p:ext>
            </p:extLst>
          </p:nvPr>
        </p:nvGraphicFramePr>
        <p:xfrm>
          <a:off x="1016353" y="2276872"/>
          <a:ext cx="7351810" cy="3441693"/>
        </p:xfrm>
        <a:graphic>
          <a:graphicData uri="http://schemas.openxmlformats.org/drawingml/2006/table">
            <a:tbl>
              <a:tblPr rtl="1" firstRow="1" firstCol="1" bandRow="1">
                <a:tableStyleId>{5C22544A-7EE6-4342-B048-85BDC9FD1C3A}</a:tableStyleId>
              </a:tblPr>
              <a:tblGrid>
                <a:gridCol w="718978">
                  <a:extLst>
                    <a:ext uri="{9D8B030D-6E8A-4147-A177-3AD203B41FA5}">
                      <a16:colId xmlns:a16="http://schemas.microsoft.com/office/drawing/2014/main" xmlns="" val="1530182088"/>
                    </a:ext>
                  </a:extLst>
                </a:gridCol>
                <a:gridCol w="992578">
                  <a:extLst>
                    <a:ext uri="{9D8B030D-6E8A-4147-A177-3AD203B41FA5}">
                      <a16:colId xmlns:a16="http://schemas.microsoft.com/office/drawing/2014/main" xmlns="" val="279470770"/>
                    </a:ext>
                  </a:extLst>
                </a:gridCol>
                <a:gridCol w="740228">
                  <a:extLst>
                    <a:ext uri="{9D8B030D-6E8A-4147-A177-3AD203B41FA5}">
                      <a16:colId xmlns:a16="http://schemas.microsoft.com/office/drawing/2014/main" xmlns="" val="864898929"/>
                    </a:ext>
                  </a:extLst>
                </a:gridCol>
                <a:gridCol w="1066069">
                  <a:extLst>
                    <a:ext uri="{9D8B030D-6E8A-4147-A177-3AD203B41FA5}">
                      <a16:colId xmlns:a16="http://schemas.microsoft.com/office/drawing/2014/main" xmlns="" val="2690542246"/>
                    </a:ext>
                  </a:extLst>
                </a:gridCol>
                <a:gridCol w="834970">
                  <a:extLst>
                    <a:ext uri="{9D8B030D-6E8A-4147-A177-3AD203B41FA5}">
                      <a16:colId xmlns:a16="http://schemas.microsoft.com/office/drawing/2014/main" xmlns="" val="3893236413"/>
                    </a:ext>
                  </a:extLst>
                </a:gridCol>
                <a:gridCol w="901378">
                  <a:extLst>
                    <a:ext uri="{9D8B030D-6E8A-4147-A177-3AD203B41FA5}">
                      <a16:colId xmlns:a16="http://schemas.microsoft.com/office/drawing/2014/main" xmlns="" val="156959502"/>
                    </a:ext>
                  </a:extLst>
                </a:gridCol>
                <a:gridCol w="874815">
                  <a:extLst>
                    <a:ext uri="{9D8B030D-6E8A-4147-A177-3AD203B41FA5}">
                      <a16:colId xmlns:a16="http://schemas.microsoft.com/office/drawing/2014/main" xmlns="" val="475507229"/>
                    </a:ext>
                  </a:extLst>
                </a:gridCol>
                <a:gridCol w="1222794">
                  <a:extLst>
                    <a:ext uri="{9D8B030D-6E8A-4147-A177-3AD203B41FA5}">
                      <a16:colId xmlns:a16="http://schemas.microsoft.com/office/drawing/2014/main" xmlns="" val="1410280129"/>
                    </a:ext>
                  </a:extLst>
                </a:gridCol>
              </a:tblGrid>
              <a:tr h="648072">
                <a:tc>
                  <a:txBody>
                    <a:bodyPr/>
                    <a:lstStyle/>
                    <a:p>
                      <a:pPr algn="l" rtl="0">
                        <a:lnSpc>
                          <a:spcPct val="107000"/>
                        </a:lnSpc>
                        <a:spcAft>
                          <a:spcPts val="0"/>
                        </a:spcAft>
                      </a:pPr>
                      <a:r>
                        <a:rPr lang="en-US" sz="1050" dirty="0" smtClean="0">
                          <a:effectLst/>
                        </a:rPr>
                        <a:t>district</a:t>
                      </a:r>
                      <a:endParaRPr lang="en-US" sz="1050" dirty="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l" rtl="0">
                        <a:lnSpc>
                          <a:spcPct val="107000"/>
                        </a:lnSpc>
                        <a:spcAft>
                          <a:spcPts val="0"/>
                        </a:spcAft>
                      </a:pPr>
                      <a:r>
                        <a:rPr lang="en-US" sz="1000" dirty="0" smtClean="0">
                          <a:effectLst/>
                        </a:rPr>
                        <a:t>Distribution of population</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l" rtl="0">
                        <a:lnSpc>
                          <a:spcPct val="107000"/>
                        </a:lnSpc>
                        <a:spcAft>
                          <a:spcPts val="0"/>
                        </a:spcAft>
                      </a:pPr>
                      <a:r>
                        <a:rPr lang="en-US" sz="1050" dirty="0" smtClean="0">
                          <a:effectLst/>
                        </a:rPr>
                        <a:t>Growing from the home outlet</a:t>
                      </a:r>
                    </a:p>
                  </a:txBody>
                  <a:tcPr marL="73055" marR="73055" marT="0" marB="0" anchor="b"/>
                </a:tc>
                <a:tc>
                  <a:txBody>
                    <a:bodyPr/>
                    <a:lstStyle/>
                    <a:p>
                      <a:pPr algn="l" rtl="0">
                        <a:lnSpc>
                          <a:spcPct val="107000"/>
                        </a:lnSpc>
                        <a:spcAft>
                          <a:spcPts val="0"/>
                        </a:spcAft>
                      </a:pPr>
                      <a:r>
                        <a:rPr lang="en-US" sz="1050" dirty="0" smtClean="0">
                          <a:effectLst/>
                        </a:rPr>
                        <a:t>A planning inventory target is 10 times more recommended than population growth</a:t>
                      </a:r>
                      <a:endParaRPr lang="en-US" sz="1050" dirty="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l" rtl="0">
                        <a:lnSpc>
                          <a:spcPct val="107000"/>
                        </a:lnSpc>
                        <a:spcAft>
                          <a:spcPts val="0"/>
                        </a:spcAft>
                      </a:pPr>
                      <a:r>
                        <a:rPr lang="en-US" sz="1050" dirty="0" smtClean="0">
                          <a:effectLst/>
                        </a:rPr>
                        <a:t>Planning inventory at different stages</a:t>
                      </a:r>
                      <a:endParaRPr lang="en-US" sz="1050" dirty="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l" rtl="0">
                        <a:lnSpc>
                          <a:spcPct val="107000"/>
                        </a:lnSpc>
                        <a:spcAft>
                          <a:spcPts val="0"/>
                        </a:spcAft>
                      </a:pPr>
                      <a:r>
                        <a:rPr lang="en-US" sz="1050" dirty="0" smtClean="0">
                          <a:effectLst/>
                        </a:rPr>
                        <a:t>Planning gap 10 years</a:t>
                      </a:r>
                      <a:endParaRPr lang="en-US" sz="1050" dirty="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l" rtl="0">
                        <a:lnSpc>
                          <a:spcPct val="107000"/>
                        </a:lnSpc>
                        <a:spcAft>
                          <a:spcPts val="0"/>
                        </a:spcAft>
                      </a:pPr>
                      <a:r>
                        <a:rPr lang="en-US" sz="1050" dirty="0" smtClean="0">
                          <a:effectLst/>
                        </a:rPr>
                        <a:t>40 year planning goals of the government</a:t>
                      </a:r>
                      <a:endParaRPr lang="en-US" sz="1050" dirty="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l" rtl="0">
                        <a:lnSpc>
                          <a:spcPct val="107000"/>
                        </a:lnSpc>
                        <a:spcAft>
                          <a:spcPts val="0"/>
                        </a:spcAft>
                      </a:pPr>
                      <a:r>
                        <a:rPr lang="en-US" sz="1050" dirty="0" smtClean="0">
                          <a:effectLst/>
                        </a:rPr>
                        <a:t>Gap 40 years</a:t>
                      </a:r>
                      <a:endParaRPr lang="en-US" sz="1050" dirty="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extLst>
                  <a:ext uri="{0D108BD9-81ED-4DB2-BD59-A6C34878D82A}">
                    <a16:rowId xmlns:a16="http://schemas.microsoft.com/office/drawing/2014/main" xmlns="" val="3080031358"/>
                  </a:ext>
                </a:extLst>
              </a:tr>
              <a:tr h="290040">
                <a:tc>
                  <a:txBody>
                    <a:bodyPr/>
                    <a:lstStyle/>
                    <a:p>
                      <a:pPr algn="l" rtl="0">
                        <a:lnSpc>
                          <a:spcPct val="107000"/>
                        </a:lnSpc>
                        <a:spcAft>
                          <a:spcPts val="0"/>
                        </a:spcAft>
                      </a:pPr>
                      <a:r>
                        <a:rPr lang="en-US" sz="1000" b="0" i="0" kern="1200" dirty="0" smtClean="0">
                          <a:solidFill>
                            <a:schemeClr val="lt1"/>
                          </a:solidFill>
                          <a:effectLst/>
                          <a:latin typeface="+mn-lt"/>
                          <a:ea typeface="+mn-ea"/>
                          <a:cs typeface="+mn-cs"/>
                        </a:rPr>
                        <a:t>National</a:t>
                      </a:r>
                      <a:endParaRPr lang="en-US" sz="800" dirty="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r" rtl="0">
                        <a:lnSpc>
                          <a:spcPct val="107000"/>
                        </a:lnSpc>
                        <a:spcAft>
                          <a:spcPts val="0"/>
                        </a:spcAft>
                      </a:pPr>
                      <a:r>
                        <a:rPr lang="en-US" sz="1050">
                          <a:effectLst/>
                        </a:rPr>
                        <a:t>100%</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r" rtl="0">
                        <a:lnSpc>
                          <a:spcPct val="107000"/>
                        </a:lnSpc>
                        <a:spcAft>
                          <a:spcPts val="0"/>
                        </a:spcAft>
                      </a:pPr>
                      <a:r>
                        <a:rPr lang="en-US" sz="1050" dirty="0">
                          <a:effectLst/>
                        </a:rPr>
                        <a:t>52000</a:t>
                      </a:r>
                      <a:endParaRPr lang="en-US" sz="1050" dirty="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r" rtl="0">
                        <a:lnSpc>
                          <a:spcPct val="107000"/>
                        </a:lnSpc>
                        <a:spcAft>
                          <a:spcPts val="0"/>
                        </a:spcAft>
                      </a:pPr>
                      <a:r>
                        <a:rPr lang="en-US" sz="1050">
                          <a:effectLst/>
                        </a:rPr>
                        <a:t>520000</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r" rtl="0">
                        <a:lnSpc>
                          <a:spcPct val="107000"/>
                        </a:lnSpc>
                        <a:spcAft>
                          <a:spcPts val="0"/>
                        </a:spcAft>
                      </a:pPr>
                      <a:r>
                        <a:rPr lang="en-US" sz="1050" dirty="0">
                          <a:effectLst/>
                        </a:rPr>
                        <a:t>436744</a:t>
                      </a:r>
                      <a:endParaRPr lang="en-US" sz="1050" dirty="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r" rtl="0">
                        <a:lnSpc>
                          <a:spcPct val="107000"/>
                        </a:lnSpc>
                        <a:spcAft>
                          <a:spcPts val="0"/>
                        </a:spcAft>
                      </a:pPr>
                      <a:r>
                        <a:rPr lang="en-US" sz="1050">
                          <a:effectLst/>
                        </a:rPr>
                        <a:t>83256</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r" rtl="0">
                        <a:lnSpc>
                          <a:spcPct val="107000"/>
                        </a:lnSpc>
                        <a:spcAft>
                          <a:spcPts val="0"/>
                        </a:spcAft>
                      </a:pPr>
                      <a:r>
                        <a:rPr lang="en-US" sz="1050">
                          <a:effectLst/>
                        </a:rPr>
                        <a:t>2612000</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l" rtl="0">
                        <a:lnSpc>
                          <a:spcPct val="107000"/>
                        </a:lnSpc>
                        <a:spcAft>
                          <a:spcPts val="0"/>
                        </a:spcAft>
                      </a:pPr>
                      <a:r>
                        <a:rPr lang="en-US" sz="1050">
                          <a:effectLst/>
                        </a:rPr>
                        <a:t> 2,175,256.00 </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extLst>
                  <a:ext uri="{0D108BD9-81ED-4DB2-BD59-A6C34878D82A}">
                    <a16:rowId xmlns:a16="http://schemas.microsoft.com/office/drawing/2014/main" xmlns="" val="844432409"/>
                  </a:ext>
                </a:extLst>
              </a:tr>
              <a:tr h="514799">
                <a:tc>
                  <a:txBody>
                    <a:bodyPr/>
                    <a:lstStyle/>
                    <a:p>
                      <a:pPr algn="l" rtl="0">
                        <a:lnSpc>
                          <a:spcPct val="107000"/>
                        </a:lnSpc>
                        <a:spcAft>
                          <a:spcPts val="0"/>
                        </a:spcAft>
                      </a:pPr>
                      <a:r>
                        <a:rPr lang="en-US" sz="1050" dirty="0" smtClean="0">
                          <a:effectLst/>
                          <a:latin typeface="+mn-lt"/>
                          <a:ea typeface="+mn-ea"/>
                          <a:cs typeface="+mn-cs"/>
                        </a:rPr>
                        <a:t>Tel</a:t>
                      </a:r>
                      <a:r>
                        <a:rPr lang="en-US" sz="1050" baseline="0" dirty="0" smtClean="0">
                          <a:effectLst/>
                          <a:latin typeface="+mn-lt"/>
                          <a:ea typeface="+mn-ea"/>
                          <a:cs typeface="+mn-cs"/>
                        </a:rPr>
                        <a:t> Aviv</a:t>
                      </a:r>
                      <a:endParaRPr lang="en-US" sz="1050" dirty="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r" rtl="0">
                        <a:lnSpc>
                          <a:spcPct val="107000"/>
                        </a:lnSpc>
                        <a:spcAft>
                          <a:spcPts val="0"/>
                        </a:spcAft>
                      </a:pPr>
                      <a:r>
                        <a:rPr lang="en-US" sz="1050">
                          <a:effectLst/>
                        </a:rPr>
                        <a:t>16%</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r" rtl="0">
                        <a:lnSpc>
                          <a:spcPct val="107000"/>
                        </a:lnSpc>
                        <a:spcAft>
                          <a:spcPts val="0"/>
                        </a:spcAft>
                      </a:pPr>
                      <a:r>
                        <a:rPr lang="en-US" sz="1050">
                          <a:effectLst/>
                        </a:rPr>
                        <a:t>8320</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r" rtl="0">
                        <a:lnSpc>
                          <a:spcPct val="107000"/>
                        </a:lnSpc>
                        <a:spcAft>
                          <a:spcPts val="0"/>
                        </a:spcAft>
                      </a:pPr>
                      <a:r>
                        <a:rPr lang="en-US" sz="1050" dirty="0">
                          <a:effectLst/>
                        </a:rPr>
                        <a:t>83200</a:t>
                      </a:r>
                      <a:endParaRPr lang="en-US" sz="1050" dirty="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r" rtl="0">
                        <a:lnSpc>
                          <a:spcPct val="107000"/>
                        </a:lnSpc>
                        <a:spcAft>
                          <a:spcPts val="0"/>
                        </a:spcAft>
                      </a:pPr>
                      <a:r>
                        <a:rPr lang="en-US" sz="1050" dirty="0">
                          <a:effectLst/>
                        </a:rPr>
                        <a:t>38163</a:t>
                      </a:r>
                      <a:endParaRPr lang="en-US" sz="1050" dirty="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r" rtl="0">
                        <a:lnSpc>
                          <a:spcPct val="107000"/>
                        </a:lnSpc>
                        <a:spcAft>
                          <a:spcPts val="0"/>
                        </a:spcAft>
                      </a:pPr>
                      <a:r>
                        <a:rPr lang="en-US" sz="1050" dirty="0">
                          <a:effectLst/>
                        </a:rPr>
                        <a:t>45037</a:t>
                      </a:r>
                      <a:endParaRPr lang="en-US" sz="1050" dirty="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r" rtl="0">
                        <a:lnSpc>
                          <a:spcPct val="107000"/>
                        </a:lnSpc>
                        <a:spcAft>
                          <a:spcPts val="0"/>
                        </a:spcAft>
                      </a:pPr>
                      <a:r>
                        <a:rPr lang="en-US" sz="1050">
                          <a:effectLst/>
                        </a:rPr>
                        <a:t>436000</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l" rtl="0">
                        <a:lnSpc>
                          <a:spcPct val="107000"/>
                        </a:lnSpc>
                        <a:spcAft>
                          <a:spcPts val="0"/>
                        </a:spcAft>
                      </a:pPr>
                      <a:r>
                        <a:rPr lang="en-US" sz="1050">
                          <a:effectLst/>
                        </a:rPr>
                        <a:t>    397,837.00 </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extLst>
                  <a:ext uri="{0D108BD9-81ED-4DB2-BD59-A6C34878D82A}">
                    <a16:rowId xmlns:a16="http://schemas.microsoft.com/office/drawing/2014/main" xmlns="" val="3972381132"/>
                  </a:ext>
                </a:extLst>
              </a:tr>
              <a:tr h="290040">
                <a:tc>
                  <a:txBody>
                    <a:bodyPr/>
                    <a:lstStyle/>
                    <a:p>
                      <a:pPr algn="l" rtl="0">
                        <a:lnSpc>
                          <a:spcPct val="107000"/>
                        </a:lnSpc>
                        <a:spcAft>
                          <a:spcPts val="0"/>
                        </a:spcAft>
                      </a:pPr>
                      <a:r>
                        <a:rPr lang="en-US" sz="1050" dirty="0" smtClean="0">
                          <a:effectLst/>
                        </a:rPr>
                        <a:t>Center</a:t>
                      </a:r>
                      <a:endParaRPr lang="en-US" sz="1050" dirty="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r" rtl="0">
                        <a:lnSpc>
                          <a:spcPct val="107000"/>
                        </a:lnSpc>
                        <a:spcAft>
                          <a:spcPts val="0"/>
                        </a:spcAft>
                      </a:pPr>
                      <a:r>
                        <a:rPr lang="en-US" sz="1050">
                          <a:effectLst/>
                        </a:rPr>
                        <a:t>25%</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r" rtl="0">
                        <a:lnSpc>
                          <a:spcPct val="107000"/>
                        </a:lnSpc>
                        <a:spcAft>
                          <a:spcPts val="0"/>
                        </a:spcAft>
                      </a:pPr>
                      <a:r>
                        <a:rPr lang="en-US" sz="1050">
                          <a:effectLst/>
                        </a:rPr>
                        <a:t>13000</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r" rtl="0">
                        <a:lnSpc>
                          <a:spcPct val="107000"/>
                        </a:lnSpc>
                        <a:spcAft>
                          <a:spcPts val="0"/>
                        </a:spcAft>
                      </a:pPr>
                      <a:r>
                        <a:rPr lang="en-US" sz="1050">
                          <a:effectLst/>
                        </a:rPr>
                        <a:t>130000</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r" rtl="0">
                        <a:lnSpc>
                          <a:spcPct val="107000"/>
                        </a:lnSpc>
                        <a:spcAft>
                          <a:spcPts val="0"/>
                        </a:spcAft>
                      </a:pPr>
                      <a:r>
                        <a:rPr lang="en-US" sz="1050">
                          <a:effectLst/>
                        </a:rPr>
                        <a:t>62592</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r" rtl="0">
                        <a:lnSpc>
                          <a:spcPct val="107000"/>
                        </a:lnSpc>
                        <a:spcAft>
                          <a:spcPts val="0"/>
                        </a:spcAft>
                      </a:pPr>
                      <a:r>
                        <a:rPr lang="en-US" sz="1050">
                          <a:effectLst/>
                        </a:rPr>
                        <a:t>67408</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r" rtl="0">
                        <a:lnSpc>
                          <a:spcPct val="107000"/>
                        </a:lnSpc>
                        <a:spcAft>
                          <a:spcPts val="0"/>
                        </a:spcAft>
                      </a:pPr>
                      <a:r>
                        <a:rPr lang="en-US" sz="1050">
                          <a:effectLst/>
                        </a:rPr>
                        <a:t>637000</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l" rtl="0">
                        <a:lnSpc>
                          <a:spcPct val="107000"/>
                        </a:lnSpc>
                        <a:spcAft>
                          <a:spcPts val="0"/>
                        </a:spcAft>
                      </a:pPr>
                      <a:r>
                        <a:rPr lang="en-US" sz="1050">
                          <a:effectLst/>
                        </a:rPr>
                        <a:t>    574,408.00 </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extLst>
                  <a:ext uri="{0D108BD9-81ED-4DB2-BD59-A6C34878D82A}">
                    <a16:rowId xmlns:a16="http://schemas.microsoft.com/office/drawing/2014/main" xmlns="" val="4225289130"/>
                  </a:ext>
                </a:extLst>
              </a:tr>
              <a:tr h="514799">
                <a:tc>
                  <a:txBody>
                    <a:bodyPr/>
                    <a:lstStyle/>
                    <a:p>
                      <a:pPr algn="l" rtl="0">
                        <a:lnSpc>
                          <a:spcPct val="107000"/>
                        </a:lnSpc>
                        <a:spcAft>
                          <a:spcPts val="0"/>
                        </a:spcAft>
                      </a:pPr>
                      <a:r>
                        <a:rPr lang="en-US" sz="1050" dirty="0" smtClean="0">
                          <a:effectLst/>
                        </a:rPr>
                        <a:t>Jerusalem</a:t>
                      </a:r>
                      <a:endParaRPr lang="en-US" sz="1050" dirty="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r" rtl="0">
                        <a:lnSpc>
                          <a:spcPct val="107000"/>
                        </a:lnSpc>
                        <a:spcAft>
                          <a:spcPts val="0"/>
                        </a:spcAft>
                      </a:pPr>
                      <a:r>
                        <a:rPr lang="en-US" sz="1050">
                          <a:effectLst/>
                        </a:rPr>
                        <a:t>13%</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r" rtl="0">
                        <a:lnSpc>
                          <a:spcPct val="107000"/>
                        </a:lnSpc>
                        <a:spcAft>
                          <a:spcPts val="0"/>
                        </a:spcAft>
                      </a:pPr>
                      <a:r>
                        <a:rPr lang="en-US" sz="1050">
                          <a:effectLst/>
                        </a:rPr>
                        <a:t>6760</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r" rtl="0">
                        <a:lnSpc>
                          <a:spcPct val="107000"/>
                        </a:lnSpc>
                        <a:spcAft>
                          <a:spcPts val="0"/>
                        </a:spcAft>
                      </a:pPr>
                      <a:r>
                        <a:rPr lang="en-US" sz="1050">
                          <a:effectLst/>
                        </a:rPr>
                        <a:t>67600</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r" rtl="0">
                        <a:lnSpc>
                          <a:spcPct val="107000"/>
                        </a:lnSpc>
                        <a:spcAft>
                          <a:spcPts val="0"/>
                        </a:spcAft>
                      </a:pPr>
                      <a:r>
                        <a:rPr lang="en-US" sz="1050">
                          <a:effectLst/>
                        </a:rPr>
                        <a:t>17991</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r" rtl="0">
                        <a:lnSpc>
                          <a:spcPct val="107000"/>
                        </a:lnSpc>
                        <a:spcAft>
                          <a:spcPts val="0"/>
                        </a:spcAft>
                      </a:pPr>
                      <a:r>
                        <a:rPr lang="en-US" sz="1050">
                          <a:effectLst/>
                        </a:rPr>
                        <a:t>49609</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r" rtl="0">
                        <a:lnSpc>
                          <a:spcPct val="107000"/>
                        </a:lnSpc>
                        <a:spcAft>
                          <a:spcPts val="0"/>
                        </a:spcAft>
                      </a:pPr>
                      <a:r>
                        <a:rPr lang="en-US" sz="1050">
                          <a:effectLst/>
                        </a:rPr>
                        <a:t>300000</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l" rtl="0">
                        <a:lnSpc>
                          <a:spcPct val="107000"/>
                        </a:lnSpc>
                        <a:spcAft>
                          <a:spcPts val="0"/>
                        </a:spcAft>
                      </a:pPr>
                      <a:r>
                        <a:rPr lang="en-US" sz="1050">
                          <a:effectLst/>
                        </a:rPr>
                        <a:t>    282,009.00 </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extLst>
                  <a:ext uri="{0D108BD9-81ED-4DB2-BD59-A6C34878D82A}">
                    <a16:rowId xmlns:a16="http://schemas.microsoft.com/office/drawing/2014/main" xmlns="" val="256730857"/>
                  </a:ext>
                </a:extLst>
              </a:tr>
              <a:tr h="290040">
                <a:tc>
                  <a:txBody>
                    <a:bodyPr/>
                    <a:lstStyle/>
                    <a:p>
                      <a:pPr algn="l" rtl="0">
                        <a:lnSpc>
                          <a:spcPct val="107000"/>
                        </a:lnSpc>
                        <a:spcAft>
                          <a:spcPts val="0"/>
                        </a:spcAft>
                      </a:pPr>
                      <a:r>
                        <a:rPr lang="en-US" sz="1050" dirty="0" smtClean="0">
                          <a:effectLst/>
                        </a:rPr>
                        <a:t>Haifa</a:t>
                      </a:r>
                      <a:endParaRPr lang="en-US" sz="1050" dirty="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r" rtl="0">
                        <a:lnSpc>
                          <a:spcPct val="107000"/>
                        </a:lnSpc>
                        <a:spcAft>
                          <a:spcPts val="0"/>
                        </a:spcAft>
                      </a:pPr>
                      <a:r>
                        <a:rPr lang="en-US" sz="1050">
                          <a:effectLst/>
                        </a:rPr>
                        <a:t>12%</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r" rtl="0">
                        <a:lnSpc>
                          <a:spcPct val="107000"/>
                        </a:lnSpc>
                        <a:spcAft>
                          <a:spcPts val="0"/>
                        </a:spcAft>
                      </a:pPr>
                      <a:r>
                        <a:rPr lang="en-US" sz="1050">
                          <a:effectLst/>
                        </a:rPr>
                        <a:t>6240</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r" rtl="0">
                        <a:lnSpc>
                          <a:spcPct val="107000"/>
                        </a:lnSpc>
                        <a:spcAft>
                          <a:spcPts val="0"/>
                        </a:spcAft>
                      </a:pPr>
                      <a:r>
                        <a:rPr lang="en-US" sz="1050">
                          <a:effectLst/>
                        </a:rPr>
                        <a:t>62400</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r" rtl="0">
                        <a:lnSpc>
                          <a:spcPct val="107000"/>
                        </a:lnSpc>
                        <a:spcAft>
                          <a:spcPts val="0"/>
                        </a:spcAft>
                      </a:pPr>
                      <a:r>
                        <a:rPr lang="en-US" sz="1050">
                          <a:effectLst/>
                        </a:rPr>
                        <a:t>42951</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r" rtl="0">
                        <a:lnSpc>
                          <a:spcPct val="107000"/>
                        </a:lnSpc>
                        <a:spcAft>
                          <a:spcPts val="0"/>
                        </a:spcAft>
                      </a:pPr>
                      <a:r>
                        <a:rPr lang="en-US" sz="1050">
                          <a:effectLst/>
                        </a:rPr>
                        <a:t>19449</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r" rtl="0">
                        <a:lnSpc>
                          <a:spcPct val="107000"/>
                        </a:lnSpc>
                        <a:spcAft>
                          <a:spcPts val="0"/>
                        </a:spcAft>
                      </a:pPr>
                      <a:r>
                        <a:rPr lang="en-US" sz="1050">
                          <a:effectLst/>
                        </a:rPr>
                        <a:t>310000</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l" rtl="0">
                        <a:lnSpc>
                          <a:spcPct val="107000"/>
                        </a:lnSpc>
                        <a:spcAft>
                          <a:spcPts val="0"/>
                        </a:spcAft>
                      </a:pPr>
                      <a:r>
                        <a:rPr lang="en-US" sz="1050">
                          <a:effectLst/>
                        </a:rPr>
                        <a:t>    267,049.00 </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extLst>
                  <a:ext uri="{0D108BD9-81ED-4DB2-BD59-A6C34878D82A}">
                    <a16:rowId xmlns:a16="http://schemas.microsoft.com/office/drawing/2014/main" xmlns="" val="3718776989"/>
                  </a:ext>
                </a:extLst>
              </a:tr>
              <a:tr h="514799">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050" dirty="0" smtClean="0">
                          <a:effectLst/>
                        </a:rPr>
                        <a:t>Everything Else</a:t>
                      </a:r>
                      <a:endParaRPr lang="en-US" sz="1050" dirty="0" smtClean="0">
                        <a:effectLst/>
                        <a:latin typeface="Calibri" panose="020F0502020204030204" pitchFamily="34" charset="0"/>
                        <a:ea typeface="Calibri" panose="020F0502020204030204" pitchFamily="34" charset="0"/>
                        <a:cs typeface="Arial" panose="020B0604020202020204" pitchFamily="34" charset="0"/>
                      </a:endParaRPr>
                    </a:p>
                    <a:p>
                      <a:pPr algn="l" rtl="0">
                        <a:lnSpc>
                          <a:spcPct val="107000"/>
                        </a:lnSpc>
                        <a:spcAft>
                          <a:spcPts val="0"/>
                        </a:spcAft>
                      </a:pPr>
                      <a:r>
                        <a:rPr lang="en-US" sz="1050" baseline="0" dirty="0" smtClean="0">
                          <a:effectLst/>
                        </a:rPr>
                        <a:t> </a:t>
                      </a:r>
                      <a:endParaRPr lang="en-US" sz="1050" dirty="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r" rtl="0">
                        <a:lnSpc>
                          <a:spcPct val="107000"/>
                        </a:lnSpc>
                        <a:spcAft>
                          <a:spcPts val="0"/>
                        </a:spcAft>
                      </a:pPr>
                      <a:r>
                        <a:rPr lang="en-US" sz="1050">
                          <a:effectLst/>
                        </a:rPr>
                        <a:t>34.00%</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r" rtl="0">
                        <a:lnSpc>
                          <a:spcPct val="107000"/>
                        </a:lnSpc>
                        <a:spcAft>
                          <a:spcPts val="0"/>
                        </a:spcAft>
                      </a:pPr>
                      <a:r>
                        <a:rPr lang="en-US" sz="1050">
                          <a:effectLst/>
                        </a:rPr>
                        <a:t>17680</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r" rtl="0">
                        <a:lnSpc>
                          <a:spcPct val="107000"/>
                        </a:lnSpc>
                        <a:spcAft>
                          <a:spcPts val="0"/>
                        </a:spcAft>
                      </a:pPr>
                      <a:r>
                        <a:rPr lang="en-US" sz="1050">
                          <a:effectLst/>
                        </a:rPr>
                        <a:t>176800</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r" rtl="0">
                        <a:lnSpc>
                          <a:spcPct val="107000"/>
                        </a:lnSpc>
                        <a:spcAft>
                          <a:spcPts val="0"/>
                        </a:spcAft>
                      </a:pPr>
                      <a:r>
                        <a:rPr lang="en-US" sz="1050">
                          <a:effectLst/>
                        </a:rPr>
                        <a:t>275047</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r" rtl="0">
                        <a:lnSpc>
                          <a:spcPct val="107000"/>
                        </a:lnSpc>
                        <a:spcAft>
                          <a:spcPts val="0"/>
                        </a:spcAft>
                      </a:pPr>
                      <a:r>
                        <a:rPr lang="en-US" sz="1050">
                          <a:effectLst/>
                        </a:rPr>
                        <a:t>-98247</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r" rtl="0">
                        <a:lnSpc>
                          <a:spcPct val="107000"/>
                        </a:lnSpc>
                        <a:spcAft>
                          <a:spcPts val="0"/>
                        </a:spcAft>
                      </a:pPr>
                      <a:r>
                        <a:rPr lang="en-US" sz="1050">
                          <a:effectLst/>
                        </a:rPr>
                        <a:t>929000</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tc>
                  <a:txBody>
                    <a:bodyPr/>
                    <a:lstStyle/>
                    <a:p>
                      <a:pPr algn="l" rtl="0">
                        <a:lnSpc>
                          <a:spcPct val="107000"/>
                        </a:lnSpc>
                        <a:spcAft>
                          <a:spcPts val="0"/>
                        </a:spcAft>
                      </a:pPr>
                      <a:r>
                        <a:rPr lang="en-US" sz="1050" dirty="0">
                          <a:effectLst/>
                        </a:rPr>
                        <a:t>    653,953.00 </a:t>
                      </a:r>
                      <a:endParaRPr lang="en-US" sz="1050" dirty="0">
                        <a:effectLst/>
                        <a:latin typeface="Calibri" panose="020F0502020204030204" pitchFamily="34" charset="0"/>
                        <a:ea typeface="Calibri" panose="020F0502020204030204" pitchFamily="34" charset="0"/>
                        <a:cs typeface="Arial" panose="020B0604020202020204" pitchFamily="34" charset="0"/>
                      </a:endParaRPr>
                    </a:p>
                  </a:txBody>
                  <a:tcPr marL="73055" marR="73055" marT="0" marB="0" anchor="b"/>
                </a:tc>
                <a:extLst>
                  <a:ext uri="{0D108BD9-81ED-4DB2-BD59-A6C34878D82A}">
                    <a16:rowId xmlns:a16="http://schemas.microsoft.com/office/drawing/2014/main" xmlns="" val="2939140175"/>
                  </a:ext>
                </a:extLst>
              </a:tr>
            </a:tbl>
          </a:graphicData>
        </a:graphic>
      </p:graphicFrame>
    </p:spTree>
    <p:extLst>
      <p:ext uri="{BB962C8B-B14F-4D97-AF65-F5344CB8AC3E}">
        <p14:creationId xmlns:p14="http://schemas.microsoft.com/office/powerpoint/2010/main" xmlns="" val="42479635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936245-96CD-4E2C-BEB7-E35A3EDE951E}"/>
              </a:ext>
            </a:extLst>
          </p:cNvPr>
          <p:cNvSpPr>
            <a:spLocks noGrp="1"/>
          </p:cNvSpPr>
          <p:nvPr>
            <p:ph type="title"/>
          </p:nvPr>
        </p:nvSpPr>
        <p:spPr/>
        <p:txBody>
          <a:bodyPr/>
          <a:lstStyle/>
          <a:p>
            <a:pPr algn="ctr"/>
            <a:r>
              <a:rPr lang="en-US" dirty="0">
                <a:solidFill>
                  <a:schemeClr val="accent1"/>
                </a:solidFill>
              </a:rPr>
              <a:t>Inventory planning February 2018</a:t>
            </a:r>
          </a:p>
        </p:txBody>
      </p:sp>
      <p:sp>
        <p:nvSpPr>
          <p:cNvPr id="4" name="Slide Number Placeholder 3">
            <a:extLst>
              <a:ext uri="{FF2B5EF4-FFF2-40B4-BE49-F238E27FC236}">
                <a16:creationId xmlns:a16="http://schemas.microsoft.com/office/drawing/2014/main" xmlns="" id="{31E4D5A2-FC2F-4EA0-92DF-F2B4FB80117A}"/>
              </a:ext>
            </a:extLst>
          </p:cNvPr>
          <p:cNvSpPr>
            <a:spLocks noGrp="1"/>
          </p:cNvSpPr>
          <p:nvPr>
            <p:ph type="sldNum" sz="quarter" idx="12"/>
          </p:nvPr>
        </p:nvSpPr>
        <p:spPr/>
        <p:txBody>
          <a:bodyPr/>
          <a:lstStyle/>
          <a:p>
            <a:pPr>
              <a:defRPr/>
            </a:pPr>
            <a:fld id="{6EAF582D-976B-45F5-A101-7733D1442A59}" type="slidenum">
              <a:rPr lang="he-IL" smtClean="0"/>
              <a:pPr>
                <a:defRPr/>
              </a:pPr>
              <a:t>33</a:t>
            </a:fld>
            <a:endParaRPr lang="en-US" dirty="0"/>
          </a:p>
        </p:txBody>
      </p:sp>
      <p:pic>
        <p:nvPicPr>
          <p:cNvPr id="9" name="Content Placeholder 8">
            <a:extLst>
              <a:ext uri="{FF2B5EF4-FFF2-40B4-BE49-F238E27FC236}">
                <a16:creationId xmlns:a16="http://schemas.microsoft.com/office/drawing/2014/main" xmlns="" id="{EFCF3969-2E1A-44A3-9353-4D25A2D43C92}"/>
              </a:ext>
            </a:extLst>
          </p:cNvPr>
          <p:cNvPicPr>
            <a:picLocks noGrp="1" noChangeAspect="1"/>
          </p:cNvPicPr>
          <p:nvPr>
            <p:ph idx="1"/>
          </p:nvPr>
        </p:nvPicPr>
        <p:blipFill>
          <a:blip r:embed="rId2" cstate="print"/>
          <a:stretch>
            <a:fillRect/>
          </a:stretch>
        </p:blipFill>
        <p:spPr>
          <a:xfrm>
            <a:off x="1907704" y="1847851"/>
            <a:ext cx="4873461" cy="4351338"/>
          </a:xfrm>
          <a:prstGeom prst="rect">
            <a:avLst/>
          </a:prstGeom>
        </p:spPr>
      </p:pic>
      <p:sp>
        <p:nvSpPr>
          <p:cNvPr id="10" name="TextBox 9">
            <a:extLst>
              <a:ext uri="{FF2B5EF4-FFF2-40B4-BE49-F238E27FC236}">
                <a16:creationId xmlns:a16="http://schemas.microsoft.com/office/drawing/2014/main" xmlns="" id="{7500D624-59E1-4CDD-B3D5-4917C230DF04}"/>
              </a:ext>
            </a:extLst>
          </p:cNvPr>
          <p:cNvSpPr txBox="1"/>
          <p:nvPr/>
        </p:nvSpPr>
        <p:spPr>
          <a:xfrm>
            <a:off x="4860032" y="6348335"/>
            <a:ext cx="3312368" cy="369332"/>
          </a:xfrm>
          <a:prstGeom prst="rect">
            <a:avLst/>
          </a:prstGeom>
          <a:noFill/>
        </p:spPr>
        <p:txBody>
          <a:bodyPr wrap="square" rtlCol="0">
            <a:spAutoFit/>
          </a:bodyPr>
          <a:lstStyle/>
          <a:p>
            <a:r>
              <a:rPr lang="en-US" dirty="0"/>
              <a:t>Source: Bank of Israel</a:t>
            </a:r>
          </a:p>
        </p:txBody>
      </p:sp>
      <p:sp>
        <p:nvSpPr>
          <p:cNvPr id="11" name="TextBox 10">
            <a:extLst>
              <a:ext uri="{FF2B5EF4-FFF2-40B4-BE49-F238E27FC236}">
                <a16:creationId xmlns:a16="http://schemas.microsoft.com/office/drawing/2014/main" xmlns="" id="{F5BC5E37-41EF-4E1E-8117-4030BB845853}"/>
              </a:ext>
            </a:extLst>
          </p:cNvPr>
          <p:cNvSpPr txBox="1"/>
          <p:nvPr/>
        </p:nvSpPr>
        <p:spPr>
          <a:xfrm>
            <a:off x="1356102" y="1268285"/>
            <a:ext cx="5976664" cy="646331"/>
          </a:xfrm>
          <a:prstGeom prst="rect">
            <a:avLst/>
          </a:prstGeom>
          <a:noFill/>
        </p:spPr>
        <p:txBody>
          <a:bodyPr wrap="square" rtlCol="0">
            <a:spAutoFit/>
          </a:bodyPr>
          <a:lstStyle/>
          <a:p>
            <a:r>
              <a:rPr lang="en-US" dirty="0">
                <a:solidFill>
                  <a:schemeClr val="accent1"/>
                </a:solidFill>
              </a:rPr>
              <a:t>The inventory is planned in the periphery, as opposed to the distribution of households</a:t>
            </a:r>
          </a:p>
        </p:txBody>
      </p:sp>
      <p:sp>
        <p:nvSpPr>
          <p:cNvPr id="3" name="TextBox 2"/>
          <p:cNvSpPr txBox="1"/>
          <p:nvPr/>
        </p:nvSpPr>
        <p:spPr>
          <a:xfrm rot="19322836">
            <a:off x="5681717" y="4857655"/>
            <a:ext cx="792088" cy="369332"/>
          </a:xfrm>
          <a:prstGeom prst="rect">
            <a:avLst/>
          </a:prstGeom>
          <a:solidFill>
            <a:srgbClr val="D3EEFB"/>
          </a:solidFill>
        </p:spPr>
        <p:txBody>
          <a:bodyPr wrap="square" rtlCol="1">
            <a:spAutoFit/>
          </a:bodyPr>
          <a:lstStyle/>
          <a:p>
            <a:r>
              <a:rPr lang="en-US" dirty="0" smtClean="0"/>
              <a:t>South</a:t>
            </a:r>
            <a:endParaRPr lang="he-IL" dirty="0"/>
          </a:p>
        </p:txBody>
      </p:sp>
      <p:sp>
        <p:nvSpPr>
          <p:cNvPr id="8" name="TextBox 7"/>
          <p:cNvSpPr txBox="1"/>
          <p:nvPr/>
        </p:nvSpPr>
        <p:spPr>
          <a:xfrm rot="19322836">
            <a:off x="4978313" y="4719155"/>
            <a:ext cx="792088" cy="646331"/>
          </a:xfrm>
          <a:prstGeom prst="rect">
            <a:avLst/>
          </a:prstGeom>
          <a:solidFill>
            <a:srgbClr val="D3EEFB"/>
          </a:solidFill>
        </p:spPr>
        <p:txBody>
          <a:bodyPr wrap="square" rtlCol="1">
            <a:spAutoFit/>
          </a:bodyPr>
          <a:lstStyle/>
          <a:p>
            <a:r>
              <a:rPr lang="en-US" dirty="0" smtClean="0"/>
              <a:t>Tel </a:t>
            </a:r>
            <a:r>
              <a:rPr lang="en-US" dirty="0"/>
              <a:t>A</a:t>
            </a:r>
            <a:r>
              <a:rPr lang="en-US" dirty="0" smtClean="0"/>
              <a:t>viv</a:t>
            </a:r>
            <a:endParaRPr lang="he-IL" dirty="0"/>
          </a:p>
        </p:txBody>
      </p:sp>
      <p:sp>
        <p:nvSpPr>
          <p:cNvPr id="12" name="TextBox 11"/>
          <p:cNvSpPr txBox="1"/>
          <p:nvPr/>
        </p:nvSpPr>
        <p:spPr>
          <a:xfrm rot="19322836">
            <a:off x="4335424" y="4982334"/>
            <a:ext cx="792088" cy="307777"/>
          </a:xfrm>
          <a:prstGeom prst="rect">
            <a:avLst/>
          </a:prstGeom>
          <a:solidFill>
            <a:srgbClr val="D3EEFB"/>
          </a:solidFill>
        </p:spPr>
        <p:txBody>
          <a:bodyPr wrap="square" rtlCol="1">
            <a:spAutoFit/>
          </a:bodyPr>
          <a:lstStyle/>
          <a:p>
            <a:r>
              <a:rPr lang="en-US" sz="1400" dirty="0" smtClean="0"/>
              <a:t>Center</a:t>
            </a:r>
            <a:endParaRPr lang="he-IL" sz="1400" dirty="0"/>
          </a:p>
        </p:txBody>
      </p:sp>
      <p:sp>
        <p:nvSpPr>
          <p:cNvPr id="13" name="TextBox 12"/>
          <p:cNvSpPr txBox="1"/>
          <p:nvPr/>
        </p:nvSpPr>
        <p:spPr>
          <a:xfrm rot="19322836">
            <a:off x="3759939" y="4912701"/>
            <a:ext cx="792088" cy="307777"/>
          </a:xfrm>
          <a:prstGeom prst="rect">
            <a:avLst/>
          </a:prstGeom>
          <a:solidFill>
            <a:srgbClr val="D3EEFB"/>
          </a:solidFill>
        </p:spPr>
        <p:txBody>
          <a:bodyPr wrap="square" rtlCol="1">
            <a:spAutoFit/>
          </a:bodyPr>
          <a:lstStyle/>
          <a:p>
            <a:r>
              <a:rPr lang="en-US" sz="1400" dirty="0" smtClean="0"/>
              <a:t>Haifa</a:t>
            </a:r>
            <a:endParaRPr lang="he-IL" sz="1400" dirty="0"/>
          </a:p>
        </p:txBody>
      </p:sp>
      <p:sp>
        <p:nvSpPr>
          <p:cNvPr id="14" name="TextBox 13"/>
          <p:cNvSpPr txBox="1"/>
          <p:nvPr/>
        </p:nvSpPr>
        <p:spPr>
          <a:xfrm rot="19322836">
            <a:off x="3141714" y="4888431"/>
            <a:ext cx="792088" cy="307777"/>
          </a:xfrm>
          <a:prstGeom prst="rect">
            <a:avLst/>
          </a:prstGeom>
          <a:solidFill>
            <a:srgbClr val="D3EEFB"/>
          </a:solidFill>
        </p:spPr>
        <p:txBody>
          <a:bodyPr wrap="square" rtlCol="1">
            <a:spAutoFit/>
          </a:bodyPr>
          <a:lstStyle/>
          <a:p>
            <a:r>
              <a:rPr lang="en-US" sz="1400" dirty="0" smtClean="0"/>
              <a:t>North</a:t>
            </a:r>
            <a:endParaRPr lang="he-IL" sz="1400" dirty="0"/>
          </a:p>
        </p:txBody>
      </p:sp>
      <p:sp>
        <p:nvSpPr>
          <p:cNvPr id="15" name="TextBox 14"/>
          <p:cNvSpPr txBox="1"/>
          <p:nvPr/>
        </p:nvSpPr>
        <p:spPr>
          <a:xfrm rot="19322836">
            <a:off x="2275468" y="5012400"/>
            <a:ext cx="792088" cy="246221"/>
          </a:xfrm>
          <a:prstGeom prst="rect">
            <a:avLst/>
          </a:prstGeom>
          <a:solidFill>
            <a:srgbClr val="D3EEFB"/>
          </a:solidFill>
        </p:spPr>
        <p:txBody>
          <a:bodyPr wrap="square" rtlCol="1">
            <a:spAutoFit/>
          </a:bodyPr>
          <a:lstStyle/>
          <a:p>
            <a:r>
              <a:rPr lang="en-US" sz="1000" dirty="0" smtClean="0"/>
              <a:t>Jerusalem</a:t>
            </a:r>
            <a:endParaRPr lang="he-IL" sz="1000" dirty="0"/>
          </a:p>
        </p:txBody>
      </p:sp>
      <p:sp>
        <p:nvSpPr>
          <p:cNvPr id="5" name="TextBox 4"/>
          <p:cNvSpPr txBox="1"/>
          <p:nvPr/>
        </p:nvSpPr>
        <p:spPr>
          <a:xfrm>
            <a:off x="5644540" y="5430621"/>
            <a:ext cx="1062868" cy="369332"/>
          </a:xfrm>
          <a:prstGeom prst="rect">
            <a:avLst/>
          </a:prstGeom>
          <a:solidFill>
            <a:schemeClr val="bg1"/>
          </a:solidFill>
        </p:spPr>
        <p:txBody>
          <a:bodyPr wrap="square" rtlCol="1">
            <a:spAutoFit/>
          </a:bodyPr>
          <a:lstStyle/>
          <a:p>
            <a:r>
              <a:rPr lang="en-US" dirty="0" smtClean="0"/>
              <a:t>Validity</a:t>
            </a:r>
            <a:endParaRPr lang="he-IL" dirty="0"/>
          </a:p>
        </p:txBody>
      </p:sp>
      <p:sp>
        <p:nvSpPr>
          <p:cNvPr id="16" name="TextBox 15"/>
          <p:cNvSpPr txBox="1"/>
          <p:nvPr/>
        </p:nvSpPr>
        <p:spPr>
          <a:xfrm>
            <a:off x="4523417" y="5465618"/>
            <a:ext cx="994829" cy="338554"/>
          </a:xfrm>
          <a:prstGeom prst="rect">
            <a:avLst/>
          </a:prstGeom>
          <a:solidFill>
            <a:schemeClr val="bg1"/>
          </a:solidFill>
        </p:spPr>
        <p:txBody>
          <a:bodyPr wrap="square" rtlCol="1">
            <a:spAutoFit/>
          </a:bodyPr>
          <a:lstStyle/>
          <a:p>
            <a:r>
              <a:rPr lang="en-US" sz="1600" dirty="0" err="1" smtClean="0"/>
              <a:t>Deposut</a:t>
            </a:r>
            <a:endParaRPr lang="he-IL" sz="1600" dirty="0"/>
          </a:p>
        </p:txBody>
      </p:sp>
      <p:sp>
        <p:nvSpPr>
          <p:cNvPr id="6" name="TextBox 5"/>
          <p:cNvSpPr txBox="1"/>
          <p:nvPr/>
        </p:nvSpPr>
        <p:spPr>
          <a:xfrm>
            <a:off x="3258396" y="5451781"/>
            <a:ext cx="767029" cy="400110"/>
          </a:xfrm>
          <a:prstGeom prst="rect">
            <a:avLst/>
          </a:prstGeom>
          <a:solidFill>
            <a:schemeClr val="bg1"/>
          </a:solidFill>
        </p:spPr>
        <p:txBody>
          <a:bodyPr wrap="square" rtlCol="1">
            <a:spAutoFit/>
          </a:bodyPr>
          <a:lstStyle/>
          <a:p>
            <a:r>
              <a:rPr lang="en-US" sz="1000" dirty="0"/>
              <a:t>Threshold conditions</a:t>
            </a:r>
            <a:endParaRPr lang="he-IL" sz="1000" dirty="0"/>
          </a:p>
        </p:txBody>
      </p:sp>
    </p:spTree>
    <p:extLst>
      <p:ext uri="{BB962C8B-B14F-4D97-AF65-F5344CB8AC3E}">
        <p14:creationId xmlns:p14="http://schemas.microsoft.com/office/powerpoint/2010/main" xmlns="" val="29735429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7A719B4B-7162-4230-8A5E-61014870F837}"/>
              </a:ext>
            </a:extLst>
          </p:cNvPr>
          <p:cNvSpPr>
            <a:spLocks noGrp="1"/>
          </p:cNvSpPr>
          <p:nvPr>
            <p:ph type="sldNum" sz="quarter" idx="12"/>
          </p:nvPr>
        </p:nvSpPr>
        <p:spPr/>
        <p:txBody>
          <a:bodyPr/>
          <a:lstStyle/>
          <a:p>
            <a:pPr>
              <a:defRPr/>
            </a:pPr>
            <a:fld id="{6F56BB99-2214-4FE1-B016-DAD906588FE5}" type="slidenum">
              <a:rPr lang="he-IL" smtClean="0"/>
              <a:pPr>
                <a:defRPr/>
              </a:pPr>
              <a:t>34</a:t>
            </a:fld>
            <a:endParaRPr lang="en-US" dirty="0"/>
          </a:p>
        </p:txBody>
      </p:sp>
      <p:graphicFrame>
        <p:nvGraphicFramePr>
          <p:cNvPr id="3" name="Chart 2">
            <a:extLst>
              <a:ext uri="{FF2B5EF4-FFF2-40B4-BE49-F238E27FC236}">
                <a16:creationId xmlns:a16="http://schemas.microsoft.com/office/drawing/2014/main" xmlns="" id="{3090EC91-96E6-48D6-A4C9-C422431958E2}"/>
              </a:ext>
            </a:extLst>
          </p:cNvPr>
          <p:cNvGraphicFramePr>
            <a:graphicFrameLocks/>
          </p:cNvGraphicFramePr>
          <p:nvPr>
            <p:extLst>
              <p:ext uri="{D42A27DB-BD31-4B8C-83A1-F6EECF244321}">
                <p14:modId xmlns:p14="http://schemas.microsoft.com/office/powerpoint/2010/main" xmlns="" val="1789324"/>
              </p:ext>
            </p:extLst>
          </p:nvPr>
        </p:nvGraphicFramePr>
        <p:xfrm>
          <a:off x="971550" y="1196752"/>
          <a:ext cx="7200900" cy="4310063"/>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angle 3">
            <a:extLst>
              <a:ext uri="{FF2B5EF4-FFF2-40B4-BE49-F238E27FC236}">
                <a16:creationId xmlns:a16="http://schemas.microsoft.com/office/drawing/2014/main" xmlns="" id="{A6672629-A96D-45AD-B7F9-D8228017B869}"/>
              </a:ext>
            </a:extLst>
          </p:cNvPr>
          <p:cNvSpPr>
            <a:spLocks noChangeArrowheads="1"/>
          </p:cNvSpPr>
          <p:nvPr/>
        </p:nvSpPr>
        <p:spPr bwMode="auto">
          <a:xfrm>
            <a:off x="0" y="25079"/>
            <a:ext cx="9144000" cy="692497"/>
          </a:xfrm>
          <a:prstGeom prst="rect">
            <a:avLst/>
          </a:prstGeom>
          <a:noFill/>
          <a:ln w="9525">
            <a:noFill/>
            <a:miter lim="800000"/>
            <a:headEnd/>
            <a:tailEnd/>
          </a:ln>
          <a:effectLst/>
        </p:spPr>
        <p:txBody>
          <a:bodyPr anchor="ctr">
            <a:spAutoFit/>
          </a:bodyPr>
          <a:lstStyle/>
          <a:p>
            <a:pPr>
              <a:spcBef>
                <a:spcPct val="0"/>
              </a:spcBef>
              <a:defRPr/>
            </a:pPr>
            <a:r>
              <a:rPr lang="en-US" sz="3900" b="1" dirty="0">
                <a:solidFill>
                  <a:schemeClr val="accent2"/>
                </a:solidFill>
                <a:effectLst>
                  <a:outerShdw blurRad="38100" dist="38100" dir="2700000" algn="tl">
                    <a:srgbClr val="C0C0C0"/>
                  </a:outerShdw>
                </a:effectLst>
                <a:latin typeface="Georgia" pitchFamily="18" charset="0"/>
                <a:cs typeface="Arial" pitchFamily="34" charset="0"/>
              </a:rPr>
              <a:t>Where is the demand?</a:t>
            </a:r>
            <a:endParaRPr lang="he-IL" sz="3900" b="1" dirty="0">
              <a:solidFill>
                <a:schemeClr val="accent2"/>
              </a:solidFill>
              <a:effectLst>
                <a:outerShdw blurRad="38100" dist="38100" dir="2700000" algn="tl">
                  <a:srgbClr val="C0C0C0"/>
                </a:outerShdw>
              </a:effectLst>
              <a:latin typeface="Georgia" pitchFamily="18" charset="0"/>
              <a:cs typeface="Arial" pitchFamily="34" charset="0"/>
            </a:endParaRPr>
          </a:p>
        </p:txBody>
      </p:sp>
      <p:sp>
        <p:nvSpPr>
          <p:cNvPr id="6" name="Curved Up Arrow 4">
            <a:hlinkClick r:id="rId3" action="ppaction://hlinksldjump"/>
            <a:extLst>
              <a:ext uri="{FF2B5EF4-FFF2-40B4-BE49-F238E27FC236}">
                <a16:creationId xmlns:a16="http://schemas.microsoft.com/office/drawing/2014/main" xmlns="" id="{7AA86512-B9C8-469D-8344-200B2EAA7D05}"/>
              </a:ext>
            </a:extLst>
          </p:cNvPr>
          <p:cNvSpPr/>
          <p:nvPr/>
        </p:nvSpPr>
        <p:spPr>
          <a:xfrm>
            <a:off x="3851920" y="6055133"/>
            <a:ext cx="1152128" cy="619124"/>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7" name="TextBox 6">
            <a:extLst>
              <a:ext uri="{FF2B5EF4-FFF2-40B4-BE49-F238E27FC236}">
                <a16:creationId xmlns:a16="http://schemas.microsoft.com/office/drawing/2014/main" xmlns="" id="{7CE6547E-8FBF-4CFF-8843-6D75D9961463}"/>
              </a:ext>
            </a:extLst>
          </p:cNvPr>
          <p:cNvSpPr txBox="1"/>
          <p:nvPr/>
        </p:nvSpPr>
        <p:spPr>
          <a:xfrm>
            <a:off x="971550" y="691177"/>
            <a:ext cx="7776864" cy="646331"/>
          </a:xfrm>
          <a:prstGeom prst="rect">
            <a:avLst/>
          </a:prstGeom>
          <a:noFill/>
        </p:spPr>
        <p:txBody>
          <a:bodyPr wrap="square" rtlCol="0">
            <a:spAutoFit/>
          </a:bodyPr>
          <a:lstStyle/>
          <a:p>
            <a:r>
              <a:rPr lang="en-US" dirty="0"/>
              <a:t>Half of the households live in Tel Aviv and the Central District, and 23% of the planning stocks</a:t>
            </a:r>
          </a:p>
        </p:txBody>
      </p:sp>
    </p:spTree>
    <p:extLst>
      <p:ext uri="{BB962C8B-B14F-4D97-AF65-F5344CB8AC3E}">
        <p14:creationId xmlns:p14="http://schemas.microsoft.com/office/powerpoint/2010/main" xmlns="" val="2763126278"/>
      </p:ext>
    </p:extLst>
  </p:cSld>
  <p:clrMapOvr>
    <a:masterClrMapping/>
  </p:clrMapOvr>
  <mc:AlternateContent xmlns:mc="http://schemas.openxmlformats.org/markup-compatibility/2006">
    <mc:Choice xmlns:p14="http://schemas.microsoft.com/office/powerpoint/2010/main" xmlns="" Requires="p14">
      <p:transition spd="slow" p14:dur="2000" advTm="10000"/>
    </mc:Choice>
    <mc:Fallback>
      <p:transition spd="slow" advTm="10000"/>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637"/>
            <a:ext cx="8229600" cy="1143000"/>
          </a:xfrm>
        </p:spPr>
        <p:txBody>
          <a:bodyPr/>
          <a:lstStyle/>
          <a:p>
            <a:pPr algn="ctr"/>
            <a:r>
              <a:rPr lang="en-US" dirty="0">
                <a:solidFill>
                  <a:srgbClr val="003399"/>
                </a:solidFill>
              </a:rPr>
              <a:t>Public building starts</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xmlns="" val="2278007546"/>
              </p:ext>
            </p:extLst>
          </p:nvPr>
        </p:nvGraphicFramePr>
        <p:xfrm>
          <a:off x="457200" y="2231233"/>
          <a:ext cx="8229600" cy="3360649"/>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EAF582D-976B-45F5-A101-7733D1442A59}" type="slidenum">
              <a:rPr lang="he-IL" smtClean="0"/>
              <a:pPr>
                <a:defRPr/>
              </a:pPr>
              <a:t>35</a:t>
            </a:fld>
            <a:endParaRPr lang="en-US" dirty="0"/>
          </a:p>
        </p:txBody>
      </p:sp>
      <p:sp>
        <p:nvSpPr>
          <p:cNvPr id="13" name="TextBox 12"/>
          <p:cNvSpPr txBox="1"/>
          <p:nvPr/>
        </p:nvSpPr>
        <p:spPr>
          <a:xfrm>
            <a:off x="2998168" y="5709529"/>
            <a:ext cx="5688632" cy="646331"/>
          </a:xfrm>
          <a:prstGeom prst="rect">
            <a:avLst/>
          </a:prstGeom>
          <a:noFill/>
        </p:spPr>
        <p:txBody>
          <a:bodyPr wrap="square" rtlCol="0">
            <a:spAutoFit/>
          </a:bodyPr>
          <a:lstStyle/>
          <a:p>
            <a:pPr rtl="0"/>
            <a:r>
              <a:rPr lang="en-US" dirty="0"/>
              <a:t>Source: </a:t>
            </a:r>
            <a:r>
              <a:rPr lang="en-US" dirty="0" err="1"/>
              <a:t>Aharon</a:t>
            </a:r>
            <a:r>
              <a:rPr lang="en-US" dirty="0"/>
              <a:t> Institute for Central Bureau of Statistics Publications that are no longer available</a:t>
            </a:r>
            <a:endParaRPr lang="he-IL" dirty="0"/>
          </a:p>
        </p:txBody>
      </p:sp>
      <p:sp>
        <p:nvSpPr>
          <p:cNvPr id="14" name="Curved Up Arrow 13">
            <a:hlinkClick r:id="rId4" action="ppaction://hlinksldjump"/>
          </p:cNvPr>
          <p:cNvSpPr/>
          <p:nvPr/>
        </p:nvSpPr>
        <p:spPr>
          <a:xfrm>
            <a:off x="3851920" y="6173788"/>
            <a:ext cx="1152128" cy="619124"/>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15" name="Rectangle 14"/>
          <p:cNvSpPr/>
          <p:nvPr/>
        </p:nvSpPr>
        <p:spPr>
          <a:xfrm>
            <a:off x="457200" y="1088233"/>
            <a:ext cx="8363272" cy="846386"/>
          </a:xfrm>
          <a:prstGeom prst="rect">
            <a:avLst/>
          </a:prstGeom>
        </p:spPr>
        <p:txBody>
          <a:bodyPr wrap="square">
            <a:spAutoFit/>
          </a:bodyPr>
          <a:lstStyle/>
          <a:p>
            <a:pPr rtl="0"/>
            <a:r>
              <a:rPr lang="en-US" sz="1400" dirty="0">
                <a:solidFill>
                  <a:srgbClr val="4B5860"/>
                </a:solidFill>
                <a:ea typeface="Times New Roman" panose="02020603050405020304" pitchFamily="18" charset="0"/>
                <a:cs typeface="Arial" panose="020B0604020202020204" pitchFamily="34" charset="0"/>
              </a:rPr>
              <a:t>“Construction in public initiative includes construction on land marketed by the Ministry of Construction and Housing, separately or jointly with the Israel Land Administration, but built by private developers.</a:t>
            </a:r>
            <a:endParaRPr lang="he-IL" sz="1400" dirty="0">
              <a:solidFill>
                <a:srgbClr val="4B5860"/>
              </a:solidFill>
              <a:ea typeface="Times New Roman" panose="02020603050405020304" pitchFamily="18" charset="0"/>
              <a:cs typeface="Arial" panose="020B0604020202020204" pitchFamily="34" charset="0"/>
            </a:endParaRPr>
          </a:p>
          <a:p>
            <a:r>
              <a:rPr lang="en-US" sz="1400" dirty="0">
                <a:solidFill>
                  <a:srgbClr val="4B5860"/>
                </a:solidFill>
                <a:latin typeface="Arial" panose="020B0604020202020204" pitchFamily="34" charset="0"/>
                <a:ea typeface="Times New Roman" panose="02020603050405020304" pitchFamily="18" charset="0"/>
              </a:rPr>
              <a:t>Source: Ministry of Housing</a:t>
            </a:r>
            <a:endParaRPr lang="en-US" sz="1400" dirty="0"/>
          </a:p>
        </p:txBody>
      </p:sp>
    </p:spTree>
    <p:extLst>
      <p:ext uri="{BB962C8B-B14F-4D97-AF65-F5344CB8AC3E}">
        <p14:creationId xmlns:p14="http://schemas.microsoft.com/office/powerpoint/2010/main" xmlns="" val="1403227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a:extLst>
              <a:ext uri="{FF2B5EF4-FFF2-40B4-BE49-F238E27FC236}">
                <a16:creationId xmlns:a16="http://schemas.microsoft.com/office/drawing/2014/main" xmlns="" id="{08CD7874-9D95-455E-B53E-7295BBD2F45F}"/>
              </a:ext>
            </a:extLst>
          </p:cNvPr>
          <p:cNvGraphicFramePr>
            <a:graphicFrameLocks/>
          </p:cNvGraphicFramePr>
          <p:nvPr>
            <p:extLst>
              <p:ext uri="{D42A27DB-BD31-4B8C-83A1-F6EECF244321}">
                <p14:modId xmlns:p14="http://schemas.microsoft.com/office/powerpoint/2010/main" xmlns="" val="474043266"/>
              </p:ext>
            </p:extLst>
          </p:nvPr>
        </p:nvGraphicFramePr>
        <p:xfrm>
          <a:off x="1120363" y="1953874"/>
          <a:ext cx="7381875" cy="4410075"/>
        </p:xfrm>
        <a:graphic>
          <a:graphicData uri="http://schemas.openxmlformats.org/drawingml/2006/chart">
            <c:chart xmlns:c="http://schemas.openxmlformats.org/drawingml/2006/chart" xmlns:r="http://schemas.openxmlformats.org/officeDocument/2006/relationships" r:id="rId2"/>
          </a:graphicData>
        </a:graphic>
      </p:graphicFrame>
      <p:sp>
        <p:nvSpPr>
          <p:cNvPr id="2" name="Slide Number Placeholder 1">
            <a:extLst>
              <a:ext uri="{FF2B5EF4-FFF2-40B4-BE49-F238E27FC236}">
                <a16:creationId xmlns:a16="http://schemas.microsoft.com/office/drawing/2014/main" xmlns="" id="{CD2D2C35-F1A1-4CE6-830C-21D96FBDEDE2}"/>
              </a:ext>
            </a:extLst>
          </p:cNvPr>
          <p:cNvSpPr>
            <a:spLocks noGrp="1"/>
          </p:cNvSpPr>
          <p:nvPr>
            <p:ph type="sldNum" sz="quarter" idx="12"/>
          </p:nvPr>
        </p:nvSpPr>
        <p:spPr/>
        <p:txBody>
          <a:bodyPr/>
          <a:lstStyle/>
          <a:p>
            <a:pPr>
              <a:defRPr/>
            </a:pPr>
            <a:fld id="{6F56BB99-2214-4FE1-B016-DAD906588FE5}" type="slidenum">
              <a:rPr lang="he-IL" smtClean="0"/>
              <a:pPr>
                <a:defRPr/>
              </a:pPr>
              <a:t>36</a:t>
            </a:fld>
            <a:endParaRPr lang="en-US" dirty="0"/>
          </a:p>
        </p:txBody>
      </p:sp>
      <p:sp>
        <p:nvSpPr>
          <p:cNvPr id="4" name="TextBox 3">
            <a:extLst>
              <a:ext uri="{FF2B5EF4-FFF2-40B4-BE49-F238E27FC236}">
                <a16:creationId xmlns:a16="http://schemas.microsoft.com/office/drawing/2014/main" xmlns="" id="{AFCACF2D-984E-405B-9746-3655922A6758}"/>
              </a:ext>
            </a:extLst>
          </p:cNvPr>
          <p:cNvSpPr txBox="1"/>
          <p:nvPr/>
        </p:nvSpPr>
        <p:spPr>
          <a:xfrm>
            <a:off x="994485" y="1318238"/>
            <a:ext cx="6768752" cy="369332"/>
          </a:xfrm>
          <a:prstGeom prst="rect">
            <a:avLst/>
          </a:prstGeom>
          <a:noFill/>
        </p:spPr>
        <p:txBody>
          <a:bodyPr wrap="square" rtlCol="0">
            <a:spAutoFit/>
          </a:bodyPr>
          <a:lstStyle/>
          <a:p>
            <a:r>
              <a:rPr lang="en-US" dirty="0" smtClean="0"/>
              <a:t> Building </a:t>
            </a:r>
            <a:r>
              <a:rPr lang="en-US" dirty="0"/>
              <a:t>starts</a:t>
            </a:r>
            <a:r>
              <a:rPr lang="he-IL" dirty="0" smtClean="0"/>
              <a:t>2007-2018</a:t>
            </a:r>
            <a:endParaRPr lang="en-US" dirty="0"/>
          </a:p>
        </p:txBody>
      </p:sp>
      <p:sp>
        <p:nvSpPr>
          <p:cNvPr id="5" name="TextBox 4">
            <a:extLst>
              <a:ext uri="{FF2B5EF4-FFF2-40B4-BE49-F238E27FC236}">
                <a16:creationId xmlns:a16="http://schemas.microsoft.com/office/drawing/2014/main" xmlns="" id="{E5FBAC8B-DBE9-493D-BB21-0C0A041A3D2A}"/>
              </a:ext>
            </a:extLst>
          </p:cNvPr>
          <p:cNvSpPr txBox="1"/>
          <p:nvPr/>
        </p:nvSpPr>
        <p:spPr>
          <a:xfrm>
            <a:off x="-35808" y="309858"/>
            <a:ext cx="9433048" cy="646331"/>
          </a:xfrm>
          <a:prstGeom prst="rect">
            <a:avLst/>
          </a:prstGeom>
          <a:noFill/>
        </p:spPr>
        <p:txBody>
          <a:bodyPr wrap="square" rtlCol="0">
            <a:spAutoFit/>
          </a:bodyPr>
          <a:lstStyle/>
          <a:p>
            <a:r>
              <a:rPr lang="en-US" sz="3600" dirty="0">
                <a:solidFill>
                  <a:srgbClr val="FF0000"/>
                </a:solidFill>
              </a:rPr>
              <a:t>Housing starts fell from the peak of 2016</a:t>
            </a:r>
          </a:p>
        </p:txBody>
      </p:sp>
      <p:sp>
        <p:nvSpPr>
          <p:cNvPr id="6" name="Curved Up Arrow 13">
            <a:hlinkClick r:id="rId3" action="ppaction://hlinksldjump"/>
            <a:extLst>
              <a:ext uri="{FF2B5EF4-FFF2-40B4-BE49-F238E27FC236}">
                <a16:creationId xmlns:a16="http://schemas.microsoft.com/office/drawing/2014/main" xmlns="" id="{2D68CCA9-0CB7-4F40-89BC-881F557E2678}"/>
              </a:ext>
            </a:extLst>
          </p:cNvPr>
          <p:cNvSpPr/>
          <p:nvPr/>
        </p:nvSpPr>
        <p:spPr>
          <a:xfrm>
            <a:off x="3851920" y="6173788"/>
            <a:ext cx="1152128" cy="619124"/>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dirty="0">
              <a:solidFill>
                <a:schemeClr val="tx1"/>
              </a:solidFill>
            </a:endParaRPr>
          </a:p>
        </p:txBody>
      </p:sp>
      <p:cxnSp>
        <p:nvCxnSpPr>
          <p:cNvPr id="9" name="Straight Arrow Connector 8">
            <a:extLst>
              <a:ext uri="{FF2B5EF4-FFF2-40B4-BE49-F238E27FC236}">
                <a16:creationId xmlns:a16="http://schemas.microsoft.com/office/drawing/2014/main" xmlns="" id="{48500B47-FAB3-4EB7-9B1C-737FE6735389}"/>
              </a:ext>
            </a:extLst>
          </p:cNvPr>
          <p:cNvCxnSpPr>
            <a:cxnSpLocks/>
          </p:cNvCxnSpPr>
          <p:nvPr/>
        </p:nvCxnSpPr>
        <p:spPr>
          <a:xfrm>
            <a:off x="7236296" y="2685255"/>
            <a:ext cx="787341" cy="953969"/>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5848569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365" y="89415"/>
            <a:ext cx="8335838" cy="1251354"/>
          </a:xfrm>
        </p:spPr>
        <p:txBody>
          <a:bodyPr>
            <a:normAutofit/>
          </a:bodyPr>
          <a:lstStyle/>
          <a:p>
            <a:pPr algn="ctr"/>
            <a:r>
              <a:rPr lang="en-US" sz="4000" b="1" dirty="0" smtClean="0">
                <a:solidFill>
                  <a:srgbClr val="0070C0"/>
                </a:solidFill>
              </a:rPr>
              <a:t>Square Meter Prices of Real Estate for </a:t>
            </a:r>
            <a:r>
              <a:rPr lang="en-US" sz="4000" b="1" dirty="0">
                <a:solidFill>
                  <a:srgbClr val="0070C0"/>
                </a:solidFill>
              </a:rPr>
              <a:t>2014</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756047085"/>
              </p:ext>
            </p:extLst>
          </p:nvPr>
        </p:nvGraphicFramePr>
        <p:xfrm>
          <a:off x="628650" y="2226469"/>
          <a:ext cx="7886700" cy="3263504"/>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0" y="1068043"/>
            <a:ext cx="8892480" cy="369332"/>
          </a:xfrm>
          <a:prstGeom prst="rect">
            <a:avLst/>
          </a:prstGeom>
        </p:spPr>
        <p:txBody>
          <a:bodyPr wrap="square">
            <a:spAutoFit/>
          </a:bodyPr>
          <a:lstStyle/>
          <a:p>
            <a:r>
              <a:rPr lang="en-US" dirty="0">
                <a:solidFill>
                  <a:srgbClr val="0070C0"/>
                </a:solidFill>
              </a:rPr>
              <a:t>Sharp increase in housing prices rather than office prices and construction costs</a:t>
            </a:r>
          </a:p>
        </p:txBody>
      </p:sp>
      <p:sp>
        <p:nvSpPr>
          <p:cNvPr id="6" name="TextBox 5"/>
          <p:cNvSpPr txBox="1"/>
          <p:nvPr/>
        </p:nvSpPr>
        <p:spPr>
          <a:xfrm>
            <a:off x="3707904" y="5517232"/>
            <a:ext cx="4951463" cy="307777"/>
          </a:xfrm>
          <a:prstGeom prst="rect">
            <a:avLst/>
          </a:prstGeom>
          <a:noFill/>
        </p:spPr>
        <p:txBody>
          <a:bodyPr wrap="square" rtlCol="0">
            <a:spAutoFit/>
          </a:bodyPr>
          <a:lstStyle/>
          <a:p>
            <a:pPr algn="l" rtl="0"/>
            <a:r>
              <a:rPr lang="en-US" sz="1400" dirty="0"/>
              <a:t>Source: </a:t>
            </a:r>
            <a:r>
              <a:rPr lang="en-US" sz="1400" dirty="0" smtClean="0"/>
              <a:t>Aaron </a:t>
            </a:r>
            <a:r>
              <a:rPr lang="en-US" sz="1400" dirty="0"/>
              <a:t>Institute for Tax Authority data.</a:t>
            </a:r>
          </a:p>
        </p:txBody>
      </p:sp>
      <p:sp>
        <p:nvSpPr>
          <p:cNvPr id="8" name="TextBox 7"/>
          <p:cNvSpPr txBox="1"/>
          <p:nvPr/>
        </p:nvSpPr>
        <p:spPr>
          <a:xfrm>
            <a:off x="-223192" y="1437375"/>
            <a:ext cx="9396536" cy="1061829"/>
          </a:xfrm>
          <a:prstGeom prst="rect">
            <a:avLst/>
          </a:prstGeom>
          <a:noFill/>
        </p:spPr>
        <p:txBody>
          <a:bodyPr wrap="square" rtlCol="0">
            <a:spAutoFit/>
          </a:bodyPr>
          <a:lstStyle/>
          <a:p>
            <a:r>
              <a:rPr lang="en-US" dirty="0">
                <a:solidFill>
                  <a:srgbClr val="0070C0"/>
                </a:solidFill>
              </a:rPr>
              <a:t>The conclusion of the increase in housing prices is not due to the construction costs, so what is it?</a:t>
            </a:r>
          </a:p>
          <a:p>
            <a:pPr algn="r" rtl="1"/>
            <a:r>
              <a:rPr lang="he-IL" dirty="0" smtClean="0">
                <a:solidFill>
                  <a:srgbClr val="0070C0"/>
                </a:solidFill>
              </a:rPr>
              <a:t>.</a:t>
            </a:r>
            <a:endParaRPr lang="en-US" dirty="0">
              <a:solidFill>
                <a:srgbClr val="0070C0"/>
              </a:solidFill>
            </a:endParaRPr>
          </a:p>
        </p:txBody>
      </p:sp>
      <p:sp>
        <p:nvSpPr>
          <p:cNvPr id="9" name="Rectangle 8"/>
          <p:cNvSpPr/>
          <p:nvPr/>
        </p:nvSpPr>
        <p:spPr>
          <a:xfrm>
            <a:off x="4498253" y="1812341"/>
            <a:ext cx="2509037" cy="369332"/>
          </a:xfrm>
          <a:prstGeom prst="rect">
            <a:avLst/>
          </a:prstGeom>
        </p:spPr>
        <p:txBody>
          <a:bodyPr wrap="square">
            <a:spAutoFit/>
          </a:bodyPr>
          <a:lstStyle/>
          <a:p>
            <a:pPr algn="r"/>
            <a:endParaRPr lang="he-IL" dirty="0">
              <a:solidFill>
                <a:srgbClr val="0070C0"/>
              </a:solidFill>
            </a:endParaRPr>
          </a:p>
        </p:txBody>
      </p:sp>
      <p:sp>
        <p:nvSpPr>
          <p:cNvPr id="10" name="TextBox 9"/>
          <p:cNvSpPr txBox="1"/>
          <p:nvPr/>
        </p:nvSpPr>
        <p:spPr>
          <a:xfrm>
            <a:off x="-261974" y="2024146"/>
            <a:ext cx="9730517" cy="369332"/>
          </a:xfrm>
          <a:prstGeom prst="rect">
            <a:avLst/>
          </a:prstGeom>
          <a:noFill/>
        </p:spPr>
        <p:txBody>
          <a:bodyPr wrap="square" rtlCol="0">
            <a:spAutoFit/>
          </a:bodyPr>
          <a:lstStyle/>
          <a:p>
            <a:r>
              <a:rPr lang="en-US" dirty="0">
                <a:solidFill>
                  <a:srgbClr val="FF0000"/>
                </a:solidFill>
              </a:rPr>
              <a:t>The rise of land prices for housing is also due to financing limitations to the municipalities.</a:t>
            </a:r>
          </a:p>
        </p:txBody>
      </p:sp>
      <p:sp>
        <p:nvSpPr>
          <p:cNvPr id="11" name="TextBox 10"/>
          <p:cNvSpPr txBox="1"/>
          <p:nvPr/>
        </p:nvSpPr>
        <p:spPr>
          <a:xfrm>
            <a:off x="1120362" y="2604218"/>
            <a:ext cx="2155494" cy="1277273"/>
          </a:xfrm>
          <a:prstGeom prst="rect">
            <a:avLst/>
          </a:prstGeom>
          <a:noFill/>
        </p:spPr>
        <p:txBody>
          <a:bodyPr wrap="square" rtlCol="0">
            <a:spAutoFit/>
          </a:bodyPr>
          <a:lstStyle/>
          <a:p>
            <a:pPr algn="l" rtl="0"/>
            <a:r>
              <a:rPr lang="en-US" sz="1400" dirty="0">
                <a:solidFill>
                  <a:srgbClr val="FF0000"/>
                </a:solidFill>
              </a:rPr>
              <a:t>Growth </a:t>
            </a:r>
            <a:r>
              <a:rPr lang="en-US" sz="1400" dirty="0" smtClean="0">
                <a:solidFill>
                  <a:srgbClr val="FF0000"/>
                </a:solidFill>
              </a:rPr>
              <a:t>ratew2006-2016</a:t>
            </a:r>
            <a:endParaRPr lang="en-US" sz="1400" dirty="0">
              <a:solidFill>
                <a:srgbClr val="FF0000"/>
              </a:solidFill>
            </a:endParaRPr>
          </a:p>
          <a:p>
            <a:pPr algn="l" rtl="0"/>
            <a:r>
              <a:rPr lang="en-US" sz="1400" dirty="0">
                <a:solidFill>
                  <a:srgbClr val="FF0000"/>
                </a:solidFill>
              </a:rPr>
              <a:t>Residence 64%</a:t>
            </a:r>
          </a:p>
          <a:p>
            <a:pPr algn="l" rtl="0"/>
            <a:r>
              <a:rPr lang="en-US" sz="1400" dirty="0">
                <a:solidFill>
                  <a:srgbClr val="FF0000"/>
                </a:solidFill>
              </a:rPr>
              <a:t>Offices 28%</a:t>
            </a:r>
          </a:p>
          <a:p>
            <a:pPr algn="l" rtl="0"/>
            <a:r>
              <a:rPr lang="en-US" sz="1400" dirty="0">
                <a:solidFill>
                  <a:srgbClr val="FF0000"/>
                </a:solidFill>
              </a:rPr>
              <a:t>Construction inputs 4%</a:t>
            </a:r>
          </a:p>
        </p:txBody>
      </p:sp>
      <p:sp>
        <p:nvSpPr>
          <p:cNvPr id="3" name="TextBox 2"/>
          <p:cNvSpPr txBox="1"/>
          <p:nvPr/>
        </p:nvSpPr>
        <p:spPr>
          <a:xfrm>
            <a:off x="1970839" y="2316754"/>
            <a:ext cx="4770276" cy="307777"/>
          </a:xfrm>
          <a:prstGeom prst="rect">
            <a:avLst/>
          </a:prstGeom>
          <a:solidFill>
            <a:schemeClr val="bg1"/>
          </a:solidFill>
        </p:spPr>
        <p:txBody>
          <a:bodyPr wrap="square" rtlCol="1">
            <a:spAutoFit/>
          </a:bodyPr>
          <a:lstStyle/>
          <a:p>
            <a:r>
              <a:rPr lang="en-US" sz="1400" dirty="0"/>
              <a:t>Price </a:t>
            </a:r>
            <a:r>
              <a:rPr lang="en-US" sz="1400" dirty="0" err="1"/>
              <a:t>sqm</a:t>
            </a:r>
            <a:r>
              <a:rPr lang="en-US" sz="1400" dirty="0"/>
              <a:t> real </a:t>
            </a:r>
            <a:r>
              <a:rPr lang="en-US" sz="1400" dirty="0" smtClean="0"/>
              <a:t>estate 2006-2016</a:t>
            </a:r>
            <a:endParaRPr lang="he-IL" sz="1400" dirty="0"/>
          </a:p>
        </p:txBody>
      </p:sp>
      <p:sp>
        <p:nvSpPr>
          <p:cNvPr id="7" name="TextBox 6"/>
          <p:cNvSpPr txBox="1"/>
          <p:nvPr/>
        </p:nvSpPr>
        <p:spPr>
          <a:xfrm>
            <a:off x="5724935" y="5171021"/>
            <a:ext cx="656616" cy="261610"/>
          </a:xfrm>
          <a:prstGeom prst="rect">
            <a:avLst/>
          </a:prstGeom>
          <a:solidFill>
            <a:schemeClr val="bg1"/>
          </a:solidFill>
        </p:spPr>
        <p:txBody>
          <a:bodyPr wrap="square" rtlCol="1">
            <a:spAutoFit/>
          </a:bodyPr>
          <a:lstStyle/>
          <a:p>
            <a:r>
              <a:rPr lang="en-US" sz="1100" dirty="0"/>
              <a:t>Inputs</a:t>
            </a:r>
            <a:endParaRPr lang="he-IL" dirty="0"/>
          </a:p>
        </p:txBody>
      </p:sp>
      <p:sp>
        <p:nvSpPr>
          <p:cNvPr id="12" name="TextBox 11"/>
          <p:cNvSpPr txBox="1"/>
          <p:nvPr/>
        </p:nvSpPr>
        <p:spPr>
          <a:xfrm>
            <a:off x="4759131" y="5191253"/>
            <a:ext cx="656616" cy="261610"/>
          </a:xfrm>
          <a:prstGeom prst="rect">
            <a:avLst/>
          </a:prstGeom>
          <a:solidFill>
            <a:schemeClr val="bg1"/>
          </a:solidFill>
        </p:spPr>
        <p:txBody>
          <a:bodyPr wrap="square" rtlCol="1">
            <a:spAutoFit/>
          </a:bodyPr>
          <a:lstStyle/>
          <a:p>
            <a:r>
              <a:rPr lang="en-US" sz="1100" dirty="0"/>
              <a:t>Offices</a:t>
            </a:r>
            <a:endParaRPr lang="he-IL" dirty="0"/>
          </a:p>
        </p:txBody>
      </p:sp>
      <p:sp>
        <p:nvSpPr>
          <p:cNvPr id="13" name="TextBox 12"/>
          <p:cNvSpPr txBox="1"/>
          <p:nvPr/>
        </p:nvSpPr>
        <p:spPr>
          <a:xfrm>
            <a:off x="3789624" y="5221402"/>
            <a:ext cx="656616" cy="200055"/>
          </a:xfrm>
          <a:prstGeom prst="rect">
            <a:avLst/>
          </a:prstGeom>
          <a:solidFill>
            <a:schemeClr val="bg1"/>
          </a:solidFill>
        </p:spPr>
        <p:txBody>
          <a:bodyPr wrap="square" rtlCol="1">
            <a:spAutoFit/>
          </a:bodyPr>
          <a:lstStyle/>
          <a:p>
            <a:r>
              <a:rPr lang="en-US" sz="700" dirty="0" smtClean="0"/>
              <a:t>Residence</a:t>
            </a:r>
            <a:endParaRPr lang="he-IL" dirty="0"/>
          </a:p>
        </p:txBody>
      </p:sp>
    </p:spTree>
    <p:extLst>
      <p:ext uri="{BB962C8B-B14F-4D97-AF65-F5344CB8AC3E}">
        <p14:creationId xmlns:p14="http://schemas.microsoft.com/office/powerpoint/2010/main" xmlns="" val="3405990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nodePh="1">
                                  <p:stCondLst>
                                    <p:cond delay="0"/>
                                  </p:stCondLst>
                                  <p:endCondLst>
                                    <p:cond evt="begin" delay="0">
                                      <p:tn val="16"/>
                                    </p:cond>
                                  </p:endCondLst>
                                  <p:childTnLst>
                                    <p:set>
                                      <p:cBhvr>
                                        <p:cTn id="17" dur="1" fill="hold">
                                          <p:stCondLst>
                                            <p:cond delay="0"/>
                                          </p:stCondLst>
                                        </p:cTn>
                                        <p:tgtEl>
                                          <p:spTgt spid="9"/>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0070C0"/>
                </a:solidFill>
              </a:rPr>
              <a:t>Land prices</a:t>
            </a:r>
          </a:p>
        </p:txBody>
      </p:sp>
      <p:pic>
        <p:nvPicPr>
          <p:cNvPr id="14" name="Content Placeholder 13"/>
          <p:cNvPicPr>
            <a:picLocks noGrp="1" noChangeAspect="1"/>
          </p:cNvPicPr>
          <p:nvPr>
            <p:ph idx="1"/>
          </p:nvPr>
        </p:nvPicPr>
        <p:blipFill>
          <a:blip r:embed="rId2" cstate="print"/>
          <a:stretch>
            <a:fillRect/>
          </a:stretch>
        </p:blipFill>
        <p:spPr>
          <a:xfrm>
            <a:off x="759583" y="2540988"/>
            <a:ext cx="7450967" cy="2862262"/>
          </a:xfrm>
          <a:prstGeom prst="rect">
            <a:avLst/>
          </a:prstGeom>
        </p:spPr>
      </p:pic>
      <p:sp>
        <p:nvSpPr>
          <p:cNvPr id="5" name="Rectangle 4"/>
          <p:cNvSpPr/>
          <p:nvPr/>
        </p:nvSpPr>
        <p:spPr>
          <a:xfrm>
            <a:off x="2483768" y="1318357"/>
            <a:ext cx="4104456" cy="369332"/>
          </a:xfrm>
          <a:prstGeom prst="rect">
            <a:avLst/>
          </a:prstGeom>
        </p:spPr>
        <p:txBody>
          <a:bodyPr wrap="square">
            <a:spAutoFit/>
          </a:bodyPr>
          <a:lstStyle/>
          <a:p>
            <a:pPr rtl="0"/>
            <a:r>
              <a:rPr lang="en-US" dirty="0">
                <a:solidFill>
                  <a:srgbClr val="0070C0"/>
                </a:solidFill>
              </a:rPr>
              <a:t>Why </a:t>
            </a:r>
            <a:r>
              <a:rPr lang="en-US" dirty="0" smtClean="0">
                <a:solidFill>
                  <a:srgbClr val="0070C0"/>
                </a:solidFill>
              </a:rPr>
              <a:t>are housing </a:t>
            </a:r>
            <a:r>
              <a:rPr lang="en-US" dirty="0">
                <a:solidFill>
                  <a:srgbClr val="0070C0"/>
                </a:solidFill>
              </a:rPr>
              <a:t>prices </a:t>
            </a:r>
            <a:r>
              <a:rPr lang="en-US" dirty="0" smtClean="0">
                <a:solidFill>
                  <a:srgbClr val="0070C0"/>
                </a:solidFill>
              </a:rPr>
              <a:t>rising</a:t>
            </a:r>
            <a:r>
              <a:rPr lang="en-US" dirty="0">
                <a:solidFill>
                  <a:srgbClr val="0070C0"/>
                </a:solidFill>
              </a:rPr>
              <a:t>?</a:t>
            </a:r>
            <a:endParaRPr lang="he-IL" dirty="0">
              <a:solidFill>
                <a:srgbClr val="0070C0"/>
              </a:solidFill>
            </a:endParaRPr>
          </a:p>
        </p:txBody>
      </p:sp>
      <p:sp>
        <p:nvSpPr>
          <p:cNvPr id="9" name="Rectangle 8"/>
          <p:cNvSpPr/>
          <p:nvPr/>
        </p:nvSpPr>
        <p:spPr>
          <a:xfrm>
            <a:off x="1259632" y="1782845"/>
            <a:ext cx="5979823" cy="646331"/>
          </a:xfrm>
          <a:prstGeom prst="rect">
            <a:avLst/>
          </a:prstGeom>
        </p:spPr>
        <p:txBody>
          <a:bodyPr wrap="square">
            <a:spAutoFit/>
          </a:bodyPr>
          <a:lstStyle/>
          <a:p>
            <a:pPr rtl="0"/>
            <a:r>
              <a:rPr lang="en-US" dirty="0">
                <a:solidFill>
                  <a:srgbClr val="FF0000"/>
                </a:solidFill>
              </a:rPr>
              <a:t>Due to a shortage of land for housing, </a:t>
            </a:r>
            <a:r>
              <a:rPr lang="en-US" u="sng" dirty="0">
                <a:solidFill>
                  <a:schemeClr val="accent1"/>
                </a:solidFill>
              </a:rPr>
              <a:t>especially in the Tel Aviv and Central Districts.</a:t>
            </a:r>
          </a:p>
        </p:txBody>
      </p:sp>
      <p:sp>
        <p:nvSpPr>
          <p:cNvPr id="15" name="TextBox 14"/>
          <p:cNvSpPr txBox="1"/>
          <p:nvPr/>
        </p:nvSpPr>
        <p:spPr>
          <a:xfrm>
            <a:off x="5640877" y="5541971"/>
            <a:ext cx="2874473" cy="369332"/>
          </a:xfrm>
          <a:prstGeom prst="rect">
            <a:avLst/>
          </a:prstGeom>
          <a:noFill/>
        </p:spPr>
        <p:txBody>
          <a:bodyPr wrap="square" rtlCol="0">
            <a:spAutoFit/>
          </a:bodyPr>
          <a:lstStyle/>
          <a:p>
            <a:pPr rtl="0"/>
            <a:r>
              <a:rPr lang="en-US" dirty="0"/>
              <a:t>Source: Bank of Israel</a:t>
            </a:r>
          </a:p>
        </p:txBody>
      </p:sp>
      <p:sp>
        <p:nvSpPr>
          <p:cNvPr id="3" name="TextBox 2"/>
          <p:cNvSpPr txBox="1"/>
          <p:nvPr/>
        </p:nvSpPr>
        <p:spPr>
          <a:xfrm>
            <a:off x="2411760" y="2662953"/>
            <a:ext cx="5472608" cy="369332"/>
          </a:xfrm>
          <a:prstGeom prst="rect">
            <a:avLst/>
          </a:prstGeom>
          <a:solidFill>
            <a:schemeClr val="bg1"/>
          </a:solidFill>
        </p:spPr>
        <p:txBody>
          <a:bodyPr wrap="square" rtlCol="1">
            <a:spAutoFit/>
          </a:bodyPr>
          <a:lstStyle/>
          <a:p>
            <a:r>
              <a:rPr lang="en-US" dirty="0"/>
              <a:t>Prices of apartments - land </a:t>
            </a:r>
            <a:r>
              <a:rPr lang="en-US" dirty="0" smtClean="0"/>
              <a:t>-Total </a:t>
            </a:r>
            <a:r>
              <a:rPr lang="en-US" dirty="0"/>
              <a:t>price</a:t>
            </a:r>
            <a:endParaRPr lang="he-IL" dirty="0"/>
          </a:p>
        </p:txBody>
      </p:sp>
    </p:spTree>
    <p:extLst>
      <p:ext uri="{BB962C8B-B14F-4D97-AF65-F5344CB8AC3E}">
        <p14:creationId xmlns:p14="http://schemas.microsoft.com/office/powerpoint/2010/main" xmlns="" val="1938598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6741" y="509989"/>
            <a:ext cx="7886700" cy="994172"/>
          </a:xfrm>
        </p:spPr>
        <p:txBody>
          <a:bodyPr>
            <a:normAutofit/>
          </a:bodyPr>
          <a:lstStyle/>
          <a:p>
            <a:pPr algn="ctr"/>
            <a:r>
              <a:rPr lang="en-US" sz="4000" b="1" dirty="0">
                <a:solidFill>
                  <a:srgbClr val="0070C0"/>
                </a:solidFill>
              </a:rPr>
              <a:t>Israel: One Central City </a:t>
            </a:r>
            <a:r>
              <a:rPr lang="en-US" sz="4000" b="1" dirty="0" smtClean="0">
                <a:solidFill>
                  <a:srgbClr val="0070C0"/>
                </a:solidFill>
              </a:rPr>
              <a:t>(&amp; Jerusalem</a:t>
            </a:r>
            <a:r>
              <a:rPr lang="en-US" sz="4000" b="1" dirty="0">
                <a:solidFill>
                  <a:srgbClr val="0070C0"/>
                </a:solidFill>
              </a:rPr>
              <a: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xmlns="" val="912625569"/>
              </p:ext>
            </p:extLst>
          </p:nvPr>
        </p:nvGraphicFramePr>
        <p:xfrm>
          <a:off x="628650" y="2762251"/>
          <a:ext cx="7886700" cy="3331045"/>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232751" y="1563446"/>
            <a:ext cx="8703852" cy="646331"/>
          </a:xfrm>
          <a:prstGeom prst="rect">
            <a:avLst/>
          </a:prstGeom>
        </p:spPr>
        <p:txBody>
          <a:bodyPr wrap="square">
            <a:spAutoFit/>
          </a:bodyPr>
          <a:lstStyle/>
          <a:p>
            <a:pPr rtl="0"/>
            <a:r>
              <a:rPr lang="en-US" dirty="0">
                <a:solidFill>
                  <a:srgbClr val="FF0000"/>
                </a:solidFill>
              </a:rPr>
              <a:t>Lack of land for housing </a:t>
            </a:r>
            <a:r>
              <a:rPr lang="en-US" dirty="0" smtClean="0">
                <a:solidFill>
                  <a:srgbClr val="FF0000"/>
                </a:solidFill>
              </a:rPr>
              <a:t>in central Israel affects </a:t>
            </a:r>
            <a:r>
              <a:rPr lang="en-US" dirty="0">
                <a:solidFill>
                  <a:srgbClr val="FF0000"/>
                </a:solidFill>
              </a:rPr>
              <a:t>housing prices throughout the country: Israel is a single metropolis</a:t>
            </a:r>
          </a:p>
        </p:txBody>
      </p:sp>
      <p:sp>
        <p:nvSpPr>
          <p:cNvPr id="7" name="TextBox 6"/>
          <p:cNvSpPr txBox="1"/>
          <p:nvPr/>
        </p:nvSpPr>
        <p:spPr>
          <a:xfrm>
            <a:off x="4769743" y="6237312"/>
            <a:ext cx="4374257" cy="307777"/>
          </a:xfrm>
          <a:prstGeom prst="rect">
            <a:avLst/>
          </a:prstGeom>
          <a:noFill/>
        </p:spPr>
        <p:txBody>
          <a:bodyPr wrap="square" rtlCol="0">
            <a:spAutoFit/>
          </a:bodyPr>
          <a:lstStyle/>
          <a:p>
            <a:pPr algn="l" rtl="0"/>
            <a:r>
              <a:rPr lang="en-US" sz="1400" dirty="0"/>
              <a:t>Source: </a:t>
            </a:r>
            <a:r>
              <a:rPr lang="en-US" sz="1400" dirty="0" err="1"/>
              <a:t>Aharon</a:t>
            </a:r>
            <a:r>
              <a:rPr lang="en-US" sz="1400" dirty="0"/>
              <a:t> Institute for Tax Authority data.</a:t>
            </a:r>
          </a:p>
        </p:txBody>
      </p:sp>
      <p:sp>
        <p:nvSpPr>
          <p:cNvPr id="11" name="TextBox 10"/>
          <p:cNvSpPr txBox="1"/>
          <p:nvPr/>
        </p:nvSpPr>
        <p:spPr>
          <a:xfrm>
            <a:off x="6084168" y="3137521"/>
            <a:ext cx="2171700" cy="646331"/>
          </a:xfrm>
          <a:prstGeom prst="rect">
            <a:avLst/>
          </a:prstGeom>
          <a:noFill/>
        </p:spPr>
        <p:txBody>
          <a:bodyPr wrap="square" rtlCol="0">
            <a:spAutoFit/>
          </a:bodyPr>
          <a:lstStyle/>
          <a:p>
            <a:pPr rtl="0"/>
            <a:r>
              <a:rPr lang="en-US" dirty="0"/>
              <a:t>Percent change by city</a:t>
            </a:r>
          </a:p>
        </p:txBody>
      </p:sp>
      <p:sp>
        <p:nvSpPr>
          <p:cNvPr id="12" name="Rectangle 11"/>
          <p:cNvSpPr/>
          <p:nvPr/>
        </p:nvSpPr>
        <p:spPr>
          <a:xfrm>
            <a:off x="2520799" y="2269062"/>
            <a:ext cx="4198585" cy="369332"/>
          </a:xfrm>
          <a:prstGeom prst="rect">
            <a:avLst/>
          </a:prstGeom>
        </p:spPr>
        <p:txBody>
          <a:bodyPr wrap="none">
            <a:spAutoFit/>
          </a:bodyPr>
          <a:lstStyle/>
          <a:p>
            <a:pPr rtl="0"/>
            <a:r>
              <a:rPr lang="en-US" dirty="0">
                <a:solidFill>
                  <a:srgbClr val="FF0000"/>
                </a:solidFill>
              </a:rPr>
              <a:t>So what should be done and not done?</a:t>
            </a:r>
            <a:endParaRPr lang="he-IL" dirty="0">
              <a:solidFill>
                <a:srgbClr val="FF0000"/>
              </a:solidFill>
            </a:endParaRPr>
          </a:p>
        </p:txBody>
      </p:sp>
      <p:sp>
        <p:nvSpPr>
          <p:cNvPr id="8" name="TextBox 7"/>
          <p:cNvSpPr txBox="1"/>
          <p:nvPr/>
        </p:nvSpPr>
        <p:spPr>
          <a:xfrm>
            <a:off x="5790131" y="3712393"/>
            <a:ext cx="2664296" cy="646331"/>
          </a:xfrm>
          <a:prstGeom prst="rect">
            <a:avLst/>
          </a:prstGeom>
          <a:noFill/>
        </p:spPr>
        <p:txBody>
          <a:bodyPr wrap="square" rtlCol="0">
            <a:spAutoFit/>
          </a:bodyPr>
          <a:lstStyle/>
          <a:p>
            <a:pPr rtl="0"/>
            <a:r>
              <a:rPr lang="en-US" b="1" dirty="0">
                <a:solidFill>
                  <a:srgbClr val="FF0000"/>
                </a:solidFill>
              </a:rPr>
              <a:t>Average change in real estate 71%</a:t>
            </a:r>
          </a:p>
        </p:txBody>
      </p:sp>
      <p:sp>
        <p:nvSpPr>
          <p:cNvPr id="13" name="TextBox 12"/>
          <p:cNvSpPr txBox="1"/>
          <p:nvPr/>
        </p:nvSpPr>
        <p:spPr>
          <a:xfrm rot="18812230">
            <a:off x="5318081" y="5731458"/>
            <a:ext cx="1114290" cy="200055"/>
          </a:xfrm>
          <a:prstGeom prst="rect">
            <a:avLst/>
          </a:prstGeom>
          <a:solidFill>
            <a:schemeClr val="bg1"/>
          </a:solidFill>
        </p:spPr>
        <p:txBody>
          <a:bodyPr wrap="square" rtlCol="1">
            <a:spAutoFit/>
          </a:bodyPr>
          <a:lstStyle/>
          <a:p>
            <a:pPr rtl="0"/>
            <a:r>
              <a:rPr lang="en-US" sz="700" dirty="0" err="1"/>
              <a:t>Pardes</a:t>
            </a:r>
            <a:r>
              <a:rPr lang="en-US" sz="700" dirty="0"/>
              <a:t> </a:t>
            </a:r>
            <a:r>
              <a:rPr lang="en-US" sz="700" dirty="0" smtClean="0"/>
              <a:t>Hanna-</a:t>
            </a:r>
            <a:r>
              <a:rPr lang="en-US" sz="700" dirty="0" err="1" smtClean="0"/>
              <a:t>Karkur</a:t>
            </a:r>
            <a:endParaRPr lang="en-US" sz="700" dirty="0"/>
          </a:p>
        </p:txBody>
      </p:sp>
      <p:sp>
        <p:nvSpPr>
          <p:cNvPr id="21" name="TextBox 20"/>
          <p:cNvSpPr txBox="1"/>
          <p:nvPr/>
        </p:nvSpPr>
        <p:spPr>
          <a:xfrm rot="18812230">
            <a:off x="6628986" y="5628146"/>
            <a:ext cx="1118111" cy="230832"/>
          </a:xfrm>
          <a:prstGeom prst="rect">
            <a:avLst/>
          </a:prstGeom>
          <a:solidFill>
            <a:schemeClr val="bg1"/>
          </a:solidFill>
        </p:spPr>
        <p:txBody>
          <a:bodyPr wrap="square" rtlCol="1">
            <a:spAutoFit/>
          </a:bodyPr>
          <a:lstStyle/>
          <a:p>
            <a:pPr rtl="0"/>
            <a:r>
              <a:rPr lang="en-US" sz="900" dirty="0" err="1" smtClean="0"/>
              <a:t>Kiryat</a:t>
            </a:r>
            <a:r>
              <a:rPr lang="en-US" sz="900" dirty="0" smtClean="0"/>
              <a:t> </a:t>
            </a:r>
            <a:r>
              <a:rPr lang="en-US" sz="900" dirty="0" err="1" smtClean="0"/>
              <a:t>Motzkin</a:t>
            </a:r>
            <a:endParaRPr lang="he-IL" sz="1100" dirty="0"/>
          </a:p>
        </p:txBody>
      </p:sp>
      <p:sp>
        <p:nvSpPr>
          <p:cNvPr id="22" name="TextBox 21"/>
          <p:cNvSpPr txBox="1"/>
          <p:nvPr/>
        </p:nvSpPr>
        <p:spPr>
          <a:xfrm rot="18812230">
            <a:off x="6919671" y="5692987"/>
            <a:ext cx="998830" cy="276999"/>
          </a:xfrm>
          <a:prstGeom prst="rect">
            <a:avLst/>
          </a:prstGeom>
          <a:solidFill>
            <a:schemeClr val="bg1"/>
          </a:solidFill>
        </p:spPr>
        <p:txBody>
          <a:bodyPr wrap="square" rtlCol="1">
            <a:spAutoFit/>
          </a:bodyPr>
          <a:lstStyle/>
          <a:p>
            <a:pPr rtl="0"/>
            <a:r>
              <a:rPr lang="en-US" sz="1200" dirty="0" err="1"/>
              <a:t>Kiryat</a:t>
            </a:r>
            <a:r>
              <a:rPr lang="en-US" sz="1200" dirty="0"/>
              <a:t> Ata</a:t>
            </a:r>
            <a:endParaRPr lang="he-IL" dirty="0"/>
          </a:p>
        </p:txBody>
      </p:sp>
      <p:sp>
        <p:nvSpPr>
          <p:cNvPr id="23" name="TextBox 22"/>
          <p:cNvSpPr txBox="1"/>
          <p:nvPr/>
        </p:nvSpPr>
        <p:spPr>
          <a:xfrm rot="18812230">
            <a:off x="7388317" y="5745493"/>
            <a:ext cx="540081" cy="253916"/>
          </a:xfrm>
          <a:prstGeom prst="rect">
            <a:avLst/>
          </a:prstGeom>
          <a:solidFill>
            <a:schemeClr val="bg1"/>
          </a:solidFill>
        </p:spPr>
        <p:txBody>
          <a:bodyPr wrap="square" rtlCol="1">
            <a:spAutoFit/>
          </a:bodyPr>
          <a:lstStyle/>
          <a:p>
            <a:pPr rtl="0">
              <a:spcBef>
                <a:spcPts val="0"/>
              </a:spcBef>
            </a:pPr>
            <a:r>
              <a:rPr lang="en-US" sz="1050" dirty="0" smtClean="0"/>
              <a:t>Akko</a:t>
            </a:r>
            <a:endParaRPr lang="he-IL" sz="1400" dirty="0"/>
          </a:p>
        </p:txBody>
      </p:sp>
    </p:spTree>
    <p:extLst>
      <p:ext uri="{BB962C8B-B14F-4D97-AF65-F5344CB8AC3E}">
        <p14:creationId xmlns:p14="http://schemas.microsoft.com/office/powerpoint/2010/main" xmlns="" val="3444256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119658"/>
          </a:xfrm>
        </p:spPr>
        <p:txBody>
          <a:bodyPr>
            <a:normAutofit/>
          </a:bodyPr>
          <a:lstStyle/>
          <a:p>
            <a:pPr algn="ctr"/>
            <a:r>
              <a:rPr lang="en-US" sz="3200" b="1" dirty="0">
                <a:solidFill>
                  <a:srgbClr val="0070C0"/>
                </a:solidFill>
              </a:rPr>
              <a:t>Government activities in the field of housing</a:t>
            </a:r>
          </a:p>
        </p:txBody>
      </p:sp>
      <p:sp>
        <p:nvSpPr>
          <p:cNvPr id="3" name="Content Placeholder 2"/>
          <p:cNvSpPr>
            <a:spLocks noGrp="1"/>
          </p:cNvSpPr>
          <p:nvPr>
            <p:ph idx="1"/>
          </p:nvPr>
        </p:nvSpPr>
        <p:spPr>
          <a:xfrm>
            <a:off x="26800" y="2128174"/>
            <a:ext cx="8820150" cy="3979143"/>
          </a:xfrm>
        </p:spPr>
        <p:txBody>
          <a:bodyPr>
            <a:normAutofit fontScale="85000" lnSpcReduction="10000"/>
          </a:bodyPr>
          <a:lstStyle/>
          <a:p>
            <a:pPr marL="514350" indent="-514350" algn="l">
              <a:buAutoNum type="arabicPeriod"/>
            </a:pPr>
            <a:r>
              <a:rPr lang="en-US" dirty="0">
                <a:solidFill>
                  <a:srgbClr val="002060"/>
                </a:solidFill>
              </a:rPr>
              <a:t>Increasing purchase tax for investors and tax on a third apartment</a:t>
            </a:r>
          </a:p>
          <a:p>
            <a:pPr marL="514350" indent="-514350" algn="l">
              <a:buNone/>
            </a:pPr>
            <a:r>
              <a:rPr lang="en-US" dirty="0" smtClean="0">
                <a:solidFill>
                  <a:srgbClr val="FF0000"/>
                </a:solidFill>
              </a:rPr>
              <a:t>			Taxes </a:t>
            </a:r>
            <a:r>
              <a:rPr lang="en-US" dirty="0">
                <a:solidFill>
                  <a:srgbClr val="FF0000"/>
                </a:solidFill>
              </a:rPr>
              <a:t>on housing of all kinds </a:t>
            </a:r>
            <a:r>
              <a:rPr lang="en-US" dirty="0" smtClean="0">
                <a:solidFill>
                  <a:srgbClr val="FF0000"/>
                </a:solidFill>
              </a:rPr>
              <a:t>raises </a:t>
            </a:r>
            <a:r>
              <a:rPr lang="en-US" dirty="0">
                <a:solidFill>
                  <a:srgbClr val="FF0000"/>
                </a:solidFill>
              </a:rPr>
              <a:t>prices</a:t>
            </a:r>
            <a:r>
              <a:rPr lang="he-IL" dirty="0" smtClean="0">
                <a:solidFill>
                  <a:srgbClr val="FF0000"/>
                </a:solidFill>
              </a:rPr>
              <a:t>.</a:t>
            </a:r>
            <a:r>
              <a:rPr lang="he-IL" dirty="0" smtClean="0">
                <a:solidFill>
                  <a:srgbClr val="002060"/>
                </a:solidFill>
              </a:rPr>
              <a:t> </a:t>
            </a:r>
            <a:endParaRPr lang="he-IL" dirty="0">
              <a:solidFill>
                <a:srgbClr val="002060"/>
              </a:solidFill>
            </a:endParaRPr>
          </a:p>
          <a:p>
            <a:pPr marL="0" indent="0" algn="l">
              <a:buNone/>
            </a:pPr>
            <a:r>
              <a:rPr lang="en-US" dirty="0">
                <a:solidFill>
                  <a:srgbClr val="002060"/>
                </a:solidFill>
              </a:rPr>
              <a:t>Apartment investors do not reduce the supply of apartments from the market, apartment for rent is available inventory for housing just as much as </a:t>
            </a:r>
            <a:r>
              <a:rPr lang="en-US" dirty="0" smtClean="0">
                <a:solidFill>
                  <a:srgbClr val="002060"/>
                </a:solidFill>
              </a:rPr>
              <a:t>an owned apartment.</a:t>
            </a:r>
            <a:endParaRPr lang="he-IL" dirty="0" smtClean="0">
              <a:solidFill>
                <a:srgbClr val="002060"/>
              </a:solidFill>
            </a:endParaRPr>
          </a:p>
          <a:p>
            <a:pPr marL="0" indent="0" algn="l">
              <a:buNone/>
            </a:pPr>
            <a:r>
              <a:rPr lang="en-US" dirty="0">
                <a:solidFill>
                  <a:schemeClr val="accent1"/>
                </a:solidFill>
              </a:rPr>
              <a:t>2. </a:t>
            </a:r>
            <a:r>
              <a:rPr lang="en-US" dirty="0" smtClean="0">
                <a:solidFill>
                  <a:schemeClr val="accent1"/>
                </a:solidFill>
              </a:rPr>
              <a:t>Subsidized housing prices</a:t>
            </a:r>
            <a:endParaRPr lang="en-US" dirty="0" smtClean="0">
              <a:solidFill>
                <a:schemeClr val="accent1"/>
              </a:solidFill>
            </a:endParaRPr>
          </a:p>
          <a:p>
            <a:pPr marL="0" indent="0" algn="l">
              <a:buNone/>
            </a:pPr>
            <a:r>
              <a:rPr lang="en-US" dirty="0">
                <a:solidFill>
                  <a:srgbClr val="FF0000"/>
                </a:solidFill>
              </a:rPr>
              <a:t>Subsidies through lotteries on a new apartment for a young couple - why not give a fixed subsidy on buying any apartment</a:t>
            </a:r>
            <a:r>
              <a:rPr lang="en-US" dirty="0" smtClean="0">
                <a:solidFill>
                  <a:srgbClr val="FF0000"/>
                </a:solidFill>
              </a:rPr>
              <a:t>?</a:t>
            </a:r>
          </a:p>
          <a:p>
            <a:pPr marL="0" indent="0" algn="l">
              <a:buNone/>
            </a:pPr>
            <a:r>
              <a:rPr lang="en-US" dirty="0">
                <a:solidFill>
                  <a:srgbClr val="FF0000"/>
                </a:solidFill>
              </a:rPr>
              <a:t>Government actions on </a:t>
            </a:r>
            <a:r>
              <a:rPr lang="en-US" dirty="0" smtClean="0">
                <a:solidFill>
                  <a:srgbClr val="FF0000"/>
                </a:solidFill>
              </a:rPr>
              <a:t>the side of </a:t>
            </a:r>
            <a:r>
              <a:rPr lang="en-US" dirty="0">
                <a:solidFill>
                  <a:srgbClr val="FF0000"/>
                </a:solidFill>
              </a:rPr>
              <a:t>demand </a:t>
            </a:r>
            <a:r>
              <a:rPr lang="en-US" dirty="0" smtClean="0">
                <a:solidFill>
                  <a:srgbClr val="FF0000"/>
                </a:solidFill>
              </a:rPr>
              <a:t>will </a:t>
            </a:r>
            <a:r>
              <a:rPr lang="en-US" dirty="0">
                <a:solidFill>
                  <a:srgbClr val="FF0000"/>
                </a:solidFill>
              </a:rPr>
              <a:t>not address the serious problems of the housing and real estate market and cause damage</a:t>
            </a:r>
            <a:endParaRPr lang="he-IL" dirty="0">
              <a:solidFill>
                <a:srgbClr val="002060"/>
              </a:solidFill>
            </a:endParaRPr>
          </a:p>
          <a:p>
            <a:pPr marL="0" indent="0" algn="r" rtl="1">
              <a:buNone/>
            </a:pPr>
            <a:endParaRPr lang="he-IL" dirty="0">
              <a:solidFill>
                <a:srgbClr val="002060"/>
              </a:solidFill>
            </a:endParaRPr>
          </a:p>
        </p:txBody>
      </p:sp>
      <p:sp>
        <p:nvSpPr>
          <p:cNvPr id="4" name="Rectangle 3"/>
          <p:cNvSpPr/>
          <p:nvPr/>
        </p:nvSpPr>
        <p:spPr>
          <a:xfrm>
            <a:off x="277999" y="1237727"/>
            <a:ext cx="8568951" cy="800219"/>
          </a:xfrm>
          <a:prstGeom prst="rect">
            <a:avLst/>
          </a:prstGeom>
        </p:spPr>
        <p:txBody>
          <a:bodyPr wrap="square">
            <a:spAutoFit/>
          </a:bodyPr>
          <a:lstStyle/>
          <a:p>
            <a:pPr marL="0" indent="0">
              <a:buNone/>
            </a:pPr>
            <a:r>
              <a:rPr lang="en-US" sz="2000" dirty="0">
                <a:solidFill>
                  <a:srgbClr val="002060"/>
                </a:solidFill>
              </a:rPr>
              <a:t>Although the housing crisis stems from problems in land supply most of the government's actions are on the side of </a:t>
            </a:r>
            <a:r>
              <a:rPr lang="en-US" sz="2600" dirty="0" smtClean="0">
                <a:solidFill>
                  <a:srgbClr val="FF0000"/>
                </a:solidFill>
                <a:latin typeface="+mn-lt"/>
                <a:cs typeface="+mn-cs"/>
              </a:rPr>
              <a:t>demand</a:t>
            </a:r>
            <a:endParaRPr lang="en-US" sz="2600" dirty="0">
              <a:solidFill>
                <a:srgbClr val="FF0000"/>
              </a:solidFill>
              <a:latin typeface="+mn-lt"/>
              <a:cs typeface="+mn-cs"/>
            </a:endParaRPr>
          </a:p>
        </p:txBody>
      </p:sp>
    </p:spTree>
    <p:extLst>
      <p:ext uri="{BB962C8B-B14F-4D97-AF65-F5344CB8AC3E}">
        <p14:creationId xmlns:p14="http://schemas.microsoft.com/office/powerpoint/2010/main" xmlns="" val="3424828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191666"/>
          </a:xfrm>
        </p:spPr>
        <p:txBody>
          <a:bodyPr>
            <a:noAutofit/>
          </a:bodyPr>
          <a:lstStyle/>
          <a:p>
            <a:pPr algn="ctr"/>
            <a:r>
              <a:rPr lang="en-US" sz="2800" dirty="0">
                <a:solidFill>
                  <a:srgbClr val="FF0000"/>
                </a:solidFill>
              </a:rPr>
              <a:t>Government actions on the demand side will not address the serious problems of the housing and real estate market and cause damage</a:t>
            </a:r>
            <a:endParaRPr lang="he-IL" sz="2800" dirty="0"/>
          </a:p>
        </p:txBody>
      </p:sp>
      <p:sp>
        <p:nvSpPr>
          <p:cNvPr id="3" name="Content Placeholder 2"/>
          <p:cNvSpPr>
            <a:spLocks noGrp="1"/>
          </p:cNvSpPr>
          <p:nvPr>
            <p:ph idx="1"/>
          </p:nvPr>
        </p:nvSpPr>
        <p:spPr>
          <a:xfrm>
            <a:off x="179512" y="1600200"/>
            <a:ext cx="8784976" cy="4525963"/>
          </a:xfrm>
        </p:spPr>
        <p:txBody>
          <a:bodyPr>
            <a:normAutofit fontScale="92500" lnSpcReduction="10000"/>
          </a:bodyPr>
          <a:lstStyle/>
          <a:p>
            <a:pPr algn="l"/>
            <a:r>
              <a:rPr lang="en-US" dirty="0">
                <a:solidFill>
                  <a:srgbClr val="FF0000"/>
                </a:solidFill>
              </a:rPr>
              <a:t>Roof agreements. </a:t>
            </a:r>
            <a:r>
              <a:rPr lang="en-US" dirty="0">
                <a:solidFill>
                  <a:srgbClr val="002060"/>
                </a:solidFill>
              </a:rPr>
              <a:t>Financing one-time investments to local authorities in order to increase building permits. A temporary solution that does not deal with the constant negative incentive of the authorities to add households</a:t>
            </a:r>
            <a:r>
              <a:rPr lang="en-US" dirty="0" smtClean="0">
                <a:solidFill>
                  <a:srgbClr val="FF0000"/>
                </a:solidFill>
              </a:rPr>
              <a:t>.</a:t>
            </a:r>
          </a:p>
          <a:p>
            <a:pPr algn="l"/>
            <a:r>
              <a:rPr lang="en-US" dirty="0">
                <a:solidFill>
                  <a:srgbClr val="002060"/>
                </a:solidFill>
              </a:rPr>
              <a:t>Inventory of land available for construction, </a:t>
            </a:r>
            <a:r>
              <a:rPr lang="en-US" u="sng" dirty="0">
                <a:solidFill>
                  <a:srgbClr val="002060"/>
                </a:solidFill>
              </a:rPr>
              <a:t>step in the right direction </a:t>
            </a:r>
            <a:r>
              <a:rPr lang="en-US" dirty="0">
                <a:solidFill>
                  <a:srgbClr val="002060"/>
                </a:solidFill>
              </a:rPr>
              <a:t>- but</a:t>
            </a:r>
            <a:r>
              <a:rPr lang="he-IL" sz="2800" dirty="0" smtClean="0">
                <a:solidFill>
                  <a:srgbClr val="002060"/>
                </a:solidFill>
              </a:rPr>
              <a:t>...</a:t>
            </a:r>
            <a:endParaRPr lang="he-IL" sz="2800" dirty="0">
              <a:solidFill>
                <a:srgbClr val="002060"/>
              </a:solidFill>
            </a:endParaRPr>
          </a:p>
          <a:p>
            <a:pPr algn="l"/>
            <a:r>
              <a:rPr lang="en-US" dirty="0">
                <a:solidFill>
                  <a:srgbClr val="002060"/>
                </a:solidFill>
              </a:rPr>
              <a:t>Establishment of an authority for urban renewal, with an annual budget of NIS 80 million, compared to the required budget? (~ Billion shekels</a:t>
            </a:r>
            <a:r>
              <a:rPr lang="en-US" dirty="0" smtClean="0">
                <a:solidFill>
                  <a:srgbClr val="002060"/>
                </a:solidFill>
              </a:rPr>
              <a:t>).</a:t>
            </a:r>
          </a:p>
          <a:p>
            <a:pPr algn="l"/>
            <a:r>
              <a:rPr lang="en-US" dirty="0">
                <a:solidFill>
                  <a:srgbClr val="002060"/>
                </a:solidFill>
              </a:rPr>
              <a:t>There is an increase in planning but not in land available for construction and land prices do not show a decline - a necessary condition for the decline in housing prices</a:t>
            </a:r>
            <a:endParaRPr lang="he-IL" dirty="0"/>
          </a:p>
        </p:txBody>
      </p:sp>
      <p:sp>
        <p:nvSpPr>
          <p:cNvPr id="4" name="Slide Number Placeholder 3"/>
          <p:cNvSpPr>
            <a:spLocks noGrp="1"/>
          </p:cNvSpPr>
          <p:nvPr>
            <p:ph type="sldNum" sz="quarter" idx="12"/>
          </p:nvPr>
        </p:nvSpPr>
        <p:spPr/>
        <p:txBody>
          <a:bodyPr/>
          <a:lstStyle/>
          <a:p>
            <a:pPr>
              <a:defRPr/>
            </a:pPr>
            <a:fld id="{6EAF582D-976B-45F5-A101-7733D1442A59}" type="slidenum">
              <a:rPr lang="he-IL" smtClean="0"/>
              <a:pPr>
                <a:defRPr/>
              </a:pPr>
              <a:t>8</a:t>
            </a:fld>
            <a:endParaRPr lang="en-US" dirty="0"/>
          </a:p>
        </p:txBody>
      </p:sp>
    </p:spTree>
    <p:extLst>
      <p:ext uri="{BB962C8B-B14F-4D97-AF65-F5344CB8AC3E}">
        <p14:creationId xmlns:p14="http://schemas.microsoft.com/office/powerpoint/2010/main" xmlns="" val="3294234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F0F038B-FAE7-4D4A-BBEA-0256A8FF703D}"/>
              </a:ext>
            </a:extLst>
          </p:cNvPr>
          <p:cNvSpPr>
            <a:spLocks noGrp="1"/>
          </p:cNvSpPr>
          <p:nvPr>
            <p:ph type="title"/>
          </p:nvPr>
        </p:nvSpPr>
        <p:spPr>
          <a:xfrm>
            <a:off x="628650" y="188640"/>
            <a:ext cx="7886700" cy="1325563"/>
          </a:xfrm>
        </p:spPr>
        <p:txBody>
          <a:bodyPr/>
          <a:lstStyle/>
          <a:p>
            <a:pPr algn="ctr"/>
            <a:r>
              <a:rPr lang="en-US" dirty="0">
                <a:solidFill>
                  <a:srgbClr val="003399"/>
                </a:solidFill>
              </a:rPr>
              <a:t>Government actions encourage uncertainty in the housing market</a:t>
            </a:r>
          </a:p>
        </p:txBody>
      </p:sp>
      <p:sp>
        <p:nvSpPr>
          <p:cNvPr id="3" name="Content Placeholder 2">
            <a:extLst>
              <a:ext uri="{FF2B5EF4-FFF2-40B4-BE49-F238E27FC236}">
                <a16:creationId xmlns:a16="http://schemas.microsoft.com/office/drawing/2014/main" xmlns="" id="{60D38CF9-F596-49EA-A01F-7856588B70BD}"/>
              </a:ext>
            </a:extLst>
          </p:cNvPr>
          <p:cNvSpPr>
            <a:spLocks noGrp="1"/>
          </p:cNvSpPr>
          <p:nvPr>
            <p:ph idx="1"/>
          </p:nvPr>
        </p:nvSpPr>
        <p:spPr>
          <a:xfrm>
            <a:off x="628650" y="1514203"/>
            <a:ext cx="7886700" cy="4351338"/>
          </a:xfrm>
        </p:spPr>
        <p:txBody>
          <a:bodyPr>
            <a:noAutofit/>
          </a:bodyPr>
          <a:lstStyle/>
          <a:p>
            <a:pPr algn="l"/>
            <a:r>
              <a:rPr lang="en-US" sz="2000" dirty="0">
                <a:solidFill>
                  <a:srgbClr val="003399"/>
                </a:solidFill>
              </a:rPr>
              <a:t>Government actions and proposals affect the housing market both on the demand side and on the supply side, and in practice increase the uncertainty for purchasers of the first apartment, for the investors and for the contractors</a:t>
            </a:r>
            <a:r>
              <a:rPr lang="he-IL" sz="2000" dirty="0" smtClean="0">
                <a:solidFill>
                  <a:srgbClr val="003399"/>
                </a:solidFill>
              </a:rPr>
              <a:t>.</a:t>
            </a:r>
            <a:endParaRPr lang="he-IL" sz="2000" dirty="0">
              <a:solidFill>
                <a:srgbClr val="003399"/>
              </a:solidFill>
            </a:endParaRPr>
          </a:p>
          <a:p>
            <a:pPr algn="l"/>
            <a:r>
              <a:rPr lang="en-US" sz="2000" dirty="0">
                <a:solidFill>
                  <a:srgbClr val="003399"/>
                </a:solidFill>
              </a:rPr>
              <a:t>Will the taxation on owners of apartments increase investment?</a:t>
            </a:r>
          </a:p>
          <a:p>
            <a:pPr algn="l"/>
            <a:r>
              <a:rPr lang="en-US" sz="2000" dirty="0">
                <a:solidFill>
                  <a:srgbClr val="003399"/>
                </a:solidFill>
              </a:rPr>
              <a:t>The risk of buying an apartment </a:t>
            </a:r>
            <a:r>
              <a:rPr lang="en-US" sz="2000" dirty="0" smtClean="0">
                <a:solidFill>
                  <a:srgbClr val="003399"/>
                </a:solidFill>
              </a:rPr>
              <a:t>increases</a:t>
            </a:r>
          </a:p>
          <a:p>
            <a:pPr algn="l"/>
            <a:r>
              <a:rPr lang="en-US" sz="2000" dirty="0">
                <a:solidFill>
                  <a:srgbClr val="003399"/>
                </a:solidFill>
              </a:rPr>
              <a:t>Will more land and apartments be offered?</a:t>
            </a:r>
          </a:p>
          <a:p>
            <a:pPr algn="l"/>
            <a:r>
              <a:rPr lang="en-US" sz="2000" dirty="0">
                <a:solidFill>
                  <a:srgbClr val="003399"/>
                </a:solidFill>
              </a:rPr>
              <a:t>Better to wait before you buy an apartment first (prices have fallen?)</a:t>
            </a:r>
          </a:p>
          <a:p>
            <a:pPr algn="l"/>
            <a:r>
              <a:rPr lang="en-US" sz="2000" dirty="0">
                <a:solidFill>
                  <a:srgbClr val="003399"/>
                </a:solidFill>
              </a:rPr>
              <a:t>It is better to wait before starting a large construction project</a:t>
            </a:r>
          </a:p>
          <a:p>
            <a:pPr algn="l"/>
            <a:r>
              <a:rPr lang="en-US" sz="2000" dirty="0">
                <a:solidFill>
                  <a:srgbClr val="003399"/>
                </a:solidFill>
              </a:rPr>
              <a:t>(Land prices dropped - less construction starts)</a:t>
            </a:r>
          </a:p>
          <a:p>
            <a:pPr algn="l"/>
            <a:r>
              <a:rPr lang="en-US" sz="2000" dirty="0">
                <a:solidFill>
                  <a:srgbClr val="FF0000"/>
                </a:solidFill>
              </a:rPr>
              <a:t>If the uncertainty in the housing market falls later on, the demand for apartments will increase both from investors and buyers of the first apartment and in the short term there will be less available supply</a:t>
            </a:r>
            <a:endParaRPr lang="he-IL" sz="2000" dirty="0">
              <a:solidFill>
                <a:srgbClr val="FF0000"/>
              </a:solidFill>
            </a:endParaRPr>
          </a:p>
          <a:p>
            <a:pPr marL="0" indent="0" algn="l">
              <a:buNone/>
            </a:pPr>
            <a:endParaRPr lang="en-US" sz="2000" dirty="0">
              <a:solidFill>
                <a:srgbClr val="FF0000"/>
              </a:solidFill>
            </a:endParaRPr>
          </a:p>
        </p:txBody>
      </p:sp>
      <p:sp>
        <p:nvSpPr>
          <p:cNvPr id="4" name="Slide Number Placeholder 3">
            <a:extLst>
              <a:ext uri="{FF2B5EF4-FFF2-40B4-BE49-F238E27FC236}">
                <a16:creationId xmlns:a16="http://schemas.microsoft.com/office/drawing/2014/main" xmlns="" id="{FF6017CB-738A-4978-9C6C-63F1D04AFACB}"/>
              </a:ext>
            </a:extLst>
          </p:cNvPr>
          <p:cNvSpPr>
            <a:spLocks noGrp="1"/>
          </p:cNvSpPr>
          <p:nvPr>
            <p:ph type="sldNum" sz="quarter" idx="12"/>
          </p:nvPr>
        </p:nvSpPr>
        <p:spPr/>
        <p:txBody>
          <a:bodyPr/>
          <a:lstStyle/>
          <a:p>
            <a:pPr>
              <a:defRPr/>
            </a:pPr>
            <a:fld id="{6EAF582D-976B-45F5-A101-7733D1442A59}" type="slidenum">
              <a:rPr lang="he-IL" smtClean="0"/>
              <a:pPr>
                <a:defRPr/>
              </a:pPr>
              <a:t>9</a:t>
            </a:fld>
            <a:endParaRPr lang="en-US" dirty="0"/>
          </a:p>
        </p:txBody>
      </p:sp>
    </p:spTree>
    <p:extLst>
      <p:ext uri="{BB962C8B-B14F-4D97-AF65-F5344CB8AC3E}">
        <p14:creationId xmlns:p14="http://schemas.microsoft.com/office/powerpoint/2010/main" xmlns="" val="900686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עיצוב ברירת מחדל">
  <a:themeElements>
    <a:clrScheme name="עיצוב ברירת מחדל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עיצוב ברירת מחדל">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triangle" w="med" len="med"/>
        </a:ln>
        <a:effectLst/>
      </a:spPr>
      <a:bodyPr vert="horz" wrap="square" lIns="91440" tIns="45720" rIns="91440" bIns="45720" numCol="1" anchor="ctr" anchorCtr="0" compatLnSpc="1">
        <a:prstTxWarp prst="textNoShape">
          <a:avLst/>
        </a:prstTxWarp>
      </a:bodyPr>
      <a:lstStyle>
        <a:defPPr marL="0" marR="0" indent="0" algn="ctr" defTabSz="914400" rtl="1" eaLnBrk="1" fontAlgn="base" latinLnBrk="0" hangingPunct="1">
          <a:lnSpc>
            <a:spcPct val="100000"/>
          </a:lnSpc>
          <a:spcBef>
            <a:spcPct val="50000"/>
          </a:spcBef>
          <a:spcAft>
            <a:spcPct val="0"/>
          </a:spcAft>
          <a:buClrTx/>
          <a:buSzTx/>
          <a:buFontTx/>
          <a:buNone/>
          <a:tabLst/>
          <a:defRPr kumimoji="0" lang="he-IL"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triangle" w="med" len="med"/>
        </a:ln>
        <a:effectLst/>
      </a:spPr>
      <a:bodyPr vert="horz" wrap="square" lIns="91440" tIns="45720" rIns="91440" bIns="45720" numCol="1" anchor="ctr" anchorCtr="0" compatLnSpc="1">
        <a:prstTxWarp prst="textNoShape">
          <a:avLst/>
        </a:prstTxWarp>
      </a:bodyPr>
      <a:lstStyle>
        <a:defPPr marL="0" marR="0" indent="0" algn="ctr" defTabSz="914400" rtl="1" eaLnBrk="1" fontAlgn="base" latinLnBrk="0" hangingPunct="1">
          <a:lnSpc>
            <a:spcPct val="100000"/>
          </a:lnSpc>
          <a:spcBef>
            <a:spcPct val="50000"/>
          </a:spcBef>
          <a:spcAft>
            <a:spcPct val="0"/>
          </a:spcAft>
          <a:buClrTx/>
          <a:buSzTx/>
          <a:buFontTx/>
          <a:buNone/>
          <a:tabLst/>
          <a:defRPr kumimoji="0" lang="he-IL"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עיצוב ברירת מחדל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עיצוב ברירת מחדל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עיצוב ברירת מחדל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עיצוב ברירת מחדל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עיצוב ברירת מחדל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עיצוב ברירת מחדל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עיצוב ברירת מחדל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עיצוב ברירת מחדל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עיצוב ברירת מחדל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עיצוב ברירת מחדל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עיצוב ברירת מחדל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עיצוב ברירת מחדל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19625</TotalTime>
  <Words>2492</Words>
  <Application>Microsoft Office PowerPoint</Application>
  <PresentationFormat>‫הצגה על המסך (4:3)</PresentationFormat>
  <Paragraphs>502</Paragraphs>
  <Slides>36</Slides>
  <Notes>17</Notes>
  <HiddenSlides>0</HiddenSlides>
  <MMClips>0</MMClips>
  <ScaleCrop>false</ScaleCrop>
  <HeadingPairs>
    <vt:vector size="4" baseType="variant">
      <vt:variant>
        <vt:lpstr>ערכת נושא</vt:lpstr>
      </vt:variant>
      <vt:variant>
        <vt:i4>2</vt:i4>
      </vt:variant>
      <vt:variant>
        <vt:lpstr>כותרות שקופיות</vt:lpstr>
      </vt:variant>
      <vt:variant>
        <vt:i4>36</vt:i4>
      </vt:variant>
    </vt:vector>
  </HeadingPairs>
  <TitlesOfParts>
    <vt:vector size="38" baseType="lpstr">
      <vt:lpstr>1_עיצוב ברירת מחדל</vt:lpstr>
      <vt:lpstr>Office Theme</vt:lpstr>
      <vt:lpstr>שקופית 1</vt:lpstr>
      <vt:lpstr>שקופית 2</vt:lpstr>
      <vt:lpstr>Real Housing Prices Over Time</vt:lpstr>
      <vt:lpstr>Square Meter Prices of Real Estate for 2014</vt:lpstr>
      <vt:lpstr>Land prices</vt:lpstr>
      <vt:lpstr>Israel: One Central City (&amp; Jerusalem)</vt:lpstr>
      <vt:lpstr>Government activities in the field of housing</vt:lpstr>
      <vt:lpstr>Government actions on the demand side will not address the serious problems of the housing and real estate market and cause damage</vt:lpstr>
      <vt:lpstr>Government actions encourage uncertainty in the housing market</vt:lpstr>
      <vt:lpstr>שקופית 10</vt:lpstr>
      <vt:lpstr>שקופית 11</vt:lpstr>
      <vt:lpstr>שקופית 12</vt:lpstr>
      <vt:lpstr>שקופית 13</vt:lpstr>
      <vt:lpstr>שקופית 14</vt:lpstr>
      <vt:lpstr>שקופית 15</vt:lpstr>
      <vt:lpstr> Forecast by  completing construction 2019-2024</vt:lpstr>
      <vt:lpstr>The Reforms that are Recommended  in order to Increase the Inventory of Land Available for Housing</vt:lpstr>
      <vt:lpstr>The Reforms that are Recommended In order to Increase the Inventory of Land Available For Housing</vt:lpstr>
      <vt:lpstr>שקופית 19</vt:lpstr>
      <vt:lpstr>Price Per Occupant</vt:lpstr>
      <vt:lpstr>Price to be transported by provinces</vt:lpstr>
      <vt:lpstr>First apartment buyers prefer to buy apartments at market prices probably from incompatibility between the residential area and the winning  </vt:lpstr>
      <vt:lpstr>Inventory of housing units for households by city, 1990-2016</vt:lpstr>
      <vt:lpstr>The gap between the stock of dwellings and the total number of households, 26 selected cities, 1990 - 2016</vt:lpstr>
      <vt:lpstr>Sale of land by Israel Land Administration 1998-2013</vt:lpstr>
      <vt:lpstr>Real Change 2007-2016</vt:lpstr>
      <vt:lpstr>Increase in building permits</vt:lpstr>
      <vt:lpstr>Activities of the National Committee for Planning and Construction of Preferred Housing Areas</vt:lpstr>
      <vt:lpstr>שקופית 29</vt:lpstr>
      <vt:lpstr>שקופית 30</vt:lpstr>
      <vt:lpstr>שקופית 31</vt:lpstr>
      <vt:lpstr>Planning reform</vt:lpstr>
      <vt:lpstr>Inventory planning February 2018</vt:lpstr>
      <vt:lpstr>שקופית 34</vt:lpstr>
      <vt:lpstr>Public building starts</vt:lpstr>
      <vt:lpstr>שקופית 36</vt:lpstr>
    </vt:vector>
  </TitlesOfParts>
  <Company>BOI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ניר אלון</dc:creator>
  <cp:lastModifiedBy>u45414</cp:lastModifiedBy>
  <cp:revision>1044</cp:revision>
  <cp:lastPrinted>2014-02-20T09:12:22Z</cp:lastPrinted>
  <dcterms:created xsi:type="dcterms:W3CDTF">2009-11-03T07:26:09Z</dcterms:created>
  <dcterms:modified xsi:type="dcterms:W3CDTF">2019-06-10T15:47:11Z</dcterms:modified>
</cp:coreProperties>
</file>