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4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26E62D-5059-40B1-BBFA-2AA14C45C2EA}" type="datetimeFigureOut">
              <a:rPr lang="he-IL" smtClean="0"/>
              <a:t>ד'/אדר/תשע"ח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20D1AB-9E23-45D9-BA97-11DA33EC87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522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0D1AB-9E23-45D9-BA97-11DA33EC878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11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r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B447-00C5-4E8C-B75B-6E30779B0491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49B2-8B49-4A59-9FEF-9EF8900B50B7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8822-1018-47F9-A0E6-E2FD6701DB87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032D-97C5-4E15-B54E-7FD2BCCAE538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34AA-4452-4BBE-8272-58AE6312881C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F5CB-634E-4F6A-87F4-CC46DE3B3BFB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B291-CC74-4D27-A7F4-6DA553F2C20F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B5E3-E575-495A-B6A9-9F4070530E0E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11F3-AC6D-409C-8331-58C246748E33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E3E-05BC-4942-9C4A-747C26744AD1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15B9-FD17-4994-84A7-821BF7524DE4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982CC9-EB42-405D-AB96-A917C5170FD7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28700" y="2253245"/>
            <a:ext cx="7315200" cy="1505712"/>
          </a:xfrm>
        </p:spPr>
        <p:txBody>
          <a:bodyPr>
            <a:noAutofit/>
          </a:bodyPr>
          <a:lstStyle/>
          <a:p>
            <a:pPr algn="ctr"/>
            <a:r>
              <a:rPr lang="he-IL" sz="5400" b="1" dirty="0" smtClean="0"/>
              <a:t>סיכום אישי</a:t>
            </a:r>
            <a:br>
              <a:rPr lang="he-IL" sz="5400" b="1" dirty="0" smtClean="0"/>
            </a:br>
            <a:r>
              <a:rPr lang="he-IL" sz="5400" b="1" dirty="0" smtClean="0"/>
              <a:t/>
            </a:r>
            <a:br>
              <a:rPr lang="he-IL" sz="5400" b="1" dirty="0" smtClean="0"/>
            </a:br>
            <a:r>
              <a:rPr lang="he-IL" sz="6000" b="1" dirty="0" smtClean="0"/>
              <a:t>קורס </a:t>
            </a:r>
            <a:r>
              <a:rPr lang="he-IL" sz="6000" b="1" dirty="0" err="1" smtClean="0"/>
              <a:t>אפק</a:t>
            </a:r>
            <a:r>
              <a:rPr lang="he-IL" sz="6000" b="1" dirty="0" smtClean="0"/>
              <a:t> ל"ו</a:t>
            </a:r>
            <a:endParaRPr lang="he-IL" sz="60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31800" y="4670246"/>
            <a:ext cx="8509000" cy="914400"/>
          </a:xfrm>
        </p:spPr>
        <p:txBody>
          <a:bodyPr>
            <a:normAutofit/>
          </a:bodyPr>
          <a:lstStyle/>
          <a:p>
            <a:pPr algn="l"/>
            <a:r>
              <a:rPr lang="he-IL" sz="2800" b="1" dirty="0" smtClean="0"/>
              <a:t>תורג'מן ליאור</a:t>
            </a:r>
            <a:endParaRPr lang="he-IL" sz="2800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-209" r="10666" b="5413"/>
          <a:stretch/>
        </p:blipFill>
        <p:spPr>
          <a:xfrm>
            <a:off x="9321800" y="3361701"/>
            <a:ext cx="2781300" cy="2617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מלבן 7"/>
          <p:cNvSpPr/>
          <p:nvPr/>
        </p:nvSpPr>
        <p:spPr>
          <a:xfrm>
            <a:off x="431800" y="5384591"/>
            <a:ext cx="1515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>
                <a:solidFill>
                  <a:srgbClr val="A9A57C">
                    <a:lumMod val="20000"/>
                    <a:lumOff val="80000"/>
                  </a:srgbClr>
                </a:solidFill>
              </a:rPr>
              <a:t>19/2/2018 </a:t>
            </a:r>
            <a:endParaRPr lang="he-IL" dirty="0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876-C4C8-4D01-9791-D42257DDD3A3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7800" y="1047636"/>
            <a:ext cx="3073401" cy="4819764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he-IL" sz="2800" b="1" dirty="0" smtClean="0">
                <a:solidFill>
                  <a:schemeClr val="tx1"/>
                </a:solidFill>
              </a:rPr>
              <a:t>תובנות אישיות מרכזיות מהקורס</a:t>
            </a:r>
            <a:endParaRPr lang="he-IL" sz="2800" b="1" dirty="0">
              <a:solidFill>
                <a:schemeClr val="tx1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70" y="4993627"/>
            <a:ext cx="2592035" cy="1727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71292" y="535166"/>
            <a:ext cx="7691438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b="1" dirty="0" smtClean="0"/>
              <a:t>קורס מושקע מאוד ומגוון, המכיל מנעד </a:t>
            </a:r>
            <a:r>
              <a:rPr lang="he-IL" b="1" dirty="0"/>
              <a:t>רחב </a:t>
            </a:r>
            <a:r>
              <a:rPr lang="he-IL" b="1" dirty="0" smtClean="0"/>
              <a:t>מאוד של עולמות תוכן.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b="1" dirty="0"/>
              <a:t>יש לחשוב מחדש על מבנה הקורס - סידור התבניות.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הכרתי ונחשפתי להמון מקומות, תכנים וכד', שלא הכרתי מעולם באופן זה.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הקורס מכוון למכנה המשותף הרחב ומעשיר את 'ארגז הכלים'.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הכרת צה"ל ואתגריו בגזרות </a:t>
            </a:r>
            <a:r>
              <a:rPr lang="he-IL" dirty="0" err="1" smtClean="0"/>
              <a:t>ובמימדים</a:t>
            </a:r>
            <a:r>
              <a:rPr lang="he-IL" dirty="0" smtClean="0"/>
              <a:t> השונים.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הכרת המדינה יותר לעומק, </a:t>
            </a:r>
            <a:r>
              <a:rPr lang="he-IL" dirty="0"/>
              <a:t>דרכיה </a:t>
            </a:r>
            <a:r>
              <a:rPr lang="he-IL" dirty="0" smtClean="0"/>
              <a:t>ושביליה, מנהיגי </a:t>
            </a:r>
            <a:r>
              <a:rPr lang="he-IL" dirty="0"/>
              <a:t>ומורשתם</a:t>
            </a:r>
            <a:r>
              <a:rPr lang="he-IL" dirty="0" smtClean="0"/>
              <a:t>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מומלץ להעביר את המסע בישראל לשבועיים האחרונים.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dirty="0" smtClean="0"/>
              <a:t>קורס חשוב מאוד ותורם יחד עם זאת – גישת החניך ונכונותו לקבל ולהיפתח הינה מכרעת באשר לתוצאה הסופית.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he-IL" dirty="0"/>
          </a:p>
          <a:p>
            <a:pPr algn="r" rtl="1">
              <a:lnSpc>
                <a:spcPct val="200000"/>
              </a:lnSpc>
            </a:pPr>
            <a:endParaRPr lang="he-IL" dirty="0" smtClean="0"/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he-IL" dirty="0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48FF-BEC8-4628-8376-06F0D7ECE494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</a:rPr>
              <a:t>מה למדתי ?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he-IL" sz="2800" dirty="0"/>
          </a:p>
        </p:txBody>
      </p:sp>
      <p:sp>
        <p:nvSpPr>
          <p:cNvPr id="5" name="מציין מיקום תוכן 4"/>
          <p:cNvSpPr txBox="1">
            <a:spLocks noGrp="1"/>
          </p:cNvSpPr>
          <p:nvPr>
            <p:ph idx="1"/>
          </p:nvPr>
        </p:nvSpPr>
        <p:spPr>
          <a:xfrm>
            <a:off x="4012648" y="519853"/>
            <a:ext cx="7641168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dirty="0" smtClean="0">
                <a:solidFill>
                  <a:schemeClr val="tx1"/>
                </a:solidFill>
              </a:rPr>
              <a:t>הכרתי את </a:t>
            </a:r>
            <a:r>
              <a:rPr lang="he-IL" sz="1800" b="1" dirty="0" smtClean="0">
                <a:solidFill>
                  <a:schemeClr val="tx1"/>
                </a:solidFill>
              </a:rPr>
              <a:t>צה"ל ומפקדיו </a:t>
            </a:r>
            <a:r>
              <a:rPr lang="he-IL" sz="1800" dirty="0" smtClean="0">
                <a:solidFill>
                  <a:schemeClr val="tx1"/>
                </a:solidFill>
              </a:rPr>
              <a:t>לעומק.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dirty="0" smtClean="0">
                <a:solidFill>
                  <a:schemeClr val="tx1"/>
                </a:solidFill>
              </a:rPr>
              <a:t>גישות שונות ב</a:t>
            </a:r>
            <a:r>
              <a:rPr lang="he-IL" sz="1800" b="1" dirty="0" smtClean="0">
                <a:solidFill>
                  <a:schemeClr val="tx1"/>
                </a:solidFill>
              </a:rPr>
              <a:t>פיקוד</a:t>
            </a:r>
            <a:r>
              <a:rPr lang="he-IL" sz="1800" dirty="0">
                <a:solidFill>
                  <a:schemeClr val="tx1"/>
                </a:solidFill>
              </a:rPr>
              <a:t> </a:t>
            </a:r>
            <a:r>
              <a:rPr lang="he-IL" sz="1800" dirty="0" smtClean="0">
                <a:solidFill>
                  <a:schemeClr val="tx1"/>
                </a:solidFill>
              </a:rPr>
              <a:t>והנחלת ערכים (הנני, כמשל).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dirty="0">
                <a:solidFill>
                  <a:schemeClr val="tx1"/>
                </a:solidFill>
              </a:rPr>
              <a:t>עבודת </a:t>
            </a:r>
            <a:r>
              <a:rPr lang="he-IL" sz="1800" b="1" dirty="0">
                <a:solidFill>
                  <a:schemeClr val="tx1"/>
                </a:solidFill>
              </a:rPr>
              <a:t>קצין המטה</a:t>
            </a:r>
            <a:r>
              <a:rPr lang="he-IL" sz="1800" dirty="0">
                <a:solidFill>
                  <a:schemeClr val="tx1"/>
                </a:solidFill>
              </a:rPr>
              <a:t>, חשיבותה, מיקומו - "סגן או אלוף</a:t>
            </a:r>
            <a:r>
              <a:rPr lang="he-IL" sz="1800" dirty="0" smtClean="0">
                <a:solidFill>
                  <a:schemeClr val="tx1"/>
                </a:solidFill>
              </a:rPr>
              <a:t>".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עבודה בסביבה בכירה.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>
                <a:solidFill>
                  <a:schemeClr val="tx1"/>
                </a:solidFill>
              </a:rPr>
              <a:t>השתנות העולם </a:t>
            </a:r>
            <a:r>
              <a:rPr lang="he-IL" sz="1800" dirty="0">
                <a:solidFill>
                  <a:schemeClr val="tx1"/>
                </a:solidFill>
              </a:rPr>
              <a:t>ובכלל זה התאמתו </a:t>
            </a:r>
            <a:r>
              <a:rPr lang="he-IL" sz="1800" dirty="0" smtClean="0">
                <a:solidFill>
                  <a:schemeClr val="tx1"/>
                </a:solidFill>
              </a:rPr>
              <a:t>של צה"ל </a:t>
            </a:r>
            <a:r>
              <a:rPr lang="he-IL" sz="1800" dirty="0">
                <a:solidFill>
                  <a:schemeClr val="tx1"/>
                </a:solidFill>
              </a:rPr>
              <a:t>לגודל השינויים ותכיפותם.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dirty="0">
                <a:solidFill>
                  <a:schemeClr val="tx1"/>
                </a:solidFill>
              </a:rPr>
              <a:t>למדתי על </a:t>
            </a:r>
            <a:r>
              <a:rPr lang="he-IL" sz="1800" b="1" dirty="0">
                <a:solidFill>
                  <a:schemeClr val="tx1"/>
                </a:solidFill>
              </a:rPr>
              <a:t>עצמי</a:t>
            </a:r>
            <a:r>
              <a:rPr lang="he-IL" sz="1800" dirty="0">
                <a:solidFill>
                  <a:schemeClr val="tx1"/>
                </a:solidFill>
              </a:rPr>
              <a:t>, כתיבה, מנהיגות ופיקוד. 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dirty="0" smtClean="0">
                <a:solidFill>
                  <a:schemeClr val="tx1"/>
                </a:solidFill>
              </a:rPr>
              <a:t>להתמיד ב</a:t>
            </a:r>
            <a:r>
              <a:rPr lang="he-IL" sz="1800" b="1" dirty="0" smtClean="0">
                <a:solidFill>
                  <a:schemeClr val="tx1"/>
                </a:solidFill>
              </a:rPr>
              <a:t>ספורט</a:t>
            </a:r>
            <a:r>
              <a:rPr lang="he-IL" sz="1800" dirty="0" smtClean="0">
                <a:solidFill>
                  <a:schemeClr val="tx1"/>
                </a:solidFill>
              </a:rPr>
              <a:t>.</a:t>
            </a:r>
            <a:endParaRPr lang="he-IL" sz="1800" dirty="0">
              <a:solidFill>
                <a:schemeClr val="tx1"/>
              </a:solidFill>
            </a:endParaRPr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11ED-5A05-45B3-B196-8F745F2A2CF8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17" y="4008537"/>
            <a:ext cx="1946713" cy="28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he-IL" sz="2800" b="1" dirty="0" smtClean="0">
                <a:solidFill>
                  <a:schemeClr val="tx1"/>
                </a:solidFill>
              </a:rPr>
              <a:t>אירועים משמעותיים בקורס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תוכן 4"/>
          <p:cNvSpPr txBox="1">
            <a:spLocks noGrp="1"/>
          </p:cNvSpPr>
          <p:nvPr>
            <p:ph idx="1"/>
          </p:nvPr>
        </p:nvSpPr>
        <p:spPr>
          <a:xfrm>
            <a:off x="4313768" y="504390"/>
            <a:ext cx="731520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מפגשי ציר </a:t>
            </a:r>
            <a:r>
              <a:rPr lang="he-IL" sz="1800" b="1" dirty="0" err="1" smtClean="0">
                <a:solidFill>
                  <a:schemeClr val="tx1"/>
                </a:solidFill>
              </a:rPr>
              <a:t>הל"ב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dirty="0" smtClean="0">
                <a:solidFill>
                  <a:schemeClr val="tx1"/>
                </a:solidFill>
              </a:rPr>
              <a:t>במקביל להתפתחות הקורס - אבחון יחידה, תפיסת פיקוד. </a:t>
            </a:r>
            <a:endParaRPr lang="he-IL" sz="1800" b="1" dirty="0" smtClean="0">
              <a:solidFill>
                <a:schemeClr val="tx1"/>
              </a:solidFill>
            </a:endParaRP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מסע בישראל- </a:t>
            </a:r>
            <a:r>
              <a:rPr lang="he-IL" sz="1800" dirty="0" smtClean="0">
                <a:solidFill>
                  <a:schemeClr val="tx1"/>
                </a:solidFill>
              </a:rPr>
              <a:t>מקצה לקצה (בפרט לאה רבין).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מחווה אלון. 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כלא 6.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חיל הים, פצ"ן, פקמ"ז ואוגדת עזה.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2F48-8CE1-454F-9DE5-8BA79D01EA9B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b="1" dirty="0" err="1" smtClean="0">
                <a:solidFill>
                  <a:schemeClr val="tx1"/>
                </a:solidFill>
              </a:rPr>
              <a:t>מפק"צ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27E6-EC08-4E39-B14E-2F204179CA57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מציין מיקום תוכן 4"/>
          <p:cNvSpPr txBox="1">
            <a:spLocks noGrp="1"/>
          </p:cNvSpPr>
          <p:nvPr>
            <p:ph idx="1"/>
          </p:nvPr>
        </p:nvSpPr>
        <p:spPr>
          <a:xfrm>
            <a:off x="4313768" y="-554125"/>
            <a:ext cx="7315200" cy="7017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he-IL" sz="1800" dirty="0" smtClean="0">
              <a:solidFill>
                <a:schemeClr val="tx1"/>
              </a:solidFill>
            </a:endParaRP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>
                <a:solidFill>
                  <a:schemeClr val="tx1"/>
                </a:solidFill>
              </a:rPr>
              <a:t>א</a:t>
            </a:r>
            <a:r>
              <a:rPr lang="he-IL" sz="1800" b="1" dirty="0" smtClean="0">
                <a:solidFill>
                  <a:schemeClr val="tx1"/>
                </a:solidFill>
              </a:rPr>
              <a:t>יזון נכון בין פיקוד וחברות.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גיבוש הצוות.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נכונות, חיוביות, ענייניות, גובה העיניים.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התאמת תפקידים לחניכים.</a:t>
            </a:r>
          </a:p>
          <a:p>
            <a:pPr marL="0" indent="0" defTabSz="457200">
              <a:lnSpc>
                <a:spcPct val="200000"/>
              </a:lnSpc>
              <a:buNone/>
            </a:pPr>
            <a:r>
              <a:rPr lang="he-IL" sz="1800" b="1" u="sng" dirty="0" smtClean="0">
                <a:solidFill>
                  <a:schemeClr val="tx1"/>
                </a:solidFill>
              </a:rPr>
              <a:t>לשיפור</a:t>
            </a:r>
            <a:r>
              <a:rPr lang="he-IL" sz="18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לעיתים - צריך לנתב את השיח וההשתתפות, לרסן את הכיתה, 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1800" b="1" dirty="0" smtClean="0">
                <a:solidFill>
                  <a:schemeClr val="tx1"/>
                </a:solidFill>
              </a:rPr>
              <a:t>נדרשת יותר חניכה אישית ומשובים.</a:t>
            </a:r>
          </a:p>
          <a:p>
            <a:pPr marL="285750" indent="-28575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he-IL" sz="1800" b="1" dirty="0">
              <a:solidFill>
                <a:schemeClr val="tx1"/>
              </a:solidFill>
            </a:endParaRPr>
          </a:p>
          <a:p>
            <a:pPr marL="0" indent="0" defTabSz="457200">
              <a:lnSpc>
                <a:spcPct val="200000"/>
              </a:lnSpc>
              <a:buNone/>
            </a:pPr>
            <a:r>
              <a:rPr lang="he-IL" sz="1800" b="1" dirty="0" smtClean="0">
                <a:solidFill>
                  <a:schemeClr val="tx1"/>
                </a:solidFill>
              </a:rPr>
              <a:t>												תודה !!!</a:t>
            </a:r>
          </a:p>
        </p:txBody>
      </p:sp>
    </p:spTree>
    <p:extLst>
      <p:ext uri="{BB962C8B-B14F-4D97-AF65-F5344CB8AC3E}">
        <p14:creationId xmlns:p14="http://schemas.microsoft.com/office/powerpoint/2010/main" val="39335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סגרת 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TM03457475[[fn=מסגרת]]</Template>
  <TotalTime>95</TotalTime>
  <Words>254</Words>
  <Application>Microsoft Office PowerPoint</Application>
  <PresentationFormat>מסך רחב</PresentationFormat>
  <Paragraphs>49</Paragraphs>
  <Slides>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2" baseType="lpstr">
      <vt:lpstr>Arial</vt:lpstr>
      <vt:lpstr>Calibri</vt:lpstr>
      <vt:lpstr>Corbel</vt:lpstr>
      <vt:lpstr>Gisha</vt:lpstr>
      <vt:lpstr>Wingdings</vt:lpstr>
      <vt:lpstr>Wingdings 2</vt:lpstr>
      <vt:lpstr>מסגרת </vt:lpstr>
      <vt:lpstr>סיכום אישי  קורס אפק ל"ו</vt:lpstr>
      <vt:lpstr>תובנות אישיות מרכזיות מהקורס</vt:lpstr>
      <vt:lpstr>מה למדתי ? </vt:lpstr>
      <vt:lpstr>אירועים משמעותיים בקורס</vt:lpstr>
      <vt:lpstr>מפק"צ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win-8</dc:creator>
  <cp:lastModifiedBy>win-8</cp:lastModifiedBy>
  <cp:revision>12</cp:revision>
  <dcterms:created xsi:type="dcterms:W3CDTF">2018-02-19T05:55:42Z</dcterms:created>
  <dcterms:modified xsi:type="dcterms:W3CDTF">2018-02-19T07:31:01Z</dcterms:modified>
</cp:coreProperties>
</file>