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956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171CC42-2D1F-4342-86A1-38EB3B1202E3}" type="datetimeFigureOut">
              <a:rPr lang="he-IL" smtClean="0"/>
              <a:t>י"ב/חשון/תשע"ט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181EA9A-C566-4A4D-A2E2-3AF90D81DC6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77568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42436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666EE-7EBA-4088-A706-46A0D22E09E3}" type="datetime8">
              <a:rPr lang="he-IL" smtClean="0"/>
              <a:t>21 אוקטובר 18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r>
              <a:rPr lang="he-IL" dirty="0" smtClean="0"/>
              <a:t>1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38714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9FECE-D257-4CCF-92EB-3FC739EF6118}" type="datetime8">
              <a:rPr lang="he-IL" smtClean="0"/>
              <a:t>21 אוקטובר 18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09804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DC10B-8679-484C-A9EB-602A96E69196}" type="datetime8">
              <a:rPr lang="he-IL" smtClean="0"/>
              <a:t>21 אוקטובר 18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0024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7583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99971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67F85-3BE8-4B5D-AFD5-B042CB8B85D6}" type="datetime8">
              <a:rPr lang="he-IL" smtClean="0"/>
              <a:t>21 אוקטובר 18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52619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3ED3-6B16-4A89-8652-9F0D70C2ABEA}" type="datetime8">
              <a:rPr lang="he-IL" smtClean="0"/>
              <a:t>21 אוקטובר 18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7015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B282C-1C41-42FA-9FBC-07C63E9C128E}" type="datetime8">
              <a:rPr lang="he-IL" smtClean="0"/>
              <a:t>21 אוקטובר 18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58732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29928-26B7-4892-B789-DA0961A25977}" type="datetime8">
              <a:rPr lang="he-IL" smtClean="0"/>
              <a:t>21 אוקטובר 18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22200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670E-D041-4F9D-9629-1742B14D249D}" type="datetime8">
              <a:rPr lang="he-IL" smtClean="0"/>
              <a:t>21 אוקטובר 18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31732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756BC-09BA-4B6D-912C-C847D2911954}" type="datetime8">
              <a:rPr lang="he-IL" smtClean="0"/>
              <a:t>21 אוקטובר 18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84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8684F-D691-4F94-84AE-9B74B335A5D6}" type="datetime8">
              <a:rPr lang="he-IL" smtClean="0"/>
              <a:t>21 אוקטובר 18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56744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1402-7438-423C-BA3A-5B6D1CEC34D4}" type="datetime8">
              <a:rPr lang="he-IL" smtClean="0"/>
              <a:t>21 אוקטובר 18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7863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rgbClr val="E4EEF8"/>
            </a:gs>
            <a:gs pos="83000">
              <a:srgbClr val="DEEBF6"/>
            </a:gs>
            <a:gs pos="100000">
              <a:srgbClr val="E4EEF8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C34BF-0193-41FF-9B70-FD5C8757B6F9}" type="datetime8">
              <a:rPr lang="he-IL" smtClean="0"/>
              <a:t>21 אוקטובר 18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  <p:sp>
        <p:nvSpPr>
          <p:cNvPr id="7" name="מלבן 6"/>
          <p:cNvSpPr/>
          <p:nvPr userDrawn="1"/>
        </p:nvSpPr>
        <p:spPr>
          <a:xfrm>
            <a:off x="6058170" y="-4207"/>
            <a:ext cx="43152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b="0" u="none" dirty="0" smtClean="0">
                <a:effectLst/>
                <a:latin typeface="+mn-lt"/>
                <a:cs typeface="Guttman Hatzvi" panose="02010401010101010101" pitchFamily="2" charset="-79"/>
              </a:rPr>
              <a:t>FOUO</a:t>
            </a:r>
            <a:endParaRPr lang="he-IL" sz="800" b="0" u="none" dirty="0">
              <a:effectLst/>
              <a:latin typeface="+mn-lt"/>
              <a:cs typeface="Guttman Hatzvi" panose="02010401010101010101" pitchFamily="2" charset="-79"/>
            </a:endParaRPr>
          </a:p>
        </p:txBody>
      </p:sp>
      <p:cxnSp>
        <p:nvCxnSpPr>
          <p:cNvPr id="8" name="מחבר ישר 7"/>
          <p:cNvCxnSpPr/>
          <p:nvPr userDrawn="1"/>
        </p:nvCxnSpPr>
        <p:spPr>
          <a:xfrm flipH="1" flipV="1">
            <a:off x="1" y="667634"/>
            <a:ext cx="12191999" cy="33978"/>
          </a:xfrm>
          <a:prstGeom prst="line">
            <a:avLst/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מחבר ישר 8"/>
          <p:cNvCxnSpPr/>
          <p:nvPr userDrawn="1"/>
        </p:nvCxnSpPr>
        <p:spPr>
          <a:xfrm flipH="1" flipV="1">
            <a:off x="0" y="776910"/>
            <a:ext cx="12192000" cy="16989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משולש שווה שוקיים 9"/>
          <p:cNvSpPr/>
          <p:nvPr userDrawn="1"/>
        </p:nvSpPr>
        <p:spPr>
          <a:xfrm>
            <a:off x="11353800" y="230172"/>
            <a:ext cx="732639" cy="672883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1" name="ctl00_onetidHeadbnnr2" descr="המכללות הצבאיות 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3800" y="152591"/>
            <a:ext cx="753745" cy="889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8054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" y="76200"/>
            <a:ext cx="121920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600" b="1" u="db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Hatzvi" panose="02010401010101010101" pitchFamily="2" charset="-79"/>
                <a:cs typeface="Guttman Hatzvi" panose="02010401010101010101" pitchFamily="2" charset="-79"/>
              </a:rPr>
              <a:t>חומרי קריאה</a:t>
            </a:r>
            <a:endParaRPr lang="he-I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grpSp>
        <p:nvGrpSpPr>
          <p:cNvPr id="2" name="קבוצה 1"/>
          <p:cNvGrpSpPr/>
          <p:nvPr/>
        </p:nvGrpSpPr>
        <p:grpSpPr>
          <a:xfrm>
            <a:off x="6651096" y="850951"/>
            <a:ext cx="4762657" cy="556646"/>
            <a:chOff x="7268090" y="1239570"/>
            <a:chExt cx="4145663" cy="712813"/>
          </a:xfrm>
          <a:solidFill>
            <a:srgbClr val="006666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5" name="מלבן 4"/>
            <p:cNvSpPr/>
            <p:nvPr/>
          </p:nvSpPr>
          <p:spPr>
            <a:xfrm>
              <a:off x="7366000" y="1349005"/>
              <a:ext cx="4047753" cy="466451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3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3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6" name="קבוצה 5"/>
            <p:cNvGrpSpPr/>
            <p:nvPr/>
          </p:nvGrpSpPr>
          <p:grpSpPr>
            <a:xfrm>
              <a:off x="7268090" y="1239570"/>
              <a:ext cx="3961409" cy="712813"/>
              <a:chOff x="4163121" y="0"/>
              <a:chExt cx="3964841" cy="837943"/>
            </a:xfrm>
            <a:grpFill/>
          </p:grpSpPr>
          <p:sp>
            <p:nvSpPr>
              <p:cNvPr id="7" name="מלבן 6"/>
              <p:cNvSpPr/>
              <p:nvPr/>
            </p:nvSpPr>
            <p:spPr>
              <a:xfrm>
                <a:off x="4163121" y="0"/>
                <a:ext cx="3964841" cy="837943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9" name="מלבן 8"/>
              <p:cNvSpPr/>
              <p:nvPr/>
            </p:nvSpPr>
            <p:spPr>
              <a:xfrm>
                <a:off x="4163121" y="0"/>
                <a:ext cx="3964841" cy="837943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99060" tIns="66040" rIns="99060" bIns="66040" numCol="1" spcCol="1270" anchor="ctr" anchorCtr="0">
                <a:noAutofit/>
              </a:bodyPr>
              <a:lstStyle/>
              <a:p>
                <a:pPr lvl="0" algn="ctr" defTabSz="2311400" rtl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he-IL" sz="2800" b="1" kern="1200" dirty="0" smtClean="0">
                    <a:solidFill>
                      <a:schemeClr val="bg1"/>
                    </a:solidFill>
                    <a:latin typeface="Gisha" panose="020B0502040204020203" pitchFamily="34" charset="-79"/>
                    <a:cs typeface="Gisha" panose="020B0502040204020203" pitchFamily="34" charset="-79"/>
                  </a:rPr>
                  <a:t>חובה</a:t>
                </a:r>
                <a:endParaRPr lang="he-IL" sz="2800" b="1" kern="1200" dirty="0">
                  <a:solidFill>
                    <a:schemeClr val="bg1"/>
                  </a:solidFill>
                  <a:latin typeface="Gisha" panose="020B0502040204020203" pitchFamily="34" charset="-79"/>
                  <a:cs typeface="Gisha" panose="020B0502040204020203" pitchFamily="34" charset="-79"/>
                </a:endParaRPr>
              </a:p>
            </p:txBody>
          </p:sp>
        </p:grpSp>
      </p:grpSp>
      <p:grpSp>
        <p:nvGrpSpPr>
          <p:cNvPr id="10" name="קבוצה 9"/>
          <p:cNvGrpSpPr/>
          <p:nvPr/>
        </p:nvGrpSpPr>
        <p:grpSpPr>
          <a:xfrm>
            <a:off x="6267450" y="2982882"/>
            <a:ext cx="4663067" cy="1354397"/>
            <a:chOff x="4163121" y="1361752"/>
            <a:chExt cx="3687302" cy="939546"/>
          </a:xfrm>
        </p:grpSpPr>
        <p:sp>
          <p:nvSpPr>
            <p:cNvPr id="11" name="מלבן 10"/>
            <p:cNvSpPr/>
            <p:nvPr/>
          </p:nvSpPr>
          <p:spPr>
            <a:xfrm>
              <a:off x="4163121" y="1498232"/>
              <a:ext cx="3687302" cy="678938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מלבן 11"/>
            <p:cNvSpPr/>
            <p:nvPr/>
          </p:nvSpPr>
          <p:spPr>
            <a:xfrm>
              <a:off x="4163121" y="1361752"/>
              <a:ext cx="3687302" cy="9395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113792" rIns="113792" bIns="113792" numCol="1" spcCol="1270" anchor="ctr" anchorCtr="0">
              <a:noAutofit/>
            </a:bodyPr>
            <a:lstStyle/>
            <a:p>
              <a:pPr lvl="0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000" dirty="0" err="1">
                  <a:solidFill>
                    <a:schemeClr val="tx1"/>
                  </a:solidFill>
                  <a:latin typeface="Gisha" panose="020B0502040204020203" pitchFamily="34" charset="-79"/>
                  <a:cs typeface="Gisha" panose="020B0502040204020203" pitchFamily="34" charset="-79"/>
                </a:rPr>
                <a:t>דיסטל</a:t>
              </a:r>
              <a:r>
                <a:rPr lang="he-IL" sz="2000" dirty="0">
                  <a:solidFill>
                    <a:schemeClr val="tx1"/>
                  </a:solidFill>
                  <a:latin typeface="Gisha" panose="020B0502040204020203" pitchFamily="34" charset="-79"/>
                  <a:cs typeface="Gisha" panose="020B0502040204020203" pitchFamily="34" charset="-79"/>
                </a:rPr>
                <a:t> </a:t>
              </a:r>
              <a:r>
                <a:rPr lang="he-IL" sz="2000" dirty="0" err="1">
                  <a:solidFill>
                    <a:schemeClr val="tx1"/>
                  </a:solidFill>
                  <a:latin typeface="Gisha" panose="020B0502040204020203" pitchFamily="34" charset="-79"/>
                  <a:cs typeface="Gisha" panose="020B0502040204020203" pitchFamily="34" charset="-79"/>
                </a:rPr>
                <a:t>אטרביאן</a:t>
              </a:r>
              <a:r>
                <a:rPr lang="he-IL" sz="2000" dirty="0">
                  <a:solidFill>
                    <a:schemeClr val="tx1"/>
                  </a:solidFill>
                  <a:latin typeface="Gisha" panose="020B0502040204020203" pitchFamily="34" charset="-79"/>
                  <a:cs typeface="Gisha" panose="020B0502040204020203" pitchFamily="34" charset="-79"/>
                </a:rPr>
                <a:t> גלית, </a:t>
              </a:r>
              <a:r>
                <a:rPr lang="he-IL" sz="2000" kern="1200" dirty="0" smtClean="0">
                  <a:solidFill>
                    <a:schemeClr val="tx1"/>
                  </a:solidFill>
                  <a:latin typeface="Gisha" panose="020B0502040204020203" pitchFamily="34" charset="-79"/>
                  <a:cs typeface="Gisha" panose="020B0502040204020203" pitchFamily="34" charset="-79"/>
                </a:rPr>
                <a:t>שורשים דתיים של שנאה איראנית בתוך: ישראל היום </a:t>
              </a:r>
            </a:p>
            <a:p>
              <a:pPr lvl="0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000" kern="1200" dirty="0" smtClean="0">
                  <a:solidFill>
                    <a:schemeClr val="tx1"/>
                  </a:solidFill>
                  <a:latin typeface="Gisha" panose="020B0502040204020203" pitchFamily="34" charset="-79"/>
                  <a:cs typeface="Gisha" panose="020B0502040204020203" pitchFamily="34" charset="-79"/>
                </a:rPr>
                <a:t>אוחזר </a:t>
              </a:r>
              <a:r>
                <a:rPr lang="he-IL" sz="2000" dirty="0" smtClean="0">
                  <a:solidFill>
                    <a:schemeClr val="tx1"/>
                  </a:solidFill>
                  <a:latin typeface="Gisha" panose="020B0502040204020203" pitchFamily="34" charset="-79"/>
                  <a:cs typeface="Gisha" panose="020B0502040204020203" pitchFamily="34" charset="-79"/>
                </a:rPr>
                <a:t>ב-</a:t>
              </a:r>
              <a:r>
                <a:rPr lang="he-IL" sz="2000" kern="1200" dirty="0" smtClean="0">
                  <a:solidFill>
                    <a:schemeClr val="tx1"/>
                  </a:solidFill>
                  <a:latin typeface="Gisha" panose="020B0502040204020203" pitchFamily="34" charset="-79"/>
                  <a:cs typeface="Gisha" panose="020B0502040204020203" pitchFamily="34" charset="-79"/>
                </a:rPr>
                <a:t>11/02/2018</a:t>
              </a:r>
            </a:p>
            <a:p>
              <a:pPr lvl="0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>
                  <a:solidFill>
                    <a:schemeClr val="tx1"/>
                  </a:solidFill>
                  <a:latin typeface="Gisha" panose="020B0502040204020203" pitchFamily="34" charset="-79"/>
                  <a:cs typeface="Gisha" panose="020B0502040204020203" pitchFamily="34" charset="-79"/>
                </a:rPr>
                <a:t>www.israelhayom.co.il/opinion/535167</a:t>
              </a:r>
              <a:endParaRPr lang="he-IL" sz="2000" kern="1200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endParaRPr>
            </a:p>
          </p:txBody>
        </p:sp>
      </p:grpSp>
      <p:grpSp>
        <p:nvGrpSpPr>
          <p:cNvPr id="3" name="קבוצה 2"/>
          <p:cNvGrpSpPr/>
          <p:nvPr/>
        </p:nvGrpSpPr>
        <p:grpSpPr>
          <a:xfrm>
            <a:off x="1151212" y="850951"/>
            <a:ext cx="4678161" cy="574980"/>
            <a:chOff x="1087638" y="1146844"/>
            <a:chExt cx="4678161" cy="837943"/>
          </a:xfrm>
          <a:solidFill>
            <a:srgbClr val="0099CC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6" name="מלבן 15"/>
            <p:cNvSpPr/>
            <p:nvPr/>
          </p:nvSpPr>
          <p:spPr>
            <a:xfrm>
              <a:off x="1087638" y="1357110"/>
              <a:ext cx="4678161" cy="466451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3">
                <a:hueOff val="-5006012"/>
                <a:satOff val="-9263"/>
                <a:lumOff val="3723"/>
                <a:alphaOff val="0"/>
              </a:schemeClr>
            </a:lnRef>
            <a:fillRef idx="3">
              <a:schemeClr val="accent3">
                <a:hueOff val="-5006012"/>
                <a:satOff val="-9263"/>
                <a:lumOff val="3723"/>
                <a:alphaOff val="0"/>
              </a:schemeClr>
            </a:fillRef>
            <a:effectRef idx="3">
              <a:schemeClr val="accent3">
                <a:hueOff val="-5006012"/>
                <a:satOff val="-9263"/>
                <a:lumOff val="3723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26" name="קבוצה 25"/>
            <p:cNvGrpSpPr/>
            <p:nvPr/>
          </p:nvGrpSpPr>
          <p:grpSpPr>
            <a:xfrm>
              <a:off x="1187396" y="1146844"/>
              <a:ext cx="4457901" cy="837943"/>
              <a:chOff x="4163121" y="0"/>
              <a:chExt cx="3964841" cy="837943"/>
            </a:xfrm>
            <a:grpFill/>
          </p:grpSpPr>
          <p:sp>
            <p:nvSpPr>
              <p:cNvPr id="27" name="מלבן 26"/>
              <p:cNvSpPr/>
              <p:nvPr/>
            </p:nvSpPr>
            <p:spPr>
              <a:xfrm>
                <a:off x="4163121" y="0"/>
                <a:ext cx="3964841" cy="837943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8" name="מלבן 27"/>
              <p:cNvSpPr/>
              <p:nvPr/>
            </p:nvSpPr>
            <p:spPr>
              <a:xfrm>
                <a:off x="4163121" y="196126"/>
                <a:ext cx="3964841" cy="480591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99060" tIns="66040" rIns="99060" bIns="66040" numCol="1" spcCol="1270" anchor="ctr" anchorCtr="0">
                <a:noAutofit/>
              </a:bodyPr>
              <a:lstStyle/>
              <a:p>
                <a:pPr lvl="0" algn="ctr" defTabSz="2311400" rtl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he-IL" sz="2800" b="1" kern="1200" dirty="0" smtClean="0">
                    <a:solidFill>
                      <a:schemeClr val="bg1"/>
                    </a:solidFill>
                    <a:latin typeface="Gisha" panose="020B0502040204020203" pitchFamily="34" charset="-79"/>
                    <a:cs typeface="Gisha" panose="020B0502040204020203" pitchFamily="34" charset="-79"/>
                  </a:rPr>
                  <a:t>רשות</a:t>
                </a:r>
                <a:endParaRPr lang="he-IL" sz="2800" b="1" kern="1200" dirty="0">
                  <a:solidFill>
                    <a:schemeClr val="bg1"/>
                  </a:solidFill>
                  <a:latin typeface="Gisha" panose="020B0502040204020203" pitchFamily="34" charset="-79"/>
                  <a:cs typeface="Gisha" panose="020B0502040204020203" pitchFamily="34" charset="-79"/>
                </a:endParaRPr>
              </a:p>
            </p:txBody>
          </p:sp>
        </p:grpSp>
      </p:grpSp>
      <p:sp>
        <p:nvSpPr>
          <p:cNvPr id="29" name="מלבן 28"/>
          <p:cNvSpPr/>
          <p:nvPr/>
        </p:nvSpPr>
        <p:spPr>
          <a:xfrm>
            <a:off x="10790117" y="1675462"/>
            <a:ext cx="4443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400" b="1" dirty="0" smtClean="0">
                <a:latin typeface="Gisha" panose="020B0502040204020203" pitchFamily="34" charset="-79"/>
                <a:cs typeface="Gisha" panose="020B0502040204020203" pitchFamily="34" charset="-79"/>
              </a:rPr>
              <a:t>1.</a:t>
            </a:r>
            <a:endParaRPr lang="he-IL" sz="2400" b="1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grpSp>
        <p:nvGrpSpPr>
          <p:cNvPr id="38" name="קבוצה 37"/>
          <p:cNvGrpSpPr/>
          <p:nvPr/>
        </p:nvGrpSpPr>
        <p:grpSpPr>
          <a:xfrm>
            <a:off x="5876960" y="3424107"/>
            <a:ext cx="5060016" cy="2234390"/>
            <a:chOff x="4163121" y="1656138"/>
            <a:chExt cx="3817936" cy="1661255"/>
          </a:xfrm>
        </p:grpSpPr>
        <p:sp>
          <p:nvSpPr>
            <p:cNvPr id="39" name="מלבן 38"/>
            <p:cNvSpPr/>
            <p:nvPr/>
          </p:nvSpPr>
          <p:spPr>
            <a:xfrm>
              <a:off x="4163121" y="1656138"/>
              <a:ext cx="3687302" cy="678938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0" name="מלבן 39"/>
            <p:cNvSpPr/>
            <p:nvPr/>
          </p:nvSpPr>
          <p:spPr>
            <a:xfrm>
              <a:off x="4293755" y="2377847"/>
              <a:ext cx="3687302" cy="9395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113792" rIns="113792" bIns="113792" numCol="1" spcCol="1270" anchor="ctr" anchorCtr="0">
              <a:noAutofit/>
            </a:bodyPr>
            <a:lstStyle/>
            <a:p>
              <a:pPr lvl="0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000" kern="1200" dirty="0" smtClean="0">
                  <a:solidFill>
                    <a:schemeClr val="tx1"/>
                  </a:solidFill>
                  <a:latin typeface="Gisha" panose="020B0502040204020203" pitchFamily="34" charset="-79"/>
                  <a:cs typeface="Gisha" panose="020B0502040204020203" pitchFamily="34" charset="-79"/>
                </a:rPr>
                <a:t>מלובני פסח, סוריה </a:t>
              </a:r>
              <a:r>
                <a:rPr lang="en-US" sz="2000" kern="1200" dirty="0" smtClean="0">
                  <a:solidFill>
                    <a:schemeClr val="tx1"/>
                  </a:solidFill>
                  <a:latin typeface="Gisha" panose="020B0502040204020203" pitchFamily="34" charset="-79"/>
                  <a:cs typeface="Gisha" panose="020B0502040204020203" pitchFamily="34" charset="-79"/>
                </a:rPr>
                <a:t>-</a:t>
              </a:r>
              <a:r>
                <a:rPr lang="he-IL" sz="2000" kern="1200" dirty="0" smtClean="0">
                  <a:solidFill>
                    <a:schemeClr val="tx1"/>
                  </a:solidFill>
                  <a:latin typeface="Gisha" panose="020B0502040204020203" pitchFamily="34" charset="-79"/>
                  <a:cs typeface="Gisha" panose="020B0502040204020203" pitchFamily="34" charset="-79"/>
                </a:rPr>
                <a:t> אין רגע דל בתוך:</a:t>
              </a:r>
            </a:p>
            <a:p>
              <a:pPr lvl="0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>
                  <a:solidFill>
                    <a:schemeClr val="tx1"/>
                  </a:solidFill>
                  <a:latin typeface="Gisha" panose="020B0502040204020203" pitchFamily="34" charset="-79"/>
                  <a:cs typeface="Gisha" panose="020B0502040204020203" pitchFamily="34" charset="-79"/>
                </a:rPr>
                <a:t>ISRAELDEFENCE</a:t>
              </a:r>
              <a:r>
                <a:rPr lang="he-IL" sz="2000" dirty="0" smtClean="0">
                  <a:solidFill>
                    <a:schemeClr val="tx1"/>
                  </a:solidFill>
                  <a:latin typeface="Gisha" panose="020B0502040204020203" pitchFamily="34" charset="-79"/>
                  <a:cs typeface="Gisha" panose="020B0502040204020203" pitchFamily="34" charset="-79"/>
                </a:rPr>
                <a:t> אוחזר ב</a:t>
              </a:r>
              <a:r>
                <a:rPr lang="en-US" sz="2000" dirty="0" smtClean="0">
                  <a:solidFill>
                    <a:schemeClr val="tx1"/>
                  </a:solidFill>
                  <a:latin typeface="Gisha" panose="020B0502040204020203" pitchFamily="34" charset="-79"/>
                  <a:cs typeface="Gisha" panose="020B0502040204020203" pitchFamily="34" charset="-79"/>
                </a:rPr>
                <a:t>-</a:t>
              </a:r>
              <a:r>
                <a:rPr lang="he-IL" sz="2000" dirty="0" smtClean="0">
                  <a:solidFill>
                    <a:schemeClr val="tx1"/>
                  </a:solidFill>
                  <a:latin typeface="Gisha" panose="020B0502040204020203" pitchFamily="34" charset="-79"/>
                  <a:cs typeface="Gisha" panose="020B0502040204020203" pitchFamily="34" charset="-79"/>
                </a:rPr>
                <a:t>10/05/2018</a:t>
              </a:r>
              <a:endParaRPr lang="ar-LB" sz="2000" dirty="0">
                <a:solidFill>
                  <a:srgbClr val="FF0000"/>
                </a:solidFill>
                <a:latin typeface="Gisha" panose="020B0502040204020203" pitchFamily="34" charset="-79"/>
                <a:cs typeface="Gisha" panose="020B0502040204020203" pitchFamily="34" charset="-79"/>
              </a:endParaRPr>
            </a:p>
            <a:p>
              <a:pPr lvl="0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>
                  <a:solidFill>
                    <a:schemeClr val="tx1"/>
                  </a:solidFill>
                  <a:latin typeface="Gisha" panose="020B0502040204020203" pitchFamily="34" charset="-79"/>
                  <a:cs typeface="Gisha" panose="020B0502040204020203" pitchFamily="34" charset="-79"/>
                </a:rPr>
                <a:t>www.israeldefense.co.il/he/node/34151</a:t>
              </a:r>
              <a:endParaRPr lang="he-IL" sz="2000" kern="1200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endParaRPr>
            </a:p>
          </p:txBody>
        </p:sp>
      </p:grpSp>
      <p:sp>
        <p:nvSpPr>
          <p:cNvPr id="41" name="מלבן 40"/>
          <p:cNvSpPr/>
          <p:nvPr/>
        </p:nvSpPr>
        <p:spPr>
          <a:xfrm>
            <a:off x="10790117" y="2885450"/>
            <a:ext cx="4443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400" b="1" dirty="0" smtClean="0">
                <a:latin typeface="Gisha" panose="020B0502040204020203" pitchFamily="34" charset="-79"/>
                <a:cs typeface="Gisha" panose="020B0502040204020203" pitchFamily="34" charset="-79"/>
              </a:rPr>
              <a:t>2.</a:t>
            </a:r>
            <a:endParaRPr lang="he-IL" sz="2400" b="1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43" name="מלבן 42"/>
          <p:cNvSpPr/>
          <p:nvPr/>
        </p:nvSpPr>
        <p:spPr>
          <a:xfrm>
            <a:off x="5185979" y="1663332"/>
            <a:ext cx="4443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400" b="1" dirty="0" smtClean="0">
                <a:latin typeface="Gisha" panose="020B0502040204020203" pitchFamily="34" charset="-79"/>
                <a:cs typeface="Gisha" panose="020B0502040204020203" pitchFamily="34" charset="-79"/>
              </a:rPr>
              <a:t>1.</a:t>
            </a:r>
            <a:endParaRPr lang="he-IL" sz="2400" b="1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44" name="מלבן 43"/>
          <p:cNvSpPr/>
          <p:nvPr/>
        </p:nvSpPr>
        <p:spPr>
          <a:xfrm>
            <a:off x="1250970" y="2253353"/>
            <a:ext cx="4127064" cy="93954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3792" tIns="113792" rIns="113792" bIns="113792" numCol="1" spcCol="1270" anchor="ctr" anchorCtr="0">
            <a:noAutofit/>
          </a:bodyPr>
          <a:lstStyle/>
          <a:p>
            <a:pPr lvl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Michael </a:t>
            </a:r>
            <a:r>
              <a:rPr lang="en-US" sz="2000" dirty="0" err="1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Eisenstadt</a:t>
            </a:r>
            <a:r>
              <a:rPr lang="en-US" sz="2000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,</a:t>
            </a:r>
            <a:r>
              <a:rPr lang="en-US" sz="2000" kern="1200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000" kern="1200" dirty="0" err="1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Hizballah’s</a:t>
            </a:r>
            <a:r>
              <a:rPr lang="en-US" sz="2000" kern="1200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Evolution as a Militant Iranian Proxy</a:t>
            </a:r>
          </a:p>
          <a:p>
            <a:pPr lvl="0" algn="l" defTabSz="711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000" dirty="0">
              <a:solidFill>
                <a:schemeClr val="tx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lvl="0" algn="l" defTabSz="711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kern="1200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From Islamic Resistance to Regional Player</a:t>
            </a:r>
            <a:endParaRPr lang="en-US" sz="2000" kern="1200" dirty="0" smtClean="0">
              <a:solidFill>
                <a:schemeClr val="tx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grpSp>
        <p:nvGrpSpPr>
          <p:cNvPr id="30" name="קבוצה 29"/>
          <p:cNvGrpSpPr/>
          <p:nvPr/>
        </p:nvGrpSpPr>
        <p:grpSpPr>
          <a:xfrm>
            <a:off x="6130555" y="1721204"/>
            <a:ext cx="4817773" cy="1064298"/>
            <a:chOff x="4163121" y="1361752"/>
            <a:chExt cx="3687302" cy="939546"/>
          </a:xfrm>
        </p:grpSpPr>
        <p:sp>
          <p:nvSpPr>
            <p:cNvPr id="31" name="מלבן 30"/>
            <p:cNvSpPr/>
            <p:nvPr/>
          </p:nvSpPr>
          <p:spPr>
            <a:xfrm>
              <a:off x="4163121" y="1498232"/>
              <a:ext cx="3687302" cy="678938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מלבן 31"/>
            <p:cNvSpPr/>
            <p:nvPr/>
          </p:nvSpPr>
          <p:spPr>
            <a:xfrm>
              <a:off x="4163121" y="1361752"/>
              <a:ext cx="3687302" cy="9395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113792" rIns="113792" bIns="113792" numCol="1" spcCol="1270" anchor="ctr" anchorCtr="0">
              <a:noAutofit/>
            </a:bodyPr>
            <a:lstStyle/>
            <a:p>
              <a:pPr lvl="0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000" dirty="0" smtClean="0">
                  <a:solidFill>
                    <a:schemeClr val="tx1"/>
                  </a:solidFill>
                  <a:latin typeface="Gisha" panose="020B0502040204020203" pitchFamily="34" charset="-79"/>
                  <a:cs typeface="Gisha" panose="020B0502040204020203" pitchFamily="34" charset="-79"/>
                </a:rPr>
                <a:t>פרידמן ירון, היקום המקביל של חסן נסראללה בתוך: </a:t>
              </a:r>
              <a:r>
                <a:rPr lang="en-US" sz="2000" dirty="0" err="1" smtClean="0">
                  <a:solidFill>
                    <a:schemeClr val="tx1"/>
                  </a:solidFill>
                  <a:latin typeface="Gisha" panose="020B0502040204020203" pitchFamily="34" charset="-79"/>
                  <a:cs typeface="Gisha" panose="020B0502040204020203" pitchFamily="34" charset="-79"/>
                </a:rPr>
                <a:t>Ynet</a:t>
              </a:r>
              <a:r>
                <a:rPr lang="he-IL" sz="2000" dirty="0" smtClean="0">
                  <a:solidFill>
                    <a:schemeClr val="tx1"/>
                  </a:solidFill>
                  <a:latin typeface="Gisha" panose="020B0502040204020203" pitchFamily="34" charset="-79"/>
                  <a:cs typeface="Gisha" panose="020B0502040204020203" pitchFamily="34" charset="-79"/>
                </a:rPr>
                <a:t>, אוחזר ב-30/08/2018</a:t>
              </a:r>
              <a:endParaRPr lang="he-IL" sz="2000" kern="1200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endParaRPr>
            </a:p>
            <a:p>
              <a:pPr lvl="0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>
                  <a:solidFill>
                    <a:schemeClr val="tx1"/>
                  </a:solidFill>
                  <a:latin typeface="Gisha" panose="020B0502040204020203" pitchFamily="34" charset="-79"/>
                  <a:cs typeface="Gisha" panose="020B0502040204020203" pitchFamily="34" charset="-79"/>
                </a:rPr>
                <a:t>www.ynet.co.il/Articles/5336073</a:t>
              </a:r>
              <a:endParaRPr lang="he-IL" sz="2000" kern="1200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endParaRPr>
            </a:p>
          </p:txBody>
        </p:sp>
      </p:grpSp>
      <p:sp>
        <p:nvSpPr>
          <p:cNvPr id="33" name="מלבן 32"/>
          <p:cNvSpPr/>
          <p:nvPr/>
        </p:nvSpPr>
        <p:spPr>
          <a:xfrm>
            <a:off x="10778461" y="4388083"/>
            <a:ext cx="4443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400" b="1" dirty="0" smtClean="0">
                <a:latin typeface="Gisha" panose="020B0502040204020203" pitchFamily="34" charset="-79"/>
                <a:cs typeface="Gisha" panose="020B0502040204020203" pitchFamily="34" charset="-79"/>
              </a:rPr>
              <a:t>3.</a:t>
            </a:r>
            <a:endParaRPr lang="he-IL" sz="2400" b="1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4" name="מלבן 33"/>
          <p:cNvSpPr/>
          <p:nvPr/>
        </p:nvSpPr>
        <p:spPr>
          <a:xfrm>
            <a:off x="6544384" y="5716024"/>
            <a:ext cx="4403944" cy="126369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3792" tIns="113792" rIns="113792" bIns="113792" numCol="1" spcCol="1270" anchor="ctr" anchorCtr="0">
            <a:noAutofit/>
          </a:bodyPr>
          <a:lstStyle/>
          <a:p>
            <a:pPr lvl="0" algn="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2000" dirty="0" smtClean="0">
                <a:solidFill>
                  <a:schemeClr val="tx1"/>
                </a:solidFill>
                <a:cs typeface="Gisha" panose="020B0502040204020203" pitchFamily="34" charset="-79"/>
              </a:rPr>
              <a:t>"גנרל הצללים" האיראני שמטריד את המוסד: סיפורו של קסאם </a:t>
            </a:r>
            <a:r>
              <a:rPr lang="he-IL" sz="2000" dirty="0" err="1" smtClean="0">
                <a:solidFill>
                  <a:schemeClr val="tx1"/>
                </a:solidFill>
                <a:cs typeface="Gisha" panose="020B0502040204020203" pitchFamily="34" charset="-79"/>
              </a:rPr>
              <a:t>סולימאני</a:t>
            </a:r>
            <a:endParaRPr lang="en-US" b="1" dirty="0" smtClean="0"/>
          </a:p>
          <a:p>
            <a:pPr lvl="0" algn="l" defTabSz="7112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kern="1200" dirty="0" smtClean="0">
                <a:solidFill>
                  <a:schemeClr val="tx1"/>
                </a:solidFill>
                <a:cs typeface="Gisha" panose="020B0502040204020203" pitchFamily="34" charset="-79"/>
              </a:rPr>
              <a:t>https://youtu.be/hYDNd44DG6E</a:t>
            </a:r>
            <a:endParaRPr lang="he-IL" sz="2000" kern="1200" dirty="0" smtClean="0">
              <a:solidFill>
                <a:schemeClr val="tx1"/>
              </a:solidFill>
              <a:cs typeface="Gisha" panose="020B0502040204020203" pitchFamily="34" charset="-79"/>
            </a:endParaRPr>
          </a:p>
        </p:txBody>
      </p:sp>
      <p:sp>
        <p:nvSpPr>
          <p:cNvPr id="35" name="מלבן 34"/>
          <p:cNvSpPr/>
          <p:nvPr/>
        </p:nvSpPr>
        <p:spPr>
          <a:xfrm>
            <a:off x="10827918" y="5702734"/>
            <a:ext cx="421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400" b="1" dirty="0" smtClean="0">
                <a:cs typeface="Gisha" panose="020B0502040204020203" pitchFamily="34" charset="-79"/>
              </a:rPr>
              <a:t>.4</a:t>
            </a:r>
            <a:endParaRPr lang="he-IL" sz="2400" b="1" dirty="0"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5340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93</Words>
  <Application>Microsoft Office PowerPoint</Application>
  <PresentationFormat>מסך רחב</PresentationFormat>
  <Paragraphs>21</Paragraphs>
  <Slides>1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Gisha</vt:lpstr>
      <vt:lpstr>Guttman Hatzvi</vt:lpstr>
      <vt:lpstr>Times New Roman</vt:lpstr>
      <vt:lpstr>1_ערכת נושא Office</vt:lpstr>
      <vt:lpstr>מצגת של PowerPoint‏</vt:lpstr>
    </vt:vector>
  </TitlesOfParts>
  <Company>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u26697</dc:creator>
  <cp:lastModifiedBy>u26697</cp:lastModifiedBy>
  <cp:revision>3</cp:revision>
  <dcterms:created xsi:type="dcterms:W3CDTF">2018-10-21T05:33:30Z</dcterms:created>
  <dcterms:modified xsi:type="dcterms:W3CDTF">2018-10-21T06:05:20Z</dcterms:modified>
</cp:coreProperties>
</file>