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256" r:id="rId2"/>
    <p:sldId id="257" r:id="rId3"/>
    <p:sldId id="272" r:id="rId4"/>
    <p:sldId id="274" r:id="rId5"/>
    <p:sldId id="264" r:id="rId6"/>
    <p:sldId id="258" r:id="rId7"/>
    <p:sldId id="259" r:id="rId8"/>
    <p:sldId id="263" r:id="rId9"/>
    <p:sldId id="271" r:id="rId10"/>
    <p:sldId id="260" r:id="rId11"/>
    <p:sldId id="269" r:id="rId12"/>
    <p:sldId id="262" r:id="rId13"/>
    <p:sldId id="261" r:id="rId14"/>
    <p:sldId id="265" r:id="rId15"/>
    <p:sldId id="268" r:id="rId16"/>
    <p:sldId id="266" r:id="rId17"/>
    <p:sldId id="273" r:id="rId18"/>
    <p:sldId id="270" r:id="rId19"/>
    <p:sldId id="267"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971" autoAdjust="0"/>
    <p:restoredTop sz="94660"/>
  </p:normalViewPr>
  <p:slideViewPr>
    <p:cSldViewPr snapToGrid="0">
      <p:cViewPr varScale="1">
        <p:scale>
          <a:sx n="73" d="100"/>
          <a:sy n="73"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76E54F-8E7B-4EBE-8B9E-488002945C66}" type="doc">
      <dgm:prSet loTypeId="urn:microsoft.com/office/officeart/2005/8/layout/hChevron3" loCatId="process" qsTypeId="urn:microsoft.com/office/officeart/2005/8/quickstyle/simple1" qsCatId="simple" csTypeId="urn:microsoft.com/office/officeart/2005/8/colors/colorful4" csCatId="colorful" phldr="1"/>
      <dgm:spPr/>
    </dgm:pt>
    <dgm:pt modelId="{E9A1EFA9-70F0-4224-8C28-F5E38F361D9C}">
      <dgm:prSet phldrT="[טקסט]" custT="1"/>
      <dgm:spPr/>
      <dgm:t>
        <a:bodyPr/>
        <a:lstStyle/>
        <a:p>
          <a:pPr rtl="0"/>
          <a:r>
            <a:rPr lang="en-US" sz="2400" dirty="0" smtClean="0"/>
            <a:t>Born in 1970 , </a:t>
          </a:r>
          <a:r>
            <a:rPr lang="en-US" sz="2400" dirty="0" err="1" smtClean="0"/>
            <a:t>Herzliya</a:t>
          </a:r>
          <a:endParaRPr lang="he-IL" sz="2400" dirty="0"/>
        </a:p>
      </dgm:t>
    </dgm:pt>
    <dgm:pt modelId="{C777FD5B-1719-4EE6-8D55-431E861845A2}" type="parTrans" cxnId="{58EFB948-12D4-40BF-A348-9F9ECC224243}">
      <dgm:prSet/>
      <dgm:spPr/>
      <dgm:t>
        <a:bodyPr/>
        <a:lstStyle/>
        <a:p>
          <a:pPr rtl="1"/>
          <a:endParaRPr lang="he-IL"/>
        </a:p>
      </dgm:t>
    </dgm:pt>
    <dgm:pt modelId="{384B7D16-28A6-41B2-9698-93BF40AF4463}" type="sibTrans" cxnId="{58EFB948-12D4-40BF-A348-9F9ECC224243}">
      <dgm:prSet/>
      <dgm:spPr/>
      <dgm:t>
        <a:bodyPr/>
        <a:lstStyle/>
        <a:p>
          <a:pPr rtl="1"/>
          <a:endParaRPr lang="he-IL"/>
        </a:p>
      </dgm:t>
    </dgm:pt>
    <dgm:pt modelId="{154C0ADB-217C-456F-B021-8A75C809D54F}">
      <dgm:prSet phldrT="[טקסט]" custT="1"/>
      <dgm:spPr/>
      <dgm:t>
        <a:bodyPr/>
        <a:lstStyle/>
        <a:p>
          <a:pPr algn="ctr" rtl="0"/>
          <a:r>
            <a:rPr lang="en-US" sz="2000" dirty="0" smtClean="0"/>
            <a:t>Normative Family National Haredi tendency</a:t>
          </a:r>
        </a:p>
        <a:p>
          <a:pPr algn="ctr" rtl="0"/>
          <a:r>
            <a:rPr lang="en-US" sz="2000" dirty="0" smtClean="0"/>
            <a:t>National</a:t>
          </a:r>
          <a:endParaRPr lang="he-IL" sz="2000" dirty="0"/>
        </a:p>
      </dgm:t>
    </dgm:pt>
    <dgm:pt modelId="{74A3480F-A1B5-457E-88AC-51DE1873B73D}" type="parTrans" cxnId="{6F5C7E66-B76F-4393-A41C-FA2B8E5F1CE1}">
      <dgm:prSet/>
      <dgm:spPr/>
      <dgm:t>
        <a:bodyPr/>
        <a:lstStyle/>
        <a:p>
          <a:pPr rtl="1"/>
          <a:endParaRPr lang="he-IL"/>
        </a:p>
      </dgm:t>
    </dgm:pt>
    <dgm:pt modelId="{A32FAADF-1D88-4C51-8B0C-62FA6789E629}" type="sibTrans" cxnId="{6F5C7E66-B76F-4393-A41C-FA2B8E5F1CE1}">
      <dgm:prSet/>
      <dgm:spPr/>
      <dgm:t>
        <a:bodyPr/>
        <a:lstStyle/>
        <a:p>
          <a:pPr rtl="1"/>
          <a:endParaRPr lang="he-IL"/>
        </a:p>
      </dgm:t>
    </dgm:pt>
    <dgm:pt modelId="{BD1B4C47-B835-4671-A05D-47850AA4A49D}">
      <dgm:prSet phldrT="[טקסט]" custT="1"/>
      <dgm:spPr/>
      <dgm:t>
        <a:bodyPr/>
        <a:lstStyle/>
        <a:p>
          <a:pPr rtl="0"/>
          <a:r>
            <a:rPr lang="en-US" sz="2400" dirty="0" smtClean="0"/>
            <a:t>High school "New </a:t>
          </a:r>
          <a:r>
            <a:rPr lang="en-US" sz="2400" dirty="0" err="1" smtClean="0"/>
            <a:t>Yishuv</a:t>
          </a:r>
          <a:r>
            <a:rPr lang="en-US" sz="2400" dirty="0" smtClean="0"/>
            <a:t>" in Tel Aviv</a:t>
          </a:r>
          <a:endParaRPr lang="he-IL" sz="2400" dirty="0"/>
        </a:p>
      </dgm:t>
    </dgm:pt>
    <dgm:pt modelId="{3F238B5C-804B-4C0D-8B1A-6ED5FBE1809E}" type="parTrans" cxnId="{B18F1A0A-6DEF-443D-BE3E-AAB78B796B9F}">
      <dgm:prSet/>
      <dgm:spPr/>
      <dgm:t>
        <a:bodyPr/>
        <a:lstStyle/>
        <a:p>
          <a:pPr rtl="1"/>
          <a:endParaRPr lang="he-IL"/>
        </a:p>
      </dgm:t>
    </dgm:pt>
    <dgm:pt modelId="{76063B6D-E942-45D2-9EB2-746F8D92E518}" type="sibTrans" cxnId="{B18F1A0A-6DEF-443D-BE3E-AAB78B796B9F}">
      <dgm:prSet/>
      <dgm:spPr/>
      <dgm:t>
        <a:bodyPr/>
        <a:lstStyle/>
        <a:p>
          <a:pPr rtl="1"/>
          <a:endParaRPr lang="he-IL"/>
        </a:p>
      </dgm:t>
    </dgm:pt>
    <dgm:pt modelId="{623641C1-D02E-41AF-8E07-AE0E4E1C8D9B}" type="pres">
      <dgm:prSet presAssocID="{5F76E54F-8E7B-4EBE-8B9E-488002945C66}" presName="Name0" presStyleCnt="0">
        <dgm:presLayoutVars>
          <dgm:dir/>
          <dgm:resizeHandles val="exact"/>
        </dgm:presLayoutVars>
      </dgm:prSet>
      <dgm:spPr/>
    </dgm:pt>
    <dgm:pt modelId="{8F327B3F-2EA9-4233-86A0-51F7B3FBBFBC}" type="pres">
      <dgm:prSet presAssocID="{E9A1EFA9-70F0-4224-8C28-F5E38F361D9C}" presName="parTxOnly" presStyleLbl="node1" presStyleIdx="0" presStyleCnt="3">
        <dgm:presLayoutVars>
          <dgm:bulletEnabled val="1"/>
        </dgm:presLayoutVars>
      </dgm:prSet>
      <dgm:spPr/>
      <dgm:t>
        <a:bodyPr/>
        <a:lstStyle/>
        <a:p>
          <a:pPr rtl="1"/>
          <a:endParaRPr lang="he-IL"/>
        </a:p>
      </dgm:t>
    </dgm:pt>
    <dgm:pt modelId="{9C028EF8-D8DA-4DCD-B38F-4636D0344D6E}" type="pres">
      <dgm:prSet presAssocID="{384B7D16-28A6-41B2-9698-93BF40AF4463}" presName="parSpace" presStyleCnt="0"/>
      <dgm:spPr/>
    </dgm:pt>
    <dgm:pt modelId="{9812E9AA-A7FA-4EBE-BDC6-82D3C3F3353F}" type="pres">
      <dgm:prSet presAssocID="{154C0ADB-217C-456F-B021-8A75C809D54F}" presName="parTxOnly" presStyleLbl="node1" presStyleIdx="1" presStyleCnt="3">
        <dgm:presLayoutVars>
          <dgm:bulletEnabled val="1"/>
        </dgm:presLayoutVars>
      </dgm:prSet>
      <dgm:spPr/>
      <dgm:t>
        <a:bodyPr/>
        <a:lstStyle/>
        <a:p>
          <a:pPr rtl="1"/>
          <a:endParaRPr lang="he-IL"/>
        </a:p>
      </dgm:t>
    </dgm:pt>
    <dgm:pt modelId="{024D33C8-F656-4515-837A-2D4C81A2A31C}" type="pres">
      <dgm:prSet presAssocID="{A32FAADF-1D88-4C51-8B0C-62FA6789E629}" presName="parSpace" presStyleCnt="0"/>
      <dgm:spPr/>
    </dgm:pt>
    <dgm:pt modelId="{7D7226B6-4CF8-4EC9-A401-039519B1F9CD}" type="pres">
      <dgm:prSet presAssocID="{BD1B4C47-B835-4671-A05D-47850AA4A49D}" presName="parTxOnly" presStyleLbl="node1" presStyleIdx="2" presStyleCnt="3">
        <dgm:presLayoutVars>
          <dgm:bulletEnabled val="1"/>
        </dgm:presLayoutVars>
      </dgm:prSet>
      <dgm:spPr/>
      <dgm:t>
        <a:bodyPr/>
        <a:lstStyle/>
        <a:p>
          <a:pPr rtl="1"/>
          <a:endParaRPr lang="he-IL"/>
        </a:p>
      </dgm:t>
    </dgm:pt>
  </dgm:ptLst>
  <dgm:cxnLst>
    <dgm:cxn modelId="{F1414190-C7C2-43DE-B67D-63CC08D74F7D}" type="presOf" srcId="{154C0ADB-217C-456F-B021-8A75C809D54F}" destId="{9812E9AA-A7FA-4EBE-BDC6-82D3C3F3353F}" srcOrd="0" destOrd="0" presId="urn:microsoft.com/office/officeart/2005/8/layout/hChevron3"/>
    <dgm:cxn modelId="{B18F1A0A-6DEF-443D-BE3E-AAB78B796B9F}" srcId="{5F76E54F-8E7B-4EBE-8B9E-488002945C66}" destId="{BD1B4C47-B835-4671-A05D-47850AA4A49D}" srcOrd="2" destOrd="0" parTransId="{3F238B5C-804B-4C0D-8B1A-6ED5FBE1809E}" sibTransId="{76063B6D-E942-45D2-9EB2-746F8D92E518}"/>
    <dgm:cxn modelId="{89F8CAFF-1B04-413A-A0AD-97FB467CBE10}" type="presOf" srcId="{BD1B4C47-B835-4671-A05D-47850AA4A49D}" destId="{7D7226B6-4CF8-4EC9-A401-039519B1F9CD}" srcOrd="0" destOrd="0" presId="urn:microsoft.com/office/officeart/2005/8/layout/hChevron3"/>
    <dgm:cxn modelId="{58EFB948-12D4-40BF-A348-9F9ECC224243}" srcId="{5F76E54F-8E7B-4EBE-8B9E-488002945C66}" destId="{E9A1EFA9-70F0-4224-8C28-F5E38F361D9C}" srcOrd="0" destOrd="0" parTransId="{C777FD5B-1719-4EE6-8D55-431E861845A2}" sibTransId="{384B7D16-28A6-41B2-9698-93BF40AF4463}"/>
    <dgm:cxn modelId="{E9B54380-8709-47F3-9D87-ED8A9E2A1A99}" type="presOf" srcId="{E9A1EFA9-70F0-4224-8C28-F5E38F361D9C}" destId="{8F327B3F-2EA9-4233-86A0-51F7B3FBBFBC}" srcOrd="0" destOrd="0" presId="urn:microsoft.com/office/officeart/2005/8/layout/hChevron3"/>
    <dgm:cxn modelId="{6F5C7E66-B76F-4393-A41C-FA2B8E5F1CE1}" srcId="{5F76E54F-8E7B-4EBE-8B9E-488002945C66}" destId="{154C0ADB-217C-456F-B021-8A75C809D54F}" srcOrd="1" destOrd="0" parTransId="{74A3480F-A1B5-457E-88AC-51DE1873B73D}" sibTransId="{A32FAADF-1D88-4C51-8B0C-62FA6789E629}"/>
    <dgm:cxn modelId="{C3D459AA-CF1F-4D92-B0C0-697D1D7AC647}" type="presOf" srcId="{5F76E54F-8E7B-4EBE-8B9E-488002945C66}" destId="{623641C1-D02E-41AF-8E07-AE0E4E1C8D9B}" srcOrd="0" destOrd="0" presId="urn:microsoft.com/office/officeart/2005/8/layout/hChevron3"/>
    <dgm:cxn modelId="{466A4493-EF28-41E1-9510-DAD7A8181EFD}" type="presParOf" srcId="{623641C1-D02E-41AF-8E07-AE0E4E1C8D9B}" destId="{8F327B3F-2EA9-4233-86A0-51F7B3FBBFBC}" srcOrd="0" destOrd="0" presId="urn:microsoft.com/office/officeart/2005/8/layout/hChevron3"/>
    <dgm:cxn modelId="{545D867B-9355-405E-9DEB-375BB6EF9BC3}" type="presParOf" srcId="{623641C1-D02E-41AF-8E07-AE0E4E1C8D9B}" destId="{9C028EF8-D8DA-4DCD-B38F-4636D0344D6E}" srcOrd="1" destOrd="0" presId="urn:microsoft.com/office/officeart/2005/8/layout/hChevron3"/>
    <dgm:cxn modelId="{BFDB5998-A536-4655-84E1-1A1202B77BD4}" type="presParOf" srcId="{623641C1-D02E-41AF-8E07-AE0E4E1C8D9B}" destId="{9812E9AA-A7FA-4EBE-BDC6-82D3C3F3353F}" srcOrd="2" destOrd="0" presId="urn:microsoft.com/office/officeart/2005/8/layout/hChevron3"/>
    <dgm:cxn modelId="{DF6CCEB1-B36E-4310-A285-A39040ADA2C4}" type="presParOf" srcId="{623641C1-D02E-41AF-8E07-AE0E4E1C8D9B}" destId="{024D33C8-F656-4515-837A-2D4C81A2A31C}" srcOrd="3" destOrd="0" presId="urn:microsoft.com/office/officeart/2005/8/layout/hChevron3"/>
    <dgm:cxn modelId="{64678B8F-1227-411F-8B46-FD6CBC236C95}" type="presParOf" srcId="{623641C1-D02E-41AF-8E07-AE0E4E1C8D9B}" destId="{7D7226B6-4CF8-4EC9-A401-039519B1F9CD}"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0AE389-D250-4785-AD5F-F8E29F9017AD}" type="doc">
      <dgm:prSet loTypeId="urn:microsoft.com/office/officeart/2005/8/layout/hChevron3" loCatId="process" qsTypeId="urn:microsoft.com/office/officeart/2005/8/quickstyle/simple1" qsCatId="simple" csTypeId="urn:microsoft.com/office/officeart/2005/8/colors/colorful2" csCatId="colorful" phldr="1"/>
      <dgm:spPr/>
    </dgm:pt>
    <dgm:pt modelId="{3CF6FE1F-55E9-4F40-816B-3662CE56B0DC}">
      <dgm:prSet phldrT="[טקסט]" custT="1"/>
      <dgm:spPr/>
      <dgm:t>
        <a:bodyPr/>
        <a:lstStyle/>
        <a:p>
          <a:r>
            <a:rPr lang="en-US" sz="2400" dirty="0" err="1" smtClean="0"/>
            <a:t>Yeshivat</a:t>
          </a:r>
          <a:r>
            <a:rPr lang="en-US" sz="2400" dirty="0" smtClean="0"/>
            <a:t> “Seder”</a:t>
          </a:r>
        </a:p>
        <a:p>
          <a:r>
            <a:rPr lang="en-US" sz="2400" dirty="0" smtClean="0"/>
            <a:t>“</a:t>
          </a:r>
          <a:r>
            <a:rPr lang="en-US" sz="2400" dirty="0" err="1" smtClean="0"/>
            <a:t>Divnah</a:t>
          </a:r>
          <a:r>
            <a:rPr lang="en-US" sz="2400" dirty="0" smtClean="0"/>
            <a:t> Vineyard</a:t>
          </a:r>
          <a:r>
            <a:rPr lang="he-IL" sz="2400" dirty="0" smtClean="0"/>
            <a:t>"</a:t>
          </a:r>
          <a:endParaRPr lang="he-IL" sz="2400" dirty="0"/>
        </a:p>
      </dgm:t>
    </dgm:pt>
    <dgm:pt modelId="{04F0A4CA-5756-4D0B-A018-B375D1299EFD}" type="parTrans" cxnId="{E6AAB709-5BAF-49B8-9629-02D97BA19C21}">
      <dgm:prSet/>
      <dgm:spPr/>
      <dgm:t>
        <a:bodyPr/>
        <a:lstStyle/>
        <a:p>
          <a:pPr rtl="1"/>
          <a:endParaRPr lang="he-IL"/>
        </a:p>
      </dgm:t>
    </dgm:pt>
    <dgm:pt modelId="{624D79FC-8C14-4840-AAFA-B2546865932B}" type="sibTrans" cxnId="{E6AAB709-5BAF-49B8-9629-02D97BA19C21}">
      <dgm:prSet/>
      <dgm:spPr/>
      <dgm:t>
        <a:bodyPr/>
        <a:lstStyle/>
        <a:p>
          <a:pPr rtl="1"/>
          <a:endParaRPr lang="he-IL"/>
        </a:p>
      </dgm:t>
    </dgm:pt>
    <dgm:pt modelId="{388581A2-55C0-4D4C-ADEA-F29A2E945E0E}">
      <dgm:prSet phldrT="[טקסט]" custT="1"/>
      <dgm:spPr/>
      <dgm:t>
        <a:bodyPr/>
        <a:lstStyle/>
        <a:p>
          <a:pPr rtl="1"/>
          <a:r>
            <a:rPr lang="en-US" sz="2400" dirty="0" smtClean="0"/>
            <a:t>Fighter in the </a:t>
          </a:r>
          <a:r>
            <a:rPr lang="en-US" sz="2400" dirty="0" err="1" smtClean="0"/>
            <a:t>Golani</a:t>
          </a:r>
          <a:r>
            <a:rPr lang="en-US" sz="2400" dirty="0" smtClean="0"/>
            <a:t> Brigade</a:t>
          </a:r>
          <a:endParaRPr lang="he-IL" sz="2400" dirty="0"/>
        </a:p>
      </dgm:t>
    </dgm:pt>
    <dgm:pt modelId="{BB01A2E5-BE22-45EF-BADC-E98C77E96CFB}" type="parTrans" cxnId="{609DFDD8-30EF-447E-9370-24B251382D20}">
      <dgm:prSet/>
      <dgm:spPr/>
      <dgm:t>
        <a:bodyPr/>
        <a:lstStyle/>
        <a:p>
          <a:pPr rtl="1"/>
          <a:endParaRPr lang="he-IL"/>
        </a:p>
      </dgm:t>
    </dgm:pt>
    <dgm:pt modelId="{4BD367D5-70CA-4399-B0B0-1A939B3378A0}" type="sibTrans" cxnId="{609DFDD8-30EF-447E-9370-24B251382D20}">
      <dgm:prSet/>
      <dgm:spPr/>
      <dgm:t>
        <a:bodyPr/>
        <a:lstStyle/>
        <a:p>
          <a:pPr rtl="1"/>
          <a:endParaRPr lang="he-IL"/>
        </a:p>
      </dgm:t>
    </dgm:pt>
    <dgm:pt modelId="{469BBF84-46B6-40F7-B6EB-258F33594D49}">
      <dgm:prSet phldrT="[טקסט]" custT="1"/>
      <dgm:spPr/>
      <dgm:t>
        <a:bodyPr/>
        <a:lstStyle/>
        <a:p>
          <a:pPr rtl="1"/>
          <a:r>
            <a:rPr lang="en-US" sz="2400" dirty="0" smtClean="0"/>
            <a:t>An emissary in Riga</a:t>
          </a:r>
          <a:endParaRPr lang="he-IL" sz="2400" dirty="0"/>
        </a:p>
      </dgm:t>
    </dgm:pt>
    <dgm:pt modelId="{6B537D61-FAF7-4E7F-8DAA-27432F3CB44A}" type="parTrans" cxnId="{0772CC43-99A6-42A9-AB2A-F547B6741831}">
      <dgm:prSet/>
      <dgm:spPr/>
      <dgm:t>
        <a:bodyPr/>
        <a:lstStyle/>
        <a:p>
          <a:pPr rtl="1"/>
          <a:endParaRPr lang="he-IL"/>
        </a:p>
      </dgm:t>
    </dgm:pt>
    <dgm:pt modelId="{BFCD4632-A50A-4B23-8BE7-F90DDBDF4899}" type="sibTrans" cxnId="{0772CC43-99A6-42A9-AB2A-F547B6741831}">
      <dgm:prSet/>
      <dgm:spPr/>
      <dgm:t>
        <a:bodyPr/>
        <a:lstStyle/>
        <a:p>
          <a:pPr rtl="1"/>
          <a:endParaRPr lang="he-IL"/>
        </a:p>
      </dgm:t>
    </dgm:pt>
    <dgm:pt modelId="{0F69DAC3-B659-4486-B279-8F902565CD9D}" type="pres">
      <dgm:prSet presAssocID="{5B0AE389-D250-4785-AD5F-F8E29F9017AD}" presName="Name0" presStyleCnt="0">
        <dgm:presLayoutVars>
          <dgm:dir/>
          <dgm:resizeHandles val="exact"/>
        </dgm:presLayoutVars>
      </dgm:prSet>
      <dgm:spPr/>
    </dgm:pt>
    <dgm:pt modelId="{A72F409E-A66B-4754-83F8-DB10EE44B591}" type="pres">
      <dgm:prSet presAssocID="{3CF6FE1F-55E9-4F40-816B-3662CE56B0DC}" presName="parTxOnly" presStyleLbl="node1" presStyleIdx="0" presStyleCnt="3">
        <dgm:presLayoutVars>
          <dgm:bulletEnabled val="1"/>
        </dgm:presLayoutVars>
      </dgm:prSet>
      <dgm:spPr/>
      <dgm:t>
        <a:bodyPr/>
        <a:lstStyle/>
        <a:p>
          <a:pPr rtl="1"/>
          <a:endParaRPr lang="he-IL"/>
        </a:p>
      </dgm:t>
    </dgm:pt>
    <dgm:pt modelId="{45F0FB3D-A9EF-4D06-9EEA-3CB51BB69A8D}" type="pres">
      <dgm:prSet presAssocID="{624D79FC-8C14-4840-AAFA-B2546865932B}" presName="parSpace" presStyleCnt="0"/>
      <dgm:spPr/>
    </dgm:pt>
    <dgm:pt modelId="{EA05B69E-2144-4173-9003-917386D6C53E}" type="pres">
      <dgm:prSet presAssocID="{388581A2-55C0-4D4C-ADEA-F29A2E945E0E}" presName="parTxOnly" presStyleLbl="node1" presStyleIdx="1" presStyleCnt="3">
        <dgm:presLayoutVars>
          <dgm:bulletEnabled val="1"/>
        </dgm:presLayoutVars>
      </dgm:prSet>
      <dgm:spPr/>
      <dgm:t>
        <a:bodyPr/>
        <a:lstStyle/>
        <a:p>
          <a:pPr rtl="1"/>
          <a:endParaRPr lang="he-IL"/>
        </a:p>
      </dgm:t>
    </dgm:pt>
    <dgm:pt modelId="{403F9E6F-4DA6-411B-A833-7E2824480BCB}" type="pres">
      <dgm:prSet presAssocID="{4BD367D5-70CA-4399-B0B0-1A939B3378A0}" presName="parSpace" presStyleCnt="0"/>
      <dgm:spPr/>
    </dgm:pt>
    <dgm:pt modelId="{315F595B-9816-4CC3-84E8-1FB06F4D6949}" type="pres">
      <dgm:prSet presAssocID="{469BBF84-46B6-40F7-B6EB-258F33594D49}" presName="parTxOnly" presStyleLbl="node1" presStyleIdx="2" presStyleCnt="3">
        <dgm:presLayoutVars>
          <dgm:bulletEnabled val="1"/>
        </dgm:presLayoutVars>
      </dgm:prSet>
      <dgm:spPr/>
      <dgm:t>
        <a:bodyPr/>
        <a:lstStyle/>
        <a:p>
          <a:pPr rtl="1"/>
          <a:endParaRPr lang="he-IL"/>
        </a:p>
      </dgm:t>
    </dgm:pt>
  </dgm:ptLst>
  <dgm:cxnLst>
    <dgm:cxn modelId="{0772CC43-99A6-42A9-AB2A-F547B6741831}" srcId="{5B0AE389-D250-4785-AD5F-F8E29F9017AD}" destId="{469BBF84-46B6-40F7-B6EB-258F33594D49}" srcOrd="2" destOrd="0" parTransId="{6B537D61-FAF7-4E7F-8DAA-27432F3CB44A}" sibTransId="{BFCD4632-A50A-4B23-8BE7-F90DDBDF4899}"/>
    <dgm:cxn modelId="{6EB222E4-9DF4-43D2-A2A0-028DAA11FA2D}" type="presOf" srcId="{5B0AE389-D250-4785-AD5F-F8E29F9017AD}" destId="{0F69DAC3-B659-4486-B279-8F902565CD9D}" srcOrd="0" destOrd="0" presId="urn:microsoft.com/office/officeart/2005/8/layout/hChevron3"/>
    <dgm:cxn modelId="{609DFDD8-30EF-447E-9370-24B251382D20}" srcId="{5B0AE389-D250-4785-AD5F-F8E29F9017AD}" destId="{388581A2-55C0-4D4C-ADEA-F29A2E945E0E}" srcOrd="1" destOrd="0" parTransId="{BB01A2E5-BE22-45EF-BADC-E98C77E96CFB}" sibTransId="{4BD367D5-70CA-4399-B0B0-1A939B3378A0}"/>
    <dgm:cxn modelId="{AD7A05AF-148A-43AF-8549-E7592489283C}" type="presOf" srcId="{3CF6FE1F-55E9-4F40-816B-3662CE56B0DC}" destId="{A72F409E-A66B-4754-83F8-DB10EE44B591}" srcOrd="0" destOrd="0" presId="urn:microsoft.com/office/officeart/2005/8/layout/hChevron3"/>
    <dgm:cxn modelId="{4D585C68-06E4-407D-8C49-DBADCFD7580D}" type="presOf" srcId="{469BBF84-46B6-40F7-B6EB-258F33594D49}" destId="{315F595B-9816-4CC3-84E8-1FB06F4D6949}" srcOrd="0" destOrd="0" presId="urn:microsoft.com/office/officeart/2005/8/layout/hChevron3"/>
    <dgm:cxn modelId="{87894499-C58D-493D-856E-9041C4F33BC3}" type="presOf" srcId="{388581A2-55C0-4D4C-ADEA-F29A2E945E0E}" destId="{EA05B69E-2144-4173-9003-917386D6C53E}" srcOrd="0" destOrd="0" presId="urn:microsoft.com/office/officeart/2005/8/layout/hChevron3"/>
    <dgm:cxn modelId="{E6AAB709-5BAF-49B8-9629-02D97BA19C21}" srcId="{5B0AE389-D250-4785-AD5F-F8E29F9017AD}" destId="{3CF6FE1F-55E9-4F40-816B-3662CE56B0DC}" srcOrd="0" destOrd="0" parTransId="{04F0A4CA-5756-4D0B-A018-B375D1299EFD}" sibTransId="{624D79FC-8C14-4840-AAFA-B2546865932B}"/>
    <dgm:cxn modelId="{8C112B6A-F6E1-4948-9B58-B76EEF53B3AD}" type="presParOf" srcId="{0F69DAC3-B659-4486-B279-8F902565CD9D}" destId="{A72F409E-A66B-4754-83F8-DB10EE44B591}" srcOrd="0" destOrd="0" presId="urn:microsoft.com/office/officeart/2005/8/layout/hChevron3"/>
    <dgm:cxn modelId="{7F03576F-BC51-4454-B3A1-B4B0821AB79D}" type="presParOf" srcId="{0F69DAC3-B659-4486-B279-8F902565CD9D}" destId="{45F0FB3D-A9EF-4D06-9EEA-3CB51BB69A8D}" srcOrd="1" destOrd="0" presId="urn:microsoft.com/office/officeart/2005/8/layout/hChevron3"/>
    <dgm:cxn modelId="{7BA27BE6-1EB9-49F6-A992-8C31445E6A8F}" type="presParOf" srcId="{0F69DAC3-B659-4486-B279-8F902565CD9D}" destId="{EA05B69E-2144-4173-9003-917386D6C53E}" srcOrd="2" destOrd="0" presId="urn:microsoft.com/office/officeart/2005/8/layout/hChevron3"/>
    <dgm:cxn modelId="{BB0040E2-153B-4538-880D-7815CF56BAD2}" type="presParOf" srcId="{0F69DAC3-B659-4486-B279-8F902565CD9D}" destId="{403F9E6F-4DA6-411B-A833-7E2824480BCB}" srcOrd="3" destOrd="0" presId="urn:microsoft.com/office/officeart/2005/8/layout/hChevron3"/>
    <dgm:cxn modelId="{C4106D01-3087-4ACA-A931-7E9E047929AE}" type="presParOf" srcId="{0F69DAC3-B659-4486-B279-8F902565CD9D}" destId="{315F595B-9816-4CC3-84E8-1FB06F4D6949}" srcOrd="4"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59AC57-10C7-4D92-A5E1-6B50086003A3}" type="doc">
      <dgm:prSet loTypeId="urn:microsoft.com/office/officeart/2005/8/layout/hChevron3" loCatId="process" qsTypeId="urn:microsoft.com/office/officeart/2005/8/quickstyle/simple1" qsCatId="simple" csTypeId="urn:microsoft.com/office/officeart/2005/8/colors/colorful5" csCatId="colorful" phldr="1"/>
      <dgm:spPr/>
    </dgm:pt>
    <dgm:pt modelId="{0A8F91B6-2EC5-465A-B556-27D869B341EF}">
      <dgm:prSet phldrT="[טקסט]" custT="1"/>
      <dgm:spPr/>
      <dgm:t>
        <a:bodyPr/>
        <a:lstStyle/>
        <a:p>
          <a:pPr rtl="0"/>
          <a:r>
            <a:rPr lang="en-US" sz="2400" dirty="0" smtClean="0"/>
            <a:t>Law student at Bar-</a:t>
          </a:r>
          <a:r>
            <a:rPr lang="en-US" sz="2400" dirty="0" err="1" smtClean="0"/>
            <a:t>Ilan</a:t>
          </a:r>
          <a:r>
            <a:rPr lang="en-US" sz="2400" dirty="0" smtClean="0"/>
            <a:t> University</a:t>
          </a:r>
          <a:endParaRPr lang="he-IL" sz="2400" dirty="0"/>
        </a:p>
      </dgm:t>
    </dgm:pt>
    <dgm:pt modelId="{5AE582F7-0FA1-41B3-A1D4-993EA29FBC4F}" type="parTrans" cxnId="{F81573B0-1AD2-4C7C-944E-2DD7CFE52684}">
      <dgm:prSet/>
      <dgm:spPr/>
      <dgm:t>
        <a:bodyPr/>
        <a:lstStyle/>
        <a:p>
          <a:pPr rtl="1"/>
          <a:endParaRPr lang="he-IL"/>
        </a:p>
      </dgm:t>
    </dgm:pt>
    <dgm:pt modelId="{B672FDF9-8CE7-449A-9A76-76B1A9D41F52}" type="sibTrans" cxnId="{F81573B0-1AD2-4C7C-944E-2DD7CFE52684}">
      <dgm:prSet/>
      <dgm:spPr/>
      <dgm:t>
        <a:bodyPr/>
        <a:lstStyle/>
        <a:p>
          <a:pPr rtl="1"/>
          <a:endParaRPr lang="he-IL"/>
        </a:p>
      </dgm:t>
    </dgm:pt>
    <dgm:pt modelId="{4825FBD9-E0EF-4DD9-BD22-93C24E68DCB3}">
      <dgm:prSet phldrT="[טקסט]" custT="1"/>
      <dgm:spPr/>
      <dgm:t>
        <a:bodyPr/>
        <a:lstStyle/>
        <a:p>
          <a:pPr rtl="0"/>
          <a:r>
            <a:rPr lang="en-US" sz="2400" dirty="0" smtClean="0"/>
            <a:t>Legitimate protest activity</a:t>
          </a:r>
          <a:endParaRPr lang="he-IL" sz="2400" dirty="0"/>
        </a:p>
      </dgm:t>
    </dgm:pt>
    <dgm:pt modelId="{FBA63D89-A596-4BE9-81A8-9DE0667F1918}" type="parTrans" cxnId="{9CC27565-DF79-48D8-A923-FA17A7F2EDF8}">
      <dgm:prSet/>
      <dgm:spPr/>
      <dgm:t>
        <a:bodyPr/>
        <a:lstStyle/>
        <a:p>
          <a:pPr rtl="1"/>
          <a:endParaRPr lang="he-IL"/>
        </a:p>
      </dgm:t>
    </dgm:pt>
    <dgm:pt modelId="{F480FB8D-1F88-4971-BFA5-6E111909ABCF}" type="sibTrans" cxnId="{9CC27565-DF79-48D8-A923-FA17A7F2EDF8}">
      <dgm:prSet/>
      <dgm:spPr/>
      <dgm:t>
        <a:bodyPr/>
        <a:lstStyle/>
        <a:p>
          <a:pPr rtl="1"/>
          <a:endParaRPr lang="he-IL"/>
        </a:p>
      </dgm:t>
    </dgm:pt>
    <dgm:pt modelId="{1C29DB34-9D51-4152-914F-F47B12D57BC0}">
      <dgm:prSet phldrT="[טקסט]" custT="1"/>
      <dgm:spPr/>
      <dgm:t>
        <a:bodyPr/>
        <a:lstStyle/>
        <a:p>
          <a:pPr rtl="0"/>
          <a:r>
            <a:rPr lang="en-US" sz="2000" dirty="0" smtClean="0"/>
            <a:t>Transition to planning violent and terrorist activities</a:t>
          </a:r>
          <a:endParaRPr lang="he-IL" sz="2000" dirty="0"/>
        </a:p>
      </dgm:t>
    </dgm:pt>
    <dgm:pt modelId="{5697DC23-1416-45F0-A265-DEDD57E0500F}" type="parTrans" cxnId="{58087FF8-C4C4-4029-A32D-6A8F18DE388F}">
      <dgm:prSet/>
      <dgm:spPr/>
      <dgm:t>
        <a:bodyPr/>
        <a:lstStyle/>
        <a:p>
          <a:pPr rtl="1"/>
          <a:endParaRPr lang="he-IL"/>
        </a:p>
      </dgm:t>
    </dgm:pt>
    <dgm:pt modelId="{8A89CE23-B33D-4791-ABB8-5C34F525F7C6}" type="sibTrans" cxnId="{58087FF8-C4C4-4029-A32D-6A8F18DE388F}">
      <dgm:prSet/>
      <dgm:spPr/>
      <dgm:t>
        <a:bodyPr/>
        <a:lstStyle/>
        <a:p>
          <a:pPr rtl="1"/>
          <a:endParaRPr lang="he-IL"/>
        </a:p>
      </dgm:t>
    </dgm:pt>
    <dgm:pt modelId="{8DA7B6F4-2E7A-4A4C-BB83-546AD24CEAFC}" type="pres">
      <dgm:prSet presAssocID="{5B59AC57-10C7-4D92-A5E1-6B50086003A3}" presName="Name0" presStyleCnt="0">
        <dgm:presLayoutVars>
          <dgm:dir/>
          <dgm:resizeHandles val="exact"/>
        </dgm:presLayoutVars>
      </dgm:prSet>
      <dgm:spPr/>
    </dgm:pt>
    <dgm:pt modelId="{028C6E5F-9C01-4F97-9F71-3D679338C63B}" type="pres">
      <dgm:prSet presAssocID="{0A8F91B6-2EC5-465A-B556-27D869B341EF}" presName="parTxOnly" presStyleLbl="node1" presStyleIdx="0" presStyleCnt="3">
        <dgm:presLayoutVars>
          <dgm:bulletEnabled val="1"/>
        </dgm:presLayoutVars>
      </dgm:prSet>
      <dgm:spPr/>
      <dgm:t>
        <a:bodyPr/>
        <a:lstStyle/>
        <a:p>
          <a:pPr rtl="1"/>
          <a:endParaRPr lang="he-IL"/>
        </a:p>
      </dgm:t>
    </dgm:pt>
    <dgm:pt modelId="{063A3EA0-5B47-4DAA-8C6D-916E32C091EC}" type="pres">
      <dgm:prSet presAssocID="{B672FDF9-8CE7-449A-9A76-76B1A9D41F52}" presName="parSpace" presStyleCnt="0"/>
      <dgm:spPr/>
    </dgm:pt>
    <dgm:pt modelId="{BEE3950E-A4D3-42E0-B008-03AF44910A07}" type="pres">
      <dgm:prSet presAssocID="{4825FBD9-E0EF-4DD9-BD22-93C24E68DCB3}" presName="parTxOnly" presStyleLbl="node1" presStyleIdx="1" presStyleCnt="3">
        <dgm:presLayoutVars>
          <dgm:bulletEnabled val="1"/>
        </dgm:presLayoutVars>
      </dgm:prSet>
      <dgm:spPr/>
      <dgm:t>
        <a:bodyPr/>
        <a:lstStyle/>
        <a:p>
          <a:pPr rtl="1"/>
          <a:endParaRPr lang="he-IL"/>
        </a:p>
      </dgm:t>
    </dgm:pt>
    <dgm:pt modelId="{A7C0EB7E-BA40-447F-8A42-E7F21B7BD767}" type="pres">
      <dgm:prSet presAssocID="{F480FB8D-1F88-4971-BFA5-6E111909ABCF}" presName="parSpace" presStyleCnt="0"/>
      <dgm:spPr/>
    </dgm:pt>
    <dgm:pt modelId="{0632493D-CCA6-4BB3-8001-8B59E9BF353B}" type="pres">
      <dgm:prSet presAssocID="{1C29DB34-9D51-4152-914F-F47B12D57BC0}" presName="parTxOnly" presStyleLbl="node1" presStyleIdx="2" presStyleCnt="3">
        <dgm:presLayoutVars>
          <dgm:bulletEnabled val="1"/>
        </dgm:presLayoutVars>
      </dgm:prSet>
      <dgm:spPr/>
      <dgm:t>
        <a:bodyPr/>
        <a:lstStyle/>
        <a:p>
          <a:pPr rtl="1"/>
          <a:endParaRPr lang="he-IL"/>
        </a:p>
      </dgm:t>
    </dgm:pt>
  </dgm:ptLst>
  <dgm:cxnLst>
    <dgm:cxn modelId="{9CC27565-DF79-48D8-A923-FA17A7F2EDF8}" srcId="{5B59AC57-10C7-4D92-A5E1-6B50086003A3}" destId="{4825FBD9-E0EF-4DD9-BD22-93C24E68DCB3}" srcOrd="1" destOrd="0" parTransId="{FBA63D89-A596-4BE9-81A8-9DE0667F1918}" sibTransId="{F480FB8D-1F88-4971-BFA5-6E111909ABCF}"/>
    <dgm:cxn modelId="{C717E4C3-A196-4DEC-A3E8-8D2503F8A62C}" type="presOf" srcId="{1C29DB34-9D51-4152-914F-F47B12D57BC0}" destId="{0632493D-CCA6-4BB3-8001-8B59E9BF353B}" srcOrd="0" destOrd="0" presId="urn:microsoft.com/office/officeart/2005/8/layout/hChevron3"/>
    <dgm:cxn modelId="{59AED5AF-0404-4226-A1EF-67E677BE93BE}" type="presOf" srcId="{5B59AC57-10C7-4D92-A5E1-6B50086003A3}" destId="{8DA7B6F4-2E7A-4A4C-BB83-546AD24CEAFC}" srcOrd="0" destOrd="0" presId="urn:microsoft.com/office/officeart/2005/8/layout/hChevron3"/>
    <dgm:cxn modelId="{F81573B0-1AD2-4C7C-944E-2DD7CFE52684}" srcId="{5B59AC57-10C7-4D92-A5E1-6B50086003A3}" destId="{0A8F91B6-2EC5-465A-B556-27D869B341EF}" srcOrd="0" destOrd="0" parTransId="{5AE582F7-0FA1-41B3-A1D4-993EA29FBC4F}" sibTransId="{B672FDF9-8CE7-449A-9A76-76B1A9D41F52}"/>
    <dgm:cxn modelId="{8C158320-7D9D-444D-9841-75388B146EEC}" type="presOf" srcId="{0A8F91B6-2EC5-465A-B556-27D869B341EF}" destId="{028C6E5F-9C01-4F97-9F71-3D679338C63B}" srcOrd="0" destOrd="0" presId="urn:microsoft.com/office/officeart/2005/8/layout/hChevron3"/>
    <dgm:cxn modelId="{2C95129D-5940-4CBF-B561-397F1A2DB423}" type="presOf" srcId="{4825FBD9-E0EF-4DD9-BD22-93C24E68DCB3}" destId="{BEE3950E-A4D3-42E0-B008-03AF44910A07}" srcOrd="0" destOrd="0" presId="urn:microsoft.com/office/officeart/2005/8/layout/hChevron3"/>
    <dgm:cxn modelId="{58087FF8-C4C4-4029-A32D-6A8F18DE388F}" srcId="{5B59AC57-10C7-4D92-A5E1-6B50086003A3}" destId="{1C29DB34-9D51-4152-914F-F47B12D57BC0}" srcOrd="2" destOrd="0" parTransId="{5697DC23-1416-45F0-A265-DEDD57E0500F}" sibTransId="{8A89CE23-B33D-4791-ABB8-5C34F525F7C6}"/>
    <dgm:cxn modelId="{79539E09-E8BF-40CD-9740-C52A69562BE7}" type="presParOf" srcId="{8DA7B6F4-2E7A-4A4C-BB83-546AD24CEAFC}" destId="{028C6E5F-9C01-4F97-9F71-3D679338C63B}" srcOrd="0" destOrd="0" presId="urn:microsoft.com/office/officeart/2005/8/layout/hChevron3"/>
    <dgm:cxn modelId="{08705E08-31BD-4202-9B16-AD2CF4233EC6}" type="presParOf" srcId="{8DA7B6F4-2E7A-4A4C-BB83-546AD24CEAFC}" destId="{063A3EA0-5B47-4DAA-8C6D-916E32C091EC}" srcOrd="1" destOrd="0" presId="urn:microsoft.com/office/officeart/2005/8/layout/hChevron3"/>
    <dgm:cxn modelId="{98CD9BE5-6FE2-4101-AB9E-01696B2FEAEB}" type="presParOf" srcId="{8DA7B6F4-2E7A-4A4C-BB83-546AD24CEAFC}" destId="{BEE3950E-A4D3-42E0-B008-03AF44910A07}" srcOrd="2" destOrd="0" presId="urn:microsoft.com/office/officeart/2005/8/layout/hChevron3"/>
    <dgm:cxn modelId="{D0411E6C-B123-4566-90FB-E535063B270E}" type="presParOf" srcId="{8DA7B6F4-2E7A-4A4C-BB83-546AD24CEAFC}" destId="{A7C0EB7E-BA40-447F-8A42-E7F21B7BD767}" srcOrd="3" destOrd="0" presId="urn:microsoft.com/office/officeart/2005/8/layout/hChevron3"/>
    <dgm:cxn modelId="{3378FF9D-D86B-4FDF-87DF-A8310DC162F3}" type="presParOf" srcId="{8DA7B6F4-2E7A-4A4C-BB83-546AD24CEAFC}" destId="{0632493D-CCA6-4BB3-8001-8B59E9BF353B}" srcOrd="4" destOrd="0" presId="urn:microsoft.com/office/officeart/2005/8/layout/hChevron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327B3F-2EA9-4233-86A0-51F7B3FBBFBC}">
      <dsp:nvSpPr>
        <dsp:cNvPr id="0" name=""/>
        <dsp:cNvSpPr/>
      </dsp:nvSpPr>
      <dsp:spPr>
        <a:xfrm>
          <a:off x="3571" y="491588"/>
          <a:ext cx="3123406" cy="1249362"/>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lvl="0" algn="ctr" defTabSz="1066800" rtl="0">
            <a:lnSpc>
              <a:spcPct val="90000"/>
            </a:lnSpc>
            <a:spcBef>
              <a:spcPct val="0"/>
            </a:spcBef>
            <a:spcAft>
              <a:spcPct val="35000"/>
            </a:spcAft>
          </a:pPr>
          <a:r>
            <a:rPr lang="en-US" sz="2400" kern="1200" dirty="0" smtClean="0"/>
            <a:t>Born in 1970 , </a:t>
          </a:r>
          <a:r>
            <a:rPr lang="en-US" sz="2400" kern="1200" dirty="0" err="1" smtClean="0"/>
            <a:t>Herzliya</a:t>
          </a:r>
          <a:endParaRPr lang="he-IL" sz="2400" kern="1200" dirty="0"/>
        </a:p>
      </dsp:txBody>
      <dsp:txXfrm>
        <a:off x="3571" y="491588"/>
        <a:ext cx="2811066" cy="1249362"/>
      </dsp:txXfrm>
    </dsp:sp>
    <dsp:sp modelId="{9812E9AA-A7FA-4EBE-BDC6-82D3C3F3353F}">
      <dsp:nvSpPr>
        <dsp:cNvPr id="0" name=""/>
        <dsp:cNvSpPr/>
      </dsp:nvSpPr>
      <dsp:spPr>
        <a:xfrm>
          <a:off x="2502296" y="491588"/>
          <a:ext cx="3123406" cy="1249362"/>
        </a:xfrm>
        <a:prstGeom prst="chevron">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rtl="0">
            <a:lnSpc>
              <a:spcPct val="90000"/>
            </a:lnSpc>
            <a:spcBef>
              <a:spcPct val="0"/>
            </a:spcBef>
            <a:spcAft>
              <a:spcPct val="35000"/>
            </a:spcAft>
          </a:pPr>
          <a:r>
            <a:rPr lang="en-US" sz="2000" kern="1200" dirty="0" smtClean="0"/>
            <a:t>Normative Family National Haredi tendency</a:t>
          </a:r>
        </a:p>
        <a:p>
          <a:pPr lvl="0" algn="ctr" defTabSz="889000" rtl="0">
            <a:lnSpc>
              <a:spcPct val="90000"/>
            </a:lnSpc>
            <a:spcBef>
              <a:spcPct val="0"/>
            </a:spcBef>
            <a:spcAft>
              <a:spcPct val="35000"/>
            </a:spcAft>
          </a:pPr>
          <a:r>
            <a:rPr lang="en-US" sz="2000" kern="1200" dirty="0" smtClean="0"/>
            <a:t>National</a:t>
          </a:r>
          <a:endParaRPr lang="he-IL" sz="2000" kern="1200" dirty="0"/>
        </a:p>
      </dsp:txBody>
      <dsp:txXfrm>
        <a:off x="3126977" y="491588"/>
        <a:ext cx="1874044" cy="1249362"/>
      </dsp:txXfrm>
    </dsp:sp>
    <dsp:sp modelId="{7D7226B6-4CF8-4EC9-A401-039519B1F9CD}">
      <dsp:nvSpPr>
        <dsp:cNvPr id="0" name=""/>
        <dsp:cNvSpPr/>
      </dsp:nvSpPr>
      <dsp:spPr>
        <a:xfrm>
          <a:off x="5001021" y="491588"/>
          <a:ext cx="3123406" cy="1249362"/>
        </a:xfrm>
        <a:prstGeom prst="chevron">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rtl="0">
            <a:lnSpc>
              <a:spcPct val="90000"/>
            </a:lnSpc>
            <a:spcBef>
              <a:spcPct val="0"/>
            </a:spcBef>
            <a:spcAft>
              <a:spcPct val="35000"/>
            </a:spcAft>
          </a:pPr>
          <a:r>
            <a:rPr lang="en-US" sz="2400" kern="1200" dirty="0" smtClean="0"/>
            <a:t>High school "New </a:t>
          </a:r>
          <a:r>
            <a:rPr lang="en-US" sz="2400" kern="1200" dirty="0" err="1" smtClean="0"/>
            <a:t>Yishuv</a:t>
          </a:r>
          <a:r>
            <a:rPr lang="en-US" sz="2400" kern="1200" dirty="0" smtClean="0"/>
            <a:t>" in Tel Aviv</a:t>
          </a:r>
          <a:endParaRPr lang="he-IL" sz="2400" kern="1200" dirty="0"/>
        </a:p>
      </dsp:txBody>
      <dsp:txXfrm>
        <a:off x="5625702" y="491588"/>
        <a:ext cx="1874044" cy="12493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F409E-A66B-4754-83F8-DB10EE44B591}">
      <dsp:nvSpPr>
        <dsp:cNvPr id="0" name=""/>
        <dsp:cNvSpPr/>
      </dsp:nvSpPr>
      <dsp:spPr>
        <a:xfrm>
          <a:off x="3571" y="1099010"/>
          <a:ext cx="3123406" cy="1249362"/>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err="1" smtClean="0"/>
            <a:t>Yeshivat</a:t>
          </a:r>
          <a:r>
            <a:rPr lang="en-US" sz="2400" kern="1200" dirty="0" smtClean="0"/>
            <a:t> “Seder”</a:t>
          </a:r>
        </a:p>
        <a:p>
          <a:pPr lvl="0" algn="ctr" defTabSz="1066800">
            <a:lnSpc>
              <a:spcPct val="90000"/>
            </a:lnSpc>
            <a:spcBef>
              <a:spcPct val="0"/>
            </a:spcBef>
            <a:spcAft>
              <a:spcPct val="35000"/>
            </a:spcAft>
          </a:pPr>
          <a:r>
            <a:rPr lang="en-US" sz="2400" kern="1200" dirty="0" smtClean="0"/>
            <a:t>“</a:t>
          </a:r>
          <a:r>
            <a:rPr lang="en-US" sz="2400" kern="1200" dirty="0" err="1" smtClean="0"/>
            <a:t>Divnah</a:t>
          </a:r>
          <a:r>
            <a:rPr lang="en-US" sz="2400" kern="1200" dirty="0" smtClean="0"/>
            <a:t> Vineyard</a:t>
          </a:r>
          <a:r>
            <a:rPr lang="he-IL" sz="2400" kern="1200" dirty="0" smtClean="0"/>
            <a:t>"</a:t>
          </a:r>
          <a:endParaRPr lang="he-IL" sz="2400" kern="1200" dirty="0"/>
        </a:p>
      </dsp:txBody>
      <dsp:txXfrm>
        <a:off x="3571" y="1099010"/>
        <a:ext cx="2811066" cy="1249362"/>
      </dsp:txXfrm>
    </dsp:sp>
    <dsp:sp modelId="{EA05B69E-2144-4173-9003-917386D6C53E}">
      <dsp:nvSpPr>
        <dsp:cNvPr id="0" name=""/>
        <dsp:cNvSpPr/>
      </dsp:nvSpPr>
      <dsp:spPr>
        <a:xfrm>
          <a:off x="2502296" y="1099010"/>
          <a:ext cx="3123406" cy="1249362"/>
        </a:xfrm>
        <a:prstGeom prst="chevron">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rtl="1">
            <a:lnSpc>
              <a:spcPct val="90000"/>
            </a:lnSpc>
            <a:spcBef>
              <a:spcPct val="0"/>
            </a:spcBef>
            <a:spcAft>
              <a:spcPct val="35000"/>
            </a:spcAft>
          </a:pPr>
          <a:r>
            <a:rPr lang="en-US" sz="2400" kern="1200" dirty="0" smtClean="0"/>
            <a:t>Fighter in the </a:t>
          </a:r>
          <a:r>
            <a:rPr lang="en-US" sz="2400" kern="1200" dirty="0" err="1" smtClean="0"/>
            <a:t>Golani</a:t>
          </a:r>
          <a:r>
            <a:rPr lang="en-US" sz="2400" kern="1200" dirty="0" smtClean="0"/>
            <a:t> Brigade</a:t>
          </a:r>
          <a:endParaRPr lang="he-IL" sz="2400" kern="1200" dirty="0"/>
        </a:p>
      </dsp:txBody>
      <dsp:txXfrm>
        <a:off x="3126977" y="1099010"/>
        <a:ext cx="1874044" cy="1249362"/>
      </dsp:txXfrm>
    </dsp:sp>
    <dsp:sp modelId="{315F595B-9816-4CC3-84E8-1FB06F4D6949}">
      <dsp:nvSpPr>
        <dsp:cNvPr id="0" name=""/>
        <dsp:cNvSpPr/>
      </dsp:nvSpPr>
      <dsp:spPr>
        <a:xfrm>
          <a:off x="5001021" y="1099010"/>
          <a:ext cx="3123406" cy="1249362"/>
        </a:xfrm>
        <a:prstGeom prst="chevron">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rtl="1">
            <a:lnSpc>
              <a:spcPct val="90000"/>
            </a:lnSpc>
            <a:spcBef>
              <a:spcPct val="0"/>
            </a:spcBef>
            <a:spcAft>
              <a:spcPct val="35000"/>
            </a:spcAft>
          </a:pPr>
          <a:r>
            <a:rPr lang="en-US" sz="2400" kern="1200" dirty="0" smtClean="0"/>
            <a:t>An emissary in Riga</a:t>
          </a:r>
          <a:endParaRPr lang="he-IL" sz="2400" kern="1200" dirty="0"/>
        </a:p>
      </dsp:txBody>
      <dsp:txXfrm>
        <a:off x="5625702" y="1099010"/>
        <a:ext cx="1874044" cy="12493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C6E5F-9C01-4F97-9F71-3D679338C63B}">
      <dsp:nvSpPr>
        <dsp:cNvPr id="0" name=""/>
        <dsp:cNvSpPr/>
      </dsp:nvSpPr>
      <dsp:spPr>
        <a:xfrm>
          <a:off x="3571" y="243393"/>
          <a:ext cx="3123406" cy="1249362"/>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lvl="0" algn="ctr" defTabSz="1066800" rtl="0">
            <a:lnSpc>
              <a:spcPct val="90000"/>
            </a:lnSpc>
            <a:spcBef>
              <a:spcPct val="0"/>
            </a:spcBef>
            <a:spcAft>
              <a:spcPct val="35000"/>
            </a:spcAft>
          </a:pPr>
          <a:r>
            <a:rPr lang="en-US" sz="2400" kern="1200" dirty="0" smtClean="0"/>
            <a:t>Law student at Bar-</a:t>
          </a:r>
          <a:r>
            <a:rPr lang="en-US" sz="2400" kern="1200" dirty="0" err="1" smtClean="0"/>
            <a:t>Ilan</a:t>
          </a:r>
          <a:r>
            <a:rPr lang="en-US" sz="2400" kern="1200" dirty="0" smtClean="0"/>
            <a:t> University</a:t>
          </a:r>
          <a:endParaRPr lang="he-IL" sz="2400" kern="1200" dirty="0"/>
        </a:p>
      </dsp:txBody>
      <dsp:txXfrm>
        <a:off x="3571" y="243393"/>
        <a:ext cx="2811066" cy="1249362"/>
      </dsp:txXfrm>
    </dsp:sp>
    <dsp:sp modelId="{BEE3950E-A4D3-42E0-B008-03AF44910A07}">
      <dsp:nvSpPr>
        <dsp:cNvPr id="0" name=""/>
        <dsp:cNvSpPr/>
      </dsp:nvSpPr>
      <dsp:spPr>
        <a:xfrm>
          <a:off x="2502296" y="243393"/>
          <a:ext cx="3123406" cy="1249362"/>
        </a:xfrm>
        <a:prstGeom prst="chevron">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rtl="0">
            <a:lnSpc>
              <a:spcPct val="90000"/>
            </a:lnSpc>
            <a:spcBef>
              <a:spcPct val="0"/>
            </a:spcBef>
            <a:spcAft>
              <a:spcPct val="35000"/>
            </a:spcAft>
          </a:pPr>
          <a:r>
            <a:rPr lang="en-US" sz="2400" kern="1200" dirty="0" smtClean="0"/>
            <a:t>Legitimate protest activity</a:t>
          </a:r>
          <a:endParaRPr lang="he-IL" sz="2400" kern="1200" dirty="0"/>
        </a:p>
      </dsp:txBody>
      <dsp:txXfrm>
        <a:off x="3126977" y="243393"/>
        <a:ext cx="1874044" cy="1249362"/>
      </dsp:txXfrm>
    </dsp:sp>
    <dsp:sp modelId="{0632493D-CCA6-4BB3-8001-8B59E9BF353B}">
      <dsp:nvSpPr>
        <dsp:cNvPr id="0" name=""/>
        <dsp:cNvSpPr/>
      </dsp:nvSpPr>
      <dsp:spPr>
        <a:xfrm>
          <a:off x="5001021" y="243393"/>
          <a:ext cx="3123406" cy="1249362"/>
        </a:xfrm>
        <a:prstGeom prst="chevron">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rtl="0">
            <a:lnSpc>
              <a:spcPct val="90000"/>
            </a:lnSpc>
            <a:spcBef>
              <a:spcPct val="0"/>
            </a:spcBef>
            <a:spcAft>
              <a:spcPct val="35000"/>
            </a:spcAft>
          </a:pPr>
          <a:r>
            <a:rPr lang="en-US" sz="2000" kern="1200" dirty="0" smtClean="0"/>
            <a:t>Transition to planning violent and terrorist activities</a:t>
          </a:r>
          <a:endParaRPr lang="he-IL" sz="2000" kern="1200" dirty="0"/>
        </a:p>
      </dsp:txBody>
      <dsp:txXfrm>
        <a:off x="5625702" y="243393"/>
        <a:ext cx="1874044" cy="124936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he-IL" smtClean="0"/>
              <a:t>לחץ כדי לערוך סגנון כותרת של תבנית בסיס</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AD430287-BBE5-48B9-8A96-0D6C464C9D05}" type="datetimeFigureOut">
              <a:rPr lang="he-IL" smtClean="0"/>
              <a:t>ו'/חשון/תש"פ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66E927AA-259F-4043-B1CE-8A66346BF046}" type="slidenum">
              <a:rPr lang="he-IL" smtClean="0"/>
              <a:t>‹#›</a:t>
            </a:fld>
            <a:endParaRPr lang="he-IL"/>
          </a:p>
        </p:txBody>
      </p:sp>
    </p:spTree>
    <p:extLst>
      <p:ext uri="{BB962C8B-B14F-4D97-AF65-F5344CB8AC3E}">
        <p14:creationId xmlns:p14="http://schemas.microsoft.com/office/powerpoint/2010/main" val="39061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AD430287-BBE5-48B9-8A96-0D6C464C9D05}" type="datetimeFigureOut">
              <a:rPr lang="he-IL" smtClean="0"/>
              <a:t>ו'/חשון/תש"פ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66E927AA-259F-4043-B1CE-8A66346BF046}" type="slidenum">
              <a:rPr lang="he-IL" smtClean="0"/>
              <a:t>‹#›</a:t>
            </a:fld>
            <a:endParaRPr lang="he-IL"/>
          </a:p>
        </p:txBody>
      </p:sp>
    </p:spTree>
    <p:extLst>
      <p:ext uri="{BB962C8B-B14F-4D97-AF65-F5344CB8AC3E}">
        <p14:creationId xmlns:p14="http://schemas.microsoft.com/office/powerpoint/2010/main" val="2217967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AD430287-BBE5-48B9-8A96-0D6C464C9D05}" type="datetimeFigureOut">
              <a:rPr lang="he-IL" smtClean="0"/>
              <a:t>ו'/חשון/תש"פ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66E927AA-259F-4043-B1CE-8A66346BF046}" type="slidenum">
              <a:rPr lang="he-IL" smtClean="0"/>
              <a:t>‹#›</a:t>
            </a:fld>
            <a:endParaRPr lang="he-IL"/>
          </a:p>
        </p:txBody>
      </p:sp>
    </p:spTree>
    <p:extLst>
      <p:ext uri="{BB962C8B-B14F-4D97-AF65-F5344CB8AC3E}">
        <p14:creationId xmlns:p14="http://schemas.microsoft.com/office/powerpoint/2010/main" val="1695122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AD430287-BBE5-48B9-8A96-0D6C464C9D05}" type="datetimeFigureOut">
              <a:rPr lang="he-IL" smtClean="0"/>
              <a:t>ו'/חשון/תש"פ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66E927AA-259F-4043-B1CE-8A66346BF046}" type="slidenum">
              <a:rPr lang="he-IL" smtClean="0"/>
              <a:t>‹#›</a:t>
            </a:fld>
            <a:endParaRPr lang="he-IL"/>
          </a:p>
        </p:txBody>
      </p:sp>
    </p:spTree>
    <p:extLst>
      <p:ext uri="{BB962C8B-B14F-4D97-AF65-F5344CB8AC3E}">
        <p14:creationId xmlns:p14="http://schemas.microsoft.com/office/powerpoint/2010/main" val="1936640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ערוך סגנונות טקסט של תבנית בסיס</a:t>
            </a:r>
          </a:p>
        </p:txBody>
      </p:sp>
      <p:sp>
        <p:nvSpPr>
          <p:cNvPr id="4" name="Date Placeholder 3"/>
          <p:cNvSpPr>
            <a:spLocks noGrp="1"/>
          </p:cNvSpPr>
          <p:nvPr>
            <p:ph type="dt" sz="half" idx="10"/>
          </p:nvPr>
        </p:nvSpPr>
        <p:spPr/>
        <p:txBody>
          <a:bodyPr/>
          <a:lstStyle/>
          <a:p>
            <a:fld id="{AD430287-BBE5-48B9-8A96-0D6C464C9D05}" type="datetimeFigureOut">
              <a:rPr lang="he-IL" smtClean="0"/>
              <a:t>ו'/חשון/תש"פ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66E927AA-259F-4043-B1CE-8A66346BF046}" type="slidenum">
              <a:rPr lang="he-IL" smtClean="0"/>
              <a:t>‹#›</a:t>
            </a:fld>
            <a:endParaRPr lang="he-IL"/>
          </a:p>
        </p:txBody>
      </p:sp>
    </p:spTree>
    <p:extLst>
      <p:ext uri="{BB962C8B-B14F-4D97-AF65-F5344CB8AC3E}">
        <p14:creationId xmlns:p14="http://schemas.microsoft.com/office/powerpoint/2010/main" val="1343582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Date Placeholder 4"/>
          <p:cNvSpPr>
            <a:spLocks noGrp="1"/>
          </p:cNvSpPr>
          <p:nvPr>
            <p:ph type="dt" sz="half" idx="10"/>
          </p:nvPr>
        </p:nvSpPr>
        <p:spPr/>
        <p:txBody>
          <a:bodyPr/>
          <a:lstStyle/>
          <a:p>
            <a:fld id="{AD430287-BBE5-48B9-8A96-0D6C464C9D05}" type="datetimeFigureOut">
              <a:rPr lang="he-IL" smtClean="0"/>
              <a:t>ו'/חשון/תש"פ</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66E927AA-259F-4043-B1CE-8A66346BF046}" type="slidenum">
              <a:rPr lang="he-IL" smtClean="0"/>
              <a:t>‹#›</a:t>
            </a:fld>
            <a:endParaRPr lang="he-IL"/>
          </a:p>
        </p:txBody>
      </p:sp>
    </p:spTree>
    <p:extLst>
      <p:ext uri="{BB962C8B-B14F-4D97-AF65-F5344CB8AC3E}">
        <p14:creationId xmlns:p14="http://schemas.microsoft.com/office/powerpoint/2010/main" val="2234765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4" name="Content Placeholder 3"/>
          <p:cNvSpPr>
            <a:spLocks noGrp="1"/>
          </p:cNvSpPr>
          <p:nvPr>
            <p:ph sz="half" idx="2"/>
          </p:nvPr>
        </p:nvSpPr>
        <p:spPr>
          <a:xfrm>
            <a:off x="839788" y="2505075"/>
            <a:ext cx="5157787"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6" name="Content Placeholder 5"/>
          <p:cNvSpPr>
            <a:spLocks noGrp="1"/>
          </p:cNvSpPr>
          <p:nvPr>
            <p:ph sz="quarter" idx="4"/>
          </p:nvPr>
        </p:nvSpPr>
        <p:spPr>
          <a:xfrm>
            <a:off x="6172200" y="2505075"/>
            <a:ext cx="5183188"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7" name="Date Placeholder 6"/>
          <p:cNvSpPr>
            <a:spLocks noGrp="1"/>
          </p:cNvSpPr>
          <p:nvPr>
            <p:ph type="dt" sz="half" idx="10"/>
          </p:nvPr>
        </p:nvSpPr>
        <p:spPr/>
        <p:txBody>
          <a:bodyPr/>
          <a:lstStyle/>
          <a:p>
            <a:fld id="{AD430287-BBE5-48B9-8A96-0D6C464C9D05}" type="datetimeFigureOut">
              <a:rPr lang="he-IL" smtClean="0"/>
              <a:t>ו'/חשון/תש"פ</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66E927AA-259F-4043-B1CE-8A66346BF046}" type="slidenum">
              <a:rPr lang="he-IL" smtClean="0"/>
              <a:t>‹#›</a:t>
            </a:fld>
            <a:endParaRPr lang="he-IL"/>
          </a:p>
        </p:txBody>
      </p:sp>
    </p:spTree>
    <p:extLst>
      <p:ext uri="{BB962C8B-B14F-4D97-AF65-F5344CB8AC3E}">
        <p14:creationId xmlns:p14="http://schemas.microsoft.com/office/powerpoint/2010/main" val="2875889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AD430287-BBE5-48B9-8A96-0D6C464C9D05}" type="datetimeFigureOut">
              <a:rPr lang="he-IL" smtClean="0"/>
              <a:t>ו'/חשון/תש"פ</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66E927AA-259F-4043-B1CE-8A66346BF046}" type="slidenum">
              <a:rPr lang="he-IL" smtClean="0"/>
              <a:t>‹#›</a:t>
            </a:fld>
            <a:endParaRPr lang="he-IL"/>
          </a:p>
        </p:txBody>
      </p:sp>
    </p:spTree>
    <p:extLst>
      <p:ext uri="{BB962C8B-B14F-4D97-AF65-F5344CB8AC3E}">
        <p14:creationId xmlns:p14="http://schemas.microsoft.com/office/powerpoint/2010/main" val="1955889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30287-BBE5-48B9-8A96-0D6C464C9D05}" type="datetimeFigureOut">
              <a:rPr lang="he-IL" smtClean="0"/>
              <a:t>ו'/חשון/תש"פ</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66E927AA-259F-4043-B1CE-8A66346BF046}" type="slidenum">
              <a:rPr lang="he-IL" smtClean="0"/>
              <a:t>‹#›</a:t>
            </a:fld>
            <a:endParaRPr lang="he-IL"/>
          </a:p>
        </p:txBody>
      </p:sp>
    </p:spTree>
    <p:extLst>
      <p:ext uri="{BB962C8B-B14F-4D97-AF65-F5344CB8AC3E}">
        <p14:creationId xmlns:p14="http://schemas.microsoft.com/office/powerpoint/2010/main" val="2855232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Date Placeholder 4"/>
          <p:cNvSpPr>
            <a:spLocks noGrp="1"/>
          </p:cNvSpPr>
          <p:nvPr>
            <p:ph type="dt" sz="half" idx="10"/>
          </p:nvPr>
        </p:nvSpPr>
        <p:spPr/>
        <p:txBody>
          <a:bodyPr/>
          <a:lstStyle/>
          <a:p>
            <a:fld id="{AD430287-BBE5-48B9-8A96-0D6C464C9D05}" type="datetimeFigureOut">
              <a:rPr lang="he-IL" smtClean="0"/>
              <a:t>ו'/חשון/תש"פ</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66E927AA-259F-4043-B1CE-8A66346BF046}" type="slidenum">
              <a:rPr lang="he-IL" smtClean="0"/>
              <a:t>‹#›</a:t>
            </a:fld>
            <a:endParaRPr lang="he-IL"/>
          </a:p>
        </p:txBody>
      </p:sp>
    </p:spTree>
    <p:extLst>
      <p:ext uri="{BB962C8B-B14F-4D97-AF65-F5344CB8AC3E}">
        <p14:creationId xmlns:p14="http://schemas.microsoft.com/office/powerpoint/2010/main" val="3134058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smtClean="0"/>
              <a:t>לחץ על הסמל כדי להוסיף תמונה</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Date Placeholder 4"/>
          <p:cNvSpPr>
            <a:spLocks noGrp="1"/>
          </p:cNvSpPr>
          <p:nvPr>
            <p:ph type="dt" sz="half" idx="10"/>
          </p:nvPr>
        </p:nvSpPr>
        <p:spPr/>
        <p:txBody>
          <a:bodyPr/>
          <a:lstStyle/>
          <a:p>
            <a:fld id="{AD430287-BBE5-48B9-8A96-0D6C464C9D05}" type="datetimeFigureOut">
              <a:rPr lang="he-IL" smtClean="0"/>
              <a:t>ו'/חשון/תש"פ</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66E927AA-259F-4043-B1CE-8A66346BF046}" type="slidenum">
              <a:rPr lang="he-IL" smtClean="0"/>
              <a:t>‹#›</a:t>
            </a:fld>
            <a:endParaRPr lang="he-IL"/>
          </a:p>
        </p:txBody>
      </p:sp>
    </p:spTree>
    <p:extLst>
      <p:ext uri="{BB962C8B-B14F-4D97-AF65-F5344CB8AC3E}">
        <p14:creationId xmlns:p14="http://schemas.microsoft.com/office/powerpoint/2010/main" val="1404702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430287-BBE5-48B9-8A96-0D6C464C9D05}" type="datetimeFigureOut">
              <a:rPr lang="he-IL" smtClean="0"/>
              <a:t>ו'/חשון/תש"פ</a:t>
            </a:fld>
            <a:endParaRPr lang="he-I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E927AA-259F-4043-B1CE-8A66346BF046}" type="slidenum">
              <a:rPr lang="he-IL" smtClean="0"/>
              <a:t>‹#›</a:t>
            </a:fld>
            <a:endParaRPr lang="he-IL"/>
          </a:p>
        </p:txBody>
      </p:sp>
    </p:spTree>
    <p:extLst>
      <p:ext uri="{BB962C8B-B14F-4D97-AF65-F5344CB8AC3E}">
        <p14:creationId xmlns:p14="http://schemas.microsoft.com/office/powerpoint/2010/main" val="260907227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555090" y="1318941"/>
            <a:ext cx="10920710" cy="2025151"/>
          </a:xfrm>
        </p:spPr>
        <p:txBody>
          <a:bodyPr>
            <a:normAutofit fontScale="90000"/>
          </a:bodyPr>
          <a:lstStyle/>
          <a:p>
            <a:pPr rtl="0"/>
            <a:r>
              <a:rPr lang="en-US" dirty="0">
                <a:latin typeface="Narkisim" panose="020E0502050101010101" pitchFamily="34" charset="-79"/>
                <a:cs typeface="Narkisim" panose="020E0502050101010101" pitchFamily="34" charset="-79"/>
              </a:rPr>
              <a:t>What </a:t>
            </a:r>
            <a:r>
              <a:rPr lang="en-US" dirty="0" smtClean="0">
                <a:latin typeface="Narkisim" panose="020E0502050101010101" pitchFamily="34" charset="-79"/>
                <a:cs typeface="Narkisim" panose="020E0502050101010101" pitchFamily="34" charset="-79"/>
              </a:rPr>
              <a:t>Influenced </a:t>
            </a:r>
            <a:r>
              <a:rPr lang="en-US" dirty="0" err="1">
                <a:latin typeface="Narkisim" panose="020E0502050101010101" pitchFamily="34" charset="-79"/>
                <a:cs typeface="Narkisim" panose="020E0502050101010101" pitchFamily="34" charset="-79"/>
              </a:rPr>
              <a:t>Yigal</a:t>
            </a:r>
            <a:r>
              <a:rPr lang="en-US" dirty="0">
                <a:latin typeface="Narkisim" panose="020E0502050101010101" pitchFamily="34" charset="-79"/>
                <a:cs typeface="Narkisim" panose="020E0502050101010101" pitchFamily="34" charset="-79"/>
              </a:rPr>
              <a:t> Amir's </a:t>
            </a:r>
            <a:r>
              <a:rPr lang="en-US" dirty="0" smtClean="0">
                <a:latin typeface="Narkisim" panose="020E0502050101010101" pitchFamily="34" charset="-79"/>
                <a:cs typeface="Narkisim" panose="020E0502050101010101" pitchFamily="34" charset="-79"/>
              </a:rPr>
              <a:t>Decision </a:t>
            </a:r>
            <a:r>
              <a:rPr lang="en-US" dirty="0">
                <a:latin typeface="Narkisim" panose="020E0502050101010101" pitchFamily="34" charset="-79"/>
                <a:cs typeface="Narkisim" panose="020E0502050101010101" pitchFamily="34" charset="-79"/>
              </a:rPr>
              <a:t>to </a:t>
            </a:r>
            <a:r>
              <a:rPr lang="en-US" dirty="0" smtClean="0">
                <a:latin typeface="Narkisim" panose="020E0502050101010101" pitchFamily="34" charset="-79"/>
                <a:cs typeface="Narkisim" panose="020E0502050101010101" pitchFamily="34" charset="-79"/>
              </a:rPr>
              <a:t>Assassinate Prime </a:t>
            </a:r>
            <a:r>
              <a:rPr lang="en-US" dirty="0">
                <a:latin typeface="Narkisim" panose="020E0502050101010101" pitchFamily="34" charset="-79"/>
                <a:cs typeface="Narkisim" panose="020E0502050101010101" pitchFamily="34" charset="-79"/>
              </a:rPr>
              <a:t>Minister Yitzhak Rabin?</a:t>
            </a:r>
            <a:endParaRPr lang="he-IL" dirty="0">
              <a:latin typeface="Narkisim" panose="020E0502050101010101" pitchFamily="34" charset="-79"/>
              <a:cs typeface="Narkisim" panose="020E0502050101010101" pitchFamily="34" charset="-79"/>
            </a:endParaRPr>
          </a:p>
        </p:txBody>
      </p:sp>
      <p:pic>
        <p:nvPicPr>
          <p:cNvPr id="5" name="תמונה 4"/>
          <p:cNvPicPr>
            <a:picLocks noChangeAspect="1"/>
          </p:cNvPicPr>
          <p:nvPr/>
        </p:nvPicPr>
        <p:blipFill>
          <a:blip r:embed="rId2"/>
          <a:stretch>
            <a:fillRect/>
          </a:stretch>
        </p:blipFill>
        <p:spPr>
          <a:xfrm>
            <a:off x="3770294" y="3829457"/>
            <a:ext cx="4490302" cy="2336212"/>
          </a:xfrm>
          <a:prstGeom prst="rect">
            <a:avLst/>
          </a:prstGeom>
        </p:spPr>
      </p:pic>
    </p:spTree>
    <p:extLst>
      <p:ext uri="{BB962C8B-B14F-4D97-AF65-F5344CB8AC3E}">
        <p14:creationId xmlns:p14="http://schemas.microsoft.com/office/powerpoint/2010/main" val="1779425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61403" y="1108482"/>
            <a:ext cx="2351316" cy="1325563"/>
          </a:xfrm>
        </p:spPr>
        <p:txBody>
          <a:bodyPr>
            <a:normAutofit fontScale="90000"/>
          </a:bodyPr>
          <a:lstStyle/>
          <a:p>
            <a:pPr algn="ctr" rtl="0"/>
            <a:r>
              <a:rPr lang="en-US" dirty="0">
                <a:latin typeface="Narkisim" panose="020E0502050101010101" pitchFamily="34" charset="-79"/>
                <a:cs typeface="Narkisim" panose="020E0502050101010101" pitchFamily="34" charset="-79"/>
              </a:rPr>
              <a:t>Revenge and </a:t>
            </a:r>
            <a:r>
              <a:rPr lang="en-US" dirty="0" smtClean="0">
                <a:latin typeface="Narkisim" panose="020E0502050101010101" pitchFamily="34" charset="-79"/>
                <a:cs typeface="Narkisim" panose="020E0502050101010101" pitchFamily="34" charset="-79"/>
              </a:rPr>
              <a:t>Jealousy </a:t>
            </a:r>
            <a:r>
              <a:rPr lang="en-US" dirty="0">
                <a:latin typeface="Narkisim" panose="020E0502050101010101" pitchFamily="34" charset="-79"/>
                <a:cs typeface="Narkisim" panose="020E0502050101010101" pitchFamily="34" charset="-79"/>
              </a:rPr>
              <a:t>for the Land of Israel</a:t>
            </a:r>
            <a:endParaRPr lang="he-IL" dirty="0">
              <a:latin typeface="Narkisim" panose="020E0502050101010101" pitchFamily="34" charset="-79"/>
              <a:cs typeface="Narkisim" panose="020E0502050101010101" pitchFamily="34" charset="-79"/>
            </a:endParaRPr>
          </a:p>
        </p:txBody>
      </p:sp>
      <p:pic>
        <p:nvPicPr>
          <p:cNvPr id="6" name="תמונה 5"/>
          <p:cNvPicPr>
            <a:picLocks noChangeAspect="1"/>
          </p:cNvPicPr>
          <p:nvPr/>
        </p:nvPicPr>
        <p:blipFill>
          <a:blip r:embed="rId2"/>
          <a:stretch>
            <a:fillRect/>
          </a:stretch>
        </p:blipFill>
        <p:spPr>
          <a:xfrm>
            <a:off x="2904309" y="1"/>
            <a:ext cx="9287691" cy="6857999"/>
          </a:xfrm>
          <a:prstGeom prst="rect">
            <a:avLst/>
          </a:prstGeom>
        </p:spPr>
      </p:pic>
      <p:sp>
        <p:nvSpPr>
          <p:cNvPr id="7" name="TextBox 6"/>
          <p:cNvSpPr txBox="1"/>
          <p:nvPr/>
        </p:nvSpPr>
        <p:spPr>
          <a:xfrm>
            <a:off x="361403" y="3429000"/>
            <a:ext cx="2351315" cy="3416320"/>
          </a:xfrm>
          <a:prstGeom prst="rect">
            <a:avLst/>
          </a:prstGeom>
          <a:noFill/>
        </p:spPr>
        <p:txBody>
          <a:bodyPr wrap="square" rtlCol="1">
            <a:spAutoFit/>
          </a:bodyPr>
          <a:lstStyle/>
          <a:p>
            <a:pPr algn="ctr"/>
            <a:r>
              <a:rPr lang="en-US" b="1" dirty="0"/>
              <a:t>"I went to </a:t>
            </a:r>
            <a:r>
              <a:rPr lang="en-US" b="1" dirty="0" smtClean="0"/>
              <a:t>the funeral</a:t>
            </a:r>
            <a:r>
              <a:rPr lang="en-US" b="1" dirty="0"/>
              <a:t>. First of all, I wanted to know ... If a person gets up and sacrifices his or her life, it seems that this public is bothering him ... I saw the love they had for him ..."</a:t>
            </a:r>
            <a:r>
              <a:rPr lang="en-US" b="1" dirty="0" smtClean="0"/>
              <a:t/>
            </a:r>
            <a:br>
              <a:rPr lang="en-US" b="1" dirty="0" smtClean="0"/>
            </a:br>
            <a:r>
              <a:rPr lang="en-US" b="1" dirty="0"/>
              <a:t>Amir, in testimony to the </a:t>
            </a:r>
            <a:r>
              <a:rPr lang="en-US" b="1" dirty="0" err="1"/>
              <a:t>Shamgar</a:t>
            </a:r>
            <a:r>
              <a:rPr lang="en-US" b="1" dirty="0"/>
              <a:t> Committee</a:t>
            </a:r>
            <a:endParaRPr lang="he-IL" sz="2400" dirty="0"/>
          </a:p>
        </p:txBody>
      </p:sp>
    </p:spTree>
    <p:extLst>
      <p:ext uri="{BB962C8B-B14F-4D97-AF65-F5344CB8AC3E}">
        <p14:creationId xmlns:p14="http://schemas.microsoft.com/office/powerpoint/2010/main" val="1585652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3400698" y="0"/>
            <a:ext cx="8791302" cy="6805749"/>
          </a:xfrm>
          <a:prstGeom prst="rect">
            <a:avLst/>
          </a:prstGeom>
        </p:spPr>
      </p:pic>
      <p:sp>
        <p:nvSpPr>
          <p:cNvPr id="3" name="מלבן 2"/>
          <p:cNvSpPr/>
          <p:nvPr/>
        </p:nvSpPr>
        <p:spPr>
          <a:xfrm>
            <a:off x="-295008" y="163755"/>
            <a:ext cx="3270069" cy="4401205"/>
          </a:xfrm>
          <a:prstGeom prst="rect">
            <a:avLst/>
          </a:prstGeom>
        </p:spPr>
        <p:txBody>
          <a:bodyPr wrap="square">
            <a:spAutoFit/>
          </a:bodyPr>
          <a:lstStyle/>
          <a:p>
            <a:pPr lvl="1"/>
            <a:r>
              <a:rPr lang="en-US" sz="2000" dirty="0"/>
              <a:t>"Without a ruling or a haunting verdict that applied to Rabin by a number of rabbis I know about, I would have </a:t>
            </a:r>
            <a:r>
              <a:rPr lang="en-US" sz="2000" dirty="0" smtClean="0"/>
              <a:t>had a </a:t>
            </a:r>
            <a:r>
              <a:rPr lang="en-US" sz="2000" dirty="0"/>
              <a:t>hard time murdering. Such a murder must be backed up. If I had no </a:t>
            </a:r>
            <a:r>
              <a:rPr lang="en-US" sz="2000" dirty="0" smtClean="0"/>
              <a:t>backing </a:t>
            </a:r>
            <a:r>
              <a:rPr lang="en-US" sz="2000" dirty="0"/>
              <a:t>and many other people would not stand, I would not have acted."</a:t>
            </a:r>
            <a:r>
              <a:rPr lang="en-US" sz="2000" dirty="0" smtClean="0"/>
              <a:t/>
            </a:r>
            <a:br>
              <a:rPr lang="en-US" sz="2000" dirty="0" smtClean="0"/>
            </a:br>
            <a:r>
              <a:rPr lang="en-US" sz="2000" dirty="0" smtClean="0"/>
              <a:t/>
            </a:r>
            <a:br>
              <a:rPr lang="en-US" sz="2000" dirty="0" smtClean="0"/>
            </a:br>
            <a:r>
              <a:rPr lang="en-US" sz="2000" dirty="0"/>
              <a:t>(Investigation Committee p. 89)</a:t>
            </a:r>
            <a:endParaRPr lang="en-US" sz="1200" b="1" dirty="0"/>
          </a:p>
        </p:txBody>
      </p:sp>
      <p:sp>
        <p:nvSpPr>
          <p:cNvPr id="8" name="מלבן 7"/>
          <p:cNvSpPr/>
          <p:nvPr/>
        </p:nvSpPr>
        <p:spPr>
          <a:xfrm>
            <a:off x="-58782" y="4793509"/>
            <a:ext cx="3459480" cy="2031325"/>
          </a:xfrm>
          <a:prstGeom prst="rect">
            <a:avLst/>
          </a:prstGeom>
        </p:spPr>
        <p:txBody>
          <a:bodyPr wrap="square">
            <a:spAutoFit/>
          </a:bodyPr>
          <a:lstStyle/>
          <a:p>
            <a:pPr algn="ctr"/>
            <a:r>
              <a:rPr lang="he-IL" dirty="0" smtClean="0"/>
              <a:t>"</a:t>
            </a:r>
            <a:r>
              <a:rPr lang="en-US" dirty="0" smtClean="0"/>
              <a:t>I'm </a:t>
            </a:r>
            <a:r>
              <a:rPr lang="en-US" dirty="0"/>
              <a:t>sure the victim wouldn't have been in vain otherwise I would not have succeeded</a:t>
            </a:r>
            <a:r>
              <a:rPr lang="en-US" dirty="0" smtClean="0"/>
              <a:t>.”</a:t>
            </a:r>
            <a:br>
              <a:rPr lang="en-US" dirty="0" smtClean="0"/>
            </a:br>
            <a:r>
              <a:rPr lang="en-US" dirty="0" smtClean="0"/>
              <a:t/>
            </a:r>
            <a:br>
              <a:rPr lang="en-US" dirty="0" smtClean="0"/>
            </a:br>
            <a:r>
              <a:rPr lang="en-US" dirty="0"/>
              <a:t>Amir before the </a:t>
            </a:r>
            <a:r>
              <a:rPr lang="en-US" dirty="0" err="1"/>
              <a:t>Shamgar</a:t>
            </a:r>
            <a:r>
              <a:rPr lang="en-US" dirty="0"/>
              <a:t> Commission</a:t>
            </a:r>
            <a:r>
              <a:rPr lang="en-US" dirty="0" smtClean="0"/>
              <a:t/>
            </a:r>
            <a:br>
              <a:rPr lang="en-US" dirty="0" smtClean="0"/>
            </a:br>
            <a:endParaRPr lang="he-IL" dirty="0"/>
          </a:p>
        </p:txBody>
      </p:sp>
    </p:spTree>
    <p:extLst>
      <p:ext uri="{BB962C8B-B14F-4D97-AF65-F5344CB8AC3E}">
        <p14:creationId xmlns:p14="http://schemas.microsoft.com/office/powerpoint/2010/main" val="1309047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86964" y="225229"/>
            <a:ext cx="2194560" cy="3201035"/>
          </a:xfrm>
        </p:spPr>
        <p:txBody>
          <a:bodyPr>
            <a:normAutofit/>
          </a:bodyPr>
          <a:lstStyle/>
          <a:p>
            <a:pPr algn="ctr" rtl="0"/>
            <a:r>
              <a:rPr lang="en-US" sz="3200" dirty="0">
                <a:latin typeface="Narkisim" panose="020E0502050101010101" pitchFamily="34" charset="-79"/>
                <a:cs typeface="Narkisim" panose="020E0502050101010101" pitchFamily="34" charset="-79"/>
              </a:rPr>
              <a:t>The </a:t>
            </a:r>
            <a:r>
              <a:rPr lang="en-US" sz="3200" dirty="0" smtClean="0">
                <a:latin typeface="Narkisim" panose="020E0502050101010101" pitchFamily="34" charset="-79"/>
                <a:cs typeface="Narkisim" panose="020E0502050101010101" pitchFamily="34" charset="-79"/>
              </a:rPr>
              <a:t>Proximity-Adherence </a:t>
            </a:r>
            <a:r>
              <a:rPr lang="en-US" sz="3200" dirty="0">
                <a:latin typeface="Narkisim" panose="020E0502050101010101" pitchFamily="34" charset="-79"/>
                <a:cs typeface="Narkisim" panose="020E0502050101010101" pitchFamily="34" charset="-79"/>
              </a:rPr>
              <a:t>A</a:t>
            </a:r>
            <a:r>
              <a:rPr lang="en-US" sz="3200" dirty="0" smtClean="0">
                <a:latin typeface="Narkisim" panose="020E0502050101010101" pitchFamily="34" charset="-79"/>
                <a:cs typeface="Narkisim" panose="020E0502050101010101" pitchFamily="34" charset="-79"/>
              </a:rPr>
              <a:t>ttack </a:t>
            </a:r>
            <a:r>
              <a:rPr lang="en-US" sz="3200" dirty="0">
                <a:latin typeface="Narkisim" panose="020E0502050101010101" pitchFamily="34" charset="-79"/>
                <a:cs typeface="Narkisim" panose="020E0502050101010101" pitchFamily="34" charset="-79"/>
              </a:rPr>
              <a:t>on </a:t>
            </a:r>
            <a:r>
              <a:rPr lang="en-US" sz="3200" dirty="0" smtClean="0">
                <a:latin typeface="Narkisim" panose="020E0502050101010101" pitchFamily="34" charset="-79"/>
                <a:cs typeface="Narkisim" panose="020E0502050101010101" pitchFamily="34" charset="-79"/>
              </a:rPr>
              <a:t>the Target</a:t>
            </a:r>
            <a:r>
              <a:rPr lang="en-US" sz="3200" dirty="0" smtClean="0">
                <a:latin typeface="Narkisim" panose="020E0502050101010101" pitchFamily="34" charset="-79"/>
                <a:cs typeface="Narkisim" panose="020E0502050101010101" pitchFamily="34" charset="-79"/>
              </a:rPr>
              <a:t/>
            </a:r>
            <a:br>
              <a:rPr lang="en-US" sz="3200" dirty="0" smtClean="0">
                <a:latin typeface="Narkisim" panose="020E0502050101010101" pitchFamily="34" charset="-79"/>
                <a:cs typeface="Narkisim" panose="020E0502050101010101" pitchFamily="34" charset="-79"/>
              </a:rPr>
            </a:br>
            <a:endParaRPr lang="he-IL" sz="3200" dirty="0">
              <a:latin typeface="Narkisim" panose="020E0502050101010101" pitchFamily="34" charset="-79"/>
              <a:cs typeface="Narkisim" panose="020E0502050101010101" pitchFamily="34" charset="-79"/>
            </a:endParaRPr>
          </a:p>
        </p:txBody>
      </p:sp>
      <p:pic>
        <p:nvPicPr>
          <p:cNvPr id="3" name="תמונה 2"/>
          <p:cNvPicPr>
            <a:picLocks noChangeAspect="1"/>
          </p:cNvPicPr>
          <p:nvPr/>
        </p:nvPicPr>
        <p:blipFill>
          <a:blip r:embed="rId2"/>
          <a:stretch>
            <a:fillRect/>
          </a:stretch>
        </p:blipFill>
        <p:spPr>
          <a:xfrm>
            <a:off x="2695303" y="15240"/>
            <a:ext cx="9496697" cy="6842760"/>
          </a:xfrm>
          <a:prstGeom prst="rect">
            <a:avLst/>
          </a:prstGeom>
        </p:spPr>
      </p:pic>
      <p:sp>
        <p:nvSpPr>
          <p:cNvPr id="4" name="מלבן 3"/>
          <p:cNvSpPr/>
          <p:nvPr/>
        </p:nvSpPr>
        <p:spPr>
          <a:xfrm>
            <a:off x="427957" y="3057832"/>
            <a:ext cx="1912575" cy="2308324"/>
          </a:xfrm>
          <a:prstGeom prst="rect">
            <a:avLst/>
          </a:prstGeom>
        </p:spPr>
        <p:txBody>
          <a:bodyPr wrap="square">
            <a:spAutoFit/>
          </a:bodyPr>
          <a:lstStyle/>
          <a:p>
            <a:r>
              <a:rPr lang="en-US" dirty="0"/>
              <a:t>"Even when you kill in </a:t>
            </a:r>
            <a:r>
              <a:rPr lang="en-US" dirty="0" smtClean="0"/>
              <a:t>war</a:t>
            </a:r>
            <a:r>
              <a:rPr lang="en-US" dirty="0"/>
              <a:t>, it's a negative act, but the goal is lofty and so you can do it ..."</a:t>
            </a:r>
            <a:r>
              <a:rPr lang="en-US" dirty="0" smtClean="0"/>
              <a:t/>
            </a:r>
            <a:br>
              <a:rPr lang="en-US" dirty="0" smtClean="0"/>
            </a:br>
            <a:r>
              <a:rPr lang="en-US" dirty="0" smtClean="0"/>
              <a:t/>
            </a:r>
            <a:br>
              <a:rPr lang="en-US" dirty="0" smtClean="0"/>
            </a:br>
            <a:r>
              <a:rPr lang="en-US" sz="1600" dirty="0"/>
              <a:t>Amir in court</a:t>
            </a:r>
            <a:endParaRPr lang="he-IL" dirty="0"/>
          </a:p>
        </p:txBody>
      </p:sp>
      <p:sp>
        <p:nvSpPr>
          <p:cNvPr id="5" name="מלבן 4"/>
          <p:cNvSpPr/>
          <p:nvPr/>
        </p:nvSpPr>
        <p:spPr>
          <a:xfrm>
            <a:off x="394587" y="5366156"/>
            <a:ext cx="1918781" cy="1200329"/>
          </a:xfrm>
          <a:prstGeom prst="rect">
            <a:avLst/>
          </a:prstGeom>
        </p:spPr>
        <p:txBody>
          <a:bodyPr wrap="square">
            <a:spAutoFit/>
          </a:bodyPr>
          <a:lstStyle/>
          <a:p>
            <a:r>
              <a:rPr lang="en-US" b="1" dirty="0" smtClean="0">
                <a:latin typeface="Arial" panose="020B0604020202020204" pitchFamily="34" charset="0"/>
                <a:ea typeface="Times New Roman" panose="02020603050405020304" pitchFamily="18" charset="0"/>
                <a:cs typeface="Miriam" panose="020B0502050101010101" pitchFamily="34" charset="-79"/>
              </a:rPr>
              <a:t>“</a:t>
            </a:r>
            <a:r>
              <a:rPr lang="en-US" b="1" dirty="0" err="1" smtClean="0">
                <a:ea typeface="Times New Roman" panose="02020603050405020304" pitchFamily="18" charset="0"/>
                <a:cs typeface="Miriam" panose="020B0502050101010101" pitchFamily="34" charset="-79"/>
              </a:rPr>
              <a:t>Yigal</a:t>
            </a:r>
            <a:r>
              <a:rPr lang="en-US" b="1" dirty="0" smtClean="0">
                <a:ea typeface="Times New Roman" panose="02020603050405020304" pitchFamily="18" charset="0"/>
                <a:cs typeface="Miriam" panose="020B0502050101010101" pitchFamily="34" charset="-79"/>
              </a:rPr>
              <a:t> was </a:t>
            </a:r>
            <a:r>
              <a:rPr lang="en-US" b="1" dirty="0">
                <a:ea typeface="Times New Roman" panose="02020603050405020304" pitchFamily="18" charset="0"/>
                <a:cs typeface="Miriam" panose="020B0502050101010101" pitchFamily="34" charset="-79"/>
              </a:rPr>
              <a:t>willing to risk his life" (Haggai Amir Diary 2.1.96)</a:t>
            </a:r>
            <a:endParaRPr lang="he-IL" dirty="0"/>
          </a:p>
        </p:txBody>
      </p:sp>
    </p:spTree>
    <p:extLst>
      <p:ext uri="{BB962C8B-B14F-4D97-AF65-F5344CB8AC3E}">
        <p14:creationId xmlns:p14="http://schemas.microsoft.com/office/powerpoint/2010/main" val="740976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2"/>
          <a:stretch>
            <a:fillRect/>
          </a:stretch>
        </p:blipFill>
        <p:spPr>
          <a:xfrm>
            <a:off x="3618017" y="782432"/>
            <a:ext cx="8581178" cy="6257109"/>
          </a:xfrm>
          <a:prstGeom prst="rect">
            <a:avLst/>
          </a:prstGeom>
        </p:spPr>
      </p:pic>
      <p:sp>
        <p:nvSpPr>
          <p:cNvPr id="7" name="TextBox 6"/>
          <p:cNvSpPr txBox="1"/>
          <p:nvPr/>
        </p:nvSpPr>
        <p:spPr>
          <a:xfrm>
            <a:off x="313511" y="1980519"/>
            <a:ext cx="2594066" cy="2677656"/>
          </a:xfrm>
          <a:prstGeom prst="rect">
            <a:avLst/>
          </a:prstGeom>
          <a:noFill/>
        </p:spPr>
        <p:txBody>
          <a:bodyPr wrap="square" rtlCol="1">
            <a:spAutoFit/>
          </a:bodyPr>
          <a:lstStyle/>
          <a:p>
            <a:pPr algn="ctr"/>
            <a:r>
              <a:rPr lang="en-US" sz="2800" b="1" dirty="0" smtClean="0"/>
              <a:t>Later on </a:t>
            </a:r>
            <a:r>
              <a:rPr lang="en-US" sz="2800" b="1" dirty="0"/>
              <a:t>or </a:t>
            </a:r>
            <a:r>
              <a:rPr lang="en-US" sz="2800" b="1" dirty="0" smtClean="0"/>
              <a:t>immediately?</a:t>
            </a:r>
            <a:br>
              <a:rPr lang="en-US" sz="2800" b="1" dirty="0" smtClean="0"/>
            </a:br>
            <a:r>
              <a:rPr lang="en-US" sz="2800" b="1" dirty="0" smtClean="0"/>
              <a:t/>
            </a:r>
            <a:br>
              <a:rPr lang="en-US" sz="2800" b="1" dirty="0" smtClean="0"/>
            </a:br>
            <a:r>
              <a:rPr lang="en-US" sz="2800" b="1" dirty="0"/>
              <a:t>The </a:t>
            </a:r>
            <a:r>
              <a:rPr lang="en-US" sz="2800" b="1" dirty="0" smtClean="0"/>
              <a:t>individual’s duty or the public’s </a:t>
            </a:r>
            <a:r>
              <a:rPr lang="en-US" sz="2800" b="1" dirty="0"/>
              <a:t>d</a:t>
            </a:r>
            <a:r>
              <a:rPr lang="en-US" sz="2800" b="1" dirty="0" smtClean="0"/>
              <a:t>uty</a:t>
            </a:r>
            <a:r>
              <a:rPr lang="en-US" sz="2800" b="1" dirty="0"/>
              <a:t>?</a:t>
            </a:r>
            <a:endParaRPr lang="he-IL" sz="2800" b="1" dirty="0"/>
          </a:p>
        </p:txBody>
      </p:sp>
      <p:sp>
        <p:nvSpPr>
          <p:cNvPr id="2" name="כותרת 1"/>
          <p:cNvSpPr>
            <a:spLocks noGrp="1"/>
          </p:cNvSpPr>
          <p:nvPr>
            <p:ph type="title"/>
          </p:nvPr>
        </p:nvSpPr>
        <p:spPr>
          <a:xfrm>
            <a:off x="313511" y="0"/>
            <a:ext cx="10515600" cy="1325563"/>
          </a:xfrm>
        </p:spPr>
        <p:txBody>
          <a:bodyPr/>
          <a:lstStyle/>
          <a:p>
            <a:r>
              <a:rPr lang="en-US" dirty="0" smtClean="0">
                <a:latin typeface="Narkisim" panose="020E0502050101010101" pitchFamily="34" charset="-79"/>
                <a:cs typeface="Narkisim" panose="020E0502050101010101" pitchFamily="34" charset="-79"/>
              </a:rPr>
              <a:t>Days of Past..</a:t>
            </a:r>
            <a:endParaRPr lang="he-IL" dirty="0">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1354857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7851" y="413690"/>
            <a:ext cx="2769326" cy="1325563"/>
          </a:xfrm>
        </p:spPr>
        <p:txBody>
          <a:bodyPr/>
          <a:lstStyle/>
          <a:p>
            <a:pPr algn="ctr" rtl="0"/>
            <a:r>
              <a:rPr lang="en-US" dirty="0" smtClean="0">
                <a:latin typeface="Narkisim" panose="020E0502050101010101" pitchFamily="34" charset="-79"/>
                <a:cs typeface="Narkisim" panose="020E0502050101010101" pitchFamily="34" charset="-79"/>
              </a:rPr>
              <a:t>Leadership</a:t>
            </a:r>
            <a:endParaRPr lang="he-IL" dirty="0">
              <a:latin typeface="Narkisim" panose="020E0502050101010101" pitchFamily="34" charset="-79"/>
              <a:cs typeface="Narkisim" panose="020E0502050101010101" pitchFamily="34" charset="-79"/>
            </a:endParaRPr>
          </a:p>
        </p:txBody>
      </p:sp>
      <p:pic>
        <p:nvPicPr>
          <p:cNvPr id="3" name="תמונה 2"/>
          <p:cNvPicPr>
            <a:picLocks noChangeAspect="1"/>
          </p:cNvPicPr>
          <p:nvPr/>
        </p:nvPicPr>
        <p:blipFill>
          <a:blip r:embed="rId2"/>
          <a:stretch>
            <a:fillRect/>
          </a:stretch>
        </p:blipFill>
        <p:spPr>
          <a:xfrm>
            <a:off x="4700587" y="2609850"/>
            <a:ext cx="2790825" cy="1638300"/>
          </a:xfrm>
          <a:prstGeom prst="rect">
            <a:avLst/>
          </a:prstGeom>
        </p:spPr>
      </p:pic>
      <p:pic>
        <p:nvPicPr>
          <p:cNvPr id="4" name="תמונה 3"/>
          <p:cNvPicPr>
            <a:picLocks noChangeAspect="1"/>
          </p:cNvPicPr>
          <p:nvPr/>
        </p:nvPicPr>
        <p:blipFill>
          <a:blip r:embed="rId3"/>
          <a:stretch>
            <a:fillRect/>
          </a:stretch>
        </p:blipFill>
        <p:spPr>
          <a:xfrm>
            <a:off x="2891246" y="0"/>
            <a:ext cx="9300754" cy="6858000"/>
          </a:xfrm>
          <a:prstGeom prst="rect">
            <a:avLst/>
          </a:prstGeom>
        </p:spPr>
      </p:pic>
      <p:sp>
        <p:nvSpPr>
          <p:cNvPr id="5" name="מלבן 4"/>
          <p:cNvSpPr/>
          <p:nvPr/>
        </p:nvSpPr>
        <p:spPr>
          <a:xfrm>
            <a:off x="256857" y="1940992"/>
            <a:ext cx="2351315" cy="4154984"/>
          </a:xfrm>
          <a:prstGeom prst="rect">
            <a:avLst/>
          </a:prstGeom>
        </p:spPr>
        <p:txBody>
          <a:bodyPr wrap="square">
            <a:spAutoFit/>
          </a:bodyPr>
          <a:lstStyle/>
          <a:p>
            <a:pPr algn="ctr"/>
            <a:r>
              <a:rPr lang="en-US" sz="2200" dirty="0"/>
              <a:t>"As soon as the </a:t>
            </a:r>
            <a:r>
              <a:rPr lang="en-US" sz="2200" dirty="0" smtClean="0"/>
              <a:t>nation </a:t>
            </a:r>
            <a:r>
              <a:rPr lang="en-US" sz="2200" dirty="0" smtClean="0"/>
              <a:t>stops </a:t>
            </a:r>
            <a:r>
              <a:rPr lang="en-US" sz="2200" dirty="0"/>
              <a:t>working - the </a:t>
            </a:r>
            <a:r>
              <a:rPr lang="en-US" sz="2200" dirty="0" smtClean="0"/>
              <a:t>individual </a:t>
            </a:r>
            <a:r>
              <a:rPr lang="en-US" sz="2200" dirty="0" smtClean="0"/>
              <a:t>ones start </a:t>
            </a:r>
            <a:r>
              <a:rPr lang="en-US" sz="2200" dirty="0" smtClean="0"/>
              <a:t>working. </a:t>
            </a:r>
            <a:r>
              <a:rPr lang="en-US" sz="2200" dirty="0"/>
              <a:t>There is no </a:t>
            </a:r>
            <a:r>
              <a:rPr lang="en-US" sz="2200" dirty="0" smtClean="0"/>
              <a:t>choice...I </a:t>
            </a:r>
            <a:r>
              <a:rPr lang="en-US" sz="2200" dirty="0"/>
              <a:t>had to do what the individual does ..."</a:t>
            </a:r>
            <a:r>
              <a:rPr lang="en-US" sz="2200" dirty="0" smtClean="0"/>
              <a:t/>
            </a:r>
            <a:br>
              <a:rPr lang="en-US" sz="2200" dirty="0" smtClean="0"/>
            </a:br>
            <a:r>
              <a:rPr lang="en-US" sz="2200" dirty="0"/>
              <a:t>Testimony of Amir in the Inquiry Committee</a:t>
            </a:r>
            <a:endParaRPr lang="he-IL" sz="2200" dirty="0"/>
          </a:p>
        </p:txBody>
      </p:sp>
      <p:sp>
        <p:nvSpPr>
          <p:cNvPr id="7" name="AutoShape 2" descr="תוצאת תמונה עבור ההסתה מרפסת כיכר ציון רבין רבין בוגד"/>
          <p:cNvSpPr>
            <a:spLocks noChangeAspect="1" noChangeArrowheads="1"/>
          </p:cNvSpPr>
          <p:nvPr/>
        </p:nvSpPr>
        <p:spPr bwMode="auto">
          <a:xfrm>
            <a:off x="4897392" y="260985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Tree>
    <p:extLst>
      <p:ext uri="{BB962C8B-B14F-4D97-AF65-F5344CB8AC3E}">
        <p14:creationId xmlns:p14="http://schemas.microsoft.com/office/powerpoint/2010/main" val="2311926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8038011" y="3396342"/>
            <a:ext cx="4153989" cy="3461657"/>
          </a:xfrm>
          <a:prstGeom prst="rect">
            <a:avLst/>
          </a:prstGeom>
        </p:spPr>
      </p:pic>
      <p:pic>
        <p:nvPicPr>
          <p:cNvPr id="3" name="תמונה 2"/>
          <p:cNvPicPr>
            <a:picLocks noChangeAspect="1"/>
          </p:cNvPicPr>
          <p:nvPr/>
        </p:nvPicPr>
        <p:blipFill>
          <a:blip r:embed="rId3"/>
          <a:stretch>
            <a:fillRect/>
          </a:stretch>
        </p:blipFill>
        <p:spPr>
          <a:xfrm>
            <a:off x="3021873" y="3396342"/>
            <a:ext cx="5029200" cy="3500898"/>
          </a:xfrm>
          <a:prstGeom prst="rect">
            <a:avLst/>
          </a:prstGeom>
        </p:spPr>
      </p:pic>
      <p:pic>
        <p:nvPicPr>
          <p:cNvPr id="4" name="תמונה 3"/>
          <p:cNvPicPr>
            <a:picLocks noChangeAspect="1"/>
          </p:cNvPicPr>
          <p:nvPr/>
        </p:nvPicPr>
        <p:blipFill>
          <a:blip r:embed="rId4"/>
          <a:stretch>
            <a:fillRect/>
          </a:stretch>
        </p:blipFill>
        <p:spPr>
          <a:xfrm>
            <a:off x="3021873" y="-28193"/>
            <a:ext cx="5016138" cy="3424535"/>
          </a:xfrm>
          <a:prstGeom prst="rect">
            <a:avLst/>
          </a:prstGeom>
        </p:spPr>
      </p:pic>
      <p:pic>
        <p:nvPicPr>
          <p:cNvPr id="5" name="תמונה 4"/>
          <p:cNvPicPr>
            <a:picLocks noChangeAspect="1"/>
          </p:cNvPicPr>
          <p:nvPr/>
        </p:nvPicPr>
        <p:blipFill>
          <a:blip r:embed="rId5"/>
          <a:stretch>
            <a:fillRect/>
          </a:stretch>
        </p:blipFill>
        <p:spPr>
          <a:xfrm>
            <a:off x="8038011" y="0"/>
            <a:ext cx="4153989" cy="3474720"/>
          </a:xfrm>
          <a:prstGeom prst="rect">
            <a:avLst/>
          </a:prstGeom>
        </p:spPr>
      </p:pic>
      <p:sp>
        <p:nvSpPr>
          <p:cNvPr id="7" name="מלבן 6"/>
          <p:cNvSpPr/>
          <p:nvPr/>
        </p:nvSpPr>
        <p:spPr>
          <a:xfrm>
            <a:off x="254725" y="407806"/>
            <a:ext cx="2560320" cy="3323987"/>
          </a:xfrm>
          <a:prstGeom prst="rect">
            <a:avLst/>
          </a:prstGeom>
        </p:spPr>
        <p:txBody>
          <a:bodyPr wrap="square">
            <a:spAutoFit/>
          </a:bodyPr>
          <a:lstStyle/>
          <a:p>
            <a:pPr algn="ctr"/>
            <a:r>
              <a:rPr lang="he-IL" dirty="0" smtClean="0">
                <a:latin typeface="arial" panose="020B0604020202020204" pitchFamily="34" charset="0"/>
              </a:rPr>
              <a:t>"</a:t>
            </a:r>
            <a:r>
              <a:rPr lang="en-US" sz="1600" dirty="0"/>
              <a:t>I would say 'Rabin should be killed', and I would smile. Go </a:t>
            </a:r>
            <a:r>
              <a:rPr lang="en-US" sz="1600" dirty="0" smtClean="0"/>
              <a:t>and try to understand that from </a:t>
            </a:r>
            <a:r>
              <a:rPr lang="en-US" sz="1600" dirty="0"/>
              <a:t>what </a:t>
            </a:r>
            <a:r>
              <a:rPr lang="en-US" sz="1600" dirty="0" err="1"/>
              <a:t>Yigal</a:t>
            </a:r>
            <a:r>
              <a:rPr lang="en-US" sz="1600" dirty="0"/>
              <a:t> means (...) People didn't take me seriously. People argued conceptually, as you argue (...) I assure you that many were happy with the ending</a:t>
            </a:r>
            <a:r>
              <a:rPr lang="he-IL" sz="1600" dirty="0" smtClean="0"/>
              <a:t>"</a:t>
            </a:r>
            <a:r>
              <a:rPr lang="en-US" sz="1600" dirty="0" smtClean="0"/>
              <a:t/>
            </a:r>
            <a:br>
              <a:rPr lang="en-US" sz="1600" dirty="0" smtClean="0"/>
            </a:br>
            <a:endParaRPr lang="en-US" sz="1600" dirty="0"/>
          </a:p>
          <a:p>
            <a:pPr algn="ctr"/>
            <a:r>
              <a:rPr lang="en-US" sz="1600" dirty="0" smtClean="0"/>
              <a:t>From </a:t>
            </a:r>
            <a:r>
              <a:rPr lang="en-US" sz="1600" dirty="0" err="1" smtClean="0"/>
              <a:t>Yigal</a:t>
            </a:r>
            <a:r>
              <a:rPr lang="en-US" sz="1600" dirty="0" smtClean="0"/>
              <a:t> Amir’s Interrogation</a:t>
            </a:r>
            <a:endParaRPr lang="he-IL" sz="1600" dirty="0"/>
          </a:p>
        </p:txBody>
      </p:sp>
      <p:sp>
        <p:nvSpPr>
          <p:cNvPr id="6" name="מלבן 5"/>
          <p:cNvSpPr/>
          <p:nvPr/>
        </p:nvSpPr>
        <p:spPr>
          <a:xfrm>
            <a:off x="387531" y="3757919"/>
            <a:ext cx="2220686" cy="3139321"/>
          </a:xfrm>
          <a:prstGeom prst="rect">
            <a:avLst/>
          </a:prstGeom>
        </p:spPr>
        <p:txBody>
          <a:bodyPr wrap="square">
            <a:spAutoFit/>
          </a:bodyPr>
          <a:lstStyle/>
          <a:p>
            <a:pPr algn="ctr"/>
            <a:r>
              <a:rPr lang="he-IL" dirty="0" smtClean="0">
                <a:latin typeface="arial" panose="020B0604020202020204" pitchFamily="34" charset="0"/>
              </a:rPr>
              <a:t>"</a:t>
            </a:r>
            <a:r>
              <a:rPr lang="en-US" dirty="0"/>
              <a:t>He is one of the righteous of the generation. Tomorrow will be a celebration of victory because Oslo's betrayal process is dead</a:t>
            </a:r>
            <a:r>
              <a:rPr lang="he-IL" dirty="0" smtClean="0"/>
              <a:t>"</a:t>
            </a:r>
            <a:r>
              <a:rPr lang="en-US" dirty="0" smtClean="0"/>
              <a:t/>
            </a:r>
            <a:br>
              <a:rPr lang="en-US" dirty="0" smtClean="0"/>
            </a:br>
            <a:r>
              <a:rPr lang="en-US" dirty="0" smtClean="0"/>
              <a:t/>
            </a:r>
            <a:br>
              <a:rPr lang="en-US" dirty="0" smtClean="0"/>
            </a:br>
            <a:r>
              <a:rPr lang="en-US" dirty="0" err="1" smtClean="0"/>
              <a:t>Avigador</a:t>
            </a:r>
            <a:r>
              <a:rPr lang="en-US" dirty="0" smtClean="0"/>
              <a:t> </a:t>
            </a:r>
            <a:r>
              <a:rPr lang="en-US" dirty="0" err="1" smtClean="0"/>
              <a:t>Askin</a:t>
            </a:r>
            <a:r>
              <a:rPr lang="en-US" dirty="0" smtClean="0"/>
              <a:t>. Right wing.</a:t>
            </a:r>
            <a:endParaRPr lang="he-IL" dirty="0"/>
          </a:p>
        </p:txBody>
      </p:sp>
    </p:spTree>
    <p:extLst>
      <p:ext uri="{BB962C8B-B14F-4D97-AF65-F5344CB8AC3E}">
        <p14:creationId xmlns:p14="http://schemas.microsoft.com/office/powerpoint/2010/main" val="3776467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7539319" y="0"/>
            <a:ext cx="4652681" cy="6864682"/>
          </a:xfrm>
          <a:prstGeom prst="rect">
            <a:avLst/>
          </a:prstGeom>
        </p:spPr>
      </p:pic>
      <p:pic>
        <p:nvPicPr>
          <p:cNvPr id="3" name="תמונה 2"/>
          <p:cNvPicPr>
            <a:picLocks noChangeAspect="1"/>
          </p:cNvPicPr>
          <p:nvPr/>
        </p:nvPicPr>
        <p:blipFill>
          <a:blip r:embed="rId3"/>
          <a:stretch>
            <a:fillRect/>
          </a:stretch>
        </p:blipFill>
        <p:spPr>
          <a:xfrm>
            <a:off x="3218426" y="0"/>
            <a:ext cx="4477870" cy="6949440"/>
          </a:xfrm>
          <a:prstGeom prst="rect">
            <a:avLst/>
          </a:prstGeom>
        </p:spPr>
      </p:pic>
      <p:sp>
        <p:nvSpPr>
          <p:cNvPr id="5" name="TextBox 4"/>
          <p:cNvSpPr txBox="1"/>
          <p:nvPr/>
        </p:nvSpPr>
        <p:spPr>
          <a:xfrm>
            <a:off x="475448" y="2597557"/>
            <a:ext cx="2272937" cy="1754326"/>
          </a:xfrm>
          <a:prstGeom prst="rect">
            <a:avLst/>
          </a:prstGeom>
          <a:noFill/>
        </p:spPr>
        <p:txBody>
          <a:bodyPr wrap="square" rtlCol="1">
            <a:spAutoFit/>
          </a:bodyPr>
          <a:lstStyle/>
          <a:p>
            <a:pPr algn="ctr"/>
            <a:r>
              <a:rPr lang="en-US" sz="3600" b="1" dirty="0">
                <a:latin typeface="Narkisim" panose="020E0502050101010101" pitchFamily="34" charset="-79"/>
                <a:cs typeface="Narkisim" panose="020E0502050101010101" pitchFamily="34" charset="-79"/>
              </a:rPr>
              <a:t>Personal Incitement and </a:t>
            </a:r>
            <a:r>
              <a:rPr lang="en-US" sz="3600" b="1" dirty="0" smtClean="0">
                <a:latin typeface="Narkisim" panose="020E0502050101010101" pitchFamily="34" charset="-79"/>
                <a:cs typeface="Narkisim" panose="020E0502050101010101" pitchFamily="34" charset="-79"/>
              </a:rPr>
              <a:t>Extent</a:t>
            </a:r>
            <a:endParaRPr lang="he-IL" sz="3600" b="1" dirty="0" smtClean="0">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1447692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2792626" y="0"/>
            <a:ext cx="9579428" cy="6944497"/>
          </a:xfrm>
          <a:prstGeom prst="rect">
            <a:avLst/>
          </a:prstGeom>
        </p:spPr>
      </p:pic>
      <p:sp>
        <p:nvSpPr>
          <p:cNvPr id="3" name="TextBox 2"/>
          <p:cNvSpPr txBox="1"/>
          <p:nvPr/>
        </p:nvSpPr>
        <p:spPr>
          <a:xfrm>
            <a:off x="52252" y="2318086"/>
            <a:ext cx="2662517" cy="2308324"/>
          </a:xfrm>
          <a:prstGeom prst="rect">
            <a:avLst/>
          </a:prstGeom>
          <a:noFill/>
        </p:spPr>
        <p:txBody>
          <a:bodyPr wrap="square" rtlCol="1">
            <a:spAutoFit/>
          </a:bodyPr>
          <a:lstStyle/>
          <a:p>
            <a:pPr algn="ctr"/>
            <a:r>
              <a:rPr lang="en-US" sz="3600" b="1" dirty="0" smtClean="0">
                <a:latin typeface="Narkisim" panose="020E0502050101010101" pitchFamily="34" charset="-79"/>
                <a:cs typeface="Narkisim" panose="020E0502050101010101" pitchFamily="34" charset="-79"/>
              </a:rPr>
              <a:t>Leadership in front of the Incitement Wave</a:t>
            </a:r>
            <a:endParaRPr lang="he-IL" sz="3600" b="1" dirty="0" smtClean="0">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13524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2773680" y="0"/>
            <a:ext cx="9418320" cy="6858000"/>
          </a:xfrm>
          <a:prstGeom prst="rect">
            <a:avLst/>
          </a:prstGeom>
        </p:spPr>
      </p:pic>
      <p:sp>
        <p:nvSpPr>
          <p:cNvPr id="3" name="מלבן 2"/>
          <p:cNvSpPr/>
          <p:nvPr/>
        </p:nvSpPr>
        <p:spPr>
          <a:xfrm>
            <a:off x="148046" y="2828835"/>
            <a:ext cx="2547256" cy="1200329"/>
          </a:xfrm>
          <a:prstGeom prst="rect">
            <a:avLst/>
          </a:prstGeom>
        </p:spPr>
        <p:txBody>
          <a:bodyPr wrap="square">
            <a:spAutoFit/>
          </a:bodyPr>
          <a:lstStyle/>
          <a:p>
            <a:pPr algn="ctr"/>
            <a:r>
              <a:rPr lang="en-US" sz="3600" b="1" dirty="0">
                <a:latin typeface="Narkisim" panose="020E0502050101010101" pitchFamily="34" charset="-79"/>
                <a:cs typeface="Narkisim" panose="020E0502050101010101" pitchFamily="34" charset="-79"/>
              </a:rPr>
              <a:t>Operational </a:t>
            </a:r>
            <a:r>
              <a:rPr lang="en-US" sz="3600" b="1" dirty="0" smtClean="0">
                <a:latin typeface="Narkisim" panose="020E0502050101010101" pitchFamily="34" charset="-79"/>
                <a:cs typeface="Narkisim" panose="020E0502050101010101" pitchFamily="34" charset="-79"/>
              </a:rPr>
              <a:t>Programming</a:t>
            </a:r>
            <a:endParaRPr lang="he-IL" sz="5400" b="1" dirty="0">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621473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7685314" y="0"/>
            <a:ext cx="4506686" cy="6871606"/>
          </a:xfrm>
          <a:prstGeom prst="rect">
            <a:avLst/>
          </a:prstGeom>
        </p:spPr>
      </p:pic>
      <p:pic>
        <p:nvPicPr>
          <p:cNvPr id="3" name="תמונה 2"/>
          <p:cNvPicPr>
            <a:picLocks noChangeAspect="1"/>
          </p:cNvPicPr>
          <p:nvPr/>
        </p:nvPicPr>
        <p:blipFill>
          <a:blip r:embed="rId3"/>
          <a:stretch>
            <a:fillRect/>
          </a:stretch>
        </p:blipFill>
        <p:spPr>
          <a:xfrm>
            <a:off x="2730842" y="3291841"/>
            <a:ext cx="5055326" cy="3579766"/>
          </a:xfrm>
          <a:prstGeom prst="rect">
            <a:avLst/>
          </a:prstGeom>
        </p:spPr>
      </p:pic>
      <p:pic>
        <p:nvPicPr>
          <p:cNvPr id="4" name="תמונה 3"/>
          <p:cNvPicPr>
            <a:picLocks noChangeAspect="1"/>
          </p:cNvPicPr>
          <p:nvPr/>
        </p:nvPicPr>
        <p:blipFill>
          <a:blip r:embed="rId4"/>
          <a:stretch>
            <a:fillRect/>
          </a:stretch>
        </p:blipFill>
        <p:spPr>
          <a:xfrm>
            <a:off x="2730841" y="0"/>
            <a:ext cx="5055327" cy="3291840"/>
          </a:xfrm>
          <a:prstGeom prst="rect">
            <a:avLst/>
          </a:prstGeom>
        </p:spPr>
      </p:pic>
      <p:sp>
        <p:nvSpPr>
          <p:cNvPr id="6" name="TextBox 5"/>
          <p:cNvSpPr txBox="1"/>
          <p:nvPr/>
        </p:nvSpPr>
        <p:spPr>
          <a:xfrm>
            <a:off x="247134" y="2835638"/>
            <a:ext cx="2199503" cy="1200329"/>
          </a:xfrm>
          <a:prstGeom prst="rect">
            <a:avLst/>
          </a:prstGeom>
          <a:noFill/>
        </p:spPr>
        <p:txBody>
          <a:bodyPr wrap="square" rtlCol="1">
            <a:spAutoFit/>
          </a:bodyPr>
          <a:lstStyle/>
          <a:p>
            <a:pPr algn="ctr"/>
            <a:r>
              <a:rPr lang="en-US" sz="3600" b="1" dirty="0" smtClean="0">
                <a:latin typeface="Narkisim" panose="020E0502050101010101" pitchFamily="34" charset="-79"/>
                <a:cs typeface="Narkisim" panose="020E0502050101010101" pitchFamily="34" charset="-79"/>
              </a:rPr>
              <a:t>What Has Changed?</a:t>
            </a:r>
            <a:endParaRPr lang="he-IL" sz="3600" b="1" dirty="0">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1108125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3135089" y="804499"/>
            <a:ext cx="8425543" cy="5374231"/>
          </a:xfrm>
          <a:prstGeom prst="rect">
            <a:avLst/>
          </a:prstGeom>
        </p:spPr>
      </p:pic>
      <p:sp>
        <p:nvSpPr>
          <p:cNvPr id="2" name="TextBox 1"/>
          <p:cNvSpPr txBox="1"/>
          <p:nvPr/>
        </p:nvSpPr>
        <p:spPr>
          <a:xfrm>
            <a:off x="391885" y="2706784"/>
            <a:ext cx="2455817" cy="1569660"/>
          </a:xfrm>
          <a:prstGeom prst="rect">
            <a:avLst/>
          </a:prstGeom>
          <a:noFill/>
        </p:spPr>
        <p:txBody>
          <a:bodyPr wrap="square" rtlCol="1">
            <a:spAutoFit/>
          </a:bodyPr>
          <a:lstStyle/>
          <a:p>
            <a:pPr algn="ctr"/>
            <a:r>
              <a:rPr lang="en-US" sz="3200" b="1" dirty="0" err="1"/>
              <a:t>Yigal</a:t>
            </a:r>
            <a:r>
              <a:rPr lang="en-US" sz="3200" b="1" dirty="0"/>
              <a:t> Amir </a:t>
            </a:r>
            <a:r>
              <a:rPr lang="en-US" sz="3200" b="1" dirty="0" smtClean="0"/>
              <a:t>During </a:t>
            </a:r>
            <a:r>
              <a:rPr lang="en-US" sz="3200" b="1" dirty="0"/>
              <a:t>H</a:t>
            </a:r>
            <a:r>
              <a:rPr lang="en-US" sz="3200" b="1" dirty="0" smtClean="0"/>
              <a:t>is </a:t>
            </a:r>
            <a:r>
              <a:rPr lang="en-US" sz="3200" b="1" dirty="0"/>
              <a:t>T</a:t>
            </a:r>
            <a:r>
              <a:rPr lang="en-US" sz="3200" b="1" dirty="0" smtClean="0"/>
              <a:t>rial</a:t>
            </a:r>
            <a:endParaRPr lang="he-IL" sz="3200" b="1" dirty="0"/>
          </a:p>
        </p:txBody>
      </p:sp>
    </p:spTree>
    <p:extLst>
      <p:ext uri="{BB962C8B-B14F-4D97-AF65-F5344CB8AC3E}">
        <p14:creationId xmlns:p14="http://schemas.microsoft.com/office/powerpoint/2010/main" val="1995784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04812" y="458410"/>
            <a:ext cx="2849880" cy="1325563"/>
          </a:xfrm>
        </p:spPr>
        <p:txBody>
          <a:bodyPr/>
          <a:lstStyle/>
          <a:p>
            <a:pPr algn="ctr" rtl="0"/>
            <a:r>
              <a:rPr lang="en-US" dirty="0" smtClean="0">
                <a:latin typeface="Narkisim" panose="020E0502050101010101" pitchFamily="34" charset="-79"/>
                <a:cs typeface="Narkisim" panose="020E0502050101010101" pitchFamily="34" charset="-79"/>
              </a:rPr>
              <a:t>One </a:t>
            </a:r>
            <a:r>
              <a:rPr lang="en-US" dirty="0">
                <a:latin typeface="Narkisim" panose="020E0502050101010101" pitchFamily="34" charset="-79"/>
                <a:cs typeface="Narkisim" panose="020E0502050101010101" pitchFamily="34" charset="-79"/>
              </a:rPr>
              <a:t>of </a:t>
            </a:r>
            <a:r>
              <a:rPr lang="en-US" dirty="0" smtClean="0">
                <a:latin typeface="Narkisim" panose="020E0502050101010101" pitchFamily="34" charset="-79"/>
                <a:cs typeface="Narkisim" panose="020E0502050101010101" pitchFamily="34" charset="-79"/>
              </a:rPr>
              <a:t>Us</a:t>
            </a:r>
            <a:r>
              <a:rPr lang="en-US" dirty="0">
                <a:latin typeface="Narkisim" panose="020E0502050101010101" pitchFamily="34" charset="-79"/>
                <a:cs typeface="Narkisim" panose="020E0502050101010101" pitchFamily="34" charset="-79"/>
              </a:rPr>
              <a:t>...</a:t>
            </a:r>
            <a:endParaRPr lang="he-IL" dirty="0">
              <a:latin typeface="Narkisim" panose="020E0502050101010101" pitchFamily="34" charset="-79"/>
              <a:cs typeface="Narkisim" panose="020E0502050101010101" pitchFamily="34" charset="-79"/>
            </a:endParaRPr>
          </a:p>
        </p:txBody>
      </p:sp>
      <p:graphicFrame>
        <p:nvGraphicFramePr>
          <p:cNvPr id="3" name="דיאגרמה 2"/>
          <p:cNvGraphicFramePr/>
          <p:nvPr>
            <p:extLst>
              <p:ext uri="{D42A27DB-BD31-4B8C-83A1-F6EECF244321}">
                <p14:modId xmlns:p14="http://schemas.microsoft.com/office/powerpoint/2010/main" val="2088489360"/>
              </p:ext>
            </p:extLst>
          </p:nvPr>
        </p:nvGraphicFramePr>
        <p:xfrm>
          <a:off x="375920" y="157964"/>
          <a:ext cx="8128000" cy="22325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דיאגרמה 3"/>
          <p:cNvGraphicFramePr/>
          <p:nvPr>
            <p:extLst>
              <p:ext uri="{D42A27DB-BD31-4B8C-83A1-F6EECF244321}">
                <p14:modId xmlns:p14="http://schemas.microsoft.com/office/powerpoint/2010/main" val="1135389541"/>
              </p:ext>
            </p:extLst>
          </p:nvPr>
        </p:nvGraphicFramePr>
        <p:xfrm>
          <a:off x="1888309" y="1791397"/>
          <a:ext cx="8128000" cy="34473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5" name="דיאגרמה 4"/>
          <p:cNvGraphicFramePr/>
          <p:nvPr>
            <p:extLst>
              <p:ext uri="{D42A27DB-BD31-4B8C-83A1-F6EECF244321}">
                <p14:modId xmlns:p14="http://schemas.microsoft.com/office/powerpoint/2010/main" val="3839908656"/>
              </p:ext>
            </p:extLst>
          </p:nvPr>
        </p:nvGraphicFramePr>
        <p:xfrm>
          <a:off x="3609703" y="4807707"/>
          <a:ext cx="8128000" cy="173615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216964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91242" y="1240337"/>
            <a:ext cx="10515600" cy="4572635"/>
          </a:xfrm>
        </p:spPr>
        <p:txBody>
          <a:bodyPr>
            <a:normAutofit fontScale="90000"/>
          </a:bodyPr>
          <a:lstStyle/>
          <a:p>
            <a:pPr rtl="0"/>
            <a:r>
              <a:rPr lang="en-US" sz="4000" dirty="0">
                <a:latin typeface="Aharoni" panose="02010803020104030203" pitchFamily="2" charset="-79"/>
                <a:cs typeface="Aharoni" panose="02010803020104030203" pitchFamily="2" charset="-79"/>
              </a:rPr>
              <a:t>"</a:t>
            </a:r>
            <a:r>
              <a:rPr lang="en-US" sz="3100" dirty="0">
                <a:latin typeface="Aharoni" panose="02010803020104030203" pitchFamily="2" charset="-79"/>
                <a:cs typeface="Aharoni" panose="02010803020104030203" pitchFamily="2" charset="-79"/>
              </a:rPr>
              <a:t>Without faith in my name, I had no power to do that - that is, faith in the afterlife. For the past three years, I have realized that Yitzhak Rabin is not a leader who can lead the people ... He has abandoned Jews, he lied, he had the lust for government. He </a:t>
            </a:r>
            <a:r>
              <a:rPr lang="en-US" sz="3100" dirty="0" smtClean="0">
                <a:latin typeface="Aharoni" panose="02010803020104030203" pitchFamily="2" charset="-79"/>
                <a:cs typeface="Aharoni" panose="02010803020104030203" pitchFamily="2" charset="-79"/>
              </a:rPr>
              <a:t>brainwashed </a:t>
            </a:r>
            <a:r>
              <a:rPr lang="en-US" sz="3100" dirty="0">
                <a:latin typeface="Aharoni" panose="02010803020104030203" pitchFamily="2" charset="-79"/>
                <a:cs typeface="Aharoni" panose="02010803020104030203" pitchFamily="2" charset="-79"/>
              </a:rPr>
              <a:t>people and the media. He came up with ideas like a Palestinian state. He received a Nobel Peace Prize with Arafat but he </a:t>
            </a:r>
            <a:r>
              <a:rPr lang="en-US" sz="3100" dirty="0" smtClean="0">
                <a:latin typeface="Aharoni" panose="02010803020104030203" pitchFamily="2" charset="-79"/>
                <a:cs typeface="Aharoni" panose="02010803020104030203" pitchFamily="2" charset="-79"/>
              </a:rPr>
              <a:t>didn't pay attention to his </a:t>
            </a:r>
            <a:r>
              <a:rPr lang="en-US" sz="3100" dirty="0">
                <a:latin typeface="Aharoni" panose="02010803020104030203" pitchFamily="2" charset="-79"/>
                <a:cs typeface="Aharoni" panose="02010803020104030203" pitchFamily="2" charset="-79"/>
              </a:rPr>
              <a:t>people. He split the people. He left the settlers aside and didn't consider them. I had to save the people because the people didn't understand. He used the term "peace </a:t>
            </a:r>
            <a:r>
              <a:rPr lang="en-US" sz="3100" dirty="0" smtClean="0">
                <a:latin typeface="Aharoni" panose="02010803020104030203" pitchFamily="2" charset="-79"/>
                <a:cs typeface="Aharoni" panose="02010803020104030203" pitchFamily="2" charset="-79"/>
              </a:rPr>
              <a:t>victims“, </a:t>
            </a:r>
            <a:r>
              <a:rPr lang="en-US" sz="3100" dirty="0">
                <a:latin typeface="Aharoni" panose="02010803020104030203" pitchFamily="2" charset="-79"/>
                <a:cs typeface="Aharoni" panose="02010803020104030203" pitchFamily="2" charset="-79"/>
              </a:rPr>
              <a:t>soldiers were killed in Lebanon and Israel did not respond because there was a political process ... "</a:t>
            </a:r>
            <a:r>
              <a:rPr lang="en-US" sz="3100" dirty="0" smtClean="0"/>
              <a:t/>
            </a:r>
            <a:br>
              <a:rPr lang="en-US" sz="3100" dirty="0" smtClean="0"/>
            </a:br>
            <a:r>
              <a:rPr lang="en-US" sz="3100" dirty="0" smtClean="0"/>
              <a:t/>
            </a:r>
            <a:br>
              <a:rPr lang="en-US" sz="3100" dirty="0" smtClean="0"/>
            </a:br>
            <a:r>
              <a:rPr lang="en-US" sz="2700" dirty="0">
                <a:latin typeface="+mn-lt"/>
              </a:rPr>
              <a:t>From the report of the Inquiry Committee on the assassination of the late Prime Minister Rabin</a:t>
            </a:r>
            <a:endParaRPr lang="he-IL" dirty="0">
              <a:latin typeface="+mn-lt"/>
            </a:endParaRPr>
          </a:p>
        </p:txBody>
      </p:sp>
    </p:spTree>
    <p:extLst>
      <p:ext uri="{BB962C8B-B14F-4D97-AF65-F5344CB8AC3E}">
        <p14:creationId xmlns:p14="http://schemas.microsoft.com/office/powerpoint/2010/main" val="3023996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4595812" y="2667000"/>
            <a:ext cx="3000375" cy="1524000"/>
          </a:xfrm>
          <a:prstGeom prst="rect">
            <a:avLst/>
          </a:prstGeom>
        </p:spPr>
      </p:pic>
      <p:pic>
        <p:nvPicPr>
          <p:cNvPr id="3" name="תמונה 2"/>
          <p:cNvPicPr>
            <a:picLocks noChangeAspect="1"/>
          </p:cNvPicPr>
          <p:nvPr/>
        </p:nvPicPr>
        <p:blipFill>
          <a:blip r:embed="rId3"/>
          <a:stretch>
            <a:fillRect/>
          </a:stretch>
        </p:blipFill>
        <p:spPr>
          <a:xfrm>
            <a:off x="2616926" y="0"/>
            <a:ext cx="9575074" cy="6858000"/>
          </a:xfrm>
          <a:prstGeom prst="rect">
            <a:avLst/>
          </a:prstGeom>
        </p:spPr>
      </p:pic>
      <p:sp>
        <p:nvSpPr>
          <p:cNvPr id="5" name="TextBox 4"/>
          <p:cNvSpPr txBox="1"/>
          <p:nvPr/>
        </p:nvSpPr>
        <p:spPr>
          <a:xfrm>
            <a:off x="416241" y="4191000"/>
            <a:ext cx="1882822" cy="1323439"/>
          </a:xfrm>
          <a:prstGeom prst="rect">
            <a:avLst/>
          </a:prstGeom>
          <a:noFill/>
        </p:spPr>
        <p:txBody>
          <a:bodyPr wrap="square" rtlCol="1">
            <a:spAutoFit/>
          </a:bodyPr>
          <a:lstStyle/>
          <a:p>
            <a:pPr algn="ctr"/>
            <a:r>
              <a:rPr lang="en-US" sz="2000" b="1" dirty="0" smtClean="0"/>
              <a:t>Signing </a:t>
            </a:r>
            <a:r>
              <a:rPr lang="en-US" sz="2000" b="1" dirty="0"/>
              <a:t>of the Oslo </a:t>
            </a:r>
            <a:r>
              <a:rPr lang="en-US" sz="2000" b="1" dirty="0" smtClean="0"/>
              <a:t>Accords</a:t>
            </a:r>
          </a:p>
          <a:p>
            <a:pPr algn="ctr"/>
            <a:r>
              <a:rPr lang="en-US" sz="2000" b="1" dirty="0" smtClean="0"/>
              <a:t> </a:t>
            </a:r>
            <a:r>
              <a:rPr lang="en-US" sz="2000" b="1" dirty="0" smtClean="0"/>
              <a:t>13 September, </a:t>
            </a:r>
            <a:r>
              <a:rPr lang="en-US" sz="2000" b="1" dirty="0"/>
              <a:t>1993</a:t>
            </a:r>
            <a:endParaRPr lang="he-IL" sz="2000" dirty="0"/>
          </a:p>
        </p:txBody>
      </p:sp>
      <p:sp>
        <p:nvSpPr>
          <p:cNvPr id="7" name="כותרת 1"/>
          <p:cNvSpPr txBox="1">
            <a:spLocks/>
          </p:cNvSpPr>
          <p:nvPr/>
        </p:nvSpPr>
        <p:spPr>
          <a:xfrm>
            <a:off x="416241" y="700019"/>
            <a:ext cx="1751512" cy="2382883"/>
          </a:xfrm>
          <a:prstGeom prst="rect">
            <a:avLst/>
          </a:prstGeom>
        </p:spPr>
        <p:txBody>
          <a:bodyPr vert="horz" lIns="91440" tIns="45720" rIns="91440" bIns="45720" rtlCol="0" anchor="ctr">
            <a:normAutofit fontScale="55000" lnSpcReduction="20000"/>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en-US" sz="3600" dirty="0">
                <a:latin typeface="Narkisim" panose="020E0502050101010101" pitchFamily="34" charset="-79"/>
                <a:cs typeface="Narkisim" panose="020E0502050101010101" pitchFamily="34" charset="-79"/>
              </a:rPr>
              <a:t>"</a:t>
            </a:r>
            <a:r>
              <a:rPr lang="en-US" sz="3600" dirty="0">
                <a:latin typeface="+mn-lt"/>
                <a:cs typeface="Narkisim" panose="020E0502050101010101" pitchFamily="34" charset="-79"/>
              </a:rPr>
              <a:t>What do you mean why </a:t>
            </a:r>
            <a:r>
              <a:rPr lang="en-US" sz="3600" dirty="0" smtClean="0">
                <a:latin typeface="+mn-lt"/>
                <a:cs typeface="Narkisim" panose="020E0502050101010101" pitchFamily="34" charset="-79"/>
              </a:rPr>
              <a:t>did I shoot </a:t>
            </a:r>
            <a:r>
              <a:rPr lang="en-US" sz="3600" dirty="0">
                <a:latin typeface="+mn-lt"/>
                <a:cs typeface="Narkisim" panose="020E0502050101010101" pitchFamily="34" charset="-79"/>
              </a:rPr>
              <a:t>Rabin? Someone had to stop the Oslo Accords."</a:t>
            </a:r>
          </a:p>
          <a:p>
            <a:pPr algn="ctr" rtl="0"/>
            <a:r>
              <a:rPr lang="en-US" sz="3600" dirty="0">
                <a:latin typeface="+mn-lt"/>
                <a:cs typeface="Narkisim" panose="020E0502050101010101" pitchFamily="34" charset="-79"/>
              </a:rPr>
              <a:t>Amir testified at the </a:t>
            </a:r>
            <a:r>
              <a:rPr lang="en-US" sz="3600" dirty="0" err="1">
                <a:latin typeface="+mn-lt"/>
                <a:cs typeface="Narkisim" panose="020E0502050101010101" pitchFamily="34" charset="-79"/>
              </a:rPr>
              <a:t>Shamgar</a:t>
            </a:r>
            <a:r>
              <a:rPr lang="en-US" sz="3600" dirty="0">
                <a:latin typeface="+mn-lt"/>
                <a:cs typeface="Narkisim" panose="020E0502050101010101" pitchFamily="34" charset="-79"/>
              </a:rPr>
              <a:t> Committee</a:t>
            </a:r>
            <a:endParaRPr lang="he-IL" sz="3600" dirty="0">
              <a:latin typeface="+mn-lt"/>
              <a:cs typeface="Narkisim" panose="020E0502050101010101" pitchFamily="34" charset="-79"/>
            </a:endParaRPr>
          </a:p>
        </p:txBody>
      </p:sp>
    </p:spTree>
    <p:extLst>
      <p:ext uri="{BB962C8B-B14F-4D97-AF65-F5344CB8AC3E}">
        <p14:creationId xmlns:p14="http://schemas.microsoft.com/office/powerpoint/2010/main" val="1855864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a:xfrm>
            <a:off x="365759" y="2767771"/>
            <a:ext cx="2250075" cy="1322455"/>
          </a:xfrm>
        </p:spPr>
        <p:txBody>
          <a:bodyPr>
            <a:noAutofit/>
          </a:bodyPr>
          <a:lstStyle/>
          <a:p>
            <a:pPr rtl="0"/>
            <a:r>
              <a:rPr lang="en-US" sz="2300" dirty="0">
                <a:latin typeface="Narkisim" panose="020E0502050101010101" pitchFamily="34" charset="-79"/>
                <a:cs typeface="Narkisim" panose="020E0502050101010101" pitchFamily="34" charset="-79"/>
              </a:rPr>
              <a:t>"</a:t>
            </a:r>
            <a:r>
              <a:rPr lang="en-US" sz="2000" dirty="0">
                <a:latin typeface="+mn-lt"/>
                <a:cs typeface="Narkisim" panose="020E0502050101010101" pitchFamily="34" charset="-79"/>
              </a:rPr>
              <a:t>The problem is that Rabin </a:t>
            </a:r>
            <a:r>
              <a:rPr lang="en-US" sz="2000" dirty="0" smtClean="0">
                <a:latin typeface="+mn-lt"/>
                <a:cs typeface="Narkisim" panose="020E0502050101010101" pitchFamily="34" charset="-79"/>
              </a:rPr>
              <a:t>held the image of security in </a:t>
            </a:r>
            <a:r>
              <a:rPr lang="en-US" sz="2000" dirty="0">
                <a:latin typeface="+mn-lt"/>
                <a:cs typeface="Narkisim" panose="020E0502050101010101" pitchFamily="34" charset="-79"/>
              </a:rPr>
              <a:t>the </a:t>
            </a:r>
            <a:r>
              <a:rPr lang="en-US" sz="2000" dirty="0" smtClean="0">
                <a:latin typeface="+mn-lt"/>
                <a:cs typeface="Narkisim" panose="020E0502050101010101" pitchFamily="34" charset="-79"/>
              </a:rPr>
              <a:t>people’s minds. </a:t>
            </a:r>
            <a:r>
              <a:rPr lang="en-US" sz="2000" dirty="0">
                <a:latin typeface="+mn-lt"/>
                <a:cs typeface="Narkisim" panose="020E0502050101010101" pitchFamily="34" charset="-79"/>
              </a:rPr>
              <a:t>Rabin closed people's eyes. People said that when he was there he could be trusted. And that mistake was a serious problem."</a:t>
            </a:r>
            <a:r>
              <a:rPr lang="en-US" sz="2000" dirty="0" smtClean="0">
                <a:latin typeface="+mn-lt"/>
                <a:cs typeface="Narkisim" panose="020E0502050101010101" pitchFamily="34" charset="-79"/>
              </a:rPr>
              <a:t/>
            </a:r>
            <a:br>
              <a:rPr lang="en-US" sz="2000" dirty="0" smtClean="0">
                <a:latin typeface="+mn-lt"/>
                <a:cs typeface="Narkisim" panose="020E0502050101010101" pitchFamily="34" charset="-79"/>
              </a:rPr>
            </a:br>
            <a:r>
              <a:rPr lang="en-US" sz="2000" dirty="0" smtClean="0">
                <a:latin typeface="+mn-lt"/>
                <a:cs typeface="Narkisim" panose="020E0502050101010101" pitchFamily="34" charset="-79"/>
              </a:rPr>
              <a:t/>
            </a:r>
            <a:br>
              <a:rPr lang="en-US" sz="2000" dirty="0" smtClean="0">
                <a:latin typeface="+mn-lt"/>
                <a:cs typeface="Narkisim" panose="020E0502050101010101" pitchFamily="34" charset="-79"/>
              </a:rPr>
            </a:br>
            <a:r>
              <a:rPr lang="en-US" sz="2000" dirty="0">
                <a:latin typeface="+mn-lt"/>
                <a:cs typeface="Narkisim" panose="020E0502050101010101" pitchFamily="34" charset="-79"/>
              </a:rPr>
              <a:t>"This prize is </a:t>
            </a:r>
            <a:r>
              <a:rPr lang="en-US" sz="2000" dirty="0" smtClean="0">
                <a:latin typeface="+mn-lt"/>
                <a:cs typeface="Narkisim" panose="020E0502050101010101" pitchFamily="34" charset="-79"/>
              </a:rPr>
              <a:t>Haman, </a:t>
            </a:r>
            <a:r>
              <a:rPr lang="en-US" sz="2000" dirty="0">
                <a:latin typeface="+mn-lt"/>
                <a:cs typeface="Narkisim" panose="020E0502050101010101" pitchFamily="34" charset="-79"/>
              </a:rPr>
              <a:t>and Rabin is </a:t>
            </a:r>
            <a:r>
              <a:rPr lang="en-US" sz="2000" dirty="0" err="1" smtClean="0">
                <a:latin typeface="+mn-lt"/>
                <a:cs typeface="Narkisim" panose="020E0502050101010101" pitchFamily="34" charset="-79"/>
              </a:rPr>
              <a:t>Achshverosh</a:t>
            </a:r>
            <a:r>
              <a:rPr lang="en-US" sz="2000" dirty="0" smtClean="0">
                <a:latin typeface="+mn-lt"/>
                <a:cs typeface="Narkisim" panose="020E0502050101010101" pitchFamily="34" charset="-79"/>
              </a:rPr>
              <a:t> </a:t>
            </a:r>
            <a:r>
              <a:rPr lang="he-IL" sz="2000" dirty="0" smtClean="0">
                <a:latin typeface="+mn-lt"/>
                <a:cs typeface="Narkisim" panose="020E0502050101010101" pitchFamily="34" charset="-79"/>
              </a:rPr>
              <a:t>"</a:t>
            </a:r>
            <a:r>
              <a:rPr lang="en-US" sz="2000" dirty="0" smtClean="0">
                <a:latin typeface="+mn-lt"/>
                <a:cs typeface="Narkisim" panose="020E0502050101010101" pitchFamily="34" charset="-79"/>
              </a:rPr>
              <a:t/>
            </a:r>
            <a:br>
              <a:rPr lang="en-US" sz="2000" dirty="0" smtClean="0">
                <a:latin typeface="+mn-lt"/>
                <a:cs typeface="Narkisim" panose="020E0502050101010101" pitchFamily="34" charset="-79"/>
              </a:rPr>
            </a:br>
            <a:r>
              <a:rPr lang="en-US" sz="2000" dirty="0" smtClean="0">
                <a:latin typeface="+mn-lt"/>
                <a:cs typeface="Narkisim" panose="020E0502050101010101" pitchFamily="34" charset="-79"/>
              </a:rPr>
              <a:t/>
            </a:r>
            <a:br>
              <a:rPr lang="en-US" sz="2000" dirty="0" smtClean="0">
                <a:latin typeface="+mn-lt"/>
                <a:cs typeface="Narkisim" panose="020E0502050101010101" pitchFamily="34" charset="-79"/>
              </a:rPr>
            </a:br>
            <a:r>
              <a:rPr lang="en-US" sz="2000" dirty="0">
                <a:latin typeface="+mn-lt"/>
                <a:cs typeface="Narkisim" panose="020E0502050101010101" pitchFamily="34" charset="-79"/>
              </a:rPr>
              <a:t>Amir to the </a:t>
            </a:r>
            <a:r>
              <a:rPr lang="en-US" sz="2000" dirty="0" err="1">
                <a:latin typeface="+mn-lt"/>
                <a:cs typeface="Narkisim" panose="020E0502050101010101" pitchFamily="34" charset="-79"/>
              </a:rPr>
              <a:t>Shamgar</a:t>
            </a:r>
            <a:r>
              <a:rPr lang="en-US" sz="2000" dirty="0">
                <a:latin typeface="+mn-lt"/>
                <a:cs typeface="Narkisim" panose="020E0502050101010101" pitchFamily="34" charset="-79"/>
              </a:rPr>
              <a:t> Committee</a:t>
            </a:r>
            <a:endParaRPr lang="he-IL" sz="2000" dirty="0">
              <a:latin typeface="+mn-lt"/>
              <a:cs typeface="Narkisim" panose="020E0502050101010101" pitchFamily="34" charset="-79"/>
            </a:endParaRPr>
          </a:p>
        </p:txBody>
      </p:sp>
      <p:pic>
        <p:nvPicPr>
          <p:cNvPr id="2" name="תמונה 1"/>
          <p:cNvPicPr>
            <a:picLocks noChangeAspect="1"/>
          </p:cNvPicPr>
          <p:nvPr/>
        </p:nvPicPr>
        <p:blipFill>
          <a:blip r:embed="rId2"/>
          <a:stretch>
            <a:fillRect/>
          </a:stretch>
        </p:blipFill>
        <p:spPr>
          <a:xfrm>
            <a:off x="2969622" y="0"/>
            <a:ext cx="9222378" cy="6858000"/>
          </a:xfrm>
          <a:prstGeom prst="rect">
            <a:avLst/>
          </a:prstGeom>
        </p:spPr>
      </p:pic>
    </p:spTree>
    <p:extLst>
      <p:ext uri="{BB962C8B-B14F-4D97-AF65-F5344CB8AC3E}">
        <p14:creationId xmlns:p14="http://schemas.microsoft.com/office/powerpoint/2010/main" val="3155575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40378" y="-240375"/>
            <a:ext cx="10515600" cy="1325563"/>
          </a:xfrm>
        </p:spPr>
        <p:txBody>
          <a:bodyPr>
            <a:normAutofit/>
          </a:bodyPr>
          <a:lstStyle/>
          <a:p>
            <a:pPr algn="ctr" rtl="0"/>
            <a:r>
              <a:rPr lang="en-US" dirty="0" smtClean="0">
                <a:latin typeface="Narkisim" panose="020E0502050101010101" pitchFamily="34" charset="-79"/>
                <a:cs typeface="Narkisim" panose="020E0502050101010101" pitchFamily="34" charset="-79"/>
              </a:rPr>
              <a:t>Rabin, the Man</a:t>
            </a:r>
            <a:endParaRPr lang="he-IL" dirty="0">
              <a:latin typeface="Narkisim" panose="020E0502050101010101" pitchFamily="34" charset="-79"/>
              <a:cs typeface="Narkisim" panose="020E0502050101010101" pitchFamily="34" charset="-79"/>
            </a:endParaRPr>
          </a:p>
        </p:txBody>
      </p:sp>
      <p:pic>
        <p:nvPicPr>
          <p:cNvPr id="3" name="תמונה 2"/>
          <p:cNvPicPr>
            <a:picLocks noChangeAspect="1"/>
          </p:cNvPicPr>
          <p:nvPr/>
        </p:nvPicPr>
        <p:blipFill>
          <a:blip r:embed="rId2"/>
          <a:stretch>
            <a:fillRect/>
          </a:stretch>
        </p:blipFill>
        <p:spPr>
          <a:xfrm>
            <a:off x="3100251" y="809897"/>
            <a:ext cx="9091749" cy="6109648"/>
          </a:xfrm>
          <a:prstGeom prst="rect">
            <a:avLst/>
          </a:prstGeom>
        </p:spPr>
      </p:pic>
      <p:sp>
        <p:nvSpPr>
          <p:cNvPr id="5" name="TextBox 4"/>
          <p:cNvSpPr txBox="1"/>
          <p:nvPr/>
        </p:nvSpPr>
        <p:spPr>
          <a:xfrm>
            <a:off x="557348" y="348423"/>
            <a:ext cx="1985555" cy="3046988"/>
          </a:xfrm>
          <a:prstGeom prst="rect">
            <a:avLst/>
          </a:prstGeom>
          <a:noFill/>
        </p:spPr>
        <p:txBody>
          <a:bodyPr wrap="square" rtlCol="1">
            <a:spAutoFit/>
          </a:bodyPr>
          <a:lstStyle/>
          <a:p>
            <a:pPr algn="ctr"/>
            <a:r>
              <a:rPr lang="en-US" sz="2400" dirty="0"/>
              <a:t>"... I just need a </a:t>
            </a:r>
            <a:r>
              <a:rPr lang="en-US" sz="2400" dirty="0" smtClean="0"/>
              <a:t>nation, </a:t>
            </a:r>
            <a:r>
              <a:rPr lang="en-US" sz="2400" dirty="0"/>
              <a:t>that's what I need. </a:t>
            </a:r>
            <a:r>
              <a:rPr lang="en-US" sz="2400" dirty="0">
                <a:solidFill>
                  <a:srgbClr val="FF0000"/>
                </a:solidFill>
              </a:rPr>
              <a:t>And our </a:t>
            </a:r>
            <a:r>
              <a:rPr lang="en-US" sz="2400" dirty="0" smtClean="0">
                <a:solidFill>
                  <a:srgbClr val="FF0000"/>
                </a:solidFill>
              </a:rPr>
              <a:t>nation is </a:t>
            </a:r>
            <a:r>
              <a:rPr lang="en-US" sz="2400" dirty="0">
                <a:solidFill>
                  <a:srgbClr val="FF0000"/>
                </a:solidFill>
              </a:rPr>
              <a:t>torn,</a:t>
            </a:r>
            <a:r>
              <a:rPr lang="en-US" sz="2400" dirty="0"/>
              <a:t> and I </a:t>
            </a:r>
            <a:r>
              <a:rPr lang="en-US" sz="2400" dirty="0" smtClean="0"/>
              <a:t>wasn’t the one who tore </a:t>
            </a:r>
            <a:r>
              <a:rPr lang="en-US" sz="2400" dirty="0"/>
              <a:t>it down."</a:t>
            </a:r>
            <a:endParaRPr lang="he-IL" sz="2400" b="1" dirty="0"/>
          </a:p>
        </p:txBody>
      </p:sp>
      <p:sp>
        <p:nvSpPr>
          <p:cNvPr id="6" name="TextBox 5"/>
          <p:cNvSpPr txBox="1"/>
          <p:nvPr/>
        </p:nvSpPr>
        <p:spPr>
          <a:xfrm>
            <a:off x="701039" y="3984209"/>
            <a:ext cx="1841864" cy="2800767"/>
          </a:xfrm>
          <a:prstGeom prst="rect">
            <a:avLst/>
          </a:prstGeom>
          <a:noFill/>
        </p:spPr>
        <p:txBody>
          <a:bodyPr wrap="square" rtlCol="1">
            <a:spAutoFit/>
          </a:bodyPr>
          <a:lstStyle/>
          <a:p>
            <a:pPr algn="ctr"/>
            <a:r>
              <a:rPr lang="en-US" sz="1600" b="1" dirty="0"/>
              <a:t>"There is a persecuting law and it is </a:t>
            </a:r>
            <a:r>
              <a:rPr lang="en-US" sz="1600" b="1" dirty="0" smtClean="0"/>
              <a:t>permanent </a:t>
            </a:r>
            <a:r>
              <a:rPr lang="en-US" sz="1600" b="1" dirty="0"/>
              <a:t>and a law  </a:t>
            </a:r>
            <a:r>
              <a:rPr lang="en-US" sz="1600" b="1" dirty="0" smtClean="0"/>
              <a:t>does not apply to those </a:t>
            </a:r>
            <a:r>
              <a:rPr lang="en-US" sz="1600" b="1" dirty="0" smtClean="0">
                <a:solidFill>
                  <a:srgbClr val="FF0000"/>
                </a:solidFill>
              </a:rPr>
              <a:t>who </a:t>
            </a:r>
            <a:r>
              <a:rPr lang="en-US" sz="1600" b="1" dirty="0">
                <a:solidFill>
                  <a:srgbClr val="FF0000"/>
                </a:solidFill>
              </a:rPr>
              <a:t>remove parts of the Land of Israel as well</a:t>
            </a:r>
            <a:r>
              <a:rPr lang="en-US" sz="1600" b="1" dirty="0"/>
              <a:t>."</a:t>
            </a:r>
            <a:r>
              <a:rPr lang="en-US" sz="1600" b="1" dirty="0" smtClean="0"/>
              <a:t/>
            </a:r>
            <a:br>
              <a:rPr lang="en-US" sz="1600" b="1" dirty="0" smtClean="0"/>
            </a:br>
            <a:r>
              <a:rPr lang="en-US" sz="1600" dirty="0" smtClean="0"/>
              <a:t>Testimony </a:t>
            </a:r>
            <a:r>
              <a:rPr lang="en-US" sz="1600" dirty="0"/>
              <a:t>of Amir to the </a:t>
            </a:r>
            <a:r>
              <a:rPr lang="en-US" sz="1600" dirty="0" err="1"/>
              <a:t>Shamgar</a:t>
            </a:r>
            <a:r>
              <a:rPr lang="en-US" sz="1600" dirty="0"/>
              <a:t> Committee</a:t>
            </a:r>
            <a:endParaRPr lang="he-IL" sz="1600" dirty="0" smtClean="0"/>
          </a:p>
        </p:txBody>
      </p:sp>
      <p:sp>
        <p:nvSpPr>
          <p:cNvPr id="7" name="TextBox 6"/>
          <p:cNvSpPr txBox="1"/>
          <p:nvPr/>
        </p:nvSpPr>
        <p:spPr>
          <a:xfrm>
            <a:off x="509455" y="3316838"/>
            <a:ext cx="1985555" cy="584775"/>
          </a:xfrm>
          <a:prstGeom prst="rect">
            <a:avLst/>
          </a:prstGeom>
          <a:noFill/>
        </p:spPr>
        <p:txBody>
          <a:bodyPr wrap="square" rtlCol="1">
            <a:spAutoFit/>
          </a:bodyPr>
          <a:lstStyle/>
          <a:p>
            <a:pPr algn="ctr"/>
            <a:r>
              <a:rPr lang="en-US" sz="1600" dirty="0" err="1" smtClean="0"/>
              <a:t>Yigal</a:t>
            </a:r>
            <a:r>
              <a:rPr lang="en-US" sz="1600" dirty="0" smtClean="0"/>
              <a:t> Amir’s investigation</a:t>
            </a:r>
            <a:endParaRPr lang="he-IL" sz="1600" b="1" dirty="0"/>
          </a:p>
        </p:txBody>
      </p:sp>
    </p:spTree>
    <p:extLst>
      <p:ext uri="{BB962C8B-B14F-4D97-AF65-F5344CB8AC3E}">
        <p14:creationId xmlns:p14="http://schemas.microsoft.com/office/powerpoint/2010/main" val="2109445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2723025" y="1077678"/>
            <a:ext cx="9468975" cy="5819819"/>
          </a:xfrm>
          <a:prstGeom prst="rect">
            <a:avLst/>
          </a:prstGeom>
        </p:spPr>
      </p:pic>
      <p:sp>
        <p:nvSpPr>
          <p:cNvPr id="6" name="TextBox 5"/>
          <p:cNvSpPr txBox="1"/>
          <p:nvPr/>
        </p:nvSpPr>
        <p:spPr>
          <a:xfrm>
            <a:off x="158927" y="613231"/>
            <a:ext cx="2272938" cy="2523768"/>
          </a:xfrm>
          <a:prstGeom prst="rect">
            <a:avLst/>
          </a:prstGeom>
          <a:noFill/>
        </p:spPr>
        <p:txBody>
          <a:bodyPr wrap="square" rtlCol="1">
            <a:spAutoFit/>
          </a:bodyPr>
          <a:lstStyle/>
          <a:p>
            <a:pPr algn="ctr"/>
            <a:r>
              <a:rPr lang="en-US" sz="2000" b="1" dirty="0" smtClean="0"/>
              <a:t>"...there </a:t>
            </a:r>
            <a:r>
              <a:rPr lang="en-US" sz="2000" b="1" dirty="0"/>
              <a:t>is a more important imperative than </a:t>
            </a:r>
            <a:r>
              <a:rPr lang="en-US" sz="2000" b="1" dirty="0" smtClean="0"/>
              <a:t>“do not murder” </a:t>
            </a:r>
            <a:r>
              <a:rPr lang="en-US" sz="2000" b="1" dirty="0"/>
              <a:t>and it is l</a:t>
            </a:r>
            <a:r>
              <a:rPr lang="en-US" sz="2000" b="1" dirty="0" smtClean="0"/>
              <a:t>ife-saving </a:t>
            </a:r>
            <a:r>
              <a:rPr lang="en-US" sz="2000" b="1" dirty="0"/>
              <a:t>..."</a:t>
            </a:r>
            <a:r>
              <a:rPr lang="en-US" sz="2000" b="1" dirty="0" smtClean="0"/>
              <a:t/>
            </a:r>
            <a:br>
              <a:rPr lang="en-US" sz="2000" b="1" dirty="0" smtClean="0"/>
            </a:br>
            <a:r>
              <a:rPr lang="en-US" sz="2000" b="1" dirty="0" smtClean="0"/>
              <a:t/>
            </a:r>
            <a:br>
              <a:rPr lang="en-US" sz="2000" b="1" dirty="0" smtClean="0"/>
            </a:br>
            <a:endParaRPr lang="he-IL" b="1" dirty="0"/>
          </a:p>
        </p:txBody>
      </p:sp>
      <p:sp>
        <p:nvSpPr>
          <p:cNvPr id="3" name="מלבן 2"/>
          <p:cNvSpPr/>
          <p:nvPr/>
        </p:nvSpPr>
        <p:spPr>
          <a:xfrm>
            <a:off x="465905" y="2116889"/>
            <a:ext cx="1658982" cy="4770537"/>
          </a:xfrm>
          <a:prstGeom prst="rect">
            <a:avLst/>
          </a:prstGeom>
        </p:spPr>
        <p:txBody>
          <a:bodyPr wrap="square">
            <a:spAutoFit/>
          </a:bodyPr>
          <a:lstStyle/>
          <a:p>
            <a:r>
              <a:rPr lang="en-US" dirty="0">
                <a:latin typeface="Assistant"/>
              </a:rPr>
              <a:t>"</a:t>
            </a:r>
            <a:r>
              <a:rPr lang="en-US" sz="1900" dirty="0"/>
              <a:t>A whole nation doesn't notice at all that a Palestinian state with an army of terrorists is here, and we will have to fight with them."</a:t>
            </a:r>
            <a:r>
              <a:rPr lang="en-US" sz="1900" dirty="0" smtClean="0"/>
              <a:t/>
            </a:r>
            <a:br>
              <a:rPr lang="en-US" sz="1900" dirty="0" smtClean="0"/>
            </a:br>
            <a:r>
              <a:rPr lang="en-US" sz="1900" dirty="0" smtClean="0"/>
              <a:t/>
            </a:r>
            <a:br>
              <a:rPr lang="en-US" sz="1900" dirty="0" smtClean="0"/>
            </a:br>
            <a:r>
              <a:rPr lang="en-US" sz="1900" dirty="0"/>
              <a:t>Amir in Detention Extension 5.11</a:t>
            </a:r>
            <a:endParaRPr lang="he-IL" sz="1900" dirty="0"/>
          </a:p>
        </p:txBody>
      </p:sp>
      <p:sp>
        <p:nvSpPr>
          <p:cNvPr id="2" name="כותרת 1"/>
          <p:cNvSpPr>
            <a:spLocks noGrp="1"/>
          </p:cNvSpPr>
          <p:nvPr>
            <p:ph type="title"/>
          </p:nvPr>
        </p:nvSpPr>
        <p:spPr>
          <a:xfrm>
            <a:off x="962293" y="-247885"/>
            <a:ext cx="10515600" cy="1325563"/>
          </a:xfrm>
        </p:spPr>
        <p:txBody>
          <a:bodyPr>
            <a:normAutofit/>
          </a:bodyPr>
          <a:lstStyle/>
          <a:p>
            <a:pPr algn="ctr"/>
            <a:r>
              <a:rPr lang="en-US" sz="4000" b="1" dirty="0" smtClean="0">
                <a:latin typeface="Narkisim" panose="020E0502050101010101" pitchFamily="34" charset="-79"/>
                <a:cs typeface="Narkisim" panose="020E0502050101010101" pitchFamily="34" charset="-79"/>
              </a:rPr>
              <a:t>The Assassination's Influence on National Security</a:t>
            </a:r>
            <a:endParaRPr lang="he-IL" sz="4000" b="1" dirty="0">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3015340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04811" y="1828799"/>
            <a:ext cx="2899954" cy="4140926"/>
          </a:xfrm>
        </p:spPr>
        <p:txBody>
          <a:bodyPr>
            <a:noAutofit/>
          </a:bodyPr>
          <a:lstStyle/>
          <a:p>
            <a:pPr algn="ctr" rtl="0"/>
            <a:r>
              <a:rPr lang="en-US" sz="2800" b="1" dirty="0">
                <a:latin typeface="+mn-lt"/>
                <a:cs typeface="Narkisim" panose="020E0502050101010101" pitchFamily="34" charset="-79"/>
              </a:rPr>
              <a:t>"</a:t>
            </a:r>
            <a:r>
              <a:rPr lang="en-US" sz="2400" dirty="0">
                <a:latin typeface="+mn-lt"/>
                <a:cs typeface="Narkisim" panose="020E0502050101010101" pitchFamily="34" charset="-79"/>
              </a:rPr>
              <a:t>Therefore I am to give him my covenant of peace, and he and his seed would have a covenant of world service, under which he envied his God and made atonement for the children of Israel."</a:t>
            </a:r>
            <a:r>
              <a:rPr lang="en-US" sz="2400" dirty="0" smtClean="0">
                <a:latin typeface="+mn-lt"/>
              </a:rPr>
              <a:t/>
            </a:r>
            <a:br>
              <a:rPr lang="en-US" sz="2400" dirty="0" smtClean="0">
                <a:latin typeface="+mn-lt"/>
              </a:rPr>
            </a:br>
            <a:r>
              <a:rPr lang="en-US" sz="2400" b="1" dirty="0" smtClean="0">
                <a:latin typeface="+mn-lt"/>
              </a:rPr>
              <a:t/>
            </a:r>
            <a:br>
              <a:rPr lang="en-US" sz="2400" b="1" dirty="0" smtClean="0">
                <a:latin typeface="+mn-lt"/>
              </a:rPr>
            </a:br>
            <a:r>
              <a:rPr lang="en-US" sz="2000" b="1" dirty="0" smtClean="0">
                <a:latin typeface="+mn-lt"/>
              </a:rPr>
              <a:t>(</a:t>
            </a:r>
            <a:r>
              <a:rPr lang="en-US" sz="3200" b="1" dirty="0" err="1" smtClean="0">
                <a:latin typeface="+mn-lt"/>
              </a:rPr>
              <a:t>Bamidbar</a:t>
            </a:r>
            <a:r>
              <a:rPr lang="en-US" sz="3200" b="1" dirty="0" smtClean="0">
                <a:latin typeface="+mn-lt"/>
              </a:rPr>
              <a:t> 26, 12-13)</a:t>
            </a:r>
            <a:endParaRPr lang="he-IL" sz="3200" dirty="0">
              <a:latin typeface="+mn-lt"/>
            </a:endParaRPr>
          </a:p>
        </p:txBody>
      </p:sp>
      <p:pic>
        <p:nvPicPr>
          <p:cNvPr id="3" name="תמונה 2"/>
          <p:cNvPicPr>
            <a:picLocks noChangeAspect="1"/>
          </p:cNvPicPr>
          <p:nvPr/>
        </p:nvPicPr>
        <p:blipFill>
          <a:blip r:embed="rId2"/>
          <a:stretch>
            <a:fillRect/>
          </a:stretch>
        </p:blipFill>
        <p:spPr>
          <a:xfrm>
            <a:off x="1" y="0"/>
            <a:ext cx="9104810" cy="6858000"/>
          </a:xfrm>
          <a:prstGeom prst="rect">
            <a:avLst/>
          </a:prstGeom>
        </p:spPr>
      </p:pic>
      <p:sp>
        <p:nvSpPr>
          <p:cNvPr id="4" name="TextBox 3"/>
          <p:cNvSpPr txBox="1"/>
          <p:nvPr/>
        </p:nvSpPr>
        <p:spPr>
          <a:xfrm>
            <a:off x="9294222" y="248026"/>
            <a:ext cx="2521131" cy="1384995"/>
          </a:xfrm>
          <a:prstGeom prst="rect">
            <a:avLst/>
          </a:prstGeom>
          <a:noFill/>
        </p:spPr>
        <p:txBody>
          <a:bodyPr wrap="square" rtlCol="1">
            <a:spAutoFit/>
          </a:bodyPr>
          <a:lstStyle/>
          <a:p>
            <a:pPr algn="ctr"/>
            <a:r>
              <a:rPr lang="en-US" sz="2800" b="1" dirty="0">
                <a:latin typeface="Narkisim" panose="020E0502050101010101" pitchFamily="34" charset="-79"/>
                <a:cs typeface="Narkisim" panose="020E0502050101010101" pitchFamily="34" charset="-79"/>
              </a:rPr>
              <a:t>Jealousy </a:t>
            </a:r>
            <a:r>
              <a:rPr lang="en-US" sz="2800" b="1" dirty="0" smtClean="0">
                <a:latin typeface="Narkisim" panose="020E0502050101010101" pitchFamily="34" charset="-79"/>
                <a:cs typeface="Narkisim" panose="020E0502050101010101" pitchFamily="34" charset="-79"/>
              </a:rPr>
              <a:t>of God </a:t>
            </a:r>
            <a:r>
              <a:rPr lang="en-US" sz="2800" b="1" dirty="0">
                <a:latin typeface="Narkisim" panose="020E0502050101010101" pitchFamily="34" charset="-79"/>
                <a:cs typeface="Narkisim" panose="020E0502050101010101" pitchFamily="34" charset="-79"/>
              </a:rPr>
              <a:t>- </a:t>
            </a:r>
            <a:r>
              <a:rPr lang="en-US" sz="2800" b="1" dirty="0" err="1">
                <a:latin typeface="Narkisim" panose="020E0502050101010101" pitchFamily="34" charset="-79"/>
                <a:cs typeface="Narkisim" panose="020E0502050101010101" pitchFamily="34" charset="-79"/>
              </a:rPr>
              <a:t>Pinchas</a:t>
            </a:r>
            <a:r>
              <a:rPr lang="en-US" sz="2800" b="1" dirty="0">
                <a:latin typeface="Narkisim" panose="020E0502050101010101" pitchFamily="34" charset="-79"/>
                <a:cs typeface="Narkisim" panose="020E0502050101010101" pitchFamily="34" charset="-79"/>
              </a:rPr>
              <a:t> Cohen's A</a:t>
            </a:r>
            <a:r>
              <a:rPr lang="en-US" sz="2800" b="1" dirty="0" smtClean="0">
                <a:latin typeface="Narkisim" panose="020E0502050101010101" pitchFamily="34" charset="-79"/>
                <a:cs typeface="Narkisim" panose="020E0502050101010101" pitchFamily="34" charset="-79"/>
              </a:rPr>
              <a:t>ct</a:t>
            </a:r>
            <a:endParaRPr lang="he-IL" sz="2800" b="1" dirty="0">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2909873006"/>
      </p:ext>
    </p:extLst>
  </p:cSld>
  <p:clrMapOvr>
    <a:masterClrMapping/>
  </p:clrMapOvr>
</p:sld>
</file>

<file path=ppt/theme/theme1.xml><?xml version="1.0" encoding="utf-8"?>
<a:theme xmlns:a="http://schemas.openxmlformats.org/drawingml/2006/main" name="Office Theme">
  <a:themeElements>
    <a:clrScheme name="ערכת נושא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1043</TotalTime>
  <Words>765</Words>
  <Application>Microsoft Office PowerPoint</Application>
  <PresentationFormat>Widescreen</PresentationFormat>
  <Paragraphs>47</Paragraphs>
  <Slides>19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Aharoni</vt:lpstr>
      <vt:lpstr>Arial</vt:lpstr>
      <vt:lpstr>Arial</vt:lpstr>
      <vt:lpstr>Assistant</vt:lpstr>
      <vt:lpstr>Calibri</vt:lpstr>
      <vt:lpstr>Calibri Light</vt:lpstr>
      <vt:lpstr>Miriam</vt:lpstr>
      <vt:lpstr>Narkisim</vt:lpstr>
      <vt:lpstr>Times New Roman</vt:lpstr>
      <vt:lpstr>Office Theme</vt:lpstr>
      <vt:lpstr>What Influenced Yigal Amir's Decision to Assassinate Prime Minister Yitzhak Rabin?</vt:lpstr>
      <vt:lpstr>PowerPoint Presentation</vt:lpstr>
      <vt:lpstr>One of Us...</vt:lpstr>
      <vt:lpstr>"Without faith in my name, I had no power to do that - that is, faith in the afterlife. For the past three years, I have realized that Yitzhak Rabin is not a leader who can lead the people ... He has abandoned Jews, he lied, he had the lust for government. He brainwashed people and the media. He came up with ideas like a Palestinian state. He received a Nobel Peace Prize with Arafat but he didn't pay attention to his people. He split the people. He left the settlers aside and didn't consider them. I had to save the people because the people didn't understand. He used the term "peace victims“, soldiers were killed in Lebanon and Israel did not respond because there was a political process ... "  From the report of the Inquiry Committee on the assassination of the late Prime Minister Rabin</vt:lpstr>
      <vt:lpstr>PowerPoint Presentation</vt:lpstr>
      <vt:lpstr>"The problem is that Rabin held the image of security in the people’s minds. Rabin closed people's eyes. People said that when he was there he could be trusted. And that mistake was a serious problem."  "This prize is Haman, and Rabin is Achshverosh "  Amir to the Shamgar Committee</vt:lpstr>
      <vt:lpstr>Rabin, the Man</vt:lpstr>
      <vt:lpstr>The Assassination's Influence on National Security</vt:lpstr>
      <vt:lpstr>"Therefore I am to give him my covenant of peace, and he and his seed would have a covenant of world service, under which he envied his God and made atonement for the children of Israel."  (Bamidbar 26, 12-13)</vt:lpstr>
      <vt:lpstr>Revenge and Jealousy for the Land of Israel</vt:lpstr>
      <vt:lpstr>PowerPoint Presentation</vt:lpstr>
      <vt:lpstr>The Proximity-Adherence Attack on the Target </vt:lpstr>
      <vt:lpstr>Days of Past..</vt:lpstr>
      <vt:lpstr>Leadership</vt:lpstr>
      <vt:lpstr>PowerPoint Presentation</vt:lpstr>
      <vt:lpstr>PowerPoint Presentation</vt:lpstr>
      <vt:lpstr>PowerPoint Presentation</vt:lpstr>
      <vt:lpstr>PowerPoint Presentation</vt:lpstr>
      <vt:lpstr>PowerPoint Presentation</vt:lpstr>
    </vt:vector>
  </TitlesOfParts>
  <Company>IDF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רצח פוליטי בישראל  ההתנקשות בראש הממשלה - יצחק רבין</dc:title>
  <dc:creator>u26657</dc:creator>
  <cp:lastModifiedBy>u26632</cp:lastModifiedBy>
  <cp:revision>128</cp:revision>
  <dcterms:created xsi:type="dcterms:W3CDTF">2019-08-18T09:12:59Z</dcterms:created>
  <dcterms:modified xsi:type="dcterms:W3CDTF">2019-11-04T15:49:24Z</dcterms:modified>
</cp:coreProperties>
</file>