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4" r:id="rId3"/>
    <p:sldId id="306" r:id="rId4"/>
    <p:sldId id="288" r:id="rId5"/>
    <p:sldId id="303" r:id="rId6"/>
    <p:sldId id="264" r:id="rId7"/>
    <p:sldId id="279" r:id="rId8"/>
    <p:sldId id="274" r:id="rId9"/>
    <p:sldId id="280" r:id="rId10"/>
    <p:sldId id="281" r:id="rId11"/>
    <p:sldId id="266" r:id="rId12"/>
    <p:sldId id="282" r:id="rId13"/>
    <p:sldId id="268" r:id="rId14"/>
    <p:sldId id="283" r:id="rId15"/>
    <p:sldId id="269" r:id="rId16"/>
    <p:sldId id="284" r:id="rId17"/>
    <p:sldId id="267" r:id="rId18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Security Strategy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0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Strategic Thinking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0"/>
          <a:r>
            <a:rPr lang="en-US" sz="20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Development of strategic thinking</a:t>
          </a:r>
          <a:endParaRPr lang="he-IL" sz="20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0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Experiment 1 Simulation Experiment 3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0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Design Approach to Dado Center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264" custLinFactNeighborY="0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LinFactNeighborX="-6101" custLinFactNeighborY="420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25416" y="-418862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Strategic Thinking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554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2755" y="0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Development of strategic thinking</a:t>
          </a:r>
          <a:endParaRPr lang="he-IL" sz="20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755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Experiment 1 Simulation Experiment 3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Design Approach to Dado Center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647044" y="1268392"/>
          <a:ext cx="1489653" cy="82251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Security Strategy</a:t>
          </a:r>
          <a:endParaRPr lang="he-IL" sz="15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7196" y="1308544"/>
        <a:ext cx="1409349" cy="74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66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11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l">
              <a:defRPr sz="1200"/>
            </a:lvl1pPr>
          </a:lstStyle>
          <a:p>
            <a:fld id="{66424F99-490D-42DC-B434-9CD330A97C67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66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11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l">
              <a:defRPr sz="1200"/>
            </a:lvl1pPr>
          </a:lstStyle>
          <a:p>
            <a:fld id="{05930E91-E36C-4857-B74F-5E460007C3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9"/>
            <a:ext cx="5455920" cy="3905299"/>
          </a:xfrm>
          <a:prstGeom prst="rect">
            <a:avLst/>
          </a:prstGeom>
        </p:spPr>
        <p:txBody>
          <a:bodyPr vert="horz" lIns="91172" tIns="45586" rIns="91172" bIns="45586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0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05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8010" y="1620822"/>
            <a:ext cx="8669845" cy="452486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Israel</a:t>
            </a: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cs"/>
              </a:rPr>
              <a:t>National Defense </a:t>
            </a:r>
            <a:r>
              <a:rPr lang="en-US" sz="33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cs"/>
              </a:rPr>
              <a:t>College</a:t>
            </a:r>
            <a:endParaRPr lang="he-IL" sz="33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  <a:latin typeface="+mj-lt"/>
              </a:rPr>
              <a:pPr algn="ctr" rtl="0"/>
              <a:t>1</a:t>
            </a:fld>
            <a:endParaRPr lang="he-IL">
              <a:solidFill>
                <a:prstClr val="black">
                  <a:tint val="75000"/>
                </a:prstClr>
              </a:solidFill>
              <a:latin typeface="+mj-lt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438400" y="2362200"/>
            <a:ext cx="4008749" cy="1102519"/>
          </a:xfrm>
          <a:prstGeom prst="rect">
            <a:avLst/>
          </a:prstGeom>
          <a:effectLst/>
        </p:spPr>
        <p:txBody>
          <a:bodyPr vert="horz" lIns="68580" tIns="34290" rIns="68580" bIns="3429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3300" b="1" cap="none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Strategy</a:t>
            </a:r>
            <a:endParaRPr lang="he-IL" sz="3300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724400"/>
            <a:ext cx="258166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100" b="1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47</a:t>
            </a:r>
            <a:r>
              <a:rPr lang="en-US" sz="2100" b="1" baseline="30000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th</a:t>
            </a:r>
            <a:r>
              <a:rPr lang="en-US" sz="2100" b="1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 Class 2019 -</a:t>
            </a:r>
            <a:r>
              <a:rPr lang="en-US" sz="2100" b="1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2020</a:t>
            </a:r>
            <a:endParaRPr lang="he-IL" sz="2100" b="1" dirty="0">
              <a:solidFill>
                <a:prstClr val="black"/>
              </a:solidFill>
              <a:latin typeface="+mj-lt"/>
              <a:cs typeface="David" panose="020E0502060401010101" pitchFamily="34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E4025FC-4AE5-4458-9366-A7666BE1BE80}"/>
              </a:ext>
            </a:extLst>
          </p:cNvPr>
          <p:cNvSpPr txBox="1"/>
          <p:nvPr/>
        </p:nvSpPr>
        <p:spPr>
          <a:xfrm>
            <a:off x="2057400" y="3733800"/>
            <a:ext cx="455839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100" b="1" dirty="0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Leading </a:t>
            </a:r>
            <a:r>
              <a:rPr lang="en-US" sz="2100" b="1" dirty="0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Instructor: </a:t>
            </a:r>
            <a:r>
              <a:rPr lang="en-US" sz="2100" b="1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Yehuda </a:t>
            </a:r>
            <a:r>
              <a:rPr lang="en-US" sz="2100" b="1" dirty="0" err="1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Yochananoff</a:t>
            </a:r>
            <a:endParaRPr lang="he-IL" sz="2100" b="1" dirty="0">
              <a:solidFill>
                <a:prstClr val="black"/>
              </a:solidFill>
              <a:latin typeface="+mj-lt"/>
              <a:cs typeface="David" panose="020E0502060401010101" pitchFamily="34" charset="-79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6200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367367"/>
              </p:ext>
            </p:extLst>
          </p:nvPr>
        </p:nvGraphicFramePr>
        <p:xfrm>
          <a:off x="628650" y="1825625"/>
          <a:ext cx="7886700" cy="21688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No. of Days</a:t>
                      </a:r>
                      <a:endParaRPr lang="he-I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1" eaLnBrk="1" latinLnBrk="0" hangingPunct="1"/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Approach – Dado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Processing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Dado Center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B7ABA19-A242-4FBE-BF51-A7553921C08D}" type="slidenum">
              <a:rPr lang="he-IL"/>
              <a:pPr algn="r" rtl="0">
                <a:defRPr/>
              </a:pPr>
              <a:t>10</a:t>
            </a:fld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6200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Dado’s Center Design Approach – BG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Eran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Ortal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551519" y="1405536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1422487"/>
            <a:ext cx="2437062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6" y="5183448"/>
            <a:ext cx="2435724" cy="152618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1423571"/>
            <a:ext cx="2437062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5179180"/>
            <a:ext cx="2437062" cy="152618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3288939"/>
            <a:ext cx="2437062" cy="153267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3288939"/>
            <a:ext cx="2437062" cy="151514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5184548"/>
            <a:ext cx="2437062" cy="152508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8" y="3288939"/>
            <a:ext cx="2437062" cy="1535106"/>
          </a:xfrm>
          <a:prstGeom prst="rect">
            <a:avLst/>
          </a:prstGeom>
        </p:spPr>
      </p:pic>
      <p:sp>
        <p:nvSpPr>
          <p:cNvPr id="16" name="כותרת 1"/>
          <p:cNvSpPr txBox="1">
            <a:spLocks/>
          </p:cNvSpPr>
          <p:nvPr/>
        </p:nvSpPr>
        <p:spPr>
          <a:xfrm>
            <a:off x="704443" y="2042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First Strategic Experience – The Northern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673184"/>
              </p:ext>
            </p:extLst>
          </p:nvPr>
        </p:nvGraphicFramePr>
        <p:xfrm>
          <a:off x="628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Date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No. of Periods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Comments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09.01.20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</a:t>
                      </a:r>
                      <a:r>
                        <a:rPr lang="he-IL" sz="1600" kern="1200" dirty="0" smtClean="0"/>
                        <a:t>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323219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15-16.01.20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8-10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Experience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Total</a:t>
                      </a:r>
                      <a:r>
                        <a:rPr lang="en-US" sz="1600" kern="1200" baseline="0" dirty="0" smtClean="0"/>
                        <a:t>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12</a:t>
            </a:fld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First Strategic Experience – The Northern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37835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99767" y="1676400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5932" y="4137835"/>
            <a:ext cx="3570784" cy="2218516"/>
          </a:xfrm>
          <a:prstGeom prst="rect">
            <a:avLst/>
          </a:prstGeom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Political-Security Simulation – the Palestinian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13340"/>
              </p:ext>
            </p:extLst>
          </p:nvPr>
        </p:nvGraphicFramePr>
        <p:xfrm>
          <a:off x="628650" y="1825625"/>
          <a:ext cx="7886700" cy="25209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No. of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Comments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22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kern="1200" dirty="0" smtClean="0"/>
                        <a:t>21.01, 03.02 ,05.02, 06.02, 09.02,10.02.20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Prep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68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11-12.02.20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Simulation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13.02.20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Final</a:t>
                      </a:r>
                      <a:r>
                        <a:rPr lang="en-US" sz="1600" kern="1200" baseline="0" dirty="0" smtClean="0"/>
                        <a:t> Presentation and summary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FD8121DF-FE45-4629-A6C9-DAC59214DD31}" type="slidenum">
              <a:rPr lang="he-IL"/>
              <a:pPr algn="r" rtl="0">
                <a:defRPr/>
              </a:pPr>
              <a:t>14</a:t>
            </a:fld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Political-Security Simulation – the Palestinian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4544" y="300929"/>
            <a:ext cx="8064000" cy="1489967"/>
          </a:xfrm>
        </p:spPr>
        <p:txBody>
          <a:bodyPr lIns="0" rIns="0">
            <a:normAutofit/>
          </a:bodyPr>
          <a:lstStyle/>
          <a:p>
            <a:pPr algn="ctr" rtl="0"/>
            <a:r>
              <a:rPr lang="en-US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Third  Strategic Experience – East Tour</a:t>
            </a:r>
            <a:endParaRPr lang="he-IL" dirty="0"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325563"/>
          </a:xfrm>
        </p:spPr>
        <p:txBody>
          <a:bodyPr rtlCol="1">
            <a:no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Summary Experience – East Tour</a:t>
            </a:r>
            <a:endParaRPr lang="he-IL" sz="49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312786"/>
              </p:ext>
            </p:extLst>
          </p:nvPr>
        </p:nvGraphicFramePr>
        <p:xfrm>
          <a:off x="628650" y="1825625"/>
          <a:ext cx="7886700" cy="2124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Date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No. of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Comments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17.03,24.03,31.03,21.04,22.04,23.04,27.04.20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16 periods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03-07.05.20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East</a:t>
                      </a:r>
                      <a:r>
                        <a:rPr lang="en-US" sz="1600" kern="1200" baseline="0" dirty="0" smtClean="0"/>
                        <a:t> Tour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12.05,14.05.20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Tour summary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periods and 5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1D3ED39C-DCD1-431A-965A-3B415A54DA50}" type="slidenum">
              <a:rPr lang="he-IL"/>
              <a:pPr algn="r" rtl="0"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At the End of the Year</a:t>
            </a:r>
            <a:endParaRPr lang="he-IL" sz="49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05" y="1825625"/>
            <a:ext cx="7518190" cy="435133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2905" y="1825625"/>
            <a:ext cx="75181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Graduate of </a:t>
            </a:r>
            <a:r>
              <a:rPr lang="en-US" sz="2400" dirty="0" smtClean="0"/>
              <a:t>strategic </a:t>
            </a:r>
            <a:r>
              <a:rPr lang="en-US" sz="2400" dirty="0"/>
              <a:t>thinking, tools and skills for acting in the strategic </a:t>
            </a:r>
            <a:r>
              <a:rPr lang="en-US" sz="2400" dirty="0" smtClean="0"/>
              <a:t>environment </a:t>
            </a:r>
            <a:r>
              <a:rPr lang="en-US" sz="2400" dirty="0"/>
              <a:t>with context of national security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xmlns="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xmlns="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xmlns="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2184BCB-7D0B-2943-81E1-68FC3E420E81}"/>
              </a:ext>
            </a:extLst>
          </p:cNvPr>
          <p:cNvSpPr txBox="1"/>
          <p:nvPr/>
        </p:nvSpPr>
        <p:spPr>
          <a:xfrm>
            <a:off x="323093" y="4577089"/>
            <a:ext cx="131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600">
                <a:solidFill>
                  <a:schemeClr val="bg1"/>
                </a:solidFill>
                <a:latin typeface="+mj-lt"/>
              </a:rPr>
              <a:t>T </a:t>
            </a:r>
            <a:r>
              <a:rPr lang="en-US" sz="1600" smtClean="0">
                <a:solidFill>
                  <a:schemeClr val="bg1"/>
                </a:solidFill>
                <a:latin typeface="+mj-lt"/>
              </a:rPr>
              <a:t>4The </a:t>
            </a:r>
            <a:r>
              <a:rPr lang="en-US" sz="1600">
                <a:solidFill>
                  <a:schemeClr val="bg1"/>
                </a:solidFill>
                <a:latin typeface="+mj-lt"/>
              </a:rPr>
              <a:t>Integrative Season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400" smtClean="0">
                <a:latin typeface="+mj-lt"/>
              </a:rPr>
              <a:t>T2Israeli </a:t>
            </a:r>
            <a:r>
              <a:rPr lang="en-US" sz="1400">
                <a:latin typeface="+mj-lt"/>
              </a:rPr>
              <a:t>Season </a:t>
            </a:r>
            <a:endParaRPr lang="en-US" sz="1400" dirty="0">
              <a:latin typeface="+mj-lt"/>
            </a:endParaRPr>
          </a:p>
          <a:p>
            <a:pPr algn="l" rtl="0"/>
            <a:r>
              <a:rPr lang="en-US" sz="1400" dirty="0">
                <a:latin typeface="+mj-lt"/>
              </a:rPr>
              <a:t/>
            </a:r>
            <a:br>
              <a:rPr lang="en-US" sz="1400" dirty="0">
                <a:latin typeface="+mj-lt"/>
              </a:rPr>
            </a:b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967FBCF-BAC1-814F-9C92-510F4B7EEF67}"/>
              </a:ext>
            </a:extLst>
          </p:cNvPr>
          <p:cNvSpPr txBox="1"/>
          <p:nvPr/>
        </p:nvSpPr>
        <p:spPr>
          <a:xfrm>
            <a:off x="228600" y="3886200"/>
            <a:ext cx="143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600" smtClean="0">
                <a:solidFill>
                  <a:schemeClr val="bg1"/>
                </a:solidFill>
                <a:latin typeface="+mj-lt"/>
              </a:rPr>
              <a:t>T3Internship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EFCB893-176B-7D49-B3F3-EDC9FD8012E6}"/>
              </a:ext>
            </a:extLst>
          </p:cNvPr>
          <p:cNvSpPr txBox="1"/>
          <p:nvPr/>
        </p:nvSpPr>
        <p:spPr>
          <a:xfrm>
            <a:off x="323092" y="1755037"/>
            <a:ext cx="1581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 smtClean="0">
                <a:latin typeface="+mj-lt"/>
              </a:rPr>
              <a:t>T1Global </a:t>
            </a:r>
            <a:r>
              <a:rPr lang="en-US" sz="1400" dirty="0">
                <a:latin typeface="+mj-lt"/>
              </a:rPr>
              <a:t>Season</a:t>
            </a:r>
          </a:p>
          <a:p>
            <a:pPr algn="l" rtl="0"/>
            <a:r>
              <a:rPr lang="en-US" sz="1400" dirty="0">
                <a:latin typeface="+mj-lt"/>
              </a:rPr>
              <a:t/>
            </a:r>
            <a:br>
              <a:rPr lang="en-US" sz="1400" dirty="0">
                <a:latin typeface="+mj-lt"/>
              </a:rPr>
            </a:b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499228"/>
            <a:ext cx="7886700" cy="91032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</a:t>
            </a:r>
            <a:r>
              <a:rPr lang="en-US" sz="4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Purple </a:t>
            </a:r>
            <a:r>
              <a:rPr lang="en-US" sz="4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Line- Strategy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xmlns="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xmlns="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xmlns="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xmlns="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xmlns="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xmlns="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xmlns="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xmlns="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xmlns="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xmlns="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xmlns="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xmlns="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505200" y="5562600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495800" y="5562600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xmlns="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133600" y="5638800"/>
            <a:ext cx="1295400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xmlns="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 flipV="1">
            <a:off x="5562600" y="5562600"/>
            <a:ext cx="1125552" cy="1276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xmlns="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>
                <a:solidFill>
                  <a:schemeClr val="bg1"/>
                </a:solidFill>
                <a:latin typeface="+mj-lt"/>
              </a:rPr>
              <a:t>National </a:t>
            </a:r>
            <a:r>
              <a:rPr lang="en-US" sz="1200" smtClean="0">
                <a:solidFill>
                  <a:schemeClr val="bg1"/>
                </a:solidFill>
                <a:latin typeface="+mj-lt"/>
              </a:rPr>
              <a:t>Defense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xmlns="" id="{CFE283FD-B2DD-4F12-A7E6-40C2D3FE1618}"/>
              </a:ext>
            </a:extLst>
          </p:cNvPr>
          <p:cNvSpPr txBox="1"/>
          <p:nvPr/>
        </p:nvSpPr>
        <p:spPr>
          <a:xfrm>
            <a:off x="3448397" y="5430614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smtClean="0">
                <a:solidFill>
                  <a:schemeClr val="bg1"/>
                </a:solidFill>
                <a:latin typeface="+mj-lt"/>
              </a:rPr>
              <a:t>Economy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xmlns="" id="{1D68B9A5-3E9B-496E-B6AD-1F031066D787}"/>
              </a:ext>
            </a:extLst>
          </p:cNvPr>
          <p:cNvSpPr txBox="1"/>
          <p:nvPr/>
        </p:nvSpPr>
        <p:spPr>
          <a:xfrm>
            <a:off x="4408665" y="5447156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smtClean="0">
                <a:solidFill>
                  <a:schemeClr val="bg1"/>
                </a:solidFill>
                <a:latin typeface="+mj-lt"/>
              </a:rPr>
              <a:t>Society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xmlns="" id="{A0BBA8D6-5BF3-49ED-ACB7-AE0A8DFA6F28}"/>
              </a:ext>
            </a:extLst>
          </p:cNvPr>
          <p:cNvSpPr txBox="1"/>
          <p:nvPr/>
        </p:nvSpPr>
        <p:spPr>
          <a:xfrm>
            <a:off x="5486400" y="5410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smtClean="0">
                <a:solidFill>
                  <a:schemeClr val="bg1"/>
                </a:solidFill>
                <a:latin typeface="+mj-lt"/>
              </a:rPr>
              <a:t>Statesmanship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xmlns="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350">
              <a:latin typeface="+mj-lt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xmlns="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xmlns="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xmlns="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65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442351" y="323165"/>
            <a:ext cx="4142993" cy="208210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 Priory's idea</a:t>
            </a:r>
          </a:p>
          <a:p>
            <a:pPr algn="l" rtl="0"/>
            <a:r>
              <a:rPr lang="en-US" sz="4800" dirty="0" smtClean="0"/>
              <a:t/>
            </a:r>
            <a:br>
              <a:rPr lang="en-US" sz="4800" dirty="0" smtClean="0"/>
            </a:br>
            <a:endParaRPr lang="he-IL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273077477"/>
              </p:ext>
            </p:extLst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2819400" y="5562600"/>
            <a:ext cx="2409392" cy="484748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rtl="0"/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Tours in Israel and the world</a:t>
            </a:r>
            <a:endParaRPr lang="he-I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679147" y="3438542"/>
            <a:ext cx="1565172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rtl="0"/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Lecture</a:t>
            </a:r>
            <a:endParaRPr lang="he-I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Goals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0292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Historical discovery and </a:t>
            </a:r>
            <a:r>
              <a:rPr lang="en-US" dirty="0" smtClean="0"/>
              <a:t>familiarity, </a:t>
            </a:r>
            <a:r>
              <a:rPr lang="en-US" dirty="0"/>
              <a:t>theoretical knowledge and practical analytical tools that enable </a:t>
            </a:r>
            <a:r>
              <a:rPr lang="en-US" dirty="0" smtClean="0"/>
              <a:t>research, </a:t>
            </a:r>
            <a:r>
              <a:rPr lang="en-US" dirty="0"/>
              <a:t>development and management of military security strategies in the context of national security </a:t>
            </a:r>
            <a:r>
              <a:rPr lang="en-US" dirty="0" smtClean="0"/>
              <a:t>policy.</a:t>
            </a:r>
            <a:endParaRPr lang="en-US" dirty="0"/>
          </a:p>
          <a:p>
            <a:pPr algn="l" rtl="0"/>
            <a:r>
              <a:rPr lang="en-US" dirty="0"/>
              <a:t>Creation of intellectual experience with theoretical and practical history. Theory and practice of military strategic thinking in the context of national </a:t>
            </a:r>
            <a:r>
              <a:rPr lang="en-US" dirty="0" smtClean="0"/>
              <a:t>security.</a:t>
            </a:r>
            <a:endParaRPr lang="en-US" dirty="0"/>
          </a:p>
          <a:p>
            <a:pPr algn="l" rtl="0"/>
            <a:r>
              <a:rPr lang="en-US" dirty="0"/>
              <a:t>Extension and acquaintance with public business </a:t>
            </a:r>
            <a:r>
              <a:rPr lang="en-US" dirty="0" smtClean="0"/>
              <a:t>strategy.</a:t>
            </a:r>
            <a:endParaRPr lang="en-US" dirty="0"/>
          </a:p>
          <a:p>
            <a:pPr algn="l" rtl="0"/>
            <a:r>
              <a:rPr lang="en-US" dirty="0"/>
              <a:t>Develop an area of leadership and systemic thinking Develop an area of leadership and systemic thinking(unclear, </a:t>
            </a:r>
            <a:r>
              <a:rPr lang="en-US" dirty="0" smtClean="0"/>
              <a:t>variable(unclear</a:t>
            </a:r>
            <a:r>
              <a:rPr lang="en-US" dirty="0"/>
              <a:t>, variable</a:t>
            </a:r>
            <a:r>
              <a:rPr lang="he-IL" dirty="0"/>
              <a:t> </a:t>
            </a:r>
            <a:r>
              <a:rPr lang="en-US" dirty="0" smtClean="0"/>
              <a:t>unclear, </a:t>
            </a:r>
            <a:r>
              <a:rPr lang="en-US" dirty="0"/>
              <a:t>friction-free environment variable </a:t>
            </a:r>
            <a:r>
              <a:rPr lang="en-US" dirty="0" smtClean="0"/>
              <a:t>,) </a:t>
            </a:r>
            <a:r>
              <a:rPr lang="en-US" dirty="0"/>
              <a:t>to better link tactical-operational actions to the wisdom of strategic </a:t>
            </a:r>
            <a:r>
              <a:rPr lang="en-US" dirty="0" smtClean="0"/>
              <a:t>actions.</a:t>
            </a:r>
            <a:endParaRPr lang="en-US" dirty="0"/>
          </a:p>
          <a:p>
            <a:pPr algn="l" rtl="0"/>
            <a:r>
              <a:rPr lang="en-US" dirty="0"/>
              <a:t>Encourage the challenge of a closed doctrine and defining </a:t>
            </a:r>
            <a:r>
              <a:rPr lang="en-US" dirty="0" smtClean="0"/>
              <a:t>knowledge.</a:t>
            </a:r>
            <a:endParaRPr lang="en-US" dirty="0"/>
          </a:p>
          <a:p>
            <a:pPr algn="l" rtl="0"/>
            <a:r>
              <a:rPr lang="en-US" dirty="0"/>
              <a:t>Provide system participants with systematic understanding and tools to conduct strategic thinking processes in line with public service </a:t>
            </a:r>
            <a:r>
              <a:rPr lang="en-US" dirty="0" smtClean="0"/>
              <a:t>requirements.</a:t>
            </a:r>
            <a:endParaRPr lang="en-US" dirty="0"/>
          </a:p>
          <a:p>
            <a:pPr algn="l" rtl="0"/>
            <a:r>
              <a:rPr lang="en-US" dirty="0"/>
              <a:t>Introduce participants to the strategic complexity and various aspects of strategy in both the public service and the business </a:t>
            </a:r>
            <a:r>
              <a:rPr lang="en-US" dirty="0" smtClean="0"/>
              <a:t>world.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rtl="0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The</a:t>
            </a:r>
            <a:r>
              <a:rPr lang="en-US" sz="32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 Method of Study in the Field of </a:t>
            </a:r>
            <a:r>
              <a:rPr lang="en-US" sz="32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Strategy</a:t>
            </a:r>
            <a:endParaRPr lang="he-IL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Guttman Hatzvi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467212" y="1711492"/>
            <a:ext cx="1616630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 </a:t>
            </a:r>
            <a:r>
              <a:rPr lang="en-US" sz="105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thought</a:t>
            </a:r>
            <a:endParaRPr lang="en-US" sz="105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Professor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Dima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Adamski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467212" y="2505576"/>
            <a:ext cx="1616630" cy="43313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Development of Military Strategic </a:t>
            </a:r>
            <a:r>
              <a:rPr lang="en-US" sz="100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>
            <a:off x="7467212" y="3005592"/>
            <a:ext cx="1616630" cy="8538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History of Strategic Thought and the Development of Conventional </a:t>
            </a:r>
            <a:r>
              <a:rPr lang="en-US" sz="100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Warfare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7467212" y="3905206"/>
            <a:ext cx="1616630" cy="8062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History of Strategic Thought in the Age of Hybrid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Warfare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7457687" y="4764165"/>
            <a:ext cx="1616630" cy="8066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History of Strategic Thought in the Nuclear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Age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7391400" y="5622506"/>
            <a:ext cx="1682917" cy="47349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Intelligence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diagnosis and Strategic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Planning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>
            <a:off x="7517845" y="6172200"/>
            <a:ext cx="1626155" cy="2406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Russian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5" name="מלבן מעוגל 44"/>
          <p:cNvSpPr/>
          <p:nvPr/>
        </p:nvSpPr>
        <p:spPr>
          <a:xfrm>
            <a:off x="5943600" y="1752600"/>
            <a:ext cx="1449807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 </a:t>
            </a:r>
            <a:r>
              <a:rPr lang="en-US" sz="105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endParaRPr lang="en-US" sz="105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Commandant </a:t>
            </a:r>
            <a:r>
              <a:rPr lang="en-US" sz="105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Itai</a:t>
            </a:r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dirty="0" err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Veruv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43457" y="1720830"/>
            <a:ext cx="113343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Design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Approach</a:t>
            </a:r>
            <a:endParaRPr lang="en-US" sz="100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Dado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Center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7" name="מלבן מעוגל 56"/>
          <p:cNvSpPr/>
          <p:nvPr/>
        </p:nvSpPr>
        <p:spPr>
          <a:xfrm>
            <a:off x="3374185" y="1732254"/>
            <a:ext cx="114901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First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</a:t>
            </a:r>
            <a:endParaRPr lang="en-US" sz="100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Northern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arena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8" name="מלבן מעוגל 57"/>
          <p:cNvSpPr/>
          <p:nvPr/>
        </p:nvSpPr>
        <p:spPr>
          <a:xfrm>
            <a:off x="3373834" y="2534856"/>
            <a:ext cx="1149016" cy="4038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9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</a:t>
            </a:r>
            <a:r>
              <a:rPr lang="en-US" sz="9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Points for </a:t>
            </a:r>
            <a:r>
              <a:rPr lang="en-US" sz="9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Reference</a:t>
            </a:r>
            <a:endParaRPr lang="he-IL" sz="9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9" name="מלבן מעוגל 58"/>
          <p:cNvSpPr/>
          <p:nvPr/>
        </p:nvSpPr>
        <p:spPr>
          <a:xfrm>
            <a:off x="3361802" y="3005593"/>
            <a:ext cx="1149016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8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Experiment</a:t>
            </a:r>
            <a:r>
              <a:rPr lang="en-US" sz="8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with the Design </a:t>
            </a:r>
            <a:r>
              <a:rPr lang="en-US" sz="8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Approach</a:t>
            </a:r>
            <a:endParaRPr lang="he-IL" sz="8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0" name="מלבן מעוגל 59"/>
          <p:cNvSpPr/>
          <p:nvPr/>
        </p:nvSpPr>
        <p:spPr>
          <a:xfrm>
            <a:off x="3375701" y="3472942"/>
            <a:ext cx="1162573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Summary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1" name="מלבן מעוגל 60"/>
          <p:cNvSpPr/>
          <p:nvPr/>
        </p:nvSpPr>
        <p:spPr>
          <a:xfrm>
            <a:off x="1702226" y="1720830"/>
            <a:ext cx="1555545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Second </a:t>
            </a:r>
            <a:r>
              <a:rPr lang="en-US" sz="105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</a:t>
            </a:r>
            <a:endParaRPr lang="en-US" sz="105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conflict</a:t>
            </a:r>
            <a:endParaRPr lang="en-US" sz="105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Israeli-Palestinian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2" name="מלבן מעוגל 61"/>
          <p:cNvSpPr/>
          <p:nvPr/>
        </p:nvSpPr>
        <p:spPr>
          <a:xfrm>
            <a:off x="1698939" y="2534857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points for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Reference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3" name="מלבן מעוגל 62"/>
          <p:cNvSpPr/>
          <p:nvPr/>
        </p:nvSpPr>
        <p:spPr>
          <a:xfrm>
            <a:off x="1698938" y="3005594"/>
            <a:ext cx="1555662" cy="4023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Experiment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with the Design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Approach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4" name="מלבן מעוגל 63"/>
          <p:cNvSpPr/>
          <p:nvPr/>
        </p:nvSpPr>
        <p:spPr>
          <a:xfrm>
            <a:off x="1702226" y="3472942"/>
            <a:ext cx="1555546" cy="3865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"Screen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Lift" Summary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4" name="מלבן מעוגל 83"/>
          <p:cNvSpPr/>
          <p:nvPr/>
        </p:nvSpPr>
        <p:spPr>
          <a:xfrm>
            <a:off x="76200" y="1725033"/>
            <a:ext cx="1509963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Third</a:t>
            </a:r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Experience 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East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Tour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5" name="מלבן מעוגל 84"/>
          <p:cNvSpPr/>
          <p:nvPr/>
        </p:nvSpPr>
        <p:spPr>
          <a:xfrm>
            <a:off x="82775" y="2536364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Points for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Reference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6" name="מלבן מעוגל 85"/>
          <p:cNvSpPr/>
          <p:nvPr/>
        </p:nvSpPr>
        <p:spPr>
          <a:xfrm>
            <a:off x="82775" y="3005593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East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tour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7" name="מלבן מעוגל 86"/>
          <p:cNvSpPr/>
          <p:nvPr/>
        </p:nvSpPr>
        <p:spPr>
          <a:xfrm>
            <a:off x="82775" y="3483451"/>
            <a:ext cx="1503388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Summary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2" name="מלבן מעוגל 41"/>
          <p:cNvSpPr/>
          <p:nvPr/>
        </p:nvSpPr>
        <p:spPr>
          <a:xfrm>
            <a:off x="5890344" y="2511247"/>
            <a:ext cx="1443636" cy="8903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Conceptual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Strategic Thinking and Action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Levels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3" name="מלבן מעוגל 42"/>
          <p:cNvSpPr/>
          <p:nvPr/>
        </p:nvSpPr>
        <p:spPr>
          <a:xfrm>
            <a:off x="5884172" y="3472955"/>
            <a:ext cx="1449807" cy="8050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Challenges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in Strategic Thinking and Competing Approaches in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5879732" y="4770936"/>
            <a:ext cx="1449807" cy="7998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Systems":</a:t>
            </a:r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systemic 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r>
              <a:rPr lang="he-IL" sz="12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, </a:t>
            </a:r>
            <a:r>
              <a:rPr lang="en-US" sz="8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complex</a:t>
            </a:r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system and systemic 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level</a:t>
            </a:r>
            <a:endParaRPr lang="he-IL" sz="7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0" name="מלבן מעוגל 39"/>
          <p:cNvSpPr/>
          <p:nvPr/>
        </p:nvSpPr>
        <p:spPr>
          <a:xfrm>
            <a:off x="5879732" y="5624518"/>
            <a:ext cx="1449807" cy="37523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Processing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6" name="מלבן מעוגל 45"/>
          <p:cNvSpPr/>
          <p:nvPr/>
        </p:nvSpPr>
        <p:spPr>
          <a:xfrm>
            <a:off x="5890344" y="6053482"/>
            <a:ext cx="1449807" cy="738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7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r>
              <a:rPr lang="en-US" sz="7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as </a:t>
            </a:r>
            <a:r>
              <a:rPr lang="en-US" sz="7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design, </a:t>
            </a:r>
            <a:r>
              <a:rPr lang="en-US" sz="7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planning</a:t>
            </a:r>
            <a:r>
              <a:rPr lang="en-US" sz="7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and realization (institutional learning and </a:t>
            </a:r>
            <a:r>
              <a:rPr lang="en-US" sz="7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fulfillment)</a:t>
            </a:r>
            <a:endParaRPr lang="he-IL" sz="7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7" name="מלבן מעוגל 46"/>
          <p:cNvSpPr/>
          <p:nvPr/>
        </p:nvSpPr>
        <p:spPr>
          <a:xfrm>
            <a:off x="5879733" y="4331725"/>
            <a:ext cx="1449807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Exercise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23675" y="4337650"/>
            <a:ext cx="1133436" cy="806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in Exploring the Relevance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Gap</a:t>
            </a:r>
            <a:endParaRPr lang="en-US" sz="10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7943" y="2534856"/>
            <a:ext cx="1119168" cy="87308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Systematic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Inquiry as a Strategy Design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0" name="מלבן מעוגל 49"/>
          <p:cNvSpPr/>
          <p:nvPr/>
        </p:nvSpPr>
        <p:spPr>
          <a:xfrm>
            <a:off x="4648200" y="3505200"/>
            <a:ext cx="1133436" cy="81495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900" dirty="0"/>
              <a:t>Systemic</a:t>
            </a:r>
            <a:r>
              <a:rPr lang="en-US" sz="900"/>
              <a:t> Research as a Methodology for Strategy Design</a:t>
            </a:r>
            <a:endParaRPr lang="en-US" sz="900" dirty="0"/>
          </a:p>
          <a:p>
            <a:pPr algn="ctr" rtl="0"/>
            <a:r>
              <a:rPr lang="en-US" sz="900"/>
              <a:t/>
            </a:r>
            <a:br>
              <a:rPr lang="en-US" sz="900"/>
            </a:br>
            <a:endParaRPr lang="he-IL" sz="9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44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Military Strategic Thought Professor Dima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Adamski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8026" y="2430462"/>
            <a:ext cx="8846449" cy="435133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The Development of Modern Strategic </a:t>
            </a:r>
            <a:r>
              <a:rPr lang="en-US" sz="2400" dirty="0" smtClean="0"/>
              <a:t>Thinking</a:t>
            </a:r>
            <a:endParaRPr lang="en-US" sz="2400" dirty="0"/>
          </a:p>
          <a:p>
            <a:pPr algn="l" rtl="0"/>
            <a:r>
              <a:rPr lang="en-US" sz="2400" dirty="0"/>
              <a:t>The Birth of Strategy Studies in the Academic </a:t>
            </a:r>
            <a:r>
              <a:rPr lang="en-US" sz="2400" dirty="0" smtClean="0"/>
              <a:t>World</a:t>
            </a:r>
            <a:endParaRPr lang="en-US" sz="2400" dirty="0"/>
          </a:p>
          <a:p>
            <a:pPr algn="l" rtl="0"/>
            <a:r>
              <a:rPr lang="en-US" sz="2400" dirty="0"/>
              <a:t>The Development of Strategic Thought in the Conventional War </a:t>
            </a:r>
            <a:r>
              <a:rPr lang="en-US" sz="2400" dirty="0" smtClean="0"/>
              <a:t>Era</a:t>
            </a:r>
            <a:endParaRPr lang="en-US" sz="2400" dirty="0"/>
          </a:p>
          <a:p>
            <a:pPr algn="l" rtl="0"/>
            <a:r>
              <a:rPr lang="en-US" sz="2400" dirty="0"/>
              <a:t>The Development of Strategic Thinking in the Era of Hybrid </a:t>
            </a:r>
            <a:r>
              <a:rPr lang="en-US" sz="2400" dirty="0" smtClean="0"/>
              <a:t>Fighting</a:t>
            </a:r>
            <a:endParaRPr lang="en-US" sz="2400" dirty="0"/>
          </a:p>
          <a:p>
            <a:pPr algn="l" rtl="0"/>
            <a:r>
              <a:rPr lang="en-US" sz="2400" dirty="0"/>
              <a:t>The Development of Strategic Thought in the Nuclear War </a:t>
            </a:r>
            <a:r>
              <a:rPr lang="en-US" sz="2400" dirty="0" smtClean="0"/>
              <a:t>Era</a:t>
            </a:r>
            <a:endParaRPr lang="en-US" sz="2400" dirty="0"/>
          </a:p>
          <a:p>
            <a:pPr algn="l" rtl="0"/>
            <a:r>
              <a:rPr lang="en-US" sz="2400" dirty="0"/>
              <a:t>Intelligence </a:t>
            </a:r>
            <a:r>
              <a:rPr lang="en-US" sz="2400" dirty="0" smtClean="0"/>
              <a:t>Diagnosis, </a:t>
            </a:r>
            <a:r>
              <a:rPr lang="en-US" sz="2400" dirty="0"/>
              <a:t>Net Assessment, Planning the Strategic Place of the International Relations </a:t>
            </a:r>
            <a:r>
              <a:rPr lang="en-US" sz="2400" dirty="0" smtClean="0"/>
              <a:t>War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CC4DF0E0-0A5A-491C-8CE2-7A2EFD5D9F6B}" type="slidenum">
              <a:rPr lang="he-IL" smtClean="0"/>
              <a:pPr algn="r" rtl="0"/>
              <a:t>6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7239000" y="1066800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839200" cy="1325563"/>
          </a:xfrm>
        </p:spPr>
        <p:txBody>
          <a:bodyPr rtlCol="1">
            <a:noAutofit/>
          </a:bodyPr>
          <a:lstStyle/>
          <a:p>
            <a:pPr algn="ctr" rtl="0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 Course of Military Strategic Thought Development - Prof. Dima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Adamski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58623"/>
              </p:ext>
            </p:extLst>
          </p:nvPr>
        </p:nvGraphicFramePr>
        <p:xfrm>
          <a:off x="2409825" y="1905000"/>
          <a:ext cx="4476750" cy="259051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42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Date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kern="1200" dirty="0" smtClean="0"/>
                        <a:t>No. of Days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15.09.19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16.09.19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18.09.19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19.09.19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14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D705D701-B399-424F-8A77-48B7D2D27AFC}" type="slidenum">
              <a:rPr lang="he-IL"/>
              <a:pPr algn="r" rtl="0"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124200" y="1353671"/>
            <a:ext cx="5867400" cy="51310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The essence, complexity and paradoxes of strategic thinking.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A strategy between a static-rational approach and a dynamic-holistic approach.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Systemic thinking, systemic approach and systemic level-conceptual clarification.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Strategy as an Essential Learning System and a System of Inquiry Process.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Strategic planning as a systematic process of systemic knowledge development.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The Design Approach (</a:t>
            </a:r>
            <a:r>
              <a:rPr lang="en-US" dirty="0" err="1" smtClean="0"/>
              <a:t>Dadu</a:t>
            </a:r>
            <a:r>
              <a:rPr lang="en-US" dirty="0" smtClean="0"/>
              <a:t> Center).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152400" y="1417638"/>
            <a:ext cx="2971800" cy="4289424"/>
          </a:xfrm>
          <a:prstGeom prst="rect">
            <a:avLst/>
          </a:prstGeom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715241" y="2542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Strategic Thinking Approach – MG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Itai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Veruv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161240"/>
              </p:ext>
            </p:extLst>
          </p:nvPr>
        </p:nvGraphicFramePr>
        <p:xfrm>
          <a:off x="457200" y="1981200"/>
          <a:ext cx="8229600" cy="304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9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1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3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No. of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kern="1200" dirty="0" smtClean="0"/>
                        <a:t>Comments</a:t>
                      </a:r>
                      <a:endParaRPr lang="he-IL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30.10.19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Connecting Dima to Europe - Intro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04.12.19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Strategy towards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complex systems – before the South Tour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25.12.19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01.01.20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Strategy exercise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1200" dirty="0" smtClean="0"/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9</a:t>
            </a:fld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00100" y="533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Strategic Thinking Approach – MG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Itai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Veruv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35580</TotalTime>
  <Words>779</Words>
  <Application>Microsoft Office PowerPoint</Application>
  <PresentationFormat>On-screen Show (4:3)</PresentationFormat>
  <Paragraphs>193</Paragraphs>
  <Slides>17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David</vt:lpstr>
      <vt:lpstr>Gisha</vt:lpstr>
      <vt:lpstr>Guttman Hatzvi</vt:lpstr>
      <vt:lpstr>Tahoma</vt:lpstr>
      <vt:lpstr>Times New Roman</vt:lpstr>
      <vt:lpstr>2_ערכת נושא Office</vt:lpstr>
      <vt:lpstr>Israel  National Defense College</vt:lpstr>
      <vt:lpstr>PowerPoint Presentation</vt:lpstr>
      <vt:lpstr>PowerPoint Presentation</vt:lpstr>
      <vt:lpstr>Goals</vt:lpstr>
      <vt:lpstr>PowerPoint Presentation</vt:lpstr>
      <vt:lpstr>Military Strategic Thought Professor Dima Adamski</vt:lpstr>
      <vt:lpstr>The Course of Military Strategic Thought Development - Prof. Dima Adamski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 Strategic Experience – East Tour</vt:lpstr>
      <vt:lpstr>Summary Experience – East Tour</vt:lpstr>
      <vt:lpstr>At the End of the Year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GOI</cp:lastModifiedBy>
  <cp:revision>230</cp:revision>
  <cp:lastPrinted>2018-10-17T11:56:19Z</cp:lastPrinted>
  <dcterms:created xsi:type="dcterms:W3CDTF">2015-10-15T19:05:43Z</dcterms:created>
  <dcterms:modified xsi:type="dcterms:W3CDTF">2019-09-15T12:43:12Z</dcterms:modified>
</cp:coreProperties>
</file>