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56" r:id="rId1"/>
  </p:sldMasterIdLst>
  <p:notesMasterIdLst>
    <p:notesMasterId r:id="rId19"/>
  </p:notesMasterIdLst>
  <p:handoutMasterIdLst>
    <p:handoutMasterId r:id="rId20"/>
  </p:handoutMasterIdLst>
  <p:sldIdLst>
    <p:sldId id="299" r:id="rId2"/>
    <p:sldId id="304" r:id="rId3"/>
    <p:sldId id="306" r:id="rId4"/>
    <p:sldId id="288" r:id="rId5"/>
    <p:sldId id="303" r:id="rId6"/>
    <p:sldId id="264" r:id="rId7"/>
    <p:sldId id="279" r:id="rId8"/>
    <p:sldId id="274" r:id="rId9"/>
    <p:sldId id="280" r:id="rId10"/>
    <p:sldId id="281" r:id="rId11"/>
    <p:sldId id="266" r:id="rId12"/>
    <p:sldId id="282" r:id="rId13"/>
    <p:sldId id="268" r:id="rId14"/>
    <p:sldId id="283" r:id="rId15"/>
    <p:sldId id="269" r:id="rId16"/>
    <p:sldId id="284" r:id="rId17"/>
    <p:sldId id="267" r:id="rId18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09" autoAdjust="0"/>
    <p:restoredTop sz="9464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86A54-1AC7-4457-B6F3-A4CA40706A1D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94B60E39-38B2-4AA6-AE39-F5DE4201CC43}">
      <dgm:prSet phldrT="[טקסט]"/>
      <dgm:spPr>
        <a:solidFill>
          <a:schemeClr val="tx1"/>
        </a:solidFill>
      </dgm:spPr>
      <dgm:t>
        <a:bodyPr/>
        <a:lstStyle/>
        <a:p>
          <a:pPr rtl="1"/>
          <a:r>
            <a: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Security Strategy</a:t>
          </a:r>
          <a:endParaRPr lang="he-IL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B7724-962F-45B0-9273-C375635F8E7B}" type="par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B021FC-AAEF-4BA2-948D-73FCFBB1F5EA}" type="sib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AF23C-D240-4A1F-A3FE-B6D6AFFCF25B}">
      <dgm:prSet phldrT="[טקסט]" custT="1"/>
      <dgm:spPr/>
      <dgm:t>
        <a:bodyPr/>
        <a:lstStyle/>
        <a:p>
          <a:pPr rtl="1"/>
          <a:r>
            <a:rPr lang="en-US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Strategic Thinking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3DD4A2-D95B-43AE-8A8C-74C32ECCFD63}" type="par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8DF4CA-B058-4D21-B653-D5BA3B385D02}" type="sib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3806D3-4867-4141-A872-F8877425C0FB}">
      <dgm:prSet phldrT="[טקסט]" custT="1"/>
      <dgm:spPr/>
      <dgm:t>
        <a:bodyPr/>
        <a:lstStyle/>
        <a:p>
          <a:pPr rtl="1"/>
          <a:r>
            <a:rPr lang="en-US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</a:t>
          </a:r>
          <a:r>
            <a:rPr lang="en-US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 </a:t>
          </a:r>
          <a:r>
            <a:rPr lang="en-US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of strategic thinking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77E648-E950-47AF-BA24-C22C5BE654EB}" type="par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C9027-44D5-4D45-B9B8-B7E7C360CAF1}" type="sib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394A23-A530-40B8-8D43-A739177543E3}">
      <dgm:prSet phldrT="[טקסט]" custT="1"/>
      <dgm:spPr/>
      <dgm:t>
        <a:bodyPr/>
        <a:lstStyle/>
        <a:p>
          <a:pPr rtl="1"/>
          <a:r>
            <a:rPr lang="en-US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Experiment 1 Simulation Experiment 3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A34629-7195-4A3E-848B-5C48AF54CC3C}" type="par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0BDB0-614E-4A82-84FD-CC58789C8E75}" type="sib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302554-3D14-402B-B7AE-7A20E7F6BCDD}">
      <dgm:prSet phldrT="[טקסט]" custT="1"/>
      <dgm:spPr/>
      <dgm:t>
        <a:bodyPr/>
        <a:lstStyle/>
        <a:p>
          <a:pPr rtl="1"/>
          <a:r>
            <a:rPr lang="en-US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Design Approach to Dado Center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A57299-BD37-4898-9C06-4CB5FCFD2CFD}" type="par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5B43F-7CE3-4FF1-AF22-4F979F8F2589}" type="sib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842356-D6B4-48B4-A7F1-B438ED25CCD2}" type="pres">
      <dgm:prSet presAssocID="{EAA86A54-1AC7-4457-B6F3-A4CA40706A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BF1607-7244-4487-812B-C9A9297E4D74}" type="pres">
      <dgm:prSet presAssocID="{EAA86A54-1AC7-4457-B6F3-A4CA40706A1D}" presName="matrix" presStyleCnt="0"/>
      <dgm:spPr/>
      <dgm:t>
        <a:bodyPr/>
        <a:lstStyle/>
        <a:p>
          <a:pPr rtl="1"/>
          <a:endParaRPr lang="he-IL"/>
        </a:p>
      </dgm:t>
    </dgm:pt>
    <dgm:pt modelId="{18138ADB-5B10-4725-92B2-431E2B6B6F34}" type="pres">
      <dgm:prSet presAssocID="{EAA86A54-1AC7-4457-B6F3-A4CA40706A1D}" presName="tile1" presStyleLbl="node1" presStyleIdx="0" presStyleCnt="4" custLinFactNeighborX="264" custLinFactNeighborY="0"/>
      <dgm:spPr/>
      <dgm:t>
        <a:bodyPr/>
        <a:lstStyle/>
        <a:p>
          <a:pPr rtl="1"/>
          <a:endParaRPr lang="he-IL"/>
        </a:p>
      </dgm:t>
    </dgm:pt>
    <dgm:pt modelId="{9D3C7AF0-F8D2-4770-9608-6B5C0E283A06}" type="pres">
      <dgm:prSet presAssocID="{EAA86A54-1AC7-4457-B6F3-A4CA40706A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96B3C3-E981-44EF-8FDE-CDE53E000C29}" type="pres">
      <dgm:prSet presAssocID="{EAA86A54-1AC7-4457-B6F3-A4CA40706A1D}" presName="tile2" presStyleLbl="node1" presStyleIdx="1" presStyleCnt="4" custLinFactNeighborX="5566" custLinFactNeighborY="-14311"/>
      <dgm:spPr/>
      <dgm:t>
        <a:bodyPr/>
        <a:lstStyle/>
        <a:p>
          <a:pPr rtl="1"/>
          <a:endParaRPr lang="he-IL"/>
        </a:p>
      </dgm:t>
    </dgm:pt>
    <dgm:pt modelId="{70CA0757-7B88-431C-982C-A1C3CB04511E}" type="pres">
      <dgm:prSet presAssocID="{EAA86A54-1AC7-4457-B6F3-A4CA40706A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2243EE-19DA-439A-90D7-111F82FF8E2D}" type="pres">
      <dgm:prSet presAssocID="{EAA86A54-1AC7-4457-B6F3-A4CA40706A1D}" presName="tile3" presStyleLbl="node1" presStyleIdx="2" presStyleCnt="4"/>
      <dgm:spPr/>
      <dgm:t>
        <a:bodyPr/>
        <a:lstStyle/>
        <a:p>
          <a:pPr rtl="1"/>
          <a:endParaRPr lang="he-IL"/>
        </a:p>
      </dgm:t>
    </dgm:pt>
    <dgm:pt modelId="{3B0F0A51-A4AA-4922-8259-78E343AE0E4F}" type="pres">
      <dgm:prSet presAssocID="{EAA86A54-1AC7-4457-B6F3-A4CA40706A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C93974-A715-4F0A-8243-54661D3F4D4F}" type="pres">
      <dgm:prSet presAssocID="{EAA86A54-1AC7-4457-B6F3-A4CA40706A1D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6972480D-1D65-44BF-A833-3BEAC651C610}" type="pres">
      <dgm:prSet presAssocID="{EAA86A54-1AC7-4457-B6F3-A4CA40706A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974C8D-362D-4748-848E-8A707BEA95FE}" type="pres">
      <dgm:prSet presAssocID="{EAA86A54-1AC7-4457-B6F3-A4CA40706A1D}" presName="centerTile" presStyleLbl="fgShp" presStyleIdx="0" presStyleCnt="1" custLinFactNeighborX="-6101" custLinFactNeighborY="420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CC8A482-DF44-473F-A376-4418169A9CDE}" type="presOf" srcId="{CF302554-3D14-402B-B7AE-7A20E7F6BCDD}" destId="{12C93974-A715-4F0A-8243-54661D3F4D4F}" srcOrd="0" destOrd="0" presId="urn:microsoft.com/office/officeart/2005/8/layout/matrix1"/>
    <dgm:cxn modelId="{7D594434-39D7-40EE-9AD4-4F66AAEB495E}" type="presOf" srcId="{94B60E39-38B2-4AA6-AE39-F5DE4201CC43}" destId="{67974C8D-362D-4748-848E-8A707BEA95FE}" srcOrd="0" destOrd="0" presId="urn:microsoft.com/office/officeart/2005/8/layout/matrix1"/>
    <dgm:cxn modelId="{D6B0CA55-836D-43F1-A8EB-02200931E2EB}" srcId="{94B60E39-38B2-4AA6-AE39-F5DE4201CC43}" destId="{108AF23C-D240-4A1F-A3FE-B6D6AFFCF25B}" srcOrd="0" destOrd="0" parTransId="{413DD4A2-D95B-43AE-8A8C-74C32ECCFD63}" sibTransId="{208DF4CA-B058-4D21-B653-D5BA3B385D02}"/>
    <dgm:cxn modelId="{60AA0469-8E6D-4F3D-80E0-8BB6C32EDF36}" srcId="{94B60E39-38B2-4AA6-AE39-F5DE4201CC43}" destId="{CF302554-3D14-402B-B7AE-7A20E7F6BCDD}" srcOrd="3" destOrd="0" parTransId="{15A57299-BD37-4898-9C06-4CB5FCFD2CFD}" sibTransId="{AE55B43F-7CE3-4FF1-AF22-4F979F8F2589}"/>
    <dgm:cxn modelId="{15685BCB-6CD6-43C6-9854-6B4E7656E127}" srcId="{94B60E39-38B2-4AA6-AE39-F5DE4201CC43}" destId="{423806D3-4867-4141-A872-F8877425C0FB}" srcOrd="1" destOrd="0" parTransId="{3E77E648-E950-47AF-BA24-C22C5BE654EB}" sibTransId="{BA4C9027-44D5-4D45-B9B8-B7E7C360CAF1}"/>
    <dgm:cxn modelId="{82459BE9-FC6E-4D14-8D00-C67FE642EBAA}" type="presOf" srcId="{3F394A23-A530-40B8-8D43-A739177543E3}" destId="{3B0F0A51-A4AA-4922-8259-78E343AE0E4F}" srcOrd="1" destOrd="0" presId="urn:microsoft.com/office/officeart/2005/8/layout/matrix1"/>
    <dgm:cxn modelId="{492DED7B-61BE-4F42-9EC7-8E2E1626A1BD}" srcId="{EAA86A54-1AC7-4457-B6F3-A4CA40706A1D}" destId="{94B60E39-38B2-4AA6-AE39-F5DE4201CC43}" srcOrd="0" destOrd="0" parTransId="{C9DB7724-962F-45B0-9273-C375635F8E7B}" sibTransId="{D8B021FC-AAEF-4BA2-948D-73FCFBB1F5EA}"/>
    <dgm:cxn modelId="{61549DD9-8FC3-41CC-A8C4-3D487924B5F3}" type="presOf" srcId="{423806D3-4867-4141-A872-F8877425C0FB}" destId="{70CA0757-7B88-431C-982C-A1C3CB04511E}" srcOrd="1" destOrd="0" presId="urn:microsoft.com/office/officeart/2005/8/layout/matrix1"/>
    <dgm:cxn modelId="{25EEC163-B9FB-4C1B-BA1F-8F21D7D765B2}" srcId="{94B60E39-38B2-4AA6-AE39-F5DE4201CC43}" destId="{3F394A23-A530-40B8-8D43-A739177543E3}" srcOrd="2" destOrd="0" parTransId="{71A34629-7195-4A3E-848B-5C48AF54CC3C}" sibTransId="{D020BDB0-614E-4A82-84FD-CC58789C8E75}"/>
    <dgm:cxn modelId="{9CCAC6B1-7572-41C1-8830-D1B59175003F}" type="presOf" srcId="{3F394A23-A530-40B8-8D43-A739177543E3}" destId="{B52243EE-19DA-439A-90D7-111F82FF8E2D}" srcOrd="0" destOrd="0" presId="urn:microsoft.com/office/officeart/2005/8/layout/matrix1"/>
    <dgm:cxn modelId="{B8F41A3D-AE57-48B1-A89E-2604E37477EE}" type="presOf" srcId="{108AF23C-D240-4A1F-A3FE-B6D6AFFCF25B}" destId="{18138ADB-5B10-4725-92B2-431E2B6B6F34}" srcOrd="0" destOrd="0" presId="urn:microsoft.com/office/officeart/2005/8/layout/matrix1"/>
    <dgm:cxn modelId="{58FC9294-8A16-43FA-919E-AE4E2C6F028F}" type="presOf" srcId="{CF302554-3D14-402B-B7AE-7A20E7F6BCDD}" destId="{6972480D-1D65-44BF-A833-3BEAC651C610}" srcOrd="1" destOrd="0" presId="urn:microsoft.com/office/officeart/2005/8/layout/matrix1"/>
    <dgm:cxn modelId="{3D401DC0-7373-4140-83AA-8A24C0331E80}" type="presOf" srcId="{EAA86A54-1AC7-4457-B6F3-A4CA40706A1D}" destId="{9D842356-D6B4-48B4-A7F1-B438ED25CCD2}" srcOrd="0" destOrd="0" presId="urn:microsoft.com/office/officeart/2005/8/layout/matrix1"/>
    <dgm:cxn modelId="{74F64298-D8CF-4045-BF6E-AA21D73DE639}" type="presOf" srcId="{423806D3-4867-4141-A872-F8877425C0FB}" destId="{2F96B3C3-E981-44EF-8FDE-CDE53E000C29}" srcOrd="0" destOrd="0" presId="urn:microsoft.com/office/officeart/2005/8/layout/matrix1"/>
    <dgm:cxn modelId="{5D9D0D5B-21D1-4143-89B4-D8B319762E13}" type="presOf" srcId="{108AF23C-D240-4A1F-A3FE-B6D6AFFCF25B}" destId="{9D3C7AF0-F8D2-4770-9608-6B5C0E283A06}" srcOrd="1" destOrd="0" presId="urn:microsoft.com/office/officeart/2005/8/layout/matrix1"/>
    <dgm:cxn modelId="{E80C1D5B-D69A-4038-8F79-DBEA5EDE5913}" type="presParOf" srcId="{9D842356-D6B4-48B4-A7F1-B438ED25CCD2}" destId="{ADBF1607-7244-4487-812B-C9A9297E4D74}" srcOrd="0" destOrd="0" presId="urn:microsoft.com/office/officeart/2005/8/layout/matrix1"/>
    <dgm:cxn modelId="{03397481-ED71-44C8-8887-00A2AABB62DB}" type="presParOf" srcId="{ADBF1607-7244-4487-812B-C9A9297E4D74}" destId="{18138ADB-5B10-4725-92B2-431E2B6B6F34}" srcOrd="0" destOrd="0" presId="urn:microsoft.com/office/officeart/2005/8/layout/matrix1"/>
    <dgm:cxn modelId="{605904EA-1134-4A3B-9B7F-08F6E2EF1FA5}" type="presParOf" srcId="{ADBF1607-7244-4487-812B-C9A9297E4D74}" destId="{9D3C7AF0-F8D2-4770-9608-6B5C0E283A06}" srcOrd="1" destOrd="0" presId="urn:microsoft.com/office/officeart/2005/8/layout/matrix1"/>
    <dgm:cxn modelId="{A7C344ED-953C-41FC-B657-EE30B0D28AB8}" type="presParOf" srcId="{ADBF1607-7244-4487-812B-C9A9297E4D74}" destId="{2F96B3C3-E981-44EF-8FDE-CDE53E000C29}" srcOrd="2" destOrd="0" presId="urn:microsoft.com/office/officeart/2005/8/layout/matrix1"/>
    <dgm:cxn modelId="{96D9F082-6A11-49A8-B38D-838B128C4D80}" type="presParOf" srcId="{ADBF1607-7244-4487-812B-C9A9297E4D74}" destId="{70CA0757-7B88-431C-982C-A1C3CB04511E}" srcOrd="3" destOrd="0" presId="urn:microsoft.com/office/officeart/2005/8/layout/matrix1"/>
    <dgm:cxn modelId="{62080DE7-4091-4C5B-A3B8-5B4A8C7BDC9E}" type="presParOf" srcId="{ADBF1607-7244-4487-812B-C9A9297E4D74}" destId="{B52243EE-19DA-439A-90D7-111F82FF8E2D}" srcOrd="4" destOrd="0" presId="urn:microsoft.com/office/officeart/2005/8/layout/matrix1"/>
    <dgm:cxn modelId="{BEB5C075-4597-4315-A08C-FCFC55521536}" type="presParOf" srcId="{ADBF1607-7244-4487-812B-C9A9297E4D74}" destId="{3B0F0A51-A4AA-4922-8259-78E343AE0E4F}" srcOrd="5" destOrd="0" presId="urn:microsoft.com/office/officeart/2005/8/layout/matrix1"/>
    <dgm:cxn modelId="{8B65EF43-4144-4516-977E-7882942FC19C}" type="presParOf" srcId="{ADBF1607-7244-4487-812B-C9A9297E4D74}" destId="{12C93974-A715-4F0A-8243-54661D3F4D4F}" srcOrd="6" destOrd="0" presId="urn:microsoft.com/office/officeart/2005/8/layout/matrix1"/>
    <dgm:cxn modelId="{5EF5ED58-F1A5-4905-993D-986C7C1BACA3}" type="presParOf" srcId="{ADBF1607-7244-4487-812B-C9A9297E4D74}" destId="{6972480D-1D65-44BF-A833-3BEAC651C610}" srcOrd="7" destOrd="0" presId="urn:microsoft.com/office/officeart/2005/8/layout/matrix1"/>
    <dgm:cxn modelId="{7ACCA9B2-FF43-4E30-BB44-6D516100CB9A}" type="presParOf" srcId="{9D842356-D6B4-48B4-A7F1-B438ED25CCD2}" destId="{67974C8D-362D-4748-848E-8A707BEA95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38ADB-5B10-4725-92B2-431E2B6B6F34}">
      <dsp:nvSpPr>
        <dsp:cNvPr id="0" name=""/>
        <dsp:cNvSpPr/>
      </dsp:nvSpPr>
      <dsp:spPr>
        <a:xfrm rot="16200000">
          <a:off x="425416" y="-418862"/>
          <a:ext cx="1645031" cy="2482755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Strategic Thinking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6554" y="1"/>
        <a:ext cx="2482755" cy="1233773"/>
      </dsp:txXfrm>
    </dsp:sp>
    <dsp:sp modelId="{2F96B3C3-E981-44EF-8FDE-CDE53E000C29}">
      <dsp:nvSpPr>
        <dsp:cNvPr id="0" name=""/>
        <dsp:cNvSpPr/>
      </dsp:nvSpPr>
      <dsp:spPr>
        <a:xfrm>
          <a:off x="2482755" y="0"/>
          <a:ext cx="2482755" cy="1645031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</a:t>
          </a:r>
          <a:r>
            <a:rPr lang="en-US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Development </a:t>
          </a:r>
          <a:r>
            <a:rPr lang="en-US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of strategic thinking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82755" y="0"/>
        <a:ext cx="2482755" cy="1233773"/>
      </dsp:txXfrm>
    </dsp:sp>
    <dsp:sp modelId="{B52243EE-19DA-439A-90D7-111F82FF8E2D}">
      <dsp:nvSpPr>
        <dsp:cNvPr id="0" name=""/>
        <dsp:cNvSpPr/>
      </dsp:nvSpPr>
      <dsp:spPr>
        <a:xfrm rot="10800000">
          <a:off x="0" y="1645031"/>
          <a:ext cx="2482755" cy="1645031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Experiment 1 Simulation Experiment 3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2056288"/>
        <a:ext cx="2482755" cy="1233773"/>
      </dsp:txXfrm>
    </dsp:sp>
    <dsp:sp modelId="{12C93974-A715-4F0A-8243-54661D3F4D4F}">
      <dsp:nvSpPr>
        <dsp:cNvPr id="0" name=""/>
        <dsp:cNvSpPr/>
      </dsp:nvSpPr>
      <dsp:spPr>
        <a:xfrm rot="5400000">
          <a:off x="2901617" y="1226168"/>
          <a:ext cx="1645031" cy="2482755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Design Approach to Dado Center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482754" y="2056288"/>
        <a:ext cx="2482755" cy="1233773"/>
      </dsp:txXfrm>
    </dsp:sp>
    <dsp:sp modelId="{67974C8D-362D-4748-848E-8A707BEA95FE}">
      <dsp:nvSpPr>
        <dsp:cNvPr id="0" name=""/>
        <dsp:cNvSpPr/>
      </dsp:nvSpPr>
      <dsp:spPr>
        <a:xfrm>
          <a:off x="1647044" y="1268392"/>
          <a:ext cx="1489653" cy="822515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National Security Strategy</a:t>
          </a:r>
          <a:endParaRPr lang="he-IL" sz="15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87196" y="1308544"/>
        <a:ext cx="1409349" cy="742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66" y="0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611" y="0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/>
          <a:lstStyle>
            <a:lvl1pPr algn="l">
              <a:defRPr sz="1200"/>
            </a:lvl1pPr>
          </a:lstStyle>
          <a:p>
            <a:fld id="{66424F99-490D-42DC-B434-9CD330A97C67}" type="datetimeFigureOut">
              <a:rPr lang="he-IL" smtClean="0"/>
              <a:t>ה'/אלול/תשע"ט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66" y="9420912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611" y="9420912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 anchor="b"/>
          <a:lstStyle>
            <a:lvl1pPr algn="l">
              <a:defRPr sz="1200"/>
            </a:lvl1pPr>
          </a:lstStyle>
          <a:p>
            <a:fld id="{05930E91-E36C-4857-B74F-5E460007C3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03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0" y="0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/>
          <a:lstStyle>
            <a:lvl1pPr algn="l">
              <a:defRPr sz="1200"/>
            </a:lvl1pPr>
          </a:lstStyle>
          <a:p>
            <a:fld id="{5AC1D32F-C9F3-477F-801B-5C9DFD4457F1}" type="datetimeFigureOut">
              <a:rPr lang="he-IL" smtClean="0"/>
              <a:t>ה'/אלול/תשע"ט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2" tIns="45586" rIns="91172" bIns="45586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2969"/>
            <a:ext cx="5455920" cy="3905299"/>
          </a:xfrm>
          <a:prstGeom prst="rect">
            <a:avLst/>
          </a:prstGeom>
        </p:spPr>
        <p:txBody>
          <a:bodyPr vert="horz" lIns="91172" tIns="45586" rIns="91172" bIns="45586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2211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0" y="9422211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 anchor="b"/>
          <a:lstStyle>
            <a:lvl1pPr algn="l">
              <a:defRPr sz="1200"/>
            </a:lvl1pPr>
          </a:lstStyle>
          <a:p>
            <a:fld id="{397BE6E9-4283-4C48-B4B0-B776D32175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0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9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7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1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405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6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7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9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8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7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6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0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88010" y="1620822"/>
            <a:ext cx="8669845" cy="452486"/>
          </a:xfrm>
        </p:spPr>
        <p:txBody>
          <a:bodyPr>
            <a:noAutofit/>
          </a:bodyPr>
          <a:lstStyle/>
          <a:p>
            <a:pPr rtl="0"/>
            <a:r>
              <a:rPr lang="en-US" sz="3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Israel</a:t>
            </a:r>
            <a:r>
              <a:rPr lang="en-US" sz="33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r>
              <a:rPr lang="en-US" sz="33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cs"/>
              </a:rPr>
              <a:t>National Defense </a:t>
            </a:r>
            <a:r>
              <a:rPr lang="en-US" sz="33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cs"/>
              </a:rPr>
              <a:t>College</a:t>
            </a:r>
            <a:endParaRPr lang="he-IL" sz="33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/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  <a:latin typeface="+mj-lt"/>
              </a:rPr>
              <a:pPr algn="ctr" rtl="0"/>
              <a:t>1</a:t>
            </a:fld>
            <a:endParaRPr lang="he-IL">
              <a:solidFill>
                <a:prstClr val="black">
                  <a:tint val="75000"/>
                </a:prstClr>
              </a:solidFill>
              <a:latin typeface="+mj-lt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438400" y="2362200"/>
            <a:ext cx="4008749" cy="1102519"/>
          </a:xfrm>
          <a:prstGeom prst="rect">
            <a:avLst/>
          </a:prstGeom>
          <a:effectLst/>
        </p:spPr>
        <p:txBody>
          <a:bodyPr vert="horz" lIns="68580" tIns="34290" rIns="68580" bIns="3429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sz="3300" b="1" cap="none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Strategy</a:t>
            </a:r>
            <a:endParaRPr lang="he-IL" sz="3300" b="1" cap="none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4724400"/>
            <a:ext cx="258166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100" b="1" dirty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47</a:t>
            </a:r>
            <a:r>
              <a:rPr lang="en-US" sz="2100" b="1" baseline="30000" dirty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th</a:t>
            </a:r>
            <a:r>
              <a:rPr lang="en-US" sz="2100" b="1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 Class 2019 -</a:t>
            </a:r>
            <a:r>
              <a:rPr lang="en-US" sz="2100" b="1" smtClean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2020</a:t>
            </a:r>
            <a:endParaRPr lang="he-IL" sz="2100" b="1" dirty="0">
              <a:solidFill>
                <a:prstClr val="black"/>
              </a:solidFill>
              <a:latin typeface="+mj-lt"/>
              <a:cs typeface="David" panose="020E0502060401010101" pitchFamily="34" charset="-79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E4025FC-4AE5-4458-9366-A7666BE1BE80}"/>
              </a:ext>
            </a:extLst>
          </p:cNvPr>
          <p:cNvSpPr txBox="1"/>
          <p:nvPr/>
        </p:nvSpPr>
        <p:spPr>
          <a:xfrm>
            <a:off x="2057400" y="3733800"/>
            <a:ext cx="4558393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100" b="1" dirty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The</a:t>
            </a:r>
            <a:r>
              <a:rPr lang="en-US" sz="2100" b="1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 Leading </a:t>
            </a:r>
            <a:r>
              <a:rPr lang="en-US" sz="2100" b="1" smtClean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Instructor: </a:t>
            </a:r>
            <a:r>
              <a:rPr lang="en-US" sz="2100" b="1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Yehuda</a:t>
            </a:r>
            <a:r>
              <a:rPr lang="en-US" sz="2100" b="1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 </a:t>
            </a:r>
            <a:r>
              <a:rPr lang="en-US" sz="2100" b="1" smtClean="0">
                <a:solidFill>
                  <a:prstClr val="black"/>
                </a:solidFill>
                <a:latin typeface="+mj-lt"/>
                <a:cs typeface="David" panose="020E0502060401010101" pitchFamily="34" charset="-79"/>
              </a:rPr>
              <a:t>Yochnof</a:t>
            </a:r>
            <a:endParaRPr lang="he-IL" sz="2100" b="1" dirty="0">
              <a:solidFill>
                <a:prstClr val="black"/>
              </a:solidFill>
              <a:latin typeface="+mj-lt"/>
              <a:cs typeface="David" panose="020E0502060401010101" pitchFamily="34" charset="-79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762001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327187"/>
              </p:ext>
            </p:extLst>
          </p:nvPr>
        </p:nvGraphicFramePr>
        <p:xfrm>
          <a:off x="628650" y="1825625"/>
          <a:ext cx="7886700" cy="18995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Periods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 Approach – Dado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Center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Team Processing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Dado Center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ABA19-A242-4FBE-BF51-A7553921C08D}" type="slidenum">
              <a:rPr lang="he-IL"/>
              <a:pPr>
                <a:defRPr/>
              </a:pPr>
              <a:t>10</a:t>
            </a:fld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62000" y="3048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Dado’s Center Design Approach – BG </a:t>
            </a:r>
            <a:r>
              <a:rPr lang="en-US" sz="4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Eran</a:t>
            </a: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 </a:t>
            </a:r>
            <a:r>
              <a:rPr lang="en-US" sz="4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Ortal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26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5802"/>
          <a:stretch/>
        </p:blipFill>
        <p:spPr>
          <a:xfrm>
            <a:off x="551519" y="1405536"/>
            <a:ext cx="2438400" cy="1524000"/>
          </a:xfr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11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9" y="1422487"/>
            <a:ext cx="2437062" cy="152508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6" y="5183448"/>
            <a:ext cx="2435724" cy="152618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1" y="1423571"/>
            <a:ext cx="2437062" cy="1524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9" y="5179180"/>
            <a:ext cx="2437062" cy="152618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9" y="3288939"/>
            <a:ext cx="2437062" cy="153267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1" y="3288939"/>
            <a:ext cx="2437062" cy="151514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1" y="5184548"/>
            <a:ext cx="2437062" cy="152508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8" y="3288939"/>
            <a:ext cx="2437062" cy="1535106"/>
          </a:xfrm>
          <a:prstGeom prst="rect">
            <a:avLst/>
          </a:prstGeom>
        </p:spPr>
      </p:pic>
      <p:sp>
        <p:nvSpPr>
          <p:cNvPr id="16" name="כותרת 1"/>
          <p:cNvSpPr txBox="1">
            <a:spLocks/>
          </p:cNvSpPr>
          <p:nvPr/>
        </p:nvSpPr>
        <p:spPr>
          <a:xfrm>
            <a:off x="704443" y="20425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First Strategic Experience – The Northern Arena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70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804726"/>
              </p:ext>
            </p:extLst>
          </p:nvPr>
        </p:nvGraphicFramePr>
        <p:xfrm>
          <a:off x="628650" y="1825625"/>
          <a:ext cx="78867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Date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No. of Periods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Comments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08.01.20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Prep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09.01.20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Prep</a:t>
                      </a:r>
                      <a:r>
                        <a:rPr lang="he-IL" sz="1600" kern="1200" dirty="0" smtClean="0"/>
                        <a:t> 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323219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15-16.01.20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8-10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Experience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TOTAL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77258-74A5-4B87-B102-E4F03EE9D294}" type="slidenum">
              <a:rPr lang="he-IL"/>
              <a:pPr>
                <a:defRPr/>
              </a:pPr>
              <a:t>12</a:t>
            </a:fld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628650" y="3048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First Strategic Experience – The Northern Arena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10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13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531982" cy="21336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37835"/>
            <a:ext cx="3531982" cy="221851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6"/>
          <a:stretch/>
        </p:blipFill>
        <p:spPr>
          <a:xfrm>
            <a:off x="399767" y="1676400"/>
            <a:ext cx="3555999" cy="221851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1"/>
          <a:stretch/>
        </p:blipFill>
        <p:spPr>
          <a:xfrm>
            <a:off x="365932" y="4137835"/>
            <a:ext cx="3570784" cy="2218516"/>
          </a:xfrm>
          <a:prstGeom prst="rect">
            <a:avLst/>
          </a:prstGeom>
        </p:spPr>
      </p:pic>
      <p:sp>
        <p:nvSpPr>
          <p:cNvPr id="11" name="כותרת 1"/>
          <p:cNvSpPr txBox="1">
            <a:spLocks/>
          </p:cNvSpPr>
          <p:nvPr/>
        </p:nvSpPr>
        <p:spPr>
          <a:xfrm>
            <a:off x="628650" y="3048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Political-Security simulation – the Palestinian Arena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84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370624"/>
              </p:ext>
            </p:extLst>
          </p:nvPr>
        </p:nvGraphicFramePr>
        <p:xfrm>
          <a:off x="628650" y="1825625"/>
          <a:ext cx="7886700" cy="23248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No. of 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Comments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21.01,03.02,05.02,06.02,09.02,10.02.20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Prep 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683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11-12.02.20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Simulation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13.02.20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Final</a:t>
                      </a:r>
                      <a:r>
                        <a:rPr lang="en-US" sz="1600" kern="1200" baseline="0" dirty="0" smtClean="0"/>
                        <a:t> Presentation and summary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8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121DF-FE45-4629-A6C9-DAC59214DD31}" type="slidenum">
              <a:rPr lang="he-IL"/>
              <a:pPr>
                <a:defRPr/>
              </a:pPr>
              <a:t>14</a:t>
            </a:fld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628650" y="3048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Political-Security simulation – the Palestinian Arena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22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4544" y="300929"/>
            <a:ext cx="8064000" cy="1489967"/>
          </a:xfrm>
        </p:spPr>
        <p:txBody>
          <a:bodyPr lIns="0" rIns="0">
            <a:normAutofit/>
          </a:bodyPr>
          <a:lstStyle/>
          <a:p>
            <a:pPr algn="ctr"/>
            <a:r>
              <a:rPr lang="en-US" sz="49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Third  Strategic Experience – East Tour</a:t>
            </a:r>
            <a:endParaRPr lang="he-IL" dirty="0"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15</a:t>
            </a:fld>
            <a:endParaRPr lang="he-IL"/>
          </a:p>
        </p:txBody>
      </p:sp>
      <p:pic>
        <p:nvPicPr>
          <p:cNvPr id="1026" name="Picture 2" descr="תוצאת תמונה עבור דגל סי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50" y="4870343"/>
            <a:ext cx="1484350" cy="14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דגל הודו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7931"/>
          <a:stretch/>
        </p:blipFill>
        <p:spPr bwMode="auto">
          <a:xfrm>
            <a:off x="2971800" y="3352800"/>
            <a:ext cx="2077459" cy="156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מונה קשורה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1794"/>
          <a:stretch/>
        </p:blipFill>
        <p:spPr bwMode="auto">
          <a:xfrm>
            <a:off x="3191273" y="1901686"/>
            <a:ext cx="1761727" cy="14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1" b="3429"/>
          <a:stretch/>
        </p:blipFill>
        <p:spPr>
          <a:xfrm>
            <a:off x="376835" y="1886736"/>
            <a:ext cx="2975965" cy="4466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26972" r="1999"/>
          <a:stretch/>
        </p:blipFill>
        <p:spPr>
          <a:xfrm>
            <a:off x="4786595" y="1842448"/>
            <a:ext cx="3976405" cy="246050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61993"/>
            <a:ext cx="3969403" cy="20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1325563"/>
          </a:xfrm>
        </p:spPr>
        <p:txBody>
          <a:bodyPr rtlCol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9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Summary Experience – East Tour</a:t>
            </a:r>
            <a:endParaRPr lang="he-IL" sz="49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471850"/>
              </p:ext>
            </p:extLst>
          </p:nvPr>
        </p:nvGraphicFramePr>
        <p:xfrm>
          <a:off x="628650" y="1825625"/>
          <a:ext cx="7886700" cy="21240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Date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No. of 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Comments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17.03,24.03,31.03,21.04,22.04,23.04,27.04.20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16 periods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Prep 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03-07.05.20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East</a:t>
                      </a:r>
                      <a:r>
                        <a:rPr lang="en-US" sz="1600" kern="1200" baseline="0" dirty="0" smtClean="0"/>
                        <a:t> Tour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12.05,14.05.20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Tour summary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TOTAL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periods and 5 days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D39C-DCD1-431A-965A-3B415A54DA50}" type="slidenum">
              <a:rPr lang="he-IL"/>
              <a:pPr>
                <a:defRPr/>
              </a:pPr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46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At the End of the Year</a:t>
            </a:r>
            <a:endParaRPr lang="he-IL" sz="49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905" y="1825625"/>
            <a:ext cx="7518190" cy="4351338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17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812905" y="1825625"/>
            <a:ext cx="75181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/>
              <a:t>Graduate of </a:t>
            </a:r>
            <a:r>
              <a:rPr lang="en-US" sz="2400" dirty="0" smtClean="0"/>
              <a:t>strategic </a:t>
            </a:r>
            <a:r>
              <a:rPr lang="en-US" sz="2400" dirty="0"/>
              <a:t>thinking, tools and skills for acting in the strategic </a:t>
            </a:r>
            <a:r>
              <a:rPr lang="en-US" sz="2400" dirty="0" smtClean="0"/>
              <a:t>environment </a:t>
            </a:r>
            <a:r>
              <a:rPr lang="en-US" sz="2400" dirty="0"/>
              <a:t>with context of national security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492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2A28EBC0-49E6-46FD-999F-7A93823E5E2C}"/>
              </a:ext>
            </a:extLst>
          </p:cNvPr>
          <p:cNvCxnSpPr>
            <a:cxnSpLocks/>
          </p:cNvCxnSpPr>
          <p:nvPr/>
        </p:nvCxnSpPr>
        <p:spPr>
          <a:xfrm flipH="1">
            <a:off x="259320" y="4924425"/>
            <a:ext cx="1438689" cy="0"/>
          </a:xfrm>
          <a:prstGeom prst="line">
            <a:avLst/>
          </a:prstGeom>
          <a:ln w="8223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8D4BE04A-E532-4C32-9EA9-81A58A6C6D1C}"/>
              </a:ext>
            </a:extLst>
          </p:cNvPr>
          <p:cNvCxnSpPr>
            <a:cxnSpLocks/>
          </p:cNvCxnSpPr>
          <p:nvPr/>
        </p:nvCxnSpPr>
        <p:spPr>
          <a:xfrm flipH="1">
            <a:off x="259320" y="4013951"/>
            <a:ext cx="1438689" cy="0"/>
          </a:xfrm>
          <a:prstGeom prst="line">
            <a:avLst/>
          </a:prstGeom>
          <a:ln w="33972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id="{98F53BF7-6DBE-4345-B781-77371974B1EF}"/>
              </a:ext>
            </a:extLst>
          </p:cNvPr>
          <p:cNvCxnSpPr>
            <a:cxnSpLocks/>
          </p:cNvCxnSpPr>
          <p:nvPr/>
        </p:nvCxnSpPr>
        <p:spPr>
          <a:xfrm flipH="1">
            <a:off x="259320" y="3318626"/>
            <a:ext cx="1438689" cy="0"/>
          </a:xfrm>
          <a:prstGeom prst="line">
            <a:avLst/>
          </a:prstGeom>
          <a:ln w="3556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id="{BE06771A-0F0D-45D7-A030-241267A11B01}"/>
              </a:ext>
            </a:extLst>
          </p:cNvPr>
          <p:cNvCxnSpPr>
            <a:cxnSpLocks/>
          </p:cNvCxnSpPr>
          <p:nvPr/>
        </p:nvCxnSpPr>
        <p:spPr>
          <a:xfrm flipH="1">
            <a:off x="259320" y="1908926"/>
            <a:ext cx="1438689" cy="0"/>
          </a:xfrm>
          <a:prstGeom prst="line">
            <a:avLst/>
          </a:prstGeom>
          <a:ln w="3841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2184BCB-7D0B-2943-81E1-68FC3E420E81}"/>
              </a:ext>
            </a:extLst>
          </p:cNvPr>
          <p:cNvSpPr txBox="1"/>
          <p:nvPr/>
        </p:nvSpPr>
        <p:spPr>
          <a:xfrm>
            <a:off x="323093" y="4577089"/>
            <a:ext cx="131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600">
                <a:solidFill>
                  <a:schemeClr val="bg1"/>
                </a:solidFill>
                <a:latin typeface="+mj-lt"/>
              </a:rPr>
              <a:t>T </a:t>
            </a:r>
            <a:r>
              <a:rPr lang="en-US" sz="1600" smtClean="0">
                <a:solidFill>
                  <a:schemeClr val="bg1"/>
                </a:solidFill>
                <a:latin typeface="+mj-lt"/>
              </a:rPr>
              <a:t>4The </a:t>
            </a:r>
            <a:r>
              <a:rPr lang="en-US" sz="1600">
                <a:solidFill>
                  <a:schemeClr val="bg1"/>
                </a:solidFill>
                <a:latin typeface="+mj-lt"/>
              </a:rPr>
              <a:t>Integrative Season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B3200F-5074-9445-8462-AC05E77BE4D8}"/>
              </a:ext>
            </a:extLst>
          </p:cNvPr>
          <p:cNvSpPr txBox="1"/>
          <p:nvPr/>
        </p:nvSpPr>
        <p:spPr>
          <a:xfrm>
            <a:off x="188722" y="3152001"/>
            <a:ext cx="1482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400" smtClean="0">
                <a:latin typeface="+mj-lt"/>
              </a:rPr>
              <a:t>T2Israeli </a:t>
            </a:r>
            <a:r>
              <a:rPr lang="en-US" sz="1400">
                <a:latin typeface="+mj-lt"/>
              </a:rPr>
              <a:t>Season </a:t>
            </a:r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/>
            </a:r>
            <a:br>
              <a:rPr lang="en-US" sz="1400" dirty="0">
                <a:latin typeface="+mj-lt"/>
              </a:rPr>
            </a:b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228600" y="3886200"/>
            <a:ext cx="143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600" smtClean="0">
                <a:solidFill>
                  <a:schemeClr val="bg1"/>
                </a:solidFill>
                <a:latin typeface="+mj-lt"/>
              </a:rPr>
              <a:t>T3Internship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323092" y="1755037"/>
            <a:ext cx="1581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smtClean="0">
                <a:latin typeface="+mj-lt"/>
              </a:rPr>
              <a:t>T1Global </a:t>
            </a:r>
            <a:r>
              <a:rPr lang="en-US" sz="1400">
                <a:latin typeface="+mj-lt"/>
              </a:rPr>
              <a:t>Season</a:t>
            </a:r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/>
            </a:r>
            <a:br>
              <a:rPr lang="en-US" sz="1400" dirty="0">
                <a:latin typeface="+mj-lt"/>
              </a:rPr>
            </a:b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628650" y="499228"/>
            <a:ext cx="7886700" cy="91032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The</a:t>
            </a:r>
            <a:r>
              <a:rPr lang="en-US" sz="4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 Purple </a:t>
            </a:r>
            <a:r>
              <a:rPr lang="en-US" sz="44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Line- Strategy</a:t>
            </a:r>
            <a:endParaRPr lang="he-IL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11" y="1472532"/>
            <a:ext cx="5663488" cy="4022062"/>
          </a:xfrm>
          <a:prstGeom prst="rect">
            <a:avLst/>
          </a:prstGeom>
        </p:spPr>
      </p:pic>
      <p:sp>
        <p:nvSpPr>
          <p:cNvPr id="35" name="Oval 13">
            <a:extLst>
              <a:ext uri="{FF2B5EF4-FFF2-40B4-BE49-F238E27FC236}">
                <a16:creationId xmlns:a16="http://schemas.microsoft.com/office/drawing/2014/main" id="{A5262082-BCC8-47AF-81FD-12D458504A7C}"/>
              </a:ext>
            </a:extLst>
          </p:cNvPr>
          <p:cNvSpPr/>
          <p:nvPr/>
        </p:nvSpPr>
        <p:spPr>
          <a:xfrm>
            <a:off x="3047192" y="3867277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37" name="Oval 13">
            <a:extLst>
              <a:ext uri="{FF2B5EF4-FFF2-40B4-BE49-F238E27FC236}">
                <a16:creationId xmlns:a16="http://schemas.microsoft.com/office/drawing/2014/main" id="{DD950BA3-7290-448F-82C1-E5B1ADB9CC3B}"/>
              </a:ext>
            </a:extLst>
          </p:cNvPr>
          <p:cNvSpPr/>
          <p:nvPr/>
        </p:nvSpPr>
        <p:spPr>
          <a:xfrm>
            <a:off x="3165229" y="3247073"/>
            <a:ext cx="146478" cy="16621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id="{AABE2AB9-9DDE-42AA-8751-4F3CBE5F1095}"/>
              </a:ext>
            </a:extLst>
          </p:cNvPr>
          <p:cNvSpPr/>
          <p:nvPr/>
        </p:nvSpPr>
        <p:spPr>
          <a:xfrm>
            <a:off x="4303247" y="4356269"/>
            <a:ext cx="219717" cy="24332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87E69D6F-02CB-447E-BF6A-414B15D08D87}"/>
              </a:ext>
            </a:extLst>
          </p:cNvPr>
          <p:cNvSpPr/>
          <p:nvPr/>
        </p:nvSpPr>
        <p:spPr>
          <a:xfrm>
            <a:off x="4303247" y="2114770"/>
            <a:ext cx="146478" cy="16621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73D81599-4259-4E2C-B65F-910A0988B456}"/>
              </a:ext>
            </a:extLst>
          </p:cNvPr>
          <p:cNvSpPr/>
          <p:nvPr/>
        </p:nvSpPr>
        <p:spPr>
          <a:xfrm>
            <a:off x="3028052" y="4487480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id="{923055AB-CC2B-423C-8558-D235565469F5}"/>
              </a:ext>
            </a:extLst>
          </p:cNvPr>
          <p:cNvSpPr/>
          <p:nvPr/>
        </p:nvSpPr>
        <p:spPr>
          <a:xfrm>
            <a:off x="4335425" y="3235519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9D890086-838A-419A-A8E0-E85CC38EE232}"/>
              </a:ext>
            </a:extLst>
          </p:cNvPr>
          <p:cNvSpPr/>
          <p:nvPr/>
        </p:nvSpPr>
        <p:spPr>
          <a:xfrm>
            <a:off x="5397313" y="2664468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3" name="Oval 13">
            <a:extLst>
              <a:ext uri="{FF2B5EF4-FFF2-40B4-BE49-F238E27FC236}">
                <a16:creationId xmlns:a16="http://schemas.microsoft.com/office/drawing/2014/main" id="{7D61B5B8-2754-4692-B8CA-175740EA752E}"/>
              </a:ext>
            </a:extLst>
          </p:cNvPr>
          <p:cNvSpPr/>
          <p:nvPr/>
        </p:nvSpPr>
        <p:spPr>
          <a:xfrm>
            <a:off x="5271056" y="3847738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5" name="Oval 13">
            <a:extLst>
              <a:ext uri="{FF2B5EF4-FFF2-40B4-BE49-F238E27FC236}">
                <a16:creationId xmlns:a16="http://schemas.microsoft.com/office/drawing/2014/main" id="{2233D7F4-5A8B-409D-B14B-D007580FDE26}"/>
              </a:ext>
            </a:extLst>
          </p:cNvPr>
          <p:cNvSpPr/>
          <p:nvPr/>
        </p:nvSpPr>
        <p:spPr>
          <a:xfrm>
            <a:off x="6143630" y="3345893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6" name="Oval 13">
            <a:extLst>
              <a:ext uri="{FF2B5EF4-FFF2-40B4-BE49-F238E27FC236}">
                <a16:creationId xmlns:a16="http://schemas.microsoft.com/office/drawing/2014/main" id="{057E721E-BFE9-432A-8B4D-4E98F9214355}"/>
              </a:ext>
            </a:extLst>
          </p:cNvPr>
          <p:cNvSpPr/>
          <p:nvPr/>
        </p:nvSpPr>
        <p:spPr>
          <a:xfrm>
            <a:off x="6290299" y="4242551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E713D8D7-3B9D-48D9-8BA8-C0A4C5FFCE37}"/>
              </a:ext>
            </a:extLst>
          </p:cNvPr>
          <p:cNvSpPr/>
          <p:nvPr/>
        </p:nvSpPr>
        <p:spPr>
          <a:xfrm>
            <a:off x="5271056" y="4311324"/>
            <a:ext cx="146478" cy="16621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id="{D2E5140B-7C8F-4DD1-87CA-8FAABBD2963C}"/>
              </a:ext>
            </a:extLst>
          </p:cNvPr>
          <p:cNvCxnSpPr>
            <a:cxnSpLocks/>
          </p:cNvCxnSpPr>
          <p:nvPr/>
        </p:nvCxnSpPr>
        <p:spPr>
          <a:xfrm flipH="1">
            <a:off x="3505200" y="5562600"/>
            <a:ext cx="857681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id="{2FC4E377-637F-4F94-9152-65971DC5F94F}"/>
              </a:ext>
            </a:extLst>
          </p:cNvPr>
          <p:cNvCxnSpPr>
            <a:cxnSpLocks/>
          </p:cNvCxnSpPr>
          <p:nvPr/>
        </p:nvCxnSpPr>
        <p:spPr>
          <a:xfrm flipH="1">
            <a:off x="4495800" y="5562600"/>
            <a:ext cx="789152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id="{AB3E9842-FABA-4391-AF19-C3D8B8A535C2}"/>
              </a:ext>
            </a:extLst>
          </p:cNvPr>
          <p:cNvCxnSpPr>
            <a:cxnSpLocks/>
          </p:cNvCxnSpPr>
          <p:nvPr/>
        </p:nvCxnSpPr>
        <p:spPr>
          <a:xfrm flipH="1">
            <a:off x="2133600" y="5638800"/>
            <a:ext cx="1295400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7">
            <a:extLst>
              <a:ext uri="{FF2B5EF4-FFF2-40B4-BE49-F238E27FC236}">
                <a16:creationId xmlns:a16="http://schemas.microsoft.com/office/drawing/2014/main" id="{F2C8529F-D7CB-46F7-B58D-39463926D9AF}"/>
              </a:ext>
            </a:extLst>
          </p:cNvPr>
          <p:cNvCxnSpPr>
            <a:cxnSpLocks/>
          </p:cNvCxnSpPr>
          <p:nvPr/>
        </p:nvCxnSpPr>
        <p:spPr>
          <a:xfrm flipH="1" flipV="1">
            <a:off x="5562600" y="5562600"/>
            <a:ext cx="1125552" cy="1276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79">
            <a:extLst>
              <a:ext uri="{FF2B5EF4-FFF2-40B4-BE49-F238E27FC236}">
                <a16:creationId xmlns:a16="http://schemas.microsoft.com/office/drawing/2014/main" id="{C7ADA6A9-2721-4B36-882E-2A8821C11DD9}"/>
              </a:ext>
            </a:extLst>
          </p:cNvPr>
          <p:cNvSpPr txBox="1"/>
          <p:nvPr/>
        </p:nvSpPr>
        <p:spPr>
          <a:xfrm>
            <a:off x="2360777" y="5422825"/>
            <a:ext cx="963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200">
                <a:solidFill>
                  <a:schemeClr val="bg1"/>
                </a:solidFill>
                <a:latin typeface="+mj-lt"/>
              </a:rPr>
              <a:t>National</a:t>
            </a:r>
            <a:r>
              <a:rPr lang="en-US" sz="1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smtClean="0">
                <a:solidFill>
                  <a:schemeClr val="bg1"/>
                </a:solidFill>
                <a:latin typeface="+mj-lt"/>
              </a:rPr>
              <a:t>Defense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id="{CFE283FD-B2DD-4F12-A7E6-40C2D3FE1618}"/>
              </a:ext>
            </a:extLst>
          </p:cNvPr>
          <p:cNvSpPr txBox="1"/>
          <p:nvPr/>
        </p:nvSpPr>
        <p:spPr>
          <a:xfrm>
            <a:off x="3448397" y="5430614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200" smtClean="0">
                <a:solidFill>
                  <a:schemeClr val="bg1"/>
                </a:solidFill>
                <a:latin typeface="+mj-lt"/>
              </a:rPr>
              <a:t>Economy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id="{1D68B9A5-3E9B-496E-B6AD-1F031066D787}"/>
              </a:ext>
            </a:extLst>
          </p:cNvPr>
          <p:cNvSpPr txBox="1"/>
          <p:nvPr/>
        </p:nvSpPr>
        <p:spPr>
          <a:xfrm>
            <a:off x="4408665" y="5447156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200" smtClean="0">
                <a:solidFill>
                  <a:schemeClr val="bg1"/>
                </a:solidFill>
                <a:latin typeface="+mj-lt"/>
              </a:rPr>
              <a:t>Society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79">
            <a:extLst>
              <a:ext uri="{FF2B5EF4-FFF2-40B4-BE49-F238E27FC236}">
                <a16:creationId xmlns:a16="http://schemas.microsoft.com/office/drawing/2014/main" id="{A0BBA8D6-5BF3-49ED-ACB7-AE0A8DFA6F28}"/>
              </a:ext>
            </a:extLst>
          </p:cNvPr>
          <p:cNvSpPr txBox="1"/>
          <p:nvPr/>
        </p:nvSpPr>
        <p:spPr>
          <a:xfrm>
            <a:off x="5486400" y="54102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200" smtClean="0">
                <a:solidFill>
                  <a:schemeClr val="bg1"/>
                </a:solidFill>
                <a:latin typeface="+mj-lt"/>
              </a:rPr>
              <a:t>Statesmanship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תרשים זרימה: מחבר 32">
            <a:extLst>
              <a:ext uri="{FF2B5EF4-FFF2-40B4-BE49-F238E27FC236}">
                <a16:creationId xmlns:a16="http://schemas.microsoft.com/office/drawing/2014/main" id="{B9D47F52-C10C-42CE-9387-E8649DF2F8B8}"/>
              </a:ext>
            </a:extLst>
          </p:cNvPr>
          <p:cNvSpPr/>
          <p:nvPr/>
        </p:nvSpPr>
        <p:spPr>
          <a:xfrm>
            <a:off x="2460811" y="1813912"/>
            <a:ext cx="4437530" cy="3248714"/>
          </a:xfrm>
          <a:prstGeom prst="flowChartConnector">
            <a:avLst/>
          </a:prstGeom>
          <a:noFill/>
          <a:ln w="158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1350">
              <a:latin typeface="+mj-lt"/>
            </a:endParaRPr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F1633B98-2F83-47BA-B7A6-1667F795B434}"/>
              </a:ext>
            </a:extLst>
          </p:cNvPr>
          <p:cNvSpPr/>
          <p:nvPr/>
        </p:nvSpPr>
        <p:spPr>
          <a:xfrm>
            <a:off x="2995805" y="4472968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F0B46A41-D3EC-4228-A290-64B3BD80CE97}"/>
              </a:ext>
            </a:extLst>
          </p:cNvPr>
          <p:cNvSpPr/>
          <p:nvPr/>
        </p:nvSpPr>
        <p:spPr>
          <a:xfrm>
            <a:off x="6502453" y="246632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  <p:sp>
        <p:nvSpPr>
          <p:cNvPr id="48" name="Oval 13">
            <a:extLst>
              <a:ext uri="{FF2B5EF4-FFF2-40B4-BE49-F238E27FC236}">
                <a16:creationId xmlns:a16="http://schemas.microsoft.com/office/drawing/2014/main" id="{888A5268-A505-4F05-AF30-534F189498CB}"/>
              </a:ext>
            </a:extLst>
          </p:cNvPr>
          <p:cNvSpPr/>
          <p:nvPr/>
        </p:nvSpPr>
        <p:spPr>
          <a:xfrm>
            <a:off x="2900714" y="233649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US" sz="135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654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2442351" y="323165"/>
            <a:ext cx="4142993" cy="2082108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The Priory's idea</a:t>
            </a:r>
          </a:p>
          <a:p>
            <a:pPr algn="l" rtl="0"/>
            <a:r>
              <a:rPr lang="en-US" sz="4800" dirty="0" smtClean="0"/>
              <a:t/>
            </a:r>
            <a:br>
              <a:rPr lang="en-US" sz="4800" dirty="0" smtClean="0"/>
            </a:br>
            <a:endParaRPr lang="he-IL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graphicFrame>
        <p:nvGraphicFramePr>
          <p:cNvPr id="2" name="דיאגרמה 1"/>
          <p:cNvGraphicFramePr/>
          <p:nvPr>
            <p:extLst/>
          </p:nvPr>
        </p:nvGraphicFramePr>
        <p:xfrm>
          <a:off x="2092088" y="1932011"/>
          <a:ext cx="4965510" cy="329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1678675" y="5473985"/>
            <a:ext cx="5220269" cy="3032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1668439" y="1819418"/>
            <a:ext cx="10236" cy="36848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3"/>
          <p:cNvSpPr txBox="1">
            <a:spLocks/>
          </p:cNvSpPr>
          <p:nvPr/>
        </p:nvSpPr>
        <p:spPr>
          <a:xfrm>
            <a:off x="2819400" y="5562600"/>
            <a:ext cx="2409392" cy="484748"/>
          </a:xfrm>
          <a:prstGeom prst="rect">
            <a:avLst/>
          </a:prstGeom>
          <a:noFill/>
        </p:spPr>
        <p:txBody>
          <a:bodyPr vert="horz" wrap="squar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rtl="0"/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Tours in Israel and the world</a:t>
            </a:r>
            <a:endParaRPr lang="he-IL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כותרת 3"/>
          <p:cNvSpPr txBox="1">
            <a:spLocks/>
          </p:cNvSpPr>
          <p:nvPr/>
        </p:nvSpPr>
        <p:spPr>
          <a:xfrm rot="16200000">
            <a:off x="679147" y="3438542"/>
            <a:ext cx="1565172" cy="276999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rtl="0"/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 Lecture</a:t>
            </a:r>
            <a:endParaRPr lang="he-IL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Goals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02920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/>
              <a:t>Historical</a:t>
            </a:r>
            <a:r>
              <a:rPr lang="en-US"/>
              <a:t> discovery and </a:t>
            </a:r>
            <a:r>
              <a:rPr lang="en-US" smtClean="0"/>
              <a:t>familiarity, </a:t>
            </a:r>
            <a:r>
              <a:rPr lang="en-US" dirty="0"/>
              <a:t>theoretical</a:t>
            </a:r>
            <a:r>
              <a:rPr lang="en-US"/>
              <a:t> knowledge and practical analytical tools that enable </a:t>
            </a:r>
            <a:r>
              <a:rPr lang="en-US" smtClean="0"/>
              <a:t>research, </a:t>
            </a:r>
            <a:r>
              <a:rPr lang="en-US" dirty="0"/>
              <a:t>development</a:t>
            </a:r>
            <a:r>
              <a:rPr lang="en-US"/>
              <a:t> and management of military security strategies in the context of national security </a:t>
            </a:r>
            <a:r>
              <a:rPr lang="en-US" smtClean="0"/>
              <a:t>policy.</a:t>
            </a:r>
            <a:endParaRPr lang="en-US"/>
          </a:p>
          <a:p>
            <a:pPr algn="l" rtl="0"/>
            <a:r>
              <a:rPr lang="en-US" dirty="0"/>
              <a:t>Creation</a:t>
            </a:r>
            <a:r>
              <a:rPr lang="en-US"/>
              <a:t> of intellectual experience with theoretical and practical history. Theory and practice of military strategic thinking in the context of national </a:t>
            </a:r>
            <a:r>
              <a:rPr lang="en-US" smtClean="0"/>
              <a:t>security.</a:t>
            </a:r>
            <a:endParaRPr lang="en-US"/>
          </a:p>
          <a:p>
            <a:pPr algn="l" rtl="0"/>
            <a:r>
              <a:rPr lang="en-US" dirty="0"/>
              <a:t>Extension</a:t>
            </a:r>
            <a:r>
              <a:rPr lang="en-US"/>
              <a:t> and acquaintance with public business </a:t>
            </a:r>
            <a:r>
              <a:rPr lang="en-US" smtClean="0"/>
              <a:t>strategy.</a:t>
            </a:r>
            <a:endParaRPr lang="en-US"/>
          </a:p>
          <a:p>
            <a:pPr algn="l" rtl="0"/>
            <a:r>
              <a:rPr lang="en-US" dirty="0"/>
              <a:t>Develop</a:t>
            </a:r>
            <a:r>
              <a:rPr lang="en-US"/>
              <a:t> an area of leadership and systemic thinking Develop an area of leadership and systemic thinking(unclear, </a:t>
            </a:r>
            <a:r>
              <a:rPr lang="en-US" smtClean="0"/>
              <a:t>variable(unclear</a:t>
            </a:r>
            <a:r>
              <a:rPr lang="en-US"/>
              <a:t>, variable</a:t>
            </a:r>
            <a:r>
              <a:rPr lang="he-IL"/>
              <a:t> </a:t>
            </a:r>
            <a:r>
              <a:rPr lang="en-US" smtClean="0"/>
              <a:t>unclear, </a:t>
            </a:r>
            <a:r>
              <a:rPr lang="en-US" dirty="0"/>
              <a:t>friction-free</a:t>
            </a:r>
            <a:r>
              <a:rPr lang="en-US"/>
              <a:t> environment variable </a:t>
            </a:r>
            <a:r>
              <a:rPr lang="en-US" smtClean="0"/>
              <a:t>,) </a:t>
            </a:r>
            <a:r>
              <a:rPr lang="en-US" dirty="0"/>
              <a:t>to</a:t>
            </a:r>
            <a:r>
              <a:rPr lang="en-US"/>
              <a:t> better link tactical-operational actions to the wisdom of strategic </a:t>
            </a:r>
            <a:r>
              <a:rPr lang="en-US" smtClean="0"/>
              <a:t>actions.</a:t>
            </a:r>
            <a:endParaRPr lang="en-US"/>
          </a:p>
          <a:p>
            <a:pPr algn="l" rtl="0"/>
            <a:r>
              <a:rPr lang="en-US" dirty="0"/>
              <a:t>Encourage</a:t>
            </a:r>
            <a:r>
              <a:rPr lang="en-US"/>
              <a:t> the challenge of a closed doctrine and defining </a:t>
            </a:r>
            <a:r>
              <a:rPr lang="en-US" smtClean="0"/>
              <a:t>knowledge.</a:t>
            </a:r>
            <a:endParaRPr lang="en-US"/>
          </a:p>
          <a:p>
            <a:pPr algn="l" rtl="0"/>
            <a:r>
              <a:rPr lang="en-US" dirty="0"/>
              <a:t>Provide</a:t>
            </a:r>
            <a:r>
              <a:rPr lang="en-US"/>
              <a:t> system participants with systematic understanding and tools to conduct strategic thinking processes in line with public service </a:t>
            </a:r>
            <a:r>
              <a:rPr lang="en-US" smtClean="0"/>
              <a:t>requirements.</a:t>
            </a:r>
            <a:endParaRPr lang="en-US"/>
          </a:p>
          <a:p>
            <a:pPr algn="l" rtl="0"/>
            <a:r>
              <a:rPr lang="en-US" dirty="0"/>
              <a:t>Introduce</a:t>
            </a:r>
            <a:r>
              <a:rPr lang="en-US"/>
              <a:t> participants to the strategic complexity and various aspects of strategy in both the public service and the business </a:t>
            </a:r>
            <a:r>
              <a:rPr lang="en-US" smtClean="0"/>
              <a:t>world.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72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 rtl="0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Guttman Hatzvi" pitchFamily="2" charset="-79"/>
              </a:rPr>
              <a:t>The</a:t>
            </a:r>
            <a:r>
              <a:rPr lang="en-US" sz="32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Guttman Hatzvi" pitchFamily="2" charset="-79"/>
              </a:rPr>
              <a:t> Method of Study in the Field of </a:t>
            </a:r>
            <a:r>
              <a:rPr lang="en-US" sz="32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+mj-lt"/>
                <a:ea typeface="+mj-ea"/>
                <a:cs typeface="Guttman Hatzvi" pitchFamily="2" charset="-79"/>
              </a:rPr>
              <a:t>Strategy</a:t>
            </a:r>
            <a:endParaRPr lang="he-IL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+mj-lt"/>
              <a:ea typeface="+mj-ea"/>
              <a:cs typeface="Guttman Hatzvi" pitchFamily="2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467212" y="1711492"/>
            <a:ext cx="1616630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05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Strategic</a:t>
            </a:r>
            <a:r>
              <a:rPr lang="en-US" sz="105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105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thought</a:t>
            </a:r>
            <a:endParaRPr lang="en-US" sz="1050" b="1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 rtl="0"/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Professor</a:t>
            </a:r>
            <a:r>
              <a:rPr lang="en-US" sz="105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Dima </a:t>
            </a:r>
            <a:r>
              <a:rPr lang="en-US" sz="105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Adamski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467212" y="2505576"/>
            <a:ext cx="1616630" cy="43313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Development of Military Strategic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Thinking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1" name="מלבן מעוגל 30"/>
          <p:cNvSpPr/>
          <p:nvPr/>
        </p:nvSpPr>
        <p:spPr>
          <a:xfrm>
            <a:off x="7467212" y="3005592"/>
            <a:ext cx="1616630" cy="85385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History of Strategic Thought and the Development of Conventional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Warfare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7467212" y="3905206"/>
            <a:ext cx="1616630" cy="80625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History of Strategic Thought in the Age of Hybrid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Warfare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3" name="מלבן מעוגל 32"/>
          <p:cNvSpPr/>
          <p:nvPr/>
        </p:nvSpPr>
        <p:spPr>
          <a:xfrm>
            <a:off x="7457687" y="4764165"/>
            <a:ext cx="1616630" cy="80662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History of Strategic Thought in the Nuclear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Age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4" name="מלבן מעוגל 33"/>
          <p:cNvSpPr/>
          <p:nvPr/>
        </p:nvSpPr>
        <p:spPr>
          <a:xfrm>
            <a:off x="7391400" y="5622506"/>
            <a:ext cx="1682917" cy="47349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Intelligence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diagnosis and Strategic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Planning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5" name="מלבן מעוגל 34"/>
          <p:cNvSpPr/>
          <p:nvPr/>
        </p:nvSpPr>
        <p:spPr>
          <a:xfrm>
            <a:off x="7517845" y="6172200"/>
            <a:ext cx="1626155" cy="24063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Russian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Strategy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5" name="מלבן מעוגל 44"/>
          <p:cNvSpPr/>
          <p:nvPr/>
        </p:nvSpPr>
        <p:spPr>
          <a:xfrm>
            <a:off x="5943600" y="1752600"/>
            <a:ext cx="1449807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05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Strategic</a:t>
            </a:r>
            <a:r>
              <a:rPr lang="en-US" sz="105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105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thinking</a:t>
            </a:r>
            <a:endParaRPr lang="en-US" sz="1050" b="1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 rtl="0"/>
            <a:r>
              <a:rPr lang="en-US" sz="10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Commandant</a:t>
            </a:r>
            <a:r>
              <a:rPr lang="en-US" sz="105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Itai </a:t>
            </a:r>
            <a:r>
              <a:rPr lang="en-US" sz="105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Virob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3" name="מלבן מעוגל 52"/>
          <p:cNvSpPr/>
          <p:nvPr/>
        </p:nvSpPr>
        <p:spPr>
          <a:xfrm>
            <a:off x="4643457" y="1720830"/>
            <a:ext cx="1133436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0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</a:t>
            </a:r>
            <a:r>
              <a:rPr lang="en-US" sz="10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Design </a:t>
            </a:r>
            <a:r>
              <a:rPr lang="en-US" sz="10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Approach</a:t>
            </a:r>
            <a:endParaRPr lang="en-US" sz="1000" b="1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 rtl="0"/>
            <a:r>
              <a:rPr lang="en-US" sz="105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Dado</a:t>
            </a:r>
            <a:r>
              <a:rPr lang="en-US" sz="105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105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Center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7" name="מלבן מעוגל 56"/>
          <p:cNvSpPr/>
          <p:nvPr/>
        </p:nvSpPr>
        <p:spPr>
          <a:xfrm>
            <a:off x="3374185" y="1732254"/>
            <a:ext cx="1149016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0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First</a:t>
            </a:r>
            <a:r>
              <a:rPr lang="en-US" sz="10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10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Experience</a:t>
            </a:r>
            <a:endParaRPr lang="en-US" sz="1000" b="1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 rtl="0"/>
            <a:r>
              <a:rPr lang="en-US" sz="105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Northern</a:t>
            </a:r>
            <a:r>
              <a:rPr lang="en-US" sz="105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105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arena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8" name="מלבן מעוגל 57"/>
          <p:cNvSpPr/>
          <p:nvPr/>
        </p:nvSpPr>
        <p:spPr>
          <a:xfrm>
            <a:off x="3373834" y="2534856"/>
            <a:ext cx="1149016" cy="40385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9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Background</a:t>
            </a:r>
            <a:r>
              <a:rPr lang="en-US" sz="9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Points for </a:t>
            </a:r>
            <a:r>
              <a:rPr lang="en-US" sz="9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Reference</a:t>
            </a:r>
            <a:endParaRPr lang="he-IL" sz="9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9" name="מלבן מעוגל 58"/>
          <p:cNvSpPr/>
          <p:nvPr/>
        </p:nvSpPr>
        <p:spPr>
          <a:xfrm>
            <a:off x="3361802" y="3005593"/>
            <a:ext cx="1149016" cy="409073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8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Experiment</a:t>
            </a:r>
            <a:r>
              <a:rPr lang="en-US" sz="8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with the Design </a:t>
            </a:r>
            <a:r>
              <a:rPr lang="en-US" sz="8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Approach</a:t>
            </a:r>
            <a:endParaRPr lang="he-IL" sz="8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0" name="מלבן מעוגל 59"/>
          <p:cNvSpPr/>
          <p:nvPr/>
        </p:nvSpPr>
        <p:spPr>
          <a:xfrm>
            <a:off x="3375701" y="3472942"/>
            <a:ext cx="1162573" cy="37398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Summary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1" name="מלבן מעוגל 60"/>
          <p:cNvSpPr/>
          <p:nvPr/>
        </p:nvSpPr>
        <p:spPr>
          <a:xfrm>
            <a:off x="1702226" y="1720830"/>
            <a:ext cx="1555545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05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Second</a:t>
            </a:r>
            <a:r>
              <a:rPr lang="en-US" sz="105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105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Experience</a:t>
            </a:r>
            <a:endParaRPr lang="en-US" sz="1050" b="1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 rtl="0"/>
            <a:r>
              <a:rPr lang="en-US" sz="105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The</a:t>
            </a:r>
            <a:r>
              <a:rPr lang="en-US" sz="105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105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conflict</a:t>
            </a:r>
            <a:endParaRPr lang="en-US" sz="105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  <a:p>
            <a:pPr algn="ctr" defTabSz="685800" rtl="0"/>
            <a:r>
              <a:rPr lang="en-US" sz="105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Israeli-Palestinian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2" name="מלבן מעוגל 61"/>
          <p:cNvSpPr/>
          <p:nvPr/>
        </p:nvSpPr>
        <p:spPr>
          <a:xfrm>
            <a:off x="1698939" y="2534857"/>
            <a:ext cx="1555545" cy="40385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Background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points for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Reference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3" name="מלבן מעוגל 62"/>
          <p:cNvSpPr/>
          <p:nvPr/>
        </p:nvSpPr>
        <p:spPr>
          <a:xfrm>
            <a:off x="1698938" y="3005594"/>
            <a:ext cx="1555662" cy="40235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Experiment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with the Design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Approach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64" name="מלבן מעוגל 63"/>
          <p:cNvSpPr/>
          <p:nvPr/>
        </p:nvSpPr>
        <p:spPr>
          <a:xfrm>
            <a:off x="1702226" y="3472942"/>
            <a:ext cx="1555546" cy="3865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Screen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Lift" Summary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84" name="מלבן מעוגל 83"/>
          <p:cNvSpPr/>
          <p:nvPr/>
        </p:nvSpPr>
        <p:spPr>
          <a:xfrm>
            <a:off x="76200" y="1725033"/>
            <a:ext cx="1509963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 rtl="0"/>
            <a:r>
              <a:rPr lang="en-US" sz="10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Third</a:t>
            </a:r>
            <a:r>
              <a:rPr lang="en-US" sz="105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Experience </a:t>
            </a:r>
            <a:r>
              <a:rPr lang="en-US" sz="105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East </a:t>
            </a:r>
            <a:r>
              <a:rPr lang="en-US" sz="105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Tour</a:t>
            </a:r>
            <a:endParaRPr lang="he-IL" sz="10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85" name="מלבן מעוגל 84"/>
          <p:cNvSpPr/>
          <p:nvPr/>
        </p:nvSpPr>
        <p:spPr>
          <a:xfrm>
            <a:off x="82775" y="2536364"/>
            <a:ext cx="1496814" cy="40385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Background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Points for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Reference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86" name="מלבן מעוגל 85"/>
          <p:cNvSpPr/>
          <p:nvPr/>
        </p:nvSpPr>
        <p:spPr>
          <a:xfrm>
            <a:off x="82775" y="3005593"/>
            <a:ext cx="1496814" cy="409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East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tour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87" name="מלבן מעוגל 86"/>
          <p:cNvSpPr/>
          <p:nvPr/>
        </p:nvSpPr>
        <p:spPr>
          <a:xfrm>
            <a:off x="82775" y="3483451"/>
            <a:ext cx="1503388" cy="375991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Summary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2" name="מלבן מעוגל 41"/>
          <p:cNvSpPr/>
          <p:nvPr/>
        </p:nvSpPr>
        <p:spPr>
          <a:xfrm>
            <a:off x="5890344" y="2511247"/>
            <a:ext cx="1443636" cy="890337"/>
          </a:xfrm>
          <a:prstGeom prst="roundRect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Conceptual</a:t>
            </a:r>
            <a:r>
              <a:rPr lang="en-US" sz="10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Strategic Thinking and Action </a:t>
            </a:r>
            <a:r>
              <a:rPr lang="en-US" sz="10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Levels</a:t>
            </a:r>
            <a:endParaRPr lang="he-IL" sz="10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3" name="מלבן מעוגל 42"/>
          <p:cNvSpPr/>
          <p:nvPr/>
        </p:nvSpPr>
        <p:spPr>
          <a:xfrm>
            <a:off x="5884172" y="3472955"/>
            <a:ext cx="1449807" cy="805037"/>
          </a:xfrm>
          <a:prstGeom prst="roundRect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Challenges</a:t>
            </a:r>
            <a:r>
              <a:rPr lang="en-US" sz="10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in Strategic Thinking and Competing Approaches in </a:t>
            </a:r>
            <a:r>
              <a:rPr lang="en-US" sz="10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Strategy</a:t>
            </a:r>
            <a:endParaRPr lang="he-IL" sz="10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37" name="מלבן מעוגל 36"/>
          <p:cNvSpPr/>
          <p:nvPr/>
        </p:nvSpPr>
        <p:spPr>
          <a:xfrm>
            <a:off x="5879732" y="4770936"/>
            <a:ext cx="1449807" cy="7998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8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</a:t>
            </a:r>
            <a:r>
              <a:rPr lang="en-US" sz="8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Systems":</a:t>
            </a:r>
            <a:r>
              <a:rPr lang="en-US" sz="8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systemic</a:t>
            </a:r>
            <a:r>
              <a:rPr lang="en-US" sz="8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8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thinking</a:t>
            </a:r>
            <a:r>
              <a:rPr lang="he-IL" sz="12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8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, </a:t>
            </a:r>
            <a:r>
              <a:rPr lang="en-US" sz="8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complex</a:t>
            </a:r>
            <a:r>
              <a:rPr lang="en-US" sz="8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system and systemic </a:t>
            </a:r>
            <a:r>
              <a:rPr lang="en-US" sz="8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level</a:t>
            </a:r>
            <a:endParaRPr lang="he-IL" sz="7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0" name="מלבן מעוגל 39"/>
          <p:cNvSpPr/>
          <p:nvPr/>
        </p:nvSpPr>
        <p:spPr>
          <a:xfrm>
            <a:off x="5879732" y="5624518"/>
            <a:ext cx="1449807" cy="37523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Processing</a:t>
            </a:r>
            <a:endParaRPr lang="he-IL" sz="10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6" name="מלבן מעוגל 45"/>
          <p:cNvSpPr/>
          <p:nvPr/>
        </p:nvSpPr>
        <p:spPr>
          <a:xfrm>
            <a:off x="5890344" y="6053482"/>
            <a:ext cx="1449807" cy="7389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7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Strategy</a:t>
            </a:r>
            <a:r>
              <a:rPr lang="en-US" sz="7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as </a:t>
            </a:r>
            <a:r>
              <a:rPr lang="en-US" sz="7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design, </a:t>
            </a:r>
            <a:r>
              <a:rPr lang="en-US" sz="7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planning</a:t>
            </a:r>
            <a:r>
              <a:rPr lang="en-US" sz="7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and realization (institutional learning and </a:t>
            </a:r>
            <a:r>
              <a:rPr lang="en-US" sz="7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fulfillment)</a:t>
            </a:r>
            <a:endParaRPr lang="he-IL" sz="7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7" name="מלבן מעוגל 46"/>
          <p:cNvSpPr/>
          <p:nvPr/>
        </p:nvSpPr>
        <p:spPr>
          <a:xfrm>
            <a:off x="5879733" y="4331725"/>
            <a:ext cx="1449807" cy="3739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Strategic</a:t>
            </a:r>
            <a:r>
              <a:rPr lang="en-US" sz="1000" b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</a:t>
            </a:r>
            <a:r>
              <a:rPr lang="en-US" sz="1000" b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Exercise</a:t>
            </a:r>
            <a:endParaRPr lang="he-IL" sz="10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4623675" y="4337650"/>
            <a:ext cx="1133436" cy="806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Experience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in Exploring the Relevance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Gap</a:t>
            </a:r>
            <a:endParaRPr lang="en-US" sz="10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9" name="מלבן מעוגל 48"/>
          <p:cNvSpPr/>
          <p:nvPr/>
        </p:nvSpPr>
        <p:spPr>
          <a:xfrm>
            <a:off x="4637943" y="2534856"/>
            <a:ext cx="1119168" cy="87308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r>
              <a:rPr lang="en-US" sz="10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Systematic</a:t>
            </a:r>
            <a:r>
              <a:rPr lang="en-US" sz="100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 Inquiry as a Strategy Design </a:t>
            </a:r>
            <a:r>
              <a:rPr lang="en-US" sz="100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Strategy</a:t>
            </a:r>
            <a:endParaRPr lang="he-IL" sz="10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0" name="מלבן מעוגל 49"/>
          <p:cNvSpPr/>
          <p:nvPr/>
        </p:nvSpPr>
        <p:spPr>
          <a:xfrm>
            <a:off x="4648200" y="3505200"/>
            <a:ext cx="1133436" cy="814959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900" dirty="0"/>
              <a:t>Systemic</a:t>
            </a:r>
            <a:r>
              <a:rPr lang="en-US" sz="900"/>
              <a:t> Research as a Methodology for Strategy Design</a:t>
            </a:r>
            <a:endParaRPr lang="en-US" sz="900" dirty="0"/>
          </a:p>
          <a:p>
            <a:pPr algn="ctr" rtl="0"/>
            <a:r>
              <a:rPr lang="en-US" sz="900"/>
              <a:t/>
            </a:r>
            <a:br>
              <a:rPr lang="en-US" sz="900"/>
            </a:br>
            <a:endParaRPr lang="he-IL" sz="9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44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Military</a:t>
            </a:r>
            <a:r>
              <a:rPr lang="en-US" sz="4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 Strategic Thought Professor Dima </a:t>
            </a:r>
            <a:r>
              <a:rPr lang="en-US" sz="4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Adamski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8026" y="2430462"/>
            <a:ext cx="8846449" cy="4351338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The</a:t>
            </a:r>
            <a:r>
              <a:rPr lang="en-US" sz="2400"/>
              <a:t> Development of Modern Strategic </a:t>
            </a:r>
            <a:r>
              <a:rPr lang="en-US" sz="2400" smtClean="0"/>
              <a:t>Thinking</a:t>
            </a:r>
            <a:endParaRPr lang="en-US" sz="2400"/>
          </a:p>
          <a:p>
            <a:pPr algn="l" rtl="0"/>
            <a:r>
              <a:rPr lang="en-US" sz="2400" dirty="0"/>
              <a:t>The</a:t>
            </a:r>
            <a:r>
              <a:rPr lang="en-US" sz="2400"/>
              <a:t> Birth of Strategy Studies in the Academic </a:t>
            </a:r>
            <a:r>
              <a:rPr lang="en-US" sz="2400" smtClean="0"/>
              <a:t>World</a:t>
            </a:r>
            <a:endParaRPr lang="en-US" sz="2400"/>
          </a:p>
          <a:p>
            <a:pPr algn="l" rtl="0"/>
            <a:r>
              <a:rPr lang="en-US" sz="2400" dirty="0"/>
              <a:t>The</a:t>
            </a:r>
            <a:r>
              <a:rPr lang="en-US" sz="2400"/>
              <a:t> Development of Strategic Thought in the Conventional War </a:t>
            </a:r>
            <a:r>
              <a:rPr lang="en-US" sz="2400" smtClean="0"/>
              <a:t>Era</a:t>
            </a:r>
            <a:endParaRPr lang="en-US" sz="2400"/>
          </a:p>
          <a:p>
            <a:pPr algn="l" rtl="0"/>
            <a:r>
              <a:rPr lang="en-US" sz="2400" dirty="0"/>
              <a:t>The</a:t>
            </a:r>
            <a:r>
              <a:rPr lang="en-US" sz="2400"/>
              <a:t> Development of Strategic Thinking in the Era of Hybrid </a:t>
            </a:r>
            <a:r>
              <a:rPr lang="en-US" sz="2400" smtClean="0"/>
              <a:t>Fighting</a:t>
            </a:r>
            <a:endParaRPr lang="en-US" sz="2400"/>
          </a:p>
          <a:p>
            <a:pPr algn="l" rtl="0"/>
            <a:r>
              <a:rPr lang="en-US" sz="2400" dirty="0"/>
              <a:t>The</a:t>
            </a:r>
            <a:r>
              <a:rPr lang="en-US" sz="2400"/>
              <a:t> Development of Strategic Thought in the Nuclear War </a:t>
            </a:r>
            <a:r>
              <a:rPr lang="en-US" sz="2400" smtClean="0"/>
              <a:t>Era</a:t>
            </a:r>
            <a:endParaRPr lang="en-US" sz="2400"/>
          </a:p>
          <a:p>
            <a:pPr algn="l" rtl="0"/>
            <a:r>
              <a:rPr lang="en-US" sz="2400"/>
              <a:t>Intelligence</a:t>
            </a:r>
            <a:r>
              <a:rPr lang="en-US" sz="2400"/>
              <a:t> </a:t>
            </a:r>
            <a:r>
              <a:rPr lang="en-US" sz="2400" smtClean="0"/>
              <a:t>Diagnosis, </a:t>
            </a:r>
            <a:r>
              <a:rPr lang="en-US" sz="2400"/>
              <a:t>Net Assessment, </a:t>
            </a:r>
            <a:r>
              <a:rPr lang="en-US" sz="2400" dirty="0"/>
              <a:t>Planning</a:t>
            </a:r>
            <a:r>
              <a:rPr lang="en-US" sz="2400"/>
              <a:t> the Strategic Place of the International Relations </a:t>
            </a:r>
            <a:r>
              <a:rPr lang="en-US" sz="2400" smtClean="0"/>
              <a:t>War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6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/>
          <a:stretch/>
        </p:blipFill>
        <p:spPr>
          <a:xfrm>
            <a:off x="7239000" y="1066800"/>
            <a:ext cx="1614699" cy="22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839200" cy="1325563"/>
          </a:xfrm>
        </p:spPr>
        <p:txBody>
          <a:bodyPr rtlCol="1">
            <a:noAutofit/>
          </a:bodyPr>
          <a:lstStyle/>
          <a:p>
            <a:pPr algn="ctr" rtl="0">
              <a:defRPr/>
            </a:pP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The</a:t>
            </a:r>
            <a:r>
              <a:rPr lang="en-US" sz="4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 Course of Military Strategic Thought Development - Prof. Dima </a:t>
            </a:r>
            <a:r>
              <a:rPr lang="en-US" sz="4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Adamski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56795"/>
              </p:ext>
            </p:extLst>
          </p:nvPr>
        </p:nvGraphicFramePr>
        <p:xfrm>
          <a:off x="2409825" y="1905000"/>
          <a:ext cx="4476750" cy="2590518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23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420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תאריך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מספר משכים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15.09.19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16.09.19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18.09.19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19.09.19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סה"כ</a:t>
                      </a:r>
                      <a:endParaRPr lang="he-IL" sz="1800" b="1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14</a:t>
                      </a:r>
                      <a:endParaRPr lang="he-IL" sz="1800" b="1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5D701-B399-424F-8A77-48B7D2D27AFC}" type="slidenum">
              <a:rPr lang="he-IL"/>
              <a:pPr>
                <a:defRPr/>
              </a:pPr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2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124200" y="1353671"/>
            <a:ext cx="5867400" cy="56339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 algn="l" defTabSz="685800" rtl="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essence, complexity and paradoxes of strategic thinking.</a:t>
            </a:r>
          </a:p>
          <a:p>
            <a:pPr marL="171450" indent="-171450" algn="l" defTabSz="685800" rtl="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 strategy between a static-rational approach and a dynamic-holistic approach.</a:t>
            </a:r>
          </a:p>
          <a:p>
            <a:pPr marL="171450" indent="-171450" algn="l" defTabSz="685800" rtl="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Systemic thinking, systemic approach and systemic level-conceptual clarification.</a:t>
            </a:r>
          </a:p>
          <a:p>
            <a:pPr marL="171450" indent="-171450" algn="l" defTabSz="685800" rtl="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Strategy as an Essential Learning System and a System of Inquiry Process.</a:t>
            </a:r>
          </a:p>
          <a:p>
            <a:pPr marL="171450" indent="-171450" algn="l" defTabSz="685800" rtl="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Strategic planning as a systematic process of systemic knowledge development.</a:t>
            </a:r>
          </a:p>
          <a:p>
            <a:pPr marL="171450" indent="-171450" algn="l" defTabSz="685800" rtl="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Design Approach (</a:t>
            </a:r>
            <a:r>
              <a:rPr lang="en-US" sz="2000" dirty="0" err="1" smtClean="0"/>
              <a:t>Dadu</a:t>
            </a:r>
            <a:r>
              <a:rPr lang="en-US" sz="2000" dirty="0" smtClean="0"/>
              <a:t> Center).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t="2778"/>
          <a:stretch/>
        </p:blipFill>
        <p:spPr>
          <a:xfrm>
            <a:off x="152400" y="1417638"/>
            <a:ext cx="2971800" cy="4289424"/>
          </a:xfrm>
          <a:prstGeom prst="rect">
            <a:avLst/>
          </a:prstGeom>
        </p:spPr>
      </p:pic>
      <p:sp>
        <p:nvSpPr>
          <p:cNvPr id="8" name="כותרת 1"/>
          <p:cNvSpPr txBox="1">
            <a:spLocks/>
          </p:cNvSpPr>
          <p:nvPr/>
        </p:nvSpPr>
        <p:spPr>
          <a:xfrm>
            <a:off x="715241" y="25428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Strategic Thinking Approach – MG </a:t>
            </a:r>
            <a:r>
              <a:rPr lang="en-US" sz="4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Itai</a:t>
            </a: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 </a:t>
            </a:r>
            <a:r>
              <a:rPr lang="en-US" sz="4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Veruv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23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115274"/>
              </p:ext>
            </p:extLst>
          </p:nvPr>
        </p:nvGraphicFramePr>
        <p:xfrm>
          <a:off x="457200" y="1981200"/>
          <a:ext cx="8229600" cy="304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9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1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3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Dates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Periods</a:t>
                      </a:r>
                      <a:endParaRPr lang="he-I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800" kern="1200" dirty="0" smtClean="0"/>
                        <a:t>Comments</a:t>
                      </a:r>
                      <a:endParaRPr lang="he-IL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30.10.19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/>
                        <a:t>Connecting Dima to Europe - Intro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04.12.19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082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11.12.19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 Strategy towards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complex systems – before the South Tour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25.12.19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01.01.20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תרגילון אסטרטגיה מערכות מורכבות 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21" marR="876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סה"כ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21" marR="876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94F83-B636-4F35-82AD-A4FE3647F13D}" type="slidenum">
              <a:rPr lang="he-IL"/>
              <a:pPr>
                <a:defRPr/>
              </a:pPr>
              <a:t>9</a:t>
            </a:fld>
            <a:endParaRPr lang="he-IL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800100" y="5334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Strategic Thinking Approach – MG </a:t>
            </a:r>
            <a:r>
              <a:rPr lang="en-US" sz="4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Itai</a:t>
            </a: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 </a:t>
            </a:r>
            <a:r>
              <a:rPr lang="en-US" sz="40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Veruv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44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35571</TotalTime>
  <Words>766</Words>
  <Application>Microsoft Office PowerPoint</Application>
  <PresentationFormat>On-screen Show (4:3)</PresentationFormat>
  <Paragraphs>193</Paragraphs>
  <Slides>17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David</vt:lpstr>
      <vt:lpstr>Gisha</vt:lpstr>
      <vt:lpstr>Guttman Hatzvi</vt:lpstr>
      <vt:lpstr>Tahoma</vt:lpstr>
      <vt:lpstr>Times New Roman</vt:lpstr>
      <vt:lpstr>2_ערכת נושא Office</vt:lpstr>
      <vt:lpstr>Israel  National Defense College</vt:lpstr>
      <vt:lpstr>PowerPoint Presentation</vt:lpstr>
      <vt:lpstr>PowerPoint Presentation</vt:lpstr>
      <vt:lpstr>Goals</vt:lpstr>
      <vt:lpstr>PowerPoint Presentation</vt:lpstr>
      <vt:lpstr>Military Strategic Thought Professor Dima Adamski</vt:lpstr>
      <vt:lpstr>The Course of Military Strategic Thought Development - Prof. Dima Adamski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 Strategic Experience – East Tour</vt:lpstr>
      <vt:lpstr>Summary Experience – East Tour</vt:lpstr>
      <vt:lpstr>At the End of the Year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המכללה לביטחון לאומי</dc:title>
  <dc:creator>Eli</dc:creator>
  <cp:lastModifiedBy>u26697</cp:lastModifiedBy>
  <cp:revision>228</cp:revision>
  <cp:lastPrinted>2018-10-17T11:56:19Z</cp:lastPrinted>
  <dcterms:created xsi:type="dcterms:W3CDTF">2015-10-15T19:05:43Z</dcterms:created>
  <dcterms:modified xsi:type="dcterms:W3CDTF">2019-09-05T13:44:56Z</dcterms:modified>
</cp:coreProperties>
</file>