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726" r:id="rId2"/>
    <p:sldMasterId id="2147483738" r:id="rId3"/>
  </p:sldMasterIdLst>
  <p:notesMasterIdLst>
    <p:notesMasterId r:id="rId22"/>
  </p:notesMasterIdLst>
  <p:handoutMasterIdLst>
    <p:handoutMasterId r:id="rId23"/>
  </p:handoutMasterIdLst>
  <p:sldIdLst>
    <p:sldId id="287" r:id="rId4"/>
    <p:sldId id="288" r:id="rId5"/>
    <p:sldId id="289" r:id="rId6"/>
    <p:sldId id="298" r:id="rId7"/>
    <p:sldId id="297" r:id="rId8"/>
    <p:sldId id="296" r:id="rId9"/>
    <p:sldId id="264" r:id="rId10"/>
    <p:sldId id="279" r:id="rId11"/>
    <p:sldId id="274" r:id="rId12"/>
    <p:sldId id="280" r:id="rId13"/>
    <p:sldId id="281" r:id="rId14"/>
    <p:sldId id="266" r:id="rId15"/>
    <p:sldId id="282" r:id="rId16"/>
    <p:sldId id="268" r:id="rId17"/>
    <p:sldId id="283" r:id="rId18"/>
    <p:sldId id="269" r:id="rId19"/>
    <p:sldId id="284" r:id="rId20"/>
    <p:sldId id="267" r:id="rId21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</a:t>
          </a:r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בראי הביטחון הלאומי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</a:t>
          </a:r>
          <a:r>
            <a:rPr lang="he-IL" sz="1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בראי הביטחון הלאומי</a:t>
          </a:r>
          <a:endParaRPr lang="he-IL" sz="1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D25-C4F8-4DBE-910C-445BC6FE76F9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EE95-DC15-42F9-9512-08BD44F2162D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9F87-1EFC-4427-9110-88E0F57A27A4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97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575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7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07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6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30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38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8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EA13-854F-40A4-B2BF-B060E4F034C8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389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63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6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6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5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2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83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4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8BBB-0810-4A6C-AEEA-71B0203E87C5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1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92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6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6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5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28E-CEB8-4EC7-BACC-BEBCC1C03DBA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7AB-6E97-4465-A43F-BA15509AC9B2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1E93-44FD-4955-A32D-68C7DEEA1083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B057-A6BF-46A2-BDF4-40E73AA915E3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12E-C882-4C15-A8A4-B12078D5E888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7A9-8628-44AD-AD4F-D05C2CEFC752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431C-FBF3-4EED-A2C9-CA1C15A06659}" type="datetime8">
              <a:rPr lang="he-IL" smtClean="0"/>
              <a:t>14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">
              <a:schemeClr val="tx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59000">
              <a:schemeClr val="tx1">
                <a:alpha val="39000"/>
                <a:lumMod val="58000"/>
                <a:lumOff val="42000"/>
              </a:schemeClr>
            </a:gs>
            <a:gs pos="2000">
              <a:srgbClr val="00206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0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         הצגת </a:t>
            </a:r>
            <a:r>
              <a:rPr lang="he-IL" dirty="0" smtClean="0">
                <a:solidFill>
                  <a:schemeClr val="bg1"/>
                </a:solidFill>
              </a:rPr>
              <a:t>ציר האסטרטגיה </a:t>
            </a:r>
            <a:r>
              <a:rPr lang="he-IL" dirty="0" err="1" smtClean="0">
                <a:solidFill>
                  <a:schemeClr val="bg1"/>
                </a:solidFill>
              </a:rPr>
              <a:t>במב"ל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he-IL" dirty="0" smtClean="0"/>
              <a:t>מ"ו</a:t>
            </a:r>
            <a:endParaRPr lang="he-IL" dirty="0"/>
          </a:p>
        </p:txBody>
      </p:sp>
      <p:pic>
        <p:nvPicPr>
          <p:cNvPr id="25602" name="Picture 2" descr="תוצאת תמונה עבור ‪strategy 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 bwMode="auto">
          <a:xfrm>
            <a:off x="1676400" y="1295400"/>
            <a:ext cx="53436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>
                <a:cs typeface="+mn-cs"/>
              </a:rPr>
              <a:t>קורס </a:t>
            </a:r>
            <a:r>
              <a:rPr lang="he-IL" sz="3600" dirty="0" smtClean="0">
                <a:cs typeface="+mn-cs"/>
              </a:rPr>
              <a:t>חשיבה </a:t>
            </a:r>
            <a:r>
              <a:rPr lang="he-IL" sz="3600" dirty="0">
                <a:cs typeface="+mn-cs"/>
              </a:rPr>
              <a:t>אסטרטגית</a:t>
            </a:r>
            <a:br>
              <a:rPr lang="he-IL" sz="3600" dirty="0">
                <a:cs typeface="+mn-cs"/>
              </a:rPr>
            </a:br>
            <a:r>
              <a:rPr lang="he-IL" sz="3600" dirty="0" smtClean="0">
                <a:cs typeface="+mn-cs"/>
              </a:rPr>
              <a:t>– מפקד המכללות, אלוף איתי </a:t>
            </a:r>
            <a:r>
              <a:rPr lang="he-IL" sz="3600" dirty="0" err="1" smtClean="0">
                <a:cs typeface="+mn-cs"/>
              </a:rPr>
              <a:t>וירוב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10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94045"/>
              </p:ext>
            </p:extLst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תאריך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משכים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30.10.19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חיבור בין דימה לקראת אירופה - פתיח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04.12.19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11.12.19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תרגילון אסטרטגיה מוכוון מערכות מורכבות סוגיה לקראת סיור דרום.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25.12.19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01.01.20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תרגילון אסטרטגיה מערכות</a:t>
                      </a:r>
                      <a:r>
                        <a:rPr lang="he-IL" baseline="0" dirty="0" smtClean="0"/>
                        <a:t> מורכבות .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b="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12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b="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גישת העיצוב, תא"ל ערן אורטל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11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481859"/>
              </p:ext>
            </p:extLst>
          </p:nvPr>
        </p:nvGraphicFramePr>
        <p:xfrm>
          <a:off x="457200" y="1600200"/>
          <a:ext cx="8229600" cy="1482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08.01.20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גישת העיצוב</a:t>
                      </a:r>
                      <a:r>
                        <a:rPr lang="he-IL" sz="1800" baseline="0" dirty="0" smtClean="0"/>
                        <a:t> –מרכז דדו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08.01.20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עיבוד </a:t>
                      </a:r>
                      <a:r>
                        <a:rPr lang="he-IL" sz="1800" dirty="0" smtClean="0"/>
                        <a:t>צוותי+ מרכז דדו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3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274638"/>
            <a:ext cx="5257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</a:rPr>
              <a:t>גישת העיצוב  מרכז דדו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ראשונה</a:t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</a:t>
            </a:r>
            <a: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"זירה </a:t>
            </a:r>
            <a: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צפונית"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610939" y="1600201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2"/>
            <a:ext cx="2286000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" y="5065367"/>
            <a:ext cx="2435724" cy="150907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57" y="1600201"/>
            <a:ext cx="2281106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5065367"/>
            <a:ext cx="2310881" cy="144716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3306764"/>
            <a:ext cx="2310882" cy="15413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3306764"/>
            <a:ext cx="2236457" cy="15662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5065367"/>
            <a:ext cx="2236458" cy="14471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3313016"/>
            <a:ext cx="2437062" cy="15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התנסות אסטרטגית ראשונה, הזירה הצפונית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13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4824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תאריך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משכים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08.01.20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 הכנה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09.01.20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הכנה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15-16.01.20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8-10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התנסות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סה"כ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10" y="685800"/>
            <a:ext cx="8229600" cy="829484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שניה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מדינית – ביטחונית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זירה פלסטינית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15284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28" y="4258484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76452" y="1515284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1667" y="4258484"/>
            <a:ext cx="3570784" cy="2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סימולציה מדינית-ביטחונית – הזירה הפלסטינית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15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683505"/>
              </p:ext>
            </p:extLst>
          </p:nvPr>
        </p:nvGraphicFramePr>
        <p:xfrm>
          <a:off x="457200" y="1600200"/>
          <a:ext cx="8229600" cy="21238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ימים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21.01,03.02,05.02,06.02,09.02,10.02.20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ימי הכנה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11-12.02.20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יומיים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סימולציה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13.02.20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הרמת מסך ותחקיר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8 ימים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89967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שלישית</a:t>
            </a:r>
            <a:b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התנסות מסכמת – סיור מזרח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17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96411"/>
              </p:ext>
            </p:extLst>
          </p:nvPr>
        </p:nvGraphicFramePr>
        <p:xfrm>
          <a:off x="457200" y="1600200"/>
          <a:ext cx="8229600" cy="21240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ימים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17.03,24.03,31.03,21.04,22.04,23.04,27.04.20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16משכים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ימי הכנה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03-07.05.20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5 ימים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סיור מזרח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12.05,14.05.20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4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תחקיר סיור מזרח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סה"כ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20 משכים וחמישה ימים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בסוף השנה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57200" y="1250058"/>
            <a:ext cx="8305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400" dirty="0" smtClean="0"/>
              <a:t>בוגר </a:t>
            </a:r>
            <a:r>
              <a:rPr lang="he-IL" sz="2400" dirty="0" smtClean="0"/>
              <a:t>כושרי </a:t>
            </a:r>
            <a:r>
              <a:rPr lang="he-IL" sz="2400" dirty="0" smtClean="0"/>
              <a:t>חשיבה אסטרטגיים, כלים ומיומנויות </a:t>
            </a:r>
            <a:r>
              <a:rPr lang="he-IL" sz="2400" dirty="0"/>
              <a:t>לפעולה </a:t>
            </a:r>
            <a:r>
              <a:rPr lang="he-IL" sz="2400" dirty="0" smtClean="0"/>
              <a:t>בסביבה </a:t>
            </a:r>
            <a:r>
              <a:rPr lang="he-IL" sz="2400" dirty="0"/>
              <a:t>האסטרטגית בהקשרי הביטחון הלאומי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47" y="2743200"/>
            <a:ext cx="7819905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מטרות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חשיפה והיכרות היסטורית , ידע תאורטי וכלים אנאליטיים מעשיים, המאפשרים חקירה, עיצוב וניהוג של אסטרטגיה צבאית –ביטחונית בהקשרי מדיניות הביטחון הלאומי.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יצירת חוויה אינטלקטואלית של התמודדות עיונית ומעשית עם היסטוריה תאוריה ופרקטיקה של חשיבה אסטרטגית צבאית בהקשרי ביטחון לאומי.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חשיפה והיכרות של אסטרטגיה ציבורית </a:t>
            </a:r>
            <a:r>
              <a:rPr lang="he-IL" dirty="0" err="1" smtClean="0">
                <a:solidFill>
                  <a:schemeClr val="bg1"/>
                </a:solidFill>
              </a:rPr>
              <a:t>עיסקית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2446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לפתח את תחום המנהיגות והחשיבה המערכתית (סביבה לא ברורה, משתנה ובעלת חיכוך) כדי לדעת לקשור טוב יותר את הפעולות הטקטיות-אופרטיביות לחוכמת המעשה האסטרטגי.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לעודד את </a:t>
            </a:r>
            <a:r>
              <a:rPr lang="he-IL" dirty="0" err="1" smtClean="0">
                <a:solidFill>
                  <a:schemeClr val="bg1"/>
                </a:solidFill>
              </a:rPr>
              <a:t>אתגור</a:t>
            </a:r>
            <a:r>
              <a:rPr lang="he-IL" dirty="0" smtClean="0">
                <a:solidFill>
                  <a:schemeClr val="bg1"/>
                </a:solidFill>
              </a:rPr>
              <a:t> הדוקטרינה הסגורה וההגדרה הוודאית של הידע.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להקנות למשתתפים כלים להבנה מערכתית וכלים להובלת תהליכי חשיבה אסטרטגים כפי שידרשו בתפקידיהם </a:t>
            </a:r>
            <a:r>
              <a:rPr lang="he-IL" dirty="0" err="1" smtClean="0">
                <a:solidFill>
                  <a:schemeClr val="bg1"/>
                </a:solidFill>
              </a:rPr>
              <a:t>כתאלי"ם</a:t>
            </a:r>
            <a:r>
              <a:rPr lang="he-IL" dirty="0" smtClean="0">
                <a:solidFill>
                  <a:schemeClr val="bg1"/>
                </a:solidFill>
              </a:rPr>
              <a:t> , </a:t>
            </a:r>
            <a:r>
              <a:rPr lang="he-IL" dirty="0" err="1" smtClean="0">
                <a:solidFill>
                  <a:schemeClr val="bg1"/>
                </a:solidFill>
              </a:rPr>
              <a:t>תנצי"ם</a:t>
            </a:r>
            <a:r>
              <a:rPr lang="he-IL" dirty="0" smtClean="0">
                <a:solidFill>
                  <a:schemeClr val="bg1"/>
                </a:solidFill>
              </a:rPr>
              <a:t> ומקביליהם בשירות המדינה.</a:t>
            </a:r>
          </a:p>
          <a:p>
            <a:r>
              <a:rPr lang="he-IL" dirty="0" smtClean="0"/>
              <a:t>לחשוף את המשתתפים למורכבות האסטרטגית ולהיבטים השונים של האסטרטגיה גם בשירות הציבורי ובעולם העסקי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2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319805" y="4710177"/>
            <a:ext cx="125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 4 העונה</a:t>
            </a:r>
            <a:r>
              <a:rPr lang="he-IL" sz="1350" dirty="0">
                <a:solidFill>
                  <a:prstClr val="white"/>
                </a:solidFill>
                <a:latin typeface="Corbel" panose="020B0503020204020204"/>
                <a:cs typeface="Miriam" panose="020B0502050101010101" pitchFamily="34" charset="-79"/>
              </a:rPr>
              <a:t> </a:t>
            </a:r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האינטגרטיבית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T2 עונה ישראלית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448365" y="3867277"/>
            <a:ext cx="9636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T3 התמחות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249201" y="1770427"/>
            <a:ext cx="13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T1 עונה גלובלית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27846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4500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sz="4500" b="1" dirty="0">
                <a:solidFill>
                  <a:srgbClr val="7030A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הקו הסגול - אסטרטגיה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374366" y="5561324"/>
            <a:ext cx="93647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5808646" y="5561324"/>
            <a:ext cx="81644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הגנה לאומית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כלכלה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חברה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5551524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מדינאות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endParaRPr lang="he-IL" sz="1350">
              <a:solidFill>
                <a:prstClr val="white"/>
              </a:solidFill>
              <a:latin typeface="Corbel" panose="020B0503020204020204"/>
              <a:cs typeface="Miriam" panose="020B0502050101010101" pitchFamily="34" charset="-79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03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3121800" y="1195350"/>
            <a:ext cx="2903680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3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59048959"/>
              </p:ext>
            </p:extLst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1" y="5520995"/>
            <a:ext cx="2409392" cy="276999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בארץ ובעולם</a:t>
            </a:r>
            <a:endParaRPr lang="he-IL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</a:p>
        </p:txBody>
      </p:sp>
    </p:spTree>
    <p:extLst>
      <p:ext uri="{BB962C8B-B14F-4D97-AF65-F5344CB8AC3E}">
        <p14:creationId xmlns:p14="http://schemas.microsoft.com/office/powerpoint/2010/main" val="9307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507"/>
            <a:ext cx="914400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he-IL" sz="2700" b="1" u="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מפת הדרכים בלימודי האסטרטגיה</a:t>
            </a:r>
            <a:endParaRPr lang="he-IL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27230" y="1711492"/>
            <a:ext cx="1756612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מחשבה אסטרטגית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פרופסור דימה </a:t>
            </a:r>
            <a:r>
              <a:rPr lang="he-IL" sz="135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אדמסקי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27230" y="2505576"/>
            <a:ext cx="1756612" cy="37297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התפתחות המחשבה האסטרטגית צבאית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7327230" y="2938714"/>
            <a:ext cx="1756612" cy="6617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והתפתחות הלוחמה הקונבנציונלית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7327230" y="3648577"/>
            <a:ext cx="1756612" cy="5895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הלוחמה ההיברידית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7327230" y="4286251"/>
            <a:ext cx="1756612" cy="5895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הגרעיני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7327230" y="4923925"/>
            <a:ext cx="1756612" cy="38500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דיאגנוזה מודיעינית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ותכנון אסטרטגי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7327230" y="5357062"/>
            <a:ext cx="1756612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האסטרטגיה הרוסית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817267" y="1711491"/>
            <a:ext cx="1449807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אלוף </a:t>
            </a:r>
            <a:r>
              <a:rPr lang="he-IL" sz="13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איתי </a:t>
            </a:r>
            <a:r>
              <a:rPr lang="he-IL" sz="13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וירוב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33932" y="1731753"/>
            <a:ext cx="1133436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גישת העיצוב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מרכז דדו</a:t>
            </a:r>
          </a:p>
        </p:txBody>
      </p:sp>
      <p:sp>
        <p:nvSpPr>
          <p:cNvPr id="57" name="מלבן מעוגל 56"/>
          <p:cNvSpPr/>
          <p:nvPr/>
        </p:nvSpPr>
        <p:spPr>
          <a:xfrm>
            <a:off x="3443460" y="1731753"/>
            <a:ext cx="1149016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ראשונה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זירה צפונית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3443460" y="2538372"/>
            <a:ext cx="1149016" cy="57751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3431427" y="3164009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0" name="מלבן מעוגל 59"/>
          <p:cNvSpPr/>
          <p:nvPr/>
        </p:nvSpPr>
        <p:spPr>
          <a:xfrm>
            <a:off x="3431427" y="3621208"/>
            <a:ext cx="1149016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61" name="מלבן מעוגל 60"/>
          <p:cNvSpPr/>
          <p:nvPr/>
        </p:nvSpPr>
        <p:spPr>
          <a:xfrm>
            <a:off x="1824868" y="1711491"/>
            <a:ext cx="1555545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שנייה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הסכסוך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הישראלי-פלסטיני</a:t>
            </a:r>
          </a:p>
        </p:txBody>
      </p:sp>
      <p:sp>
        <p:nvSpPr>
          <p:cNvPr id="62" name="מלבן מעוגל 61"/>
          <p:cNvSpPr/>
          <p:nvPr/>
        </p:nvSpPr>
        <p:spPr>
          <a:xfrm>
            <a:off x="1824868" y="2505576"/>
            <a:ext cx="1555545" cy="37297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1824868" y="2938713"/>
            <a:ext cx="1555545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1824868" y="3407944"/>
            <a:ext cx="1555545" cy="4331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"הרמת מסך"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265006" y="1711492"/>
            <a:ext cx="1509963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שלישית </a:t>
            </a:r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וחקירה מזרח</a:t>
            </a:r>
          </a:p>
        </p:txBody>
      </p:sp>
      <p:sp>
        <p:nvSpPr>
          <p:cNvPr id="85" name="מלבן מעוגל 84"/>
          <p:cNvSpPr/>
          <p:nvPr/>
        </p:nvSpPr>
        <p:spPr>
          <a:xfrm>
            <a:off x="265007" y="2534857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86" name="מלבן מעוגל 85"/>
          <p:cNvSpPr/>
          <p:nvPr/>
        </p:nvSpPr>
        <p:spPr>
          <a:xfrm>
            <a:off x="265007" y="2998871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מזרח</a:t>
            </a:r>
          </a:p>
        </p:txBody>
      </p:sp>
      <p:sp>
        <p:nvSpPr>
          <p:cNvPr id="87" name="מלבן מעוגל 86"/>
          <p:cNvSpPr/>
          <p:nvPr/>
        </p:nvSpPr>
        <p:spPr>
          <a:xfrm>
            <a:off x="265007" y="3465089"/>
            <a:ext cx="1559862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42" name="מלבן מעוגל 41"/>
          <p:cNvSpPr/>
          <p:nvPr/>
        </p:nvSpPr>
        <p:spPr>
          <a:xfrm>
            <a:off x="5817267" y="2517605"/>
            <a:ext cx="1449807" cy="56548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המשגה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ורמות הפעולה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5817267" y="3137353"/>
            <a:ext cx="1449807" cy="78556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אתגרים בחשיבה האסטרטגית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וגישות מתחרות באסטרטגיה</a:t>
            </a:r>
          </a:p>
        </p:txBody>
      </p:sp>
      <p:sp>
        <p:nvSpPr>
          <p:cNvPr id="37" name="מלבן מעוגל 36"/>
          <p:cNvSpPr/>
          <p:nvPr/>
        </p:nvSpPr>
        <p:spPr>
          <a:xfrm>
            <a:off x="5817267" y="4202530"/>
            <a:ext cx="1449807" cy="7531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"מערכות":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מערכתית, מערכת מורכבת והרמה המערכתית</a:t>
            </a:r>
          </a:p>
        </p:txBody>
      </p:sp>
      <p:sp>
        <p:nvSpPr>
          <p:cNvPr id="40" name="מלבן מעוגל 39"/>
          <p:cNvSpPr/>
          <p:nvPr/>
        </p:nvSpPr>
        <p:spPr>
          <a:xfrm>
            <a:off x="5810340" y="5012824"/>
            <a:ext cx="1449807" cy="31148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עיבוד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817267" y="535706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אסטרטגיה כעיצוב, תכנון </a:t>
            </a:r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ומימוש(למידה 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מוסדית והגשמה)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5817267" y="3966957"/>
            <a:ext cx="1449807" cy="19291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תרגילון אסטרטגי</a:t>
            </a:r>
            <a:endParaRPr lang="he-IL" sz="12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33932" y="4480466"/>
            <a:ext cx="1133436" cy="58106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בחקירת פער הרלוונטיות</a:t>
            </a: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3932" y="2534857"/>
            <a:ext cx="1133436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4633932" y="3465089"/>
            <a:ext cx="1133436" cy="9582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</p:spTree>
    <p:extLst>
      <p:ext uri="{BB962C8B-B14F-4D97-AF65-F5344CB8AC3E}">
        <p14:creationId xmlns:p14="http://schemas.microsoft.com/office/powerpoint/2010/main" val="34767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המחשבה האסטרטגית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הצבאית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פרופסור דימה אדמסקי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החשיבה האסטרטגית המודרנית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לידתם של לימודי האסטרטגיה בעולם האקדמי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המחשבה האסטרטגית בעידן הלחימה הקונבנציונלית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</a:t>
            </a:r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המחשבה האסטרטגית בעידן הלחימה 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ההיברידית</a:t>
            </a:r>
          </a:p>
          <a:p>
            <a:pPr algn="just"/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המחשבה האסטרטגית בעידן הלחימה 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הגרעינית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דיאגנוזה מודיעינית, </a:t>
            </a:r>
            <a:r>
              <a:rPr lang="en-US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Net Assessment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תכנון </a:t>
            </a:r>
            <a:r>
              <a:rPr lang="he-IL" sz="28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אסטרטגימקומו</a:t>
            </a:r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מוסד המלחמה ביחסים הבינלאומיים</a:t>
            </a:r>
          </a:p>
          <a:p>
            <a:pPr algn="just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228600" y="846138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>
                <a:cs typeface="+mn-cs"/>
              </a:rPr>
              <a:t>קורס התפתחות המחשבה האסטרטגית </a:t>
            </a:r>
            <a:r>
              <a:rPr lang="he-IL" sz="3600" dirty="0" smtClean="0">
                <a:cs typeface="+mn-cs"/>
              </a:rPr>
              <a:t>הצבאית – פרופ' דימה אדמסקי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8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275961"/>
              </p:ext>
            </p:extLst>
          </p:nvPr>
        </p:nvGraphicFramePr>
        <p:xfrm>
          <a:off x="457200" y="1600200"/>
          <a:ext cx="8229600" cy="37079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14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341438"/>
          </a:xfrm>
        </p:spPr>
        <p:txBody>
          <a:bodyPr>
            <a:normAutofit fontScale="90000"/>
          </a:bodyPr>
          <a:lstStyle/>
          <a:p>
            <a:r>
              <a:rPr lang="he-IL" dirty="0"/>
              <a:t>קורס חשיבה אסטרטגית</a:t>
            </a:r>
            <a:br>
              <a:rPr lang="he-IL" dirty="0"/>
            </a:br>
            <a:r>
              <a:rPr lang="he-IL" dirty="0">
                <a:solidFill>
                  <a:schemeClr val="bg1"/>
                </a:solidFill>
              </a:rPr>
              <a:t>מפקד המכללות, אלוף </a:t>
            </a:r>
            <a:r>
              <a:rPr lang="he-IL" dirty="0" smtClean="0">
                <a:solidFill>
                  <a:schemeClr val="bg1"/>
                </a:solidFill>
              </a:rPr>
              <a:t>איתי </a:t>
            </a:r>
            <a:r>
              <a:rPr lang="he-IL" dirty="0" err="1" smtClean="0">
                <a:solidFill>
                  <a:schemeClr val="bg1"/>
                </a:solidFill>
              </a:rPr>
              <a:t>וירוב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84582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מהות ,מורכבות ופרדוקסליות של חשיבה אסטרטגית.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אסטרטגיה בין גישה סטטית-רציונלית לבין גישה דינמית-הוליסטית.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מערכתית, גישה מערכתית והרמה המערכתית-בירור מושגי.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אסטרטגיה כמערכת למידה-מהות ותהליך של חקירה מערכתית.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תכנון אסטרטגי כתהליך שיטתי של פיתוח ידע מערכתי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גישת העיצוב (בית דדו).</a:t>
            </a:r>
            <a:endParaRPr lang="he-IL" sz="28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0" y="76200"/>
            <a:ext cx="2971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ומק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35404</TotalTime>
  <Words>607</Words>
  <Application>Microsoft Office PowerPoint</Application>
  <PresentationFormat>‫הצגה על המסך (4:3)</PresentationFormat>
  <Paragraphs>205</Paragraphs>
  <Slides>18</Slides>
  <Notes>0</Notes>
  <HiddenSlides>8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David</vt:lpstr>
      <vt:lpstr>Gisha</vt:lpstr>
      <vt:lpstr>Guttman Hatzvi</vt:lpstr>
      <vt:lpstr>Levenim MT</vt:lpstr>
      <vt:lpstr>Miriam</vt:lpstr>
      <vt:lpstr>Tahoma</vt:lpstr>
      <vt:lpstr>Times New Roman</vt:lpstr>
      <vt:lpstr>ערכת נושא Office</vt:lpstr>
      <vt:lpstr>1_ערכת נושא Office</vt:lpstr>
      <vt:lpstr>עומק</vt:lpstr>
      <vt:lpstr>         הצגת ציר האסטרטגיה במב"ל מ"ו</vt:lpstr>
      <vt:lpstr>מטרות </vt:lpstr>
      <vt:lpstr>מטרות </vt:lpstr>
      <vt:lpstr>מצגת של PowerPoint‏</vt:lpstr>
      <vt:lpstr>מצגת של PowerPoint‏</vt:lpstr>
      <vt:lpstr>מצגת של PowerPoint‏</vt:lpstr>
      <vt:lpstr> המחשבה האסטרטגית הצבאית פרופסור דימה אדמסקי</vt:lpstr>
      <vt:lpstr>קורס התפתחות המחשבה האסטרטגית הצבאית – פרופ' דימה אדמסקי</vt:lpstr>
      <vt:lpstr>קורס חשיבה אסטרטגית מפקד המכללות, אלוף איתי וירוב</vt:lpstr>
      <vt:lpstr>קורס חשיבה אסטרטגית – מפקד המכללות, אלוף איתי וירוב</vt:lpstr>
      <vt:lpstr>גישת העיצוב, תא"ל ערן אורטל</vt:lpstr>
      <vt:lpstr>התנסות אסטרטגית ראשונה התנסות אסטרטגית "זירה צפונית"  </vt:lpstr>
      <vt:lpstr>התנסות אסטרטגית ראשונה, הזירה הצפונית</vt:lpstr>
      <vt:lpstr>התנסות אסטרטגית שניה סימולציה מדינית – ביטחונית זירה פלסטינית </vt:lpstr>
      <vt:lpstr>סימולציה מדינית-ביטחונית – הזירה הפלסטינית</vt:lpstr>
      <vt:lpstr>התנסות אסטרטגית שלישית סיור מזרח </vt:lpstr>
      <vt:lpstr>התנסות מסכמת – סיור מזרח</vt:lpstr>
      <vt:lpstr>בסוף השנה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u26649</cp:lastModifiedBy>
  <cp:revision>205</cp:revision>
  <cp:lastPrinted>2018-10-17T11:56:19Z</cp:lastPrinted>
  <dcterms:created xsi:type="dcterms:W3CDTF">2015-10-15T19:05:43Z</dcterms:created>
  <dcterms:modified xsi:type="dcterms:W3CDTF">2019-08-20T13:38:36Z</dcterms:modified>
</cp:coreProperties>
</file>