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  <p:sldMasterId id="2147483726" r:id="rId2"/>
    <p:sldMasterId id="2147483738" r:id="rId3"/>
  </p:sldMasterIdLst>
  <p:notesMasterIdLst>
    <p:notesMasterId r:id="rId22"/>
  </p:notesMasterIdLst>
  <p:handoutMasterIdLst>
    <p:handoutMasterId r:id="rId23"/>
  </p:handoutMasterIdLst>
  <p:sldIdLst>
    <p:sldId id="287" r:id="rId4"/>
    <p:sldId id="288" r:id="rId5"/>
    <p:sldId id="289" r:id="rId6"/>
    <p:sldId id="298" r:id="rId7"/>
    <p:sldId id="297" r:id="rId8"/>
    <p:sldId id="296" r:id="rId9"/>
    <p:sldId id="264" r:id="rId10"/>
    <p:sldId id="279" r:id="rId11"/>
    <p:sldId id="274" r:id="rId12"/>
    <p:sldId id="280" r:id="rId13"/>
    <p:sldId id="281" r:id="rId14"/>
    <p:sldId id="266" r:id="rId15"/>
    <p:sldId id="282" r:id="rId16"/>
    <p:sldId id="268" r:id="rId17"/>
    <p:sldId id="283" r:id="rId18"/>
    <p:sldId id="269" r:id="rId19"/>
    <p:sldId id="284" r:id="rId20"/>
    <p:sldId id="267" r:id="rId21"/>
  </p:sldIdLst>
  <p:sldSz cx="9144000" cy="6858000" type="screen4x3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09" autoAdjust="0"/>
    <p:restoredTop sz="94643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chemeClr val="tx1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אסטרטגיה בראי הביטחון הלאומי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חשיבה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אסטרטגית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התפתחות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המחשבה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האסטרטגית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1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סימולציה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3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/>
      <dgm:t>
        <a:bodyPr/>
        <a:lstStyle/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גישת העיצוב</a:t>
          </a:r>
        </a:p>
        <a:p>
          <a:pPr rtl="1"/>
          <a:r>
            <a:rPr lang="he-IL" sz="24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מרכז דדו</a:t>
          </a:r>
          <a:endParaRPr lang="he-IL" sz="2400" b="1" u="sng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  <dgm:t>
        <a:bodyPr/>
        <a:lstStyle/>
        <a:p>
          <a:pPr rtl="1"/>
          <a:endParaRPr lang="he-IL"/>
        </a:p>
      </dgm:t>
    </dgm:pt>
    <dgm:pt modelId="{18138ADB-5B10-4725-92B2-431E2B6B6F34}" type="pres">
      <dgm:prSet presAssocID="{EAA86A54-1AC7-4457-B6F3-A4CA40706A1D}" presName="tile1" presStyleLbl="node1" presStyleIdx="0" presStyleCnt="4" custLinFactNeighborX="264" custLinFactNeighborY="0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5566" custLinFactNeighborY="-14311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 custLinFactNeighborX="-6101" custLinFactNeighborY="4209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CC8A482-DF44-473F-A376-4418169A9CDE}" type="presOf" srcId="{CF302554-3D14-402B-B7AE-7A20E7F6BCDD}" destId="{12C93974-A715-4F0A-8243-54661D3F4D4F}" srcOrd="0" destOrd="0" presId="urn:microsoft.com/office/officeart/2005/8/layout/matrix1"/>
    <dgm:cxn modelId="{7D594434-39D7-40EE-9AD4-4F66AAEB495E}" type="presOf" srcId="{94B60E39-38B2-4AA6-AE39-F5DE4201CC43}" destId="{67974C8D-362D-4748-848E-8A707BEA95FE}" srcOrd="0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82459BE9-FC6E-4D14-8D00-C67FE642EBAA}" type="presOf" srcId="{3F394A23-A530-40B8-8D43-A739177543E3}" destId="{3B0F0A51-A4AA-4922-8259-78E343AE0E4F}" srcOrd="1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61549DD9-8FC3-41CC-A8C4-3D487924B5F3}" type="presOf" srcId="{423806D3-4867-4141-A872-F8877425C0FB}" destId="{70CA0757-7B88-431C-982C-A1C3CB04511E}" srcOrd="1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9CCAC6B1-7572-41C1-8830-D1B59175003F}" type="presOf" srcId="{3F394A23-A530-40B8-8D43-A739177543E3}" destId="{B52243EE-19DA-439A-90D7-111F82FF8E2D}" srcOrd="0" destOrd="0" presId="urn:microsoft.com/office/officeart/2005/8/layout/matrix1"/>
    <dgm:cxn modelId="{B8F41A3D-AE57-48B1-A89E-2604E37477EE}" type="presOf" srcId="{108AF23C-D240-4A1F-A3FE-B6D6AFFCF25B}" destId="{18138ADB-5B10-4725-92B2-431E2B6B6F34}" srcOrd="0" destOrd="0" presId="urn:microsoft.com/office/officeart/2005/8/layout/matrix1"/>
    <dgm:cxn modelId="{3D401DC0-7373-4140-83AA-8A24C0331E80}" type="presOf" srcId="{EAA86A54-1AC7-4457-B6F3-A4CA40706A1D}" destId="{9D842356-D6B4-48B4-A7F1-B438ED25CCD2}" srcOrd="0" destOrd="0" presId="urn:microsoft.com/office/officeart/2005/8/layout/matrix1"/>
    <dgm:cxn modelId="{58FC9294-8A16-43FA-919E-AE4E2C6F028F}" type="presOf" srcId="{CF302554-3D14-402B-B7AE-7A20E7F6BCDD}" destId="{6972480D-1D65-44BF-A833-3BEAC651C610}" srcOrd="1" destOrd="0" presId="urn:microsoft.com/office/officeart/2005/8/layout/matrix1"/>
    <dgm:cxn modelId="{74F64298-D8CF-4045-BF6E-AA21D73DE639}" type="presOf" srcId="{423806D3-4867-4141-A872-F8877425C0FB}" destId="{2F96B3C3-E981-44EF-8FDE-CDE53E000C29}" srcOrd="0" destOrd="0" presId="urn:microsoft.com/office/officeart/2005/8/layout/matrix1"/>
    <dgm:cxn modelId="{5D9D0D5B-21D1-4143-89B4-D8B319762E13}" type="presOf" srcId="{108AF23C-D240-4A1F-A3FE-B6D6AFFCF25B}" destId="{9D3C7AF0-F8D2-4770-9608-6B5C0E283A06}" srcOrd="1" destOrd="0" presId="urn:microsoft.com/office/officeart/2005/8/layout/matrix1"/>
    <dgm:cxn modelId="{E80C1D5B-D69A-4038-8F79-DBEA5EDE5913}" type="presParOf" srcId="{9D842356-D6B4-48B4-A7F1-B438ED25CCD2}" destId="{ADBF1607-7244-4487-812B-C9A9297E4D74}" srcOrd="0" destOrd="0" presId="urn:microsoft.com/office/officeart/2005/8/layout/matrix1"/>
    <dgm:cxn modelId="{03397481-ED71-44C8-8887-00A2AABB62DB}" type="presParOf" srcId="{ADBF1607-7244-4487-812B-C9A9297E4D74}" destId="{18138ADB-5B10-4725-92B2-431E2B6B6F34}" srcOrd="0" destOrd="0" presId="urn:microsoft.com/office/officeart/2005/8/layout/matrix1"/>
    <dgm:cxn modelId="{605904EA-1134-4A3B-9B7F-08F6E2EF1FA5}" type="presParOf" srcId="{ADBF1607-7244-4487-812B-C9A9297E4D74}" destId="{9D3C7AF0-F8D2-4770-9608-6B5C0E283A06}" srcOrd="1" destOrd="0" presId="urn:microsoft.com/office/officeart/2005/8/layout/matrix1"/>
    <dgm:cxn modelId="{A7C344ED-953C-41FC-B657-EE30B0D28AB8}" type="presParOf" srcId="{ADBF1607-7244-4487-812B-C9A9297E4D74}" destId="{2F96B3C3-E981-44EF-8FDE-CDE53E000C29}" srcOrd="2" destOrd="0" presId="urn:microsoft.com/office/officeart/2005/8/layout/matrix1"/>
    <dgm:cxn modelId="{96D9F082-6A11-49A8-B38D-838B128C4D80}" type="presParOf" srcId="{ADBF1607-7244-4487-812B-C9A9297E4D74}" destId="{70CA0757-7B88-431C-982C-A1C3CB04511E}" srcOrd="3" destOrd="0" presId="urn:microsoft.com/office/officeart/2005/8/layout/matrix1"/>
    <dgm:cxn modelId="{62080DE7-4091-4C5B-A3B8-5B4A8C7BDC9E}" type="presParOf" srcId="{ADBF1607-7244-4487-812B-C9A9297E4D74}" destId="{B52243EE-19DA-439A-90D7-111F82FF8E2D}" srcOrd="4" destOrd="0" presId="urn:microsoft.com/office/officeart/2005/8/layout/matrix1"/>
    <dgm:cxn modelId="{BEB5C075-4597-4315-A08C-FCFC55521536}" type="presParOf" srcId="{ADBF1607-7244-4487-812B-C9A9297E4D74}" destId="{3B0F0A51-A4AA-4922-8259-78E343AE0E4F}" srcOrd="5" destOrd="0" presId="urn:microsoft.com/office/officeart/2005/8/layout/matrix1"/>
    <dgm:cxn modelId="{8B65EF43-4144-4516-977E-7882942FC19C}" type="presParOf" srcId="{ADBF1607-7244-4487-812B-C9A9297E4D74}" destId="{12C93974-A715-4F0A-8243-54661D3F4D4F}" srcOrd="6" destOrd="0" presId="urn:microsoft.com/office/officeart/2005/8/layout/matrix1"/>
    <dgm:cxn modelId="{5EF5ED58-F1A5-4905-993D-986C7C1BACA3}" type="presParOf" srcId="{ADBF1607-7244-4487-812B-C9A9297E4D74}" destId="{6972480D-1D65-44BF-A833-3BEAC651C610}" srcOrd="7" destOrd="0" presId="urn:microsoft.com/office/officeart/2005/8/layout/matrix1"/>
    <dgm:cxn modelId="{7ACCA9B2-FF43-4E30-BB44-6D516100CB9A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425416" y="-418862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חשיבה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אסטרטגית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6554" y="1"/>
        <a:ext cx="2482755" cy="1233773"/>
      </dsp:txXfrm>
    </dsp:sp>
    <dsp:sp modelId="{2F96B3C3-E981-44EF-8FDE-CDE53E000C29}">
      <dsp:nvSpPr>
        <dsp:cNvPr id="0" name=""/>
        <dsp:cNvSpPr/>
      </dsp:nvSpPr>
      <dsp:spPr>
        <a:xfrm>
          <a:off x="2482755" y="0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התפתחות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המחשבה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האסטרטגית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482755" y="0"/>
        <a:ext cx="2482755" cy="1233773"/>
      </dsp:txXfrm>
    </dsp:sp>
    <dsp:sp modelId="{B52243EE-19DA-439A-90D7-111F82FF8E2D}">
      <dsp:nvSpPr>
        <dsp:cNvPr id="0" name=""/>
        <dsp:cNvSpPr/>
      </dsp:nvSpPr>
      <dsp:spPr>
        <a:xfrm rot="10800000">
          <a:off x="0" y="1645031"/>
          <a:ext cx="2482755" cy="1645031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1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סימולציה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התנסות 3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056288"/>
        <a:ext cx="2482755" cy="1233773"/>
      </dsp:txXfrm>
    </dsp:sp>
    <dsp:sp modelId="{12C93974-A715-4F0A-8243-54661D3F4D4F}">
      <dsp:nvSpPr>
        <dsp:cNvPr id="0" name=""/>
        <dsp:cNvSpPr/>
      </dsp:nvSpPr>
      <dsp:spPr>
        <a:xfrm rot="5400000">
          <a:off x="2901617" y="1226168"/>
          <a:ext cx="1645031" cy="2482755"/>
        </a:xfrm>
        <a:prstGeom prst="round1Rect">
          <a:avLst/>
        </a:prstGeom>
        <a:solidFill>
          <a:schemeClr val="accent3">
            <a:shade val="50000"/>
            <a:hueOff val="0"/>
            <a:satOff val="0"/>
            <a:lumOff val="17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גישת העיצוב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u="sng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מרכז דדו</a:t>
          </a:r>
          <a:endParaRPr lang="he-IL" sz="2400" b="1" u="sng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482754" y="2056288"/>
        <a:ext cx="2482755" cy="1233773"/>
      </dsp:txXfrm>
    </dsp:sp>
    <dsp:sp modelId="{67974C8D-362D-4748-848E-8A707BEA95FE}">
      <dsp:nvSpPr>
        <dsp:cNvPr id="0" name=""/>
        <dsp:cNvSpPr/>
      </dsp:nvSpPr>
      <dsp:spPr>
        <a:xfrm>
          <a:off x="1647044" y="1268392"/>
          <a:ext cx="1489653" cy="82251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אסטרטגיה בראי הביטחון הלאומי</a:t>
          </a:r>
          <a:endParaRPr lang="he-IL" sz="14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87196" y="1308544"/>
        <a:ext cx="1409349" cy="742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66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611" y="0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/>
          <a:lstStyle>
            <a:lvl1pPr algn="l">
              <a:defRPr sz="1200"/>
            </a:lvl1pPr>
          </a:lstStyle>
          <a:p>
            <a:fld id="{66424F99-490D-42DC-B434-9CD330A97C67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66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611" y="9420912"/>
            <a:ext cx="2955934" cy="497788"/>
          </a:xfrm>
          <a:prstGeom prst="rect">
            <a:avLst/>
          </a:prstGeom>
        </p:spPr>
        <p:txBody>
          <a:bodyPr vert="horz" lIns="92757" tIns="46379" rIns="92757" bIns="46379" rtlCol="1" anchor="b"/>
          <a:lstStyle>
            <a:lvl1pPr algn="l">
              <a:defRPr sz="1200"/>
            </a:lvl1pPr>
          </a:lstStyle>
          <a:p>
            <a:fld id="{05930E91-E36C-4857-B74F-5E460007C3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3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0" y="0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/>
          <a:lstStyle>
            <a:lvl1pPr algn="l">
              <a:defRPr sz="1200"/>
            </a:lvl1pPr>
          </a:lstStyle>
          <a:p>
            <a:fld id="{5AC1D32F-C9F3-477F-801B-5C9DFD4457F1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2" tIns="45586" rIns="91172" bIns="45586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2969"/>
            <a:ext cx="5455920" cy="3905299"/>
          </a:xfrm>
          <a:prstGeom prst="rect">
            <a:avLst/>
          </a:prstGeom>
        </p:spPr>
        <p:txBody>
          <a:bodyPr vert="horz" lIns="91172" tIns="45586" rIns="91172" bIns="45586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0" y="9422211"/>
            <a:ext cx="2955290" cy="496490"/>
          </a:xfrm>
          <a:prstGeom prst="rect">
            <a:avLst/>
          </a:prstGeom>
        </p:spPr>
        <p:txBody>
          <a:bodyPr vert="horz" lIns="91172" tIns="45586" rIns="91172" bIns="45586" rtlCol="1" anchor="b"/>
          <a:lstStyle>
            <a:lvl1pPr algn="l">
              <a:defRPr sz="1200"/>
            </a:lvl1pPr>
          </a:lstStyle>
          <a:p>
            <a:fld id="{397BE6E9-4283-4C48-B4B0-B776D321750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CBD25-C4F8-4DBE-910C-445BC6FE76F9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0EE95-DC15-42F9-9512-08BD44F2162D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9F87-1EFC-4427-9110-88E0F57A27A4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975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575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4795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07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966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303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38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787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AEA13-854F-40A4-B2BF-B060E4F034C8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2389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35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8633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62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61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54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21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83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08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4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C8BBB-0810-4A6C-AEEA-71B0203E87C5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83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81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87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8921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26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8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6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25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628E-CEB8-4EC7-BACC-BEBCC1C03DBA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97AB-6E97-4465-A43F-BA15509AC9B2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91E93-44FD-4955-A32D-68C7DEEA1083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B057-A6BF-46A2-BDF4-40E73AA915E3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E12E-C882-4C15-A8A4-B12078D5E888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7D7A9-8628-44AD-AD4F-D05C2CEFC752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8431C-FBF3-4EED-A2C9-CA1C15A06659}" type="datetime8">
              <a:rPr lang="he-IL" smtClean="0"/>
              <a:t>21 אוגוסט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DF0E0-0A5A-491C-8CE2-7A2EFD5D9F6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t>כ'/אב/תשע"ט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6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1000">
              <a:schemeClr val="tx2">
                <a:lumMod val="60000"/>
                <a:lumOff val="40000"/>
              </a:schemeClr>
            </a:gs>
            <a:gs pos="0">
              <a:schemeClr val="accent1">
                <a:lumMod val="5000"/>
                <a:lumOff val="95000"/>
              </a:schemeClr>
            </a:gs>
            <a:gs pos="59000">
              <a:schemeClr val="tx1">
                <a:alpha val="39000"/>
                <a:lumMod val="58000"/>
                <a:lumOff val="42000"/>
              </a:schemeClr>
            </a:gs>
            <a:gs pos="2000">
              <a:srgbClr val="00206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00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         הצגת ציר האסטרטגיה </a:t>
            </a:r>
            <a:r>
              <a:rPr lang="he-IL" dirty="0" err="1" smtClean="0">
                <a:solidFill>
                  <a:schemeClr val="bg1"/>
                </a:solidFill>
              </a:rPr>
              <a:t>במב"ל</a:t>
            </a:r>
            <a:r>
              <a:rPr lang="he-IL" dirty="0" smtClean="0">
                <a:solidFill>
                  <a:schemeClr val="bg1"/>
                </a:solidFill>
              </a:rPr>
              <a:t> </a:t>
            </a:r>
            <a:r>
              <a:rPr lang="he-IL" dirty="0" smtClean="0"/>
              <a:t>מ"ו</a:t>
            </a:r>
            <a:endParaRPr lang="he-IL" dirty="0"/>
          </a:p>
        </p:txBody>
      </p:sp>
      <p:pic>
        <p:nvPicPr>
          <p:cNvPr id="25602" name="Picture 2" descr="תוצאת תמונה עבור ‪strategy 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"/>
          <a:stretch/>
        </p:blipFill>
        <p:spPr bwMode="auto">
          <a:xfrm>
            <a:off x="1676400" y="1295400"/>
            <a:ext cx="534365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5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>
                <a:cs typeface="+mn-cs"/>
              </a:rPr>
              <a:t>קורס </a:t>
            </a:r>
            <a:r>
              <a:rPr lang="he-IL" sz="3600" dirty="0" smtClean="0">
                <a:cs typeface="+mn-cs"/>
              </a:rPr>
              <a:t>חשיבה </a:t>
            </a:r>
            <a:r>
              <a:rPr lang="he-IL" sz="3600" dirty="0">
                <a:cs typeface="+mn-cs"/>
              </a:rPr>
              <a:t>אסטרטגית</a:t>
            </a:r>
            <a:br>
              <a:rPr lang="he-IL" sz="3600" dirty="0">
                <a:cs typeface="+mn-cs"/>
              </a:rPr>
            </a:br>
            <a:r>
              <a:rPr lang="he-IL" sz="3600" dirty="0" smtClean="0">
                <a:cs typeface="+mn-cs"/>
              </a:rPr>
              <a:t>– מפקד המכללות, אלוף איתי </a:t>
            </a:r>
            <a:r>
              <a:rPr lang="he-IL" sz="3600" dirty="0" err="1" smtClean="0">
                <a:cs typeface="+mn-cs"/>
              </a:rPr>
              <a:t>וירוב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94F83-B636-4F35-82AD-A4FE3647F13D}" type="slidenum">
              <a:rPr lang="he-IL"/>
              <a:pPr>
                <a:defRPr/>
              </a:pPr>
              <a:t>10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894045"/>
              </p:ext>
            </p:extLst>
          </p:nvPr>
        </p:nvGraphicFramePr>
        <p:xfrm>
          <a:off x="457200" y="1600200"/>
          <a:ext cx="8229600" cy="404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תאריך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מספר משכים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הערות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30.10.19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חיבור בין דימה לקראת אירופה - פתיח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04.12.19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11.12.19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4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תרגילון אסטרטגיה מוכוון מערכות מורכבות סוגיה לקראת סיור דרום.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25.12.19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01.01.20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4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תרגילון אסטרטגיה מערכות</a:t>
                      </a:r>
                      <a:r>
                        <a:rPr lang="he-IL" baseline="0" dirty="0" smtClean="0"/>
                        <a:t> מורכבות .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b="0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סה"כ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12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b="0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44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 smtClean="0">
                <a:cs typeface="+mn-cs"/>
              </a:rPr>
              <a:t>גישת העיצוב, תא"ל ערן אורטל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ABA19-A242-4FBE-BF51-A7553921C08D}" type="slidenum">
              <a:rPr lang="he-IL"/>
              <a:pPr>
                <a:defRPr/>
              </a:pPr>
              <a:t>11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481859"/>
              </p:ext>
            </p:extLst>
          </p:nvPr>
        </p:nvGraphicFramePr>
        <p:xfrm>
          <a:off x="457200" y="1600200"/>
          <a:ext cx="8229600" cy="14827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משכים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הערות</a:t>
                      </a:r>
                      <a:endParaRPr lang="he-I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08.01.20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גישת העיצוב</a:t>
                      </a:r>
                      <a:r>
                        <a:rPr lang="he-IL" sz="1800" baseline="0" dirty="0" smtClean="0"/>
                        <a:t> –מרכז דדו</a:t>
                      </a:r>
                      <a:endParaRPr lang="he-I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08.01.20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</a:t>
                      </a:r>
                      <a:endParaRPr lang="he-IL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עיבוד צוותי+ מרכז דדו</a:t>
                      </a:r>
                      <a:endParaRPr lang="he-I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סה"כ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3</a:t>
                      </a:r>
                      <a:endParaRPr lang="he-IL" sz="1800" b="1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2200" y="274638"/>
            <a:ext cx="5257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solidFill>
                  <a:schemeClr val="bg1"/>
                </a:solidFill>
              </a:rPr>
              <a:t>גישת העיצוב  מרכז דדו</a:t>
            </a:r>
            <a:endParaRPr lang="he-I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ראשונה</a:t>
            </a:r>
            <a:b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"זירה צפונית" 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r="5802"/>
          <a:stretch/>
        </p:blipFill>
        <p:spPr>
          <a:xfrm>
            <a:off x="610939" y="1600201"/>
            <a:ext cx="2438400" cy="1524000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12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2"/>
            <a:ext cx="2286000" cy="15250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7" y="5065367"/>
            <a:ext cx="2435724" cy="150907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57" y="1600201"/>
            <a:ext cx="2281106" cy="15240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19" y="5065367"/>
            <a:ext cx="2310881" cy="144716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519" y="3306764"/>
            <a:ext cx="2310882" cy="154135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6" y="3306764"/>
            <a:ext cx="2236457" cy="1566200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06" y="5065367"/>
            <a:ext cx="2236458" cy="144716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3313016"/>
            <a:ext cx="2437062" cy="153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 smtClean="0">
                <a:cs typeface="+mn-cs"/>
              </a:rPr>
              <a:t>התנסות אסטרטגית ראשונה, הזירה הצפונית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77258-74A5-4B87-B102-E4F03EE9D294}" type="slidenum">
              <a:rPr lang="he-IL"/>
              <a:pPr>
                <a:defRPr/>
              </a:pPr>
              <a:t>13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4824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תאריך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מספר משכים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הערות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08.01.20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יום הכנה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09.01.20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2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הכנה 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9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15-16.01.20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8-10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/>
                        <a:t>התנסות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סה"כ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b="1" dirty="0" smtClean="0"/>
                        <a:t>14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0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710" y="685800"/>
            <a:ext cx="8229600" cy="829484"/>
          </a:xfrm>
        </p:spPr>
        <p:txBody>
          <a:bodyPr>
            <a:no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שניה</a:t>
            </a:r>
            <a:b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– ביטחונית</a:t>
            </a:r>
            <a:b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זירה פלסטינית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14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15284"/>
            <a:ext cx="3531982" cy="21336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28" y="4258484"/>
            <a:ext cx="3531982" cy="221851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16"/>
          <a:stretch/>
        </p:blipFill>
        <p:spPr>
          <a:xfrm>
            <a:off x="376452" y="1515284"/>
            <a:ext cx="3555999" cy="221851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61"/>
          <a:stretch/>
        </p:blipFill>
        <p:spPr>
          <a:xfrm>
            <a:off x="361667" y="4258484"/>
            <a:ext cx="3570784" cy="22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 smtClean="0">
                <a:cs typeface="+mn-cs"/>
              </a:rPr>
              <a:t>סימולציה מדינית-ביטחונית – הזירה הפלסטינית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121DF-FE45-4629-A6C9-DAC59214DD31}" type="slidenum">
              <a:rPr lang="he-IL"/>
              <a:pPr>
                <a:defRPr/>
              </a:pPr>
              <a:t>15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683505"/>
              </p:ext>
            </p:extLst>
          </p:nvPr>
        </p:nvGraphicFramePr>
        <p:xfrm>
          <a:off x="457200" y="1600200"/>
          <a:ext cx="8229600" cy="21238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ימים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הערות</a:t>
                      </a:r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21.01,03.02,05.02,06.02,09.02,10.02.20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20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ימי הכנה</a:t>
                      </a:r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11-12.02.20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יומיים</a:t>
                      </a:r>
                      <a:endParaRPr lang="he-IL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סימולציה</a:t>
                      </a:r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13.02.20</a:t>
                      </a:r>
                      <a:endParaRPr lang="he-IL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1</a:t>
                      </a:r>
                      <a:endParaRPr lang="he-IL" sz="1800" b="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הרמת מסך ותחקיר</a:t>
                      </a:r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סה"כ</a:t>
                      </a:r>
                      <a:endParaRPr lang="he-IL" sz="18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8 ימים</a:t>
                      </a:r>
                      <a:endParaRPr lang="he-IL" sz="1800" b="1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89967"/>
          </a:xfrm>
        </p:spPr>
        <p:txBody>
          <a:bodyPr>
            <a:normAutofit fontScale="90000"/>
          </a:bodyPr>
          <a:lstStyle/>
          <a:p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שלישית</a:t>
            </a:r>
            <a:b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סיור מזרח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16</a:t>
            </a:fld>
            <a:endParaRPr lang="he-IL"/>
          </a:p>
        </p:txBody>
      </p:sp>
      <p:pic>
        <p:nvPicPr>
          <p:cNvPr id="1026" name="Picture 2" descr="תוצאת תמונה עבור דגל סין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50" y="4870343"/>
            <a:ext cx="1484350" cy="14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תוצאת תמונה עבור דגל הודו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7931"/>
          <a:stretch/>
        </p:blipFill>
        <p:spPr bwMode="auto">
          <a:xfrm>
            <a:off x="2971800" y="3352800"/>
            <a:ext cx="2077459" cy="156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1794"/>
          <a:stretch/>
        </p:blipFill>
        <p:spPr bwMode="auto">
          <a:xfrm>
            <a:off x="3191273" y="1901686"/>
            <a:ext cx="1761727" cy="14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1" b="3429"/>
          <a:stretch/>
        </p:blipFill>
        <p:spPr>
          <a:xfrm>
            <a:off x="376835" y="1886736"/>
            <a:ext cx="2975965" cy="4466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26972" r="1999"/>
          <a:stretch/>
        </p:blipFill>
        <p:spPr>
          <a:xfrm>
            <a:off x="4786595" y="1842448"/>
            <a:ext cx="3976405" cy="246050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1993"/>
            <a:ext cx="3969403" cy="2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 smtClean="0">
                <a:cs typeface="+mn-cs"/>
              </a:rPr>
              <a:t>התנסות מסכמת – סיור מזרח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D39C-DCD1-431A-965A-3B415A54DA50}" type="slidenum">
              <a:rPr lang="he-IL"/>
              <a:pPr>
                <a:defRPr/>
              </a:pPr>
              <a:t>17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496411"/>
              </p:ext>
            </p:extLst>
          </p:nvPr>
        </p:nvGraphicFramePr>
        <p:xfrm>
          <a:off x="457200" y="1600200"/>
          <a:ext cx="8229600" cy="212407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5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ימים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הערות</a:t>
                      </a:r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7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17.03,24.03,31.03,21.04,22.04,23.04,27.04.20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16משכים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ימי הכנה</a:t>
                      </a:r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03-07.05.20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5 ימים</a:t>
                      </a:r>
                      <a:endParaRPr lang="he-IL" sz="18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סיור מזרח</a:t>
                      </a:r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12.05,14.05.20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4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תחקיר סיור מזרח</a:t>
                      </a:r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51"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סה"כ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0" dirty="0" smtClean="0"/>
                        <a:t>20 משכים וחמישה ימים</a:t>
                      </a:r>
                      <a:endParaRPr lang="he-IL" sz="1800" b="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6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cs typeface="+mn-cs"/>
              </a:rPr>
              <a:t>בסוף השנה</a:t>
            </a:r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57200" y="1250058"/>
            <a:ext cx="8305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2400" dirty="0" smtClean="0"/>
              <a:t>בוגר כושרי חשיבה אסטרטגיים, כלים ומיומנויות </a:t>
            </a:r>
            <a:r>
              <a:rPr lang="he-IL" sz="2400" dirty="0"/>
              <a:t>לפעולה </a:t>
            </a:r>
            <a:r>
              <a:rPr lang="he-IL" sz="2400" dirty="0" smtClean="0"/>
              <a:t>בסביבה </a:t>
            </a:r>
            <a:r>
              <a:rPr lang="he-IL" sz="2400" dirty="0"/>
              <a:t>האסטרטגית בהקשרי הביטחון הלאומי</a:t>
            </a: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047" y="2743200"/>
            <a:ext cx="7819905" cy="338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מטרות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חשיפה והיכרות היסטורית , ידע תאורטי וכלים אנאליטיים מעשיים, המאפשרים חקירה, עיצוב וניהוג של אסטרטגיה צבאית –ביטחונית בהקשרי מדיניות הביטחון הלאומי.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יצירת חוויה אינטלקטואלית של התמודדות עיונית ומעשית עם היסטוריה תאוריה ופרקטיקה של חשיבה אסטרטגית צבאית בהקשרי ביטחון לאומי.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חשיפה והיכרות של אסטרטגיה ציבורית </a:t>
            </a:r>
            <a:r>
              <a:rPr lang="he-IL" dirty="0" err="1" smtClean="0">
                <a:solidFill>
                  <a:schemeClr val="bg1"/>
                </a:solidFill>
              </a:rPr>
              <a:t>עיסקית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72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מטרות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42446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לפתח את תחום המנהיגות והחשיבה המערכתית (סביבה לא ברורה, משתנה ובעלת חיכוך) כדי לדעת לקשור טוב יותר את הפעולות הטקטיות-אופרטיביות לחוכמת המעשה האסטרטגי.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לעודד את </a:t>
            </a:r>
            <a:r>
              <a:rPr lang="he-IL" dirty="0" err="1" smtClean="0">
                <a:solidFill>
                  <a:schemeClr val="bg1"/>
                </a:solidFill>
              </a:rPr>
              <a:t>אתגור</a:t>
            </a:r>
            <a:r>
              <a:rPr lang="he-IL" dirty="0" smtClean="0">
                <a:solidFill>
                  <a:schemeClr val="bg1"/>
                </a:solidFill>
              </a:rPr>
              <a:t> הדוקטרינה הסגורה וההגדרה הוודאית של הידע.</a:t>
            </a:r>
          </a:p>
          <a:p>
            <a:r>
              <a:rPr lang="he-IL" dirty="0" smtClean="0">
                <a:solidFill>
                  <a:schemeClr val="bg1"/>
                </a:solidFill>
              </a:rPr>
              <a:t>להקנות למשתתפים כלים להבנה מערכתית וכלים להובלת תהליכי חשיבה אסטרטגים כפי שידרשו בתפקידיהם </a:t>
            </a:r>
            <a:r>
              <a:rPr lang="he-IL" dirty="0" err="1" smtClean="0">
                <a:solidFill>
                  <a:schemeClr val="bg1"/>
                </a:solidFill>
              </a:rPr>
              <a:t>כתאלי"ם</a:t>
            </a:r>
            <a:r>
              <a:rPr lang="he-IL" dirty="0" smtClean="0">
                <a:solidFill>
                  <a:schemeClr val="bg1"/>
                </a:solidFill>
              </a:rPr>
              <a:t> , </a:t>
            </a:r>
            <a:r>
              <a:rPr lang="he-IL" dirty="0" err="1" smtClean="0">
                <a:solidFill>
                  <a:schemeClr val="bg1"/>
                </a:solidFill>
              </a:rPr>
              <a:t>תנצי"ם</a:t>
            </a:r>
            <a:r>
              <a:rPr lang="he-IL" dirty="0" smtClean="0">
                <a:solidFill>
                  <a:schemeClr val="bg1"/>
                </a:solidFill>
              </a:rPr>
              <a:t> ומקביליהם בשירות המדינה.</a:t>
            </a:r>
          </a:p>
          <a:p>
            <a:r>
              <a:rPr lang="he-IL" dirty="0" smtClean="0"/>
              <a:t>לחשוף את המשתתפים למורכבות האסטרטגית ולהיבטים השונים של האסטרטגיה גם בשירות הציבורי ובעולם העסקי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52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2A28EBC0-49E6-46FD-999F-7A93823E5E2C}"/>
              </a:ext>
            </a:extLst>
          </p:cNvPr>
          <p:cNvCxnSpPr>
            <a:cxnSpLocks/>
          </p:cNvCxnSpPr>
          <p:nvPr/>
        </p:nvCxnSpPr>
        <p:spPr>
          <a:xfrm flipH="1">
            <a:off x="259320" y="4924425"/>
            <a:ext cx="1438689" cy="0"/>
          </a:xfrm>
          <a:prstGeom prst="line">
            <a:avLst/>
          </a:prstGeom>
          <a:ln w="8223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7">
            <a:extLst>
              <a:ext uri="{FF2B5EF4-FFF2-40B4-BE49-F238E27FC236}">
                <a16:creationId xmlns:a16="http://schemas.microsoft.com/office/drawing/2014/main" id="{8D4BE04A-E532-4C32-9EA9-81A58A6C6D1C}"/>
              </a:ext>
            </a:extLst>
          </p:cNvPr>
          <p:cNvCxnSpPr>
            <a:cxnSpLocks/>
          </p:cNvCxnSpPr>
          <p:nvPr/>
        </p:nvCxnSpPr>
        <p:spPr>
          <a:xfrm flipH="1">
            <a:off x="259320" y="4013951"/>
            <a:ext cx="1438689" cy="0"/>
          </a:xfrm>
          <a:prstGeom prst="line">
            <a:avLst/>
          </a:prstGeom>
          <a:ln w="33972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7">
            <a:extLst>
              <a:ext uri="{FF2B5EF4-FFF2-40B4-BE49-F238E27FC236}">
                <a16:creationId xmlns:a16="http://schemas.microsoft.com/office/drawing/2014/main" id="{98F53BF7-6DBE-4345-B781-77371974B1EF}"/>
              </a:ext>
            </a:extLst>
          </p:cNvPr>
          <p:cNvCxnSpPr>
            <a:cxnSpLocks/>
          </p:cNvCxnSpPr>
          <p:nvPr/>
        </p:nvCxnSpPr>
        <p:spPr>
          <a:xfrm flipH="1">
            <a:off x="259320" y="3318626"/>
            <a:ext cx="1438689" cy="0"/>
          </a:xfrm>
          <a:prstGeom prst="line">
            <a:avLst/>
          </a:prstGeom>
          <a:ln w="3556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7">
            <a:extLst>
              <a:ext uri="{FF2B5EF4-FFF2-40B4-BE49-F238E27FC236}">
                <a16:creationId xmlns:a16="http://schemas.microsoft.com/office/drawing/2014/main" id="{BE06771A-0F0D-45D7-A030-241267A11B01}"/>
              </a:ext>
            </a:extLst>
          </p:cNvPr>
          <p:cNvCxnSpPr>
            <a:cxnSpLocks/>
          </p:cNvCxnSpPr>
          <p:nvPr/>
        </p:nvCxnSpPr>
        <p:spPr>
          <a:xfrm flipH="1">
            <a:off x="259320" y="1908926"/>
            <a:ext cx="1438689" cy="0"/>
          </a:xfrm>
          <a:prstGeom prst="line">
            <a:avLst/>
          </a:prstGeom>
          <a:ln w="3841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2184BCB-7D0B-2943-81E1-68FC3E420E81}"/>
              </a:ext>
            </a:extLst>
          </p:cNvPr>
          <p:cNvSpPr txBox="1"/>
          <p:nvPr/>
        </p:nvSpPr>
        <p:spPr>
          <a:xfrm>
            <a:off x="319805" y="4710177"/>
            <a:ext cx="12501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T 4 העונה</a:t>
            </a:r>
            <a:r>
              <a:rPr lang="he-IL" sz="1350" dirty="0">
                <a:solidFill>
                  <a:prstClr val="white"/>
                </a:solidFill>
                <a:latin typeface="Corbel" panose="020B0503020204020204"/>
                <a:cs typeface="Miriam" panose="020B0502050101010101" pitchFamily="34" charset="-79"/>
              </a:rPr>
              <a:t> </a:t>
            </a:r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האינטגרטיבית</a:t>
            </a:r>
            <a:endParaRPr lang="en-US" sz="13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B3200F-5074-9445-8462-AC05E77BE4D8}"/>
              </a:ext>
            </a:extLst>
          </p:cNvPr>
          <p:cNvSpPr txBox="1"/>
          <p:nvPr/>
        </p:nvSpPr>
        <p:spPr>
          <a:xfrm>
            <a:off x="188722" y="3152001"/>
            <a:ext cx="1482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T2 עונה ישראלית</a:t>
            </a:r>
            <a:endParaRPr lang="en-US" sz="13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67FBCF-BAC1-814F-9C92-510F4B7EEF67}"/>
              </a:ext>
            </a:extLst>
          </p:cNvPr>
          <p:cNvSpPr txBox="1"/>
          <p:nvPr/>
        </p:nvSpPr>
        <p:spPr>
          <a:xfrm>
            <a:off x="448365" y="3867277"/>
            <a:ext cx="9636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T3 התמחות</a:t>
            </a:r>
            <a:endParaRPr lang="en-US" sz="13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EFCB893-176B-7D49-B3F3-EDC9FD8012E6}"/>
              </a:ext>
            </a:extLst>
          </p:cNvPr>
          <p:cNvSpPr txBox="1"/>
          <p:nvPr/>
        </p:nvSpPr>
        <p:spPr>
          <a:xfrm>
            <a:off x="249201" y="1770427"/>
            <a:ext cx="13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35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T1 עונה גלובלית</a:t>
            </a:r>
            <a:endParaRPr lang="en-US" sz="135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628650" y="1131094"/>
            <a:ext cx="7886700" cy="278461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4500" b="1" dirty="0">
                <a:solidFill>
                  <a:srgbClr val="FF000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</a:t>
            </a:r>
            <a:r>
              <a:rPr lang="he-IL" sz="4500" b="1" dirty="0">
                <a:solidFill>
                  <a:srgbClr val="7030A0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הקו הסגול - אסטרטגיה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2ABE120-7435-4ECE-9BF4-6D33A473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811" y="1472532"/>
            <a:ext cx="5663488" cy="4022062"/>
          </a:xfrm>
          <a:prstGeom prst="rect">
            <a:avLst/>
          </a:prstGeom>
        </p:spPr>
      </p:pic>
      <p:sp>
        <p:nvSpPr>
          <p:cNvPr id="35" name="Oval 13">
            <a:extLst>
              <a:ext uri="{FF2B5EF4-FFF2-40B4-BE49-F238E27FC236}">
                <a16:creationId xmlns:a16="http://schemas.microsoft.com/office/drawing/2014/main" id="{A5262082-BCC8-47AF-81FD-12D458504A7C}"/>
              </a:ext>
            </a:extLst>
          </p:cNvPr>
          <p:cNvSpPr/>
          <p:nvPr/>
        </p:nvSpPr>
        <p:spPr>
          <a:xfrm>
            <a:off x="3047192" y="3867277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7" name="Oval 13">
            <a:extLst>
              <a:ext uri="{FF2B5EF4-FFF2-40B4-BE49-F238E27FC236}">
                <a16:creationId xmlns:a16="http://schemas.microsoft.com/office/drawing/2014/main" id="{DD950BA3-7290-448F-82C1-E5B1ADB9CC3B}"/>
              </a:ext>
            </a:extLst>
          </p:cNvPr>
          <p:cNvSpPr/>
          <p:nvPr/>
        </p:nvSpPr>
        <p:spPr>
          <a:xfrm>
            <a:off x="3165229" y="3247073"/>
            <a:ext cx="146478" cy="16621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AABE2AB9-9DDE-42AA-8751-4F3CBE5F1095}"/>
              </a:ext>
            </a:extLst>
          </p:cNvPr>
          <p:cNvSpPr/>
          <p:nvPr/>
        </p:nvSpPr>
        <p:spPr>
          <a:xfrm>
            <a:off x="4303247" y="4356269"/>
            <a:ext cx="219717" cy="24332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87E69D6F-02CB-447E-BF6A-414B15D08D87}"/>
              </a:ext>
            </a:extLst>
          </p:cNvPr>
          <p:cNvSpPr/>
          <p:nvPr/>
        </p:nvSpPr>
        <p:spPr>
          <a:xfrm>
            <a:off x="4303247" y="2114770"/>
            <a:ext cx="146478" cy="1662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73D81599-4259-4E2C-B65F-910A0988B456}"/>
              </a:ext>
            </a:extLst>
          </p:cNvPr>
          <p:cNvSpPr/>
          <p:nvPr/>
        </p:nvSpPr>
        <p:spPr>
          <a:xfrm>
            <a:off x="3028052" y="4487480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1" name="Oval 13">
            <a:extLst>
              <a:ext uri="{FF2B5EF4-FFF2-40B4-BE49-F238E27FC236}">
                <a16:creationId xmlns:a16="http://schemas.microsoft.com/office/drawing/2014/main" id="{923055AB-CC2B-423C-8558-D235565469F5}"/>
              </a:ext>
            </a:extLst>
          </p:cNvPr>
          <p:cNvSpPr/>
          <p:nvPr/>
        </p:nvSpPr>
        <p:spPr>
          <a:xfrm>
            <a:off x="4335425" y="3235519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2" name="Oval 13">
            <a:extLst>
              <a:ext uri="{FF2B5EF4-FFF2-40B4-BE49-F238E27FC236}">
                <a16:creationId xmlns:a16="http://schemas.microsoft.com/office/drawing/2014/main" id="{9D890086-838A-419A-A8E0-E85CC38EE232}"/>
              </a:ext>
            </a:extLst>
          </p:cNvPr>
          <p:cNvSpPr/>
          <p:nvPr/>
        </p:nvSpPr>
        <p:spPr>
          <a:xfrm>
            <a:off x="5397313" y="2664468"/>
            <a:ext cx="146478" cy="16621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7D61B5B8-2754-4692-B8CA-175740EA752E}"/>
              </a:ext>
            </a:extLst>
          </p:cNvPr>
          <p:cNvSpPr/>
          <p:nvPr/>
        </p:nvSpPr>
        <p:spPr>
          <a:xfrm>
            <a:off x="5271056" y="3847738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5" name="Oval 13">
            <a:extLst>
              <a:ext uri="{FF2B5EF4-FFF2-40B4-BE49-F238E27FC236}">
                <a16:creationId xmlns:a16="http://schemas.microsoft.com/office/drawing/2014/main" id="{2233D7F4-5A8B-409D-B14B-D007580FDE26}"/>
              </a:ext>
            </a:extLst>
          </p:cNvPr>
          <p:cNvSpPr/>
          <p:nvPr/>
        </p:nvSpPr>
        <p:spPr>
          <a:xfrm>
            <a:off x="6143630" y="3345893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6" name="Oval 13">
            <a:extLst>
              <a:ext uri="{FF2B5EF4-FFF2-40B4-BE49-F238E27FC236}">
                <a16:creationId xmlns:a16="http://schemas.microsoft.com/office/drawing/2014/main" id="{057E721E-BFE9-432A-8B4D-4E98F9214355}"/>
              </a:ext>
            </a:extLst>
          </p:cNvPr>
          <p:cNvSpPr/>
          <p:nvPr/>
        </p:nvSpPr>
        <p:spPr>
          <a:xfrm>
            <a:off x="6290299" y="4242551"/>
            <a:ext cx="146478" cy="16621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E713D8D7-3B9D-48D9-8BA8-C0A4C5FFCE37}"/>
              </a:ext>
            </a:extLst>
          </p:cNvPr>
          <p:cNvSpPr/>
          <p:nvPr/>
        </p:nvSpPr>
        <p:spPr>
          <a:xfrm>
            <a:off x="5271056" y="4311324"/>
            <a:ext cx="146478" cy="16621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id="{D2E5140B-7C8F-4DD1-87CA-8FAABBD2963C}"/>
              </a:ext>
            </a:extLst>
          </p:cNvPr>
          <p:cNvCxnSpPr>
            <a:cxnSpLocks/>
          </p:cNvCxnSpPr>
          <p:nvPr/>
        </p:nvCxnSpPr>
        <p:spPr>
          <a:xfrm flipH="1">
            <a:off x="3672677" y="5574113"/>
            <a:ext cx="857681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7">
            <a:extLst>
              <a:ext uri="{FF2B5EF4-FFF2-40B4-BE49-F238E27FC236}">
                <a16:creationId xmlns:a16="http://schemas.microsoft.com/office/drawing/2014/main" id="{2FC4E377-637F-4F94-9152-65971DC5F94F}"/>
              </a:ext>
            </a:extLst>
          </p:cNvPr>
          <p:cNvCxnSpPr>
            <a:cxnSpLocks/>
          </p:cNvCxnSpPr>
          <p:nvPr/>
        </p:nvCxnSpPr>
        <p:spPr>
          <a:xfrm flipH="1">
            <a:off x="4754639" y="5574113"/>
            <a:ext cx="789152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7">
            <a:extLst>
              <a:ext uri="{FF2B5EF4-FFF2-40B4-BE49-F238E27FC236}">
                <a16:creationId xmlns:a16="http://schemas.microsoft.com/office/drawing/2014/main" id="{AB3E9842-FABA-4391-AF19-C3D8B8A535C2}"/>
              </a:ext>
            </a:extLst>
          </p:cNvPr>
          <p:cNvCxnSpPr>
            <a:cxnSpLocks/>
          </p:cNvCxnSpPr>
          <p:nvPr/>
        </p:nvCxnSpPr>
        <p:spPr>
          <a:xfrm flipH="1">
            <a:off x="2374366" y="5561324"/>
            <a:ext cx="936476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7">
            <a:extLst>
              <a:ext uri="{FF2B5EF4-FFF2-40B4-BE49-F238E27FC236}">
                <a16:creationId xmlns:a16="http://schemas.microsoft.com/office/drawing/2014/main" id="{F2C8529F-D7CB-46F7-B58D-39463926D9AF}"/>
              </a:ext>
            </a:extLst>
          </p:cNvPr>
          <p:cNvCxnSpPr>
            <a:cxnSpLocks/>
          </p:cNvCxnSpPr>
          <p:nvPr/>
        </p:nvCxnSpPr>
        <p:spPr>
          <a:xfrm flipH="1">
            <a:off x="5808646" y="5561324"/>
            <a:ext cx="816445" cy="0"/>
          </a:xfrm>
          <a:prstGeom prst="line">
            <a:avLst/>
          </a:prstGeom>
          <a:ln w="33972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79">
            <a:extLst>
              <a:ext uri="{FF2B5EF4-FFF2-40B4-BE49-F238E27FC236}">
                <a16:creationId xmlns:a16="http://schemas.microsoft.com/office/drawing/2014/main" id="{C7ADA6A9-2721-4B36-882E-2A8821C11DD9}"/>
              </a:ext>
            </a:extLst>
          </p:cNvPr>
          <p:cNvSpPr txBox="1"/>
          <p:nvPr/>
        </p:nvSpPr>
        <p:spPr>
          <a:xfrm>
            <a:off x="2360777" y="542282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הגנה לאומית</a:t>
            </a:r>
            <a:endParaRPr lang="en-US" sz="12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id="{CFE283FD-B2DD-4F12-A7E6-40C2D3FE1618}"/>
              </a:ext>
            </a:extLst>
          </p:cNvPr>
          <p:cNvSpPr txBox="1"/>
          <p:nvPr/>
        </p:nvSpPr>
        <p:spPr>
          <a:xfrm>
            <a:off x="3448397" y="5430614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כלכלה</a:t>
            </a:r>
            <a:endParaRPr lang="en-US" sz="12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60" name="TextBox 79">
            <a:extLst>
              <a:ext uri="{FF2B5EF4-FFF2-40B4-BE49-F238E27FC236}">
                <a16:creationId xmlns:a16="http://schemas.microsoft.com/office/drawing/2014/main" id="{1D68B9A5-3E9B-496E-B6AD-1F031066D787}"/>
              </a:ext>
            </a:extLst>
          </p:cNvPr>
          <p:cNvSpPr txBox="1"/>
          <p:nvPr/>
        </p:nvSpPr>
        <p:spPr>
          <a:xfrm>
            <a:off x="4408665" y="5447156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חברה</a:t>
            </a:r>
            <a:endParaRPr lang="en-US" sz="12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61" name="TextBox 79">
            <a:extLst>
              <a:ext uri="{FF2B5EF4-FFF2-40B4-BE49-F238E27FC236}">
                <a16:creationId xmlns:a16="http://schemas.microsoft.com/office/drawing/2014/main" id="{A0BBA8D6-5BF3-49ED-ACB7-AE0A8DFA6F28}"/>
              </a:ext>
            </a:extLst>
          </p:cNvPr>
          <p:cNvSpPr txBox="1"/>
          <p:nvPr/>
        </p:nvSpPr>
        <p:spPr>
          <a:xfrm>
            <a:off x="5551524" y="5422825"/>
            <a:ext cx="9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e-IL" sz="1200" dirty="0">
                <a:solidFill>
                  <a:prstClr val="black"/>
                </a:solidFill>
                <a:latin typeface="Corbel" panose="020B0503020204020204"/>
                <a:cs typeface="Miriam" panose="020B0502050101010101" pitchFamily="34" charset="-79"/>
              </a:rPr>
              <a:t>מדינאות</a:t>
            </a:r>
            <a:endParaRPr lang="en-US" sz="1200" dirty="0">
              <a:solidFill>
                <a:prstClr val="black"/>
              </a:solidFill>
              <a:latin typeface="Corbel" panose="020B0503020204020204"/>
            </a:endParaRPr>
          </a:p>
        </p:txBody>
      </p:sp>
      <p:sp>
        <p:nvSpPr>
          <p:cNvPr id="33" name="תרשים זרימה: מחבר 32">
            <a:extLst>
              <a:ext uri="{FF2B5EF4-FFF2-40B4-BE49-F238E27FC236}">
                <a16:creationId xmlns:a16="http://schemas.microsoft.com/office/drawing/2014/main" id="{B9D47F52-C10C-42CE-9387-E8649DF2F8B8}"/>
              </a:ext>
            </a:extLst>
          </p:cNvPr>
          <p:cNvSpPr/>
          <p:nvPr/>
        </p:nvSpPr>
        <p:spPr>
          <a:xfrm>
            <a:off x="2460811" y="1813912"/>
            <a:ext cx="4437530" cy="3248714"/>
          </a:xfrm>
          <a:prstGeom prst="flowChartConnector">
            <a:avLst/>
          </a:prstGeom>
          <a:noFill/>
          <a:ln w="158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rtl="0"/>
            <a:endParaRPr lang="he-IL" sz="1350">
              <a:solidFill>
                <a:prstClr val="white"/>
              </a:solidFill>
              <a:latin typeface="Corbel" panose="020B0503020204020204"/>
              <a:cs typeface="Miriam" panose="020B0502050101010101" pitchFamily="34" charset="-79"/>
            </a:endParaRPr>
          </a:p>
        </p:txBody>
      </p:sp>
      <p:sp>
        <p:nvSpPr>
          <p:cNvPr id="34" name="Oval 13">
            <a:extLst>
              <a:ext uri="{FF2B5EF4-FFF2-40B4-BE49-F238E27FC236}">
                <a16:creationId xmlns:a16="http://schemas.microsoft.com/office/drawing/2014/main" id="{F1633B98-2F83-47BA-B7A6-1667F795B434}"/>
              </a:ext>
            </a:extLst>
          </p:cNvPr>
          <p:cNvSpPr/>
          <p:nvPr/>
        </p:nvSpPr>
        <p:spPr>
          <a:xfrm>
            <a:off x="2995805" y="4472968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6" name="Oval 13">
            <a:extLst>
              <a:ext uri="{FF2B5EF4-FFF2-40B4-BE49-F238E27FC236}">
                <a16:creationId xmlns:a16="http://schemas.microsoft.com/office/drawing/2014/main" id="{F0B46A41-D3EC-4228-A290-64B3BD80CE97}"/>
              </a:ext>
            </a:extLst>
          </p:cNvPr>
          <p:cNvSpPr/>
          <p:nvPr/>
        </p:nvSpPr>
        <p:spPr>
          <a:xfrm>
            <a:off x="6502453" y="246632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888A5268-A505-4F05-AF30-534F189498CB}"/>
              </a:ext>
            </a:extLst>
          </p:cNvPr>
          <p:cNvSpPr/>
          <p:nvPr/>
        </p:nvSpPr>
        <p:spPr>
          <a:xfrm>
            <a:off x="2900714" y="2336497"/>
            <a:ext cx="146478" cy="166214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03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3121800" y="1195350"/>
            <a:ext cx="2903680" cy="48474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3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759048959"/>
              </p:ext>
            </p:extLst>
          </p:nvPr>
        </p:nvGraphicFramePr>
        <p:xfrm>
          <a:off x="2092088" y="1932011"/>
          <a:ext cx="4965510" cy="329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1678675" y="5473985"/>
            <a:ext cx="5220269" cy="30329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H="1" flipV="1">
            <a:off x="1668439" y="1819418"/>
            <a:ext cx="10236" cy="3684896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2819401" y="5520995"/>
            <a:ext cx="2409392" cy="276999"/>
          </a:xfrm>
          <a:prstGeom prst="rect">
            <a:avLst/>
          </a:prstGeom>
          <a:noFill/>
        </p:spPr>
        <p:txBody>
          <a:bodyPr vert="horz" wrap="squar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1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סיורים בארץ ובעולם</a:t>
            </a:r>
            <a:endParaRPr lang="he-IL" sz="1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679147" y="3438542"/>
            <a:ext cx="1565172" cy="276999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he-IL" sz="15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בכירים</a:t>
            </a:r>
          </a:p>
        </p:txBody>
      </p:sp>
    </p:spTree>
    <p:extLst>
      <p:ext uri="{BB962C8B-B14F-4D97-AF65-F5344CB8AC3E}">
        <p14:creationId xmlns:p14="http://schemas.microsoft.com/office/powerpoint/2010/main" val="9307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80507"/>
            <a:ext cx="914400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85800"/>
            <a:r>
              <a:rPr lang="he-IL" sz="2700" b="1" u="db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Hatzvi" panose="02010401010101010101" pitchFamily="2" charset="-79"/>
                <a:cs typeface="Guttman Hatzvi" panose="02010401010101010101" pitchFamily="2" charset="-79"/>
              </a:rPr>
              <a:t>מפת הדרכים בלימודי האסטרטגיה</a:t>
            </a:r>
            <a:endParaRPr lang="he-IL" sz="2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27230" y="1711492"/>
            <a:ext cx="1756612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מחשבה אסטרטגית 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פרופסור דימה </a:t>
            </a:r>
            <a:r>
              <a:rPr lang="he-IL" sz="1350" dirty="0" err="1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אדמסקי</a:t>
            </a:r>
            <a:endParaRPr lang="he-IL" sz="13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7327230" y="2505576"/>
            <a:ext cx="1756612" cy="37297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התפתחות המחשבה האסטרטגית צבאית</a:t>
            </a:r>
          </a:p>
        </p:txBody>
      </p:sp>
      <p:sp>
        <p:nvSpPr>
          <p:cNvPr id="31" name="מלבן מעוגל 30"/>
          <p:cNvSpPr/>
          <p:nvPr/>
        </p:nvSpPr>
        <p:spPr>
          <a:xfrm>
            <a:off x="7327230" y="2938714"/>
            <a:ext cx="1756612" cy="66173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והתפתחות הלוחמה הקונבנציונלית</a:t>
            </a:r>
          </a:p>
        </p:txBody>
      </p:sp>
      <p:sp>
        <p:nvSpPr>
          <p:cNvPr id="32" name="מלבן מעוגל 31"/>
          <p:cNvSpPr/>
          <p:nvPr/>
        </p:nvSpPr>
        <p:spPr>
          <a:xfrm>
            <a:off x="7327230" y="3648577"/>
            <a:ext cx="1756612" cy="58954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הלוחמה ההיברידית</a:t>
            </a:r>
          </a:p>
        </p:txBody>
      </p:sp>
      <p:sp>
        <p:nvSpPr>
          <p:cNvPr id="33" name="מלבן מעוגל 32"/>
          <p:cNvSpPr/>
          <p:nvPr/>
        </p:nvSpPr>
        <p:spPr>
          <a:xfrm>
            <a:off x="7327230" y="4286251"/>
            <a:ext cx="1756612" cy="58954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תולדות המחשבה האסטרטגית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בעידן הגרעיני</a:t>
            </a:r>
          </a:p>
        </p:txBody>
      </p:sp>
      <p:sp>
        <p:nvSpPr>
          <p:cNvPr id="34" name="מלבן מעוגל 33"/>
          <p:cNvSpPr/>
          <p:nvPr/>
        </p:nvSpPr>
        <p:spPr>
          <a:xfrm>
            <a:off x="7327230" y="4923925"/>
            <a:ext cx="1756612" cy="38500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דיאגנוזה מודיעינית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ותכנון אסטרטגי</a:t>
            </a:r>
          </a:p>
        </p:txBody>
      </p:sp>
      <p:sp>
        <p:nvSpPr>
          <p:cNvPr id="35" name="מלבן מעוגל 34"/>
          <p:cNvSpPr/>
          <p:nvPr/>
        </p:nvSpPr>
        <p:spPr>
          <a:xfrm>
            <a:off x="7327230" y="5357062"/>
            <a:ext cx="1756612" cy="2406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האסטרטגיה הרוסית</a:t>
            </a:r>
          </a:p>
        </p:txBody>
      </p:sp>
      <p:sp>
        <p:nvSpPr>
          <p:cNvPr id="45" name="מלבן מעוגל 44"/>
          <p:cNvSpPr/>
          <p:nvPr/>
        </p:nvSpPr>
        <p:spPr>
          <a:xfrm>
            <a:off x="5817267" y="1711491"/>
            <a:ext cx="1449807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אלוף </a:t>
            </a:r>
            <a:r>
              <a:rPr lang="he-IL" sz="1350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איתי </a:t>
            </a:r>
            <a:r>
              <a:rPr lang="he-IL" sz="1350" dirty="0" err="1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וירוב</a:t>
            </a:r>
            <a:endParaRPr lang="he-IL" sz="1350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53" name="מלבן מעוגל 52"/>
          <p:cNvSpPr/>
          <p:nvPr/>
        </p:nvSpPr>
        <p:spPr>
          <a:xfrm>
            <a:off x="4633932" y="1731753"/>
            <a:ext cx="1133436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גישת העיצוב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מרכז דדו</a:t>
            </a:r>
          </a:p>
        </p:txBody>
      </p:sp>
      <p:sp>
        <p:nvSpPr>
          <p:cNvPr id="57" name="מלבן מעוגל 56"/>
          <p:cNvSpPr/>
          <p:nvPr/>
        </p:nvSpPr>
        <p:spPr>
          <a:xfrm>
            <a:off x="3443460" y="1731753"/>
            <a:ext cx="1149016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ראשונה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זירה צפונית</a:t>
            </a:r>
          </a:p>
        </p:txBody>
      </p:sp>
      <p:sp>
        <p:nvSpPr>
          <p:cNvPr id="58" name="מלבן מעוגל 57"/>
          <p:cNvSpPr/>
          <p:nvPr/>
        </p:nvSpPr>
        <p:spPr>
          <a:xfrm>
            <a:off x="3443460" y="2538372"/>
            <a:ext cx="1149016" cy="57751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59" name="מלבן מעוגל 58"/>
          <p:cNvSpPr/>
          <p:nvPr/>
        </p:nvSpPr>
        <p:spPr>
          <a:xfrm>
            <a:off x="3431427" y="3164009"/>
            <a:ext cx="1149016" cy="40907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0" name="מלבן מעוגל 59"/>
          <p:cNvSpPr/>
          <p:nvPr/>
        </p:nvSpPr>
        <p:spPr>
          <a:xfrm>
            <a:off x="3431427" y="3621208"/>
            <a:ext cx="1149016" cy="373988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61" name="מלבן מעוגל 60"/>
          <p:cNvSpPr/>
          <p:nvPr/>
        </p:nvSpPr>
        <p:spPr>
          <a:xfrm>
            <a:off x="1824868" y="1711491"/>
            <a:ext cx="1555545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שנייה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הסכסוך </a:t>
            </a:r>
          </a:p>
          <a:p>
            <a:pPr algn="ctr" defTabSz="685800"/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הישראלי-פלסטיני</a:t>
            </a:r>
          </a:p>
        </p:txBody>
      </p:sp>
      <p:sp>
        <p:nvSpPr>
          <p:cNvPr id="62" name="מלבן מעוגל 61"/>
          <p:cNvSpPr/>
          <p:nvPr/>
        </p:nvSpPr>
        <p:spPr>
          <a:xfrm>
            <a:off x="1824868" y="2505576"/>
            <a:ext cx="1555545" cy="372979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63" name="מלבן מעוגל 62"/>
          <p:cNvSpPr/>
          <p:nvPr/>
        </p:nvSpPr>
        <p:spPr>
          <a:xfrm>
            <a:off x="1824868" y="2938713"/>
            <a:ext cx="1555545" cy="409073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בגישת העיצוב</a:t>
            </a:r>
          </a:p>
        </p:txBody>
      </p:sp>
      <p:sp>
        <p:nvSpPr>
          <p:cNvPr id="64" name="מלבן מעוגל 63"/>
          <p:cNvSpPr/>
          <p:nvPr/>
        </p:nvSpPr>
        <p:spPr>
          <a:xfrm>
            <a:off x="1824868" y="3407944"/>
            <a:ext cx="1555545" cy="43313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"הרמת מסך"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84" name="מלבן מעוגל 83"/>
          <p:cNvSpPr/>
          <p:nvPr/>
        </p:nvSpPr>
        <p:spPr>
          <a:xfrm>
            <a:off x="265006" y="1711492"/>
            <a:ext cx="1509963" cy="7459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35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שלישית </a:t>
            </a:r>
            <a:r>
              <a:rPr lang="he-IL" sz="135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וחקירה מזרח</a:t>
            </a:r>
          </a:p>
        </p:txBody>
      </p:sp>
      <p:sp>
        <p:nvSpPr>
          <p:cNvPr id="85" name="מלבן מעוגל 84"/>
          <p:cNvSpPr/>
          <p:nvPr/>
        </p:nvSpPr>
        <p:spPr>
          <a:xfrm>
            <a:off x="265007" y="2534857"/>
            <a:ext cx="1496814" cy="40385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רקע </a:t>
            </a:r>
          </a:p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ונקודות להתייחסות</a:t>
            </a:r>
          </a:p>
        </p:txBody>
      </p:sp>
      <p:sp>
        <p:nvSpPr>
          <p:cNvPr id="86" name="מלבן מעוגל 85"/>
          <p:cNvSpPr/>
          <p:nvPr/>
        </p:nvSpPr>
        <p:spPr>
          <a:xfrm>
            <a:off x="265007" y="2998871"/>
            <a:ext cx="1496814" cy="40907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סיור מזרח</a:t>
            </a:r>
          </a:p>
        </p:txBody>
      </p:sp>
      <p:sp>
        <p:nvSpPr>
          <p:cNvPr id="87" name="מלבן מעוגל 86"/>
          <p:cNvSpPr/>
          <p:nvPr/>
        </p:nvSpPr>
        <p:spPr>
          <a:xfrm>
            <a:off x="265007" y="3465089"/>
            <a:ext cx="1559862" cy="37599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סיכום</a:t>
            </a:r>
          </a:p>
        </p:txBody>
      </p:sp>
      <p:sp>
        <p:nvSpPr>
          <p:cNvPr id="42" name="מלבן מעוגל 41"/>
          <p:cNvSpPr/>
          <p:nvPr/>
        </p:nvSpPr>
        <p:spPr>
          <a:xfrm>
            <a:off x="5817267" y="2517605"/>
            <a:ext cx="1449807" cy="565482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אסטרטגית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המשגה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ורמות הפעולה</a:t>
            </a:r>
          </a:p>
        </p:txBody>
      </p:sp>
      <p:sp>
        <p:nvSpPr>
          <p:cNvPr id="43" name="מלבן מעוגל 42"/>
          <p:cNvSpPr/>
          <p:nvPr/>
        </p:nvSpPr>
        <p:spPr>
          <a:xfrm>
            <a:off x="5817267" y="3137353"/>
            <a:ext cx="1449807" cy="785567"/>
          </a:xfrm>
          <a:prstGeom prst="roundRect">
            <a:avLst/>
          </a:prstGeom>
          <a:solidFill>
            <a:schemeClr val="tx2">
              <a:alpha val="5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אתגרים בחשיבה האסטרטגית 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וגישות מתחרות באסטרטגיה</a:t>
            </a:r>
          </a:p>
        </p:txBody>
      </p:sp>
      <p:sp>
        <p:nvSpPr>
          <p:cNvPr id="37" name="מלבן מעוגל 36"/>
          <p:cNvSpPr/>
          <p:nvPr/>
        </p:nvSpPr>
        <p:spPr>
          <a:xfrm>
            <a:off x="5817267" y="4202530"/>
            <a:ext cx="1449807" cy="75314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"מערכות":</a:t>
            </a:r>
          </a:p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חשיבה מערכתית, מערכת מורכבת והרמה המערכתית</a:t>
            </a:r>
          </a:p>
        </p:txBody>
      </p:sp>
      <p:sp>
        <p:nvSpPr>
          <p:cNvPr id="40" name="מלבן מעוגל 39"/>
          <p:cNvSpPr/>
          <p:nvPr/>
        </p:nvSpPr>
        <p:spPr>
          <a:xfrm>
            <a:off x="5810340" y="5012824"/>
            <a:ext cx="1449807" cy="31148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עיבוד</a:t>
            </a:r>
          </a:p>
        </p:txBody>
      </p:sp>
      <p:sp>
        <p:nvSpPr>
          <p:cNvPr id="46" name="מלבן מעוגל 45"/>
          <p:cNvSpPr/>
          <p:nvPr/>
        </p:nvSpPr>
        <p:spPr>
          <a:xfrm>
            <a:off x="5817267" y="5357062"/>
            <a:ext cx="1449807" cy="738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אסטרטגיה כעיצוב, תכנון </a:t>
            </a:r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ומימוש(למידה </a:t>
            </a:r>
            <a:r>
              <a:rPr lang="he-IL" sz="1200" b="1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מוסדית והגשמה)</a:t>
            </a:r>
          </a:p>
        </p:txBody>
      </p:sp>
      <p:sp>
        <p:nvSpPr>
          <p:cNvPr id="47" name="מלבן מעוגל 46"/>
          <p:cNvSpPr/>
          <p:nvPr/>
        </p:nvSpPr>
        <p:spPr>
          <a:xfrm>
            <a:off x="5817267" y="3966957"/>
            <a:ext cx="1449807" cy="19291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b="1" dirty="0" smtClean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תרגילון אסטרטגי</a:t>
            </a:r>
            <a:endParaRPr lang="he-IL" sz="1200" b="1" dirty="0">
              <a:solidFill>
                <a:prstClr val="white"/>
              </a:solidFill>
              <a:latin typeface="Century Gothic" panose="020B0502020202020204"/>
              <a:cs typeface="Gisha" panose="020B0502040204020203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4633932" y="4480466"/>
            <a:ext cx="1133436" cy="58106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התנסות בחקירת פער הרלוונטיות</a:t>
            </a:r>
            <a:endParaRPr lang="en-US" sz="1200" dirty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4633932" y="2534857"/>
            <a:ext cx="1133436" cy="873086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  <p:sp>
        <p:nvSpPr>
          <p:cNvPr id="50" name="מלבן מעוגל 49"/>
          <p:cNvSpPr/>
          <p:nvPr/>
        </p:nvSpPr>
        <p:spPr>
          <a:xfrm>
            <a:off x="4633932" y="3465089"/>
            <a:ext cx="1133436" cy="95823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r>
              <a:rPr lang="he-IL" sz="1200" dirty="0">
                <a:solidFill>
                  <a:prstClr val="white"/>
                </a:solidFill>
                <a:latin typeface="Century Gothic" panose="020B0502020202020204"/>
                <a:cs typeface="Gisha" panose="020B0502040204020203" pitchFamily="34" charset="-79"/>
              </a:rPr>
              <a:t>חקירה מערכתית כמתודולוגיה לעיצוב אסטרטגיה</a:t>
            </a:r>
          </a:p>
        </p:txBody>
      </p:sp>
    </p:spTree>
    <p:extLst>
      <p:ext uri="{BB962C8B-B14F-4D97-AF65-F5344CB8AC3E}">
        <p14:creationId xmlns:p14="http://schemas.microsoft.com/office/powerpoint/2010/main" val="34767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המחשבה האסטרטגית </a:t>
            </a: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הצבאית</a:t>
            </a:r>
            <a:b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פרופסור דימה אדמסקי</a:t>
            </a:r>
            <a:endParaRPr lang="he-IL" sz="3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החשיבה האסטרטגית המודרנית</a:t>
            </a:r>
          </a:p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לידתם של לימודי האסטרטגיה בעולם האקדמי</a:t>
            </a:r>
          </a:p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המחשבה האסטרטגית בעידן הלחימה הקונבנציונלית</a:t>
            </a:r>
          </a:p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</a:t>
            </a:r>
            <a:r>
              <a:rPr 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המחשבה האסטרטגית בעידן הלחימה </a:t>
            </a: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ההיברידית</a:t>
            </a:r>
          </a:p>
          <a:p>
            <a:pPr algn="just"/>
            <a:r>
              <a:rPr 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התפתחות המחשבה האסטרטגית בעידן הלחימה </a:t>
            </a: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הגרעינית</a:t>
            </a:r>
          </a:p>
          <a:p>
            <a:pPr algn="just"/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דיאגנוזה מודיעינית, </a:t>
            </a:r>
            <a:r>
              <a:rPr lang="en-US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Net Assessment</a:t>
            </a: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תכנון </a:t>
            </a:r>
            <a:r>
              <a:rPr lang="he-IL" sz="28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אסטרטגימקומו</a:t>
            </a:r>
            <a:r>
              <a:rPr lang="he-IL" sz="28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של מוסד המלחמה ביחסים הבינלאומיים</a:t>
            </a:r>
          </a:p>
          <a:p>
            <a:pPr algn="just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5"/>
          <a:stretch/>
        </p:blipFill>
        <p:spPr>
          <a:xfrm>
            <a:off x="228600" y="846138"/>
            <a:ext cx="1614699" cy="22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3600" dirty="0">
                <a:cs typeface="+mn-cs"/>
              </a:rPr>
              <a:t>קורס התפתחות המחשבה האסטרטגית </a:t>
            </a:r>
            <a:r>
              <a:rPr lang="he-IL" sz="3600" dirty="0" smtClean="0">
                <a:cs typeface="+mn-cs"/>
              </a:rPr>
              <a:t>הצבאית – פרופ' דימה אדמסקי</a:t>
            </a:r>
            <a:endParaRPr lang="he-IL" sz="3600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5D701-B399-424F-8A77-48B7D2D27AFC}" type="slidenum">
              <a:rPr lang="he-IL"/>
              <a:pPr>
                <a:defRPr/>
              </a:pPr>
              <a:t>8</a:t>
            </a:fld>
            <a:endParaRPr lang="he-IL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275961"/>
              </p:ext>
            </p:extLst>
          </p:nvPr>
        </p:nvGraphicFramePr>
        <p:xfrm>
          <a:off x="457200" y="1600200"/>
          <a:ext cx="8229600" cy="37079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תאריך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מספר משכים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הערות</a:t>
                      </a:r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15.09.19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16.09.19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3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18.09.19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19.09.19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dirty="0" smtClean="0"/>
                        <a:t>4</a:t>
                      </a:r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סה"כ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/>
                        <a:t>14</a:t>
                      </a:r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endParaRPr lang="he-IL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endParaRPr lang="he-IL" sz="1800" b="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27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6172200" cy="1341438"/>
          </a:xfrm>
        </p:spPr>
        <p:txBody>
          <a:bodyPr>
            <a:normAutofit fontScale="90000"/>
          </a:bodyPr>
          <a:lstStyle/>
          <a:p>
            <a:r>
              <a:rPr lang="he-IL" dirty="0"/>
              <a:t>קורס חשיבה אסטרטגית</a:t>
            </a:r>
            <a:br>
              <a:rPr lang="he-IL" dirty="0"/>
            </a:br>
            <a:r>
              <a:rPr lang="he-IL" dirty="0">
                <a:solidFill>
                  <a:schemeClr val="bg1"/>
                </a:solidFill>
              </a:rPr>
              <a:t>מפקד המכללות, אלוף </a:t>
            </a:r>
            <a:r>
              <a:rPr lang="he-IL" dirty="0" smtClean="0">
                <a:solidFill>
                  <a:schemeClr val="bg1"/>
                </a:solidFill>
              </a:rPr>
              <a:t>איתי </a:t>
            </a:r>
            <a:r>
              <a:rPr lang="he-IL" dirty="0" err="1" smtClean="0">
                <a:solidFill>
                  <a:schemeClr val="bg1"/>
                </a:solidFill>
              </a:rPr>
              <a:t>וירוב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DF0E0-0A5A-491C-8CE2-7A2EFD5D9F6B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8458200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מהות ,מורכבות ופרדוקסליות של חשיבה אסטרטגית.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אסטרטגיה בין גישה סטטית-רציונלית לבין גישה דינמית-הוליסטית.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מערכתית, גישה מערכתית והרמה המערכתית-בירור מושגי.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אסטרטגיה כמערכת למידה-מהות ותהליך של חקירה מערכתית.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תכנון אסטרטגי כתהליך שיטתי של פיתוח ידע מערכתי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גישת העיצוב (בית דדו).</a:t>
            </a:r>
            <a:endParaRPr lang="he-IL" sz="28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t="2778"/>
          <a:stretch/>
        </p:blipFill>
        <p:spPr>
          <a:xfrm>
            <a:off x="0" y="76200"/>
            <a:ext cx="2971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ומק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35404</TotalTime>
  <Words>607</Words>
  <Application>Microsoft Office PowerPoint</Application>
  <PresentationFormat>On-screen Show (4:3)</PresentationFormat>
  <Paragraphs>205</Paragraphs>
  <Slides>18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Corbel</vt:lpstr>
      <vt:lpstr>David</vt:lpstr>
      <vt:lpstr>Gisha</vt:lpstr>
      <vt:lpstr>Guttman Hatzvi</vt:lpstr>
      <vt:lpstr>Levenim MT</vt:lpstr>
      <vt:lpstr>Miriam</vt:lpstr>
      <vt:lpstr>Tahoma</vt:lpstr>
      <vt:lpstr>Times New Roman</vt:lpstr>
      <vt:lpstr>ערכת נושא Office</vt:lpstr>
      <vt:lpstr>1_ערכת נושא Office</vt:lpstr>
      <vt:lpstr>עומק</vt:lpstr>
      <vt:lpstr>         הצגת ציר האסטרטגיה במב"ל מ"ו</vt:lpstr>
      <vt:lpstr>מטרות </vt:lpstr>
      <vt:lpstr>מטרות </vt:lpstr>
      <vt:lpstr>PowerPoint Presentation</vt:lpstr>
      <vt:lpstr>PowerPoint Presentation</vt:lpstr>
      <vt:lpstr>PowerPoint Presentation</vt:lpstr>
      <vt:lpstr> המחשבה האסטרטגית הצבאית פרופסור דימה אדמסקי</vt:lpstr>
      <vt:lpstr>קורס התפתחות המחשבה האסטרטגית הצבאית – פרופ' דימה אדמסקי</vt:lpstr>
      <vt:lpstr>קורס חשיבה אסטרטגית מפקד המכללות, אלוף איתי וירוב</vt:lpstr>
      <vt:lpstr>קורס חשיבה אסטרטגית – מפקד המכללות, אלוף איתי וירוב</vt:lpstr>
      <vt:lpstr>גישת העיצוב, תא"ל ערן אורטל</vt:lpstr>
      <vt:lpstr>התנסות אסטרטגית ראשונה התנסות אסטרטגית "זירה צפונית"  </vt:lpstr>
      <vt:lpstr>התנסות אסטרטגית ראשונה, הזירה הצפונית</vt:lpstr>
      <vt:lpstr>התנסות אסטרטגית שניה סימולציה מדינית – ביטחונית זירה פלסטינית </vt:lpstr>
      <vt:lpstr>סימולציה מדינית-ביטחונית – הזירה הפלסטינית</vt:lpstr>
      <vt:lpstr>התנסות אסטרטגית שלישית סיור מזרח </vt:lpstr>
      <vt:lpstr>התנסות מסכמת – סיור מזרח</vt:lpstr>
      <vt:lpstr>בסוף השנה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המכללה לביטחון לאומי</dc:title>
  <dc:creator>Eli</dc:creator>
  <cp:lastModifiedBy>u26632</cp:lastModifiedBy>
  <cp:revision>205</cp:revision>
  <cp:lastPrinted>2018-10-17T11:56:19Z</cp:lastPrinted>
  <dcterms:created xsi:type="dcterms:W3CDTF">2015-10-15T19:05:43Z</dcterms:created>
  <dcterms:modified xsi:type="dcterms:W3CDTF">2019-08-21T08:16:59Z</dcterms:modified>
</cp:coreProperties>
</file>