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99" r:id="rId2"/>
    <p:sldId id="288" r:id="rId3"/>
    <p:sldId id="301" r:id="rId4"/>
    <p:sldId id="297" r:id="rId5"/>
    <p:sldId id="303" r:id="rId6"/>
    <p:sldId id="264" r:id="rId7"/>
    <p:sldId id="279" r:id="rId8"/>
    <p:sldId id="274" r:id="rId9"/>
    <p:sldId id="280" r:id="rId10"/>
    <p:sldId id="281" r:id="rId11"/>
    <p:sldId id="266" r:id="rId12"/>
    <p:sldId id="282" r:id="rId13"/>
    <p:sldId id="268" r:id="rId14"/>
    <p:sldId id="283" r:id="rId15"/>
    <p:sldId id="269" r:id="rId16"/>
    <p:sldId id="284" r:id="rId17"/>
    <p:sldId id="267" r:id="rId18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643" autoAdjust="0"/>
  </p:normalViewPr>
  <p:slideViewPr>
    <p:cSldViewPr>
      <p:cViewPr>
        <p:scale>
          <a:sx n="100" d="100"/>
          <a:sy n="100" d="100"/>
        </p:scale>
        <p:origin x="29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sz="1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0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405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7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88010" y="1620822"/>
            <a:ext cx="8669845" cy="452486"/>
          </a:xfrm>
        </p:spPr>
        <p:txBody>
          <a:bodyPr>
            <a:noAutofit/>
          </a:bodyPr>
          <a:lstStyle/>
          <a:p>
            <a:pPr algn="ctr"/>
            <a:r>
              <a:rPr lang="he-IL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505247" y="2073308"/>
            <a:ext cx="4008749" cy="1102519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sz="3300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אסטרטגיה</a:t>
            </a:r>
            <a:endParaRPr lang="he-IL" sz="3300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860" y="1365244"/>
            <a:ext cx="610689" cy="708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47" y="4784692"/>
            <a:ext cx="258166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</a:t>
            </a:r>
            <a:r>
              <a:rPr lang="he-IL" sz="21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2020-2019</a:t>
            </a:r>
            <a:endParaRPr lang="he-IL" sz="21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E4025FC-4AE5-4458-9366-A7666BE1BE80}"/>
              </a:ext>
            </a:extLst>
          </p:cNvPr>
          <p:cNvSpPr txBox="1"/>
          <p:nvPr/>
        </p:nvSpPr>
        <p:spPr>
          <a:xfrm>
            <a:off x="2971800" y="3690842"/>
            <a:ext cx="3339193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1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המוביל: </a:t>
            </a:r>
            <a:r>
              <a:rPr lang="he-IL" sz="21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יהודה </a:t>
            </a:r>
            <a:r>
              <a:rPr lang="he-IL" sz="2100" b="1" dirty="0" err="1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יוחננוף</a:t>
            </a:r>
            <a:endParaRPr lang="he-IL" sz="21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6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915400" cy="1325563"/>
          </a:xfrm>
        </p:spPr>
        <p:txBody>
          <a:bodyPr rtlCol="1">
            <a:noAutofit/>
          </a:bodyPr>
          <a:lstStyle/>
          <a:p>
            <a:pPr algn="ctr"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גישת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העיצוב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מרכז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דדו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– </a:t>
            </a:r>
            <a:b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תא"ל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ערן אורטל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499856"/>
              </p:ext>
            </p:extLst>
          </p:nvPr>
        </p:nvGraphicFramePr>
        <p:xfrm>
          <a:off x="628650" y="1825625"/>
          <a:ext cx="7886700" cy="148272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תאריך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מספר משכים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הערות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גישת העיצוב –מרכז דדו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עיבוד צוותי+ מרכז דדו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ראשונה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"זירה צפונית"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551519" y="1405536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1422487"/>
            <a:ext cx="2437062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6" y="5183448"/>
            <a:ext cx="2435724" cy="152618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1423571"/>
            <a:ext cx="2437062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5179180"/>
            <a:ext cx="2437062" cy="152618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9" y="3288939"/>
            <a:ext cx="2437062" cy="153267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3288939"/>
            <a:ext cx="2437062" cy="151514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81" y="5184548"/>
            <a:ext cx="2437062" cy="152508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8" y="3288939"/>
            <a:ext cx="2437062" cy="15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ראשונה, הזירה הצפונית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55968"/>
              </p:ext>
            </p:extLst>
          </p:nvPr>
        </p:nvGraphicFramePr>
        <p:xfrm>
          <a:off x="628650" y="1825625"/>
          <a:ext cx="7886700" cy="1854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משכים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08.01.20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יום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09.01.20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הכנה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15-16.01.20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8-10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התנסות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10" y="685800"/>
            <a:ext cx="8229600" cy="829484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שניה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סימולציה מדינית –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ביטחונית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/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זירה פלסטינית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37835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99767" y="1676400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5932" y="4137835"/>
            <a:ext cx="3570784" cy="2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סימולציה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מדינית -ביטחונית-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הזירה הפלסטינית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37121"/>
              </p:ext>
            </p:extLst>
          </p:nvPr>
        </p:nvGraphicFramePr>
        <p:xfrm>
          <a:off x="628650" y="1825625"/>
          <a:ext cx="7886700" cy="206293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21.01,03.02,05.02,06.02,09.02,10.02.20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ימי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11-12.02.20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יומיים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סימולציה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13.02.20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הרמת מסך ותחקיר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8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3" marB="4573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6835" y="256348"/>
            <a:ext cx="8229600" cy="1489967"/>
          </a:xfrm>
        </p:spPr>
        <p:txBody>
          <a:bodyPr>
            <a:normAutofit/>
          </a:bodyPr>
          <a:lstStyle/>
          <a:p>
            <a:pPr algn="ctr"/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אסטרטגית </a:t>
            </a:r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שלישית</a:t>
            </a:r>
            <a:b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 </a:t>
            </a:r>
            <a:r>
              <a:rPr lang="he-IL" sz="49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מזרח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15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325563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התנסות מסכמת – סיור מזרח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175738"/>
              </p:ext>
            </p:extLst>
          </p:nvPr>
        </p:nvGraphicFramePr>
        <p:xfrm>
          <a:off x="628650" y="1825625"/>
          <a:ext cx="7886700" cy="212407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תאריך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מספר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הערות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17.03,24.03,31.03,21.04,22.04,23.04,27.04.20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16משכים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ימי הכנה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03-07.05.20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5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סיור מזרח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12.05,14.05.20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תחקיר סיור מזרח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20 משכים וחמישה ימים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34" marB="4573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9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בסוף השנה</a:t>
            </a:r>
            <a:endParaRPr lang="he-IL" sz="49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05" y="1825625"/>
            <a:ext cx="7518190" cy="435133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12905" y="1825625"/>
            <a:ext cx="75181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בוגר כושרי חשיבה אסטרטגיים, כלים ומיומנויות </a:t>
            </a:r>
            <a:r>
              <a:rPr lang="he-IL" sz="2400" dirty="0"/>
              <a:t>לפעולה </a:t>
            </a:r>
            <a:r>
              <a:rPr lang="he-IL" sz="2400" dirty="0" smtClean="0"/>
              <a:t>בסביבה </a:t>
            </a:r>
            <a:r>
              <a:rPr lang="he-IL" sz="2400" dirty="0"/>
              <a:t>האסטרטגית בהקשרי הביטחון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מטרות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029200"/>
          </a:xfrm>
        </p:spPr>
        <p:txBody>
          <a:bodyPr>
            <a:normAutofit/>
          </a:bodyPr>
          <a:lstStyle/>
          <a:p>
            <a:r>
              <a:rPr lang="he-IL" dirty="0" smtClean="0"/>
              <a:t>חשיפה והיכרות </a:t>
            </a:r>
            <a:r>
              <a:rPr lang="he-IL" dirty="0" smtClean="0"/>
              <a:t>היסטורית, </a:t>
            </a:r>
            <a:r>
              <a:rPr lang="he-IL" dirty="0" smtClean="0"/>
              <a:t>ידע תאורטי וכלים אנאליטיים מעשיים, המאפשרים חקירה, עיצוב וניהוג של אסטרטגיה צבאית –ביטחונית בהקשרי מדיניות הביטחון הלאומי.</a:t>
            </a:r>
          </a:p>
          <a:p>
            <a:r>
              <a:rPr lang="he-IL" dirty="0" smtClean="0"/>
              <a:t>יצירת חוויה אינטלקטואלית של התמודדות עיונית ומעשית עם היסטוריה תאוריה ופרקטיקה של חשיבה אסטרטגית צבאית בהקשרי ביטחון לאומי.</a:t>
            </a:r>
          </a:p>
          <a:p>
            <a:r>
              <a:rPr lang="he-IL" dirty="0" smtClean="0"/>
              <a:t>חשיפה והיכרות של אסטרטגיה ציבורית </a:t>
            </a:r>
            <a:r>
              <a:rPr lang="he-IL" dirty="0" err="1" smtClean="0"/>
              <a:t>עיסקית</a:t>
            </a:r>
            <a:r>
              <a:rPr lang="he-IL" dirty="0" smtClean="0"/>
              <a:t>.</a:t>
            </a:r>
            <a:endParaRPr lang="he-IL" dirty="0"/>
          </a:p>
          <a:p>
            <a:r>
              <a:rPr lang="he-IL" dirty="0"/>
              <a:t>לפתח את תחום המנהיגות והחשיבה המערכתית (סביבה לא ברורה, משתנה ובעלת חיכוך) כדי לדעת לקשור טוב יותר את הפעולות הטקטיות-אופרטיביות לחוכמת המעשה האסטרטגי.</a:t>
            </a:r>
          </a:p>
          <a:p>
            <a:r>
              <a:rPr lang="he-IL" dirty="0"/>
              <a:t>לעודד את </a:t>
            </a:r>
            <a:r>
              <a:rPr lang="he-IL" dirty="0" err="1"/>
              <a:t>אתגור</a:t>
            </a:r>
            <a:r>
              <a:rPr lang="he-IL" dirty="0"/>
              <a:t> הדוקטרינה הסגורה וההגדרה הוודאית של הידע.</a:t>
            </a:r>
          </a:p>
          <a:p>
            <a:r>
              <a:rPr lang="he-IL" dirty="0"/>
              <a:t>להקנות למשתתפים כלים להבנה מערכתית וכלים להובלת תהליכי חשיבה אסטרטגים כפי שידרשו בתפקידיהם </a:t>
            </a:r>
            <a:r>
              <a:rPr lang="he-IL" dirty="0" err="1"/>
              <a:t>כתאלי"ם</a:t>
            </a:r>
            <a:r>
              <a:rPr lang="he-IL" dirty="0"/>
              <a:t> , </a:t>
            </a:r>
            <a:r>
              <a:rPr lang="he-IL" dirty="0" err="1"/>
              <a:t>תנצי"ם</a:t>
            </a:r>
            <a:r>
              <a:rPr lang="he-IL" dirty="0"/>
              <a:t> ומקביליהם בשירות המדינה.</a:t>
            </a:r>
          </a:p>
          <a:p>
            <a:r>
              <a:rPr lang="he-IL" dirty="0"/>
              <a:t>לחשוף את המשתתפים למורכבות האסטרטגית ולהיבטים השונים של האסטרטגיה גם בשירות הציבורי ובעולם </a:t>
            </a:r>
            <a:r>
              <a:rPr lang="he-IL" dirty="0" smtClean="0"/>
              <a:t>העסקי.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xmlns="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xmlns="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xmlns="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xmlns="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184BCB-7D0B-2943-81E1-68FC3E420E81}"/>
              </a:ext>
            </a:extLst>
          </p:cNvPr>
          <p:cNvSpPr txBox="1"/>
          <p:nvPr/>
        </p:nvSpPr>
        <p:spPr>
          <a:xfrm>
            <a:off x="323093" y="4577089"/>
            <a:ext cx="13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600" dirty="0">
                <a:solidFill>
                  <a:schemeClr val="bg1"/>
                </a:solidFill>
              </a:rPr>
              <a:t>T 4 העונה</a:t>
            </a:r>
            <a:r>
              <a:rPr lang="he-IL" sz="1600" dirty="0"/>
              <a:t> </a:t>
            </a:r>
            <a:r>
              <a:rPr lang="he-IL" sz="1600" dirty="0">
                <a:solidFill>
                  <a:schemeClr val="bg1"/>
                </a:solidFill>
              </a:rPr>
              <a:t>האינטגרטיבית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400" dirty="0">
                <a:solidFill>
                  <a:schemeClr val="bg1"/>
                </a:solidFill>
              </a:rPr>
              <a:t>T2 עונה ישראלית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967FBCF-BAC1-814F-9C92-510F4B7EEF67}"/>
              </a:ext>
            </a:extLst>
          </p:cNvPr>
          <p:cNvSpPr txBox="1"/>
          <p:nvPr/>
        </p:nvSpPr>
        <p:spPr>
          <a:xfrm>
            <a:off x="448365" y="3867277"/>
            <a:ext cx="113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600" dirty="0">
                <a:solidFill>
                  <a:schemeClr val="bg1"/>
                </a:solidFill>
              </a:rPr>
              <a:t>T3 התמחות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EFCB893-176B-7D49-B3F3-EDC9FD8012E6}"/>
              </a:ext>
            </a:extLst>
          </p:cNvPr>
          <p:cNvSpPr txBox="1"/>
          <p:nvPr/>
        </p:nvSpPr>
        <p:spPr>
          <a:xfrm>
            <a:off x="323093" y="1755037"/>
            <a:ext cx="1311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400" dirty="0">
                <a:solidFill>
                  <a:schemeClr val="bg1"/>
                </a:solidFill>
              </a:rPr>
              <a:t>T1 עונה גלובלית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499228"/>
            <a:ext cx="7886700" cy="91032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500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sz="1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הקו הסגול - אסטרטגיה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xmlns="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xmlns="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xmlns="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xmlns="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xmlns="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xmlns="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xmlns="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xmlns="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xmlns="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xmlns="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xmlns="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xmlns="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xmlns="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xmlns="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374366" y="5561324"/>
            <a:ext cx="93647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xmlns="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5808646" y="5561324"/>
            <a:ext cx="81644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xmlns="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הגנה לאומית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xmlns="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כלכלה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xmlns="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חברה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xmlns="" id="{A0BBA8D6-5BF3-49ED-ACB7-AE0A8DFA6F28}"/>
              </a:ext>
            </a:extLst>
          </p:cNvPr>
          <p:cNvSpPr txBox="1"/>
          <p:nvPr/>
        </p:nvSpPr>
        <p:spPr>
          <a:xfrm>
            <a:off x="5551524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schemeClr val="bg1"/>
                </a:solidFill>
              </a:rPr>
              <a:t>מדינאות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xmlns="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xmlns="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xmlns="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xmlns="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666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2596417" y="533400"/>
            <a:ext cx="3956852" cy="752514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59048959"/>
              </p:ext>
            </p:extLst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1" y="5520995"/>
            <a:ext cx="2409392" cy="276999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בארץ ובעולם</a:t>
            </a:r>
            <a:endParaRPr lang="he-I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</a:p>
        </p:txBody>
      </p:sp>
    </p:spTree>
    <p:extLst>
      <p:ext uri="{BB962C8B-B14F-4D97-AF65-F5344CB8AC3E}">
        <p14:creationId xmlns:p14="http://schemas.microsoft.com/office/powerpoint/2010/main" val="9307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7783" y="456485"/>
            <a:ext cx="9144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מפת הדרכים בלימודי האסטרטגיה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7467212" y="1711492"/>
            <a:ext cx="1616630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מחשבה 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פרופסור דימה </a:t>
            </a:r>
            <a:r>
              <a:rPr lang="he-IL" sz="120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אדמסקי</a:t>
            </a:r>
            <a:endParaRPr lang="he-IL" sz="120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467212" y="2505576"/>
            <a:ext cx="1616630" cy="43313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התפתחות המחשבה האסטרטגית צבאית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7467212" y="3005592"/>
            <a:ext cx="1616630" cy="8538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והתפתחות הלוחמה הקונבנציונלית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7467212" y="3905206"/>
            <a:ext cx="1616630" cy="80625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הלוחמה ההיברידית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7457687" y="4764165"/>
            <a:ext cx="1616630" cy="8066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הגרעיני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7457687" y="5622506"/>
            <a:ext cx="1616630" cy="3792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דיאגנוזה מודיעינית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ותכנון אסטרטגי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7448162" y="6048963"/>
            <a:ext cx="1626155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האסטרטגיה הרוסית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897149" y="1711490"/>
            <a:ext cx="1449807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אלוף </a:t>
            </a:r>
            <a:r>
              <a:rPr lang="he-IL" sz="13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איתי </a:t>
            </a:r>
            <a:r>
              <a:rPr lang="he-IL" sz="13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וירוב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43457" y="1720830"/>
            <a:ext cx="113343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גישת העיצוב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מרכז דדו</a:t>
            </a:r>
          </a:p>
        </p:txBody>
      </p:sp>
      <p:sp>
        <p:nvSpPr>
          <p:cNvPr id="57" name="מלבן מעוגל 56"/>
          <p:cNvSpPr/>
          <p:nvPr/>
        </p:nvSpPr>
        <p:spPr>
          <a:xfrm>
            <a:off x="3374185" y="1732254"/>
            <a:ext cx="1149016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ראשונה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זירה צפונית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3373834" y="2534856"/>
            <a:ext cx="1149016" cy="40385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  <a:r>
              <a:rPr lang="he-IL" sz="120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</a:t>
            </a:r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להתייחסות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3361802" y="3005593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0" name="מלבן מעוגל 59"/>
          <p:cNvSpPr/>
          <p:nvPr/>
        </p:nvSpPr>
        <p:spPr>
          <a:xfrm>
            <a:off x="3375701" y="3472942"/>
            <a:ext cx="1162573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61" name="מלבן מעוגל 60"/>
          <p:cNvSpPr/>
          <p:nvPr/>
        </p:nvSpPr>
        <p:spPr>
          <a:xfrm>
            <a:off x="1702226" y="1720830"/>
            <a:ext cx="1555545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שנייה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הסכסוך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הישראלי-פלסטיני</a:t>
            </a:r>
          </a:p>
        </p:txBody>
      </p:sp>
      <p:sp>
        <p:nvSpPr>
          <p:cNvPr id="62" name="מלבן מעוגל 61"/>
          <p:cNvSpPr/>
          <p:nvPr/>
        </p:nvSpPr>
        <p:spPr>
          <a:xfrm>
            <a:off x="1698939" y="2534857"/>
            <a:ext cx="1555545" cy="40385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1698938" y="3005594"/>
            <a:ext cx="1555662" cy="40235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1702226" y="3472942"/>
            <a:ext cx="1555546" cy="3865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"הרמת מסך"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76200" y="1725033"/>
            <a:ext cx="1509963" cy="7459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שלישית </a:t>
            </a:r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וחקירה מזרח</a:t>
            </a:r>
          </a:p>
        </p:txBody>
      </p:sp>
      <p:sp>
        <p:nvSpPr>
          <p:cNvPr id="85" name="מלבן מעוגל 84"/>
          <p:cNvSpPr/>
          <p:nvPr/>
        </p:nvSpPr>
        <p:spPr>
          <a:xfrm>
            <a:off x="82775" y="2536364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86" name="מלבן מעוגל 85"/>
          <p:cNvSpPr/>
          <p:nvPr/>
        </p:nvSpPr>
        <p:spPr>
          <a:xfrm>
            <a:off x="82775" y="3005593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מזרח</a:t>
            </a:r>
          </a:p>
        </p:txBody>
      </p:sp>
      <p:sp>
        <p:nvSpPr>
          <p:cNvPr id="87" name="מלבן מעוגל 86"/>
          <p:cNvSpPr/>
          <p:nvPr/>
        </p:nvSpPr>
        <p:spPr>
          <a:xfrm>
            <a:off x="82775" y="3483451"/>
            <a:ext cx="1503388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42" name="מלבן מעוגל 41"/>
          <p:cNvSpPr/>
          <p:nvPr/>
        </p:nvSpPr>
        <p:spPr>
          <a:xfrm>
            <a:off x="5890344" y="2511247"/>
            <a:ext cx="1443636" cy="8903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המשגה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ורמות הפעולה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5884172" y="3472955"/>
            <a:ext cx="1449807" cy="80503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אתגרים בחשיבה האסטרטגית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וגישות מתחרות באסטרטגיה</a:t>
            </a:r>
          </a:p>
        </p:txBody>
      </p:sp>
      <p:sp>
        <p:nvSpPr>
          <p:cNvPr id="37" name="מלבן מעוגל 36"/>
          <p:cNvSpPr/>
          <p:nvPr/>
        </p:nvSpPr>
        <p:spPr>
          <a:xfrm>
            <a:off x="5879732" y="4770936"/>
            <a:ext cx="1449807" cy="7998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"מערכות":</a:t>
            </a:r>
          </a:p>
          <a:p>
            <a:pPr algn="ctr" defTabSz="685800"/>
            <a:r>
              <a:rPr lang="he-IL" sz="11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מערכתית, מערכת מורכבת והרמה המערכתית</a:t>
            </a:r>
          </a:p>
        </p:txBody>
      </p:sp>
      <p:sp>
        <p:nvSpPr>
          <p:cNvPr id="40" name="מלבן מעוגל 39"/>
          <p:cNvSpPr/>
          <p:nvPr/>
        </p:nvSpPr>
        <p:spPr>
          <a:xfrm>
            <a:off x="5879732" y="5624518"/>
            <a:ext cx="1449807" cy="37523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עיבוד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890344" y="605348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אסטרטגיה כעיצוב, תכנון </a:t>
            </a:r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ומימוש(למידה 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מוסדית והגשמה)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5879733" y="4331725"/>
            <a:ext cx="1449807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תרגילון אסטרטגי</a:t>
            </a:r>
            <a:endParaRPr lang="he-IL" sz="12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23675" y="4337650"/>
            <a:ext cx="1133436" cy="806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בחקירת פער הרלוונטיות</a:t>
            </a: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7943" y="2534856"/>
            <a:ext cx="1119168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4611052" y="3464235"/>
            <a:ext cx="1133436" cy="81495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1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</p:spTree>
    <p:extLst>
      <p:ext uri="{BB962C8B-B14F-4D97-AF65-F5344CB8AC3E}">
        <p14:creationId xmlns:p14="http://schemas.microsoft.com/office/powerpoint/2010/main" val="16844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המחשבה האסטרטגית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הצבאית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פרופסור דימה אדמסקי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8026" y="2216150"/>
            <a:ext cx="8846449" cy="4351338"/>
          </a:xfrm>
        </p:spPr>
        <p:txBody>
          <a:bodyPr>
            <a:noAutofit/>
          </a:bodyPr>
          <a:lstStyle/>
          <a:p>
            <a:r>
              <a:rPr lang="he-IL" dirty="0"/>
              <a:t>התפתחות החשיבה האסטרטגית המודרנית</a:t>
            </a:r>
          </a:p>
          <a:p>
            <a:r>
              <a:rPr lang="he-IL" dirty="0"/>
              <a:t>לידתם של לימודי האסטרטגיה בעולם האקדמי</a:t>
            </a:r>
          </a:p>
          <a:p>
            <a:r>
              <a:rPr lang="he-IL" dirty="0"/>
              <a:t>התפתחות המחשבה האסטרטגית בעידן הלחימה הקונבנציונלית</a:t>
            </a:r>
          </a:p>
          <a:p>
            <a:r>
              <a:rPr lang="he-IL" dirty="0"/>
              <a:t>התפתחות </a:t>
            </a:r>
            <a:r>
              <a:rPr lang="he-IL" dirty="0"/>
              <a:t>המחשבה האסטרטגית בעידן הלחימה </a:t>
            </a:r>
            <a:r>
              <a:rPr lang="he-IL" dirty="0"/>
              <a:t>ההיברידית</a:t>
            </a:r>
          </a:p>
          <a:p>
            <a:r>
              <a:rPr lang="he-IL" dirty="0"/>
              <a:t>התפתחות המחשבה האסטרטגית בעידן הלחימה </a:t>
            </a:r>
            <a:r>
              <a:rPr lang="he-IL" dirty="0"/>
              <a:t>הגרעינית</a:t>
            </a:r>
          </a:p>
          <a:p>
            <a:r>
              <a:rPr lang="he-IL" dirty="0"/>
              <a:t>דיאגנוזה מודיעינית, </a:t>
            </a:r>
            <a:r>
              <a:rPr lang="en-US" dirty="0"/>
              <a:t>Net Assessment</a:t>
            </a:r>
            <a:r>
              <a:rPr lang="he-IL" dirty="0"/>
              <a:t>, תכנון </a:t>
            </a:r>
            <a:r>
              <a:rPr lang="he-IL" dirty="0" err="1"/>
              <a:t>אסטרטגימקומו</a:t>
            </a:r>
            <a:r>
              <a:rPr lang="he-IL" dirty="0"/>
              <a:t> של מוסד המלחמה ביחסים הבינלאומיים</a:t>
            </a:r>
          </a:p>
          <a:p>
            <a:pPr algn="just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628650" y="1045370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839200" cy="1325563"/>
          </a:xfrm>
        </p:spPr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התפתחות המחשבה האסטרטגית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הצבאית – פרופ' דימה אדמסקי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6795"/>
              </p:ext>
            </p:extLst>
          </p:nvPr>
        </p:nvGraphicFramePr>
        <p:xfrm>
          <a:off x="2409825" y="1905000"/>
          <a:ext cx="4476750" cy="259051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238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42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סה"כ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14</a:t>
                      </a:r>
                      <a:endParaRPr lang="he-IL" sz="1800" b="1" dirty="0"/>
                    </a:p>
                  </a:txBody>
                  <a:tcPr marL="87630" marR="87630" marT="45714" marB="4571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</p:spPr>
        <p:txBody>
          <a:bodyPr>
            <a:no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חשיבה אסטרטגית</a:t>
            </a:r>
            <a:b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מפקד המכללות, אלוף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איתי </a:t>
            </a:r>
            <a:r>
              <a:rPr lang="he-IL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וירוב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124200" y="1417638"/>
            <a:ext cx="5867400" cy="5452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מהות ,מורכבות </a:t>
            </a:r>
            <a:r>
              <a:rPr lang="he-IL" sz="2100" dirty="0" smtClean="0"/>
              <a:t>ופרדוקסליות של חשיבה אסטרטגית</a:t>
            </a:r>
            <a:r>
              <a:rPr lang="he-IL" sz="2100" dirty="0"/>
              <a:t>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אסטרטגיה בין גישה </a:t>
            </a:r>
            <a:r>
              <a:rPr lang="he-IL" sz="2100" dirty="0" smtClean="0"/>
              <a:t>סטטית-רציונלית </a:t>
            </a:r>
            <a:r>
              <a:rPr lang="he-IL" sz="2100" dirty="0"/>
              <a:t>לבין גישה </a:t>
            </a:r>
            <a:r>
              <a:rPr lang="he-IL" sz="2100" dirty="0" smtClean="0"/>
              <a:t>דינמית</a:t>
            </a:r>
            <a:r>
              <a:rPr lang="he-IL" sz="2100" dirty="0"/>
              <a:t> </a:t>
            </a:r>
            <a:r>
              <a:rPr lang="he-IL" sz="2100" dirty="0" smtClean="0"/>
              <a:t>-הוליסטית</a:t>
            </a:r>
            <a:r>
              <a:rPr lang="he-IL" sz="2100" dirty="0"/>
              <a:t>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חשיבה מערכתית, </a:t>
            </a:r>
            <a:r>
              <a:rPr lang="he-IL" sz="2100" dirty="0" smtClean="0"/>
              <a:t>גישה מערכתית והרמה המערכתית-בירור </a:t>
            </a:r>
            <a:r>
              <a:rPr lang="he-IL" sz="2100" dirty="0"/>
              <a:t>מושגי.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אסטרטגיה כמערכת </a:t>
            </a:r>
            <a:r>
              <a:rPr lang="he-IL" sz="2100" dirty="0" smtClean="0"/>
              <a:t>למידה-מהות </a:t>
            </a:r>
            <a:r>
              <a:rPr lang="he-IL" sz="2100" dirty="0"/>
              <a:t>ותהליך של חקירה מערכתית.</a:t>
            </a:r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תכנון אסטרטגי כתהליך </a:t>
            </a:r>
            <a:r>
              <a:rPr lang="he-IL" sz="2100" dirty="0" smtClean="0"/>
              <a:t> שיטתי </a:t>
            </a:r>
            <a:r>
              <a:rPr lang="he-IL" sz="2100" dirty="0"/>
              <a:t>של פיתוח ידע </a:t>
            </a:r>
            <a:r>
              <a:rPr lang="he-IL" sz="2100" dirty="0" smtClean="0"/>
              <a:t>מערכתי.</a:t>
            </a:r>
            <a:endParaRPr lang="he-IL" sz="2100" dirty="0"/>
          </a:p>
          <a:p>
            <a:pPr marL="171450" indent="-171450" defTabSz="685800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e-IL" sz="2100" dirty="0"/>
              <a:t>גישת העיצוב (בית דדו).</a:t>
            </a:r>
            <a:endParaRPr lang="he-IL" sz="21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152400" y="1417638"/>
            <a:ext cx="2971800" cy="428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חשיבה </a:t>
            </a: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אסטרטגית– 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/>
            </a:r>
            <a:b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</a:br>
            <a:r>
              <a:rPr lang="he-IL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מפקד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המכללות, אלוף איתי </a:t>
            </a:r>
            <a:r>
              <a:rPr lang="he-IL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וירוב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44781"/>
              </p:ext>
            </p:extLst>
          </p:nvPr>
        </p:nvGraphicFramePr>
        <p:xfrm>
          <a:off x="457200" y="1981200"/>
          <a:ext cx="8229600" cy="337136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589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1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3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תאריך</a:t>
                      </a:r>
                      <a:endParaRPr lang="he-I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מספר משכים</a:t>
                      </a:r>
                      <a:endParaRPr lang="he-I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800" kern="1200" dirty="0" smtClean="0"/>
                        <a:t>הערות</a:t>
                      </a:r>
                      <a:endParaRPr lang="he-IL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30.10.19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חיבור בין דימה לקראת אירופה - פתיח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04.12.19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77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11.12.19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תרגילון אסטרטגיה מוכוון מערכות מורכבות סוגיה לקראת סיור דרום.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25.12.19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01.01.20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4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תרגילון אסטרטגיה מערכות מורכבות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57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סה"כ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he-IL" sz="1600" kern="1200" dirty="0" smtClean="0"/>
                        <a:t>12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30" marR="87630" marT="45714" marB="45714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21" marR="876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35540</TotalTime>
  <Words>612</Words>
  <Application>Microsoft Office PowerPoint</Application>
  <PresentationFormat>‫הצגה על המסך (4:3)</PresentationFormat>
  <Paragraphs>205</Paragraphs>
  <Slides>17</Slides>
  <Notes>1</Notes>
  <HiddenSlides>7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David</vt:lpstr>
      <vt:lpstr>Gisha</vt:lpstr>
      <vt:lpstr>Guttman Hatzvi</vt:lpstr>
      <vt:lpstr>Levenim MT</vt:lpstr>
      <vt:lpstr>Tahoma</vt:lpstr>
      <vt:lpstr>Times New Roman</vt:lpstr>
      <vt:lpstr>2_ערכת נושא Office</vt:lpstr>
      <vt:lpstr>המכללה לביטחון לאומי</vt:lpstr>
      <vt:lpstr>מטרות </vt:lpstr>
      <vt:lpstr>מצגת של PowerPoint</vt:lpstr>
      <vt:lpstr>מצגת של PowerPoint</vt:lpstr>
      <vt:lpstr>מצגת של PowerPoint</vt:lpstr>
      <vt:lpstr> המחשבה האסטרטגית הצבאית פרופסור דימה אדמסקי</vt:lpstr>
      <vt:lpstr>קורס התפתחות המחשבה האסטרטגית הצבאית – פרופ' דימה אדמסקי</vt:lpstr>
      <vt:lpstr>קורס חשיבה אסטרטגית מפקד המכללות, אלוף איתי וירוב</vt:lpstr>
      <vt:lpstr>קורס חשיבה אסטרטגית–  מפקד המכללות, אלוף איתי וירוב</vt:lpstr>
      <vt:lpstr>גישת העיצוב מרכז דדו –  תא"ל ערן אורטל</vt:lpstr>
      <vt:lpstr>התנסות אסטרטגית ראשונה התנסות אסטרטגית "זירה צפונית" </vt:lpstr>
      <vt:lpstr>התנסות אסטרטגית ראשונה, הזירה הצפונית</vt:lpstr>
      <vt:lpstr>התנסות אסטרטגית שניה סימולציה מדינית – ביטחונית זירה פלסטינית </vt:lpstr>
      <vt:lpstr>סימולציה מדינית -ביטחונית- הזירה הפלסטינית</vt:lpstr>
      <vt:lpstr>התנסות אסטרטגית שלישית סיור מזרח</vt:lpstr>
      <vt:lpstr>התנסות מסכמת – סיור מזרח</vt:lpstr>
      <vt:lpstr>בסוף השנה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u45210</cp:lastModifiedBy>
  <cp:revision>217</cp:revision>
  <cp:lastPrinted>2018-10-17T11:56:19Z</cp:lastPrinted>
  <dcterms:created xsi:type="dcterms:W3CDTF">2015-10-15T19:05:43Z</dcterms:created>
  <dcterms:modified xsi:type="dcterms:W3CDTF">2019-08-29T10:29:08Z</dcterms:modified>
</cp:coreProperties>
</file>