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261" r:id="rId2"/>
    <p:sldId id="256" r:id="rId3"/>
    <p:sldId id="258" r:id="rId4"/>
    <p:sldId id="262" r:id="rId5"/>
    <p:sldId id="266" r:id="rId6"/>
    <p:sldId id="270" r:id="rId7"/>
    <p:sldId id="271" r:id="rId8"/>
    <p:sldId id="272" r:id="rId9"/>
    <p:sldId id="273" r:id="rId10"/>
    <p:sldId id="274" r:id="rId11"/>
    <p:sldId id="269" r:id="rId12"/>
    <p:sldId id="275" r:id="rId13"/>
    <p:sldId id="276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11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FD6C007-AAA8-4CA3-AC57-41A03CEAE176}" type="datetimeFigureOut">
              <a:rPr lang="he-IL" smtClean="0"/>
              <a:t>ג'/אב/תשע"ז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68066D-A163-401D-810B-B7A85F0AD0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7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8066D-A163-401D-810B-B7A85F0AD074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561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6426-9AE7-4670-B6A4-C06BC065B8D3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9DAE4-39D7-400B-982B-0E96E0C45428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59318-E65E-4427-BE16-9B4CAD460AB5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EA5D7-38BA-4C0A-A7B9-3EF6E80E3242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54921-47EA-4F94-A990-53E7079FB26F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97CE7-0A90-44BD-923F-6970A774A169}" type="datetime8">
              <a:rPr lang="he-IL" smtClean="0"/>
              <a:t>26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82BB7-2D67-4D57-B1A2-9E02108F91F7}" type="datetime8">
              <a:rPr lang="he-IL" smtClean="0"/>
              <a:t>26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FD365-1AAB-4130-9623-4C4EE7AB266B}" type="datetime8">
              <a:rPr lang="he-IL" smtClean="0"/>
              <a:t>26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AA5F-01AF-4D2C-A0AA-A3DD2B53990A}" type="datetime8">
              <a:rPr lang="he-IL" smtClean="0"/>
              <a:t>26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D497-E451-463F-A760-5C3EADC23BEC}" type="datetime8">
              <a:rPr lang="he-IL" smtClean="0"/>
              <a:t>26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2D6F-FC5E-42A3-B6A7-E5C7FA50AEED}" type="datetime8">
              <a:rPr lang="he-IL" smtClean="0"/>
              <a:t>26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F99A-3B9C-4055-9E23-C48713895032}" type="datetime8">
              <a:rPr lang="he-IL" smtClean="0"/>
              <a:t>26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>
                <a:cs typeface="+mn-cs"/>
              </a:rPr>
              <a:t>המכללה לביטחון לאומי</a:t>
            </a:r>
            <a:endParaRPr lang="he-IL" sz="4800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he-IL" sz="4000" b="1" dirty="0" smtClean="0"/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6500" b="1" dirty="0" smtClean="0"/>
              <a:t>תהליך העבודות השנתיות</a:t>
            </a:r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הכנת סגל למחזור מ"ה</a:t>
            </a:r>
            <a:endParaRPr lang="he-IL" sz="4000" b="1" dirty="0" smtClean="0"/>
          </a:p>
          <a:p>
            <a:pPr algn="ctr">
              <a:buNone/>
            </a:pPr>
            <a:endParaRPr lang="he-IL" sz="4000" b="1" dirty="0"/>
          </a:p>
          <a:p>
            <a:pPr algn="ctr">
              <a:buNone/>
            </a:pPr>
            <a:r>
              <a:rPr lang="he-IL" sz="4000" b="1" dirty="0" smtClean="0"/>
              <a:t>אל"ם אלי </a:t>
            </a:r>
            <a:r>
              <a:rPr lang="he-IL" sz="4000" b="1" dirty="0" smtClean="0"/>
              <a:t>בר-און, 27.07.17</a:t>
            </a:r>
            <a:endParaRPr lang="he-IL" sz="3600" dirty="0" smtClean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609600"/>
          </a:xfrm>
        </p:spPr>
        <p:txBody>
          <a:bodyPr>
            <a:normAutofit fontScale="90000"/>
          </a:bodyPr>
          <a:lstStyle/>
          <a:p>
            <a:r>
              <a:rPr lang="he-IL" b="1" dirty="0">
                <a:cs typeface="+mn-cs"/>
              </a:rPr>
              <a:t>תובנות של ענת </a:t>
            </a:r>
            <a:r>
              <a:rPr lang="he-IL" b="1" dirty="0" smtClean="0">
                <a:cs typeface="+mn-cs"/>
              </a:rPr>
              <a:t>(2)</a:t>
            </a:r>
            <a:endParaRPr lang="he-IL" b="1" dirty="0">
              <a:solidFill>
                <a:schemeClr val="accent1">
                  <a:lumMod val="75000"/>
                </a:schemeClr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0675"/>
            <a:ext cx="9039225" cy="44100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3. </a:t>
            </a:r>
            <a:r>
              <a:rPr lang="he-IL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מחקר וכתיבה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ללא גבולות גזרה מוגדרים למול אוריינית.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יום הצגת ביניים – קצר מדי – יש להקפיד לתת לפחות חצי שעה לכל חניך. 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לבחון מדוע יש התנגדות חניכים להזמנת מנחים.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להוסיף אפשרות לייצר שיח על נושאים דומים במהלך הכתיבה (יורחב במצגת המחקר במב"ל).</a:t>
            </a:r>
          </a:p>
          <a:p>
            <a:endParaRPr lang="he-IL" u="sng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4. </a:t>
            </a:r>
            <a:r>
              <a:rPr lang="he-IL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בדיקה והצגת תוצרים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התנגדות לקורא השני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שימור הוספת קורא שני (פירוט)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יום הצגת תוצרי סיום – מאפשר הצגת העבודה במלואה, יש להקפיד על חצי שעה לחניך ולבחון הזמנת מנחים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לדרוש מהמנחים חוות דעת מילולית ולא רק ציון מספרי על דף הקריטריון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תשלום לקורא שני (כרגע על בסיס טובות אישיות)</a:t>
            </a:r>
          </a:p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לבחון אם נכון לבקש ממנחה חוות דעת אמצע על התקדמות החניך (אולי כחלק מהציון)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971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dirty="0" smtClean="0">
                <a:cs typeface="+mn-cs"/>
              </a:rPr>
              <a:t>אישור העבודה (מתוך מצגת רע"ן </a:t>
            </a:r>
            <a:r>
              <a:rPr lang="he-IL" dirty="0" err="1" smtClean="0">
                <a:cs typeface="+mn-cs"/>
              </a:rPr>
              <a:t>מלו"פ</a:t>
            </a:r>
            <a:r>
              <a:rPr lang="he-IL" dirty="0" smtClean="0">
                <a:cs typeface="+mn-cs"/>
              </a:rPr>
              <a:t>)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1370045"/>
            <a:ext cx="8305800" cy="5486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chemeClr val="accent1">
                  <a:lumMod val="50000"/>
                </a:schemeClr>
              </a:buClr>
              <a:buSzPct val="100000"/>
              <a:defRPr/>
            </a:pP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</a:rPr>
              <a:t>אישור לעבודה שנתית (בראשות מ. המב"ל</a:t>
            </a:r>
            <a:r>
              <a:rPr lang="en-US" sz="2800" b="1" dirty="0">
                <a:solidFill>
                  <a:schemeClr val="tx1"/>
                </a:solidFill>
                <a:latin typeface="David" panose="020E0502060401010101" pitchFamily="34" charset="-79"/>
              </a:rPr>
              <a:t>/</a:t>
            </a:r>
            <a:r>
              <a:rPr lang="he-IL" sz="2800" b="1" dirty="0">
                <a:solidFill>
                  <a:schemeClr val="tx1"/>
                </a:solidFill>
                <a:latin typeface="David" panose="020E0502060401010101" pitchFamily="34" charset="-79"/>
              </a:rPr>
              <a:t> מד"ר): </a:t>
            </a:r>
          </a:p>
          <a:p>
            <a:pPr marL="709613" lvl="1" indent="-342900" algn="just" fontAlgn="auto">
              <a:spcAft>
                <a:spcPts val="0"/>
              </a:spcAft>
              <a:buClrTx/>
              <a:buSzPct val="100000"/>
              <a:buFont typeface="+mj-cs"/>
              <a:buAutoNum type="hebrew2Minus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{תנאי סף}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אישור מדריך הצוות לנושא </a:t>
            </a:r>
          </a:p>
          <a:p>
            <a:pPr marL="709613" lvl="1" indent="-342900" algn="just" fontAlgn="auto">
              <a:spcAft>
                <a:spcPts val="0"/>
              </a:spcAft>
              <a:buClrTx/>
              <a:buSzPct val="100000"/>
              <a:buFont typeface="+mj-cs"/>
              <a:buAutoNum type="hebrew2Minus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{תנאי סף}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אישור מנחה אקדמי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על </a:t>
            </a:r>
            <a:r>
              <a:rPr lang="he-IL" u="sng" dirty="0">
                <a:solidFill>
                  <a:schemeClr val="tx1"/>
                </a:solidFill>
                <a:latin typeface="David" panose="020E0502060401010101" pitchFamily="34" charset="-79"/>
              </a:rPr>
              <a:t>קבילות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 הצעת המחקר ברמה האקדמית</a:t>
            </a:r>
          </a:p>
          <a:p>
            <a:pPr marL="709613" lvl="1" indent="-342900" algn="just" fontAlgn="auto">
              <a:spcAft>
                <a:spcPts val="0"/>
              </a:spcAft>
              <a:buClrTx/>
              <a:buSzPct val="100000"/>
              <a:buFont typeface="+mj-cs"/>
              <a:buAutoNum type="hebrew2Minus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העבודה עוסקת בנושא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בתחום הבטל"ם </a:t>
            </a: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(רצוי- שילוב בין הרגליים)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ברמתו האסטרטגית</a:t>
            </a:r>
          </a:p>
          <a:p>
            <a:pPr marL="709613" lvl="1" indent="-342900" algn="just" fontAlgn="auto">
              <a:spcAft>
                <a:spcPts val="0"/>
              </a:spcAft>
              <a:buClrTx/>
              <a:buSzPct val="100000"/>
              <a:buFont typeface="+mj-cs"/>
              <a:buAutoNum type="hebrew2Minus"/>
              <a:defRPr/>
            </a:pPr>
            <a:r>
              <a:rPr lang="he-IL" dirty="0">
                <a:solidFill>
                  <a:schemeClr val="tx1"/>
                </a:solidFill>
                <a:latin typeface="David" panose="020E0502060401010101" pitchFamily="34" charset="-79"/>
              </a:rPr>
              <a:t>העבודה בעלת 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תרומה משמעותית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</a:rPr>
              <a:t>/</a:t>
            </a:r>
            <a:r>
              <a:rPr lang="he-IL" b="1" dirty="0">
                <a:solidFill>
                  <a:schemeClr val="tx1"/>
                </a:solidFill>
                <a:latin typeface="David" panose="020E0502060401010101" pitchFamily="34" charset="-79"/>
              </a:rPr>
              <a:t> 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חדשנית</a:t>
            </a:r>
          </a:p>
          <a:p>
            <a:pPr marL="709613" lvl="1" indent="-342900" algn="just" fontAlgn="auto">
              <a:spcAft>
                <a:spcPts val="0"/>
              </a:spcAft>
              <a:buClrTx/>
              <a:buSzPct val="100000"/>
              <a:buFont typeface="+mj-cs"/>
              <a:buAutoNum type="hebrew2Minus"/>
              <a:defRPr/>
            </a:pP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</a:rPr>
              <a:t>עמ"ט רק למתקשים </a:t>
            </a:r>
            <a:r>
              <a:rPr lang="he-IL" dirty="0" smtClean="0">
                <a:solidFill>
                  <a:schemeClr val="tx1"/>
                </a:solidFill>
                <a:latin typeface="David" panose="020E0502060401010101" pitchFamily="34" charset="-79"/>
              </a:rPr>
              <a:t>(לא כמדיניות)</a:t>
            </a:r>
            <a:endParaRPr lang="he-IL" sz="2400" dirty="0">
              <a:solidFill>
                <a:schemeClr val="tx1"/>
              </a:solidFill>
              <a:latin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11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נושאים לדיון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דרכים לחיזוק מעורבות ארגונים שונים (מדיניות לגבי עמ"טים)</a:t>
            </a:r>
          </a:p>
          <a:p>
            <a:r>
              <a:rPr lang="he-IL" dirty="0" smtClean="0"/>
              <a:t>שימור פורמט האישור (הרכב ומועד הוועדה?)</a:t>
            </a:r>
          </a:p>
          <a:p>
            <a:r>
              <a:rPr lang="he-IL" dirty="0" smtClean="0"/>
              <a:t>חיזוק הקשר עם המנחים האקדמיים</a:t>
            </a:r>
          </a:p>
          <a:p>
            <a:r>
              <a:rPr lang="he-IL" dirty="0" smtClean="0"/>
              <a:t>פורמט יום הצגת ביניים</a:t>
            </a:r>
          </a:p>
          <a:p>
            <a:r>
              <a:rPr lang="he-IL" dirty="0" smtClean="0"/>
              <a:t>פיצול פגרה? צמצום ה"תחרות" עם מטלות נוספות</a:t>
            </a:r>
          </a:p>
          <a:p>
            <a:r>
              <a:rPr lang="he-IL" dirty="0" smtClean="0"/>
              <a:t>גורמים מעורבים בתהליך הקריאה (מנחה אקדמי – חובה; מדריך ואוריינית – רשות אך מומלץ)</a:t>
            </a:r>
          </a:p>
          <a:p>
            <a:r>
              <a:rPr lang="he-IL" dirty="0" smtClean="0"/>
              <a:t>קורא שני</a:t>
            </a:r>
          </a:p>
          <a:p>
            <a:r>
              <a:rPr lang="he-IL" dirty="0" smtClean="0"/>
              <a:t>"ועדת הגנה"</a:t>
            </a:r>
          </a:p>
          <a:p>
            <a:r>
              <a:rPr lang="he-IL" dirty="0" smtClean="0"/>
              <a:t>משובים מילוליים; חוות דעת אמצע</a:t>
            </a:r>
          </a:p>
          <a:p>
            <a:r>
              <a:rPr lang="he-IL" dirty="0" smtClean="0"/>
              <a:t>פורמט יום הצגת עבודות שנתיות</a:t>
            </a:r>
          </a:p>
          <a:p>
            <a:r>
              <a:rPr lang="he-IL" dirty="0" smtClean="0"/>
              <a:t>מסלול עבודת תזה</a:t>
            </a:r>
          </a:p>
          <a:p>
            <a:r>
              <a:rPr lang="he-IL" dirty="0" smtClean="0"/>
              <a:t>קביעת גורם המרכז את הטיפול בעבודות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4457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cs typeface="+mn-cs"/>
              </a:rPr>
              <a:t>מבנה כנס הצגת עבודות </a:t>
            </a:r>
            <a:r>
              <a:rPr lang="he-IL" sz="3600" b="1" dirty="0" smtClean="0">
                <a:cs typeface="+mn-cs"/>
              </a:rPr>
              <a:t>שנתיות (מתוך מצגת רע"ן </a:t>
            </a:r>
            <a:r>
              <a:rPr lang="he-IL" sz="3600" b="1" dirty="0" err="1" smtClean="0">
                <a:cs typeface="+mn-cs"/>
              </a:rPr>
              <a:t>מלו"פ</a:t>
            </a:r>
            <a:r>
              <a:rPr lang="he-IL" sz="3600" b="1" dirty="0" smtClean="0">
                <a:cs typeface="+mn-cs"/>
              </a:rPr>
              <a:t>)</a:t>
            </a:r>
            <a:endParaRPr lang="he-IL" sz="3600" b="1" dirty="0"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13</a:t>
            </a:fld>
            <a:endParaRPr lang="he-IL" dirty="0"/>
          </a:p>
        </p:txBody>
      </p:sp>
      <p:sp>
        <p:nvSpPr>
          <p:cNvPr id="6" name="מלבן מעוגל 5"/>
          <p:cNvSpPr/>
          <p:nvPr/>
        </p:nvSpPr>
        <p:spPr>
          <a:xfrm>
            <a:off x="3923928" y="1700808"/>
            <a:ext cx="5058271" cy="5040560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marL="85725">
              <a:lnSpc>
                <a:spcPct val="150000"/>
              </a:lnSpc>
            </a:pPr>
            <a:r>
              <a:rPr lang="he-IL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עקרונות בבניית כנס עבודות- 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הלמידה ע"י החניך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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בחירת הרצאות בהן ישתתף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מקסימום חשיפת עבודות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 מינ' קבוצות במקביל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אפקטיביות למידה  מספר משובים, משך הרצאה 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כבוד למציגים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 רישום מוקדם וקביעת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מכסות מינ'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הוקרת המצטיינים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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עבודות נבחרות במליאה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עמידה בעקרונות הסיווג 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 קיום קבוצה סגורה</a:t>
            </a:r>
          </a:p>
          <a:p>
            <a:pPr marL="265113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 panose="05000000000000000000" pitchFamily="2" charset="2"/>
              </a:rPr>
              <a:t>תרגום בחלק מהמושבים </a:t>
            </a: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85725">
              <a:lnSpc>
                <a:spcPct val="150000"/>
              </a:lnSpc>
            </a:pPr>
            <a:r>
              <a:rPr lang="he-IL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פרמטרים בניהול זמן הכנס-</a:t>
            </a:r>
            <a:endParaRPr lang="he-IL" sz="16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65113" lvl="1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משך הצגה (</a:t>
            </a:r>
            <a:r>
              <a:rPr lang="en-US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TED?</a:t>
            </a: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12-30 דק')</a:t>
            </a:r>
          </a:p>
          <a:p>
            <a:pPr marL="265113" lvl="1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מס' ימי הצגה (1-3)</a:t>
            </a:r>
          </a:p>
          <a:p>
            <a:pPr marL="265113" lvl="1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כמות מליאות ומושבים ביום?</a:t>
            </a:r>
          </a:p>
          <a:p>
            <a:pPr marL="265113" lvl="1" indent="-1793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כמות קבוצות במקביל (3-6)</a:t>
            </a:r>
          </a:p>
          <a:p>
            <a:pPr marL="180975"/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1187624" y="1711441"/>
            <a:ext cx="2317805" cy="4320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מליאה פותחת*3</a:t>
            </a:r>
          </a:p>
        </p:txBody>
      </p:sp>
      <p:sp>
        <p:nvSpPr>
          <p:cNvPr id="8" name="מלבן מעוגל 7"/>
          <p:cNvSpPr/>
          <p:nvPr/>
        </p:nvSpPr>
        <p:spPr>
          <a:xfrm>
            <a:off x="2785349" y="2287505"/>
            <a:ext cx="728464" cy="432048"/>
          </a:xfrm>
          <a:prstGeom prst="roundRect">
            <a:avLst/>
          </a:prstGeom>
          <a:ln>
            <a:solidFill>
              <a:srgbClr val="F86F4A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1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1993261" y="2287505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2</a:t>
            </a:r>
          </a:p>
        </p:txBody>
      </p:sp>
      <p:sp>
        <p:nvSpPr>
          <p:cNvPr id="10" name="מלבן מעוגל 9"/>
          <p:cNvSpPr/>
          <p:nvPr/>
        </p:nvSpPr>
        <p:spPr>
          <a:xfrm>
            <a:off x="1192789" y="2287505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3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1201173" y="4047596"/>
            <a:ext cx="2317805" cy="4320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מליאה סוגרת*3</a:t>
            </a:r>
          </a:p>
        </p:txBody>
      </p:sp>
      <p:sp>
        <p:nvSpPr>
          <p:cNvPr id="12" name="מלבן מעוגל 11"/>
          <p:cNvSpPr/>
          <p:nvPr/>
        </p:nvSpPr>
        <p:spPr>
          <a:xfrm>
            <a:off x="2793733" y="4623660"/>
            <a:ext cx="728464" cy="432048"/>
          </a:xfrm>
          <a:prstGeom prst="roundRect">
            <a:avLst/>
          </a:prstGeom>
          <a:ln>
            <a:solidFill>
              <a:srgbClr val="F86F4A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1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2001645" y="4623660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2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1201173" y="4623660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3</a:t>
            </a:r>
          </a:p>
        </p:txBody>
      </p:sp>
      <p:sp>
        <p:nvSpPr>
          <p:cNvPr id="15" name="מלבן מעוגל 14"/>
          <p:cNvSpPr/>
          <p:nvPr/>
        </p:nvSpPr>
        <p:spPr>
          <a:xfrm>
            <a:off x="1201173" y="5499387"/>
            <a:ext cx="2317805" cy="4320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מסווגת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567" y="1700808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3 מציגים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0145" y="2245439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9 מציגים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2567" y="4047596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3 מציגים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145" y="4592227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9 מציגים</a:t>
            </a:r>
          </a:p>
        </p:txBody>
      </p:sp>
      <p:sp>
        <p:nvSpPr>
          <p:cNvPr id="20" name="מלבן מעוגל 19"/>
          <p:cNvSpPr/>
          <p:nvPr/>
        </p:nvSpPr>
        <p:spPr>
          <a:xfrm>
            <a:off x="2774716" y="3188821"/>
            <a:ext cx="728464" cy="432048"/>
          </a:xfrm>
          <a:prstGeom prst="roundRect">
            <a:avLst/>
          </a:prstGeom>
          <a:ln>
            <a:solidFill>
              <a:srgbClr val="F86F4A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1</a:t>
            </a:r>
            <a:endParaRPr lang="he-IL" sz="1200" baseline="30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מלבן מעוגל 20"/>
          <p:cNvSpPr/>
          <p:nvPr/>
        </p:nvSpPr>
        <p:spPr>
          <a:xfrm>
            <a:off x="1982628" y="3188821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2</a:t>
            </a:r>
          </a:p>
        </p:txBody>
      </p:sp>
      <p:sp>
        <p:nvSpPr>
          <p:cNvPr id="22" name="מלבן מעוגל 21"/>
          <p:cNvSpPr/>
          <p:nvPr/>
        </p:nvSpPr>
        <p:spPr>
          <a:xfrm>
            <a:off x="1182156" y="3188821"/>
            <a:ext cx="728464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קב'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512" y="3146755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9 מציגים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145" y="5467954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1 ש'</a:t>
            </a:r>
          </a:p>
          <a:p>
            <a:pPr algn="ctr"/>
            <a:r>
              <a:rPr lang="he-IL" sz="1400" dirty="0">
                <a:latin typeface="David" panose="020E0502060401010101" pitchFamily="34" charset="-79"/>
                <a:cs typeface="David" panose="020E0502060401010101" pitchFamily="34" charset="-79"/>
              </a:rPr>
              <a:t>3 מציגים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0145" y="6075917"/>
            <a:ext cx="792088" cy="503590"/>
          </a:xfrm>
          <a:prstGeom prst="rect">
            <a:avLst/>
          </a:prstGeom>
          <a:noFill/>
        </p:spPr>
        <p:txBody>
          <a:bodyPr wrap="square" lIns="36000" tIns="36000" rIns="36000" bIns="36000" rtlCol="1">
            <a:spAutoFit/>
          </a:bodyPr>
          <a:lstStyle/>
          <a:p>
            <a:pPr algn="ctr"/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6 ש' (נטו)</a:t>
            </a:r>
          </a:p>
          <a:p>
            <a:pPr algn="ctr"/>
            <a:r>
              <a:rPr lang="he-IL" sz="1400" b="1" dirty="0">
                <a:latin typeface="David" panose="020E0502060401010101" pitchFamily="34" charset="-79"/>
                <a:cs typeface="David" panose="020E0502060401010101" pitchFamily="34" charset="-79"/>
              </a:rPr>
              <a:t>36 מציגים</a:t>
            </a:r>
          </a:p>
        </p:txBody>
      </p:sp>
      <p:cxnSp>
        <p:nvCxnSpPr>
          <p:cNvPr id="26" name="מחבר ישר 25"/>
          <p:cNvCxnSpPr/>
          <p:nvPr/>
        </p:nvCxnSpPr>
        <p:spPr>
          <a:xfrm>
            <a:off x="190145" y="6054651"/>
            <a:ext cx="78145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סוגר מסולסל ימני 26"/>
          <p:cNvSpPr/>
          <p:nvPr/>
        </p:nvSpPr>
        <p:spPr>
          <a:xfrm rot="5400000">
            <a:off x="2216287" y="2083857"/>
            <a:ext cx="232563" cy="1572361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/>
          <p:cNvSpPr txBox="1"/>
          <p:nvPr/>
        </p:nvSpPr>
        <p:spPr>
          <a:xfrm>
            <a:off x="1886438" y="2939812"/>
            <a:ext cx="864096" cy="2462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מושב 1</a:t>
            </a:r>
          </a:p>
        </p:txBody>
      </p:sp>
      <p:sp>
        <p:nvSpPr>
          <p:cNvPr id="30" name="סוגר מסולסל ימני 29"/>
          <p:cNvSpPr/>
          <p:nvPr/>
        </p:nvSpPr>
        <p:spPr>
          <a:xfrm rot="5400000">
            <a:off x="2217563" y="2974896"/>
            <a:ext cx="232563" cy="1572361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TextBox 30"/>
          <p:cNvSpPr txBox="1"/>
          <p:nvPr/>
        </p:nvSpPr>
        <p:spPr>
          <a:xfrm>
            <a:off x="1887714" y="3830851"/>
            <a:ext cx="864096" cy="246221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מושב 2</a:t>
            </a:r>
          </a:p>
        </p:txBody>
      </p:sp>
      <p:sp>
        <p:nvSpPr>
          <p:cNvPr id="34" name="סוגר מסולסל ימני 33"/>
          <p:cNvSpPr/>
          <p:nvPr/>
        </p:nvSpPr>
        <p:spPr>
          <a:xfrm rot="5400000">
            <a:off x="2217563" y="4418943"/>
            <a:ext cx="232563" cy="1572361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TextBox 34"/>
          <p:cNvSpPr txBox="1"/>
          <p:nvPr/>
        </p:nvSpPr>
        <p:spPr>
          <a:xfrm>
            <a:off x="1887714" y="5274898"/>
            <a:ext cx="864096" cy="246221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tx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מושב 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31640" y="6299333"/>
            <a:ext cx="2166375" cy="442035"/>
          </a:xfrm>
          <a:prstGeom prst="rect">
            <a:avLst/>
          </a:prstGeom>
          <a:noFill/>
          <a:ln w="28575">
            <a:solidFill>
              <a:srgbClr val="F86F4A"/>
            </a:solidFill>
          </a:ln>
        </p:spPr>
        <p:txBody>
          <a:bodyPr wrap="square" lIns="36000" tIns="36000" rIns="36000" bIns="36000" rtlCol="1">
            <a:spAutoFit/>
          </a:bodyPr>
          <a:lstStyle/>
          <a:p>
            <a:r>
              <a:rPr lang="he-IL" sz="1200" b="1" dirty="0">
                <a:latin typeface="David" panose="020E0502060401010101" pitchFamily="34" charset="-79"/>
                <a:cs typeface="David" panose="020E0502060401010101" pitchFamily="34" charset="-79"/>
              </a:rPr>
              <a:t>קבוצה 1- </a:t>
            </a: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יערך באולם </a:t>
            </a:r>
            <a:r>
              <a:rPr lang="he-IL" sz="1200" u="sng" dirty="0">
                <a:latin typeface="David" panose="020E0502060401010101" pitchFamily="34" charset="-79"/>
                <a:cs typeface="David" panose="020E0502060401010101" pitchFamily="34" charset="-79"/>
              </a:rPr>
              <a:t>עם תרגום </a:t>
            </a:r>
            <a:r>
              <a:rPr lang="en-US" sz="1200" u="sng" dirty="0"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en-US" sz="1200" u="sng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1200" dirty="0">
                <a:latin typeface="David" panose="020E0502060401010101" pitchFamily="34" charset="-79"/>
                <a:cs typeface="David" panose="020E0502060401010101" pitchFamily="34" charset="-79"/>
              </a:rPr>
              <a:t>ואפשרות לזימון משתתפים חיצוניים</a:t>
            </a:r>
          </a:p>
        </p:txBody>
      </p:sp>
    </p:spTree>
    <p:extLst>
      <p:ext uri="{BB962C8B-B14F-4D97-AF65-F5344CB8AC3E}">
        <p14:creationId xmlns:p14="http://schemas.microsoft.com/office/powerpoint/2010/main" val="84830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76200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תכלית העבודה השנתית (מתוך השנתון)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19100" y="1219200"/>
            <a:ext cx="8305800" cy="5715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e-IL" dirty="0">
                <a:solidFill>
                  <a:schemeClr val="tx1"/>
                </a:solidFill>
              </a:rPr>
              <a:t>תכלית העבודה השנתית היא </a:t>
            </a:r>
            <a:r>
              <a:rPr lang="he-IL" b="1" dirty="0">
                <a:solidFill>
                  <a:schemeClr val="tx1"/>
                </a:solidFill>
              </a:rPr>
              <a:t>לעודד לימוד על ידי מחקר אישי </a:t>
            </a:r>
            <a:r>
              <a:rPr lang="he-IL" dirty="0">
                <a:solidFill>
                  <a:schemeClr val="tx1"/>
                </a:solidFill>
              </a:rPr>
              <a:t>בתחומים שונים של הביטחון הלאומי ולהשיג את </a:t>
            </a:r>
            <a:r>
              <a:rPr lang="he-IL" b="1" dirty="0">
                <a:solidFill>
                  <a:schemeClr val="tx1"/>
                </a:solidFill>
              </a:rPr>
              <a:t>המטרות הבאות</a:t>
            </a:r>
            <a:r>
              <a:rPr lang="he-IL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he-IL" dirty="0">
                <a:solidFill>
                  <a:schemeClr val="tx1"/>
                </a:solidFill>
              </a:rPr>
              <a:t>א. </a:t>
            </a:r>
            <a:r>
              <a:rPr lang="he-IL" b="1" dirty="0">
                <a:solidFill>
                  <a:schemeClr val="tx1"/>
                </a:solidFill>
              </a:rPr>
              <a:t>התנסות במחקר </a:t>
            </a:r>
            <a:r>
              <a:rPr lang="he-IL" dirty="0">
                <a:solidFill>
                  <a:schemeClr val="tx1"/>
                </a:solidFill>
              </a:rPr>
              <a:t>- החל מקביעת המטרה והתכנית, איסוף הנתונים ובדיקתם, עימות דעות, ניתוחן ושילובן ועד הסקת מסקנות וניסוחן;</a:t>
            </a:r>
          </a:p>
          <a:p>
            <a:pPr algn="just"/>
            <a:r>
              <a:rPr lang="he-IL" dirty="0">
                <a:solidFill>
                  <a:schemeClr val="tx1"/>
                </a:solidFill>
              </a:rPr>
              <a:t>ב. </a:t>
            </a:r>
            <a:r>
              <a:rPr lang="he-IL" b="1" dirty="0">
                <a:solidFill>
                  <a:schemeClr val="tx1"/>
                </a:solidFill>
              </a:rPr>
              <a:t>הוספת ידע חדש </a:t>
            </a:r>
            <a:r>
              <a:rPr lang="he-IL" dirty="0">
                <a:solidFill>
                  <a:schemeClr val="tx1"/>
                </a:solidFill>
              </a:rPr>
              <a:t>לתחום שבו עוסק המחקר;</a:t>
            </a:r>
          </a:p>
          <a:p>
            <a:pPr algn="just"/>
            <a:r>
              <a:rPr lang="he-IL" dirty="0">
                <a:solidFill>
                  <a:schemeClr val="tx1"/>
                </a:solidFill>
              </a:rPr>
              <a:t>ג. תרומה לתכנית הלימודים במכללה, כך שהעבודה הכתובה </a:t>
            </a:r>
            <a:r>
              <a:rPr lang="he-IL" b="1" dirty="0">
                <a:solidFill>
                  <a:schemeClr val="tx1"/>
                </a:solidFill>
              </a:rPr>
              <a:t>תשמש בסיס ידע לעוסקים בביטחון הלאומי וללומדים בשנים הבאות;</a:t>
            </a:r>
          </a:p>
          <a:p>
            <a:pPr algn="just"/>
            <a:r>
              <a:rPr lang="he-IL" dirty="0">
                <a:solidFill>
                  <a:schemeClr val="tx1"/>
                </a:solidFill>
              </a:rPr>
              <a:t>ד. </a:t>
            </a:r>
            <a:r>
              <a:rPr lang="he-IL" b="1" dirty="0">
                <a:solidFill>
                  <a:schemeClr val="tx1"/>
                </a:solidFill>
              </a:rPr>
              <a:t>תרומה למערכת הביטחון, לצה"ל ולגופי הממשל האחרים</a:t>
            </a:r>
            <a:r>
              <a:rPr lang="he-IL" dirty="0">
                <a:solidFill>
                  <a:schemeClr val="tx1"/>
                </a:solidFill>
              </a:rPr>
              <a:t>, באמצעות יצירת ידע יישומי שילובי בנושאים חשובים ורלוונטיים </a:t>
            </a:r>
            <a:r>
              <a:rPr lang="he-IL" dirty="0" smtClean="0">
                <a:solidFill>
                  <a:schemeClr val="tx1"/>
                </a:solidFill>
              </a:rPr>
              <a:t>לצרכיהם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עוד מתוך השנתון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762000"/>
            <a:ext cx="8305800" cy="5791200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העבודה תיכתב על </a:t>
            </a:r>
            <a:r>
              <a:rPr lang="he-IL" sz="2800" b="1" dirty="0">
                <a:solidFill>
                  <a:schemeClr val="tx1"/>
                </a:solidFill>
              </a:rPr>
              <a:t>נושא רלוונטי</a:t>
            </a:r>
            <a:r>
              <a:rPr lang="he-IL" sz="2800" dirty="0">
                <a:solidFill>
                  <a:schemeClr val="tx1"/>
                </a:solidFill>
              </a:rPr>
              <a:t>, המהווה </a:t>
            </a:r>
            <a:r>
              <a:rPr lang="he-IL" sz="2800" b="1" dirty="0">
                <a:solidFill>
                  <a:schemeClr val="tx1"/>
                </a:solidFill>
              </a:rPr>
              <a:t>אתגר בתחום הביטחון </a:t>
            </a:r>
            <a:r>
              <a:rPr lang="he-IL" sz="2800" b="1" dirty="0" smtClean="0">
                <a:solidFill>
                  <a:schemeClr val="tx1"/>
                </a:solidFill>
              </a:rPr>
              <a:t>הלאומי</a:t>
            </a:r>
            <a:r>
              <a:rPr lang="he-IL" sz="2800" dirty="0" smtClean="0">
                <a:solidFill>
                  <a:schemeClr val="tx1"/>
                </a:solidFill>
              </a:rPr>
              <a:t>.</a:t>
            </a:r>
            <a:endParaRPr lang="he-IL" sz="28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העבודה תתמקד במסגרת נושאית, המאפשרת לחניך </a:t>
            </a:r>
            <a:r>
              <a:rPr lang="he-IL" sz="2800" b="1" dirty="0">
                <a:solidFill>
                  <a:schemeClr val="tx1"/>
                </a:solidFill>
              </a:rPr>
              <a:t>לחבר בין ניסיונו המעשי, אותו צבר בשנות שירותו, לבין תכני הלימודים במב"ל</a:t>
            </a:r>
            <a:r>
              <a:rPr lang="he-IL" sz="28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בבחירת הנושאים </a:t>
            </a:r>
            <a:r>
              <a:rPr lang="he-IL" sz="2800" b="1" dirty="0">
                <a:solidFill>
                  <a:schemeClr val="tx1"/>
                </a:solidFill>
              </a:rPr>
              <a:t>ייעזרו החניכים ברשימת נושאים, שתגובש בשיתוף מוסדות הביטחון הלאומי בישראל וארגוני האם</a:t>
            </a:r>
            <a:r>
              <a:rPr lang="he-IL" sz="2800" dirty="0">
                <a:solidFill>
                  <a:schemeClr val="tx1"/>
                </a:solidFill>
              </a:rPr>
              <a:t>, כמו גם בנושאים העוסקים או הקשורים לתחומי המחקר במרכז המחקר של המכללה.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chemeClr val="tx1"/>
                </a:solidFill>
              </a:rPr>
              <a:t>רצוי שכל חניך ייערך מבעוד מועד, </a:t>
            </a:r>
            <a:r>
              <a:rPr lang="he-IL" sz="2800" b="1" dirty="0">
                <a:solidFill>
                  <a:schemeClr val="tx1"/>
                </a:solidFill>
              </a:rPr>
              <a:t>מול ארגון האם שלו, לגבי תחומי העניין העשויים להיות רלוונטיים לעבודה השנתית או כאלו המעסיקים את הארגון וקשורים לאתגרי הביטחון הלאומי </a:t>
            </a:r>
            <a:r>
              <a:rPr lang="he-IL" sz="2800" dirty="0">
                <a:solidFill>
                  <a:schemeClr val="tx1"/>
                </a:solidFill>
              </a:rPr>
              <a:t>של מדינתו</a:t>
            </a:r>
            <a:r>
              <a:rPr lang="he-IL" sz="2800" dirty="0" smtClean="0">
                <a:solidFill>
                  <a:schemeClr val="tx1"/>
                </a:solidFill>
              </a:rPr>
              <a:t>.</a:t>
            </a:r>
            <a:endParaRPr lang="he-IL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sz="4000" dirty="0">
                <a:cs typeface="+mn-cs"/>
              </a:rPr>
              <a:t>עוד מתוך השנתון</a:t>
            </a:r>
            <a:endParaRPr lang="he-IL" sz="40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305800" cy="5410200"/>
          </a:xfrm>
        </p:spPr>
        <p:txBody>
          <a:bodyPr>
            <a:no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כל עבודה </a:t>
            </a:r>
            <a:r>
              <a:rPr lang="he-IL" b="1" dirty="0">
                <a:solidFill>
                  <a:schemeClr val="tx1"/>
                </a:solidFill>
              </a:rPr>
              <a:t>תלווה על ידי מנחה אקדמי בעל תואר שלישי לפחות ובעל זיקה ישירה לנושא העבודה.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1"/>
                </a:solidFill>
              </a:rPr>
              <a:t>העבודה </a:t>
            </a:r>
            <a:r>
              <a:rPr lang="he-IL" dirty="0">
                <a:solidFill>
                  <a:schemeClr val="tx1"/>
                </a:solidFill>
              </a:rPr>
              <a:t>השנתית </a:t>
            </a:r>
            <a:r>
              <a:rPr lang="he-IL" b="1" dirty="0">
                <a:solidFill>
                  <a:schemeClr val="tx1"/>
                </a:solidFill>
              </a:rPr>
              <a:t>תוערך על ידי המנחה האקדמי, וקורא נוסף, על פי אמות מידה שתפורסמנה.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he-IL" b="1" dirty="0">
                <a:solidFill>
                  <a:schemeClr val="tx1"/>
                </a:solidFill>
              </a:rPr>
              <a:t>עבודות נבחרות תופצנה לגורמים רלוונטיים</a:t>
            </a:r>
            <a:r>
              <a:rPr lang="he-IL" dirty="0">
                <a:solidFill>
                  <a:schemeClr val="tx1"/>
                </a:solidFill>
              </a:rPr>
              <a:t>, </a:t>
            </a:r>
            <a:r>
              <a:rPr lang="he-IL" dirty="0" err="1">
                <a:solidFill>
                  <a:schemeClr val="tx1"/>
                </a:solidFill>
              </a:rPr>
              <a:t>ממשליים</a:t>
            </a:r>
            <a:r>
              <a:rPr lang="he-IL" dirty="0">
                <a:solidFill>
                  <a:schemeClr val="tx1"/>
                </a:solidFill>
              </a:rPr>
              <a:t> ואקדמיים, במסגרת פרסומי המב"ל ומרכז המחקר, </a:t>
            </a:r>
            <a:r>
              <a:rPr lang="he-IL" b="1" dirty="0">
                <a:solidFill>
                  <a:schemeClr val="tx1"/>
                </a:solidFill>
              </a:rPr>
              <a:t>וחלקן אף יוצג לראש המטה הכללי לקראת סיום שנת הלימודים.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cs typeface="+mn-cs"/>
              </a:rPr>
              <a:t>אמירות צוות התחקיר לגבי בחירת הנושא</a:t>
            </a:r>
            <a:endParaRPr lang="he-IL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לפתח דיאלוג בין מב"ל לארגוני האם במטרה לפתח </a:t>
            </a:r>
            <a:r>
              <a:rPr lang="he-IL" sz="2400" dirty="0" smtClean="0">
                <a:solidFill>
                  <a:schemeClr val="tx1"/>
                </a:solidFill>
              </a:rPr>
              <a:t>מחויבות </a:t>
            </a:r>
            <a:r>
              <a:rPr lang="he-IL" sz="2400" dirty="0">
                <a:solidFill>
                  <a:schemeClr val="tx1"/>
                </a:solidFill>
              </a:rPr>
              <a:t>לקביעת נושאי מחקר רלוונטיים לארגון.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לבקש </a:t>
            </a:r>
            <a:r>
              <a:rPr lang="he-IL" sz="2400" dirty="0" err="1">
                <a:solidFill>
                  <a:schemeClr val="tx1"/>
                </a:solidFill>
              </a:rPr>
              <a:t>מהמל"ל</a:t>
            </a:r>
            <a:r>
              <a:rPr lang="he-IL" sz="2400" dirty="0">
                <a:solidFill>
                  <a:schemeClr val="tx1"/>
                </a:solidFill>
              </a:rPr>
              <a:t> להציע תחומי מחקר בביטחון הלאומי, כאינטרסים לאומיים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הצגה על ידי ארגוני האם, בפני מליאת מב"ל, של נושאי מחקר רלוונטיים (כפי שעשו מה-</a:t>
            </a:r>
            <a:r>
              <a:rPr lang="en-US" sz="2400" dirty="0">
                <a:solidFill>
                  <a:schemeClr val="tx1"/>
                </a:solidFill>
              </a:rPr>
              <a:t>INSS</a:t>
            </a:r>
            <a:r>
              <a:rPr lang="he-IL" sz="2400" dirty="0">
                <a:solidFill>
                  <a:schemeClr val="tx1"/>
                </a:solidFill>
              </a:rPr>
              <a:t>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רשימת הנושאים לא תהיה חובה ויתאפשר חופש בחירה של החניך, בכפוף לתהליך האישורים הקיים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חיוניות העניין האישי בנושא העבודה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הנושא נקבע בשלב מוקדם ו'בוסרי' בשנת הלימודים ובחירת הנושא מחייבת חניכה, עם תפקיד למדריך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solidFill>
                  <a:schemeClr val="tx1"/>
                </a:solidFill>
              </a:rPr>
              <a:t>ועדת האישור – תהליך חשוב ומומלץ לקיים סבב דומה לבחינת ההתקדמות בעבודה</a:t>
            </a:r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 fontScale="90000"/>
          </a:bodyPr>
          <a:lstStyle/>
          <a:p>
            <a:r>
              <a:rPr lang="he-IL" sz="3600" dirty="0" smtClean="0">
                <a:cs typeface="+mn-cs"/>
              </a:rPr>
              <a:t>אמירות צוות התחקיר לגבי שלב המחקר והכתיבה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העבודות הקטנות במהלך השנה – בין תרומה לתהליך הלמידה והעבודה השנתית לבין מטלות המסיחות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הצעה ליצירת 'אשכולות' של חניכים הכותבים על נושאים דומים או מקבילים, כאשר המפגש ביניהם במהלך שלב המחקר יכול לאפשר </a:t>
            </a:r>
            <a:r>
              <a:rPr lang="he-IL" dirty="0" smtClean="0">
                <a:solidFill>
                  <a:schemeClr val="tx1"/>
                </a:solidFill>
              </a:rPr>
              <a:t>הפריה </a:t>
            </a:r>
            <a:r>
              <a:rPr lang="he-IL" dirty="0">
                <a:solidFill>
                  <a:schemeClr val="tx1"/>
                </a:solidFill>
              </a:rPr>
              <a:t>ולימוד הדדי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יצירת שעות לעבודה משותפת במסגרת האשכולות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סוגית המנחה כבוגר מב"ל או המכיר את מב"ל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עדיפות לפיצול פגרת העבודה לשבועות </a:t>
            </a:r>
            <a:r>
              <a:rPr lang="he-IL" dirty="0" smtClean="0">
                <a:solidFill>
                  <a:schemeClr val="tx1"/>
                </a:solidFill>
              </a:rPr>
              <a:t>נפרדים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16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/>
          </a:bodyPr>
          <a:lstStyle/>
          <a:p>
            <a:r>
              <a:rPr lang="he-IL" sz="3600" dirty="0" smtClean="0">
                <a:cs typeface="+mn-cs"/>
              </a:rPr>
              <a:t>אמירות צוות התחקיר לגבי שלב "הסיום"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בודק שני מעניק נופך רצינות ומאפשר פרספקטיבה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הצעה לקיים </a:t>
            </a:r>
            <a:r>
              <a:rPr lang="he-IL" dirty="0" smtClean="0">
                <a:solidFill>
                  <a:schemeClr val="tx1"/>
                </a:solidFill>
              </a:rPr>
              <a:t>"ועדת הגנה" </a:t>
            </a:r>
            <a:r>
              <a:rPr lang="he-IL" dirty="0">
                <a:solidFill>
                  <a:schemeClr val="tx1"/>
                </a:solidFill>
              </a:rPr>
              <a:t>על העבודה בסיום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הצעה להצגת כלל העבודות במליאה במתכונת של ה'אשכולות' הנושאיים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היעדר משובים ראויים לעבודות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1"/>
                </a:solidFill>
              </a:rPr>
              <a:t>קיום </a:t>
            </a:r>
            <a:r>
              <a:rPr lang="he-IL" dirty="0" smtClean="0">
                <a:solidFill>
                  <a:schemeClr val="tx1"/>
                </a:solidFill>
              </a:rPr>
              <a:t>"יום מב"ל" </a:t>
            </a:r>
            <a:r>
              <a:rPr lang="he-IL" dirty="0">
                <a:solidFill>
                  <a:schemeClr val="tx1"/>
                </a:solidFill>
              </a:rPr>
              <a:t>בסיום הקורס בו יוזמנו כל ארגוני האם, מכוני מחקר וכד', להצגה של כלל העבודות השנתיות, או על פי חלוקה, לנושאים הרלוונטיים לארגון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66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763000" cy="914399"/>
          </a:xfrm>
        </p:spPr>
        <p:txBody>
          <a:bodyPr>
            <a:normAutofit fontScale="90000"/>
          </a:bodyPr>
          <a:lstStyle/>
          <a:p>
            <a:r>
              <a:rPr lang="he-IL" sz="3600" dirty="0" smtClean="0">
                <a:cs typeface="+mn-cs"/>
              </a:rPr>
              <a:t>אמירות צוות התחקיר לגבי המכללה בתהליך העבודה השנתית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1020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מנחה העבודה כמומחה תוכן והכוונה אקדמית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אוריינות כחלק חיוני מתהליך הכתיבה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המדריך האישי/צוותי – תרומה בשלב בחירת נושא העבודה ובמהלך תהליך העבודה והכתיבה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3600" dirty="0">
                <a:solidFill>
                  <a:schemeClr val="tx1"/>
                </a:solidFill>
              </a:rPr>
              <a:t>מדריך אקדמי – התפקיד בתהליך העבודה לא היה ברור או </a:t>
            </a:r>
            <a:r>
              <a:rPr lang="he-IL" sz="3600" dirty="0" smtClean="0">
                <a:solidFill>
                  <a:schemeClr val="tx1"/>
                </a:solidFill>
              </a:rPr>
              <a:t>מגובש</a:t>
            </a:r>
            <a:endParaRPr lang="he-IL" sz="36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94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97681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 smtClean="0">
                <a:cs typeface="+mn-cs"/>
              </a:rPr>
              <a:t>תובנות </a:t>
            </a:r>
            <a:r>
              <a:rPr lang="he-IL" b="1" dirty="0" smtClean="0">
                <a:cs typeface="+mn-cs"/>
              </a:rPr>
              <a:t>של ענת </a:t>
            </a:r>
            <a:r>
              <a:rPr lang="he-IL" b="1" dirty="0" smtClean="0">
                <a:cs typeface="+mn-cs"/>
              </a:rPr>
              <a:t>(1)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8125" y="1695450"/>
            <a:ext cx="8572500" cy="4305300"/>
          </a:xfrm>
        </p:spPr>
        <p:txBody>
          <a:bodyPr>
            <a:normAutofit fontScale="70000" lnSpcReduction="20000"/>
          </a:bodyPr>
          <a:lstStyle/>
          <a:p>
            <a:pPr marL="385763" indent="-385763">
              <a:buAutoNum type="arabicPeriod"/>
            </a:pPr>
            <a:r>
              <a:rPr lang="he-IL" u="sng" dirty="0" smtClean="0">
                <a:latin typeface="David" panose="020E0502060401010101" pitchFamily="34" charset="-79"/>
              </a:rPr>
              <a:t>הצגת תהליך עבודות שנתיות</a:t>
            </a:r>
          </a:p>
          <a:p>
            <a:pPr marL="385763" indent="-385763"/>
            <a:r>
              <a:rPr lang="he-IL" dirty="0" smtClean="0">
                <a:latin typeface="David" panose="020E0502060401010101" pitchFamily="34" charset="-79"/>
              </a:rPr>
              <a:t>נוכחות והכוונה של האלוף הכרחיים. </a:t>
            </a:r>
          </a:p>
          <a:p>
            <a:pPr marL="385763" indent="-385763"/>
            <a:r>
              <a:rPr lang="he-IL" dirty="0" smtClean="0">
                <a:latin typeface="David" panose="020E0502060401010101" pitchFamily="34" charset="-79"/>
              </a:rPr>
              <a:t>לבחון האם נכון להביא גופים נוספים שיציגו רעיונות לעבודות שנתיות בדומה לאסף אוריון על סין. </a:t>
            </a:r>
          </a:p>
          <a:p>
            <a:pPr marL="385763" indent="-385763"/>
            <a:r>
              <a:rPr lang="he-IL" dirty="0" smtClean="0">
                <a:latin typeface="David" panose="020E0502060401010101" pitchFamily="34" charset="-79"/>
              </a:rPr>
              <a:t>הצגת </a:t>
            </a:r>
            <a:r>
              <a:rPr lang="he-IL" dirty="0" smtClean="0">
                <a:latin typeface="David" panose="020E0502060401010101" pitchFamily="34" charset="-79"/>
              </a:rPr>
              <a:t>רשימת עבודות מהגופים השולחים - מתח בין עמ"ט או כפיית עבודה על חניך לבין עבודות רלבנטיות לגופים וחופש אקדמי.</a:t>
            </a:r>
          </a:p>
          <a:p>
            <a:pPr marL="385763" indent="-385763">
              <a:buNone/>
            </a:pPr>
            <a:endParaRPr lang="he-IL" dirty="0" smtClean="0">
              <a:latin typeface="David" panose="020E0502060401010101" pitchFamily="34" charset="-79"/>
            </a:endParaRPr>
          </a:p>
          <a:p>
            <a:pPr>
              <a:buNone/>
            </a:pPr>
            <a:r>
              <a:rPr lang="he-IL" dirty="0" smtClean="0">
                <a:latin typeface="David" panose="020E0502060401010101" pitchFamily="34" charset="-79"/>
              </a:rPr>
              <a:t>2. </a:t>
            </a:r>
            <a:r>
              <a:rPr lang="he-IL" u="sng" dirty="0" smtClean="0">
                <a:latin typeface="David" panose="020E0502060401010101" pitchFamily="34" charset="-79"/>
              </a:rPr>
              <a:t>אישור הצעות המחקר</a:t>
            </a:r>
          </a:p>
          <a:p>
            <a:r>
              <a:rPr lang="he-IL" dirty="0" smtClean="0">
                <a:latin typeface="David" panose="020E0502060401010101" pitchFamily="34" charset="-79"/>
              </a:rPr>
              <a:t>הסדרת תהליך אישור הצעות המחקר מכבדת את המב"ל (חניך אחד שינה נושא באישור ישיר מול אלוף).</a:t>
            </a:r>
          </a:p>
          <a:p>
            <a:r>
              <a:rPr lang="he-IL" dirty="0" smtClean="0">
                <a:latin typeface="David" panose="020E0502060401010101" pitchFamily="34" charset="-79"/>
              </a:rPr>
              <a:t>נדרש לשפר תיאום ציפיות מול חניכים לפני כניסה לוועדה</a:t>
            </a:r>
          </a:p>
          <a:p>
            <a:r>
              <a:rPr lang="he-IL" dirty="0" smtClean="0">
                <a:latin typeface="David" panose="020E0502060401010101" pitchFamily="34" charset="-79"/>
              </a:rPr>
              <a:t>חלק מן המנחים שהוצעו על ידי המשתתפים בוועדה לא התאימו למשימה (רנן קופרמן גידי נצר</a:t>
            </a:r>
            <a:r>
              <a:rPr lang="he-IL" dirty="0" smtClean="0">
                <a:latin typeface="David" panose="020E0502060401010101" pitchFamily="34" charset="-79"/>
              </a:rPr>
              <a:t>)</a:t>
            </a:r>
            <a:endParaRPr lang="he-IL" dirty="0" smtClean="0">
              <a:latin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34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1123</Words>
  <Application>Microsoft Office PowerPoint</Application>
  <PresentationFormat>‫הצגה על המסך (4:3)</PresentationFormat>
  <Paragraphs>150</Paragraphs>
  <Slides>13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9" baseType="lpstr">
      <vt:lpstr>Arial</vt:lpstr>
      <vt:lpstr>Calibri</vt:lpstr>
      <vt:lpstr>David</vt:lpstr>
      <vt:lpstr>Times New Roman</vt:lpstr>
      <vt:lpstr>Wingdings</vt:lpstr>
      <vt:lpstr>ערכת נושא Office</vt:lpstr>
      <vt:lpstr>המכללה לביטחון לאומי</vt:lpstr>
      <vt:lpstr>תכלית העבודה השנתית (מתוך השנתון)</vt:lpstr>
      <vt:lpstr>עוד מתוך השנתון</vt:lpstr>
      <vt:lpstr>עוד מתוך השנתון</vt:lpstr>
      <vt:lpstr>אמירות צוות התחקיר לגבי בחירת הנושא</vt:lpstr>
      <vt:lpstr>אמירות צוות התחקיר לגבי שלב המחקר והכתיבה</vt:lpstr>
      <vt:lpstr>אמירות צוות התחקיר לגבי שלב "הסיום"</vt:lpstr>
      <vt:lpstr>אמירות צוות התחקיר לגבי המכללה בתהליך העבודה השנתית</vt:lpstr>
      <vt:lpstr>תובנות של ענת (1)</vt:lpstr>
      <vt:lpstr>תובנות של ענת (2)</vt:lpstr>
      <vt:lpstr>אישור העבודה (מתוך מצגת רע"ן מלו"פ)</vt:lpstr>
      <vt:lpstr>נושאים לדיון</vt:lpstr>
      <vt:lpstr>מבנה כנס הצגת עבודות שנתיות (מתוך מצגת רע"ן מלו"פ)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Eli</cp:lastModifiedBy>
  <cp:revision>69</cp:revision>
  <dcterms:created xsi:type="dcterms:W3CDTF">2015-10-15T19:05:43Z</dcterms:created>
  <dcterms:modified xsi:type="dcterms:W3CDTF">2017-07-26T20:11:10Z</dcterms:modified>
</cp:coreProperties>
</file>