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1" r:id="rId2"/>
    <p:sldId id="256" r:id="rId3"/>
    <p:sldId id="258" r:id="rId4"/>
    <p:sldId id="262" r:id="rId5"/>
    <p:sldId id="266" r:id="rId6"/>
    <p:sldId id="269" r:id="rId7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409" autoAdjust="0"/>
    <p:restoredTop sz="94643" autoAdjust="0"/>
  </p:normalViewPr>
  <p:slideViewPr>
    <p:cSldViewPr>
      <p:cViewPr varScale="1">
        <p:scale>
          <a:sx n="125" d="100"/>
          <a:sy n="125" d="100"/>
        </p:scale>
        <p:origin x="120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1ABE-4ACF-4E4B-8E88-9FFBDE4D54E7}" type="datetimeFigureOut">
              <a:rPr lang="he-IL" smtClean="0"/>
              <a:pPr/>
              <a:t>כ"ו/תמוז/תשע"ז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1ABE-4ACF-4E4B-8E88-9FFBDE4D54E7}" type="datetimeFigureOut">
              <a:rPr lang="he-IL" smtClean="0"/>
              <a:pPr/>
              <a:t>כ"ו/תמוז/תשע"ז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1ABE-4ACF-4E4B-8E88-9FFBDE4D54E7}" type="datetimeFigureOut">
              <a:rPr lang="he-IL" smtClean="0"/>
              <a:pPr/>
              <a:t>כ"ו/תמוז/תשע"ז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1ABE-4ACF-4E4B-8E88-9FFBDE4D54E7}" type="datetimeFigureOut">
              <a:rPr lang="he-IL" smtClean="0"/>
              <a:pPr/>
              <a:t>כ"ו/תמוז/תשע"ז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1ABE-4ACF-4E4B-8E88-9FFBDE4D54E7}" type="datetimeFigureOut">
              <a:rPr lang="he-IL" smtClean="0"/>
              <a:pPr/>
              <a:t>כ"ו/תמוז/תשע"ז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1ABE-4ACF-4E4B-8E88-9FFBDE4D54E7}" type="datetimeFigureOut">
              <a:rPr lang="he-IL" smtClean="0"/>
              <a:pPr/>
              <a:t>כ"ו/תמוז/תשע"ז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1ABE-4ACF-4E4B-8E88-9FFBDE4D54E7}" type="datetimeFigureOut">
              <a:rPr lang="he-IL" smtClean="0"/>
              <a:pPr/>
              <a:t>כ"ו/תמוז/תשע"ז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1ABE-4ACF-4E4B-8E88-9FFBDE4D54E7}" type="datetimeFigureOut">
              <a:rPr lang="he-IL" smtClean="0"/>
              <a:pPr/>
              <a:t>כ"ו/תמוז/תשע"ז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1ABE-4ACF-4E4B-8E88-9FFBDE4D54E7}" type="datetimeFigureOut">
              <a:rPr lang="he-IL" smtClean="0"/>
              <a:pPr/>
              <a:t>כ"ו/תמוז/תשע"ז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1ABE-4ACF-4E4B-8E88-9FFBDE4D54E7}" type="datetimeFigureOut">
              <a:rPr lang="he-IL" smtClean="0"/>
              <a:pPr/>
              <a:t>כ"ו/תמוז/תשע"ז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1ABE-4ACF-4E4B-8E88-9FFBDE4D54E7}" type="datetimeFigureOut">
              <a:rPr lang="he-IL" smtClean="0"/>
              <a:pPr/>
              <a:t>כ"ו/תמוז/תשע"ז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F1ABE-4ACF-4E4B-8E88-9FFBDE4D54E7}" type="datetimeFigureOut">
              <a:rPr lang="he-IL" smtClean="0"/>
              <a:pPr/>
              <a:t>כ"ו/תמוז/תשע"ז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4800" dirty="0" smtClean="0">
                <a:cs typeface="+mn-cs"/>
              </a:rPr>
              <a:t>המכללה לביטחון לאומי</a:t>
            </a:r>
            <a:endParaRPr lang="he-IL" sz="4800" dirty="0"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he-IL" sz="4000" b="1" dirty="0" smtClean="0"/>
          </a:p>
          <a:p>
            <a:pPr algn="ctr">
              <a:buNone/>
            </a:pPr>
            <a:endParaRPr lang="he-IL" sz="4000" b="1" dirty="0"/>
          </a:p>
          <a:p>
            <a:pPr algn="ctr">
              <a:buNone/>
            </a:pPr>
            <a:r>
              <a:rPr lang="he-IL" sz="4000" b="1" dirty="0" smtClean="0"/>
              <a:t>מב"ל מ"ד, צוות 1</a:t>
            </a:r>
          </a:p>
          <a:p>
            <a:pPr algn="ctr">
              <a:buNone/>
            </a:pPr>
            <a:endParaRPr lang="he-IL" sz="4000" b="1" dirty="0"/>
          </a:p>
          <a:p>
            <a:pPr algn="ctr">
              <a:buNone/>
            </a:pPr>
            <a:r>
              <a:rPr lang="he-IL" sz="4000" b="1" dirty="0" smtClean="0"/>
              <a:t>אל"ם אלי בר-און - סיכום אישי</a:t>
            </a:r>
            <a:endParaRPr lang="he-IL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457199"/>
          </a:xfrm>
        </p:spPr>
        <p:txBody>
          <a:bodyPr>
            <a:normAutofit fontScale="90000"/>
          </a:bodyPr>
          <a:lstStyle/>
          <a:p>
            <a:r>
              <a:rPr lang="he-IL" dirty="0" smtClean="0">
                <a:cs typeface="+mn-cs"/>
              </a:rPr>
              <a:t>הרכב הצוות</a:t>
            </a:r>
            <a:endParaRPr lang="he-IL" dirty="0"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57200" y="838200"/>
            <a:ext cx="8305800" cy="5715000"/>
          </a:xfrm>
        </p:spPr>
        <p:txBody>
          <a:bodyPr>
            <a:normAutofit lnSpcReduction="10000"/>
          </a:bodyPr>
          <a:lstStyle/>
          <a:p>
            <a:pPr marL="514350" lvl="0" indent="-514350" algn="just">
              <a:buAutoNum type="arabicPeriod"/>
            </a:pPr>
            <a:r>
              <a:rPr lang="he-IL" dirty="0" smtClean="0">
                <a:solidFill>
                  <a:schemeClr val="tx1"/>
                </a:solidFill>
              </a:rPr>
              <a:t>תא"ל פלג </a:t>
            </a:r>
            <a:r>
              <a:rPr lang="he-IL" dirty="0" err="1" smtClean="0">
                <a:solidFill>
                  <a:schemeClr val="tx1"/>
                </a:solidFill>
              </a:rPr>
              <a:t>ניאגו</a:t>
            </a:r>
            <a:endParaRPr lang="he-IL" dirty="0" smtClean="0">
              <a:solidFill>
                <a:schemeClr val="tx1"/>
              </a:solidFill>
            </a:endParaRPr>
          </a:p>
          <a:p>
            <a:pPr marL="514350" lvl="0" indent="-514350" algn="just">
              <a:buAutoNum type="arabicPeriod"/>
            </a:pPr>
            <a:r>
              <a:rPr lang="he-IL" dirty="0" smtClean="0">
                <a:solidFill>
                  <a:schemeClr val="tx1"/>
                </a:solidFill>
              </a:rPr>
              <a:t>תא"ל טריף בדר</a:t>
            </a:r>
          </a:p>
          <a:p>
            <a:pPr marL="514350" lvl="0" indent="-514350" algn="just">
              <a:buAutoNum type="arabicPeriod"/>
            </a:pPr>
            <a:r>
              <a:rPr lang="he-IL" dirty="0" smtClean="0">
                <a:solidFill>
                  <a:schemeClr val="tx1"/>
                </a:solidFill>
              </a:rPr>
              <a:t>אל"ם גל </a:t>
            </a:r>
            <a:r>
              <a:rPr lang="he-IL" dirty="0" err="1" smtClean="0">
                <a:solidFill>
                  <a:schemeClr val="tx1"/>
                </a:solidFill>
              </a:rPr>
              <a:t>ביסטריצר</a:t>
            </a:r>
            <a:endParaRPr lang="he-IL" dirty="0" smtClean="0">
              <a:solidFill>
                <a:schemeClr val="tx1"/>
              </a:solidFill>
            </a:endParaRPr>
          </a:p>
          <a:p>
            <a:pPr marL="514350" lvl="0" indent="-514350" algn="just">
              <a:buAutoNum type="arabicPeriod"/>
            </a:pPr>
            <a:r>
              <a:rPr lang="he-IL" dirty="0" smtClean="0">
                <a:solidFill>
                  <a:schemeClr val="tx1"/>
                </a:solidFill>
              </a:rPr>
              <a:t>אל"ם דדו בר כליפא</a:t>
            </a:r>
          </a:p>
          <a:p>
            <a:pPr marL="514350" lvl="0" indent="-514350" algn="just">
              <a:buAutoNum type="arabicPeriod"/>
            </a:pPr>
            <a:r>
              <a:rPr lang="he-IL" dirty="0" err="1" smtClean="0">
                <a:solidFill>
                  <a:schemeClr val="tx1"/>
                </a:solidFill>
              </a:rPr>
              <a:t>נצ"ם</a:t>
            </a:r>
            <a:r>
              <a:rPr lang="he-IL" dirty="0" smtClean="0">
                <a:solidFill>
                  <a:schemeClr val="tx1"/>
                </a:solidFill>
              </a:rPr>
              <a:t> אלי מקמל</a:t>
            </a:r>
          </a:p>
          <a:p>
            <a:pPr marL="514350" lvl="0" indent="-514350" algn="just">
              <a:buAutoNum type="arabicPeriod"/>
            </a:pPr>
            <a:r>
              <a:rPr lang="he-IL" dirty="0" smtClean="0">
                <a:solidFill>
                  <a:schemeClr val="tx1"/>
                </a:solidFill>
              </a:rPr>
              <a:t>גב' יעל </a:t>
            </a:r>
            <a:r>
              <a:rPr lang="he-IL" dirty="0" err="1" smtClean="0">
                <a:solidFill>
                  <a:schemeClr val="tx1"/>
                </a:solidFill>
              </a:rPr>
              <a:t>מליק</a:t>
            </a:r>
            <a:endParaRPr lang="he-IL" dirty="0" smtClean="0">
              <a:solidFill>
                <a:schemeClr val="tx1"/>
              </a:solidFill>
            </a:endParaRPr>
          </a:p>
          <a:p>
            <a:pPr marL="514350" lvl="0" indent="-514350" algn="just">
              <a:buAutoNum type="arabicPeriod"/>
            </a:pPr>
            <a:r>
              <a:rPr lang="he-IL" dirty="0" smtClean="0">
                <a:solidFill>
                  <a:schemeClr val="tx1"/>
                </a:solidFill>
              </a:rPr>
              <a:t>מר יונתן מילר</a:t>
            </a:r>
          </a:p>
          <a:p>
            <a:pPr marL="514350" lvl="0" indent="-514350" algn="just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CDR Jim </a:t>
            </a:r>
            <a:r>
              <a:rPr lang="en-US" dirty="0" err="1" smtClean="0">
                <a:solidFill>
                  <a:schemeClr val="tx1"/>
                </a:solidFill>
              </a:rPr>
              <a:t>Lembo</a:t>
            </a:r>
            <a:endParaRPr lang="en-US" dirty="0" smtClean="0">
              <a:solidFill>
                <a:schemeClr val="tx1"/>
              </a:solidFill>
            </a:endParaRPr>
          </a:p>
          <a:p>
            <a:pPr marL="514350" lvl="0" indent="-514350" algn="just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Col Jose Roberto de </a:t>
            </a:r>
            <a:r>
              <a:rPr lang="en-US" dirty="0" err="1" smtClean="0">
                <a:solidFill>
                  <a:schemeClr val="tx1"/>
                </a:solidFill>
              </a:rPr>
              <a:t>Queiroz</a:t>
            </a:r>
            <a:r>
              <a:rPr lang="en-US" dirty="0" smtClean="0">
                <a:solidFill>
                  <a:schemeClr val="tx1"/>
                </a:solidFill>
              </a:rPr>
              <a:t> Oliveira</a:t>
            </a:r>
          </a:p>
          <a:p>
            <a:pPr marL="514350" lvl="0" indent="-514350" algn="just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Colonel Terry Leigh</a:t>
            </a:r>
            <a:endParaRPr lang="he-IL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761999"/>
          </a:xfrm>
        </p:spPr>
        <p:txBody>
          <a:bodyPr>
            <a:normAutofit fontScale="90000"/>
          </a:bodyPr>
          <a:lstStyle/>
          <a:p>
            <a:r>
              <a:rPr lang="he-IL" dirty="0" smtClean="0">
                <a:cs typeface="+mn-cs"/>
              </a:rPr>
              <a:t>הרכב הצוות</a:t>
            </a:r>
            <a:endParaRPr lang="he-IL" dirty="0"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57200" y="762000"/>
            <a:ext cx="8305800" cy="5791200"/>
          </a:xfrm>
        </p:spPr>
        <p:txBody>
          <a:bodyPr>
            <a:noAutofit/>
          </a:bodyPr>
          <a:lstStyle/>
          <a:p>
            <a:pPr algn="just"/>
            <a:r>
              <a:rPr lang="he-IL" sz="2400" dirty="0" smtClean="0">
                <a:solidFill>
                  <a:schemeClr val="tx1"/>
                </a:solidFill>
              </a:rPr>
              <a:t>4 צה"ל (ח"א, </a:t>
            </a:r>
            <a:r>
              <a:rPr lang="he-IL" sz="2400" dirty="0" err="1" smtClean="0">
                <a:solidFill>
                  <a:schemeClr val="tx1"/>
                </a:solidFill>
              </a:rPr>
              <a:t>מקרפ"ר</a:t>
            </a:r>
            <a:r>
              <a:rPr lang="he-IL" sz="2400" dirty="0" smtClean="0">
                <a:solidFill>
                  <a:schemeClr val="tx1"/>
                </a:solidFill>
              </a:rPr>
              <a:t>, אט"ל, ז"י)</a:t>
            </a:r>
          </a:p>
          <a:p>
            <a:pPr algn="just"/>
            <a:r>
              <a:rPr lang="he-IL" sz="2400" dirty="0" smtClean="0">
                <a:solidFill>
                  <a:schemeClr val="tx1"/>
                </a:solidFill>
              </a:rPr>
              <a:t>1 משטרת ישראל</a:t>
            </a:r>
          </a:p>
          <a:p>
            <a:pPr algn="just"/>
            <a:r>
              <a:rPr lang="he-IL" sz="2400" dirty="0" smtClean="0">
                <a:solidFill>
                  <a:schemeClr val="tx1"/>
                </a:solidFill>
              </a:rPr>
              <a:t>1 משרד הכלכלה</a:t>
            </a:r>
          </a:p>
          <a:p>
            <a:pPr algn="just"/>
            <a:r>
              <a:rPr lang="he-IL" sz="2400" dirty="0" smtClean="0">
                <a:solidFill>
                  <a:schemeClr val="tx1"/>
                </a:solidFill>
              </a:rPr>
              <a:t>1 משרד החוץ</a:t>
            </a:r>
          </a:p>
          <a:p>
            <a:pPr algn="just"/>
            <a:r>
              <a:rPr lang="he-IL" sz="2400" dirty="0" smtClean="0">
                <a:solidFill>
                  <a:schemeClr val="tx1"/>
                </a:solidFill>
              </a:rPr>
              <a:t>3 חניכים בינ"ל (ארה"ב, קנדה, ברזיל)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228600" y="152401"/>
            <a:ext cx="8763000" cy="914399"/>
          </a:xfrm>
        </p:spPr>
        <p:txBody>
          <a:bodyPr>
            <a:normAutofit/>
          </a:bodyPr>
          <a:lstStyle/>
          <a:p>
            <a:r>
              <a:rPr lang="he-IL" dirty="0" smtClean="0">
                <a:cs typeface="+mn-cs"/>
              </a:rPr>
              <a:t>הערכה כללית</a:t>
            </a:r>
            <a:endParaRPr lang="he-IL" dirty="0"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57200" y="1143000"/>
            <a:ext cx="8305800" cy="5410200"/>
          </a:xfrm>
        </p:spPr>
        <p:txBody>
          <a:bodyPr>
            <a:noAutofit/>
          </a:bodyPr>
          <a:lstStyle/>
          <a:p>
            <a:pPr marL="571500" lvl="0" indent="-571500" algn="just">
              <a:buFont typeface="Arial" panose="020B0604020202020204" pitchFamily="34" charset="0"/>
              <a:buChar char="•"/>
            </a:pPr>
            <a:r>
              <a:rPr lang="he-IL" sz="4400" dirty="0" smtClean="0">
                <a:solidFill>
                  <a:schemeClr val="tx1"/>
                </a:solidFill>
              </a:rPr>
              <a:t>תפקוד כצוות – מצוין</a:t>
            </a:r>
          </a:p>
          <a:p>
            <a:pPr marL="571500" lvl="0" indent="-571500" algn="just">
              <a:buFont typeface="Arial" panose="020B0604020202020204" pitchFamily="34" charset="0"/>
              <a:buChar char="•"/>
            </a:pPr>
            <a:r>
              <a:rPr lang="he-IL" sz="4400" dirty="0" smtClean="0">
                <a:solidFill>
                  <a:schemeClr val="tx1"/>
                </a:solidFill>
              </a:rPr>
              <a:t>רמת הדיון המקצועית בצוות – מצוינת</a:t>
            </a:r>
          </a:p>
          <a:p>
            <a:pPr marL="571500" lvl="0" indent="-571500" algn="just">
              <a:buFont typeface="Arial" panose="020B0604020202020204" pitchFamily="34" charset="0"/>
              <a:buChar char="•"/>
            </a:pPr>
            <a:r>
              <a:rPr lang="he-IL" sz="4400" dirty="0" smtClean="0">
                <a:solidFill>
                  <a:schemeClr val="tx1"/>
                </a:solidFill>
              </a:rPr>
              <a:t>רמת הפעילות החברתית בצוות - גבוהה</a:t>
            </a:r>
            <a:endParaRPr lang="he-IL" sz="4400" dirty="0" smtClean="0">
              <a:solidFill>
                <a:schemeClr val="tx1"/>
              </a:solidFill>
            </a:endParaRPr>
          </a:p>
          <a:p>
            <a:pPr marL="571500" lvl="0" indent="-571500" algn="just">
              <a:buFont typeface="Arial" panose="020B0604020202020204" pitchFamily="34" charset="0"/>
              <a:buChar char="•"/>
            </a:pPr>
            <a:r>
              <a:rPr lang="he-IL" sz="4400" dirty="0" smtClean="0">
                <a:solidFill>
                  <a:schemeClr val="tx1"/>
                </a:solidFill>
              </a:rPr>
              <a:t>שילוב בינ"ל – בינוני</a:t>
            </a:r>
          </a:p>
          <a:p>
            <a:pPr marL="571500" lvl="0" indent="-571500" algn="just">
              <a:buFont typeface="Arial" panose="020B0604020202020204" pitchFamily="34" charset="0"/>
              <a:buChar char="•"/>
            </a:pPr>
            <a:r>
              <a:rPr lang="he-IL" sz="4400" dirty="0" smtClean="0">
                <a:solidFill>
                  <a:schemeClr val="tx1"/>
                </a:solidFill>
              </a:rPr>
              <a:t>שילוב טוב עם צוותים אחרים</a:t>
            </a:r>
            <a:endParaRPr lang="en-US" sz="4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228600" y="152401"/>
            <a:ext cx="8763000" cy="914399"/>
          </a:xfrm>
        </p:spPr>
        <p:txBody>
          <a:bodyPr>
            <a:normAutofit/>
          </a:bodyPr>
          <a:lstStyle/>
          <a:p>
            <a:r>
              <a:rPr lang="he-IL" dirty="0" smtClean="0">
                <a:cs typeface="+mn-cs"/>
              </a:rPr>
              <a:t>שיטת עבודה כצוות</a:t>
            </a:r>
            <a:endParaRPr lang="he-IL" dirty="0"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57200" y="990600"/>
            <a:ext cx="8305800" cy="5410200"/>
          </a:xfrm>
        </p:spPr>
        <p:txBody>
          <a:bodyPr>
            <a:no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chemeClr val="tx1"/>
                </a:solidFill>
              </a:rPr>
              <a:t>תיאום מקדים בין מדריכים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chemeClr val="tx1"/>
                </a:solidFill>
              </a:rPr>
              <a:t>רוב הדיונים מנוהלים ע"י מוביל דיון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chemeClr val="tx1"/>
                </a:solidFill>
              </a:rPr>
              <a:t>נושאי הדיון נקבעו בד"כ מראש, וכמעט שלא היו דיונים בהם הצוות החליט מה נושא הדיון (למרות שנערכה רשימה ארוכה של נושאים כאלה, לא סומנו מועדים מתאימים לשם כך)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chemeClr val="tx1"/>
                </a:solidFill>
              </a:rPr>
              <a:t>תכנון מסודר לדיונים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chemeClr val="tx1"/>
                </a:solidFill>
              </a:rPr>
              <a:t>התייחסות מדריך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chemeClr val="tx1"/>
                </a:solidFill>
              </a:rPr>
              <a:t>משוב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he-IL" dirty="0">
                <a:solidFill>
                  <a:schemeClr val="tx1"/>
                </a:solidFill>
              </a:rPr>
              <a:t>הקפדה על כללי </a:t>
            </a:r>
            <a:r>
              <a:rPr lang="he-IL" dirty="0" smtClean="0">
                <a:solidFill>
                  <a:schemeClr val="tx1"/>
                </a:solidFill>
              </a:rPr>
              <a:t>ההתנהגות בצוות</a:t>
            </a:r>
            <a:endParaRPr lang="he-IL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228600" y="152401"/>
            <a:ext cx="8763000" cy="914399"/>
          </a:xfrm>
        </p:spPr>
        <p:txBody>
          <a:bodyPr>
            <a:normAutofit/>
          </a:bodyPr>
          <a:lstStyle/>
          <a:p>
            <a:r>
              <a:rPr lang="he-IL" dirty="0" smtClean="0">
                <a:cs typeface="+mn-cs"/>
              </a:rPr>
              <a:t>דגשים</a:t>
            </a:r>
            <a:endParaRPr lang="he-IL" dirty="0"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57200" y="838200"/>
            <a:ext cx="8305800" cy="5486400"/>
          </a:xfrm>
        </p:spPr>
        <p:txBody>
          <a:bodyPr>
            <a:noAutofit/>
          </a:bodyPr>
          <a:lstStyle/>
          <a:p>
            <a:pPr marL="514350" lvl="0" indent="-514350" algn="just">
              <a:buFont typeface="Arial" panose="020B0604020202020204" pitchFamily="34" charset="0"/>
              <a:buChar char="•"/>
            </a:pPr>
            <a:r>
              <a:rPr lang="he-IL" sz="2800" dirty="0" smtClean="0">
                <a:solidFill>
                  <a:schemeClr val="tx1"/>
                </a:solidFill>
              </a:rPr>
              <a:t>מדריך או מפקד צוות?</a:t>
            </a:r>
          </a:p>
          <a:p>
            <a:pPr marL="514350" indent="-514350" algn="just">
              <a:buFont typeface="Arial" pitchFamily="34" charset="0"/>
              <a:buChar char="•"/>
            </a:pPr>
            <a:r>
              <a:rPr lang="he-IL" sz="2800" dirty="0">
                <a:solidFill>
                  <a:schemeClr val="tx1"/>
                </a:solidFill>
              </a:rPr>
              <a:t>מדריך כבעל יתרון ברור מעל החניך בראיית רוחב של </a:t>
            </a:r>
            <a:r>
              <a:rPr lang="he-IL" sz="2800" dirty="0" err="1" smtClean="0">
                <a:solidFill>
                  <a:schemeClr val="tx1"/>
                </a:solidFill>
              </a:rPr>
              <a:t>הבטל"ם</a:t>
            </a:r>
            <a:r>
              <a:rPr lang="he-IL" sz="2800" dirty="0" smtClean="0">
                <a:solidFill>
                  <a:schemeClr val="tx1"/>
                </a:solidFill>
              </a:rPr>
              <a:t> (אתגר ככל שמתקרבת השנה לקיצה)</a:t>
            </a:r>
            <a:endParaRPr lang="en-US" sz="2800" dirty="0">
              <a:solidFill>
                <a:schemeClr val="tx1"/>
              </a:solidFill>
            </a:endParaRPr>
          </a:p>
          <a:p>
            <a:pPr marL="514350" indent="-514350" algn="just">
              <a:buFont typeface="Arial" pitchFamily="34" charset="0"/>
              <a:buChar char="•"/>
            </a:pPr>
            <a:r>
              <a:rPr lang="he-IL" sz="2800" dirty="0">
                <a:solidFill>
                  <a:schemeClr val="tx1"/>
                </a:solidFill>
              </a:rPr>
              <a:t>קשר אישי כבסיס</a:t>
            </a:r>
          </a:p>
          <a:p>
            <a:pPr marL="514350" lvl="0" indent="-514350" algn="just">
              <a:buFont typeface="Arial" panose="020B0604020202020204" pitchFamily="34" charset="0"/>
              <a:buChar char="•"/>
            </a:pPr>
            <a:r>
              <a:rPr lang="he-IL" sz="2800" dirty="0" smtClean="0">
                <a:solidFill>
                  <a:schemeClr val="tx1"/>
                </a:solidFill>
              </a:rPr>
              <a:t>משוב, משוב, משוב</a:t>
            </a:r>
          </a:p>
          <a:p>
            <a:pPr marL="514350" lvl="0" indent="-514350" algn="just">
              <a:buFont typeface="Arial" panose="020B0604020202020204" pitchFamily="34" charset="0"/>
              <a:buChar char="•"/>
            </a:pPr>
            <a:r>
              <a:rPr lang="he-IL" sz="2800" dirty="0" smtClean="0">
                <a:solidFill>
                  <a:schemeClr val="tx1"/>
                </a:solidFill>
              </a:rPr>
              <a:t>איתור הזדמנויות למידה מותאמות לחניך</a:t>
            </a:r>
          </a:p>
          <a:p>
            <a:pPr marL="514350" indent="-514350" algn="just">
              <a:buFont typeface="Arial" pitchFamily="34" charset="0"/>
              <a:buChar char="•"/>
            </a:pPr>
            <a:r>
              <a:rPr lang="he-IL" sz="2800" dirty="0" smtClean="0">
                <a:solidFill>
                  <a:schemeClr val="tx1"/>
                </a:solidFill>
              </a:rPr>
              <a:t>מדריך 360°</a:t>
            </a:r>
          </a:p>
          <a:p>
            <a:pPr marL="514350" lvl="0" indent="-514350" algn="just">
              <a:buFont typeface="Arial" panose="020B0604020202020204" pitchFamily="34" charset="0"/>
              <a:buChar char="•"/>
            </a:pPr>
            <a:r>
              <a:rPr lang="he-IL" sz="2800" dirty="0" smtClean="0">
                <a:solidFill>
                  <a:schemeClr val="tx1"/>
                </a:solidFill>
              </a:rPr>
              <a:t>הקפדה על "תו איכות מב"ל"</a:t>
            </a:r>
          </a:p>
          <a:p>
            <a:pPr marL="514350" lvl="0" indent="-514350" algn="just">
              <a:buFont typeface="Arial" panose="020B0604020202020204" pitchFamily="34" charset="0"/>
              <a:buChar char="•"/>
            </a:pPr>
            <a:r>
              <a:rPr lang="he-IL" sz="2800" dirty="0" smtClean="0">
                <a:solidFill>
                  <a:schemeClr val="tx1"/>
                </a:solidFill>
              </a:rPr>
              <a:t>נקודת האיזון הראויה של העומס</a:t>
            </a:r>
          </a:p>
          <a:p>
            <a:pPr marL="514350" lvl="0" indent="-514350" algn="just">
              <a:buFont typeface="Arial" panose="020B0604020202020204" pitchFamily="34" charset="0"/>
              <a:buChar char="•"/>
            </a:pPr>
            <a:r>
              <a:rPr lang="he-IL" sz="2800" dirty="0" smtClean="0">
                <a:solidFill>
                  <a:schemeClr val="tx1"/>
                </a:solidFill>
              </a:rPr>
              <a:t>מהו חזון המכללה לביטחון לאומי בראייה רחבה?</a:t>
            </a:r>
          </a:p>
          <a:p>
            <a:pPr marL="514350" indent="-514350" algn="just">
              <a:buFont typeface="Arial" pitchFamily="34" charset="0"/>
              <a:buChar char="•"/>
            </a:pPr>
            <a:r>
              <a:rPr lang="he-IL" sz="2800" dirty="0">
                <a:solidFill>
                  <a:schemeClr val="tx1"/>
                </a:solidFill>
              </a:rPr>
              <a:t>פיזור </a:t>
            </a:r>
            <a:r>
              <a:rPr lang="he-IL" sz="2800" dirty="0" smtClean="0">
                <a:solidFill>
                  <a:schemeClr val="tx1"/>
                </a:solidFill>
              </a:rPr>
              <a:t>ציונים</a:t>
            </a:r>
            <a:endParaRPr lang="he-IL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1046</TotalTime>
  <Words>227</Words>
  <Application>Microsoft Office PowerPoint</Application>
  <PresentationFormat>‫הצגה על המסך (4:3)</PresentationFormat>
  <Paragraphs>48</Paragraphs>
  <Slides>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ערכת נושא Office</vt:lpstr>
      <vt:lpstr>המכללה לביטחון לאומי</vt:lpstr>
      <vt:lpstr>הרכב הצוות</vt:lpstr>
      <vt:lpstr>הרכב הצוות</vt:lpstr>
      <vt:lpstr>הערכה כללית</vt:lpstr>
      <vt:lpstr>שיטת עבודה כצוות</vt:lpstr>
      <vt:lpstr>דגשים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המכללה לביטחון לאומי</dc:title>
  <dc:creator>Eli</dc:creator>
  <cp:lastModifiedBy>u45212</cp:lastModifiedBy>
  <cp:revision>59</cp:revision>
  <dcterms:created xsi:type="dcterms:W3CDTF">2015-10-15T19:05:43Z</dcterms:created>
  <dcterms:modified xsi:type="dcterms:W3CDTF">2017-07-20T16:32:52Z</dcterms:modified>
</cp:coreProperties>
</file>