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351" r:id="rId2"/>
    <p:sldId id="300" r:id="rId3"/>
    <p:sldId id="373" r:id="rId4"/>
    <p:sldId id="274" r:id="rId5"/>
    <p:sldId id="273" r:id="rId6"/>
    <p:sldId id="309" r:id="rId7"/>
    <p:sldId id="361" r:id="rId8"/>
    <p:sldId id="359" r:id="rId9"/>
    <p:sldId id="364" r:id="rId10"/>
    <p:sldId id="358" r:id="rId11"/>
    <p:sldId id="360" r:id="rId12"/>
    <p:sldId id="362" r:id="rId13"/>
    <p:sldId id="365" r:id="rId14"/>
  </p:sldIdLst>
  <p:sldSz cx="9144000" cy="6858000" type="screen4x3"/>
  <p:notesSz cx="6858000"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09" autoAdjust="0"/>
    <p:restoredTop sz="94643" autoAdjust="0"/>
  </p:normalViewPr>
  <p:slideViewPr>
    <p:cSldViewPr>
      <p:cViewPr varScale="1">
        <p:scale>
          <a:sx n="125" d="100"/>
          <a:sy n="125" d="100"/>
        </p:scale>
        <p:origin x="120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FCC67-15C4-450E-AFD0-98AF650AE9CB}"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34FA45F9-0405-4AF6-9221-ED2D1E26F090}">
      <dgm:prSet phldrT="[טקסט]" custT="1"/>
      <dgm:spPr/>
      <dgm:t>
        <a:bodyPr anchor="t"/>
        <a:lstStyle/>
        <a:p>
          <a:pPr algn="ctr"/>
          <a:r>
            <a:rPr lang="he-IL" sz="1600" b="1" u="sng" dirty="0" smtClean="0"/>
            <a:t>שלב ארגון הלמידה</a:t>
          </a:r>
        </a:p>
        <a:p>
          <a:pPr algn="ctr"/>
          <a:r>
            <a:rPr lang="he-IL" sz="1600" b="0" u="none" dirty="0" smtClean="0"/>
            <a:t>לימוד השחקן</a:t>
          </a:r>
        </a:p>
        <a:p>
          <a:pPr algn="ctr"/>
          <a:r>
            <a:rPr lang="he-IL" sz="1600" b="0" u="none" dirty="0" smtClean="0"/>
            <a:t> מערכת מתהווה</a:t>
          </a:r>
        </a:p>
        <a:p>
          <a:pPr algn="ctr"/>
          <a:r>
            <a:rPr lang="he-IL" sz="1600" b="0" u="none" dirty="0" smtClean="0"/>
            <a:t>מערכת מורשת</a:t>
          </a:r>
          <a:endParaRPr lang="he-IL" sz="1600" b="0" u="none" dirty="0"/>
        </a:p>
        <a:p>
          <a:pPr algn="ctr"/>
          <a:r>
            <a:rPr lang="he-IL" sz="1600" b="0" u="none" dirty="0" smtClean="0"/>
            <a:t>זיהוי היסט</a:t>
          </a:r>
          <a:endParaRPr lang="he-IL" sz="1600" b="0" u="none" dirty="0"/>
        </a:p>
      </dgm:t>
    </dgm:pt>
    <dgm:pt modelId="{001578A1-54CF-4CCD-9413-B88F5CF3AE1B}" type="parTrans" cxnId="{109491DC-EDF1-429A-93E6-DE98496342E6}">
      <dgm:prSet/>
      <dgm:spPr/>
      <dgm:t>
        <a:bodyPr/>
        <a:lstStyle/>
        <a:p>
          <a:endParaRPr lang="en-US"/>
        </a:p>
      </dgm:t>
    </dgm:pt>
    <dgm:pt modelId="{23A64E12-5C7A-472C-96AD-A7D6FB129226}" type="sibTrans" cxnId="{109491DC-EDF1-429A-93E6-DE98496342E6}">
      <dgm:prSet/>
      <dgm:spPr/>
      <dgm:t>
        <a:bodyPr/>
        <a:lstStyle/>
        <a:p>
          <a:endParaRPr lang="en-US"/>
        </a:p>
      </dgm:t>
    </dgm:pt>
    <dgm:pt modelId="{F3AD619B-7FE8-4ACF-9F4A-F9619A59EFEF}">
      <dgm:prSet phldrT="[טקסט]" custT="1"/>
      <dgm:spPr/>
      <dgm:t>
        <a:bodyPr anchor="t"/>
        <a:lstStyle/>
        <a:p>
          <a:pPr algn="ctr"/>
          <a:r>
            <a:rPr lang="he-IL" sz="1600" b="1" u="sng" dirty="0"/>
            <a:t>שלב </a:t>
          </a:r>
          <a:r>
            <a:rPr lang="he-IL" sz="1600" b="1" u="sng" dirty="0" smtClean="0"/>
            <a:t>גיבוש אסטרטגיה ותכנון </a:t>
          </a:r>
          <a:r>
            <a:rPr lang="he-IL" sz="1600" b="1" u="sng" dirty="0"/>
            <a:t>מערכה</a:t>
          </a:r>
        </a:p>
        <a:p>
          <a:pPr algn="ctr"/>
          <a:r>
            <a:rPr lang="he-IL" sz="1600" b="0" u="none" dirty="0"/>
            <a:t>אסטרטגיה </a:t>
          </a:r>
        </a:p>
        <a:p>
          <a:pPr algn="ctr"/>
          <a:r>
            <a:rPr lang="he-IL" sz="1600" b="0" u="none" dirty="0"/>
            <a:t>ראשונית</a:t>
          </a:r>
        </a:p>
        <a:p>
          <a:pPr algn="ctr"/>
          <a:r>
            <a:rPr lang="he-IL" sz="1600" b="0" u="none" dirty="0"/>
            <a:t>מערכה </a:t>
          </a:r>
        </a:p>
        <a:p>
          <a:pPr algn="ctr"/>
          <a:endParaRPr lang="en-US" sz="1400" b="0" u="none" dirty="0"/>
        </a:p>
      </dgm:t>
    </dgm:pt>
    <dgm:pt modelId="{04E6FB1B-DF83-4297-BC4F-7A084C0CCEC9}" type="parTrans" cxnId="{BBF248A2-7BCD-4A37-B30B-4CD734D3DE80}">
      <dgm:prSet/>
      <dgm:spPr/>
      <dgm:t>
        <a:bodyPr/>
        <a:lstStyle/>
        <a:p>
          <a:endParaRPr lang="en-US"/>
        </a:p>
      </dgm:t>
    </dgm:pt>
    <dgm:pt modelId="{8F3DB4B4-71D3-4590-9C90-D6368B6FDD84}" type="sibTrans" cxnId="{BBF248A2-7BCD-4A37-B30B-4CD734D3DE80}">
      <dgm:prSet/>
      <dgm:spPr/>
      <dgm:t>
        <a:bodyPr/>
        <a:lstStyle/>
        <a:p>
          <a:endParaRPr lang="en-US"/>
        </a:p>
      </dgm:t>
    </dgm:pt>
    <dgm:pt modelId="{890DF919-E961-4411-BE53-16F51F6DAE3C}">
      <dgm:prSet phldrT="[טקסט]" custT="1"/>
      <dgm:spPr/>
      <dgm:t>
        <a:bodyPr anchor="t"/>
        <a:lstStyle/>
        <a:p>
          <a:pPr>
            <a:buNone/>
          </a:pPr>
          <a:r>
            <a:rPr lang="he-IL" sz="1600" b="1" u="sng" dirty="0"/>
            <a:t>שלב הסימולציה</a:t>
          </a:r>
        </a:p>
        <a:p>
          <a:pPr rtl="1">
            <a:buFont typeface="Arial" panose="020B0604020202020204" pitchFamily="34" charset="0"/>
            <a:buChar char="•"/>
          </a:pPr>
          <a:r>
            <a:rPr lang="he-IL" sz="1600" b="0" u="none" dirty="0" smtClean="0"/>
            <a:t>עדכון היסט</a:t>
          </a:r>
          <a:endParaRPr lang="he-IL" sz="1600" b="0" u="none" dirty="0"/>
        </a:p>
        <a:p>
          <a:pPr rtl="1">
            <a:buFont typeface="Arial" panose="020B0604020202020204" pitchFamily="34" charset="0"/>
            <a:buChar char="•"/>
          </a:pPr>
          <a:r>
            <a:rPr lang="he-IL" sz="1600" b="0" u="none" dirty="0"/>
            <a:t>אסטרטגיה</a:t>
          </a:r>
        </a:p>
        <a:p>
          <a:pPr rtl="1">
            <a:buFont typeface="Arial" panose="020B0604020202020204" pitchFamily="34" charset="0"/>
            <a:buChar char="•"/>
          </a:pPr>
          <a:r>
            <a:rPr lang="he-IL" sz="1600" b="0" u="none" dirty="0"/>
            <a:t>מערכה</a:t>
          </a:r>
        </a:p>
      </dgm:t>
    </dgm:pt>
    <dgm:pt modelId="{89E53781-EEFC-4C08-870A-AEE3E1F33428}" type="parTrans" cxnId="{CAC63229-7F5E-483E-9435-35FE0B8B92FC}">
      <dgm:prSet/>
      <dgm:spPr/>
      <dgm:t>
        <a:bodyPr/>
        <a:lstStyle/>
        <a:p>
          <a:endParaRPr lang="en-US"/>
        </a:p>
      </dgm:t>
    </dgm:pt>
    <dgm:pt modelId="{CB3084CA-FD14-4EB8-B503-649B6F56F109}" type="sibTrans" cxnId="{CAC63229-7F5E-483E-9435-35FE0B8B92FC}">
      <dgm:prSet/>
      <dgm:spPr/>
      <dgm:t>
        <a:bodyPr/>
        <a:lstStyle/>
        <a:p>
          <a:endParaRPr lang="en-US"/>
        </a:p>
      </dgm:t>
    </dgm:pt>
    <dgm:pt modelId="{38F602BC-E5E2-4834-A528-B6BC768CED15}">
      <dgm:prSet phldrT="[טקסט]" custT="1"/>
      <dgm:spPr/>
      <dgm:t>
        <a:bodyPr anchor="t"/>
        <a:lstStyle/>
        <a:p>
          <a:r>
            <a:rPr lang="he-IL" sz="1600" b="0" u="none" dirty="0"/>
            <a:t> </a:t>
          </a:r>
          <a:r>
            <a:rPr lang="he-IL" sz="1600" b="1" u="sng" dirty="0"/>
            <a:t>שלב הרמת מסך</a:t>
          </a:r>
        </a:p>
        <a:p>
          <a:r>
            <a:rPr lang="he-IL" sz="1600" b="0" u="none" dirty="0"/>
            <a:t>חשיפת האסטרטגיות המתחרות</a:t>
          </a:r>
          <a:endParaRPr lang="en-US" sz="1600" b="0" u="none" dirty="0"/>
        </a:p>
      </dgm:t>
    </dgm:pt>
    <dgm:pt modelId="{6441ECD3-0C6D-4AB4-9DB2-5A6FA906946D}" type="parTrans" cxnId="{C1930228-3A8D-43BC-B6D0-CC42613C6360}">
      <dgm:prSet/>
      <dgm:spPr/>
      <dgm:t>
        <a:bodyPr/>
        <a:lstStyle/>
        <a:p>
          <a:endParaRPr lang="en-US"/>
        </a:p>
      </dgm:t>
    </dgm:pt>
    <dgm:pt modelId="{257EC517-0CA5-4D1B-8364-5D4D18C765C9}" type="sibTrans" cxnId="{C1930228-3A8D-43BC-B6D0-CC42613C6360}">
      <dgm:prSet/>
      <dgm:spPr/>
      <dgm:t>
        <a:bodyPr/>
        <a:lstStyle/>
        <a:p>
          <a:endParaRPr lang="en-US"/>
        </a:p>
      </dgm:t>
    </dgm:pt>
    <dgm:pt modelId="{1072BCE2-7C47-43E3-92DE-474F2ACDAB20}" type="pres">
      <dgm:prSet presAssocID="{436FCC67-15C4-450E-AFD0-98AF650AE9CB}" presName="Name0" presStyleCnt="0">
        <dgm:presLayoutVars>
          <dgm:chPref val="3"/>
          <dgm:dir/>
          <dgm:animLvl val="lvl"/>
          <dgm:resizeHandles/>
        </dgm:presLayoutVars>
      </dgm:prSet>
      <dgm:spPr/>
      <dgm:t>
        <a:bodyPr/>
        <a:lstStyle/>
        <a:p>
          <a:pPr rtl="1"/>
          <a:endParaRPr lang="he-IL"/>
        </a:p>
      </dgm:t>
    </dgm:pt>
    <dgm:pt modelId="{B7E8CB52-6450-4DFC-AA8C-A52F1CE5B0EB}" type="pres">
      <dgm:prSet presAssocID="{34FA45F9-0405-4AF6-9221-ED2D1E26F090}" presName="horFlow" presStyleCnt="0"/>
      <dgm:spPr/>
    </dgm:pt>
    <dgm:pt modelId="{643C57E6-D900-425E-AA00-F04D83AD529F}" type="pres">
      <dgm:prSet presAssocID="{34FA45F9-0405-4AF6-9221-ED2D1E26F090}" presName="bigChev" presStyleLbl="node1" presStyleIdx="0" presStyleCnt="2" custScaleX="35176" custScaleY="38380" custLinFactNeighborX="-92686" custLinFactNeighborY="-2570"/>
      <dgm:spPr/>
      <dgm:t>
        <a:bodyPr/>
        <a:lstStyle/>
        <a:p>
          <a:pPr rtl="1"/>
          <a:endParaRPr lang="he-IL"/>
        </a:p>
      </dgm:t>
    </dgm:pt>
    <dgm:pt modelId="{1159BC91-9861-4453-894C-04BB1C5C58F9}" type="pres">
      <dgm:prSet presAssocID="{04E6FB1B-DF83-4297-BC4F-7A084C0CCEC9}" presName="parTrans" presStyleCnt="0"/>
      <dgm:spPr/>
    </dgm:pt>
    <dgm:pt modelId="{FBCDF05E-3288-4AE5-9E25-03B36AF69926}" type="pres">
      <dgm:prSet presAssocID="{F3AD619B-7FE8-4ACF-9F4A-F9619A59EFEF}" presName="node" presStyleLbl="alignAccFollowNode1" presStyleIdx="0" presStyleCnt="2" custScaleX="33093" custScaleY="45908" custLinFactNeighborX="-69094" custLinFactNeighborY="-3502">
        <dgm:presLayoutVars>
          <dgm:bulletEnabled val="1"/>
        </dgm:presLayoutVars>
      </dgm:prSet>
      <dgm:spPr/>
      <dgm:t>
        <a:bodyPr/>
        <a:lstStyle/>
        <a:p>
          <a:pPr rtl="1"/>
          <a:endParaRPr lang="he-IL"/>
        </a:p>
      </dgm:t>
    </dgm:pt>
    <dgm:pt modelId="{E299350D-77A4-444A-A9AB-7341A2B96A5E}" type="pres">
      <dgm:prSet presAssocID="{8F3DB4B4-71D3-4590-9C90-D6368B6FDD84}" presName="sibTrans" presStyleCnt="0"/>
      <dgm:spPr/>
    </dgm:pt>
    <dgm:pt modelId="{DDB74CAC-6E26-45A0-9656-F23CDD57BC79}" type="pres">
      <dgm:prSet presAssocID="{890DF919-E961-4411-BE53-16F51F6DAE3C}" presName="node" presStyleLbl="alignAccFollowNode1" presStyleIdx="1" presStyleCnt="2" custScaleX="33774" custScaleY="48391" custLinFactNeighborX="-10741" custLinFactNeighborY="-2235">
        <dgm:presLayoutVars>
          <dgm:bulletEnabled val="1"/>
        </dgm:presLayoutVars>
      </dgm:prSet>
      <dgm:spPr/>
      <dgm:t>
        <a:bodyPr/>
        <a:lstStyle/>
        <a:p>
          <a:pPr rtl="1"/>
          <a:endParaRPr lang="he-IL"/>
        </a:p>
      </dgm:t>
    </dgm:pt>
    <dgm:pt modelId="{9B06F516-9B23-49DC-B238-5C84A064CEC9}" type="pres">
      <dgm:prSet presAssocID="{34FA45F9-0405-4AF6-9221-ED2D1E26F090}" presName="vSp" presStyleCnt="0"/>
      <dgm:spPr/>
    </dgm:pt>
    <dgm:pt modelId="{E167E81B-0922-4F9A-A2A5-A2FAECE0128F}" type="pres">
      <dgm:prSet presAssocID="{38F602BC-E5E2-4834-A528-B6BC768CED15}" presName="horFlow" presStyleCnt="0"/>
      <dgm:spPr/>
    </dgm:pt>
    <dgm:pt modelId="{C9301C68-11B6-4C3B-BF16-D5F4D29FDD5E}" type="pres">
      <dgm:prSet presAssocID="{38F602BC-E5E2-4834-A528-B6BC768CED15}" presName="bigChev" presStyleLbl="node1" presStyleIdx="1" presStyleCnt="2" custScaleX="27706" custScaleY="39029" custLinFactNeighborX="56502" custLinFactNeighborY="-54894"/>
      <dgm:spPr/>
      <dgm:t>
        <a:bodyPr/>
        <a:lstStyle/>
        <a:p>
          <a:pPr rtl="1"/>
          <a:endParaRPr lang="he-IL"/>
        </a:p>
      </dgm:t>
    </dgm:pt>
  </dgm:ptLst>
  <dgm:cxnLst>
    <dgm:cxn modelId="{18B969CD-4855-412B-BC90-FD6C6DC3C03B}" type="presOf" srcId="{436FCC67-15C4-450E-AFD0-98AF650AE9CB}" destId="{1072BCE2-7C47-43E3-92DE-474F2ACDAB20}" srcOrd="0" destOrd="0" presId="urn:microsoft.com/office/officeart/2005/8/layout/lProcess3"/>
    <dgm:cxn modelId="{88D7AE19-3569-43BF-A599-C8D134F91A47}" type="presOf" srcId="{890DF919-E961-4411-BE53-16F51F6DAE3C}" destId="{DDB74CAC-6E26-45A0-9656-F23CDD57BC79}" srcOrd="0" destOrd="0" presId="urn:microsoft.com/office/officeart/2005/8/layout/lProcess3"/>
    <dgm:cxn modelId="{A5F3A1DA-4EB4-4C56-A6D2-1DDBF3968378}" type="presOf" srcId="{34FA45F9-0405-4AF6-9221-ED2D1E26F090}" destId="{643C57E6-D900-425E-AA00-F04D83AD529F}" srcOrd="0" destOrd="0" presId="urn:microsoft.com/office/officeart/2005/8/layout/lProcess3"/>
    <dgm:cxn modelId="{109491DC-EDF1-429A-93E6-DE98496342E6}" srcId="{436FCC67-15C4-450E-AFD0-98AF650AE9CB}" destId="{34FA45F9-0405-4AF6-9221-ED2D1E26F090}" srcOrd="0" destOrd="0" parTransId="{001578A1-54CF-4CCD-9413-B88F5CF3AE1B}" sibTransId="{23A64E12-5C7A-472C-96AD-A7D6FB129226}"/>
    <dgm:cxn modelId="{568D9936-86D9-4E89-A8FB-DD397A2D15BC}" type="presOf" srcId="{38F602BC-E5E2-4834-A528-B6BC768CED15}" destId="{C9301C68-11B6-4C3B-BF16-D5F4D29FDD5E}" srcOrd="0" destOrd="0" presId="urn:microsoft.com/office/officeart/2005/8/layout/lProcess3"/>
    <dgm:cxn modelId="{BBF248A2-7BCD-4A37-B30B-4CD734D3DE80}" srcId="{34FA45F9-0405-4AF6-9221-ED2D1E26F090}" destId="{F3AD619B-7FE8-4ACF-9F4A-F9619A59EFEF}" srcOrd="0" destOrd="0" parTransId="{04E6FB1B-DF83-4297-BC4F-7A084C0CCEC9}" sibTransId="{8F3DB4B4-71D3-4590-9C90-D6368B6FDD84}"/>
    <dgm:cxn modelId="{CAC63229-7F5E-483E-9435-35FE0B8B92FC}" srcId="{34FA45F9-0405-4AF6-9221-ED2D1E26F090}" destId="{890DF919-E961-4411-BE53-16F51F6DAE3C}" srcOrd="1" destOrd="0" parTransId="{89E53781-EEFC-4C08-870A-AEE3E1F33428}" sibTransId="{CB3084CA-FD14-4EB8-B503-649B6F56F109}"/>
    <dgm:cxn modelId="{EC342155-3F76-4EFB-9933-19D690346359}" type="presOf" srcId="{F3AD619B-7FE8-4ACF-9F4A-F9619A59EFEF}" destId="{FBCDF05E-3288-4AE5-9E25-03B36AF69926}" srcOrd="0" destOrd="0" presId="urn:microsoft.com/office/officeart/2005/8/layout/lProcess3"/>
    <dgm:cxn modelId="{C1930228-3A8D-43BC-B6D0-CC42613C6360}" srcId="{436FCC67-15C4-450E-AFD0-98AF650AE9CB}" destId="{38F602BC-E5E2-4834-A528-B6BC768CED15}" srcOrd="1" destOrd="0" parTransId="{6441ECD3-0C6D-4AB4-9DB2-5A6FA906946D}" sibTransId="{257EC517-0CA5-4D1B-8364-5D4D18C765C9}"/>
    <dgm:cxn modelId="{BDE3DC09-35A5-49CF-A02A-C2194A9EB480}" type="presParOf" srcId="{1072BCE2-7C47-43E3-92DE-474F2ACDAB20}" destId="{B7E8CB52-6450-4DFC-AA8C-A52F1CE5B0EB}" srcOrd="0" destOrd="0" presId="urn:microsoft.com/office/officeart/2005/8/layout/lProcess3"/>
    <dgm:cxn modelId="{8846021B-5319-4592-A208-0C9B03A3CE70}" type="presParOf" srcId="{B7E8CB52-6450-4DFC-AA8C-A52F1CE5B0EB}" destId="{643C57E6-D900-425E-AA00-F04D83AD529F}" srcOrd="0" destOrd="0" presId="urn:microsoft.com/office/officeart/2005/8/layout/lProcess3"/>
    <dgm:cxn modelId="{C4DF5B49-BE27-497C-BBDA-EA9E714C54F7}" type="presParOf" srcId="{B7E8CB52-6450-4DFC-AA8C-A52F1CE5B0EB}" destId="{1159BC91-9861-4453-894C-04BB1C5C58F9}" srcOrd="1" destOrd="0" presId="urn:microsoft.com/office/officeart/2005/8/layout/lProcess3"/>
    <dgm:cxn modelId="{D8940B1B-73BE-4521-9D53-0705FACEAFAF}" type="presParOf" srcId="{B7E8CB52-6450-4DFC-AA8C-A52F1CE5B0EB}" destId="{FBCDF05E-3288-4AE5-9E25-03B36AF69926}" srcOrd="2" destOrd="0" presId="urn:microsoft.com/office/officeart/2005/8/layout/lProcess3"/>
    <dgm:cxn modelId="{87AC81A2-0559-4733-9D04-75257A9D5A73}" type="presParOf" srcId="{B7E8CB52-6450-4DFC-AA8C-A52F1CE5B0EB}" destId="{E299350D-77A4-444A-A9AB-7341A2B96A5E}" srcOrd="3" destOrd="0" presId="urn:microsoft.com/office/officeart/2005/8/layout/lProcess3"/>
    <dgm:cxn modelId="{DCB82ABF-795C-422E-BBA7-966CDA06CBAC}" type="presParOf" srcId="{B7E8CB52-6450-4DFC-AA8C-A52F1CE5B0EB}" destId="{DDB74CAC-6E26-45A0-9656-F23CDD57BC79}" srcOrd="4" destOrd="0" presId="urn:microsoft.com/office/officeart/2005/8/layout/lProcess3"/>
    <dgm:cxn modelId="{058B4C51-1F0A-45BB-A491-2615EB0924B9}" type="presParOf" srcId="{1072BCE2-7C47-43E3-92DE-474F2ACDAB20}" destId="{9B06F516-9B23-49DC-B238-5C84A064CEC9}" srcOrd="1" destOrd="0" presId="urn:microsoft.com/office/officeart/2005/8/layout/lProcess3"/>
    <dgm:cxn modelId="{ED0F55D2-06B6-455C-83CE-F7805631FFBE}" type="presParOf" srcId="{1072BCE2-7C47-43E3-92DE-474F2ACDAB20}" destId="{E167E81B-0922-4F9A-A2A5-A2FAECE0128F}" srcOrd="2" destOrd="0" presId="urn:microsoft.com/office/officeart/2005/8/layout/lProcess3"/>
    <dgm:cxn modelId="{1EF005B3-2942-4D8C-9F9B-D14000BF183B}" type="presParOf" srcId="{E167E81B-0922-4F9A-A2A5-A2FAECE0128F}" destId="{C9301C68-11B6-4C3B-BF16-D5F4D29FDD5E}" srcOrd="0" destOrd="0" presId="urn:microsoft.com/office/officeart/2005/8/layout/lProcess3"/>
  </dgm:cxnLst>
  <dgm:bg/>
  <dgm:whole/>
  <dgm:extLst>
    <a:ext uri="http://schemas.microsoft.com/office/drawing/2008/diagram">
      <dsp:dataModelExt xmlns:dsp="http://schemas.microsoft.com/office/drawing/2008/diagram" relId="rId5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3C57E6-D900-425E-AA00-F04D83AD529F}">
      <dsp:nvSpPr>
        <dsp:cNvPr id="0" name=""/>
        <dsp:cNvSpPr/>
      </dsp:nvSpPr>
      <dsp:spPr>
        <a:xfrm>
          <a:off x="472304" y="0"/>
          <a:ext cx="3341540" cy="14583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t" anchorCtr="0">
          <a:noAutofit/>
        </a:bodyPr>
        <a:lstStyle/>
        <a:p>
          <a:pPr lvl="0" algn="ctr" defTabSz="711200">
            <a:lnSpc>
              <a:spcPct val="90000"/>
            </a:lnSpc>
            <a:spcBef>
              <a:spcPct val="0"/>
            </a:spcBef>
            <a:spcAft>
              <a:spcPct val="35000"/>
            </a:spcAft>
          </a:pPr>
          <a:r>
            <a:rPr lang="he-IL" sz="1600" b="1" u="sng" kern="1200" dirty="0" smtClean="0"/>
            <a:t>שלב ארגון הלמידה</a:t>
          </a:r>
        </a:p>
        <a:p>
          <a:pPr lvl="0" algn="ctr" defTabSz="711200">
            <a:lnSpc>
              <a:spcPct val="90000"/>
            </a:lnSpc>
            <a:spcBef>
              <a:spcPct val="0"/>
            </a:spcBef>
            <a:spcAft>
              <a:spcPct val="35000"/>
            </a:spcAft>
          </a:pPr>
          <a:r>
            <a:rPr lang="he-IL" sz="1600" b="0" u="none" kern="1200" dirty="0" smtClean="0"/>
            <a:t>לימוד השחקן</a:t>
          </a:r>
        </a:p>
        <a:p>
          <a:pPr lvl="0" algn="ctr" defTabSz="711200">
            <a:lnSpc>
              <a:spcPct val="90000"/>
            </a:lnSpc>
            <a:spcBef>
              <a:spcPct val="0"/>
            </a:spcBef>
            <a:spcAft>
              <a:spcPct val="35000"/>
            </a:spcAft>
          </a:pPr>
          <a:r>
            <a:rPr lang="he-IL" sz="1600" b="0" u="none" kern="1200" dirty="0" smtClean="0"/>
            <a:t> מערכת מתהווה</a:t>
          </a:r>
        </a:p>
        <a:p>
          <a:pPr lvl="0" algn="ctr" defTabSz="711200">
            <a:lnSpc>
              <a:spcPct val="90000"/>
            </a:lnSpc>
            <a:spcBef>
              <a:spcPct val="0"/>
            </a:spcBef>
            <a:spcAft>
              <a:spcPct val="35000"/>
            </a:spcAft>
          </a:pPr>
          <a:r>
            <a:rPr lang="he-IL" sz="1600" b="0" u="none" kern="1200" dirty="0" smtClean="0"/>
            <a:t>מערכת מורשת</a:t>
          </a:r>
          <a:endParaRPr lang="he-IL" sz="1600" b="0" u="none" kern="1200" dirty="0"/>
        </a:p>
        <a:p>
          <a:pPr lvl="0" algn="ctr" defTabSz="711200">
            <a:lnSpc>
              <a:spcPct val="90000"/>
            </a:lnSpc>
            <a:spcBef>
              <a:spcPct val="0"/>
            </a:spcBef>
            <a:spcAft>
              <a:spcPct val="35000"/>
            </a:spcAft>
          </a:pPr>
          <a:r>
            <a:rPr lang="he-IL" sz="1600" b="0" u="none" kern="1200" dirty="0" smtClean="0"/>
            <a:t>זיהוי היסט</a:t>
          </a:r>
          <a:endParaRPr lang="he-IL" sz="1600" b="0" u="none" kern="1200" dirty="0"/>
        </a:p>
      </dsp:txBody>
      <dsp:txXfrm>
        <a:off x="1201485" y="0"/>
        <a:ext cx="1883179" cy="1458361"/>
      </dsp:txXfrm>
    </dsp:sp>
    <dsp:sp modelId="{FBCDF05E-3288-4AE5-9E25-03B36AF69926}">
      <dsp:nvSpPr>
        <dsp:cNvPr id="0" name=""/>
        <dsp:cNvSpPr/>
      </dsp:nvSpPr>
      <dsp:spPr>
        <a:xfrm>
          <a:off x="2960833" y="0"/>
          <a:ext cx="2609242" cy="144786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t" anchorCtr="0">
          <a:noAutofit/>
        </a:bodyPr>
        <a:lstStyle/>
        <a:p>
          <a:pPr lvl="0" algn="ctr" defTabSz="711200">
            <a:lnSpc>
              <a:spcPct val="90000"/>
            </a:lnSpc>
            <a:spcBef>
              <a:spcPct val="0"/>
            </a:spcBef>
            <a:spcAft>
              <a:spcPct val="35000"/>
            </a:spcAft>
          </a:pPr>
          <a:r>
            <a:rPr lang="he-IL" sz="1600" b="1" u="sng" kern="1200" dirty="0"/>
            <a:t>שלב </a:t>
          </a:r>
          <a:r>
            <a:rPr lang="he-IL" sz="1600" b="1" u="sng" kern="1200" dirty="0" smtClean="0"/>
            <a:t>גיבוש אסטרטגיה ותכנון </a:t>
          </a:r>
          <a:r>
            <a:rPr lang="he-IL" sz="1600" b="1" u="sng" kern="1200" dirty="0"/>
            <a:t>מערכה</a:t>
          </a:r>
        </a:p>
        <a:p>
          <a:pPr lvl="0" algn="ctr" defTabSz="711200">
            <a:lnSpc>
              <a:spcPct val="90000"/>
            </a:lnSpc>
            <a:spcBef>
              <a:spcPct val="0"/>
            </a:spcBef>
            <a:spcAft>
              <a:spcPct val="35000"/>
            </a:spcAft>
          </a:pPr>
          <a:r>
            <a:rPr lang="he-IL" sz="1600" b="0" u="none" kern="1200" dirty="0"/>
            <a:t>אסטרטגיה </a:t>
          </a:r>
        </a:p>
        <a:p>
          <a:pPr lvl="0" algn="ctr" defTabSz="711200">
            <a:lnSpc>
              <a:spcPct val="90000"/>
            </a:lnSpc>
            <a:spcBef>
              <a:spcPct val="0"/>
            </a:spcBef>
            <a:spcAft>
              <a:spcPct val="35000"/>
            </a:spcAft>
          </a:pPr>
          <a:r>
            <a:rPr lang="he-IL" sz="1600" b="0" u="none" kern="1200" dirty="0"/>
            <a:t>ראשונית</a:t>
          </a:r>
        </a:p>
        <a:p>
          <a:pPr lvl="0" algn="ctr" defTabSz="711200">
            <a:lnSpc>
              <a:spcPct val="90000"/>
            </a:lnSpc>
            <a:spcBef>
              <a:spcPct val="0"/>
            </a:spcBef>
            <a:spcAft>
              <a:spcPct val="35000"/>
            </a:spcAft>
          </a:pPr>
          <a:r>
            <a:rPr lang="he-IL" sz="1600" b="0" u="none" kern="1200" dirty="0"/>
            <a:t>מערכה </a:t>
          </a:r>
        </a:p>
        <a:p>
          <a:pPr lvl="0" algn="ctr" defTabSz="711200">
            <a:lnSpc>
              <a:spcPct val="90000"/>
            </a:lnSpc>
            <a:spcBef>
              <a:spcPct val="0"/>
            </a:spcBef>
            <a:spcAft>
              <a:spcPct val="35000"/>
            </a:spcAft>
          </a:pPr>
          <a:endParaRPr lang="en-US" sz="1400" b="0" u="none" kern="1200" dirty="0"/>
        </a:p>
      </dsp:txBody>
      <dsp:txXfrm>
        <a:off x="3684763" y="0"/>
        <a:ext cx="1161382" cy="1447860"/>
      </dsp:txXfrm>
    </dsp:sp>
    <dsp:sp modelId="{DDB74CAC-6E26-45A0-9656-F23CDD57BC79}">
      <dsp:nvSpPr>
        <dsp:cNvPr id="0" name=""/>
        <dsp:cNvSpPr/>
      </dsp:nvSpPr>
      <dsp:spPr>
        <a:xfrm>
          <a:off x="5110360" y="0"/>
          <a:ext cx="2662936" cy="152617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10160" rIns="0" bIns="10160" numCol="1" spcCol="1270" anchor="t" anchorCtr="0">
          <a:noAutofit/>
        </a:bodyPr>
        <a:lstStyle/>
        <a:p>
          <a:pPr lvl="0" algn="ctr" defTabSz="711200">
            <a:lnSpc>
              <a:spcPct val="90000"/>
            </a:lnSpc>
            <a:spcBef>
              <a:spcPct val="0"/>
            </a:spcBef>
            <a:spcAft>
              <a:spcPct val="35000"/>
            </a:spcAft>
            <a:buNone/>
          </a:pPr>
          <a:r>
            <a:rPr lang="he-IL" sz="1600" b="1" u="sng" kern="1200" dirty="0"/>
            <a:t>שלב הסימולציה</a:t>
          </a:r>
        </a:p>
        <a:p>
          <a:pPr lvl="0" algn="ctr" defTabSz="711200" rtl="1">
            <a:lnSpc>
              <a:spcPct val="90000"/>
            </a:lnSpc>
            <a:spcBef>
              <a:spcPct val="0"/>
            </a:spcBef>
            <a:spcAft>
              <a:spcPct val="35000"/>
            </a:spcAft>
            <a:buFont typeface="Arial" panose="020B0604020202020204" pitchFamily="34" charset="0"/>
            <a:buChar char="•"/>
          </a:pPr>
          <a:r>
            <a:rPr lang="he-IL" sz="1600" b="0" u="none" kern="1200" dirty="0" smtClean="0"/>
            <a:t>עדכון היסט</a:t>
          </a:r>
          <a:endParaRPr lang="he-IL" sz="1600" b="0" u="none" kern="1200" dirty="0"/>
        </a:p>
        <a:p>
          <a:pPr lvl="0" algn="ctr" defTabSz="711200" rtl="1">
            <a:lnSpc>
              <a:spcPct val="90000"/>
            </a:lnSpc>
            <a:spcBef>
              <a:spcPct val="0"/>
            </a:spcBef>
            <a:spcAft>
              <a:spcPct val="35000"/>
            </a:spcAft>
            <a:buFont typeface="Arial" panose="020B0604020202020204" pitchFamily="34" charset="0"/>
            <a:buChar char="•"/>
          </a:pPr>
          <a:r>
            <a:rPr lang="he-IL" sz="1600" b="0" u="none" kern="1200" dirty="0"/>
            <a:t>אסטרטגיה</a:t>
          </a:r>
        </a:p>
        <a:p>
          <a:pPr lvl="0" algn="ctr" defTabSz="711200" rtl="1">
            <a:lnSpc>
              <a:spcPct val="90000"/>
            </a:lnSpc>
            <a:spcBef>
              <a:spcPct val="0"/>
            </a:spcBef>
            <a:spcAft>
              <a:spcPct val="35000"/>
            </a:spcAft>
            <a:buFont typeface="Arial" panose="020B0604020202020204" pitchFamily="34" charset="0"/>
            <a:buChar char="•"/>
          </a:pPr>
          <a:r>
            <a:rPr lang="he-IL" sz="1600" b="0" u="none" kern="1200" dirty="0"/>
            <a:t>מערכה</a:t>
          </a:r>
        </a:p>
      </dsp:txBody>
      <dsp:txXfrm>
        <a:off x="5873445" y="0"/>
        <a:ext cx="1136766" cy="1526170"/>
      </dsp:txXfrm>
    </dsp:sp>
    <dsp:sp modelId="{C9301C68-11B6-4C3B-BF16-D5F4D29FDD5E}">
      <dsp:nvSpPr>
        <dsp:cNvPr id="0" name=""/>
        <dsp:cNvSpPr/>
      </dsp:nvSpPr>
      <dsp:spPr>
        <a:xfrm>
          <a:off x="6876846" y="33957"/>
          <a:ext cx="2631928" cy="148302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t" anchorCtr="0">
          <a:noAutofit/>
        </a:bodyPr>
        <a:lstStyle/>
        <a:p>
          <a:pPr lvl="0" algn="ctr" defTabSz="711200">
            <a:lnSpc>
              <a:spcPct val="90000"/>
            </a:lnSpc>
            <a:spcBef>
              <a:spcPct val="0"/>
            </a:spcBef>
            <a:spcAft>
              <a:spcPct val="35000"/>
            </a:spcAft>
          </a:pPr>
          <a:r>
            <a:rPr lang="he-IL" sz="1600" b="0" u="none" kern="1200" dirty="0"/>
            <a:t> </a:t>
          </a:r>
          <a:r>
            <a:rPr lang="he-IL" sz="1600" b="1" u="sng" kern="1200" dirty="0"/>
            <a:t>שלב הרמת מסך</a:t>
          </a:r>
        </a:p>
        <a:p>
          <a:pPr lvl="0" algn="ctr" defTabSz="711200">
            <a:lnSpc>
              <a:spcPct val="90000"/>
            </a:lnSpc>
            <a:spcBef>
              <a:spcPct val="0"/>
            </a:spcBef>
            <a:spcAft>
              <a:spcPct val="35000"/>
            </a:spcAft>
          </a:pPr>
          <a:r>
            <a:rPr lang="he-IL" sz="1600" b="0" u="none" kern="1200" dirty="0"/>
            <a:t>חשיפת האסטרטגיות המתחרות</a:t>
          </a:r>
          <a:endParaRPr lang="en-US" sz="1600" b="0" u="none" kern="1200" dirty="0"/>
        </a:p>
      </dsp:txBody>
      <dsp:txXfrm>
        <a:off x="7618357" y="33957"/>
        <a:ext cx="1148906" cy="148302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96888"/>
          </a:xfrm>
          <a:prstGeom prst="rect">
            <a:avLst/>
          </a:prstGeom>
        </p:spPr>
        <p:txBody>
          <a:bodyPr vert="horz" lIns="91440" tIns="45720" rIns="91440" bIns="45720" rtlCol="1"/>
          <a:lstStyle>
            <a:lvl1pPr algn="l">
              <a:defRPr sz="1200"/>
            </a:lvl1pPr>
          </a:lstStyle>
          <a:p>
            <a:fld id="{5AC1D32F-C9F3-477F-801B-5C9DFD4457F1}" type="datetimeFigureOut">
              <a:rPr lang="he-IL" smtClean="0"/>
              <a:t>י"ט/שבט/תשע"ח</a:t>
            </a:fld>
            <a:endParaRPr lang="he-IL"/>
          </a:p>
        </p:txBody>
      </p:sp>
      <p:sp>
        <p:nvSpPr>
          <p:cNvPr id="4" name="מציין מיקום של תמונת שקופית 3"/>
          <p:cNvSpPr>
            <a:spLocks noGrp="1" noRot="1" noChangeAspect="1"/>
          </p:cNvSpPr>
          <p:nvPr>
            <p:ph type="sldImg" idx="2"/>
          </p:nvPr>
        </p:nvSpPr>
        <p:spPr>
          <a:xfrm>
            <a:off x="1195388" y="1241425"/>
            <a:ext cx="4467225" cy="3349625"/>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776788"/>
            <a:ext cx="5486400" cy="3908425"/>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9429750"/>
            <a:ext cx="2971800" cy="496888"/>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9750"/>
            <a:ext cx="2971800" cy="496888"/>
          </a:xfrm>
          <a:prstGeom prst="rect">
            <a:avLst/>
          </a:prstGeom>
        </p:spPr>
        <p:txBody>
          <a:bodyPr vert="horz" lIns="91440" tIns="45720" rIns="91440" bIns="45720" rtlCol="1" anchor="b"/>
          <a:lstStyle>
            <a:lvl1pPr algn="l">
              <a:defRPr sz="1200"/>
            </a:lvl1pPr>
          </a:lstStyle>
          <a:p>
            <a:fld id="{397BE6E9-4283-4C48-B4B0-B776D321750F}" type="slidenum">
              <a:rPr lang="he-IL" smtClean="0"/>
              <a:t>‹#›</a:t>
            </a:fld>
            <a:endParaRPr lang="he-IL"/>
          </a:p>
        </p:txBody>
      </p:sp>
    </p:spTree>
    <p:extLst>
      <p:ext uri="{BB962C8B-B14F-4D97-AF65-F5344CB8AC3E}">
        <p14:creationId xmlns:p14="http://schemas.microsoft.com/office/powerpoint/2010/main" val="35171498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97BE6E9-4283-4C48-B4B0-B776D321750F}" type="slidenum">
              <a:rPr lang="he-IL" smtClean="0"/>
              <a:t>6</a:t>
            </a:fld>
            <a:endParaRPr lang="he-IL"/>
          </a:p>
        </p:txBody>
      </p:sp>
    </p:spTree>
    <p:extLst>
      <p:ext uri="{BB962C8B-B14F-4D97-AF65-F5344CB8AC3E}">
        <p14:creationId xmlns:p14="http://schemas.microsoft.com/office/powerpoint/2010/main" val="3383183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E8D8F04-2B5D-4FB2-8BB3-3B560B8C1D0E}" type="datetime8">
              <a:rPr lang="he-IL" smtClean="0"/>
              <a:t>04 פברואר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C85C69B-AF6D-4729-964F-C1EA4482678A}" type="datetime8">
              <a:rPr lang="he-IL" smtClean="0"/>
              <a:t>04 פברואר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A6FE09D-19A2-48F1-8D02-05FCA22FBD11}" type="datetime8">
              <a:rPr lang="he-IL" smtClean="0"/>
              <a:t>04 פברואר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4B1C4F2-A908-446B-BEBE-3DF5D6879FAD}" type="datetime8">
              <a:rPr lang="he-IL" smtClean="0"/>
              <a:t>04 פברואר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D177525-07E8-41DC-BBD0-DA8561577F43}" type="datetime8">
              <a:rPr lang="he-IL" smtClean="0"/>
              <a:t>04 פברואר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D62A6A74-3511-48AE-BA13-42DE6F1B2006}" type="datetime8">
              <a:rPr lang="he-IL" smtClean="0"/>
              <a:t>04 פברואר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D168C7E3-B33E-41F2-BD0F-D8098A0E9CA8}" type="datetime8">
              <a:rPr lang="he-IL" smtClean="0"/>
              <a:t>04 פברואר 18</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5D723586-C1EB-4A5A-A1D4-B8EC36910EA2}" type="datetime8">
              <a:rPr lang="he-IL" smtClean="0"/>
              <a:t>04 פברואר 18</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13E86E9-769A-4426-AD4C-D866520F17E0}" type="datetime8">
              <a:rPr lang="he-IL" smtClean="0"/>
              <a:t>04 פברואר 18</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50A465A-1E9A-48BE-80D5-D07B70767AE1}" type="datetime8">
              <a:rPr lang="he-IL" smtClean="0"/>
              <a:t>04 פברואר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338951B-E566-4752-8B69-191595425850}" type="datetime8">
              <a:rPr lang="he-IL" smtClean="0"/>
              <a:t>04 פברואר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C4DF0E0-0A5A-491C-8CE2-7A2EFD5D9F6B}"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082F691-A399-4117-9ADD-33E5B7E8F004}" type="datetime8">
              <a:rPr lang="he-IL" smtClean="0"/>
              <a:t>04 פברואר 18</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C4DF0E0-0A5A-491C-8CE2-7A2EFD5D9F6B}"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3" Type="http://schemas.openxmlformats.org/officeDocument/2006/relationships/tags" Target="../tags/tag3.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notesSlide" Target="../notesSlides/notesSlide1.xml"/><Relationship Id="rId50" Type="http://schemas.openxmlformats.org/officeDocument/2006/relationships/diagramQuickStyle" Target="../diagrams/quickStyle1.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slideLayout" Target="../slideLayouts/slideLayout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41" Type="http://schemas.openxmlformats.org/officeDocument/2006/relationships/tags" Target="../tags/tag41.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diagramLayout" Target="../diagrams/layout1.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4" Type="http://schemas.openxmlformats.org/officeDocument/2006/relationships/tags" Target="../tags/tag44.xml"/><Relationship Id="rId52" Type="http://schemas.microsoft.com/office/2007/relationships/diagramDrawing" Target="../diagrams/drawing1.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diagramData" Target="../diagrams/data1.xml"/><Relationship Id="rId8" Type="http://schemas.openxmlformats.org/officeDocument/2006/relationships/tags" Target="../tags/tag8.xml"/><Relationship Id="rId51" Type="http://schemas.openxmlformats.org/officeDocument/2006/relationships/diagramColors" Target="../diagrams/colors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1</a:t>
            </a:fld>
            <a:endParaRPr lang="he-IL"/>
          </a:p>
        </p:txBody>
      </p:sp>
      <p:sp>
        <p:nvSpPr>
          <p:cNvPr id="3" name="מציין מיקום תוכן 2"/>
          <p:cNvSpPr>
            <a:spLocks noGrp="1"/>
          </p:cNvSpPr>
          <p:nvPr>
            <p:ph idx="1"/>
          </p:nvPr>
        </p:nvSpPr>
        <p:spPr/>
        <p:txBody>
          <a:bodyPr>
            <a:normAutofit fontScale="85000" lnSpcReduction="10000"/>
          </a:bodyPr>
          <a:lstStyle/>
          <a:p>
            <a:pPr marL="0" indent="0" algn="ctr">
              <a:buNone/>
            </a:pPr>
            <a:r>
              <a:rPr lang="he-IL" sz="7200" dirty="0" smtClean="0"/>
              <a:t>מב"ל מ"ה</a:t>
            </a:r>
          </a:p>
          <a:p>
            <a:pPr marL="0" indent="0" algn="ctr">
              <a:buNone/>
            </a:pPr>
            <a:r>
              <a:rPr lang="he-IL" sz="7200" dirty="0" smtClean="0"/>
              <a:t>הסימולציה המדינית-ביטחונית</a:t>
            </a:r>
          </a:p>
          <a:p>
            <a:pPr marL="0" indent="0" algn="ctr">
              <a:buNone/>
            </a:pPr>
            <a:r>
              <a:rPr lang="he-IL" sz="7200" dirty="0" smtClean="0"/>
              <a:t>ישיבת מנהלת, 08.02.18</a:t>
            </a:r>
            <a:endParaRPr lang="he-IL" sz="7200" dirty="0"/>
          </a:p>
        </p:txBody>
      </p:sp>
    </p:spTree>
    <p:extLst>
      <p:ext uri="{BB962C8B-B14F-4D97-AF65-F5344CB8AC3E}">
        <p14:creationId xmlns:p14="http://schemas.microsoft.com/office/powerpoint/2010/main" val="4046552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3600" dirty="0" smtClean="0">
                <a:cs typeface="+mn-cs"/>
              </a:rPr>
              <a:t>חלוקת הקבוצות</a:t>
            </a:r>
            <a:endParaRPr lang="he-IL" sz="3600" dirty="0">
              <a:cs typeface="+mn-cs"/>
            </a:endParaRPr>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2341299389"/>
              </p:ext>
            </p:extLst>
          </p:nvPr>
        </p:nvGraphicFramePr>
        <p:xfrm>
          <a:off x="472440" y="1159034"/>
          <a:ext cx="8229600" cy="5247640"/>
        </p:xfrm>
        <a:graphic>
          <a:graphicData uri="http://schemas.openxmlformats.org/drawingml/2006/table">
            <a:tbl>
              <a:tblPr rtl="1" firstRow="1" bandRow="1">
                <a:tableStyleId>{5C22544A-7EE6-4342-B048-85BDC9FD1C3A}</a:tableStyleId>
              </a:tblPr>
              <a:tblGrid>
                <a:gridCol w="1028700"/>
                <a:gridCol w="967740"/>
                <a:gridCol w="1112520"/>
                <a:gridCol w="1005840"/>
                <a:gridCol w="1127760"/>
                <a:gridCol w="929640"/>
                <a:gridCol w="1005840"/>
                <a:gridCol w="1051560"/>
              </a:tblGrid>
              <a:tr h="370840">
                <a:tc>
                  <a:txBody>
                    <a:bodyPr/>
                    <a:lstStyle/>
                    <a:p>
                      <a:pPr rtl="1"/>
                      <a:endParaRPr lang="he-IL" sz="1600" dirty="0"/>
                    </a:p>
                  </a:txBody>
                  <a:tcPr/>
                </a:tc>
                <a:tc>
                  <a:txBody>
                    <a:bodyPr/>
                    <a:lstStyle/>
                    <a:p>
                      <a:pPr rtl="1"/>
                      <a:r>
                        <a:rPr lang="he-IL" sz="1600" dirty="0" smtClean="0"/>
                        <a:t>ישראל</a:t>
                      </a:r>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ארצות הברית</a:t>
                      </a:r>
                    </a:p>
                  </a:txBody>
                  <a:tcPr/>
                </a:tc>
                <a:tc>
                  <a:txBody>
                    <a:bodyPr/>
                    <a:lstStyle/>
                    <a:p>
                      <a:pPr rtl="1"/>
                      <a:r>
                        <a:rPr lang="he-IL" sz="1600" dirty="0" smtClean="0"/>
                        <a:t>חמאס</a:t>
                      </a:r>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הרשות</a:t>
                      </a:r>
                      <a:r>
                        <a:rPr lang="he-IL" sz="1600" baseline="0" dirty="0" smtClean="0"/>
                        <a:t> הפלסטינית</a:t>
                      </a:r>
                      <a:endParaRPr lang="he-IL" sz="1600" dirty="0" smtClean="0"/>
                    </a:p>
                    <a:p>
                      <a:pPr rtl="1"/>
                      <a:endParaRPr lang="he-IL" sz="1600" dirty="0"/>
                    </a:p>
                  </a:txBody>
                  <a:tcPr/>
                </a:tc>
                <a:tc>
                  <a:txBody>
                    <a:bodyPr/>
                    <a:lstStyle/>
                    <a:p>
                      <a:pPr rtl="1"/>
                      <a:r>
                        <a:rPr lang="he-IL" sz="1600" dirty="0" smtClean="0"/>
                        <a:t>רוסיה</a:t>
                      </a:r>
                      <a:endParaRPr lang="he-IL" sz="1600" dirty="0"/>
                    </a:p>
                  </a:txBody>
                  <a:tcPr/>
                </a:tc>
                <a:tc>
                  <a:txBody>
                    <a:bodyPr/>
                    <a:lstStyle/>
                    <a:p>
                      <a:pPr rtl="1"/>
                      <a:r>
                        <a:rPr lang="he-IL" sz="1600" dirty="0" smtClean="0"/>
                        <a:t>מצרים</a:t>
                      </a:r>
                      <a:endParaRPr lang="he-IL" sz="1600" dirty="0"/>
                    </a:p>
                  </a:txBody>
                  <a:tcPr/>
                </a:tc>
                <a:tc>
                  <a:txBody>
                    <a:bodyPr/>
                    <a:lstStyle/>
                    <a:p>
                      <a:pPr rtl="1"/>
                      <a:r>
                        <a:rPr lang="he-IL" sz="1600" dirty="0" smtClean="0"/>
                        <a:t>סעודיה</a:t>
                      </a:r>
                      <a:endParaRPr lang="he-IL" sz="1600" dirty="0"/>
                    </a:p>
                  </a:txBody>
                  <a:tcPr/>
                </a:tc>
              </a:tr>
              <a:tr h="370840">
                <a:tc>
                  <a:txBody>
                    <a:bodyPr/>
                    <a:lstStyle/>
                    <a:p>
                      <a:pPr rtl="1"/>
                      <a:r>
                        <a:rPr lang="he-IL" sz="1600" b="1" dirty="0" smtClean="0"/>
                        <a:t>מדריך מלווה</a:t>
                      </a:r>
                      <a:endParaRPr lang="he-IL" sz="1600" b="1" dirty="0"/>
                    </a:p>
                  </a:txBody>
                  <a:tcPr/>
                </a:tc>
                <a:tc>
                  <a:txBody>
                    <a:bodyPr/>
                    <a:lstStyle/>
                    <a:p>
                      <a:pPr rtl="1"/>
                      <a:r>
                        <a:rPr lang="he-IL" sz="1600" b="1" dirty="0" smtClean="0"/>
                        <a:t>עודד שמלא</a:t>
                      </a:r>
                      <a:endParaRPr lang="he-IL" sz="1600" b="1" dirty="0"/>
                    </a:p>
                  </a:txBody>
                  <a:tcPr/>
                </a:tc>
                <a:tc>
                  <a:txBody>
                    <a:bodyPr/>
                    <a:lstStyle/>
                    <a:p>
                      <a:pPr rtl="1"/>
                      <a:r>
                        <a:rPr lang="he-IL" sz="1600" b="1" dirty="0" smtClean="0"/>
                        <a:t>ענת שטרן</a:t>
                      </a:r>
                      <a:endParaRPr lang="he-IL" sz="1600" b="1" dirty="0"/>
                    </a:p>
                  </a:txBody>
                  <a:tcPr/>
                </a:tc>
                <a:tc>
                  <a:txBody>
                    <a:bodyPr/>
                    <a:lstStyle/>
                    <a:p>
                      <a:pPr rtl="1"/>
                      <a:r>
                        <a:rPr lang="he-IL" sz="1600" b="1" dirty="0" smtClean="0"/>
                        <a:t>משה יהלומי</a:t>
                      </a:r>
                      <a:endParaRPr lang="he-IL" sz="1600" b="1" dirty="0"/>
                    </a:p>
                  </a:txBody>
                  <a:tcPr/>
                </a:tc>
                <a:tc>
                  <a:txBody>
                    <a:bodyPr/>
                    <a:lstStyle/>
                    <a:p>
                      <a:pPr rtl="1"/>
                      <a:r>
                        <a:rPr lang="he-IL" sz="1600" b="1" dirty="0" smtClean="0"/>
                        <a:t>יוני סיידה-מרום</a:t>
                      </a:r>
                      <a:endParaRPr lang="he-IL" sz="1600" b="1" dirty="0"/>
                    </a:p>
                  </a:txBody>
                  <a:tcPr/>
                </a:tc>
                <a:tc>
                  <a:txBody>
                    <a:bodyPr/>
                    <a:lstStyle/>
                    <a:p>
                      <a:pPr rtl="1"/>
                      <a:r>
                        <a:rPr lang="he-IL" sz="1600" b="1" dirty="0" smtClean="0"/>
                        <a:t>שמוליק וייס</a:t>
                      </a:r>
                      <a:endParaRPr lang="he-IL" sz="1600" b="1" dirty="0"/>
                    </a:p>
                  </a:txBody>
                  <a:tcPr/>
                </a:tc>
                <a:tc>
                  <a:txBody>
                    <a:bodyPr/>
                    <a:lstStyle/>
                    <a:p>
                      <a:pPr rtl="1"/>
                      <a:r>
                        <a:rPr lang="he-IL" sz="1600" b="1" dirty="0" smtClean="0"/>
                        <a:t>חיים וקסמן</a:t>
                      </a:r>
                      <a:endParaRPr lang="he-IL" sz="1600" b="1" dirty="0"/>
                    </a:p>
                  </a:txBody>
                  <a:tcPr/>
                </a:tc>
                <a:tc>
                  <a:txBody>
                    <a:bodyPr/>
                    <a:lstStyle/>
                    <a:p>
                      <a:pPr rtl="1"/>
                      <a:r>
                        <a:rPr lang="he-IL" sz="1600" b="1" dirty="0" smtClean="0"/>
                        <a:t>אלי בר-און</a:t>
                      </a:r>
                      <a:endParaRPr lang="he-IL" sz="1600" b="1" dirty="0"/>
                    </a:p>
                  </a:txBody>
                  <a:tcPr/>
                </a:tc>
              </a:tr>
              <a:tr h="370840">
                <a:tc>
                  <a:txBody>
                    <a:bodyPr/>
                    <a:lstStyle/>
                    <a:p>
                      <a:pPr rtl="1"/>
                      <a:r>
                        <a:rPr lang="he-IL" sz="1600" b="1" dirty="0" smtClean="0"/>
                        <a:t>חניך מוביל</a:t>
                      </a:r>
                      <a:endParaRPr lang="he-IL" sz="1600" b="1" dirty="0"/>
                    </a:p>
                  </a:txBody>
                  <a:tcPr/>
                </a:tc>
                <a:tc>
                  <a:txBody>
                    <a:bodyPr/>
                    <a:lstStyle/>
                    <a:p>
                      <a:pPr rtl="1"/>
                      <a:r>
                        <a:rPr lang="he-IL" sz="1600" b="1" dirty="0" smtClean="0"/>
                        <a:t>אסף צלאל</a:t>
                      </a:r>
                      <a:endParaRPr lang="he-IL" sz="1600" b="1" dirty="0"/>
                    </a:p>
                  </a:txBody>
                  <a:tcPr/>
                </a:tc>
                <a:tc>
                  <a:txBody>
                    <a:bodyPr/>
                    <a:lstStyle/>
                    <a:p>
                      <a:pPr algn="l" rtl="0"/>
                      <a:r>
                        <a:rPr lang="en-US" sz="1600" b="1" dirty="0" smtClean="0"/>
                        <a:t>Doug Brock</a:t>
                      </a:r>
                      <a:endParaRPr lang="he-IL" sz="1600" b="1" dirty="0"/>
                    </a:p>
                  </a:txBody>
                  <a:tcPr/>
                </a:tc>
                <a:tc>
                  <a:txBody>
                    <a:bodyPr/>
                    <a:lstStyle/>
                    <a:p>
                      <a:pPr rtl="1"/>
                      <a:r>
                        <a:rPr lang="he-IL" sz="1600" b="1" dirty="0" smtClean="0"/>
                        <a:t>יוסי פינטו</a:t>
                      </a:r>
                      <a:endParaRPr lang="he-IL" sz="1600" b="1" dirty="0"/>
                    </a:p>
                  </a:txBody>
                  <a:tcPr/>
                </a:tc>
                <a:tc>
                  <a:txBody>
                    <a:bodyPr/>
                    <a:lstStyle/>
                    <a:p>
                      <a:pPr rtl="1"/>
                      <a:r>
                        <a:rPr lang="he-IL" sz="1600" b="1" dirty="0" smtClean="0"/>
                        <a:t>אבירם</a:t>
                      </a:r>
                      <a:r>
                        <a:rPr lang="he-IL" sz="1600" b="1" baseline="0" dirty="0" smtClean="0"/>
                        <a:t> סלע</a:t>
                      </a:r>
                      <a:endParaRPr lang="he-IL" sz="1600" b="1"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b="1" dirty="0" smtClean="0"/>
                        <a:t>אייל הראל</a:t>
                      </a:r>
                    </a:p>
                  </a:txBody>
                  <a:tcPr/>
                </a:tc>
                <a:tc>
                  <a:txBody>
                    <a:bodyPr/>
                    <a:lstStyle/>
                    <a:p>
                      <a:pPr rtl="1"/>
                      <a:r>
                        <a:rPr lang="he-IL" sz="1600" b="1" dirty="0" smtClean="0"/>
                        <a:t>זיו רום</a:t>
                      </a:r>
                      <a:endParaRPr lang="he-IL" sz="1600" b="1"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b="1" dirty="0" smtClean="0"/>
                        <a:t>פיני</a:t>
                      </a:r>
                      <a:r>
                        <a:rPr lang="he-IL" sz="1600" b="1" baseline="0" dirty="0" smtClean="0"/>
                        <a:t> בנאים</a:t>
                      </a:r>
                      <a:endParaRPr lang="he-IL" sz="1600" b="1" dirty="0" smtClean="0"/>
                    </a:p>
                  </a:txBody>
                  <a:tcPr/>
                </a:tc>
              </a:tr>
              <a:tr h="370840">
                <a:tc rowSpan="6">
                  <a:txBody>
                    <a:bodyPr/>
                    <a:lstStyle/>
                    <a:p>
                      <a:pPr rtl="1"/>
                      <a:r>
                        <a:rPr lang="he-IL" sz="1600" b="1" dirty="0" smtClean="0"/>
                        <a:t>חברי הקבוצה</a:t>
                      </a:r>
                      <a:endParaRPr lang="he-IL" sz="1600" b="1" dirty="0"/>
                    </a:p>
                  </a:txBody>
                  <a:tcPr/>
                </a:tc>
                <a:tc>
                  <a:txBody>
                    <a:bodyPr/>
                    <a:lstStyle/>
                    <a:p>
                      <a:pPr rtl="1"/>
                      <a:r>
                        <a:rPr lang="he-IL" sz="1600" dirty="0" smtClean="0"/>
                        <a:t>אבי חלבי</a:t>
                      </a:r>
                      <a:endParaRPr lang="he-IL" sz="1600" dirty="0"/>
                    </a:p>
                  </a:txBody>
                  <a:tcPr/>
                </a:tc>
                <a:tc>
                  <a:txBody>
                    <a:bodyPr/>
                    <a:lstStyle/>
                    <a:p>
                      <a:pPr algn="l" rtl="0"/>
                      <a:r>
                        <a:rPr lang="en-US" sz="1600" dirty="0" smtClean="0"/>
                        <a:t>Ryan Hoyle</a:t>
                      </a:r>
                      <a:endParaRPr lang="he-IL" sz="1600" dirty="0"/>
                    </a:p>
                  </a:txBody>
                  <a:tcPr/>
                </a:tc>
                <a:tc>
                  <a:txBody>
                    <a:bodyPr/>
                    <a:lstStyle/>
                    <a:p>
                      <a:pPr rtl="1"/>
                      <a:r>
                        <a:rPr lang="he-IL" sz="1600" dirty="0" smtClean="0"/>
                        <a:t>קובי אלמליח</a:t>
                      </a:r>
                      <a:endParaRPr lang="he-IL" sz="1600" dirty="0"/>
                    </a:p>
                  </a:txBody>
                  <a:tcPr/>
                </a:tc>
                <a:tc>
                  <a:txBody>
                    <a:bodyPr/>
                    <a:lstStyle/>
                    <a:p>
                      <a:pPr rtl="1"/>
                      <a:r>
                        <a:rPr lang="he-IL" sz="1600" dirty="0" smtClean="0"/>
                        <a:t>יעקב שנרב</a:t>
                      </a:r>
                      <a:endParaRPr lang="he-IL" sz="1600" dirty="0"/>
                    </a:p>
                  </a:txBody>
                  <a:tcPr/>
                </a:tc>
                <a:tc>
                  <a:txBody>
                    <a:bodyPr/>
                    <a:lstStyle/>
                    <a:p>
                      <a:pPr rtl="1"/>
                      <a:r>
                        <a:rPr lang="he-IL" sz="1600" dirty="0" smtClean="0"/>
                        <a:t>מרב</a:t>
                      </a:r>
                      <a:r>
                        <a:rPr lang="he-IL" sz="1600" baseline="0" dirty="0" smtClean="0"/>
                        <a:t> בן דוד</a:t>
                      </a:r>
                      <a:endParaRPr lang="he-IL" sz="1600" dirty="0"/>
                    </a:p>
                  </a:txBody>
                  <a:tcPr/>
                </a:tc>
                <a:tc>
                  <a:txBody>
                    <a:bodyPr/>
                    <a:lstStyle/>
                    <a:p>
                      <a:pPr rtl="1"/>
                      <a:r>
                        <a:rPr lang="he-IL" sz="1600" dirty="0" smtClean="0"/>
                        <a:t>גלעד בן ארי</a:t>
                      </a:r>
                      <a:endParaRPr lang="he-IL" sz="1600" dirty="0"/>
                    </a:p>
                  </a:txBody>
                  <a:tcPr/>
                </a:tc>
                <a:tc>
                  <a:txBody>
                    <a:bodyPr/>
                    <a:lstStyle/>
                    <a:p>
                      <a:pPr rtl="1"/>
                      <a:r>
                        <a:rPr lang="he-IL" sz="1600" dirty="0" smtClean="0"/>
                        <a:t>איילת ירוחם</a:t>
                      </a:r>
                      <a:endParaRPr lang="he-IL" sz="1600" dirty="0"/>
                    </a:p>
                  </a:txBody>
                  <a:tcPr/>
                </a:tc>
              </a:tr>
              <a:tr h="370840">
                <a:tc vMerge="1">
                  <a:txBody>
                    <a:bodyPr/>
                    <a:lstStyle/>
                    <a:p>
                      <a:pPr rtl="1"/>
                      <a:endParaRPr lang="he-IL" sz="1600" dirty="0"/>
                    </a:p>
                  </a:txBody>
                  <a:tcPr/>
                </a:tc>
                <a:tc>
                  <a:txBody>
                    <a:bodyPr/>
                    <a:lstStyle/>
                    <a:p>
                      <a:pPr rtl="1"/>
                      <a:r>
                        <a:rPr lang="he-IL" sz="1600" dirty="0" smtClean="0"/>
                        <a:t>שמעון בר גור</a:t>
                      </a:r>
                      <a:endParaRPr lang="he-IL" sz="1600" dirty="0"/>
                    </a:p>
                  </a:txBody>
                  <a:tcPr/>
                </a:tc>
                <a:tc>
                  <a:txBody>
                    <a:bodyPr/>
                    <a:lstStyle/>
                    <a:p>
                      <a:pPr algn="l" rtl="0"/>
                      <a:r>
                        <a:rPr lang="en-US" sz="1600" dirty="0" err="1" smtClean="0"/>
                        <a:t>Hardeep</a:t>
                      </a:r>
                      <a:r>
                        <a:rPr lang="en-US" sz="1600" dirty="0" smtClean="0"/>
                        <a:t> </a:t>
                      </a:r>
                      <a:r>
                        <a:rPr lang="en-US" sz="1600" dirty="0" err="1" smtClean="0"/>
                        <a:t>Bains</a:t>
                      </a:r>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שמואל בן</a:t>
                      </a:r>
                      <a:r>
                        <a:rPr lang="he-IL" sz="1600" baseline="0" dirty="0" smtClean="0"/>
                        <a:t> </a:t>
                      </a:r>
                      <a:r>
                        <a:rPr lang="he-IL" sz="1600" dirty="0" smtClean="0"/>
                        <a:t>עזרא</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ערן קריסי</a:t>
                      </a:r>
                    </a:p>
                  </a:txBody>
                  <a:tcPr/>
                </a:tc>
                <a:tc>
                  <a:txBody>
                    <a:bodyPr/>
                    <a:lstStyle/>
                    <a:p>
                      <a:pPr rtl="1"/>
                      <a:r>
                        <a:rPr lang="he-IL" sz="1600" dirty="0" smtClean="0"/>
                        <a:t>שמוליק פרידמן</a:t>
                      </a:r>
                      <a:endParaRPr lang="he-IL" sz="1600" dirty="0"/>
                    </a:p>
                  </a:txBody>
                  <a:tcPr/>
                </a:tc>
                <a:tc>
                  <a:txBody>
                    <a:bodyPr/>
                    <a:lstStyle/>
                    <a:p>
                      <a:pPr rtl="1"/>
                      <a:r>
                        <a:rPr lang="he-IL" sz="1600" dirty="0" smtClean="0"/>
                        <a:t>שי </a:t>
                      </a:r>
                      <a:r>
                        <a:rPr lang="he-IL" sz="1600" dirty="0" err="1" smtClean="0"/>
                        <a:t>פייראייזן</a:t>
                      </a:r>
                      <a:endParaRPr lang="he-IL" sz="1600" dirty="0"/>
                    </a:p>
                  </a:txBody>
                  <a:tcPr/>
                </a:tc>
                <a:tc>
                  <a:txBody>
                    <a:bodyPr/>
                    <a:lstStyle/>
                    <a:p>
                      <a:pPr rtl="1"/>
                      <a:r>
                        <a:rPr lang="he-IL" sz="1600" dirty="0" smtClean="0"/>
                        <a:t>איתי שפירא</a:t>
                      </a:r>
                      <a:endParaRPr lang="he-IL" sz="1600" dirty="0"/>
                    </a:p>
                  </a:txBody>
                  <a:tcPr/>
                </a:tc>
              </a:tr>
              <a:tr h="370840">
                <a:tc vMerge="1">
                  <a:txBody>
                    <a:bodyPr/>
                    <a:lstStyle/>
                    <a:p>
                      <a:pPr rtl="1"/>
                      <a:endParaRPr lang="he-IL" sz="1600" dirty="0"/>
                    </a:p>
                  </a:txBody>
                  <a:tcPr/>
                </a:tc>
                <a:tc>
                  <a:txBody>
                    <a:bodyPr/>
                    <a:lstStyle/>
                    <a:p>
                      <a:pPr rtl="1"/>
                      <a:r>
                        <a:rPr lang="he-IL" sz="1600" dirty="0" smtClean="0"/>
                        <a:t>אמיר כהן</a:t>
                      </a:r>
                      <a:endParaRPr lang="he-IL" sz="1600" dirty="0"/>
                    </a:p>
                  </a:txBody>
                  <a:tcPr/>
                </a:tc>
                <a:tc>
                  <a:txBody>
                    <a:bodyPr/>
                    <a:lstStyle/>
                    <a:p>
                      <a:pPr algn="l" rtl="0"/>
                      <a:r>
                        <a:rPr lang="en-US" sz="1600" dirty="0" smtClean="0"/>
                        <a:t>Guido </a:t>
                      </a:r>
                      <a:r>
                        <a:rPr lang="en-US" sz="1600" dirty="0" err="1" smtClean="0"/>
                        <a:t>Cerioni</a:t>
                      </a:r>
                      <a:endParaRPr lang="he-IL" sz="1600" dirty="0"/>
                    </a:p>
                  </a:txBody>
                  <a:tcPr/>
                </a:tc>
                <a:tc>
                  <a:txBody>
                    <a:bodyPr/>
                    <a:lstStyle/>
                    <a:p>
                      <a:pPr rtl="1"/>
                      <a:r>
                        <a:rPr lang="he-IL" sz="1600" dirty="0" smtClean="0"/>
                        <a:t>ציפי ארז</a:t>
                      </a:r>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תמי </a:t>
                      </a:r>
                      <a:r>
                        <a:rPr lang="he-IL" sz="1600" dirty="0" err="1" smtClean="0"/>
                        <a:t>רחמימוב</a:t>
                      </a:r>
                      <a:endParaRPr lang="he-IL" sz="1600" dirty="0" smtClean="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דוד</a:t>
                      </a:r>
                      <a:r>
                        <a:rPr lang="he-IL" sz="1600" baseline="0" dirty="0" smtClean="0"/>
                        <a:t> זיני</a:t>
                      </a:r>
                      <a:endParaRPr lang="he-IL" sz="1600" dirty="0" smtClean="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אורלי בן</a:t>
                      </a:r>
                      <a:r>
                        <a:rPr lang="he-IL" sz="1600" baseline="0" dirty="0" smtClean="0"/>
                        <a:t> </a:t>
                      </a:r>
                      <a:r>
                        <a:rPr lang="he-IL" sz="1600" dirty="0" smtClean="0"/>
                        <a:t>ארי</a:t>
                      </a:r>
                    </a:p>
                  </a:txBody>
                  <a:tcPr/>
                </a:tc>
                <a:tc>
                  <a:txBody>
                    <a:bodyPr/>
                    <a:lstStyle/>
                    <a:p>
                      <a:pPr rtl="1"/>
                      <a:r>
                        <a:rPr lang="he-IL" sz="1600" dirty="0" smtClean="0"/>
                        <a:t>אייל ברזילי</a:t>
                      </a:r>
                      <a:endParaRPr lang="he-IL" sz="1600" dirty="0"/>
                    </a:p>
                  </a:txBody>
                  <a:tcPr/>
                </a:tc>
              </a:tr>
              <a:tr h="370840">
                <a:tc vMerge="1">
                  <a:txBody>
                    <a:bodyPr/>
                    <a:lstStyle/>
                    <a:p>
                      <a:pPr rtl="1"/>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טלי כספי</a:t>
                      </a:r>
                    </a:p>
                  </a:txBody>
                  <a:tcPr/>
                </a:tc>
                <a:tc>
                  <a:txBody>
                    <a:bodyPr/>
                    <a:lstStyle/>
                    <a:p>
                      <a:pPr algn="l" rtl="0"/>
                      <a:r>
                        <a:rPr lang="en-US" sz="1600" dirty="0" smtClean="0"/>
                        <a:t>Tim </a:t>
                      </a:r>
                      <a:r>
                        <a:rPr lang="en-US" sz="1600" dirty="0" err="1" smtClean="0"/>
                        <a:t>Hullman</a:t>
                      </a:r>
                      <a:endParaRPr lang="he-IL" sz="1600" dirty="0"/>
                    </a:p>
                  </a:txBody>
                  <a:tcPr/>
                </a:tc>
                <a:tc>
                  <a:txBody>
                    <a:bodyPr/>
                    <a:lstStyle/>
                    <a:p>
                      <a:pPr rtl="1"/>
                      <a:r>
                        <a:rPr lang="he-IL" sz="1600" dirty="0" smtClean="0"/>
                        <a:t>תמיר צימבר</a:t>
                      </a:r>
                      <a:endParaRPr lang="he-IL" sz="1600" dirty="0"/>
                    </a:p>
                  </a:txBody>
                  <a:tcPr/>
                </a:tc>
                <a:tc>
                  <a:txBody>
                    <a:bodyPr/>
                    <a:lstStyle/>
                    <a:p>
                      <a:pPr rtl="1"/>
                      <a:r>
                        <a:rPr lang="he-IL" sz="1600" dirty="0" smtClean="0"/>
                        <a:t>רועי שטרית</a:t>
                      </a:r>
                      <a:endParaRPr lang="he-IL" sz="1600" dirty="0"/>
                    </a:p>
                  </a:txBody>
                  <a:tcPr/>
                </a:tc>
                <a:tc>
                  <a:txBody>
                    <a:bodyPr/>
                    <a:lstStyle/>
                    <a:p>
                      <a:pPr rtl="1"/>
                      <a:r>
                        <a:rPr lang="he-IL" sz="1600" dirty="0" smtClean="0"/>
                        <a:t>שאול צמח</a:t>
                      </a:r>
                      <a:endParaRPr lang="he-IL" sz="1600" dirty="0"/>
                    </a:p>
                  </a:txBody>
                  <a:tcPr/>
                </a:tc>
                <a:tc>
                  <a:txBody>
                    <a:bodyPr/>
                    <a:lstStyle/>
                    <a:p>
                      <a:pPr rtl="1"/>
                      <a:r>
                        <a:rPr lang="he-IL" sz="1600" dirty="0" smtClean="0"/>
                        <a:t>אורית שני</a:t>
                      </a:r>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שי שטאדלר</a:t>
                      </a:r>
                    </a:p>
                  </a:txBody>
                  <a:tcPr/>
                </a:tc>
              </a:tr>
              <a:tr h="370840">
                <a:tc vMerge="1">
                  <a:txBody>
                    <a:bodyPr/>
                    <a:lstStyle/>
                    <a:p>
                      <a:pPr rtl="1"/>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יניב </a:t>
                      </a:r>
                      <a:r>
                        <a:rPr lang="he-IL" sz="1600" dirty="0" err="1" smtClean="0"/>
                        <a:t>אלאלוף</a:t>
                      </a:r>
                      <a:endParaRPr lang="he-IL" sz="1600" dirty="0" smtClean="0"/>
                    </a:p>
                  </a:txBody>
                  <a:tcPr/>
                </a:tc>
                <a:tc>
                  <a:txBody>
                    <a:bodyPr/>
                    <a:lstStyle/>
                    <a:p>
                      <a:pPr algn="l" rtl="0"/>
                      <a:r>
                        <a:rPr lang="en-US" sz="1600" dirty="0" smtClean="0"/>
                        <a:t>Wong </a:t>
                      </a:r>
                      <a:r>
                        <a:rPr lang="en-US" sz="1600" dirty="0" err="1" smtClean="0"/>
                        <a:t>Hin</a:t>
                      </a:r>
                      <a:r>
                        <a:rPr lang="en-US" sz="1600" dirty="0" smtClean="0"/>
                        <a:t> Kai</a:t>
                      </a:r>
                      <a:endParaRPr lang="he-IL" sz="1600" dirty="0"/>
                    </a:p>
                  </a:txBody>
                  <a:tcPr/>
                </a:tc>
                <a:tc>
                  <a:txBody>
                    <a:bodyPr/>
                    <a:lstStyle/>
                    <a:p>
                      <a:pPr rtl="1"/>
                      <a:endParaRPr lang="he-IL" sz="1600" dirty="0"/>
                    </a:p>
                  </a:txBody>
                  <a:tcPr/>
                </a:tc>
                <a:tc>
                  <a:txBody>
                    <a:bodyPr/>
                    <a:lstStyle/>
                    <a:p>
                      <a:pPr rtl="1"/>
                      <a:r>
                        <a:rPr lang="he-IL" sz="1600" dirty="0" smtClean="0"/>
                        <a:t>יעל ואקנין</a:t>
                      </a:r>
                      <a:endParaRPr lang="he-IL" sz="1600" dirty="0"/>
                    </a:p>
                  </a:txBody>
                  <a:tcPr/>
                </a:tc>
                <a:tc>
                  <a:txBody>
                    <a:bodyPr/>
                    <a:lstStyle/>
                    <a:p>
                      <a:pPr rtl="1"/>
                      <a:r>
                        <a:rPr lang="he-IL" sz="1600" dirty="0" smtClean="0"/>
                        <a:t>עמית סער</a:t>
                      </a:r>
                      <a:endParaRPr lang="he-IL" sz="1600" dirty="0"/>
                    </a:p>
                  </a:txBody>
                  <a:tcPr/>
                </a:tc>
                <a:tc>
                  <a:txBody>
                    <a:bodyPr/>
                    <a:lstStyle/>
                    <a:p>
                      <a:pPr rtl="1"/>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he-IL" sz="1600" dirty="0" smtClean="0"/>
                    </a:p>
                  </a:txBody>
                  <a:tcPr/>
                </a:tc>
              </a:tr>
              <a:tr h="370840">
                <a:tc vMerge="1">
                  <a:txBody>
                    <a:bodyPr/>
                    <a:lstStyle/>
                    <a:p>
                      <a:pPr rtl="1"/>
                      <a:endParaRPr lang="he-IL" sz="1600" dirty="0"/>
                    </a:p>
                  </a:txBody>
                  <a:tcPr/>
                </a:tc>
                <a:tc>
                  <a:txBody>
                    <a:bodyPr/>
                    <a:lstStyle/>
                    <a:p>
                      <a:pPr rtl="1"/>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dirty="0" smtClean="0"/>
                        <a:t>חנניה שנייד</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he-IL" sz="1600" dirty="0" smtClean="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he-IL" sz="1600" dirty="0" smtClean="0"/>
                    </a:p>
                  </a:txBody>
                  <a:tcPr/>
                </a:tc>
                <a:tc>
                  <a:txBody>
                    <a:bodyPr/>
                    <a:lstStyle/>
                    <a:p>
                      <a:pPr rtl="1"/>
                      <a:endParaRPr lang="he-IL" sz="1600" dirty="0"/>
                    </a:p>
                  </a:txBody>
                  <a:tcPr/>
                </a:tc>
                <a:tc>
                  <a:txBody>
                    <a:bodyPr/>
                    <a:lstStyle/>
                    <a:p>
                      <a:pPr rtl="1"/>
                      <a:endParaRPr lang="he-IL" sz="16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he-IL" sz="1600" dirty="0" smtClean="0"/>
                    </a:p>
                  </a:txBody>
                  <a:tcPr/>
                </a:tc>
              </a:tr>
            </a:tbl>
          </a:graphicData>
        </a:graphic>
      </p:graphicFrame>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10</a:t>
            </a:fld>
            <a:endParaRPr lang="he-IL"/>
          </a:p>
        </p:txBody>
      </p:sp>
    </p:spTree>
    <p:extLst>
      <p:ext uri="{BB962C8B-B14F-4D97-AF65-F5344CB8AC3E}">
        <p14:creationId xmlns:p14="http://schemas.microsoft.com/office/powerpoint/2010/main" val="8768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3600" dirty="0" smtClean="0">
                <a:cs typeface="+mn-cs"/>
              </a:rPr>
              <a:t>תפקידי </a:t>
            </a:r>
            <a:r>
              <a:rPr lang="he-IL" sz="3600" dirty="0" smtClean="0">
                <a:cs typeface="+mn-cs"/>
              </a:rPr>
              <a:t>מנהלת </a:t>
            </a:r>
            <a:r>
              <a:rPr lang="he-IL" sz="3600" dirty="0" smtClean="0">
                <a:cs typeface="+mn-cs"/>
              </a:rPr>
              <a:t>הסימולציה</a:t>
            </a:r>
            <a:endParaRPr lang="he-IL" sz="3600" dirty="0">
              <a:cs typeface="+mn-cs"/>
            </a:endParaRPr>
          </a:p>
        </p:txBody>
      </p:sp>
      <p:sp>
        <p:nvSpPr>
          <p:cNvPr id="3" name="מציין מיקום תוכן 2"/>
          <p:cNvSpPr>
            <a:spLocks noGrp="1"/>
          </p:cNvSpPr>
          <p:nvPr>
            <p:ph idx="1"/>
          </p:nvPr>
        </p:nvSpPr>
        <p:spPr>
          <a:noFill/>
        </p:spPr>
        <p:txBody>
          <a:bodyPr>
            <a:normAutofit fontScale="62500" lnSpcReduction="20000"/>
          </a:bodyPr>
          <a:lstStyle/>
          <a:p>
            <a:pPr algn="just"/>
            <a:r>
              <a:rPr lang="he-IL" dirty="0" smtClean="0"/>
              <a:t>מטרת העל של המנהלת היא להעצים את למידת החניכים מהסימולציה ואת חווייתם מהתהליך.</a:t>
            </a:r>
          </a:p>
          <a:p>
            <a:pPr algn="just"/>
            <a:r>
              <a:rPr lang="he-IL" dirty="0" smtClean="0"/>
              <a:t>במסגרת זו, המנהלת</a:t>
            </a:r>
            <a:endParaRPr lang="he-IL" dirty="0" smtClean="0"/>
          </a:p>
          <a:p>
            <a:pPr lvl="1" algn="just"/>
            <a:r>
              <a:rPr lang="he-IL" dirty="0" smtClean="0"/>
              <a:t>מנהלת </a:t>
            </a:r>
            <a:r>
              <a:rPr lang="he-IL" dirty="0" smtClean="0"/>
              <a:t>את הסימולציה על כל שלביה</a:t>
            </a:r>
          </a:p>
          <a:p>
            <a:pPr lvl="1" algn="just"/>
            <a:r>
              <a:rPr lang="he-IL" dirty="0" smtClean="0"/>
              <a:t>מזרימה תרחישים ואירועים</a:t>
            </a:r>
          </a:p>
          <a:p>
            <a:pPr lvl="1" algn="just"/>
            <a:r>
              <a:rPr lang="he-IL" dirty="0" smtClean="0"/>
              <a:t>מתפעלת את מערכת "</a:t>
            </a:r>
            <a:r>
              <a:rPr lang="he-IL" dirty="0" err="1" smtClean="0"/>
              <a:t>קברנט</a:t>
            </a:r>
            <a:r>
              <a:rPr lang="he-IL" dirty="0" smtClean="0"/>
              <a:t>"</a:t>
            </a:r>
          </a:p>
          <a:p>
            <a:pPr lvl="1" algn="just"/>
            <a:r>
              <a:rPr lang="he-IL" dirty="0" smtClean="0"/>
              <a:t>משחקת חלק מהשחקנים בסימולציה</a:t>
            </a:r>
          </a:p>
          <a:p>
            <a:pPr lvl="1" algn="just"/>
            <a:r>
              <a:rPr lang="he-IL" dirty="0" smtClean="0"/>
              <a:t>משחקת כל שחקן שלא הוגדר מראש ואשר נדרש לשחקן אחר כלשהו</a:t>
            </a:r>
          </a:p>
          <a:p>
            <a:pPr lvl="1" algn="just"/>
            <a:r>
              <a:rPr lang="he-IL" dirty="0" smtClean="0"/>
              <a:t>מרכזת מומחיות מגופים שונים לגבי השחקנים </a:t>
            </a:r>
            <a:r>
              <a:rPr lang="he-IL" dirty="0" smtClean="0"/>
              <a:t>במשחק</a:t>
            </a:r>
          </a:p>
          <a:p>
            <a:pPr lvl="1" algn="just"/>
            <a:r>
              <a:rPr lang="he-IL" dirty="0" smtClean="0"/>
              <a:t>לומדת את עבודת החניכים: חברי מנהלת שצמודים לשחקנים שמשוחקים ע"י קבוצות החניכים, רשאים לנכוח בכל דיון של הקבוצה הרלוונטית, אך לא ליטול בו חלק. עם זאת, הם רשאים לנהל שיח עם המדריך המלווה את אותה הקבוצה.</a:t>
            </a:r>
          </a:p>
          <a:p>
            <a:pPr lvl="1" algn="just"/>
            <a:r>
              <a:rPr lang="he-IL" dirty="0" smtClean="0"/>
              <a:t>מתחקרת אירועים שהתרחשו במהלך הסימולציה לשם הצגתם במסגרת הרמת המסך</a:t>
            </a:r>
          </a:p>
          <a:p>
            <a:pPr algn="just"/>
            <a:r>
              <a:rPr lang="he-IL" dirty="0" smtClean="0"/>
              <a:t>גבולות </a:t>
            </a:r>
            <a:r>
              <a:rPr lang="he-IL" dirty="0"/>
              <a:t>ההתערבות של המנהלת בפעולות </a:t>
            </a:r>
            <a:r>
              <a:rPr lang="he-IL" dirty="0" smtClean="0"/>
              <a:t>השחקנים</a:t>
            </a:r>
            <a:endParaRPr lang="he-IL" dirty="0"/>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11</a:t>
            </a:fld>
            <a:endParaRPr lang="he-IL"/>
          </a:p>
        </p:txBody>
      </p:sp>
    </p:spTree>
    <p:extLst>
      <p:ext uri="{BB962C8B-B14F-4D97-AF65-F5344CB8AC3E}">
        <p14:creationId xmlns:p14="http://schemas.microsoft.com/office/powerpoint/2010/main" val="150962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dirty="0" smtClean="0">
                <a:cs typeface="+mn-cs"/>
              </a:rPr>
              <a:t>תקשורת במנהלת</a:t>
            </a:r>
            <a:endParaRPr lang="he-IL" dirty="0">
              <a:cs typeface="+mn-cs"/>
            </a:endParaRP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12</a:t>
            </a:fld>
            <a:endParaRPr lang="he-IL"/>
          </a:p>
        </p:txBody>
      </p:sp>
      <p:sp>
        <p:nvSpPr>
          <p:cNvPr id="3" name="מציין מיקום תוכן 2"/>
          <p:cNvSpPr>
            <a:spLocks noGrp="1"/>
          </p:cNvSpPr>
          <p:nvPr>
            <p:ph idx="1"/>
          </p:nvPr>
        </p:nvSpPr>
        <p:spPr/>
        <p:txBody>
          <a:bodyPr>
            <a:normAutofit/>
          </a:bodyPr>
          <a:lstStyle/>
          <a:p>
            <a:pPr algn="just"/>
            <a:r>
              <a:rPr lang="he-IL" dirty="0" smtClean="0"/>
              <a:t>ראיונות מצולמים עם משוב (אולפן של שלי שטרנברג</a:t>
            </a:r>
            <a:endParaRPr lang="he-IL" dirty="0" smtClean="0"/>
          </a:p>
          <a:p>
            <a:pPr algn="just"/>
            <a:r>
              <a:rPr lang="he-IL" dirty="0" smtClean="0"/>
              <a:t>פסקי זמן למסיבות עיתונאים?</a:t>
            </a:r>
            <a:endParaRPr lang="he-IL" dirty="0" smtClean="0"/>
          </a:p>
          <a:p>
            <a:pPr algn="just"/>
            <a:r>
              <a:rPr lang="he-IL" dirty="0" smtClean="0"/>
              <a:t>תרחישי תקשורת (</a:t>
            </a:r>
            <a:r>
              <a:rPr lang="he-IL" b="1" dirty="0" smtClean="0"/>
              <a:t>צריך להכין מראש</a:t>
            </a:r>
            <a:r>
              <a:rPr lang="he-IL" dirty="0" smtClean="0"/>
              <a:t>)</a:t>
            </a:r>
          </a:p>
          <a:p>
            <a:pPr algn="just"/>
            <a:r>
              <a:rPr lang="he-IL" dirty="0" smtClean="0"/>
              <a:t>מהדורות </a:t>
            </a:r>
            <a:r>
              <a:rPr lang="he-IL" dirty="0" smtClean="0"/>
              <a:t>חדשות, גיליונות </a:t>
            </a:r>
            <a:r>
              <a:rPr lang="he-IL" dirty="0" smtClean="0"/>
              <a:t>עיתונים וכדומה, מספר פעמים במהלך היום</a:t>
            </a:r>
            <a:endParaRPr lang="he-IL" dirty="0" smtClean="0"/>
          </a:p>
          <a:p>
            <a:pPr algn="just"/>
            <a:r>
              <a:rPr lang="he-IL" dirty="0" smtClean="0"/>
              <a:t>ניו מדיה (</a:t>
            </a:r>
            <a:r>
              <a:rPr lang="he-IL" dirty="0" err="1" smtClean="0"/>
              <a:t>טוויטר</a:t>
            </a:r>
            <a:r>
              <a:rPr lang="he-IL" dirty="0" smtClean="0"/>
              <a:t>, </a:t>
            </a:r>
            <a:r>
              <a:rPr lang="he-IL" dirty="0" err="1" smtClean="0"/>
              <a:t>פייסבוק</a:t>
            </a:r>
            <a:r>
              <a:rPr lang="he-IL" dirty="0" smtClean="0"/>
              <a:t> וכדומה</a:t>
            </a:r>
            <a:r>
              <a:rPr lang="he-IL" dirty="0" smtClean="0"/>
              <a:t>)</a:t>
            </a:r>
          </a:p>
          <a:p>
            <a:pPr algn="just"/>
            <a:r>
              <a:rPr lang="he-IL" dirty="0" smtClean="0"/>
              <a:t>תיעוד הסימולציה (</a:t>
            </a:r>
            <a:r>
              <a:rPr lang="he-IL" dirty="0" err="1" smtClean="0"/>
              <a:t>הוצל"א</a:t>
            </a:r>
            <a:r>
              <a:rPr lang="he-IL" dirty="0" smtClean="0"/>
              <a:t> מכללות)</a:t>
            </a:r>
            <a:endParaRPr lang="he-IL" dirty="0"/>
          </a:p>
        </p:txBody>
      </p:sp>
    </p:spTree>
    <p:extLst>
      <p:ext uri="{BB962C8B-B14F-4D97-AF65-F5344CB8AC3E}">
        <p14:creationId xmlns:p14="http://schemas.microsoft.com/office/powerpoint/2010/main" val="303875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dirty="0" smtClean="0">
                <a:cs typeface="+mn-cs"/>
              </a:rPr>
              <a:t>הרמת מסך וסיכום הסימולציה</a:t>
            </a:r>
            <a:endParaRPr lang="he-IL" dirty="0">
              <a:cs typeface="+mn-cs"/>
            </a:endParaRP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13</a:t>
            </a:fld>
            <a:endParaRPr lang="he-IL"/>
          </a:p>
        </p:txBody>
      </p:sp>
      <p:sp>
        <p:nvSpPr>
          <p:cNvPr id="3" name="מציין מיקום תוכן 2"/>
          <p:cNvSpPr>
            <a:spLocks noGrp="1"/>
          </p:cNvSpPr>
          <p:nvPr>
            <p:ph idx="1"/>
          </p:nvPr>
        </p:nvSpPr>
        <p:spPr/>
        <p:txBody>
          <a:bodyPr>
            <a:normAutofit lnSpcReduction="10000"/>
          </a:bodyPr>
          <a:lstStyle/>
          <a:p>
            <a:pPr algn="just"/>
            <a:r>
              <a:rPr lang="he-IL" dirty="0" smtClean="0"/>
              <a:t>הצגה של קבוצות החניכים</a:t>
            </a:r>
          </a:p>
          <a:p>
            <a:pPr algn="just"/>
            <a:r>
              <a:rPr lang="he-IL" dirty="0" smtClean="0"/>
              <a:t>הצגה של המנהלת בהתאם לתחקירים שנערוך תוך כדי התהליך</a:t>
            </a:r>
          </a:p>
          <a:p>
            <a:pPr lvl="1" algn="just"/>
            <a:r>
              <a:rPr lang="he-IL" dirty="0"/>
              <a:t>לקחים של המנהלת כשחקן וכמפעילת המשחק</a:t>
            </a:r>
          </a:p>
          <a:p>
            <a:pPr lvl="1" algn="just"/>
            <a:r>
              <a:rPr lang="he-IL" dirty="0"/>
              <a:t>לקחים לשחקנים (תוכניים ותהליכיים – אסטרטגיה מול מערכה)</a:t>
            </a:r>
          </a:p>
          <a:p>
            <a:pPr lvl="1" algn="just"/>
            <a:r>
              <a:rPr lang="he-IL" dirty="0"/>
              <a:t>לקחים אסטרטגיים ואופרטיביים ביחס למציאות</a:t>
            </a:r>
          </a:p>
          <a:p>
            <a:pPr algn="just"/>
            <a:r>
              <a:rPr lang="he-IL" dirty="0" smtClean="0"/>
              <a:t>סיכום מפקד המכללות</a:t>
            </a:r>
          </a:p>
          <a:p>
            <a:pPr algn="just"/>
            <a:r>
              <a:rPr lang="he-IL" dirty="0" smtClean="0"/>
              <a:t>חוכמת ההמונים</a:t>
            </a:r>
            <a:endParaRPr lang="he-IL" dirty="0"/>
          </a:p>
        </p:txBody>
      </p:sp>
    </p:spTree>
    <p:extLst>
      <p:ext uri="{BB962C8B-B14F-4D97-AF65-F5344CB8AC3E}">
        <p14:creationId xmlns:p14="http://schemas.microsoft.com/office/powerpoint/2010/main" val="245279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cs typeface="+mn-cs"/>
              </a:rPr>
              <a:t>מטרות הסימולציה המדינית-ביטחונית</a:t>
            </a:r>
            <a:endParaRPr lang="he-IL" dirty="0">
              <a:cs typeface="+mn-cs"/>
            </a:endParaRPr>
          </a:p>
        </p:txBody>
      </p:sp>
      <p:sp>
        <p:nvSpPr>
          <p:cNvPr id="3" name="מציין מיקום תוכן 2"/>
          <p:cNvSpPr>
            <a:spLocks noGrp="1"/>
          </p:cNvSpPr>
          <p:nvPr>
            <p:ph idx="1"/>
          </p:nvPr>
        </p:nvSpPr>
        <p:spPr>
          <a:xfrm>
            <a:off x="464820" y="1600200"/>
            <a:ext cx="8229600" cy="4525963"/>
          </a:xfrm>
        </p:spPr>
        <p:txBody>
          <a:bodyPr>
            <a:normAutofit fontScale="77500" lnSpcReduction="20000"/>
          </a:bodyPr>
          <a:lstStyle/>
          <a:p>
            <a:pPr algn="just"/>
            <a:r>
              <a:rPr lang="he-IL" dirty="0" smtClean="0"/>
              <a:t>פיתוח חשיבה אסטרטגית וקבלת החלטות במצבי לחץ ומשבר</a:t>
            </a:r>
          </a:p>
          <a:p>
            <a:pPr algn="just"/>
            <a:r>
              <a:rPr lang="he-IL" dirty="0" smtClean="0"/>
              <a:t>תרגול מיומנויות משא ומתן, רטוריקה, תקשורת ועוד</a:t>
            </a:r>
          </a:p>
          <a:p>
            <a:pPr algn="just"/>
            <a:r>
              <a:rPr lang="he-IL" dirty="0" smtClean="0"/>
              <a:t>התנסות במשחק סימולציה במערכות מורכבות כמודל לניתוח מערכתי, תוך שימוש בגישת העיצוב במלואה, עד לגיבוש </a:t>
            </a:r>
            <a:r>
              <a:rPr lang="he-IL" dirty="0"/>
              <a:t>אסטרטגיה </a:t>
            </a:r>
            <a:r>
              <a:rPr lang="he-IL" dirty="0" smtClean="0"/>
              <a:t>ומערכה, </a:t>
            </a:r>
            <a:r>
              <a:rPr lang="he-IL" dirty="0"/>
              <a:t>באופן חוזר ונשנה</a:t>
            </a:r>
          </a:p>
          <a:p>
            <a:pPr algn="just"/>
            <a:r>
              <a:rPr lang="he-IL" dirty="0" smtClean="0"/>
              <a:t>לימוד מקיף של עולמות התוכן המדיניים – התמקדות בסכסוך הישראלי-פלסטיני</a:t>
            </a:r>
          </a:p>
          <a:p>
            <a:pPr algn="just"/>
            <a:r>
              <a:rPr lang="he-IL" dirty="0"/>
              <a:t>חשיפה משמעותית למעשה המדיני השלם ולזיקתו למעשה </a:t>
            </a:r>
            <a:r>
              <a:rPr lang="he-IL" dirty="0" smtClean="0"/>
              <a:t>הביטחוני</a:t>
            </a:r>
          </a:p>
          <a:p>
            <a:pPr algn="just"/>
            <a:r>
              <a:rPr lang="he-IL" dirty="0" smtClean="0"/>
              <a:t>הכרות מעמיקה עם שחקן חשוב אחד לפחות</a:t>
            </a:r>
          </a:p>
          <a:p>
            <a:pPr algn="just"/>
            <a:r>
              <a:rPr lang="he-IL" dirty="0" smtClean="0"/>
              <a:t>בחינת דרכי פעולה לתרחישים דמיוניים שיכולים להתרחש במציאות</a:t>
            </a:r>
            <a:endParaRPr lang="he-IL" dirty="0"/>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2</a:t>
            </a:fld>
            <a:endParaRPr lang="he-IL"/>
          </a:p>
        </p:txBody>
      </p:sp>
    </p:spTree>
    <p:extLst>
      <p:ext uri="{BB962C8B-B14F-4D97-AF65-F5344CB8AC3E}">
        <p14:creationId xmlns:p14="http://schemas.microsoft.com/office/powerpoint/2010/main" val="2465948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643042" y="428604"/>
            <a:ext cx="6215106" cy="57864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טרפז 6"/>
          <p:cNvSpPr/>
          <p:nvPr/>
        </p:nvSpPr>
        <p:spPr>
          <a:xfrm rot="10800000">
            <a:off x="2571736" y="1428736"/>
            <a:ext cx="4500594" cy="2571768"/>
          </a:xfrm>
          <a:prstGeom prst="trapezoid">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p:nvSpPr>
        <p:spPr>
          <a:xfrm>
            <a:off x="5306791" y="1643050"/>
            <a:ext cx="1479787" cy="9007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smtClean="0">
                <a:solidFill>
                  <a:schemeClr val="tx1"/>
                </a:solidFill>
                <a:latin typeface="David" pitchFamily="34" charset="-79"/>
                <a:cs typeface="David" pitchFamily="34" charset="-79"/>
              </a:rPr>
              <a:t>מערכת עבר - מורשת</a:t>
            </a:r>
            <a:endParaRPr lang="he-IL" b="1" dirty="0">
              <a:solidFill>
                <a:schemeClr val="tx1"/>
              </a:solidFill>
              <a:latin typeface="David" pitchFamily="34" charset="-79"/>
              <a:cs typeface="David" pitchFamily="34" charset="-79"/>
            </a:endParaRPr>
          </a:p>
        </p:txBody>
      </p:sp>
      <p:sp>
        <p:nvSpPr>
          <p:cNvPr id="9" name="מלבן מעוגל 8"/>
          <p:cNvSpPr/>
          <p:nvPr/>
        </p:nvSpPr>
        <p:spPr>
          <a:xfrm>
            <a:off x="2857488" y="1643050"/>
            <a:ext cx="1479787" cy="9007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smtClean="0">
                <a:solidFill>
                  <a:schemeClr val="tx1"/>
                </a:solidFill>
                <a:latin typeface="David" pitchFamily="34" charset="-79"/>
                <a:cs typeface="David" pitchFamily="34" charset="-79"/>
              </a:rPr>
              <a:t>מערכת נוכחית -  מתהווה</a:t>
            </a:r>
            <a:endParaRPr lang="he-IL" b="1" dirty="0">
              <a:solidFill>
                <a:schemeClr val="tx1"/>
              </a:solidFill>
              <a:latin typeface="David" pitchFamily="34" charset="-79"/>
              <a:cs typeface="David" pitchFamily="34" charset="-79"/>
            </a:endParaRPr>
          </a:p>
        </p:txBody>
      </p:sp>
      <p:sp>
        <p:nvSpPr>
          <p:cNvPr id="10" name="מלבן מעוגל 9"/>
          <p:cNvSpPr/>
          <p:nvPr/>
        </p:nvSpPr>
        <p:spPr>
          <a:xfrm>
            <a:off x="4071934" y="2428868"/>
            <a:ext cx="1479787" cy="9007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smtClean="0">
                <a:solidFill>
                  <a:schemeClr val="tx1"/>
                </a:solidFill>
                <a:latin typeface="David" pitchFamily="34" charset="-79"/>
                <a:cs typeface="David" pitchFamily="34" charset="-79"/>
              </a:rPr>
              <a:t>מערכת עתידית - </a:t>
            </a:r>
          </a:p>
          <a:p>
            <a:pPr algn="ctr"/>
            <a:r>
              <a:rPr lang="he-IL" b="1" dirty="0" smtClean="0">
                <a:solidFill>
                  <a:schemeClr val="tx1"/>
                </a:solidFill>
                <a:latin typeface="David" pitchFamily="34" charset="-79"/>
                <a:cs typeface="David" pitchFamily="34" charset="-79"/>
              </a:rPr>
              <a:t>רצויה</a:t>
            </a:r>
            <a:endParaRPr lang="he-IL" b="1" dirty="0">
              <a:solidFill>
                <a:schemeClr val="tx1"/>
              </a:solidFill>
              <a:latin typeface="David" pitchFamily="34" charset="-79"/>
              <a:cs typeface="David" pitchFamily="34" charset="-79"/>
            </a:endParaRPr>
          </a:p>
        </p:txBody>
      </p:sp>
      <p:cxnSp>
        <p:nvCxnSpPr>
          <p:cNvPr id="12" name="מחבר חץ ישר 11"/>
          <p:cNvCxnSpPr/>
          <p:nvPr/>
        </p:nvCxnSpPr>
        <p:spPr>
          <a:xfrm>
            <a:off x="4357686" y="1857364"/>
            <a:ext cx="928694" cy="158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572000" y="1428736"/>
            <a:ext cx="571504" cy="646331"/>
          </a:xfrm>
          <a:prstGeom prst="rect">
            <a:avLst/>
          </a:prstGeom>
          <a:solidFill>
            <a:schemeClr val="bg1">
              <a:lumMod val="85000"/>
            </a:schemeClr>
          </a:solidFill>
        </p:spPr>
        <p:txBody>
          <a:bodyPr wrap="square" lIns="0" rIns="0" rtlCol="1">
            <a:spAutoFit/>
          </a:bodyPr>
          <a:lstStyle/>
          <a:p>
            <a:pPr algn="ctr"/>
            <a:r>
              <a:rPr lang="he-IL" sz="1200" b="1" dirty="0" smtClean="0">
                <a:solidFill>
                  <a:srgbClr val="C00000"/>
                </a:solidFill>
                <a:latin typeface="David" pitchFamily="34" charset="-79"/>
                <a:cs typeface="David" pitchFamily="34" charset="-79"/>
              </a:rPr>
              <a:t>זיהוי פער רלוונטיות (היסט)</a:t>
            </a:r>
            <a:endParaRPr lang="he-IL" sz="1200" b="1" dirty="0">
              <a:solidFill>
                <a:srgbClr val="C00000"/>
              </a:solidFill>
              <a:latin typeface="David" pitchFamily="34" charset="-79"/>
              <a:cs typeface="David" pitchFamily="34" charset="-79"/>
            </a:endParaRPr>
          </a:p>
        </p:txBody>
      </p:sp>
      <p:sp>
        <p:nvSpPr>
          <p:cNvPr id="21" name="TextBox 20"/>
          <p:cNvSpPr txBox="1"/>
          <p:nvPr/>
        </p:nvSpPr>
        <p:spPr>
          <a:xfrm>
            <a:off x="4524515" y="2059226"/>
            <a:ext cx="571505" cy="461665"/>
          </a:xfrm>
          <a:prstGeom prst="rect">
            <a:avLst/>
          </a:prstGeom>
          <a:solidFill>
            <a:schemeClr val="bg1">
              <a:lumMod val="85000"/>
            </a:schemeClr>
          </a:solidFill>
        </p:spPr>
        <p:txBody>
          <a:bodyPr wrap="square" lIns="0" rIns="0" rtlCol="1">
            <a:spAutoFit/>
          </a:bodyPr>
          <a:lstStyle/>
          <a:p>
            <a:pPr algn="ctr"/>
            <a:r>
              <a:rPr lang="he-IL" sz="1200" b="1" dirty="0" smtClean="0">
                <a:solidFill>
                  <a:srgbClr val="C00000"/>
                </a:solidFill>
                <a:latin typeface="David" pitchFamily="34" charset="-79"/>
                <a:cs typeface="David" pitchFamily="34" charset="-79"/>
              </a:rPr>
              <a:t>זיהוי פוטנציאל</a:t>
            </a:r>
            <a:endParaRPr lang="he-IL" sz="1200" b="1" dirty="0">
              <a:solidFill>
                <a:srgbClr val="C00000"/>
              </a:solidFill>
              <a:latin typeface="David" pitchFamily="34" charset="-79"/>
              <a:cs typeface="David" pitchFamily="34" charset="-79"/>
            </a:endParaRPr>
          </a:p>
        </p:txBody>
      </p:sp>
      <p:cxnSp>
        <p:nvCxnSpPr>
          <p:cNvPr id="15" name="מחבר חץ ישר 14"/>
          <p:cNvCxnSpPr/>
          <p:nvPr/>
        </p:nvCxnSpPr>
        <p:spPr>
          <a:xfrm>
            <a:off x="4357686" y="2071678"/>
            <a:ext cx="357190" cy="28575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מחבר חץ ישר 16"/>
          <p:cNvCxnSpPr/>
          <p:nvPr/>
        </p:nvCxnSpPr>
        <p:spPr>
          <a:xfrm rot="10800000" flipV="1">
            <a:off x="4929190" y="2071678"/>
            <a:ext cx="357190" cy="28575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מלבן מעוגל 21"/>
          <p:cNvSpPr/>
          <p:nvPr/>
        </p:nvSpPr>
        <p:spPr>
          <a:xfrm>
            <a:off x="3286116" y="3429000"/>
            <a:ext cx="3071834" cy="47211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smtClean="0">
                <a:solidFill>
                  <a:schemeClr val="tx1"/>
                </a:solidFill>
                <a:latin typeface="David" pitchFamily="34" charset="-79"/>
                <a:cs typeface="David" pitchFamily="34" charset="-79"/>
              </a:rPr>
              <a:t>עיקרי האסטרטגיה הראשונית</a:t>
            </a:r>
            <a:endParaRPr lang="he-IL" b="1" dirty="0">
              <a:solidFill>
                <a:schemeClr val="tx1"/>
              </a:solidFill>
              <a:latin typeface="David" pitchFamily="34" charset="-79"/>
              <a:cs typeface="David" pitchFamily="34" charset="-79"/>
            </a:endParaRPr>
          </a:p>
        </p:txBody>
      </p:sp>
      <p:sp>
        <p:nvSpPr>
          <p:cNvPr id="23" name="משולש שווה שוקיים 22"/>
          <p:cNvSpPr/>
          <p:nvPr/>
        </p:nvSpPr>
        <p:spPr>
          <a:xfrm>
            <a:off x="2750331" y="3786190"/>
            <a:ext cx="4143404" cy="785818"/>
          </a:xfrm>
          <a:prstGeom prst="triangle">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4" name="TextBox 23"/>
          <p:cNvSpPr txBox="1"/>
          <p:nvPr/>
        </p:nvSpPr>
        <p:spPr>
          <a:xfrm>
            <a:off x="3786182" y="4143380"/>
            <a:ext cx="2121093" cy="369332"/>
          </a:xfrm>
          <a:prstGeom prst="rect">
            <a:avLst/>
          </a:prstGeom>
          <a:noFill/>
        </p:spPr>
        <p:txBody>
          <a:bodyPr wrap="none" rtlCol="1">
            <a:spAutoFit/>
          </a:bodyPr>
          <a:lstStyle/>
          <a:p>
            <a:r>
              <a:rPr lang="he-IL" b="1" dirty="0" smtClean="0">
                <a:latin typeface="David" pitchFamily="34" charset="-79"/>
                <a:cs typeface="David" pitchFamily="34" charset="-79"/>
              </a:rPr>
              <a:t>ביקורת עצמית -הנגדה</a:t>
            </a:r>
            <a:endParaRPr lang="he-IL" b="1" dirty="0">
              <a:latin typeface="David" pitchFamily="34" charset="-79"/>
              <a:cs typeface="David" pitchFamily="34" charset="-79"/>
            </a:endParaRPr>
          </a:p>
        </p:txBody>
      </p:sp>
      <p:sp>
        <p:nvSpPr>
          <p:cNvPr id="25" name="משולש שווה שוקיים 24"/>
          <p:cNvSpPr/>
          <p:nvPr/>
        </p:nvSpPr>
        <p:spPr>
          <a:xfrm rot="10800000">
            <a:off x="2742036" y="4587984"/>
            <a:ext cx="4115979" cy="626966"/>
          </a:xfrm>
          <a:prstGeom prst="triangle">
            <a:avLst>
              <a:gd name="adj" fmla="val 50202"/>
            </a:avLst>
          </a:prstGeom>
          <a:solidFill>
            <a:schemeClr val="bg1">
              <a:lumMod val="9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6" name="TextBox 33"/>
          <p:cNvSpPr txBox="1"/>
          <p:nvPr/>
        </p:nvSpPr>
        <p:spPr>
          <a:xfrm>
            <a:off x="3714744" y="4572008"/>
            <a:ext cx="2143172" cy="861774"/>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he-IL" b="1" dirty="0" smtClean="0">
                <a:latin typeface="David" pitchFamily="34" charset="-79"/>
                <a:cs typeface="David" pitchFamily="34" charset="-79"/>
              </a:rPr>
              <a:t>אסטרטגיה מכוננת</a:t>
            </a:r>
          </a:p>
          <a:p>
            <a:pPr algn="ctr"/>
            <a:r>
              <a:rPr lang="he-IL" sz="1400" b="1" dirty="0" smtClean="0">
                <a:latin typeface="David" pitchFamily="34" charset="-79"/>
                <a:cs typeface="David" pitchFamily="34" charset="-79"/>
              </a:rPr>
              <a:t>היגיון אסטרטגי</a:t>
            </a:r>
          </a:p>
          <a:p>
            <a:pPr algn="ctr"/>
            <a:endParaRPr lang="he-IL" b="1" dirty="0" smtClean="0">
              <a:latin typeface="David" pitchFamily="34" charset="-79"/>
              <a:cs typeface="David" pitchFamily="34" charset="-79"/>
            </a:endParaRPr>
          </a:p>
        </p:txBody>
      </p:sp>
      <p:cxnSp>
        <p:nvCxnSpPr>
          <p:cNvPr id="28" name="מחבר ישר 27"/>
          <p:cNvCxnSpPr>
            <a:stCxn id="25" idx="2"/>
          </p:cNvCxnSpPr>
          <p:nvPr/>
        </p:nvCxnSpPr>
        <p:spPr>
          <a:xfrm rot="16200000" flipH="1">
            <a:off x="6520239" y="4925759"/>
            <a:ext cx="715537" cy="399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מחבר ישר 28"/>
          <p:cNvCxnSpPr/>
          <p:nvPr/>
        </p:nvCxnSpPr>
        <p:spPr>
          <a:xfrm rot="16200000" flipH="1">
            <a:off x="2388085" y="4940984"/>
            <a:ext cx="715536" cy="125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מחבר ישר 30"/>
          <p:cNvCxnSpPr/>
          <p:nvPr/>
        </p:nvCxnSpPr>
        <p:spPr>
          <a:xfrm>
            <a:off x="2755772" y="5303520"/>
            <a:ext cx="2020824" cy="768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מחבר ישר 31"/>
          <p:cNvCxnSpPr/>
          <p:nvPr/>
        </p:nvCxnSpPr>
        <p:spPr>
          <a:xfrm rot="10800000" flipV="1">
            <a:off x="4785740" y="5303520"/>
            <a:ext cx="2121408" cy="75895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9" name="TextBox 82"/>
          <p:cNvSpPr txBox="1"/>
          <p:nvPr/>
        </p:nvSpPr>
        <p:spPr>
          <a:xfrm>
            <a:off x="3286116" y="5143512"/>
            <a:ext cx="2928958" cy="830997"/>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he-IL" b="1" dirty="0" smtClean="0">
                <a:latin typeface="David" pitchFamily="34" charset="-79"/>
                <a:cs typeface="David" pitchFamily="34" charset="-79"/>
              </a:rPr>
              <a:t>רעיון ותצורה של מערכה למימוש האסטרטגיה</a:t>
            </a:r>
          </a:p>
          <a:p>
            <a:pPr algn="ctr"/>
            <a:r>
              <a:rPr lang="he-IL" sz="1200" b="1" dirty="0" smtClean="0">
                <a:latin typeface="David" pitchFamily="34" charset="-79"/>
                <a:cs typeface="David" pitchFamily="34" charset="-79"/>
              </a:rPr>
              <a:t>מערכת מבצעים</a:t>
            </a:r>
          </a:p>
        </p:txBody>
      </p:sp>
      <p:sp>
        <p:nvSpPr>
          <p:cNvPr id="40" name="TextBox 34"/>
          <p:cNvSpPr txBox="1"/>
          <p:nvPr/>
        </p:nvSpPr>
        <p:spPr>
          <a:xfrm>
            <a:off x="3929058" y="6143644"/>
            <a:ext cx="1785918" cy="677108"/>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he-IL" sz="2400" b="1" dirty="0" smtClean="0">
                <a:solidFill>
                  <a:srgbClr val="FFC000"/>
                </a:solidFill>
                <a:latin typeface="David" pitchFamily="34" charset="-79"/>
                <a:cs typeface="David" pitchFamily="34" charset="-79"/>
              </a:rPr>
              <a:t>תכנון</a:t>
            </a:r>
          </a:p>
          <a:p>
            <a:pPr algn="ctr"/>
            <a:r>
              <a:rPr lang="he-IL" sz="1400" b="1" dirty="0" smtClean="0">
                <a:solidFill>
                  <a:srgbClr val="FFC000"/>
                </a:solidFill>
                <a:latin typeface="David" pitchFamily="34" charset="-79"/>
                <a:cs typeface="David" pitchFamily="34" charset="-79"/>
              </a:rPr>
              <a:t>תוכנית</a:t>
            </a:r>
            <a:endParaRPr lang="he-IL" sz="1400" b="1" dirty="0">
              <a:solidFill>
                <a:srgbClr val="FFC000"/>
              </a:solidFill>
              <a:latin typeface="David" pitchFamily="34" charset="-79"/>
              <a:cs typeface="David" pitchFamily="34" charset="-79"/>
            </a:endParaRPr>
          </a:p>
        </p:txBody>
      </p:sp>
      <p:sp>
        <p:nvSpPr>
          <p:cNvPr id="55" name="סוגר מרובע שמאלי 54"/>
          <p:cNvSpPr/>
          <p:nvPr/>
        </p:nvSpPr>
        <p:spPr>
          <a:xfrm rot="5400000">
            <a:off x="2238475" y="761864"/>
            <a:ext cx="5095675" cy="5143536"/>
          </a:xfrm>
          <a:prstGeom prst="leftBracket">
            <a:avLst/>
          </a:prstGeom>
          <a:ln w="28575">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txBody>
          <a:bodyPr rtlCol="1" anchor="ct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endParaRPr lang="he-IL"/>
          </a:p>
        </p:txBody>
      </p:sp>
      <p:sp>
        <p:nvSpPr>
          <p:cNvPr id="6" name="TextBox 5"/>
          <p:cNvSpPr txBox="1"/>
          <p:nvPr/>
        </p:nvSpPr>
        <p:spPr>
          <a:xfrm>
            <a:off x="3643306" y="571480"/>
            <a:ext cx="2262158" cy="369332"/>
          </a:xfrm>
          <a:prstGeom prst="rect">
            <a:avLst/>
          </a:prstGeom>
          <a:solidFill>
            <a:schemeClr val="bg1">
              <a:lumMod val="85000"/>
            </a:schemeClr>
          </a:solidFill>
        </p:spPr>
        <p:txBody>
          <a:bodyPr wrap="none" rtlCol="1">
            <a:spAutoFit/>
          </a:bodyPr>
          <a:lstStyle/>
          <a:p>
            <a:r>
              <a:rPr lang="he-IL" b="1" dirty="0" smtClean="0">
                <a:latin typeface="David" pitchFamily="34" charset="-79"/>
                <a:cs typeface="David" pitchFamily="34" charset="-79"/>
              </a:rPr>
              <a:t>הבניית למידה מתמשכת</a:t>
            </a:r>
            <a:endParaRPr lang="he-IL" b="1" dirty="0">
              <a:latin typeface="David" pitchFamily="34" charset="-79"/>
              <a:cs typeface="David" pitchFamily="34" charset="-79"/>
            </a:endParaRPr>
          </a:p>
        </p:txBody>
      </p:sp>
      <p:sp>
        <p:nvSpPr>
          <p:cNvPr id="61" name="סוגר מסולסל שמאלי 60"/>
          <p:cNvSpPr/>
          <p:nvPr/>
        </p:nvSpPr>
        <p:spPr>
          <a:xfrm rot="10800000">
            <a:off x="7215206" y="1214422"/>
            <a:ext cx="571504" cy="285752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2" name="סוגר מסולסל שמאלי 61"/>
          <p:cNvSpPr/>
          <p:nvPr/>
        </p:nvSpPr>
        <p:spPr>
          <a:xfrm rot="10800000">
            <a:off x="7215206" y="5072074"/>
            <a:ext cx="500066" cy="952978"/>
          </a:xfrm>
          <a:prstGeom prst="leftBrace">
            <a:avLst>
              <a:gd name="adj1" fmla="val 4129"/>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3" name="סוגר מסולסל שמאלי 62"/>
          <p:cNvSpPr/>
          <p:nvPr/>
        </p:nvSpPr>
        <p:spPr>
          <a:xfrm rot="10800000">
            <a:off x="7286644" y="500042"/>
            <a:ext cx="500066" cy="64294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dirty="0"/>
          </a:p>
        </p:txBody>
      </p:sp>
      <p:sp>
        <p:nvSpPr>
          <p:cNvPr id="64" name="TextBox 63"/>
          <p:cNvSpPr txBox="1"/>
          <p:nvPr/>
        </p:nvSpPr>
        <p:spPr>
          <a:xfrm>
            <a:off x="7786742" y="142852"/>
            <a:ext cx="1428728" cy="1723549"/>
          </a:xfrm>
          <a:prstGeom prst="rect">
            <a:avLst/>
          </a:prstGeom>
          <a:noFill/>
        </p:spPr>
        <p:txBody>
          <a:bodyPr wrap="square" rtlCol="1">
            <a:spAutoFit/>
          </a:bodyPr>
          <a:lstStyle/>
          <a:p>
            <a:pPr algn="ctr"/>
            <a:r>
              <a:rPr lang="he-IL" sz="1400" b="1" dirty="0" smtClean="0"/>
              <a:t>א. הבנייה-</a:t>
            </a:r>
          </a:p>
          <a:p>
            <a:pPr algn="ctr"/>
            <a:r>
              <a:rPr lang="he-IL" sz="1400" b="1" dirty="0" smtClean="0"/>
              <a:t>יצירת תנאים ללמידה</a:t>
            </a:r>
          </a:p>
          <a:p>
            <a:pPr algn="ctr"/>
            <a:r>
              <a:rPr lang="he-IL" sz="1000" b="1" dirty="0" smtClean="0"/>
              <a:t>מהם התנאים (ומהם החסמים) התפישתיים שיאפשרו הבנה מערכתית של ההיסט והפוטנציאל?</a:t>
            </a:r>
          </a:p>
          <a:p>
            <a:pPr algn="ctr"/>
            <a:endParaRPr lang="he-IL" sz="1400" b="1" dirty="0">
              <a:solidFill>
                <a:schemeClr val="tx1">
                  <a:lumMod val="65000"/>
                  <a:lumOff val="35000"/>
                </a:schemeClr>
              </a:solidFill>
            </a:endParaRPr>
          </a:p>
        </p:txBody>
      </p:sp>
      <p:sp>
        <p:nvSpPr>
          <p:cNvPr id="65" name="TextBox 64"/>
          <p:cNvSpPr txBox="1"/>
          <p:nvPr/>
        </p:nvSpPr>
        <p:spPr>
          <a:xfrm>
            <a:off x="7643866" y="1714488"/>
            <a:ext cx="1571604" cy="2031325"/>
          </a:xfrm>
          <a:prstGeom prst="rect">
            <a:avLst/>
          </a:prstGeom>
          <a:noFill/>
        </p:spPr>
        <p:txBody>
          <a:bodyPr wrap="square" rtlCol="1">
            <a:spAutoFit/>
          </a:bodyPr>
          <a:lstStyle/>
          <a:p>
            <a:pPr algn="ctr"/>
            <a:r>
              <a:rPr lang="he-IL" sz="1400" b="1" dirty="0" smtClean="0"/>
              <a:t>ב. ניתוח ויצירת אסטרטגיה ראשונית</a:t>
            </a:r>
          </a:p>
          <a:p>
            <a:pPr algn="ctr"/>
            <a:r>
              <a:rPr lang="he-IL" sz="1200" b="1" dirty="0" smtClean="0"/>
              <a:t>מהם ההיסט והפוטנציאל ?</a:t>
            </a:r>
          </a:p>
          <a:p>
            <a:pPr algn="ctr"/>
            <a:endParaRPr lang="he-IL" sz="1200" b="1" dirty="0" smtClean="0"/>
          </a:p>
          <a:p>
            <a:pPr algn="ctr"/>
            <a:endParaRPr lang="he-IL" sz="1200" b="1" dirty="0" smtClean="0"/>
          </a:p>
          <a:p>
            <a:pPr algn="ctr"/>
            <a:endParaRPr lang="he-IL" sz="1200" b="1" dirty="0" smtClean="0"/>
          </a:p>
          <a:p>
            <a:pPr algn="ctr"/>
            <a:r>
              <a:rPr lang="he-IL" sz="1200" b="1" dirty="0" smtClean="0"/>
              <a:t>מהי האסטרטגיה הראשונית ?</a:t>
            </a:r>
            <a:endParaRPr lang="he-IL" sz="1400" b="1" dirty="0"/>
          </a:p>
        </p:txBody>
      </p:sp>
      <p:sp>
        <p:nvSpPr>
          <p:cNvPr id="66" name="TextBox 65"/>
          <p:cNvSpPr txBox="1"/>
          <p:nvPr/>
        </p:nvSpPr>
        <p:spPr>
          <a:xfrm>
            <a:off x="7500958" y="5357826"/>
            <a:ext cx="1643042" cy="1292662"/>
          </a:xfrm>
          <a:prstGeom prst="rect">
            <a:avLst/>
          </a:prstGeom>
          <a:noFill/>
        </p:spPr>
        <p:txBody>
          <a:bodyPr wrap="square" rtlCol="1">
            <a:spAutoFit/>
          </a:bodyPr>
          <a:lstStyle/>
          <a:p>
            <a:pPr algn="ctr"/>
            <a:r>
              <a:rPr lang="he-IL" sz="1400" b="1" dirty="0" smtClean="0"/>
              <a:t>ד. מערכת מבצעים </a:t>
            </a:r>
            <a:r>
              <a:rPr lang="he-IL" sz="1400" b="1" dirty="0" err="1" smtClean="0"/>
              <a:t>לישום</a:t>
            </a:r>
            <a:r>
              <a:rPr lang="he-IL" sz="1400" b="1" dirty="0" smtClean="0"/>
              <a:t> האסטרטגיה</a:t>
            </a:r>
          </a:p>
          <a:p>
            <a:pPr algn="ctr"/>
            <a:r>
              <a:rPr lang="he-IL" sz="1200" b="1" dirty="0" smtClean="0"/>
              <a:t>אלו פעולות עקרוניות יממשו את </a:t>
            </a:r>
            <a:r>
              <a:rPr lang="he-IL" sz="1200" b="1" dirty="0" err="1" smtClean="0"/>
              <a:t>ההגיון</a:t>
            </a:r>
            <a:r>
              <a:rPr lang="he-IL" sz="1200" b="1" dirty="0" smtClean="0"/>
              <a:t> האסטרטגי?</a:t>
            </a:r>
          </a:p>
          <a:p>
            <a:pPr algn="ctr"/>
            <a:endParaRPr lang="he-IL" sz="1400" b="1" dirty="0">
              <a:solidFill>
                <a:schemeClr val="tx1">
                  <a:lumMod val="65000"/>
                  <a:lumOff val="35000"/>
                </a:schemeClr>
              </a:solidFill>
            </a:endParaRPr>
          </a:p>
        </p:txBody>
      </p:sp>
      <p:sp>
        <p:nvSpPr>
          <p:cNvPr id="67" name="סוגר מסולסל שמאלי 66"/>
          <p:cNvSpPr/>
          <p:nvPr/>
        </p:nvSpPr>
        <p:spPr>
          <a:xfrm rot="10800000">
            <a:off x="7215206" y="4071942"/>
            <a:ext cx="571504" cy="100013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8" name="TextBox 67"/>
          <p:cNvSpPr txBox="1"/>
          <p:nvPr/>
        </p:nvSpPr>
        <p:spPr>
          <a:xfrm>
            <a:off x="7715272" y="4143381"/>
            <a:ext cx="1428728" cy="1261884"/>
          </a:xfrm>
          <a:prstGeom prst="rect">
            <a:avLst/>
          </a:prstGeom>
          <a:noFill/>
        </p:spPr>
        <p:txBody>
          <a:bodyPr wrap="square" rtlCol="1">
            <a:spAutoFit/>
          </a:bodyPr>
          <a:lstStyle/>
          <a:p>
            <a:pPr algn="ctr"/>
            <a:r>
              <a:rPr lang="he-IL" sz="1400" b="1" dirty="0" smtClean="0"/>
              <a:t>ג. </a:t>
            </a:r>
            <a:r>
              <a:rPr lang="he-IL" sz="1400" b="1" dirty="0" err="1" smtClean="0"/>
              <a:t>אתגור</a:t>
            </a:r>
            <a:r>
              <a:rPr lang="he-IL" sz="1400" b="1" dirty="0" smtClean="0"/>
              <a:t> וחיזוק האסטרטגיה</a:t>
            </a:r>
          </a:p>
          <a:p>
            <a:pPr algn="ctr"/>
            <a:r>
              <a:rPr lang="he-IL" sz="1200" b="1" dirty="0" smtClean="0"/>
              <a:t>מה עלול לאתגר את האסטרטגיה ?</a:t>
            </a:r>
          </a:p>
          <a:p>
            <a:pPr algn="ctr"/>
            <a:r>
              <a:rPr lang="he-IL" sz="1200" b="1" dirty="0" smtClean="0"/>
              <a:t>מה האסטרטגיה לאחר </a:t>
            </a:r>
            <a:r>
              <a:rPr lang="he-IL" sz="1200" b="1" dirty="0" err="1" smtClean="0"/>
              <a:t>איתגורה</a:t>
            </a:r>
            <a:r>
              <a:rPr lang="he-IL" sz="1200" b="1" dirty="0" smtClean="0"/>
              <a:t>?</a:t>
            </a:r>
            <a:endParaRPr lang="he-IL" sz="1400" b="1" dirty="0">
              <a:solidFill>
                <a:schemeClr val="tx1">
                  <a:lumMod val="65000"/>
                  <a:lumOff val="35000"/>
                </a:schemeClr>
              </a:solidFill>
            </a:endParaRPr>
          </a:p>
        </p:txBody>
      </p:sp>
      <p:sp>
        <p:nvSpPr>
          <p:cNvPr id="69" name="TextBox 68"/>
          <p:cNvSpPr txBox="1"/>
          <p:nvPr/>
        </p:nvSpPr>
        <p:spPr>
          <a:xfrm>
            <a:off x="142844" y="1518930"/>
            <a:ext cx="1035819" cy="1815882"/>
          </a:xfrm>
          <a:prstGeom prst="rect">
            <a:avLst/>
          </a:prstGeom>
          <a:noFill/>
        </p:spPr>
        <p:txBody>
          <a:bodyPr wrap="square" rtlCol="1">
            <a:spAutoFit/>
          </a:bodyPr>
          <a:lstStyle/>
          <a:p>
            <a:pPr>
              <a:buFont typeface="Arial" pitchFamily="34" charset="0"/>
              <a:buChar char="•"/>
            </a:pPr>
            <a:r>
              <a:rPr lang="he-IL" sz="1400" b="1" dirty="0" err="1" smtClean="0">
                <a:solidFill>
                  <a:srgbClr val="00B050"/>
                </a:solidFill>
              </a:rPr>
              <a:t>מע</a:t>
            </a:r>
            <a:r>
              <a:rPr lang="en-US" sz="1400" b="1" dirty="0" smtClean="0">
                <a:solidFill>
                  <a:srgbClr val="00B050"/>
                </a:solidFill>
              </a:rPr>
              <a:t>'</a:t>
            </a:r>
            <a:r>
              <a:rPr lang="he-IL" sz="1400" b="1" dirty="0" smtClean="0">
                <a:solidFill>
                  <a:srgbClr val="00B050"/>
                </a:solidFill>
              </a:rPr>
              <a:t> </a:t>
            </a:r>
            <a:r>
              <a:rPr lang="he-IL" sz="1400" b="1" dirty="0" err="1" smtClean="0">
                <a:solidFill>
                  <a:srgbClr val="00B050"/>
                </a:solidFill>
              </a:rPr>
              <a:t>איזורית</a:t>
            </a:r>
            <a:r>
              <a:rPr lang="he-IL" sz="1400" b="1" dirty="0" smtClean="0">
                <a:solidFill>
                  <a:srgbClr val="00B050"/>
                </a:solidFill>
              </a:rPr>
              <a:t> –בינלאומית</a:t>
            </a:r>
          </a:p>
          <a:p>
            <a:pPr>
              <a:buFont typeface="Arial" pitchFamily="34" charset="0"/>
              <a:buChar char="•"/>
            </a:pPr>
            <a:r>
              <a:rPr lang="he-IL" sz="1400" b="1" dirty="0" smtClean="0">
                <a:solidFill>
                  <a:srgbClr val="FF0000"/>
                </a:solidFill>
              </a:rPr>
              <a:t>מערכת יריבה</a:t>
            </a:r>
          </a:p>
          <a:p>
            <a:pPr>
              <a:buFont typeface="Arial" pitchFamily="34" charset="0"/>
              <a:buChar char="•"/>
            </a:pPr>
            <a:r>
              <a:rPr lang="he-IL" sz="1400" b="1" dirty="0" smtClean="0">
                <a:solidFill>
                  <a:srgbClr val="0070C0"/>
                </a:solidFill>
              </a:rPr>
              <a:t>צה"ל- תפיסות, ארגון...</a:t>
            </a:r>
            <a:endParaRPr lang="he-IL" sz="1400" b="1" dirty="0">
              <a:solidFill>
                <a:srgbClr val="0070C0"/>
              </a:solidFill>
            </a:endParaRPr>
          </a:p>
        </p:txBody>
      </p:sp>
      <p:sp>
        <p:nvSpPr>
          <p:cNvPr id="70" name="סוגר מסולסל שמאלי 69"/>
          <p:cNvSpPr/>
          <p:nvPr/>
        </p:nvSpPr>
        <p:spPr>
          <a:xfrm>
            <a:off x="1142976" y="1500174"/>
            <a:ext cx="571504" cy="1714512"/>
          </a:xfrm>
          <a:prstGeom prst="leftBrac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71" name="TextBox 34"/>
          <p:cNvSpPr txBox="1"/>
          <p:nvPr/>
        </p:nvSpPr>
        <p:spPr>
          <a:xfrm>
            <a:off x="3183127" y="-45904"/>
            <a:ext cx="3071803" cy="461665"/>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he-IL" sz="2400" b="1" dirty="0" smtClean="0">
                <a:latin typeface="David" pitchFamily="34" charset="-79"/>
              </a:rPr>
              <a:t>תהליך העיצוב </a:t>
            </a:r>
          </a:p>
        </p:txBody>
      </p:sp>
      <p:sp>
        <p:nvSpPr>
          <p:cNvPr id="72" name="TextBox 34"/>
          <p:cNvSpPr txBox="1"/>
          <p:nvPr/>
        </p:nvSpPr>
        <p:spPr>
          <a:xfrm>
            <a:off x="1571604" y="5786454"/>
            <a:ext cx="1785918"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he-IL" sz="1600" b="1" dirty="0" smtClean="0">
                <a:latin typeface="David" pitchFamily="34" charset="-79"/>
                <a:cs typeface="David" pitchFamily="34" charset="-79"/>
              </a:rPr>
              <a:t>הגדרת מערכת למידה לבחינת תקפות התפיסה </a:t>
            </a:r>
            <a:endParaRPr lang="he-IL" sz="1050" b="1" dirty="0">
              <a:latin typeface="David" pitchFamily="34" charset="-79"/>
              <a:cs typeface="David" pitchFamily="34" charset="-79"/>
            </a:endParaRPr>
          </a:p>
        </p:txBody>
      </p:sp>
      <p:cxnSp>
        <p:nvCxnSpPr>
          <p:cNvPr id="73" name="מחבר ישר 72"/>
          <p:cNvCxnSpPr/>
          <p:nvPr/>
        </p:nvCxnSpPr>
        <p:spPr>
          <a:xfrm rot="16200000" flipH="1">
            <a:off x="5292083" y="6423692"/>
            <a:ext cx="286908" cy="125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מחבר ישר 73"/>
          <p:cNvCxnSpPr/>
          <p:nvPr/>
        </p:nvCxnSpPr>
        <p:spPr>
          <a:xfrm rot="16200000" flipH="1">
            <a:off x="4006199" y="6423692"/>
            <a:ext cx="286908" cy="125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5" name="מחבר ישר 74"/>
          <p:cNvCxnSpPr/>
          <p:nvPr/>
        </p:nvCxnSpPr>
        <p:spPr>
          <a:xfrm>
            <a:off x="4143372" y="6538106"/>
            <a:ext cx="678645" cy="3199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6" name="מחבר ישר 75"/>
          <p:cNvCxnSpPr/>
          <p:nvPr/>
        </p:nvCxnSpPr>
        <p:spPr>
          <a:xfrm rot="10800000" flipV="1">
            <a:off x="4822018" y="6563791"/>
            <a:ext cx="632775" cy="2942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מחבר ישר 42"/>
          <p:cNvCxnSpPr/>
          <p:nvPr/>
        </p:nvCxnSpPr>
        <p:spPr>
          <a:xfrm>
            <a:off x="4143372" y="6286520"/>
            <a:ext cx="128588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2" name="מלבן מעוגל 51"/>
          <p:cNvSpPr/>
          <p:nvPr/>
        </p:nvSpPr>
        <p:spPr>
          <a:xfrm>
            <a:off x="4143372" y="6072206"/>
            <a:ext cx="1357322" cy="1428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smtClean="0">
                <a:solidFill>
                  <a:schemeClr val="tx1"/>
                </a:solidFill>
                <a:latin typeface="David" pitchFamily="34" charset="-79"/>
                <a:cs typeface="David" pitchFamily="34" charset="-79"/>
              </a:rPr>
              <a:t>מסמך תפיסה</a:t>
            </a:r>
            <a:endParaRPr lang="he-IL" sz="1400" b="1" dirty="0">
              <a:solidFill>
                <a:schemeClr val="tx1"/>
              </a:solidFill>
              <a:latin typeface="David" pitchFamily="34" charset="-79"/>
              <a:cs typeface="David" pitchFamily="34" charset="-79"/>
            </a:endParaRPr>
          </a:p>
        </p:txBody>
      </p:sp>
      <p:cxnSp>
        <p:nvCxnSpPr>
          <p:cNvPr id="54" name="מחבר חץ ישר 53"/>
          <p:cNvCxnSpPr>
            <a:stCxn id="52" idx="1"/>
          </p:cNvCxnSpPr>
          <p:nvPr/>
        </p:nvCxnSpPr>
        <p:spPr>
          <a:xfrm rot="10800000">
            <a:off x="3357554" y="6072206"/>
            <a:ext cx="785818" cy="7143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29525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3600" dirty="0">
                <a:cs typeface="+mn-cs"/>
              </a:rPr>
              <a:t>הסימולציה </a:t>
            </a:r>
            <a:r>
              <a:rPr lang="he-IL" sz="3600" dirty="0">
                <a:cs typeface="+mn-cs"/>
              </a:rPr>
              <a:t>המדינית-ביטחונית: תכני </a:t>
            </a:r>
            <a:r>
              <a:rPr lang="he-IL" sz="3600" dirty="0" smtClean="0">
                <a:cs typeface="+mn-cs"/>
              </a:rPr>
              <a:t>טעינה</a:t>
            </a:r>
            <a:endParaRPr lang="he-IL" sz="3600" dirty="0">
              <a:cs typeface="+mn-cs"/>
            </a:endParaRPr>
          </a:p>
        </p:txBody>
      </p:sp>
      <p:sp>
        <p:nvSpPr>
          <p:cNvPr id="3" name="מציין מיקום תוכן 2"/>
          <p:cNvSpPr>
            <a:spLocks noGrp="1"/>
          </p:cNvSpPr>
          <p:nvPr>
            <p:ph idx="1"/>
          </p:nvPr>
        </p:nvSpPr>
        <p:spPr>
          <a:xfrm>
            <a:off x="457200" y="1219200"/>
            <a:ext cx="8229600" cy="5137150"/>
          </a:xfrm>
          <a:noFill/>
        </p:spPr>
        <p:txBody>
          <a:bodyPr>
            <a:normAutofit fontScale="25000" lnSpcReduction="20000"/>
          </a:bodyPr>
          <a:lstStyle/>
          <a:p>
            <a:pPr algn="just"/>
            <a:r>
              <a:rPr lang="he-IL" sz="6400" b="1" dirty="0" smtClean="0"/>
              <a:t>קורסים מכינים: </a:t>
            </a:r>
          </a:p>
          <a:p>
            <a:pPr lvl="1" algn="just"/>
            <a:r>
              <a:rPr lang="he-IL" sz="6400" dirty="0" smtClean="0"/>
              <a:t>מושגי יסוד בביטחון הלאומי</a:t>
            </a:r>
          </a:p>
          <a:p>
            <a:pPr lvl="1" algn="just"/>
            <a:r>
              <a:rPr lang="he-IL" sz="6400" dirty="0" smtClean="0"/>
              <a:t>התפתחות המחשבה הצבאית-האסטרטגית</a:t>
            </a:r>
          </a:p>
          <a:p>
            <a:pPr lvl="1" algn="just"/>
            <a:r>
              <a:rPr lang="he-IL" sz="6400" dirty="0" smtClean="0"/>
              <a:t>חשיבה אסטרטגית</a:t>
            </a:r>
          </a:p>
          <a:p>
            <a:pPr lvl="1" algn="just"/>
            <a:r>
              <a:rPr lang="he-IL" sz="6400" dirty="0" smtClean="0"/>
              <a:t>הגנה לאומית, המזרח התיכון</a:t>
            </a:r>
          </a:p>
          <a:p>
            <a:pPr lvl="1" algn="just"/>
            <a:r>
              <a:rPr lang="he-IL" sz="6400" dirty="0" smtClean="0"/>
              <a:t>מדיניות חוץ</a:t>
            </a:r>
          </a:p>
          <a:p>
            <a:pPr algn="just"/>
            <a:r>
              <a:rPr lang="he-IL" sz="6400" b="1" dirty="0" smtClean="0"/>
              <a:t>הכנות וסיורים בדרום (24-26.10.17), </a:t>
            </a:r>
            <a:r>
              <a:rPr lang="he-IL" sz="6400" b="1" dirty="0" err="1" smtClean="0"/>
              <a:t>באיו"ש</a:t>
            </a:r>
            <a:r>
              <a:rPr lang="he-IL" sz="6400" b="1" dirty="0" smtClean="0"/>
              <a:t> (20-22.12.17) ובמשרד החוץ (27.12.17)</a:t>
            </a:r>
          </a:p>
          <a:p>
            <a:pPr algn="just"/>
            <a:r>
              <a:rPr lang="he-IL" sz="6400" b="1" dirty="0" smtClean="0"/>
              <a:t>התנסות אסטרטגית הזירה הצפונית (09-11.01.18)</a:t>
            </a:r>
          </a:p>
          <a:p>
            <a:pPr algn="just"/>
            <a:r>
              <a:rPr lang="he-IL" sz="6400" b="1" dirty="0" smtClean="0"/>
              <a:t>פרופ' דניאל </a:t>
            </a:r>
            <a:r>
              <a:rPr lang="he-IL" sz="6400" b="1" dirty="0" err="1" smtClean="0"/>
              <a:t>כהנמן</a:t>
            </a:r>
            <a:r>
              <a:rPr lang="he-IL" sz="6400" b="1" dirty="0" smtClean="0"/>
              <a:t> (15.01.18)</a:t>
            </a:r>
          </a:p>
          <a:p>
            <a:pPr algn="just"/>
            <a:r>
              <a:rPr lang="he-IL" sz="6400" b="1" dirty="0"/>
              <a:t>סיור ירושלים (19-20.02.18)</a:t>
            </a:r>
            <a:endParaRPr lang="he-IL" sz="6400" dirty="0"/>
          </a:p>
          <a:p>
            <a:pPr algn="just"/>
            <a:r>
              <a:rPr lang="he-IL" sz="6400" b="1" dirty="0"/>
              <a:t>פרדיגמות שונות לפתרון הסכסוך הישראלי-פלסטיני</a:t>
            </a:r>
            <a:r>
              <a:rPr lang="he-IL" sz="6400" dirty="0"/>
              <a:t>: </a:t>
            </a:r>
          </a:p>
          <a:p>
            <a:pPr lvl="1" algn="just"/>
            <a:r>
              <a:rPr lang="he-IL" sz="6400" dirty="0"/>
              <a:t>ד"ר שאול אריאלי, קיצור תולדות הסכסוך (12.02.18)</a:t>
            </a:r>
          </a:p>
          <a:p>
            <a:pPr lvl="1" algn="just"/>
            <a:r>
              <a:rPr lang="he-IL" sz="6400" dirty="0"/>
              <a:t>פנל דוברים ישראלים (</a:t>
            </a:r>
            <a:r>
              <a:rPr lang="he-IL" sz="6400" dirty="0" err="1"/>
              <a:t>קרולין</a:t>
            </a:r>
            <a:r>
              <a:rPr lang="he-IL" sz="6400" dirty="0"/>
              <a:t> גליק, עודד רביבי, מירון רפפורט, </a:t>
            </a:r>
            <a:r>
              <a:rPr lang="he-IL" sz="6400" dirty="0" smtClean="0"/>
              <a:t>ד"ר נמרוד </a:t>
            </a:r>
            <a:r>
              <a:rPr lang="he-IL" sz="6400" dirty="0" err="1" smtClean="0"/>
              <a:t>נוביק</a:t>
            </a:r>
            <a:r>
              <a:rPr lang="he-IL" sz="6400" dirty="0" smtClean="0"/>
              <a:t>) </a:t>
            </a:r>
            <a:r>
              <a:rPr lang="he-IL" sz="6400" dirty="0"/>
              <a:t>(12.02.18)</a:t>
            </a:r>
          </a:p>
          <a:p>
            <a:pPr lvl="1" algn="just"/>
            <a:r>
              <a:rPr lang="he-IL" sz="6400" dirty="0"/>
              <a:t>דוברים פלסטינים </a:t>
            </a:r>
            <a:r>
              <a:rPr lang="he-IL" sz="6400" dirty="0" smtClean="0"/>
              <a:t>(אליאס </a:t>
            </a:r>
            <a:r>
              <a:rPr lang="he-IL" sz="6400" dirty="0" err="1" smtClean="0"/>
              <a:t>זנאנירי</a:t>
            </a:r>
            <a:r>
              <a:rPr lang="he-IL" sz="6400" dirty="0" smtClean="0"/>
              <a:t>, </a:t>
            </a:r>
            <a:r>
              <a:rPr lang="he-IL" sz="6400" dirty="0"/>
              <a:t>אשרף אל </a:t>
            </a:r>
            <a:r>
              <a:rPr lang="he-IL" sz="6400" dirty="0" err="1"/>
              <a:t>עג'רמי</a:t>
            </a:r>
            <a:r>
              <a:rPr lang="he-IL" sz="6400" dirty="0"/>
              <a:t>, </a:t>
            </a:r>
            <a:r>
              <a:rPr lang="he-IL" sz="6400" dirty="0" err="1" smtClean="0"/>
              <a:t>סופיאן</a:t>
            </a:r>
            <a:r>
              <a:rPr lang="he-IL" sz="6400" dirty="0" smtClean="0"/>
              <a:t> אבו </a:t>
            </a:r>
            <a:r>
              <a:rPr lang="he-IL" sz="6400" dirty="0" err="1" smtClean="0"/>
              <a:t>זיידה</a:t>
            </a:r>
            <a:r>
              <a:rPr lang="he-IL" sz="6400" dirty="0" smtClean="0"/>
              <a:t>) (21.02.18</a:t>
            </a:r>
            <a:r>
              <a:rPr lang="he-IL" sz="6400" dirty="0"/>
              <a:t>)</a:t>
            </a:r>
          </a:p>
          <a:p>
            <a:pPr lvl="1" algn="just"/>
            <a:r>
              <a:rPr lang="he-IL" sz="6400" dirty="0"/>
              <a:t>דוברים בינלאומיים – נציגי הקוורטט (שגריר ארה"ב בישראל, שגריר רוסיה בישראל, </a:t>
            </a:r>
            <a:r>
              <a:rPr lang="he-IL" sz="6400" dirty="0" smtClean="0"/>
              <a:t>שליח </a:t>
            </a:r>
            <a:r>
              <a:rPr lang="he-IL" sz="6400" dirty="0"/>
              <a:t>האיחוד האירופי למזרח </a:t>
            </a:r>
            <a:r>
              <a:rPr lang="he-IL" sz="6400" dirty="0" smtClean="0"/>
              <a:t>התיכון, </a:t>
            </a:r>
            <a:r>
              <a:rPr lang="he-IL" sz="6400" dirty="0"/>
              <a:t>נציג שליח האו"ם למזרח </a:t>
            </a:r>
            <a:r>
              <a:rPr lang="he-IL" sz="6400" dirty="0" smtClean="0"/>
              <a:t>התיכון) </a:t>
            </a:r>
            <a:r>
              <a:rPr lang="he-IL" sz="6400" dirty="0"/>
              <a:t>(21.02.18</a:t>
            </a:r>
            <a:r>
              <a:rPr lang="he-IL" sz="6400" dirty="0" smtClean="0"/>
              <a:t>)</a:t>
            </a:r>
          </a:p>
          <a:p>
            <a:pPr algn="just"/>
            <a:r>
              <a:rPr lang="he-IL" sz="6400" b="1" dirty="0" smtClean="0"/>
              <a:t>שלי שטרנברג, הדרכה בנושא ראיונות מצולמים (14.02.18)</a:t>
            </a: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4</a:t>
            </a:fld>
            <a:endParaRPr lang="he-IL"/>
          </a:p>
        </p:txBody>
      </p:sp>
    </p:spTree>
    <p:extLst>
      <p:ext uri="{BB962C8B-B14F-4D97-AF65-F5344CB8AC3E}">
        <p14:creationId xmlns:p14="http://schemas.microsoft.com/office/powerpoint/2010/main" val="80170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229600" cy="1143000"/>
          </a:xfrm>
        </p:spPr>
        <p:txBody>
          <a:bodyPr>
            <a:normAutofit/>
          </a:bodyPr>
          <a:lstStyle/>
          <a:p>
            <a:r>
              <a:rPr lang="he-IL" dirty="0" smtClean="0">
                <a:cs typeface="+mn-cs"/>
              </a:rPr>
              <a:t>לו"ז ההיערכות והסימולציה</a:t>
            </a:r>
            <a:endParaRPr lang="he-IL" dirty="0">
              <a:cs typeface="+mn-cs"/>
            </a:endParaRP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5</a:t>
            </a:fld>
            <a:endParaRPr lang="he-IL"/>
          </a:p>
        </p:txBody>
      </p:sp>
      <p:graphicFrame>
        <p:nvGraphicFramePr>
          <p:cNvPr id="6" name="מציין מיקום תוכן 5"/>
          <p:cNvGraphicFramePr>
            <a:graphicFrameLocks noGrp="1"/>
          </p:cNvGraphicFramePr>
          <p:nvPr>
            <p:ph idx="1"/>
            <p:extLst>
              <p:ext uri="{D42A27DB-BD31-4B8C-83A1-F6EECF244321}">
                <p14:modId xmlns:p14="http://schemas.microsoft.com/office/powerpoint/2010/main" val="1334691145"/>
              </p:ext>
            </p:extLst>
          </p:nvPr>
        </p:nvGraphicFramePr>
        <p:xfrm>
          <a:off x="457200" y="838200"/>
          <a:ext cx="8229600" cy="5090160"/>
        </p:xfrm>
        <a:graphic>
          <a:graphicData uri="http://schemas.openxmlformats.org/drawingml/2006/table">
            <a:tbl>
              <a:tblPr rtl="1" firstRow="1" bandRow="1">
                <a:tableStyleId>{5C22544A-7EE6-4342-B048-85BDC9FD1C3A}</a:tableStyleId>
              </a:tblPr>
              <a:tblGrid>
                <a:gridCol w="1158240"/>
                <a:gridCol w="3947160"/>
                <a:gridCol w="3124200"/>
              </a:tblGrid>
              <a:tr h="370840">
                <a:tc>
                  <a:txBody>
                    <a:bodyPr/>
                    <a:lstStyle/>
                    <a:p>
                      <a:pPr rtl="1"/>
                      <a:r>
                        <a:rPr lang="he-IL" sz="1200" dirty="0" smtClean="0"/>
                        <a:t>תאריך</a:t>
                      </a:r>
                      <a:endParaRPr lang="he-IL" sz="1200" dirty="0"/>
                    </a:p>
                  </a:txBody>
                  <a:tcPr/>
                </a:tc>
                <a:tc>
                  <a:txBody>
                    <a:bodyPr/>
                    <a:lstStyle/>
                    <a:p>
                      <a:pPr rtl="1"/>
                      <a:r>
                        <a:rPr lang="he-IL" sz="1200" dirty="0" smtClean="0"/>
                        <a:t>תוכן</a:t>
                      </a:r>
                      <a:endParaRPr lang="he-IL" sz="1200" dirty="0"/>
                    </a:p>
                  </a:txBody>
                  <a:tcPr/>
                </a:tc>
                <a:tc>
                  <a:txBody>
                    <a:bodyPr/>
                    <a:lstStyle/>
                    <a:p>
                      <a:pPr rtl="1"/>
                      <a:r>
                        <a:rPr lang="he-IL" sz="1200" dirty="0" smtClean="0"/>
                        <a:t>הערות</a:t>
                      </a:r>
                      <a:endParaRPr lang="he-IL" sz="1200" dirty="0"/>
                    </a:p>
                  </a:txBody>
                  <a:tcPr/>
                </a:tc>
              </a:tr>
              <a:tr h="370840">
                <a:tc>
                  <a:txBody>
                    <a:bodyPr/>
                    <a:lstStyle/>
                    <a:p>
                      <a:pPr rtl="1"/>
                      <a:r>
                        <a:rPr lang="he-IL" sz="1200" dirty="0" smtClean="0"/>
                        <a:t>16.01.18</a:t>
                      </a:r>
                      <a:endParaRPr lang="he-IL" sz="1200" dirty="0"/>
                    </a:p>
                  </a:txBody>
                  <a:tcPr/>
                </a:tc>
                <a:tc>
                  <a:txBody>
                    <a:bodyPr/>
                    <a:lstStyle/>
                    <a:p>
                      <a:pPr algn="just" rtl="1"/>
                      <a:r>
                        <a:rPr lang="he-IL" sz="1200" dirty="0" smtClean="0"/>
                        <a:t>הצגת הסימולציה</a:t>
                      </a:r>
                      <a:endParaRPr lang="he-IL" sz="1200" dirty="0"/>
                    </a:p>
                  </a:txBody>
                  <a:tcPr/>
                </a:tc>
                <a:tc>
                  <a:txBody>
                    <a:bodyPr/>
                    <a:lstStyle/>
                    <a:p>
                      <a:pPr algn="just" rtl="1"/>
                      <a:endParaRPr lang="he-IL" sz="1200" dirty="0"/>
                    </a:p>
                  </a:txBody>
                  <a:tcPr/>
                </a:tc>
              </a:tr>
              <a:tr h="370840">
                <a:tc>
                  <a:txBody>
                    <a:bodyPr/>
                    <a:lstStyle/>
                    <a:p>
                      <a:pPr rtl="1"/>
                      <a:r>
                        <a:rPr lang="he-IL" sz="1200" dirty="0" smtClean="0"/>
                        <a:t>12.02.18</a:t>
                      </a:r>
                      <a:endParaRPr lang="he-IL" sz="1200" dirty="0"/>
                    </a:p>
                  </a:txBody>
                  <a:tcPr>
                    <a:solidFill>
                      <a:schemeClr val="accent1">
                        <a:tint val="20000"/>
                      </a:schemeClr>
                    </a:solidFill>
                  </a:tcPr>
                </a:tc>
                <a:tc>
                  <a:txBody>
                    <a:bodyPr/>
                    <a:lstStyle/>
                    <a:p>
                      <a:pPr algn="just" rtl="1"/>
                      <a:r>
                        <a:rPr lang="he-IL" sz="1200" dirty="0" smtClean="0"/>
                        <a:t>טעינה </a:t>
                      </a:r>
                      <a:r>
                        <a:rPr lang="he-IL" sz="1200" dirty="0" smtClean="0"/>
                        <a:t>(ד"ר שאול </a:t>
                      </a:r>
                      <a:r>
                        <a:rPr lang="he-IL" sz="1200" dirty="0" smtClean="0"/>
                        <a:t>אריאלי + פנל דוברים ישראלים)</a:t>
                      </a:r>
                      <a:endParaRPr lang="he-IL" sz="1200" dirty="0"/>
                    </a:p>
                  </a:txBody>
                  <a:tcPr>
                    <a:solidFill>
                      <a:schemeClr val="accent1">
                        <a:tint val="20000"/>
                      </a:schemeClr>
                    </a:solidFill>
                  </a:tcPr>
                </a:tc>
                <a:tc>
                  <a:txBody>
                    <a:bodyPr/>
                    <a:lstStyle/>
                    <a:p>
                      <a:pPr algn="just" rtl="1"/>
                      <a:r>
                        <a:rPr lang="he-IL" sz="1200" dirty="0" smtClean="0"/>
                        <a:t>הפצת </a:t>
                      </a:r>
                      <a:r>
                        <a:rPr lang="he-IL" sz="1200" dirty="0" smtClean="0"/>
                        <a:t>התרחיש</a:t>
                      </a:r>
                      <a:endParaRPr lang="he-IL" sz="1200" dirty="0" smtClean="0"/>
                    </a:p>
                  </a:txBody>
                  <a:tcPr>
                    <a:solidFill>
                      <a:schemeClr val="accent1">
                        <a:tint val="20000"/>
                      </a:schemeClr>
                    </a:solidFill>
                  </a:tcPr>
                </a:tc>
              </a:tr>
              <a:tr h="370840">
                <a:tc>
                  <a:txBody>
                    <a:bodyPr/>
                    <a:lstStyle/>
                    <a:p>
                      <a:pPr rtl="1"/>
                      <a:r>
                        <a:rPr lang="he-IL" sz="1200" dirty="0" smtClean="0"/>
                        <a:t>14.02.18</a:t>
                      </a:r>
                      <a:endParaRPr lang="he-IL" sz="1200" dirty="0"/>
                    </a:p>
                  </a:txBody>
                  <a:tcPr/>
                </a:tc>
                <a:tc>
                  <a:txBody>
                    <a:bodyPr/>
                    <a:lstStyle/>
                    <a:p>
                      <a:pPr algn="just" rtl="1"/>
                      <a:r>
                        <a:rPr lang="he-IL" sz="1200" kern="1200" dirty="0" smtClean="0">
                          <a:solidFill>
                            <a:schemeClr val="dk1"/>
                          </a:solidFill>
                          <a:latin typeface="+mn-lt"/>
                          <a:ea typeface="+mn-ea"/>
                          <a:cs typeface="+mn-cs"/>
                        </a:rPr>
                        <a:t>הצגת מערכת "</a:t>
                      </a:r>
                      <a:r>
                        <a:rPr lang="he-IL" sz="1200" kern="1200" dirty="0" err="1" smtClean="0">
                          <a:solidFill>
                            <a:schemeClr val="dk1"/>
                          </a:solidFill>
                          <a:latin typeface="+mn-lt"/>
                          <a:ea typeface="+mn-ea"/>
                          <a:cs typeface="+mn-cs"/>
                        </a:rPr>
                        <a:t>קברנט</a:t>
                      </a:r>
                      <a:r>
                        <a:rPr lang="he-IL" sz="1200" kern="1200" dirty="0" smtClean="0">
                          <a:solidFill>
                            <a:schemeClr val="dk1"/>
                          </a:solidFill>
                          <a:latin typeface="+mn-lt"/>
                          <a:ea typeface="+mn-ea"/>
                          <a:cs typeface="+mn-cs"/>
                        </a:rPr>
                        <a:t>" ודגשים למשחק</a:t>
                      </a:r>
                    </a:p>
                    <a:p>
                      <a:pPr algn="just" rtl="1"/>
                      <a:r>
                        <a:rPr lang="he-IL" sz="1200" kern="1200" dirty="0" smtClean="0">
                          <a:solidFill>
                            <a:schemeClr val="dk1"/>
                          </a:solidFill>
                          <a:latin typeface="+mn-lt"/>
                          <a:ea typeface="+mn-ea"/>
                          <a:cs typeface="+mn-cs"/>
                        </a:rPr>
                        <a:t>הדרכה</a:t>
                      </a:r>
                      <a:r>
                        <a:rPr lang="he-IL" sz="1200" b="1" dirty="0" smtClean="0"/>
                        <a:t> </a:t>
                      </a:r>
                      <a:r>
                        <a:rPr lang="he-IL" sz="1200" b="0" dirty="0" smtClean="0"/>
                        <a:t>בנושא ראיונות מצולמים</a:t>
                      </a:r>
                      <a:endParaRPr lang="he-IL" sz="1200" b="0" kern="1200" dirty="0" smtClean="0">
                        <a:solidFill>
                          <a:schemeClr val="dk1"/>
                        </a:solidFill>
                        <a:latin typeface="+mn-lt"/>
                        <a:ea typeface="+mn-ea"/>
                        <a:cs typeface="+mn-cs"/>
                      </a:endParaRPr>
                    </a:p>
                    <a:p>
                      <a:pPr algn="just" rtl="1"/>
                      <a:r>
                        <a:rPr lang="he-IL" sz="1200" kern="1200" dirty="0" smtClean="0">
                          <a:solidFill>
                            <a:schemeClr val="dk1"/>
                          </a:solidFill>
                          <a:latin typeface="+mn-lt"/>
                          <a:ea typeface="+mn-ea"/>
                          <a:cs typeface="+mn-cs"/>
                        </a:rPr>
                        <a:t>היערכות</a:t>
                      </a:r>
                      <a:endParaRPr lang="he-IL" sz="1200" kern="1200" dirty="0">
                        <a:solidFill>
                          <a:schemeClr val="dk1"/>
                        </a:solidFill>
                        <a:latin typeface="+mn-lt"/>
                        <a:ea typeface="+mn-ea"/>
                        <a:cs typeface="+mn-cs"/>
                      </a:endParaRPr>
                    </a:p>
                  </a:txBody>
                  <a:tcPr/>
                </a:tc>
                <a:tc>
                  <a:txBody>
                    <a:bodyPr/>
                    <a:lstStyle/>
                    <a:p>
                      <a:pPr algn="just" rtl="1"/>
                      <a:endParaRPr lang="he-IL" sz="1200" dirty="0"/>
                    </a:p>
                  </a:txBody>
                  <a:tcPr/>
                </a:tc>
              </a:tr>
              <a:tr h="370840">
                <a:tc>
                  <a:txBody>
                    <a:bodyPr/>
                    <a:lstStyle/>
                    <a:p>
                      <a:pPr rtl="1"/>
                      <a:r>
                        <a:rPr lang="he-IL" sz="1200" dirty="0" smtClean="0"/>
                        <a:t>18.02.18</a:t>
                      </a:r>
                      <a:endParaRPr lang="he-IL" sz="1200" dirty="0"/>
                    </a:p>
                  </a:txBody>
                  <a:tcPr/>
                </a:tc>
                <a:tc>
                  <a:txBody>
                    <a:bodyPr/>
                    <a:lstStyle/>
                    <a:p>
                      <a:pPr algn="just" rtl="1"/>
                      <a:r>
                        <a:rPr lang="he-IL" sz="1200" dirty="0" smtClean="0"/>
                        <a:t>היערכות</a:t>
                      </a:r>
                      <a:endParaRPr lang="he-IL" sz="1200" dirty="0"/>
                    </a:p>
                  </a:txBody>
                  <a:tcPr/>
                </a:tc>
                <a:tc>
                  <a:txBody>
                    <a:bodyPr/>
                    <a:lstStyle/>
                    <a:p>
                      <a:pPr algn="just" rtl="1"/>
                      <a:endParaRPr lang="he-IL" sz="1200" kern="1200" dirty="0">
                        <a:solidFill>
                          <a:schemeClr val="dk1"/>
                        </a:solidFill>
                        <a:latin typeface="+mn-lt"/>
                        <a:ea typeface="+mn-ea"/>
                        <a:cs typeface="+mn-cs"/>
                      </a:endParaRPr>
                    </a:p>
                  </a:txBody>
                  <a:tcPr/>
                </a:tc>
              </a:tr>
              <a:tr h="370840">
                <a:tc>
                  <a:txBody>
                    <a:bodyPr/>
                    <a:lstStyle/>
                    <a:p>
                      <a:pPr rtl="1"/>
                      <a:r>
                        <a:rPr lang="he-IL" sz="1200" dirty="0" smtClean="0"/>
                        <a:t>21.02.18</a:t>
                      </a:r>
                      <a:endParaRPr lang="he-IL" sz="1200" dirty="0"/>
                    </a:p>
                  </a:txBody>
                  <a:tcPr/>
                </a:tc>
                <a:tc>
                  <a:txBody>
                    <a:bodyPr/>
                    <a:lstStyle/>
                    <a:p>
                      <a:pPr algn="just" rtl="1"/>
                      <a:r>
                        <a:rPr lang="he-IL" sz="1200" dirty="0" smtClean="0"/>
                        <a:t>טעינה (דוברים פלסטינים ובינלאומיים)</a:t>
                      </a:r>
                      <a:endParaRPr lang="he-IL" sz="1200" dirty="0"/>
                    </a:p>
                  </a:txBody>
                  <a:tcPr/>
                </a:tc>
                <a:tc>
                  <a:txBody>
                    <a:bodyPr/>
                    <a:lstStyle/>
                    <a:p>
                      <a:pPr algn="just" rtl="1"/>
                      <a:endParaRPr lang="he-IL" sz="1200" dirty="0"/>
                    </a:p>
                  </a:txBody>
                  <a:tcPr/>
                </a:tc>
              </a:tr>
              <a:tr h="370840">
                <a:tc>
                  <a:txBody>
                    <a:bodyPr/>
                    <a:lstStyle/>
                    <a:p>
                      <a:pPr rtl="1"/>
                      <a:r>
                        <a:rPr lang="he-IL" sz="1200" dirty="0" smtClean="0">
                          <a:solidFill>
                            <a:srgbClr val="0070C0"/>
                          </a:solidFill>
                        </a:rPr>
                        <a:t>22.02.18</a:t>
                      </a:r>
                      <a:endParaRPr lang="he-IL" sz="1200" dirty="0">
                        <a:solidFill>
                          <a:srgbClr val="0070C0"/>
                        </a:solidFill>
                      </a:endParaRPr>
                    </a:p>
                  </a:txBody>
                  <a:tcPr/>
                </a:tc>
                <a:tc>
                  <a:txBody>
                    <a:bodyPr/>
                    <a:lstStyle/>
                    <a:p>
                      <a:pPr algn="just" rtl="1"/>
                      <a:r>
                        <a:rPr lang="he-IL" sz="1200" dirty="0" smtClean="0">
                          <a:solidFill>
                            <a:srgbClr val="0070C0"/>
                          </a:solidFill>
                        </a:rPr>
                        <a:t>היערכות</a:t>
                      </a:r>
                      <a:endParaRPr lang="he-IL" sz="1200" dirty="0">
                        <a:solidFill>
                          <a:srgbClr val="0070C0"/>
                        </a:solidFill>
                      </a:endParaRPr>
                    </a:p>
                  </a:txBody>
                  <a:tcPr/>
                </a:tc>
                <a:tc>
                  <a:txBody>
                    <a:bodyPr/>
                    <a:lstStyle/>
                    <a:p>
                      <a:pPr algn="just" rtl="1"/>
                      <a:r>
                        <a:rPr lang="he-IL" sz="1200" dirty="0" smtClean="0">
                          <a:solidFill>
                            <a:srgbClr val="0070C0"/>
                          </a:solidFill>
                        </a:rPr>
                        <a:t>הצגת </a:t>
                      </a:r>
                      <a:r>
                        <a:rPr lang="he-IL" sz="1200" kern="1200" dirty="0" smtClean="0">
                          <a:solidFill>
                            <a:srgbClr val="0070C0"/>
                          </a:solidFill>
                          <a:latin typeface="+mn-lt"/>
                          <a:ea typeface="+mn-ea"/>
                          <a:cs typeface="+mn-cs"/>
                        </a:rPr>
                        <a:t>היסט וכיוונים ראשונים לאסטרטגיה </a:t>
                      </a:r>
                      <a:r>
                        <a:rPr lang="he-IL" sz="1200" dirty="0" smtClean="0">
                          <a:solidFill>
                            <a:srgbClr val="0070C0"/>
                          </a:solidFill>
                        </a:rPr>
                        <a:t>לאלוף</a:t>
                      </a:r>
                      <a:endParaRPr lang="he-IL" sz="1200" dirty="0">
                        <a:solidFill>
                          <a:srgbClr val="0070C0"/>
                        </a:solidFill>
                      </a:endParaRPr>
                    </a:p>
                  </a:txBody>
                  <a:tcPr/>
                </a:tc>
              </a:tr>
              <a:tr h="370840">
                <a:tc>
                  <a:txBody>
                    <a:bodyPr/>
                    <a:lstStyle/>
                    <a:p>
                      <a:pPr rtl="1"/>
                      <a:r>
                        <a:rPr lang="he-IL" sz="1200" dirty="0" smtClean="0"/>
                        <a:t>26.02.18</a:t>
                      </a:r>
                      <a:endParaRPr lang="he-IL" sz="1200" dirty="0"/>
                    </a:p>
                  </a:txBody>
                  <a:tcPr/>
                </a:tc>
                <a:tc>
                  <a:txBody>
                    <a:bodyPr/>
                    <a:lstStyle/>
                    <a:p>
                      <a:pPr algn="just" rtl="1"/>
                      <a:r>
                        <a:rPr lang="he-IL" sz="1200" dirty="0" smtClean="0"/>
                        <a:t>היערכות</a:t>
                      </a:r>
                      <a:endParaRPr lang="he-IL" sz="1200" dirty="0"/>
                    </a:p>
                  </a:txBody>
                  <a:tcPr/>
                </a:tc>
                <a:tc>
                  <a:txBody>
                    <a:bodyPr/>
                    <a:lstStyle/>
                    <a:p>
                      <a:pPr algn="just" rtl="1"/>
                      <a:endParaRPr lang="he-IL" sz="1200" dirty="0"/>
                    </a:p>
                  </a:txBody>
                  <a:tcPr/>
                </a:tc>
              </a:tr>
              <a:tr h="370840">
                <a:tc>
                  <a:txBody>
                    <a:bodyPr/>
                    <a:lstStyle/>
                    <a:p>
                      <a:pPr rtl="1"/>
                      <a:r>
                        <a:rPr lang="he-IL" sz="1200" dirty="0" smtClean="0">
                          <a:solidFill>
                            <a:srgbClr val="0070C0"/>
                          </a:solidFill>
                        </a:rPr>
                        <a:t>27.02.18</a:t>
                      </a:r>
                      <a:endParaRPr lang="he-IL" sz="1200" dirty="0">
                        <a:solidFill>
                          <a:srgbClr val="0070C0"/>
                        </a:solidFill>
                      </a:endParaRPr>
                    </a:p>
                  </a:txBody>
                  <a:tcPr/>
                </a:tc>
                <a:tc>
                  <a:txBody>
                    <a:bodyPr/>
                    <a:lstStyle/>
                    <a:p>
                      <a:pPr algn="just" rtl="1"/>
                      <a:r>
                        <a:rPr lang="he-IL" sz="1200" dirty="0" smtClean="0">
                          <a:solidFill>
                            <a:srgbClr val="0070C0"/>
                          </a:solidFill>
                        </a:rPr>
                        <a:t>היערכות</a:t>
                      </a:r>
                      <a:endParaRPr lang="he-IL" sz="1200" dirty="0">
                        <a:solidFill>
                          <a:srgbClr val="0070C0"/>
                        </a:solidFill>
                      </a:endParaRPr>
                    </a:p>
                  </a:txBody>
                  <a:tcPr/>
                </a:tc>
                <a:tc>
                  <a:txBody>
                    <a:bodyPr/>
                    <a:lstStyle/>
                    <a:p>
                      <a:pPr algn="just" rtl="1"/>
                      <a:r>
                        <a:rPr lang="he-IL" sz="1200" dirty="0" smtClean="0">
                          <a:solidFill>
                            <a:srgbClr val="0070C0"/>
                          </a:solidFill>
                        </a:rPr>
                        <a:t>הצגת אסטרטגיה ומערכה </a:t>
                      </a:r>
                      <a:r>
                        <a:rPr lang="he-IL" sz="1200" dirty="0" smtClean="0">
                          <a:solidFill>
                            <a:srgbClr val="0070C0"/>
                          </a:solidFill>
                        </a:rPr>
                        <a:t>לאלוף</a:t>
                      </a:r>
                    </a:p>
                  </a:txBody>
                  <a:tcPr/>
                </a:tc>
              </a:tr>
              <a:tr h="370840">
                <a:tc>
                  <a:txBody>
                    <a:bodyPr/>
                    <a:lstStyle/>
                    <a:p>
                      <a:pPr rtl="1"/>
                      <a:r>
                        <a:rPr lang="he-IL" sz="1200" dirty="0" smtClean="0">
                          <a:solidFill>
                            <a:srgbClr val="FF0000"/>
                          </a:solidFill>
                        </a:rPr>
                        <a:t>28.02.18</a:t>
                      </a:r>
                      <a:endParaRPr lang="he-IL" sz="1200" dirty="0">
                        <a:solidFill>
                          <a:srgbClr val="FF0000"/>
                        </a:solidFill>
                      </a:endParaRPr>
                    </a:p>
                  </a:txBody>
                  <a:tcPr/>
                </a:tc>
                <a:tc>
                  <a:txBody>
                    <a:bodyPr/>
                    <a:lstStyle/>
                    <a:p>
                      <a:pPr algn="just" rtl="1"/>
                      <a:r>
                        <a:rPr lang="he-IL" sz="1200" dirty="0" smtClean="0">
                          <a:solidFill>
                            <a:srgbClr val="FF0000"/>
                          </a:solidFill>
                        </a:rPr>
                        <a:t>תחילת הסימולציה</a:t>
                      </a:r>
                      <a:endParaRPr lang="he-IL" sz="1200" dirty="0">
                        <a:solidFill>
                          <a:srgbClr val="FF0000"/>
                        </a:solidFill>
                      </a:endParaRPr>
                    </a:p>
                  </a:txBody>
                  <a:tcPr/>
                </a:tc>
                <a:tc>
                  <a:txBody>
                    <a:bodyPr/>
                    <a:lstStyle/>
                    <a:p>
                      <a:pPr algn="just" rtl="1"/>
                      <a:endParaRPr lang="he-IL" sz="1200" dirty="0">
                        <a:solidFill>
                          <a:srgbClr val="FF0000"/>
                        </a:solidFill>
                      </a:endParaRPr>
                    </a:p>
                  </a:txBody>
                  <a:tcPr/>
                </a:tc>
              </a:tr>
              <a:tr h="370840">
                <a:tc>
                  <a:txBody>
                    <a:bodyPr/>
                    <a:lstStyle/>
                    <a:p>
                      <a:pPr rtl="1"/>
                      <a:r>
                        <a:rPr lang="he-IL" sz="1200" dirty="0" smtClean="0">
                          <a:solidFill>
                            <a:srgbClr val="0070C0"/>
                          </a:solidFill>
                        </a:rPr>
                        <a:t>04.03.18</a:t>
                      </a:r>
                      <a:endParaRPr lang="he-IL" sz="1200" dirty="0">
                        <a:solidFill>
                          <a:srgbClr val="0070C0"/>
                        </a:solidFill>
                      </a:endParaRPr>
                    </a:p>
                  </a:txBody>
                  <a:tcPr/>
                </a:tc>
                <a:tc>
                  <a:txBody>
                    <a:bodyPr/>
                    <a:lstStyle/>
                    <a:p>
                      <a:pPr algn="just" rtl="1"/>
                      <a:r>
                        <a:rPr lang="he-IL" sz="1200" dirty="0" smtClean="0">
                          <a:solidFill>
                            <a:srgbClr val="0070C0"/>
                          </a:solidFill>
                        </a:rPr>
                        <a:t>היערכות</a:t>
                      </a:r>
                      <a:endParaRPr lang="he-IL" sz="1200" dirty="0">
                        <a:solidFill>
                          <a:srgbClr val="0070C0"/>
                        </a:solidFill>
                      </a:endParaRPr>
                    </a:p>
                  </a:txBody>
                  <a:tcPr/>
                </a:tc>
                <a:tc>
                  <a:txBody>
                    <a:bodyPr/>
                    <a:lstStyle/>
                    <a:p>
                      <a:pPr algn="just" rtl="1"/>
                      <a:r>
                        <a:rPr lang="he-IL" sz="1200" kern="1200" dirty="0" smtClean="0">
                          <a:solidFill>
                            <a:srgbClr val="0070C0"/>
                          </a:solidFill>
                          <a:latin typeface="+mn-lt"/>
                          <a:ea typeface="+mn-ea"/>
                          <a:cs typeface="+mn-cs"/>
                        </a:rPr>
                        <a:t>הצגת מערכה מעודכנת לאלוף</a:t>
                      </a:r>
                      <a:endParaRPr lang="he-IL" sz="1200" kern="1200" dirty="0">
                        <a:solidFill>
                          <a:srgbClr val="0070C0"/>
                        </a:solidFill>
                        <a:latin typeface="+mn-lt"/>
                        <a:ea typeface="+mn-ea"/>
                        <a:cs typeface="+mn-cs"/>
                      </a:endParaRPr>
                    </a:p>
                  </a:txBody>
                  <a:tcPr/>
                </a:tc>
              </a:tr>
              <a:tr h="370840">
                <a:tc>
                  <a:txBody>
                    <a:bodyPr/>
                    <a:lstStyle/>
                    <a:p>
                      <a:pPr rtl="1"/>
                      <a:r>
                        <a:rPr lang="he-IL" sz="1200" dirty="0" smtClean="0">
                          <a:solidFill>
                            <a:srgbClr val="FF0000"/>
                          </a:solidFill>
                        </a:rPr>
                        <a:t>05-06.03.18</a:t>
                      </a:r>
                      <a:endParaRPr lang="he-IL" sz="1200" dirty="0">
                        <a:solidFill>
                          <a:srgbClr val="FF0000"/>
                        </a:solidFill>
                      </a:endParaRPr>
                    </a:p>
                  </a:txBody>
                  <a:tcPr/>
                </a:tc>
                <a:tc>
                  <a:txBody>
                    <a:bodyPr/>
                    <a:lstStyle/>
                    <a:p>
                      <a:pPr algn="just" rtl="1"/>
                      <a:r>
                        <a:rPr lang="he-IL" sz="1200" dirty="0" smtClean="0">
                          <a:solidFill>
                            <a:srgbClr val="FF0000"/>
                          </a:solidFill>
                        </a:rPr>
                        <a:t>הסימולציה</a:t>
                      </a:r>
                      <a:endParaRPr lang="he-IL" sz="1200" dirty="0">
                        <a:solidFill>
                          <a:srgbClr val="FF0000"/>
                        </a:solidFill>
                      </a:endParaRPr>
                    </a:p>
                  </a:txBody>
                  <a:tcPr/>
                </a:tc>
                <a:tc>
                  <a:txBody>
                    <a:bodyPr/>
                    <a:lstStyle/>
                    <a:p>
                      <a:pPr algn="just" rtl="1"/>
                      <a:endParaRPr lang="he-IL" sz="1200" dirty="0">
                        <a:solidFill>
                          <a:srgbClr val="FF0000"/>
                        </a:solidFill>
                      </a:endParaRPr>
                    </a:p>
                  </a:txBody>
                  <a:tcPr/>
                </a:tc>
              </a:tr>
              <a:tr h="370840">
                <a:tc>
                  <a:txBody>
                    <a:bodyPr/>
                    <a:lstStyle/>
                    <a:p>
                      <a:pPr rtl="1"/>
                      <a:r>
                        <a:rPr lang="he-IL" sz="1200" dirty="0" smtClean="0">
                          <a:solidFill>
                            <a:srgbClr val="FF0000"/>
                          </a:solidFill>
                        </a:rPr>
                        <a:t>07.03.18</a:t>
                      </a:r>
                      <a:endParaRPr lang="he-IL" sz="1200" dirty="0">
                        <a:solidFill>
                          <a:srgbClr val="FF0000"/>
                        </a:solidFill>
                      </a:endParaRPr>
                    </a:p>
                  </a:txBody>
                  <a:tcPr/>
                </a:tc>
                <a:tc>
                  <a:txBody>
                    <a:bodyPr/>
                    <a:lstStyle/>
                    <a:p>
                      <a:pPr algn="just" rtl="1"/>
                      <a:r>
                        <a:rPr lang="he-IL" sz="1200" dirty="0" smtClean="0">
                          <a:solidFill>
                            <a:srgbClr val="FF0000"/>
                          </a:solidFill>
                        </a:rPr>
                        <a:t>הסימולציה</a:t>
                      </a:r>
                      <a:endParaRPr lang="he-IL" sz="1200" dirty="0">
                        <a:solidFill>
                          <a:srgbClr val="FF0000"/>
                        </a:solidFill>
                      </a:endParaRPr>
                    </a:p>
                  </a:txBody>
                  <a:tcPr/>
                </a:tc>
                <a:tc>
                  <a:txBody>
                    <a:bodyPr/>
                    <a:lstStyle/>
                    <a:p>
                      <a:pPr algn="just" rtl="1"/>
                      <a:r>
                        <a:rPr lang="he-IL" sz="1200" kern="1200" dirty="0" smtClean="0">
                          <a:solidFill>
                            <a:srgbClr val="FF0000"/>
                          </a:solidFill>
                          <a:latin typeface="+mn-lt"/>
                          <a:ea typeface="+mn-ea"/>
                          <a:cs typeface="+mn-cs"/>
                        </a:rPr>
                        <a:t>הרמת </a:t>
                      </a:r>
                      <a:r>
                        <a:rPr lang="he-IL" sz="1200" kern="1200" dirty="0" smtClean="0">
                          <a:solidFill>
                            <a:srgbClr val="FF0000"/>
                          </a:solidFill>
                          <a:latin typeface="+mn-lt"/>
                          <a:ea typeface="+mn-ea"/>
                          <a:cs typeface="+mn-cs"/>
                        </a:rPr>
                        <a:t>מסך וסיכום</a:t>
                      </a:r>
                      <a:endParaRPr lang="he-IL" sz="1200" kern="1200" dirty="0">
                        <a:solidFill>
                          <a:srgbClr val="FF0000"/>
                        </a:solidFill>
                        <a:latin typeface="+mn-lt"/>
                        <a:ea typeface="+mn-ea"/>
                        <a:cs typeface="+mn-cs"/>
                      </a:endParaRPr>
                    </a:p>
                  </a:txBody>
                  <a:tcPr/>
                </a:tc>
              </a:tr>
            </a:tbl>
          </a:graphicData>
        </a:graphic>
      </p:graphicFrame>
    </p:spTree>
    <p:extLst>
      <p:ext uri="{BB962C8B-B14F-4D97-AF65-F5344CB8AC3E}">
        <p14:creationId xmlns:p14="http://schemas.microsoft.com/office/powerpoint/2010/main" val="3447745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OTLSHAPE_M_616f6ca4500944d0a6a308a142e3efe3_Connector1"/>
          <p:cNvCxnSpPr/>
          <p:nvPr>
            <p:custDataLst>
              <p:tags r:id="rId2"/>
            </p:custDataLst>
          </p:nvPr>
        </p:nvCxnSpPr>
        <p:spPr>
          <a:xfrm>
            <a:off x="7184708" y="1457325"/>
            <a:ext cx="0" cy="1590675"/>
          </a:xfrm>
          <a:prstGeom prst="line">
            <a:avLst/>
          </a:prstGeom>
          <a:ln w="4763" cap="flat" cmpd="sng" algn="ctr">
            <a:solidFill>
              <a:schemeClr val="accent5">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OTLSHAPE_M_ffe002a4bc4d4c418528062a57961a74_Connector1"/>
          <p:cNvCxnSpPr/>
          <p:nvPr>
            <p:custDataLst>
              <p:tags r:id="rId3"/>
            </p:custDataLst>
          </p:nvPr>
        </p:nvCxnSpPr>
        <p:spPr>
          <a:xfrm flipH="1">
            <a:off x="6549317" y="858740"/>
            <a:ext cx="1588" cy="2274887"/>
          </a:xfrm>
          <a:prstGeom prst="line">
            <a:avLst/>
          </a:prstGeom>
          <a:ln w="4763" cap="flat" cmpd="sng" algn="ctr">
            <a:solidFill>
              <a:schemeClr val="accent2">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OTLSHAPE_M_51bed3d5ee1242f2afda34d7e5257104_Connector2"/>
          <p:cNvCxnSpPr/>
          <p:nvPr>
            <p:custDataLst>
              <p:tags r:id="rId4"/>
            </p:custDataLst>
          </p:nvPr>
        </p:nvCxnSpPr>
        <p:spPr>
          <a:xfrm>
            <a:off x="5989638" y="2663825"/>
            <a:ext cx="0" cy="384175"/>
          </a:xfrm>
          <a:prstGeom prst="line">
            <a:avLst/>
          </a:prstGeom>
          <a:ln w="4763" cap="flat" cmpd="sng" algn="ctr">
            <a:solidFill>
              <a:schemeClr val="accent2">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OTLSHAPE_M_51bed3d5ee1242f2afda34d7e5257104_Connector1"/>
          <p:cNvCxnSpPr/>
          <p:nvPr>
            <p:custDataLst>
              <p:tags r:id="rId5"/>
            </p:custDataLst>
          </p:nvPr>
        </p:nvCxnSpPr>
        <p:spPr>
          <a:xfrm flipH="1">
            <a:off x="5987025" y="1933935"/>
            <a:ext cx="13883" cy="760407"/>
          </a:xfrm>
          <a:prstGeom prst="line">
            <a:avLst/>
          </a:prstGeom>
          <a:ln w="4763" cap="flat" cmpd="sng" algn="ctr">
            <a:solidFill>
              <a:schemeClr val="accent2">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OTLSHAPE_M_580fd0866df84c869d49b706fb0d9c36_Connector1"/>
          <p:cNvCxnSpPr/>
          <p:nvPr>
            <p:custDataLst>
              <p:tags r:id="rId6"/>
            </p:custDataLst>
          </p:nvPr>
        </p:nvCxnSpPr>
        <p:spPr>
          <a:xfrm>
            <a:off x="5254625" y="930275"/>
            <a:ext cx="1588" cy="2117725"/>
          </a:xfrm>
          <a:prstGeom prst="line">
            <a:avLst/>
          </a:prstGeom>
          <a:ln w="4763" cap="flat" cmpd="sng" algn="ctr">
            <a:solidFill>
              <a:schemeClr val="accent2">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OTLSHAPE_M_31ba01d2fa214bd88fb503bb94b3ce8f_Connector1"/>
          <p:cNvCxnSpPr/>
          <p:nvPr>
            <p:custDataLst>
              <p:tags r:id="rId7"/>
            </p:custDataLst>
          </p:nvPr>
        </p:nvCxnSpPr>
        <p:spPr>
          <a:xfrm>
            <a:off x="3693562" y="2108770"/>
            <a:ext cx="0" cy="895350"/>
          </a:xfrm>
          <a:prstGeom prst="line">
            <a:avLst/>
          </a:prstGeom>
          <a:ln w="4763" cap="flat" cmpd="sng" algn="ctr">
            <a:solidFill>
              <a:schemeClr val="accent1">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OTLSHAPE_M_58b8d83a4b5949928f9f8dea1ccbd57f_Connector1"/>
          <p:cNvCxnSpPr/>
          <p:nvPr>
            <p:custDataLst>
              <p:tags r:id="rId8"/>
            </p:custDataLst>
          </p:nvPr>
        </p:nvCxnSpPr>
        <p:spPr>
          <a:xfrm>
            <a:off x="1600835" y="2605088"/>
            <a:ext cx="0" cy="442912"/>
          </a:xfrm>
          <a:prstGeom prst="line">
            <a:avLst/>
          </a:prstGeom>
          <a:ln w="4763" cap="flat" cmpd="sng" algn="ctr">
            <a:solidFill>
              <a:srgbClr val="1AAA42">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OTLSHAPE_TB_00000000000000000000000000000000_LeftEndCaps"/>
          <p:cNvSpPr txBox="1"/>
          <p:nvPr>
            <p:custDataLst>
              <p:tags r:id="rId9"/>
            </p:custDataLst>
          </p:nvPr>
        </p:nvSpPr>
        <p:spPr>
          <a:xfrm>
            <a:off x="319427" y="3100000"/>
            <a:ext cx="448585" cy="276999"/>
          </a:xfrm>
          <a:prstGeom prst="rect">
            <a:avLst/>
          </a:prstGeom>
          <a:noFill/>
        </p:spPr>
        <p:txBody>
          <a:bodyPr wrap="none" lIns="0" tIns="0" rIns="0" bIns="0" anchor="ctr">
            <a:spAutoFit/>
          </a:bodyPr>
          <a:lstStyle/>
          <a:p>
            <a:pPr algn="ctr">
              <a:defRPr/>
            </a:pPr>
            <a:r>
              <a:rPr lang="en-US" b="1" spc="-38" dirty="0" smtClean="0">
                <a:solidFill>
                  <a:srgbClr val="C0504D"/>
                </a:solidFill>
                <a:latin typeface="Calibri" panose="020F0502020204030204" pitchFamily="34" charset="0"/>
              </a:rPr>
              <a:t>2018</a:t>
            </a:r>
            <a:endParaRPr lang="en-US" b="1" spc="-38" dirty="0">
              <a:solidFill>
                <a:srgbClr val="C0504D"/>
              </a:solidFill>
              <a:latin typeface="Calibri" panose="020F0502020204030204" pitchFamily="34" charset="0"/>
            </a:endParaRPr>
          </a:p>
        </p:txBody>
      </p:sp>
      <p:sp>
        <p:nvSpPr>
          <p:cNvPr id="42" name="OTLSHAPE_TB_00000000000000000000000000000000_RightEndCaps"/>
          <p:cNvSpPr txBox="1"/>
          <p:nvPr>
            <p:custDataLst>
              <p:tags r:id="rId10"/>
            </p:custDataLst>
          </p:nvPr>
        </p:nvSpPr>
        <p:spPr>
          <a:xfrm>
            <a:off x="8364877" y="3100000"/>
            <a:ext cx="448585" cy="276999"/>
          </a:xfrm>
          <a:prstGeom prst="rect">
            <a:avLst/>
          </a:prstGeom>
          <a:noFill/>
        </p:spPr>
        <p:txBody>
          <a:bodyPr wrap="none" lIns="0" tIns="0" rIns="0" bIns="0" anchor="ctr">
            <a:spAutoFit/>
          </a:bodyPr>
          <a:lstStyle/>
          <a:p>
            <a:pPr algn="ctr">
              <a:defRPr/>
            </a:pPr>
            <a:r>
              <a:rPr lang="en-US" b="1" spc="-38" dirty="0" smtClean="0">
                <a:solidFill>
                  <a:srgbClr val="C0504D"/>
                </a:solidFill>
                <a:latin typeface="Calibri" panose="020F0502020204030204" pitchFamily="34" charset="0"/>
              </a:rPr>
              <a:t>2018</a:t>
            </a:r>
            <a:endParaRPr lang="en-US" b="1" spc="-38" dirty="0">
              <a:solidFill>
                <a:srgbClr val="C0504D"/>
              </a:solidFill>
              <a:latin typeface="Calibri" panose="020F0502020204030204" pitchFamily="34" charset="0"/>
            </a:endParaRPr>
          </a:p>
        </p:txBody>
      </p:sp>
      <p:sp>
        <p:nvSpPr>
          <p:cNvPr id="43" name="OTLSHAPE_TB_00000000000000000000000000000000_ScaleContainer"/>
          <p:cNvSpPr/>
          <p:nvPr>
            <p:custDataLst>
              <p:tags r:id="rId11"/>
            </p:custDataLst>
          </p:nvPr>
        </p:nvSpPr>
        <p:spPr>
          <a:xfrm>
            <a:off x="933365" y="3048000"/>
            <a:ext cx="7289800" cy="381000"/>
          </a:xfrm>
          <a:prstGeom prst="rect">
            <a:avLst/>
          </a:prstGeom>
          <a:gradFill flip="none" rotWithShape="1">
            <a:gsLst>
              <a:gs pos="0">
                <a:srgbClr val="44546A"/>
              </a:gs>
              <a:gs pos="0">
                <a:srgbClr val="44546A"/>
              </a:gs>
            </a:gsLst>
            <a:lin ang="5400000" scaled="1"/>
            <a:tileRect/>
          </a:gradFill>
          <a:ln w="55000" cap="flat" cmpd="thickThin" algn="ctr">
            <a:noFill/>
            <a:prstDash val="solid"/>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OTLSHAPE_TB_00000000000000000000000000000000_TodayMarkerText"/>
          <p:cNvSpPr txBox="1"/>
          <p:nvPr>
            <p:custDataLst>
              <p:tags r:id="rId12"/>
            </p:custDataLst>
          </p:nvPr>
        </p:nvSpPr>
        <p:spPr>
          <a:xfrm>
            <a:off x="1670050" y="3556000"/>
            <a:ext cx="368300" cy="185738"/>
          </a:xfrm>
          <a:prstGeom prst="rect">
            <a:avLst/>
          </a:prstGeom>
          <a:noFill/>
        </p:spPr>
        <p:txBody>
          <a:bodyPr wrap="none" lIns="0" tIns="0" rIns="0" bIns="0" anchor="ctr">
            <a:spAutoFit/>
          </a:bodyPr>
          <a:lstStyle/>
          <a:p>
            <a:pPr algn="ctr">
              <a:defRPr/>
            </a:pPr>
            <a:r>
              <a:rPr lang="en-US" sz="1200" spc="-14">
                <a:solidFill>
                  <a:schemeClr val="dk1"/>
                </a:solidFill>
                <a:latin typeface="Calibri" panose="020F0502020204030204" pitchFamily="34" charset="0"/>
              </a:rPr>
              <a:t>Today</a:t>
            </a:r>
          </a:p>
        </p:txBody>
      </p:sp>
      <p:sp>
        <p:nvSpPr>
          <p:cNvPr id="47" name="OTLSHAPE_TB_00000000000000000000000000000000_TimescaleInterval1"/>
          <p:cNvSpPr txBox="1"/>
          <p:nvPr>
            <p:custDataLst>
              <p:tags r:id="rId13"/>
            </p:custDataLst>
          </p:nvPr>
        </p:nvSpPr>
        <p:spPr>
          <a:xfrm>
            <a:off x="1222375" y="3136900"/>
            <a:ext cx="219075" cy="187325"/>
          </a:xfrm>
          <a:prstGeom prst="rect">
            <a:avLst/>
          </a:prstGeom>
          <a:noFill/>
        </p:spPr>
        <p:txBody>
          <a:bodyPr wrap="none" lIns="0" tIns="0" rIns="0" bIns="0" anchor="ctr"/>
          <a:lstStyle/>
          <a:p>
            <a:pPr>
              <a:defRPr/>
            </a:pPr>
            <a:r>
              <a:rPr lang="he-IL" sz="1200" spc="-20" dirty="0" smtClean="0">
                <a:solidFill>
                  <a:schemeClr val="lt1"/>
                </a:solidFill>
                <a:latin typeface="Calibri" panose="020F0502020204030204" pitchFamily="34" charset="0"/>
              </a:rPr>
              <a:t>ינואר</a:t>
            </a:r>
            <a:endParaRPr lang="en-US" sz="1200" spc="-20" dirty="0">
              <a:solidFill>
                <a:schemeClr val="lt1"/>
              </a:solidFill>
              <a:latin typeface="Calibri" panose="020F0502020204030204" pitchFamily="34" charset="0"/>
            </a:endParaRPr>
          </a:p>
        </p:txBody>
      </p:sp>
      <p:cxnSp>
        <p:nvCxnSpPr>
          <p:cNvPr id="48" name="OTLSHAPE_TB_00000000000000000000000000000000_Separator1"/>
          <p:cNvCxnSpPr/>
          <p:nvPr>
            <p:custDataLst>
              <p:tags r:id="rId14"/>
            </p:custDataLst>
          </p:nvPr>
        </p:nvCxnSpPr>
        <p:spPr>
          <a:xfrm>
            <a:off x="4386263" y="3136900"/>
            <a:ext cx="0" cy="203200"/>
          </a:xfrm>
          <a:prstGeom prst="line">
            <a:avLst/>
          </a:prstGeom>
          <a:ln w="9525"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9" name="OTLSHAPE_TB_00000000000000000000000000000000_TimescaleInterval2"/>
          <p:cNvSpPr txBox="1"/>
          <p:nvPr>
            <p:custDataLst>
              <p:tags r:id="rId15"/>
            </p:custDataLst>
          </p:nvPr>
        </p:nvSpPr>
        <p:spPr>
          <a:xfrm>
            <a:off x="5609627" y="3177261"/>
            <a:ext cx="257175" cy="187325"/>
          </a:xfrm>
          <a:prstGeom prst="rect">
            <a:avLst/>
          </a:prstGeom>
          <a:noFill/>
        </p:spPr>
        <p:txBody>
          <a:bodyPr wrap="none" lIns="0" tIns="0" rIns="0" bIns="0" anchor="ctr"/>
          <a:lstStyle/>
          <a:p>
            <a:pPr>
              <a:defRPr/>
            </a:pPr>
            <a:r>
              <a:rPr lang="he-IL" sz="1200" spc="-18" dirty="0" smtClean="0">
                <a:solidFill>
                  <a:schemeClr val="lt1"/>
                </a:solidFill>
                <a:latin typeface="Calibri" panose="020F0502020204030204" pitchFamily="34" charset="0"/>
              </a:rPr>
              <a:t>מארס</a:t>
            </a:r>
            <a:endParaRPr lang="en-US" sz="1200" spc="-18" dirty="0">
              <a:solidFill>
                <a:schemeClr val="lt1"/>
              </a:solidFill>
              <a:latin typeface="Calibri" panose="020F0502020204030204" pitchFamily="34" charset="0"/>
            </a:endParaRPr>
          </a:p>
        </p:txBody>
      </p:sp>
      <p:sp>
        <p:nvSpPr>
          <p:cNvPr id="59" name="OTLSHAPE_M_58b8d83a4b5949928f9f8dea1ccbd57f_Title"/>
          <p:cNvSpPr txBox="1"/>
          <p:nvPr>
            <p:custDataLst>
              <p:tags r:id="rId16"/>
            </p:custDataLst>
          </p:nvPr>
        </p:nvSpPr>
        <p:spPr>
          <a:xfrm>
            <a:off x="1080135" y="1734980"/>
            <a:ext cx="1041400" cy="215900"/>
          </a:xfrm>
          <a:prstGeom prst="rect">
            <a:avLst/>
          </a:prstGeom>
          <a:noFill/>
        </p:spPr>
        <p:txBody>
          <a:bodyPr lIns="0" tIns="0" rIns="0" bIns="0" anchor="ctr">
            <a:spAutoFit/>
          </a:bodyPr>
          <a:lstStyle/>
          <a:p>
            <a:pPr>
              <a:defRPr/>
            </a:pPr>
            <a:r>
              <a:rPr lang="he-IL" sz="1400" b="1" spc="-24" dirty="0">
                <a:solidFill>
                  <a:schemeClr val="dk1"/>
                </a:solidFill>
                <a:latin typeface="Calibri" panose="020F0502020204030204" pitchFamily="34" charset="0"/>
              </a:rPr>
              <a:t>מפגש התנעה</a:t>
            </a:r>
            <a:endParaRPr lang="en-US" sz="1400" b="1" spc="-24" dirty="0">
              <a:solidFill>
                <a:schemeClr val="dk1"/>
              </a:solidFill>
              <a:latin typeface="Calibri" panose="020F0502020204030204" pitchFamily="34" charset="0"/>
            </a:endParaRPr>
          </a:p>
        </p:txBody>
      </p:sp>
      <p:sp>
        <p:nvSpPr>
          <p:cNvPr id="60" name="OTLSHAPE_M_58b8d83a4b5949928f9f8dea1ccbd57f_Date"/>
          <p:cNvSpPr txBox="1"/>
          <p:nvPr>
            <p:custDataLst>
              <p:tags r:id="rId17"/>
            </p:custDataLst>
          </p:nvPr>
        </p:nvSpPr>
        <p:spPr>
          <a:xfrm>
            <a:off x="1162050" y="2161285"/>
            <a:ext cx="793750" cy="214313"/>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16.01.18</a:t>
            </a:r>
            <a:endParaRPr lang="en-US" sz="1400" spc="-8" dirty="0">
              <a:solidFill>
                <a:srgbClr val="1F497E"/>
              </a:solidFill>
              <a:latin typeface="Calibri" panose="020F0502020204030204" pitchFamily="34" charset="0"/>
            </a:endParaRPr>
          </a:p>
        </p:txBody>
      </p:sp>
      <p:sp>
        <p:nvSpPr>
          <p:cNvPr id="61" name="OTLSHAPE_M_58b8d83a4b5949928f9f8dea1ccbd57f_Shape"/>
          <p:cNvSpPr/>
          <p:nvPr>
            <p:custDataLst>
              <p:tags r:id="rId18"/>
            </p:custDataLst>
          </p:nvPr>
        </p:nvSpPr>
        <p:spPr>
          <a:xfrm rot="16200000">
            <a:off x="1561465" y="2473896"/>
            <a:ext cx="165100" cy="165100"/>
          </a:xfrm>
          <a:prstGeom prst="flowChartMerge">
            <a:avLst/>
          </a:prstGeom>
          <a:solidFill>
            <a:srgbClr val="1AAA42"/>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OTLSHAPE_M_31ba01d2fa214bd88fb503bb94b3ce8f_Title"/>
          <p:cNvSpPr txBox="1"/>
          <p:nvPr>
            <p:custDataLst>
              <p:tags r:id="rId19"/>
            </p:custDataLst>
          </p:nvPr>
        </p:nvSpPr>
        <p:spPr>
          <a:xfrm>
            <a:off x="3007519" y="1073931"/>
            <a:ext cx="1546225" cy="646331"/>
          </a:xfrm>
          <a:prstGeom prst="rect">
            <a:avLst/>
          </a:prstGeom>
          <a:noFill/>
        </p:spPr>
        <p:txBody>
          <a:bodyPr lIns="0" tIns="0" rIns="0" bIns="0" anchor="ctr">
            <a:spAutoFit/>
          </a:bodyPr>
          <a:lstStyle/>
          <a:p>
            <a:pPr algn="ctr">
              <a:defRPr/>
            </a:pPr>
            <a:r>
              <a:rPr lang="he-IL" sz="1400" b="1" spc="-24" dirty="0">
                <a:solidFill>
                  <a:schemeClr val="dk1"/>
                </a:solidFill>
                <a:latin typeface="Calibri" panose="020F0502020204030204" pitchFamily="34" charset="0"/>
              </a:rPr>
              <a:t>הצגת </a:t>
            </a:r>
            <a:r>
              <a:rPr lang="he-IL" sz="1400" b="1" spc="-24" dirty="0" smtClean="0">
                <a:solidFill>
                  <a:schemeClr val="dk1"/>
                </a:solidFill>
                <a:latin typeface="Calibri" panose="020F0502020204030204" pitchFamily="34" charset="0"/>
              </a:rPr>
              <a:t>מערכת "</a:t>
            </a:r>
            <a:r>
              <a:rPr lang="he-IL" sz="1400" b="1" spc="-24" dirty="0" err="1" smtClean="0">
                <a:solidFill>
                  <a:schemeClr val="dk1"/>
                </a:solidFill>
                <a:latin typeface="Calibri" panose="020F0502020204030204" pitchFamily="34" charset="0"/>
              </a:rPr>
              <a:t>קברנט</a:t>
            </a:r>
            <a:r>
              <a:rPr lang="he-IL" sz="1400" b="1" spc="-24" dirty="0" smtClean="0">
                <a:solidFill>
                  <a:schemeClr val="dk1"/>
                </a:solidFill>
                <a:latin typeface="Calibri" panose="020F0502020204030204" pitchFamily="34" charset="0"/>
              </a:rPr>
              <a:t>" ודגשים למשחק</a:t>
            </a:r>
            <a:endParaRPr lang="en-US" sz="1400" b="1" spc="-24" dirty="0">
              <a:solidFill>
                <a:schemeClr val="dk1"/>
              </a:solidFill>
              <a:latin typeface="Calibri" panose="020F0502020204030204" pitchFamily="34" charset="0"/>
            </a:endParaRPr>
          </a:p>
        </p:txBody>
      </p:sp>
      <p:sp>
        <p:nvSpPr>
          <p:cNvPr id="63" name="OTLSHAPE_M_31ba01d2fa214bd88fb503bb94b3ce8f_Date"/>
          <p:cNvSpPr txBox="1"/>
          <p:nvPr>
            <p:custDataLst>
              <p:tags r:id="rId20"/>
            </p:custDataLst>
          </p:nvPr>
        </p:nvSpPr>
        <p:spPr>
          <a:xfrm>
            <a:off x="3280887" y="1678856"/>
            <a:ext cx="828675" cy="215900"/>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14.02.18</a:t>
            </a:r>
            <a:endParaRPr lang="en-US" sz="1000" spc="-8" dirty="0">
              <a:solidFill>
                <a:srgbClr val="1F497E"/>
              </a:solidFill>
              <a:latin typeface="Calibri" panose="020F0502020204030204" pitchFamily="34" charset="0"/>
            </a:endParaRPr>
          </a:p>
        </p:txBody>
      </p:sp>
      <p:sp>
        <p:nvSpPr>
          <p:cNvPr id="64" name="OTLSHAPE_M_31ba01d2fa214bd88fb503bb94b3ce8f_Shape"/>
          <p:cNvSpPr/>
          <p:nvPr>
            <p:custDataLst>
              <p:tags r:id="rId21"/>
            </p:custDataLst>
          </p:nvPr>
        </p:nvSpPr>
        <p:spPr>
          <a:xfrm rot="16200000">
            <a:off x="3628073" y="1996185"/>
            <a:ext cx="165100" cy="165100"/>
          </a:xfrm>
          <a:prstGeom prst="flowChartMerge">
            <a:avLst/>
          </a:prstGeom>
          <a:solidFill>
            <a:schemeClr val="accent1"/>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OTLSHAPE_M_580fd0866df84c869d49b706fb0d9c36_Title"/>
          <p:cNvSpPr txBox="1"/>
          <p:nvPr>
            <p:custDataLst>
              <p:tags r:id="rId22"/>
            </p:custDataLst>
          </p:nvPr>
        </p:nvSpPr>
        <p:spPr>
          <a:xfrm>
            <a:off x="4541838" y="284163"/>
            <a:ext cx="1520825" cy="214312"/>
          </a:xfrm>
          <a:prstGeom prst="rect">
            <a:avLst/>
          </a:prstGeom>
          <a:noFill/>
        </p:spPr>
        <p:txBody>
          <a:bodyPr lIns="0" tIns="0" rIns="0" bIns="0" anchor="ctr">
            <a:spAutoFit/>
          </a:bodyPr>
          <a:lstStyle/>
          <a:p>
            <a:pPr>
              <a:defRPr/>
            </a:pPr>
            <a:r>
              <a:rPr lang="he-IL" sz="1400" b="1" spc="-24" dirty="0">
                <a:solidFill>
                  <a:schemeClr val="dk1"/>
                </a:solidFill>
                <a:latin typeface="Calibri" panose="020F0502020204030204" pitchFamily="34" charset="0"/>
              </a:rPr>
              <a:t>אקט סימולציה ראשון</a:t>
            </a:r>
            <a:endParaRPr lang="en-US" sz="1400" b="1" spc="-24" dirty="0">
              <a:solidFill>
                <a:schemeClr val="dk1"/>
              </a:solidFill>
              <a:latin typeface="Calibri" panose="020F0502020204030204" pitchFamily="34" charset="0"/>
            </a:endParaRPr>
          </a:p>
        </p:txBody>
      </p:sp>
      <p:sp>
        <p:nvSpPr>
          <p:cNvPr id="66" name="OTLSHAPE_M_580fd0866df84c869d49b706fb0d9c36_Date"/>
          <p:cNvSpPr txBox="1"/>
          <p:nvPr>
            <p:custDataLst>
              <p:tags r:id="rId23"/>
            </p:custDataLst>
          </p:nvPr>
        </p:nvSpPr>
        <p:spPr>
          <a:xfrm>
            <a:off x="4954588" y="549503"/>
            <a:ext cx="695325" cy="215444"/>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28.02.18</a:t>
            </a:r>
            <a:endParaRPr lang="en-US" sz="1400" spc="-8" dirty="0">
              <a:solidFill>
                <a:srgbClr val="1F497E"/>
              </a:solidFill>
              <a:latin typeface="Calibri" panose="020F0502020204030204" pitchFamily="34" charset="0"/>
            </a:endParaRPr>
          </a:p>
        </p:txBody>
      </p:sp>
      <p:sp>
        <p:nvSpPr>
          <p:cNvPr id="67" name="OTLSHAPE_M_580fd0866df84c869d49b706fb0d9c36_Shape"/>
          <p:cNvSpPr/>
          <p:nvPr>
            <p:custDataLst>
              <p:tags r:id="rId24"/>
            </p:custDataLst>
          </p:nvPr>
        </p:nvSpPr>
        <p:spPr>
          <a:xfrm rot="16200000">
            <a:off x="5260536" y="764704"/>
            <a:ext cx="165100" cy="165100"/>
          </a:xfrm>
          <a:prstGeom prst="flowChartMerge">
            <a:avLst/>
          </a:prstGeom>
          <a:solidFill>
            <a:schemeClr val="accent2"/>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OTLSHAPE_M_51bed3d5ee1242f2afda34d7e5257104_Title"/>
          <p:cNvSpPr txBox="1"/>
          <p:nvPr>
            <p:custDataLst>
              <p:tags r:id="rId25"/>
            </p:custDataLst>
          </p:nvPr>
        </p:nvSpPr>
        <p:spPr>
          <a:xfrm>
            <a:off x="6227763" y="274638"/>
            <a:ext cx="1536700" cy="215900"/>
          </a:xfrm>
          <a:prstGeom prst="rect">
            <a:avLst/>
          </a:prstGeom>
          <a:noFill/>
        </p:spPr>
        <p:txBody>
          <a:bodyPr lIns="0" tIns="0" rIns="0" bIns="0" anchor="ctr">
            <a:spAutoFit/>
          </a:bodyPr>
          <a:lstStyle/>
          <a:p>
            <a:pPr>
              <a:defRPr/>
            </a:pPr>
            <a:r>
              <a:rPr lang="he-IL" sz="1400" b="1" spc="-24" dirty="0">
                <a:solidFill>
                  <a:schemeClr val="dk1"/>
                </a:solidFill>
                <a:latin typeface="Calibri" panose="020F0502020204030204" pitchFamily="34" charset="0"/>
              </a:rPr>
              <a:t>אקט סימולציה מרכזי</a:t>
            </a:r>
            <a:endParaRPr lang="en-US" sz="1400" b="1" spc="-24" dirty="0">
              <a:solidFill>
                <a:schemeClr val="dk1"/>
              </a:solidFill>
              <a:latin typeface="Calibri" panose="020F0502020204030204" pitchFamily="34" charset="0"/>
            </a:endParaRPr>
          </a:p>
        </p:txBody>
      </p:sp>
      <p:sp>
        <p:nvSpPr>
          <p:cNvPr id="69" name="OTLSHAPE_M_51bed3d5ee1242f2afda34d7e5257104_Date"/>
          <p:cNvSpPr txBox="1"/>
          <p:nvPr>
            <p:custDataLst>
              <p:tags r:id="rId26"/>
            </p:custDataLst>
          </p:nvPr>
        </p:nvSpPr>
        <p:spPr>
          <a:xfrm>
            <a:off x="5989638" y="565378"/>
            <a:ext cx="1101725" cy="215444"/>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05-06.03.18</a:t>
            </a:r>
            <a:endParaRPr lang="en-US" sz="1400" spc="-8" dirty="0">
              <a:solidFill>
                <a:srgbClr val="1F497E"/>
              </a:solidFill>
              <a:latin typeface="Calibri" panose="020F0502020204030204" pitchFamily="34" charset="0"/>
            </a:endParaRPr>
          </a:p>
        </p:txBody>
      </p:sp>
      <p:sp>
        <p:nvSpPr>
          <p:cNvPr id="70" name="OTLSHAPE_M_51bed3d5ee1242f2afda34d7e5257104_Shape"/>
          <p:cNvSpPr/>
          <p:nvPr>
            <p:custDataLst>
              <p:tags r:id="rId27"/>
            </p:custDataLst>
          </p:nvPr>
        </p:nvSpPr>
        <p:spPr>
          <a:xfrm rot="16200000">
            <a:off x="5957208" y="1698821"/>
            <a:ext cx="171527" cy="146836"/>
          </a:xfrm>
          <a:prstGeom prst="flowChartMerge">
            <a:avLst/>
          </a:prstGeom>
          <a:solidFill>
            <a:schemeClr val="accent2"/>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3" name="OTLSHAPE_M_ffe002a4bc4d4c418528062a57961a74_Shape"/>
          <p:cNvSpPr/>
          <p:nvPr>
            <p:custDataLst>
              <p:tags r:id="rId28"/>
            </p:custDataLst>
          </p:nvPr>
        </p:nvSpPr>
        <p:spPr>
          <a:xfrm rot="16200000">
            <a:off x="6517265" y="737481"/>
            <a:ext cx="175278" cy="243937"/>
          </a:xfrm>
          <a:prstGeom prst="flowChartMerge">
            <a:avLst/>
          </a:prstGeom>
          <a:solidFill>
            <a:schemeClr val="accent2"/>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4" name="OTLSHAPE_M_616f6ca4500944d0a6a308a142e3efe3_Title"/>
          <p:cNvSpPr txBox="1"/>
          <p:nvPr>
            <p:custDataLst>
              <p:tags r:id="rId29"/>
            </p:custDataLst>
          </p:nvPr>
        </p:nvSpPr>
        <p:spPr>
          <a:xfrm>
            <a:off x="6742113" y="837070"/>
            <a:ext cx="1143000" cy="430887"/>
          </a:xfrm>
          <a:prstGeom prst="rect">
            <a:avLst/>
          </a:prstGeom>
          <a:noFill/>
        </p:spPr>
        <p:txBody>
          <a:bodyPr lIns="0" tIns="0" rIns="0" bIns="0" anchor="ctr">
            <a:spAutoFit/>
          </a:bodyPr>
          <a:lstStyle/>
          <a:p>
            <a:pPr>
              <a:defRPr/>
            </a:pPr>
            <a:r>
              <a:rPr lang="he-IL" sz="1400" b="1" spc="-24" dirty="0">
                <a:solidFill>
                  <a:schemeClr val="dk1"/>
                </a:solidFill>
                <a:latin typeface="Calibri" panose="020F0502020204030204" pitchFamily="34" charset="0"/>
              </a:rPr>
              <a:t>"הרמת מסך</a:t>
            </a:r>
            <a:r>
              <a:rPr lang="he-IL" sz="1400" b="1" spc="-24" dirty="0" smtClean="0">
                <a:solidFill>
                  <a:schemeClr val="dk1"/>
                </a:solidFill>
                <a:latin typeface="Calibri" panose="020F0502020204030204" pitchFamily="34" charset="0"/>
              </a:rPr>
              <a:t>" וסיכום</a:t>
            </a:r>
            <a:endParaRPr lang="en-US" sz="1400" b="1" spc="-24" dirty="0">
              <a:solidFill>
                <a:schemeClr val="dk1"/>
              </a:solidFill>
              <a:latin typeface="Calibri" panose="020F0502020204030204" pitchFamily="34" charset="0"/>
            </a:endParaRPr>
          </a:p>
        </p:txBody>
      </p:sp>
      <p:sp>
        <p:nvSpPr>
          <p:cNvPr id="75" name="OTLSHAPE_M_616f6ca4500944d0a6a308a142e3efe3_Date"/>
          <p:cNvSpPr txBox="1"/>
          <p:nvPr>
            <p:custDataLst>
              <p:tags r:id="rId30"/>
            </p:custDataLst>
          </p:nvPr>
        </p:nvSpPr>
        <p:spPr>
          <a:xfrm>
            <a:off x="6615113" y="1225550"/>
            <a:ext cx="998537" cy="215900"/>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07.03.18</a:t>
            </a:r>
            <a:endParaRPr lang="en-US" sz="1400" spc="-8" dirty="0">
              <a:solidFill>
                <a:srgbClr val="1F497E"/>
              </a:solidFill>
              <a:latin typeface="Calibri" panose="020F0502020204030204" pitchFamily="34" charset="0"/>
            </a:endParaRPr>
          </a:p>
        </p:txBody>
      </p:sp>
      <p:sp>
        <p:nvSpPr>
          <p:cNvPr id="76" name="OTLSHAPE_M_616f6ca4500944d0a6a308a142e3efe3_Shape"/>
          <p:cNvSpPr/>
          <p:nvPr>
            <p:custDataLst>
              <p:tags r:id="rId31"/>
            </p:custDataLst>
          </p:nvPr>
        </p:nvSpPr>
        <p:spPr>
          <a:xfrm rot="16200000">
            <a:off x="7131208" y="1470894"/>
            <a:ext cx="165100" cy="165100"/>
          </a:xfrm>
          <a:prstGeom prst="flowChartMerge">
            <a:avLst/>
          </a:prstGeom>
          <a:solidFill>
            <a:schemeClr val="accent5"/>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10" name="דיאגרמה 412"/>
          <p:cNvGraphicFramePr/>
          <p:nvPr>
            <p:extLst>
              <p:ext uri="{D42A27DB-BD31-4B8C-83A1-F6EECF244321}">
                <p14:modId xmlns:p14="http://schemas.microsoft.com/office/powerpoint/2010/main" val="3746371384"/>
              </p:ext>
            </p:extLst>
          </p:nvPr>
        </p:nvGraphicFramePr>
        <p:xfrm>
          <a:off x="-472280" y="3610944"/>
          <a:ext cx="9508775" cy="3664515"/>
        </p:xfrm>
        <a:graphic>
          <a:graphicData uri="http://schemas.openxmlformats.org/drawingml/2006/diagram">
            <dgm:relIds xmlns:dgm="http://schemas.openxmlformats.org/drawingml/2006/diagram" xmlns:r="http://schemas.openxmlformats.org/officeDocument/2006/relationships" r:dm="rId48" r:lo="rId49" r:qs="rId50" r:cs="rId51"/>
          </a:graphicData>
        </a:graphic>
      </p:graphicFrame>
      <p:sp>
        <p:nvSpPr>
          <p:cNvPr id="111" name="Rounded Rectangle 110"/>
          <p:cNvSpPr/>
          <p:nvPr/>
        </p:nvSpPr>
        <p:spPr>
          <a:xfrm>
            <a:off x="6881813" y="5167313"/>
            <a:ext cx="210978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he-IL" sz="1600" b="1" u="sng" dirty="0"/>
              <a:t>שלב </a:t>
            </a:r>
            <a:r>
              <a:rPr lang="he-IL" sz="1600" b="1" u="sng" dirty="0" smtClean="0"/>
              <a:t>רפלקציה וסיכום</a:t>
            </a:r>
            <a:endParaRPr lang="he-IL" sz="1600" b="1" u="sng" dirty="0"/>
          </a:p>
          <a:p>
            <a:pPr algn="ctr">
              <a:defRPr/>
            </a:pPr>
            <a:r>
              <a:rPr lang="he-IL" sz="1600" dirty="0"/>
              <a:t>מה למדנו?</a:t>
            </a:r>
          </a:p>
        </p:txBody>
      </p:sp>
      <p:sp>
        <p:nvSpPr>
          <p:cNvPr id="112" name="חץ ימינה מחורץ 87"/>
          <p:cNvSpPr/>
          <p:nvPr/>
        </p:nvSpPr>
        <p:spPr>
          <a:xfrm>
            <a:off x="0" y="5876925"/>
            <a:ext cx="8702675" cy="782638"/>
          </a:xfrm>
          <a:prstGeom prst="notched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r>
              <a:rPr lang="he-IL" sz="2800" b="1" dirty="0"/>
              <a:t>תוצרים</a:t>
            </a:r>
            <a:endParaRPr lang="en-US" sz="2800" b="1" dirty="0"/>
          </a:p>
        </p:txBody>
      </p:sp>
      <p:sp>
        <p:nvSpPr>
          <p:cNvPr id="14393" name="TextBox 112"/>
          <p:cNvSpPr txBox="1">
            <a:spLocks noChangeArrowheads="1"/>
          </p:cNvSpPr>
          <p:nvPr/>
        </p:nvSpPr>
        <p:spPr bwMode="auto">
          <a:xfrm>
            <a:off x="1835150" y="6092825"/>
            <a:ext cx="2160588" cy="36988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he-IL" altLang="he-IL"/>
              <a:t>מערכת מתהווה, היסט</a:t>
            </a:r>
            <a:endParaRPr lang="en-US" altLang="he-IL"/>
          </a:p>
        </p:txBody>
      </p:sp>
      <p:sp>
        <p:nvSpPr>
          <p:cNvPr id="114" name="TextBox 113"/>
          <p:cNvSpPr txBox="1"/>
          <p:nvPr/>
        </p:nvSpPr>
        <p:spPr>
          <a:xfrm>
            <a:off x="3964754" y="6092825"/>
            <a:ext cx="2842446" cy="369332"/>
          </a:xfrm>
          <a:prstGeom prst="rect">
            <a:avLst/>
          </a:prstGeom>
          <a:noFill/>
          <a:ln w="28575">
            <a:solidFill>
              <a:schemeClr val="tx1">
                <a:lumMod val="95000"/>
                <a:lumOff val="5000"/>
              </a:schemeClr>
            </a:solidFill>
          </a:ln>
        </p:spPr>
        <p:txBody>
          <a:bodyPr wrap="none">
            <a:spAutoFit/>
          </a:bodyPr>
          <a:lstStyle/>
          <a:p>
            <a:pPr>
              <a:defRPr/>
            </a:pPr>
            <a:r>
              <a:rPr lang="he-IL" dirty="0" smtClean="0"/>
              <a:t>היסט, </a:t>
            </a:r>
            <a:r>
              <a:rPr lang="he-IL" dirty="0"/>
              <a:t>אסטרטגיה ומערכה </a:t>
            </a:r>
            <a:r>
              <a:rPr lang="en-US" dirty="0"/>
              <a:t>X</a:t>
            </a:r>
            <a:r>
              <a:rPr lang="he-IL" dirty="0"/>
              <a:t>2 </a:t>
            </a:r>
            <a:endParaRPr lang="en-US" dirty="0"/>
          </a:p>
        </p:txBody>
      </p:sp>
      <p:sp>
        <p:nvSpPr>
          <p:cNvPr id="116" name="Right Arrow 115"/>
          <p:cNvSpPr/>
          <p:nvPr/>
        </p:nvSpPr>
        <p:spPr>
          <a:xfrm>
            <a:off x="1331913" y="6092825"/>
            <a:ext cx="45402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OTLSHAPE_TB_00000000000000000000000000000000_TimescaleInterval1"/>
          <p:cNvSpPr txBox="1"/>
          <p:nvPr>
            <p:custDataLst>
              <p:tags r:id="rId32"/>
            </p:custDataLst>
          </p:nvPr>
        </p:nvSpPr>
        <p:spPr>
          <a:xfrm>
            <a:off x="4025476" y="3159361"/>
            <a:ext cx="219075" cy="187325"/>
          </a:xfrm>
          <a:prstGeom prst="rect">
            <a:avLst/>
          </a:prstGeom>
          <a:noFill/>
        </p:spPr>
        <p:txBody>
          <a:bodyPr wrap="none" lIns="0" tIns="0" rIns="0" bIns="0" anchor="ctr"/>
          <a:lstStyle/>
          <a:p>
            <a:pPr>
              <a:defRPr/>
            </a:pPr>
            <a:r>
              <a:rPr lang="he-IL" sz="1200" spc="-20" dirty="0" smtClean="0">
                <a:solidFill>
                  <a:schemeClr val="lt1"/>
                </a:solidFill>
                <a:latin typeface="Calibri" panose="020F0502020204030204" pitchFamily="34" charset="0"/>
              </a:rPr>
              <a:t>פברואר</a:t>
            </a:r>
            <a:endParaRPr lang="en-US" sz="1200" spc="-20" dirty="0">
              <a:solidFill>
                <a:schemeClr val="lt1"/>
              </a:solidFill>
              <a:latin typeface="Calibri" panose="020F0502020204030204" pitchFamily="34" charset="0"/>
            </a:endParaRPr>
          </a:p>
        </p:txBody>
      </p:sp>
      <p:cxnSp>
        <p:nvCxnSpPr>
          <p:cNvPr id="71" name="OTLSHAPE_M_58b8d83a4b5949928f9f8dea1ccbd57f_Connector1"/>
          <p:cNvCxnSpPr/>
          <p:nvPr>
            <p:custDataLst>
              <p:tags r:id="rId33"/>
            </p:custDataLst>
          </p:nvPr>
        </p:nvCxnSpPr>
        <p:spPr>
          <a:xfrm>
            <a:off x="3048000" y="2549472"/>
            <a:ext cx="0" cy="442912"/>
          </a:xfrm>
          <a:prstGeom prst="line">
            <a:avLst/>
          </a:prstGeom>
          <a:ln w="4763" cap="flat" cmpd="sng" algn="ctr">
            <a:solidFill>
              <a:srgbClr val="1AAA42">
                <a:alpha val="49804"/>
              </a:srgb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2" name="OTLSHAPE_M_58b8d83a4b5949928f9f8dea1ccbd57f_Date"/>
          <p:cNvSpPr txBox="1"/>
          <p:nvPr>
            <p:custDataLst>
              <p:tags r:id="rId34"/>
            </p:custDataLst>
          </p:nvPr>
        </p:nvSpPr>
        <p:spPr>
          <a:xfrm>
            <a:off x="2475949" y="2189162"/>
            <a:ext cx="793750" cy="214313"/>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12.02.18</a:t>
            </a:r>
            <a:endParaRPr lang="en-US" sz="1400" spc="-8" dirty="0">
              <a:solidFill>
                <a:srgbClr val="1F497E"/>
              </a:solidFill>
              <a:latin typeface="Calibri" panose="020F0502020204030204" pitchFamily="34" charset="0"/>
            </a:endParaRPr>
          </a:p>
        </p:txBody>
      </p:sp>
      <p:sp>
        <p:nvSpPr>
          <p:cNvPr id="80" name="OTLSHAPE_M_58b8d83a4b5949928f9f8dea1ccbd57f_Title"/>
          <p:cNvSpPr txBox="1"/>
          <p:nvPr>
            <p:custDataLst>
              <p:tags r:id="rId35"/>
            </p:custDataLst>
          </p:nvPr>
        </p:nvSpPr>
        <p:spPr>
          <a:xfrm>
            <a:off x="2278858" y="1749840"/>
            <a:ext cx="1041400" cy="215900"/>
          </a:xfrm>
          <a:prstGeom prst="rect">
            <a:avLst/>
          </a:prstGeom>
          <a:noFill/>
        </p:spPr>
        <p:txBody>
          <a:bodyPr lIns="0" tIns="0" rIns="0" bIns="0" anchor="ctr">
            <a:spAutoFit/>
          </a:bodyPr>
          <a:lstStyle/>
          <a:p>
            <a:pPr>
              <a:defRPr/>
            </a:pPr>
            <a:r>
              <a:rPr lang="he-IL" sz="1400" b="1" spc="-24" dirty="0" smtClean="0">
                <a:solidFill>
                  <a:schemeClr val="dk1"/>
                </a:solidFill>
                <a:latin typeface="Calibri" panose="020F0502020204030204" pitchFamily="34" charset="0"/>
              </a:rPr>
              <a:t>קבלת תרחיש</a:t>
            </a:r>
            <a:endParaRPr lang="en-US" sz="1400" b="1" spc="-24" dirty="0">
              <a:solidFill>
                <a:schemeClr val="dk1"/>
              </a:solidFill>
              <a:latin typeface="Calibri" panose="020F0502020204030204" pitchFamily="34" charset="0"/>
            </a:endParaRPr>
          </a:p>
        </p:txBody>
      </p:sp>
      <p:cxnSp>
        <p:nvCxnSpPr>
          <p:cNvPr id="81" name="OTLSHAPE_M_31ba01d2fa214bd88fb503bb94b3ce8f_Connector1"/>
          <p:cNvCxnSpPr/>
          <p:nvPr>
            <p:custDataLst>
              <p:tags r:id="rId36"/>
            </p:custDataLst>
          </p:nvPr>
        </p:nvCxnSpPr>
        <p:spPr>
          <a:xfrm flipH="1">
            <a:off x="4343400" y="1073703"/>
            <a:ext cx="21257" cy="2079071"/>
          </a:xfrm>
          <a:prstGeom prst="line">
            <a:avLst/>
          </a:prstGeom>
          <a:ln w="4763" cap="flat" cmpd="sng" algn="ctr">
            <a:solidFill>
              <a:schemeClr val="accent1">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2" name="OTLSHAPE_M_31ba01d2fa214bd88fb503bb94b3ce8f_Shape"/>
          <p:cNvSpPr/>
          <p:nvPr>
            <p:custDataLst>
              <p:tags r:id="rId37"/>
            </p:custDataLst>
          </p:nvPr>
        </p:nvSpPr>
        <p:spPr>
          <a:xfrm rot="16200000">
            <a:off x="4282107" y="908603"/>
            <a:ext cx="165100" cy="165100"/>
          </a:xfrm>
          <a:prstGeom prst="flowChartMerge">
            <a:avLst/>
          </a:prstGeom>
          <a:solidFill>
            <a:schemeClr val="accent1"/>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OTLSHAPE_M_31ba01d2fa214bd88fb503bb94b3ce8f_Title"/>
          <p:cNvSpPr txBox="1"/>
          <p:nvPr>
            <p:custDataLst>
              <p:tags r:id="rId38"/>
            </p:custDataLst>
          </p:nvPr>
        </p:nvSpPr>
        <p:spPr>
          <a:xfrm>
            <a:off x="3068638" y="452136"/>
            <a:ext cx="1546225" cy="430887"/>
          </a:xfrm>
          <a:prstGeom prst="rect">
            <a:avLst/>
          </a:prstGeom>
          <a:noFill/>
        </p:spPr>
        <p:txBody>
          <a:bodyPr lIns="0" tIns="0" rIns="0" bIns="0" anchor="ctr">
            <a:spAutoFit/>
          </a:bodyPr>
          <a:lstStyle/>
          <a:p>
            <a:pPr algn="ctr">
              <a:defRPr/>
            </a:pPr>
            <a:r>
              <a:rPr lang="he-IL" sz="1400" b="1" spc="-24" dirty="0">
                <a:solidFill>
                  <a:schemeClr val="dk1"/>
                </a:solidFill>
                <a:latin typeface="Calibri" panose="020F0502020204030204" pitchFamily="34" charset="0"/>
              </a:rPr>
              <a:t>הצגת </a:t>
            </a:r>
            <a:r>
              <a:rPr lang="he-IL" sz="1400" b="1" spc="-24" dirty="0" smtClean="0">
                <a:solidFill>
                  <a:schemeClr val="dk1"/>
                </a:solidFill>
                <a:latin typeface="Calibri" panose="020F0502020204030204" pitchFamily="34" charset="0"/>
              </a:rPr>
              <a:t>היסט וכיוונים ראשונים לאסטרטגיה</a:t>
            </a:r>
            <a:endParaRPr lang="en-US" sz="1400" b="1" spc="-24" dirty="0">
              <a:solidFill>
                <a:schemeClr val="dk1"/>
              </a:solidFill>
              <a:latin typeface="Calibri" panose="020F0502020204030204" pitchFamily="34" charset="0"/>
            </a:endParaRPr>
          </a:p>
        </p:txBody>
      </p:sp>
      <p:sp>
        <p:nvSpPr>
          <p:cNvPr id="84" name="OTLSHAPE_M_31ba01d2fa214bd88fb503bb94b3ce8f_Date"/>
          <p:cNvSpPr txBox="1"/>
          <p:nvPr>
            <p:custDataLst>
              <p:tags r:id="rId39"/>
            </p:custDataLst>
          </p:nvPr>
        </p:nvSpPr>
        <p:spPr>
          <a:xfrm>
            <a:off x="3431826" y="884123"/>
            <a:ext cx="828675" cy="215900"/>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22.02.18</a:t>
            </a:r>
            <a:endParaRPr lang="en-US" sz="1000" spc="-8" dirty="0">
              <a:solidFill>
                <a:srgbClr val="1F497E"/>
              </a:solidFill>
              <a:latin typeface="Calibri" panose="020F0502020204030204" pitchFamily="34" charset="0"/>
            </a:endParaRPr>
          </a:p>
        </p:txBody>
      </p:sp>
      <p:cxnSp>
        <p:nvCxnSpPr>
          <p:cNvPr id="85" name="OTLSHAPE_M_31ba01d2fa214bd88fb503bb94b3ce8f_Connector1"/>
          <p:cNvCxnSpPr/>
          <p:nvPr>
            <p:custDataLst>
              <p:tags r:id="rId40"/>
            </p:custDataLst>
          </p:nvPr>
        </p:nvCxnSpPr>
        <p:spPr>
          <a:xfrm>
            <a:off x="4960070" y="2204650"/>
            <a:ext cx="0" cy="895350"/>
          </a:xfrm>
          <a:prstGeom prst="line">
            <a:avLst/>
          </a:prstGeom>
          <a:ln w="4763" cap="flat" cmpd="sng" algn="ctr">
            <a:solidFill>
              <a:schemeClr val="accent1">
                <a:alpha val="4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6" name="OTLSHAPE_M_31ba01d2fa214bd88fb503bb94b3ce8f_Shape"/>
          <p:cNvSpPr/>
          <p:nvPr>
            <p:custDataLst>
              <p:tags r:id="rId41"/>
            </p:custDataLst>
          </p:nvPr>
        </p:nvSpPr>
        <p:spPr>
          <a:xfrm rot="16200000">
            <a:off x="4915369" y="2004768"/>
            <a:ext cx="165100" cy="165100"/>
          </a:xfrm>
          <a:prstGeom prst="flowChartMerge">
            <a:avLst/>
          </a:prstGeom>
          <a:solidFill>
            <a:schemeClr val="accent1"/>
          </a:solidFill>
          <a:ln w="55000" cap="flat" cmpd="thickThin" algn="ctr">
            <a:noFill/>
            <a:prstDash val="solid"/>
          </a:ln>
          <a:effectLst/>
          <a:scene3d>
            <a:camera prst="orthographicFront"/>
            <a:lightRig rig="threePt" dir="t"/>
          </a:scene3d>
          <a:sp3d>
            <a:bevelT h="12700"/>
          </a:sp3d>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7" name="OTLSHAPE_M_31ba01d2fa214bd88fb503bb94b3ce8f_Title"/>
          <p:cNvSpPr txBox="1"/>
          <p:nvPr>
            <p:custDataLst>
              <p:tags r:id="rId42"/>
            </p:custDataLst>
          </p:nvPr>
        </p:nvSpPr>
        <p:spPr>
          <a:xfrm>
            <a:off x="4274027" y="1489600"/>
            <a:ext cx="1546225" cy="430887"/>
          </a:xfrm>
          <a:prstGeom prst="rect">
            <a:avLst/>
          </a:prstGeom>
          <a:noFill/>
        </p:spPr>
        <p:txBody>
          <a:bodyPr lIns="0" tIns="0" rIns="0" bIns="0" anchor="ctr">
            <a:spAutoFit/>
          </a:bodyPr>
          <a:lstStyle/>
          <a:p>
            <a:pPr algn="ctr">
              <a:defRPr/>
            </a:pPr>
            <a:r>
              <a:rPr lang="he-IL" sz="1400" b="1" spc="-24" dirty="0">
                <a:solidFill>
                  <a:schemeClr val="dk1"/>
                </a:solidFill>
                <a:latin typeface="Calibri" panose="020F0502020204030204" pitchFamily="34" charset="0"/>
              </a:rPr>
              <a:t>הצגת </a:t>
            </a:r>
            <a:r>
              <a:rPr lang="he-IL" sz="1400" b="1" spc="-24" dirty="0" smtClean="0">
                <a:solidFill>
                  <a:schemeClr val="dk1"/>
                </a:solidFill>
                <a:latin typeface="Calibri" panose="020F0502020204030204" pitchFamily="34" charset="0"/>
              </a:rPr>
              <a:t>אסטרטגיה ומערכה</a:t>
            </a:r>
            <a:endParaRPr lang="en-US" sz="1400" b="1" spc="-24" dirty="0">
              <a:solidFill>
                <a:schemeClr val="dk1"/>
              </a:solidFill>
              <a:latin typeface="Calibri" panose="020F0502020204030204" pitchFamily="34" charset="0"/>
            </a:endParaRPr>
          </a:p>
        </p:txBody>
      </p:sp>
      <p:sp>
        <p:nvSpPr>
          <p:cNvPr id="88" name="OTLSHAPE_M_616f6ca4500944d0a6a308a142e3efe3_Date"/>
          <p:cNvSpPr txBox="1"/>
          <p:nvPr>
            <p:custDataLst>
              <p:tags r:id="rId43"/>
            </p:custDataLst>
          </p:nvPr>
        </p:nvSpPr>
        <p:spPr>
          <a:xfrm>
            <a:off x="5343086" y="1481663"/>
            <a:ext cx="998537" cy="215900"/>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05.03.18</a:t>
            </a:r>
            <a:endParaRPr lang="en-US" sz="1400" spc="-8" dirty="0">
              <a:solidFill>
                <a:srgbClr val="1F497E"/>
              </a:solidFill>
              <a:latin typeface="Calibri" panose="020F0502020204030204" pitchFamily="34" charset="0"/>
            </a:endParaRPr>
          </a:p>
        </p:txBody>
      </p:sp>
      <p:sp>
        <p:nvSpPr>
          <p:cNvPr id="89" name="OTLSHAPE_M_31ba01d2fa214bd88fb503bb94b3ce8f_Title"/>
          <p:cNvSpPr txBox="1"/>
          <p:nvPr>
            <p:custDataLst>
              <p:tags r:id="rId44"/>
            </p:custDataLst>
          </p:nvPr>
        </p:nvSpPr>
        <p:spPr>
          <a:xfrm>
            <a:off x="5151262" y="1039909"/>
            <a:ext cx="1546225" cy="430887"/>
          </a:xfrm>
          <a:prstGeom prst="rect">
            <a:avLst/>
          </a:prstGeom>
          <a:noFill/>
        </p:spPr>
        <p:txBody>
          <a:bodyPr lIns="0" tIns="0" rIns="0" bIns="0" anchor="ctr">
            <a:spAutoFit/>
          </a:bodyPr>
          <a:lstStyle/>
          <a:p>
            <a:pPr algn="ctr">
              <a:defRPr/>
            </a:pPr>
            <a:r>
              <a:rPr lang="he-IL" sz="1400" b="1" spc="-24" dirty="0">
                <a:solidFill>
                  <a:schemeClr val="dk1"/>
                </a:solidFill>
                <a:latin typeface="Calibri" panose="020F0502020204030204" pitchFamily="34" charset="0"/>
              </a:rPr>
              <a:t>הצגת </a:t>
            </a:r>
            <a:r>
              <a:rPr lang="he-IL" sz="1400" b="1" spc="-24" dirty="0" smtClean="0">
                <a:solidFill>
                  <a:schemeClr val="dk1"/>
                </a:solidFill>
                <a:latin typeface="Calibri" panose="020F0502020204030204" pitchFamily="34" charset="0"/>
              </a:rPr>
              <a:t>מערכה מעודכנת</a:t>
            </a:r>
            <a:endParaRPr lang="en-US" sz="1400" b="1" spc="-24" dirty="0">
              <a:solidFill>
                <a:schemeClr val="dk1"/>
              </a:solidFill>
              <a:latin typeface="Calibri" panose="020F0502020204030204" pitchFamily="34" charset="0"/>
            </a:endParaRPr>
          </a:p>
        </p:txBody>
      </p:sp>
      <p:sp>
        <p:nvSpPr>
          <p:cNvPr id="8" name="מציין מיקום של מספר שקופית 7"/>
          <p:cNvSpPr>
            <a:spLocks noGrp="1"/>
          </p:cNvSpPr>
          <p:nvPr>
            <p:ph type="sldNum" sz="quarter" idx="12"/>
          </p:nvPr>
        </p:nvSpPr>
        <p:spPr/>
        <p:txBody>
          <a:bodyPr/>
          <a:lstStyle/>
          <a:p>
            <a:fld id="{CC4DF0E0-0A5A-491C-8CE2-7A2EFD5D9F6B}" type="slidenum">
              <a:rPr lang="he-IL" smtClean="0"/>
              <a:pPr/>
              <a:t>6</a:t>
            </a:fld>
            <a:endParaRPr lang="he-IL"/>
          </a:p>
        </p:txBody>
      </p:sp>
      <p:sp>
        <p:nvSpPr>
          <p:cNvPr id="90" name="OTLSHAPE_M_580fd0866df84c869d49b706fb0d9c36_Date"/>
          <p:cNvSpPr txBox="1"/>
          <p:nvPr>
            <p:custDataLst>
              <p:tags r:id="rId45"/>
            </p:custDataLst>
          </p:nvPr>
        </p:nvSpPr>
        <p:spPr>
          <a:xfrm>
            <a:off x="4537202" y="1310296"/>
            <a:ext cx="695325" cy="215444"/>
          </a:xfrm>
          <a:prstGeom prst="rect">
            <a:avLst/>
          </a:prstGeom>
          <a:noFill/>
        </p:spPr>
        <p:txBody>
          <a:bodyPr lIns="0" tIns="0" rIns="0" bIns="0" anchor="ctr">
            <a:spAutoFit/>
          </a:bodyPr>
          <a:lstStyle/>
          <a:p>
            <a:pPr>
              <a:defRPr/>
            </a:pPr>
            <a:r>
              <a:rPr lang="he-IL" sz="1400" spc="-8" dirty="0" smtClean="0">
                <a:solidFill>
                  <a:srgbClr val="1F497E"/>
                </a:solidFill>
                <a:latin typeface="Calibri" panose="020F0502020204030204" pitchFamily="34" charset="0"/>
              </a:rPr>
              <a:t>27.02.18</a:t>
            </a:r>
            <a:endParaRPr lang="en-US" sz="1400" spc="-8" dirty="0">
              <a:solidFill>
                <a:srgbClr val="1F497E"/>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1941748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229600" cy="1143000"/>
          </a:xfrm>
        </p:spPr>
        <p:txBody>
          <a:bodyPr>
            <a:normAutofit/>
          </a:bodyPr>
          <a:lstStyle/>
          <a:p>
            <a:r>
              <a:rPr lang="he-IL" dirty="0" smtClean="0">
                <a:cs typeface="+mn-cs"/>
              </a:rPr>
              <a:t>התרחיש</a:t>
            </a:r>
            <a:endParaRPr lang="he-IL" dirty="0">
              <a:cs typeface="+mn-cs"/>
            </a:endParaRP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7</a:t>
            </a:fld>
            <a:endParaRPr lang="he-IL"/>
          </a:p>
        </p:txBody>
      </p:sp>
      <p:sp>
        <p:nvSpPr>
          <p:cNvPr id="3" name="מציין מיקום תוכן 2"/>
          <p:cNvSpPr>
            <a:spLocks noGrp="1"/>
          </p:cNvSpPr>
          <p:nvPr>
            <p:ph idx="1"/>
          </p:nvPr>
        </p:nvSpPr>
        <p:spPr/>
        <p:txBody>
          <a:bodyPr>
            <a:normAutofit/>
          </a:bodyPr>
          <a:lstStyle/>
          <a:p>
            <a:pPr algn="just"/>
            <a:r>
              <a:rPr lang="he-IL" dirty="0" smtClean="0"/>
              <a:t>מתווה </a:t>
            </a:r>
            <a:r>
              <a:rPr lang="he-IL" dirty="0" smtClean="0"/>
              <a:t>כללי:</a:t>
            </a:r>
          </a:p>
          <a:p>
            <a:pPr lvl="1" algn="just"/>
            <a:r>
              <a:rPr lang="he-IL" dirty="0" smtClean="0"/>
              <a:t>תוכנית מדינית </a:t>
            </a:r>
            <a:r>
              <a:rPr lang="he-IL" dirty="0" smtClean="0"/>
              <a:t>("דיל") של </a:t>
            </a:r>
            <a:r>
              <a:rPr lang="he-IL" dirty="0" err="1" smtClean="0"/>
              <a:t>טראמפ</a:t>
            </a:r>
            <a:endParaRPr lang="he-IL" dirty="0"/>
          </a:p>
          <a:p>
            <a:pPr lvl="1" algn="just"/>
            <a:r>
              <a:rPr lang="he-IL" dirty="0" smtClean="0"/>
              <a:t>מו"מ להסכם בתוך שנה</a:t>
            </a:r>
          </a:p>
          <a:p>
            <a:pPr lvl="1" algn="just"/>
            <a:r>
              <a:rPr lang="he-IL" dirty="0" smtClean="0"/>
              <a:t>תגובות </a:t>
            </a:r>
            <a:r>
              <a:rPr lang="he-IL" dirty="0" smtClean="0"/>
              <a:t>מדיניות </a:t>
            </a:r>
            <a:r>
              <a:rPr lang="he-IL" dirty="0" smtClean="0"/>
              <a:t>תומכות מכל רחבי העולם, התנגדות איראנית, הסתייגות תורכית</a:t>
            </a:r>
          </a:p>
          <a:p>
            <a:pPr lvl="1" algn="just"/>
            <a:r>
              <a:rPr lang="he-IL" dirty="0" smtClean="0"/>
              <a:t>שתיקה ישראלית ופלסטינית</a:t>
            </a:r>
          </a:p>
          <a:p>
            <a:pPr lvl="1" algn="just"/>
            <a:r>
              <a:rPr lang="he-IL" dirty="0" smtClean="0"/>
              <a:t>מתחים פוליטיים בישראל</a:t>
            </a:r>
          </a:p>
          <a:p>
            <a:pPr lvl="1" algn="just"/>
            <a:r>
              <a:rPr lang="he-IL" dirty="0" smtClean="0"/>
              <a:t>התנגדות הפלגים האסלאמיים הפלסטיניים</a:t>
            </a:r>
            <a:endParaRPr lang="he-IL" dirty="0" smtClean="0"/>
          </a:p>
        </p:txBody>
      </p:sp>
    </p:spTree>
    <p:extLst>
      <p:ext uri="{BB962C8B-B14F-4D97-AF65-F5344CB8AC3E}">
        <p14:creationId xmlns:p14="http://schemas.microsoft.com/office/powerpoint/2010/main" val="395099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dirty="0" smtClean="0">
                <a:cs typeface="+mn-cs"/>
              </a:rPr>
              <a:t>השחקנים</a:t>
            </a:r>
            <a:endParaRPr lang="he-IL" dirty="0">
              <a:cs typeface="+mn-cs"/>
            </a:endParaRP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8</a:t>
            </a:fld>
            <a:endParaRPr lang="he-IL"/>
          </a:p>
        </p:txBody>
      </p:sp>
      <p:graphicFrame>
        <p:nvGraphicFramePr>
          <p:cNvPr id="7" name="מציין מיקום תוכן 6"/>
          <p:cNvGraphicFramePr>
            <a:graphicFrameLocks noGrp="1"/>
          </p:cNvGraphicFramePr>
          <p:nvPr>
            <p:ph idx="1"/>
            <p:extLst>
              <p:ext uri="{D42A27DB-BD31-4B8C-83A1-F6EECF244321}">
                <p14:modId xmlns:p14="http://schemas.microsoft.com/office/powerpoint/2010/main" val="2310774247"/>
              </p:ext>
            </p:extLst>
          </p:nvPr>
        </p:nvGraphicFramePr>
        <p:xfrm>
          <a:off x="457200" y="1600200"/>
          <a:ext cx="8229600" cy="414528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rtl="1"/>
                      <a:r>
                        <a:rPr lang="he-IL" sz="2800" dirty="0" smtClean="0"/>
                        <a:t>חניכים</a:t>
                      </a:r>
                      <a:endParaRPr lang="he-IL" sz="2800" dirty="0"/>
                    </a:p>
                  </a:txBody>
                  <a:tcPr/>
                </a:tc>
                <a:tc>
                  <a:txBody>
                    <a:bodyPr/>
                    <a:lstStyle/>
                    <a:p>
                      <a:pPr rtl="1"/>
                      <a:r>
                        <a:rPr lang="he-IL" sz="2800" dirty="0" smtClean="0"/>
                        <a:t>מנהלת</a:t>
                      </a:r>
                      <a:endParaRPr lang="he-IL" sz="2800" dirty="0"/>
                    </a:p>
                  </a:txBody>
                  <a:tcPr/>
                </a:tc>
              </a:tr>
              <a:tr h="370840">
                <a:tc>
                  <a:txBody>
                    <a:bodyPr/>
                    <a:lstStyle/>
                    <a:p>
                      <a:pPr algn="just" rtl="1"/>
                      <a:r>
                        <a:rPr lang="he-IL" sz="2800" dirty="0" smtClean="0"/>
                        <a:t>ישראל</a:t>
                      </a:r>
                      <a:endParaRPr lang="he-IL" sz="2800" dirty="0"/>
                    </a:p>
                  </a:txBody>
                  <a:tcPr/>
                </a:tc>
                <a:tc>
                  <a:txBody>
                    <a:bodyPr/>
                    <a:lstStyle/>
                    <a:p>
                      <a:pPr marL="0" algn="just" defTabSz="914400" rtl="1" eaLnBrk="1" latinLnBrk="0" hangingPunct="1"/>
                      <a:r>
                        <a:rPr lang="he-IL" sz="2800" kern="1200" dirty="0" smtClean="0">
                          <a:solidFill>
                            <a:schemeClr val="dk1"/>
                          </a:solidFill>
                          <a:latin typeface="+mn-lt"/>
                          <a:ea typeface="+mn-ea"/>
                          <a:cs typeface="+mn-cs"/>
                        </a:rPr>
                        <a:t>האיחוד </a:t>
                      </a:r>
                      <a:r>
                        <a:rPr lang="he-IL" sz="2800" kern="1200" dirty="0" smtClean="0">
                          <a:solidFill>
                            <a:schemeClr val="dk1"/>
                          </a:solidFill>
                          <a:latin typeface="+mn-lt"/>
                          <a:ea typeface="+mn-ea"/>
                          <a:cs typeface="+mn-cs"/>
                        </a:rPr>
                        <a:t>האירופי</a:t>
                      </a:r>
                      <a:endParaRPr lang="he-IL" sz="2800" kern="1200" dirty="0">
                        <a:solidFill>
                          <a:schemeClr val="dk1"/>
                        </a:solidFill>
                        <a:latin typeface="+mn-lt"/>
                        <a:ea typeface="+mn-ea"/>
                        <a:cs typeface="+mn-cs"/>
                      </a:endParaRPr>
                    </a:p>
                  </a:txBody>
                  <a:tcPr/>
                </a:tc>
              </a:tr>
              <a:tr h="370840">
                <a:tc>
                  <a:txBody>
                    <a:bodyPr/>
                    <a:lstStyle/>
                    <a:p>
                      <a:pPr algn="just" rtl="1"/>
                      <a:r>
                        <a:rPr lang="he-IL" sz="2800" dirty="0" smtClean="0"/>
                        <a:t>הרשות</a:t>
                      </a:r>
                      <a:r>
                        <a:rPr lang="he-IL" sz="2800" baseline="0" dirty="0" smtClean="0"/>
                        <a:t> הפלסטינית</a:t>
                      </a:r>
                      <a:endParaRPr lang="he-IL" sz="2800" dirty="0"/>
                    </a:p>
                  </a:txBody>
                  <a:tcPr/>
                </a:tc>
                <a:tc>
                  <a:txBody>
                    <a:bodyPr/>
                    <a:lstStyle/>
                    <a:p>
                      <a:pPr algn="just" rtl="1"/>
                      <a:r>
                        <a:rPr lang="he-IL" sz="2800" dirty="0" smtClean="0"/>
                        <a:t>האו"ם</a:t>
                      </a:r>
                      <a:endParaRPr lang="he-IL" sz="2800" dirty="0"/>
                    </a:p>
                  </a:txBody>
                  <a:tcPr/>
                </a:tc>
              </a:tr>
              <a:tr h="370840">
                <a:tc>
                  <a:txBody>
                    <a:bodyPr/>
                    <a:lstStyle/>
                    <a:p>
                      <a:pPr algn="just" rtl="1"/>
                      <a:r>
                        <a:rPr lang="he-IL" sz="2800" dirty="0" smtClean="0"/>
                        <a:t>חמאס</a:t>
                      </a:r>
                      <a:endParaRPr lang="he-IL" sz="2800" dirty="0"/>
                    </a:p>
                  </a:txBody>
                  <a:tcPr/>
                </a:tc>
                <a:tc>
                  <a:txBody>
                    <a:bodyPr/>
                    <a:lstStyle/>
                    <a:p>
                      <a:pPr algn="just" rtl="1"/>
                      <a:r>
                        <a:rPr lang="he-IL" sz="2800" dirty="0" smtClean="0"/>
                        <a:t>ירדן</a:t>
                      </a:r>
                      <a:endParaRPr lang="he-IL" sz="2800" dirty="0"/>
                    </a:p>
                  </a:txBody>
                  <a:tcPr/>
                </a:tc>
              </a:tr>
              <a:tr h="370840">
                <a:tc>
                  <a:txBody>
                    <a:bodyPr/>
                    <a:lstStyle/>
                    <a:p>
                      <a:pPr algn="just" rtl="1"/>
                      <a:r>
                        <a:rPr lang="he-IL" sz="2800" dirty="0" smtClean="0"/>
                        <a:t>ארצות הברית</a:t>
                      </a:r>
                      <a:endParaRPr lang="he-IL" sz="2800" dirty="0"/>
                    </a:p>
                  </a:txBody>
                  <a:tcPr/>
                </a:tc>
                <a:tc>
                  <a:txBody>
                    <a:bodyPr/>
                    <a:lstStyle/>
                    <a:p>
                      <a:pPr algn="just" rtl="1"/>
                      <a:r>
                        <a:rPr lang="he-IL" sz="2800" dirty="0" smtClean="0"/>
                        <a:t>תורכיה</a:t>
                      </a:r>
                      <a:endParaRPr lang="he-IL" sz="2800" dirty="0"/>
                    </a:p>
                  </a:txBody>
                  <a:tcPr/>
                </a:tc>
              </a:tr>
              <a:tr h="370840">
                <a:tc>
                  <a:txBody>
                    <a:bodyPr/>
                    <a:lstStyle/>
                    <a:p>
                      <a:pPr algn="just" rtl="1"/>
                      <a:r>
                        <a:rPr lang="he-IL" sz="2800" dirty="0" smtClean="0"/>
                        <a:t>רוסיה</a:t>
                      </a:r>
                      <a:endParaRPr lang="he-IL" sz="2800" dirty="0"/>
                    </a:p>
                  </a:txBody>
                  <a:tcPr/>
                </a:tc>
                <a:tc>
                  <a:txBody>
                    <a:bodyPr/>
                    <a:lstStyle/>
                    <a:p>
                      <a:pPr algn="just"/>
                      <a:r>
                        <a:rPr lang="he-IL" sz="2800" dirty="0" smtClean="0"/>
                        <a:t>איראן</a:t>
                      </a:r>
                      <a:endParaRPr lang="he-IL" sz="2800" dirty="0"/>
                    </a:p>
                  </a:txBody>
                  <a:tcPr/>
                </a:tc>
              </a:tr>
              <a:tr h="370840">
                <a:tc>
                  <a:txBody>
                    <a:bodyPr/>
                    <a:lstStyle/>
                    <a:p>
                      <a:pPr algn="just" rtl="1"/>
                      <a:r>
                        <a:rPr lang="he-IL" sz="2800" dirty="0" smtClean="0"/>
                        <a:t>מצרים</a:t>
                      </a:r>
                      <a:endParaRPr lang="he-IL" sz="2800" dirty="0"/>
                    </a:p>
                  </a:txBody>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he-IL" sz="2800" kern="1200" dirty="0" err="1" smtClean="0">
                          <a:solidFill>
                            <a:schemeClr val="dk1"/>
                          </a:solidFill>
                          <a:latin typeface="+mn-lt"/>
                          <a:ea typeface="+mn-ea"/>
                          <a:cs typeface="+mn-cs"/>
                        </a:rPr>
                        <a:t>מאע"ם</a:t>
                      </a:r>
                      <a:endParaRPr lang="he-IL" sz="2800" kern="1200" dirty="0" smtClean="0">
                        <a:solidFill>
                          <a:schemeClr val="dk1"/>
                        </a:solidFill>
                        <a:latin typeface="+mn-lt"/>
                        <a:ea typeface="+mn-ea"/>
                        <a:cs typeface="+mn-cs"/>
                      </a:endParaRPr>
                    </a:p>
                  </a:txBody>
                  <a:tcPr/>
                </a:tc>
              </a:tr>
              <a:tr h="370840">
                <a:tc>
                  <a:txBody>
                    <a:bodyPr/>
                    <a:lstStyle/>
                    <a:p>
                      <a:pPr algn="just" rtl="1"/>
                      <a:r>
                        <a:rPr lang="he-IL" sz="2800" dirty="0" smtClean="0"/>
                        <a:t>סעודיה</a:t>
                      </a:r>
                      <a:endParaRPr lang="he-IL" sz="2800" dirty="0"/>
                    </a:p>
                  </a:txBody>
                  <a:tcPr/>
                </a:tc>
                <a:tc>
                  <a:txBody>
                    <a:bodyPr/>
                    <a:lstStyle/>
                    <a:p>
                      <a:pPr algn="just"/>
                      <a:r>
                        <a:rPr lang="he-IL" sz="2800" dirty="0" smtClean="0"/>
                        <a:t>תקשורת</a:t>
                      </a:r>
                      <a:endParaRPr lang="he-IL" sz="2800" dirty="0"/>
                    </a:p>
                  </a:txBody>
                  <a:tcPr/>
                </a:tc>
              </a:tr>
            </a:tbl>
          </a:graphicData>
        </a:graphic>
      </p:graphicFrame>
    </p:spTree>
    <p:extLst>
      <p:ext uri="{BB962C8B-B14F-4D97-AF65-F5344CB8AC3E}">
        <p14:creationId xmlns:p14="http://schemas.microsoft.com/office/powerpoint/2010/main" val="1792563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dirty="0" smtClean="0">
                <a:cs typeface="+mn-cs"/>
              </a:rPr>
              <a:t>השחקנים במנהלת</a:t>
            </a:r>
            <a:endParaRPr lang="he-IL" dirty="0">
              <a:cs typeface="+mn-cs"/>
            </a:endParaRPr>
          </a:p>
        </p:txBody>
      </p:sp>
      <p:sp>
        <p:nvSpPr>
          <p:cNvPr id="4" name="מציין מיקום של מספר שקופית 3"/>
          <p:cNvSpPr>
            <a:spLocks noGrp="1"/>
          </p:cNvSpPr>
          <p:nvPr>
            <p:ph type="sldNum" sz="quarter" idx="12"/>
          </p:nvPr>
        </p:nvSpPr>
        <p:spPr/>
        <p:txBody>
          <a:bodyPr/>
          <a:lstStyle/>
          <a:p>
            <a:fld id="{CC4DF0E0-0A5A-491C-8CE2-7A2EFD5D9F6B}" type="slidenum">
              <a:rPr lang="he-IL" smtClean="0"/>
              <a:pPr/>
              <a:t>9</a:t>
            </a:fld>
            <a:endParaRPr lang="he-IL"/>
          </a:p>
        </p:txBody>
      </p:sp>
      <p:graphicFrame>
        <p:nvGraphicFramePr>
          <p:cNvPr id="7" name="מציין מיקום תוכן 6"/>
          <p:cNvGraphicFramePr>
            <a:graphicFrameLocks noGrp="1"/>
          </p:cNvGraphicFramePr>
          <p:nvPr>
            <p:ph idx="1"/>
            <p:extLst>
              <p:ext uri="{D42A27DB-BD31-4B8C-83A1-F6EECF244321}">
                <p14:modId xmlns:p14="http://schemas.microsoft.com/office/powerpoint/2010/main" val="574960995"/>
              </p:ext>
            </p:extLst>
          </p:nvPr>
        </p:nvGraphicFramePr>
        <p:xfrm>
          <a:off x="457200" y="1350010"/>
          <a:ext cx="8229600" cy="4572000"/>
        </p:xfrm>
        <a:graphic>
          <a:graphicData uri="http://schemas.openxmlformats.org/drawingml/2006/table">
            <a:tbl>
              <a:tblPr rtl="1" firstRow="1" bandRow="1">
                <a:tableStyleId>{5C22544A-7EE6-4342-B048-85BDC9FD1C3A}</a:tableStyleId>
              </a:tblPr>
              <a:tblGrid>
                <a:gridCol w="4114800"/>
                <a:gridCol w="4114800"/>
              </a:tblGrid>
              <a:tr h="370840">
                <a:tc>
                  <a:txBody>
                    <a:bodyPr/>
                    <a:lstStyle/>
                    <a:p>
                      <a:pPr rtl="1"/>
                      <a:r>
                        <a:rPr lang="he-IL" sz="2800" dirty="0" smtClean="0"/>
                        <a:t>חניכים</a:t>
                      </a:r>
                      <a:endParaRPr lang="he-IL" sz="2800" dirty="0"/>
                    </a:p>
                  </a:txBody>
                  <a:tcPr/>
                </a:tc>
                <a:tc>
                  <a:txBody>
                    <a:bodyPr/>
                    <a:lstStyle/>
                    <a:p>
                      <a:pPr rtl="1"/>
                      <a:r>
                        <a:rPr lang="he-IL" sz="2800" dirty="0" smtClean="0"/>
                        <a:t>מנהלת</a:t>
                      </a:r>
                      <a:endParaRPr lang="he-IL" sz="2800" dirty="0"/>
                    </a:p>
                  </a:txBody>
                  <a:tcPr/>
                </a:tc>
              </a:tr>
              <a:tr h="370840">
                <a:tc>
                  <a:txBody>
                    <a:bodyPr/>
                    <a:lstStyle/>
                    <a:p>
                      <a:pPr algn="just" rtl="1"/>
                      <a:r>
                        <a:rPr lang="he-IL" sz="2800" dirty="0" smtClean="0"/>
                        <a:t>ישראל</a:t>
                      </a:r>
                      <a:endParaRPr lang="he-IL" sz="2800" dirty="0"/>
                    </a:p>
                  </a:txBody>
                  <a:tcPr/>
                </a:tc>
                <a:tc>
                  <a:txBody>
                    <a:bodyPr/>
                    <a:lstStyle/>
                    <a:p>
                      <a:pPr marL="0" algn="just" defTabSz="914400" rtl="1" eaLnBrk="1" latinLnBrk="0" hangingPunct="1"/>
                      <a:r>
                        <a:rPr lang="he-IL" sz="2800" kern="1200" dirty="0" smtClean="0">
                          <a:solidFill>
                            <a:schemeClr val="dk1"/>
                          </a:solidFill>
                          <a:latin typeface="+mn-lt"/>
                          <a:ea typeface="+mn-ea"/>
                          <a:cs typeface="+mn-cs"/>
                        </a:rPr>
                        <a:t>האיחוד </a:t>
                      </a:r>
                      <a:r>
                        <a:rPr lang="he-IL" sz="2800" kern="1200" dirty="0" smtClean="0">
                          <a:solidFill>
                            <a:schemeClr val="dk1"/>
                          </a:solidFill>
                          <a:latin typeface="+mn-lt"/>
                          <a:ea typeface="+mn-ea"/>
                          <a:cs typeface="+mn-cs"/>
                        </a:rPr>
                        <a:t>האירופי </a:t>
                      </a:r>
                      <a:r>
                        <a:rPr lang="he-IL" sz="2800" kern="1200" baseline="0" dirty="0" smtClean="0">
                          <a:solidFill>
                            <a:schemeClr val="dk1"/>
                          </a:solidFill>
                          <a:latin typeface="+mn-lt"/>
                          <a:ea typeface="+mn-ea"/>
                          <a:cs typeface="+mn-cs"/>
                        </a:rPr>
                        <a:t>– </a:t>
                      </a:r>
                      <a:r>
                        <a:rPr lang="he-IL" sz="2800" kern="1200" baseline="0" dirty="0" err="1" smtClean="0">
                          <a:solidFill>
                            <a:schemeClr val="dk1"/>
                          </a:solidFill>
                          <a:latin typeface="+mn-lt"/>
                          <a:ea typeface="+mn-ea"/>
                          <a:cs typeface="+mn-cs"/>
                        </a:rPr>
                        <a:t>יוש</a:t>
                      </a:r>
                      <a:r>
                        <a:rPr lang="he-IL" sz="2800" kern="1200" baseline="0" dirty="0" smtClean="0">
                          <a:solidFill>
                            <a:schemeClr val="dk1"/>
                          </a:solidFill>
                          <a:latin typeface="+mn-lt"/>
                          <a:ea typeface="+mn-ea"/>
                          <a:cs typeface="+mn-cs"/>
                        </a:rPr>
                        <a:t>/עינת</a:t>
                      </a:r>
                      <a:endParaRPr lang="he-IL" sz="2800" kern="1200" dirty="0">
                        <a:solidFill>
                          <a:schemeClr val="dk1"/>
                        </a:solidFill>
                        <a:latin typeface="+mn-lt"/>
                        <a:ea typeface="+mn-ea"/>
                        <a:cs typeface="+mn-cs"/>
                      </a:endParaRPr>
                    </a:p>
                  </a:txBody>
                  <a:tcPr/>
                </a:tc>
              </a:tr>
              <a:tr h="370840">
                <a:tc>
                  <a:txBody>
                    <a:bodyPr/>
                    <a:lstStyle/>
                    <a:p>
                      <a:pPr algn="just" rtl="1"/>
                      <a:r>
                        <a:rPr lang="he-IL" sz="2800" dirty="0" smtClean="0"/>
                        <a:t>הרשות</a:t>
                      </a:r>
                      <a:r>
                        <a:rPr lang="he-IL" sz="2800" baseline="0" dirty="0" smtClean="0"/>
                        <a:t> </a:t>
                      </a:r>
                      <a:r>
                        <a:rPr lang="he-IL" sz="2800" baseline="0" dirty="0" smtClean="0"/>
                        <a:t>הפלסטינית – שי/אורן</a:t>
                      </a:r>
                      <a:r>
                        <a:rPr lang="he-IL" sz="2800" dirty="0" smtClean="0"/>
                        <a:t> (או מאיה)</a:t>
                      </a:r>
                      <a:endParaRPr lang="he-IL" sz="2800" dirty="0"/>
                    </a:p>
                  </a:txBody>
                  <a:tcPr/>
                </a:tc>
                <a:tc>
                  <a:txBody>
                    <a:bodyPr/>
                    <a:lstStyle/>
                    <a:p>
                      <a:pPr algn="just" rtl="1"/>
                      <a:r>
                        <a:rPr lang="he-IL" sz="2800" dirty="0" smtClean="0"/>
                        <a:t>האו"ם</a:t>
                      </a:r>
                      <a:r>
                        <a:rPr lang="he-IL" sz="2800" kern="1200" baseline="0" dirty="0" smtClean="0">
                          <a:solidFill>
                            <a:schemeClr val="dk1"/>
                          </a:solidFill>
                          <a:latin typeface="+mn-lt"/>
                          <a:ea typeface="+mn-ea"/>
                          <a:cs typeface="+mn-cs"/>
                        </a:rPr>
                        <a:t> – </a:t>
                      </a:r>
                      <a:r>
                        <a:rPr lang="he-IL" sz="2800" kern="1200" baseline="0" dirty="0" err="1" smtClean="0">
                          <a:solidFill>
                            <a:schemeClr val="dk1"/>
                          </a:solidFill>
                          <a:latin typeface="+mn-lt"/>
                          <a:ea typeface="+mn-ea"/>
                          <a:cs typeface="+mn-cs"/>
                        </a:rPr>
                        <a:t>יוש</a:t>
                      </a:r>
                      <a:r>
                        <a:rPr lang="he-IL" sz="2800" kern="1200" baseline="0" dirty="0" smtClean="0">
                          <a:solidFill>
                            <a:schemeClr val="dk1"/>
                          </a:solidFill>
                          <a:latin typeface="+mn-lt"/>
                          <a:ea typeface="+mn-ea"/>
                          <a:cs typeface="+mn-cs"/>
                        </a:rPr>
                        <a:t>/עינת</a:t>
                      </a:r>
                      <a:endParaRPr lang="he-IL" sz="2800" dirty="0"/>
                    </a:p>
                  </a:txBody>
                  <a:tcPr/>
                </a:tc>
              </a:tr>
              <a:tr h="370840">
                <a:tc>
                  <a:txBody>
                    <a:bodyPr/>
                    <a:lstStyle/>
                    <a:p>
                      <a:pPr algn="just" rtl="1"/>
                      <a:r>
                        <a:rPr lang="he-IL" sz="2800" dirty="0" smtClean="0"/>
                        <a:t>חמאס – שי/אורן (או מאיה)</a:t>
                      </a:r>
                      <a:endParaRPr lang="he-IL" sz="2800" dirty="0"/>
                    </a:p>
                  </a:txBody>
                  <a:tcPr/>
                </a:tc>
                <a:tc>
                  <a:txBody>
                    <a:bodyPr/>
                    <a:lstStyle/>
                    <a:p>
                      <a:pPr algn="just" rtl="1"/>
                      <a:r>
                        <a:rPr lang="he-IL" sz="2800" dirty="0" smtClean="0"/>
                        <a:t>ירדן – עינת</a:t>
                      </a:r>
                      <a:endParaRPr lang="he-IL" sz="2800" dirty="0"/>
                    </a:p>
                  </a:txBody>
                  <a:tcPr/>
                </a:tc>
              </a:tr>
              <a:tr h="370840">
                <a:tc>
                  <a:txBody>
                    <a:bodyPr/>
                    <a:lstStyle/>
                    <a:p>
                      <a:pPr algn="just" rtl="1"/>
                      <a:r>
                        <a:rPr lang="he-IL" sz="2800" dirty="0" smtClean="0"/>
                        <a:t>ארצות </a:t>
                      </a:r>
                      <a:r>
                        <a:rPr lang="he-IL" sz="2800" dirty="0" smtClean="0"/>
                        <a:t>הברית – </a:t>
                      </a:r>
                      <a:r>
                        <a:rPr lang="he-IL" sz="2800" dirty="0" err="1" smtClean="0"/>
                        <a:t>יוש</a:t>
                      </a:r>
                      <a:endParaRPr lang="he-IL" sz="2800" dirty="0"/>
                    </a:p>
                  </a:txBody>
                  <a:tcPr/>
                </a:tc>
                <a:tc>
                  <a:txBody>
                    <a:bodyPr/>
                    <a:lstStyle/>
                    <a:p>
                      <a:pPr algn="just" rtl="1"/>
                      <a:r>
                        <a:rPr lang="he-IL" sz="2800" dirty="0" smtClean="0"/>
                        <a:t>תורכיה – איתי/קרן</a:t>
                      </a:r>
                      <a:endParaRPr lang="he-IL" sz="2800" dirty="0"/>
                    </a:p>
                  </a:txBody>
                  <a:tcPr/>
                </a:tc>
              </a:tr>
              <a:tr h="370840">
                <a:tc>
                  <a:txBody>
                    <a:bodyPr/>
                    <a:lstStyle/>
                    <a:p>
                      <a:pPr algn="just" rtl="1"/>
                      <a:r>
                        <a:rPr lang="he-IL" sz="2800" dirty="0" smtClean="0"/>
                        <a:t>רוסיה - לנה</a:t>
                      </a:r>
                      <a:endParaRPr lang="he-IL" sz="2800" dirty="0"/>
                    </a:p>
                  </a:txBody>
                  <a:tcPr/>
                </a:tc>
                <a:tc>
                  <a:txBody>
                    <a:bodyPr/>
                    <a:lstStyle/>
                    <a:p>
                      <a:pPr algn="just"/>
                      <a:r>
                        <a:rPr lang="he-IL" sz="2800" dirty="0" smtClean="0"/>
                        <a:t>איראן – אפרת</a:t>
                      </a:r>
                      <a:endParaRPr lang="he-IL" sz="2800"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he-IL" sz="2800" dirty="0" smtClean="0"/>
                        <a:t>מצרים – איתי/קרן</a:t>
                      </a:r>
                    </a:p>
                  </a:txBody>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he-IL" sz="2800" kern="1200" dirty="0" err="1" smtClean="0">
                          <a:solidFill>
                            <a:schemeClr val="dk1"/>
                          </a:solidFill>
                          <a:latin typeface="+mn-lt"/>
                          <a:ea typeface="+mn-ea"/>
                          <a:cs typeface="+mn-cs"/>
                        </a:rPr>
                        <a:t>מאע"ם</a:t>
                      </a:r>
                      <a:r>
                        <a:rPr lang="he-IL" sz="2800" kern="1200" dirty="0" smtClean="0">
                          <a:solidFill>
                            <a:schemeClr val="dk1"/>
                          </a:solidFill>
                          <a:latin typeface="+mn-lt"/>
                          <a:ea typeface="+mn-ea"/>
                          <a:cs typeface="+mn-cs"/>
                        </a:rPr>
                        <a:t> </a:t>
                      </a:r>
                      <a:r>
                        <a:rPr lang="he-IL" sz="2800" dirty="0" smtClean="0"/>
                        <a:t>– איתי/קרן</a:t>
                      </a:r>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he-IL" sz="2800" dirty="0" smtClean="0"/>
                        <a:t>סעודיה – איתי/קרן</a:t>
                      </a:r>
                    </a:p>
                  </a:txBody>
                  <a:tcPr/>
                </a:tc>
                <a:tc>
                  <a:txBody>
                    <a:bodyPr/>
                    <a:lstStyle/>
                    <a:p>
                      <a:pPr algn="just"/>
                      <a:r>
                        <a:rPr lang="he-IL" sz="2800" dirty="0" smtClean="0"/>
                        <a:t>תקשורת – דו"ץ</a:t>
                      </a:r>
                      <a:endParaRPr lang="he-IL" sz="2800" dirty="0"/>
                    </a:p>
                  </a:txBody>
                  <a:tcPr/>
                </a:tc>
              </a:tr>
            </a:tbl>
          </a:graphicData>
        </a:graphic>
      </p:graphicFrame>
    </p:spTree>
    <p:extLst>
      <p:ext uri="{BB962C8B-B14F-4D97-AF65-F5344CB8AC3E}">
        <p14:creationId xmlns:p14="http://schemas.microsoft.com/office/powerpoint/2010/main" val="4283908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Q3VsdHVyZUluZm9OYW1lIjoiZW4tVVMiLCJTdHlsZU5hbWUiOiJTdGFuZGFyZCIsIklzVGVtcGxhdGUiOmZhbHNlLCJWZXJzaW9uIjp7IiRpZCI6IjIiLCJWZXJzaW9uIjoiMy4wLjEiLCJPcmlnaW5hbEFzc2VtYmx5VmVyc2lvbiI6IjMuMDkuMDUuMDAiLCJFZGl0aW9uIjoiQmFzaWMiLCJJc1BsdXNFZGl0aW9uIjpmYWxz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NS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kyLCJHIjo4MCwiQiI6Nzd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0cnV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5MiwiRyI6ODAsIkIiOjc3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TkyLCJHIjo4MCwiQiI6Nzd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1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cy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zMSwiRyI6NzMsIkIiOjEy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L2QveXl5eSIsIlNlcGFyYXRvciI6Ii8iLCJVc2VJbnRlcm5hdGlvbmFsRGF0ZUZvcm1hdCI6ZmFsc2V9LCJJc1Zpc2libGUiOnRydWUsIlBhcmVudFN0eWxlIjpudWxsfSwiU2hvd0VsYXBzZWRUaW1lR3JhZGllbnRTdHlsZSI6ZmFsc2V9LCJTY2FsZSI6eyIkaWQiOiIxMjIiLCJTdGFydERhdGUiOiIyMDE3LTAyLTEzVDIzOjU5OjU5Ljk5OVoiLCJFbmREYXRlIjoiMjAxNy0wMy0yMVQyMzo1OTo1OS45OTlaIiwiRm9ybWF0IjoiTU1NIiwiVHlwZSI6MiwiQXV0b0RhdGVSYW5nZSI6dHJ1ZSwiV29ya2luZ0RheXMiOjMxLCJUb2RheU1hcmtlclRleHQiOiJUb2RheSIsIkF1dG9TY2FsZVR5cGUiOnRydWV9LCJNaWxlc3RvbmVzIjpbeyIkaWQiOiIxMjMiLCJEYXRlIjoiMjAxNy0wMi0xM1QyMzo1OTo1OS45OTlaIiwiU3R5bGUiOnsiJGlkIjoiMTI0IiwiU2hhcGUiOjIsIkNvbm5lY3Rvck1hcmdpbiI6eyIkcmVmIjoiNTQifSwiQ29ubmVjdG9yU3R5bGUiOnsiJGlkIjoiMTI1IiwiTGluZUNvbG9yIjp7IiRpZCI6IjEyNiIsIiR0eXBlIjoiTkxSRS5Db21tb24uRG9tLlNvbGlkQ29sb3JCcnVzaCwgTkxSRS5Db21tb24iLCJDb2xvciI6eyIkaWQiOiIxMjciLCJBIjoxMjcsIlIiOjI2LCJHIjoxNzAsIkIiOjY2fX0sIkxpbmVXZWlnaHQiOjEuMCwiTGluZVR5cGUiOjAsIlBhcmVudFN0eWxlIjp7IiRyZWYiOiI1NSJ9fSwiSXNCZWxvd1RpbWViYW5kIjpmYWxzZSwiSGlkZURhdGUiOmZhbHNlLCJTaGFwZVNpemUiOjEsIlNwYWNpbmciOjEuMCwiUGFkZGluZyI6eyIkcmVmIjoiNTgifSwiU2hhcGVTdHlsZSI6eyIkaWQiOiIxMjgiLCJNYXJnaW4iOnsiJHJlZiI6IjYwIn0sIlBhZGRpbmciOnsiJHJlZiI6IjYxIn0sIkJhY2tncm91bmQiOnsiJGlkIjoiMTI5IiwiQ29sb3IiOnsiJGlkIjoiMTMwIiwiQSI6MjU1LCJSIjoyNiwiRyI6MTcwLCJCIjo2Nn19LCJJc1Zpc2libGUiOnRydWUsIldpZHRoIjoxOC4wLCJIZWlnaHQiOjIwLjAsIkJvcmRlclN0eWxlIjp7IiRpZCI6IjEzMSIsIkxpbmVDb2xvciI6eyIkcmVmIjoiNjMifSwiTGluZVdlaWdodCI6MC4wLCJMaW5lVHlwZSI6MCwiUGFyZW50U3R5bGUiOnsiJHJlZiI6IjYyIn19LCJQYXJlbnRTdHlsZSI6eyIkcmVmIjoiNTkifX0sIlRpdGxlU3R5bGUiOnsiJGlkIjoiMTMyIiwiRm9udFNldHRpbmdzIjp7IiRpZCI6IjEz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1OGI4ZDgzYS00YjU5LTQ5OTItOGY5Zi04ZGVhMWNjYmQ1N2YiLCJJbXBvcnRJZCI6bnVsbCwiVGl0bGUiOiLXntek15LXqSDXlNeq16DXoteUIiwiTm90ZSI6bnVsbCwiSHlwZXJsaW5rIjpudWxsLCJJc0NoYW5nZWQiOmZhbHNlLCJJc05ldyI6ZmFsc2V9LHsiJGlkIjoiMTM4IiwiRGF0ZSI6IjIwMTctMDMtMDFUMjM6NTk6NTkuOTk5WiIsIlN0eWxlIjp7IiRpZCI6IjEzOSIsIlNoYXBlIjoyLCJDb25uZWN0b3JNYXJnaW4iOnsiJHJlZiI6IjU0In0sIkNvbm5lY3RvclN0eWxlIjp7IiRpZCI6IjE0MCIsIkxpbmVDb2xvciI6eyIkaWQiOiIxNDEiLCIkdHlwZSI6Ik5MUkUuQ29tbW9uLkRvbS5Tb2xpZENvbG9yQnJ1c2gsIE5MUkUuQ29tbW9uIiwiQ29sb3IiOnsiJGlkIjoiMTQyIiwiQSI6MTI3LCJSIjo0NSwiRyI6MTYyLCJCIjoxOTF9fSwiTGluZVdlaWdodCI6MS4wLCJMaW5lVHlwZSI6MCwiUGFyZW50U3R5bGUiOnsiJHJlZiI6IjU1In19LCJJc0JlbG93VGltZWJhbmQiOmZhbHNlLCJIaWRlRGF0ZSI6ZmFsc2UsIlNoYXBlU2l6ZSI6MSwiU3BhY2luZyI6MS4wLCJQYWRkaW5nIjp7IiRyZWYiOiI1OCJ9LCJTaGFwZVN0eWxlIjp7IiRpZCI6IjE0MyIsIk1hcmdpbiI6eyIkcmVmIjoiNjAifSwiUGFkZGluZyI6eyIkcmVmIjoiNjEifSwiQmFja2dyb3VuZCI6eyIkaWQiOiIxNDQiLCJDb2xvciI6eyIkaWQiOiIxNDUiLCJBIjoyNTUsIlIiOjQ1LCJHIjoxNjIsIkIiOjE5MX19LCJJc1Zpc2libGUiOnRydWUsIldpZHRoIjoxOC4wLCJIZWlnaHQiOjIwLjAsIkJvcmRlclN0eWxlIjp7IiRpZCI6IjE0NiIsIkxpbmVDb2xvciI6eyIkcmVmIjoiNjMifSwiTGluZVdlaWdodCI6MC4wLCJMaW5lVHlwZSI6MCwiUGFyZW50U3R5bGUiOnsiJHJlZiI6IjYyIn19LCJQYXJlbnRTdHlsZSI6eyIkcmVmIjoiNTkifX0sIlRpdGxlU3R5bGUiOnsiJGlkIjoiMTQ3IiwiRm9udFNldHRpbmdzIjp7IiRpZCI6IjE0O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Q5IiwiTGluZUNvbG9yIjpudWxsLCJMaW5lV2VpZ2h0IjowLjAsIkxpbmVUeXBlIjowLCJQYXJlbnRTdHlsZSI6bnVsbH0sIlBhcmVudFN0eWxlIjp7IiRyZWYiOiI2NSJ9fSwiRGF0ZVN0eWxlIjp7IiRpZCI6IjE1MCIsIkZvbnRTZXR0aW5ncyI6eyIkaWQiOiIxNTE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IiLCJMaW5lQ29sb3IiOm51bGwsIkxpbmVXZWlnaHQiOjAuMCwiTGluZVR5cGUiOjAsIlBhcmVudFN0eWxlIjpudWxsfSwiUGFyZW50U3R5bGUiOnsiJHJlZiI6IjcyIn19LCJEYXRlRm9ybWF0Ijp7IiRyZWYiOiI3OSJ9LCJJc1Zpc2libGUiOnRydWUsIlBhcmVudFN0eWxlIjp7IiRyZWYiOiI1MyJ9fSwiUG9zaXRpb24iOnsiUmF0aW8iOjAuMTYwNjc5MDA2Njk0Mjc1NjUsIklzQ3VzdG9tIjp0cnVlfSwiSWQiOiIzMWJhMDFkMi1mYTIxLTRiZDgtOGZiNS0wM2JiOTRiM2NlOGYiLCJJbXBvcnRJZCI6bnVsbCwiVGl0bGUiOiLXlNem15LXqiDXqteV16bXqNeZ150g15Un16fXkdeo16DXmCIsIk5vdGUiOm51bGwsIkh5cGVybGluayI6bnVsbCwiSXNDaGFuZ2VkIjpmYWxzZSwiSXNOZXciOmZhbHNlfSx7IiRpZCI6IjE1MyIsIkRhdGUiOiIyMDE3LTAzLTA3VDIzOjU5OjU5Ljk5OVoiLCJTdHlsZSI6eyIkaWQiOiIxNTQiLCJTaGFwZSI6MiwiQ29ubmVjdG9yTWFyZ2luIjp7IiRyZWYiOiI1NCJ9LCJDb25uZWN0b3JTdHlsZSI6eyIkaWQiOiIxNTUiLCJMaW5lQ29sb3IiOnsiJGlkIjoiMTU2IiwiJHR5cGUiOiJOTFJFLkNvbW1vbi5Eb20uU29saWRDb2xvckJydXNoLCBOTFJFLkNvbW1vbiIsIkNvbG9yIjp7IiRpZCI6IjE1NyIsIkEiOjEyNywiUiI6MjE4LCJHIjozMSwiQiI6NDB9fSwiTGluZVdlaWdodCI6MS4wLCJMaW5lVHlwZSI6MCwiUGFyZW50U3R5bGUiOnsiJHJlZiI6IjU1In19LCJJc0JlbG93VGltZWJhbmQiOmZhbHNlLCJIaWRlRGF0ZSI6ZmFsc2UsIlNoYXBlU2l6ZSI6MSwiU3BhY2luZyI6MS4wLCJQYWRkaW5nIjp7IiRyZWYiOiI1OCJ9LCJTaGFwZVN0eWxlIjp7IiRpZCI6IjE1OCIsIk1hcmdpbiI6eyIkcmVmIjoiNjAifSwiUGFkZGluZyI6eyIkcmVmIjoiNjEifSwiQmFja2dyb3VuZCI6eyIkaWQiOiIxNTkiLCJDb2xvciI6eyIkaWQiOiIxNjAiLCJBIjoyNTUsIlIiOjIxOCwiRyI6MzEsIkIiOjQwfX0sIklzVmlzaWJsZSI6dHJ1ZSwiV2lkdGgiOjE4LjAsIkhlaWdodCI6MjAuMCwiQm9yZGVyU3R5bGUiOnsiJGlkIjoiMTYxIiwiTGluZUNvbG9yIjp7IiRyZWYiOiI2MyJ9LCJMaW5lV2VpZ2h0IjowLjAsIkxpbmVUeXBlIjowLCJQYXJlbnRTdHlsZSI6eyIkcmVmIjoiNjIifX0sIlBhcmVudFN0eWxlIjp7IiRyZWYiOiI1OSJ9fSwiVGl0bGVTdHlsZSI6eyIkaWQiOiIxNjIiLCJGb250U2V0dGluZ3MiOnsiJGlkIjoiMTYz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QiLCJMaW5lQ29sb3IiOm51bGwsIkxpbmVXZWlnaHQiOjAuMCwiTGluZVR5cGUiOjAsIlBhcmVudFN0eWxlIjpudWxsfSwiUGFyZW50U3R5bGUiOnsiJHJlZiI6IjY1In19LCJEYXRlU3R5bGUiOnsiJGlkIjoiMTY1IiwiRm9udFNldHRpbmdzIjp7IiRpZCI6IjE2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NyIsIkxpbmVDb2xvciI6bnVsbCwiTGluZVdlaWdodCI6MC4wLCJMaW5lVHlwZSI6MCwiUGFyZW50U3R5bGUiOm51bGx9LCJQYXJlbnRTdHlsZSI6eyIkcmVmIjoiNzIifX0sIkRhdGVGb3JtYXQiOnsiJHJlZiI6Ijc5In0sIklzVmlzaWJsZSI6dHJ1ZSwiUGFyZW50U3R5bGUiOnsiJHJlZiI6IjUzIn19LCJQb3NpdGlvbiI6eyJSYXRpbyI6MC4zNjMxNTUwOTg0MzIzNzYwMywiSXNDdXN0b20iOnRydWV9LCJJZCI6IjU4MGZkMDg2LTZkZjgtNGM4Ni05ZDQ5LWI3MDZmYjBkOWMzNiIsIkltcG9ydElkIjpudWxsLCJUaXRsZSI6IteQ16fXmCDXodeZ157Xldec16bXmdeUIDEiLCJOb3RlIjpudWxsLCJIeXBlcmxpbmsiOm51bGwsIklzQ2hhbmdlZCI6ZmFsc2UsIklzTmV3IjpmYWxzZX0seyIkaWQiOiIxNjgiLCJEYXRlIjoiMjAxNy0wMy0xNFQyMzo1OTo1OS45OTlaIiwiU3R5bGUiOnsiJGlkIjoiMTY5IiwiU2hhcGUiOjIsIkNvbm5lY3Rvck1hcmdpbiI6eyIkcmVmIjoiNTQifSwiQ29ubmVjdG9yU3R5bGUiOnsiJGlkIjoiMTcwIiwiTGluZUNvbG9yIjp7IiRpZCI6IjE3MSIsIiR0eXBlIjoiTkxSRS5Db21tb24uRG9tLlNvbGlkQ29sb3JCcnVzaCwgTkxSRS5Db21tb24iLCJDb2xvciI6eyIkaWQiOiIxNzIiLCJBIjoxMjcsIlIiOjIxOCwiRyI6MzEsIkIiOjQwfX0sIkxpbmVXZWlnaHQiOjEuMCwiTGluZVR5cGUiOjAsIlBhcmVudFN0eWxlIjp7IiRyZWYiOiI1NSJ9fSwiSXNCZWxvd1RpbWViYW5kIjpmYWxzZSwiSGlkZURhdGUiOmZhbHNlLCJTaGFwZVNpemUiOjEsIlNwYWNpbmciOjEuMCwiUGFkZGluZyI6eyIkcmVmIjoiNTgifSwiU2hhcGVTdHlsZSI6eyIkaWQiOiIxNzMiLCJNYXJnaW4iOnsiJHJlZiI6IjYwIn0sIlBhZGRpbmciOnsiJHJlZiI6IjYxIn0sIkJhY2tncm91bmQiOnsiJGlkIjoiMTc0IiwiQ29sb3IiOnsiJGlkIjoiMTc1IiwiQSI6MjU1LCJSIjoyMTgsIkciOjMxLCJCIjo0MH19LCJJc1Zpc2libGUiOnRydWUsIldpZHRoIjoxOC4wLCJIZWlnaHQiOjIwLjAsIkJvcmRlclN0eWxlIjp7IiRpZCI6IjE3NiIsIkxpbmVDb2xvciI6eyIkcmVmIjoiNjMifSwiTGluZVdlaWdodCI6MC4wLCJMaW5lVHlwZSI6MCwiUGFyZW50U3R5bGUiOnsiJHJlZiI6IjYyIn19LCJQYXJlbnRTdHlsZSI6eyIkcmVmIjoiNTkifX0sIlRpdGxlU3R5bGUiOnsiJGlkIjoiMTc3IiwiRm9udFNldHRpbmdzIjp7IiRpZCI6IjE3OC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c5IiwiTGluZUNvbG9yIjpudWxsLCJMaW5lV2VpZ2h0IjowLjAsIkxpbmVUeXBlIjowLCJQYXJlbnRTdHlsZSI6bnVsbH0sIlBhcmVudFN0eWxlIjp7IiRyZWYiOiI2NSJ9fSwiRGF0ZVN0eWxlIjp7IiRpZCI6IjE4MCIsIkZvbnRTZXR0aW5ncyI6eyIkaWQiOiIxODE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1MWJlZDNkNS1lZTEyLTQyZjItYWZkYS0zNGQ3ZTUyNTcxMDQiLCJJbXBvcnRJZCI6bnVsbCwiVGl0bGUiOiLXkNen15gg16HXmdee15XXnNem15nXlCDXnteo15vXlteZIiwiTm90ZSI6bnVsbCwiSHlwZXJsaW5rIjpudWxsLCJJc0NoYW5nZWQiOmZhbHNlLCJJc05ldyI6ZmFsc2V9LHsiJGlkIjoiMTgzIiwiRGF0ZSI6IjIwMTctMDMtMTVUMjM6NTk6NTkuOTk5WiIsIlN0eWxlIjp7IiRpZCI6IjE4NCIsIlNoYXBlIjoyLCJDb25uZWN0b3JNYXJnaW4iOnsiJHJlZiI6IjU0In0sIkNvbm5lY3RvclN0eWxlIjp7IiRpZCI6IjE4NSIsIkxpbmVDb2xvciI6eyIkaWQiOiIxODYiLCIkdHlwZSI6Ik5MUkUuQ29tbW9uLkRvbS5Tb2xpZENvbG9yQnJ1c2gsIE5MUkUuQ29tbW9uIiwiQ29sb3IiOnsiJGlkIjoiMTg3IiwiQSI6MTI3LCJSIjoyMTgsIkciOjMxLCJCIjo0MH19LCJMaW5lV2VpZ2h0IjoxLjAsIkxpbmVUeXBlIjowLCJQYXJlbnRTdHlsZSI6eyIkcmVmIjoiNTUifX0sIklzQmVsb3dUaW1lYmFuZCI6ZmFsc2UsIkhpZGVEYXRlIjpmYWxzZSwiU2hhcGVTaXplIjoxLCJTcGFjaW5nIjoxLjAsIlBhZGRpbmciOnsiJHJlZiI6IjU4In0sIlNoYXBlU3R5bGUiOnsiJGlkIjoiMTg4IiwiTWFyZ2luIjp7IiRyZWYiOiI2MCJ9LCJQYWRkaW5nIjp7IiRyZWYiOiI2MSJ9LCJCYWNrZ3JvdW5kIjp7IiRpZCI6IjE4OSIsIkNvbG9yIjp7IiRpZCI6IjE5MCIsIkEiOjI1NSwiUiI6MjE4LCJHIjozMSwiQiI6NDB9fSwiSXNWaXNpYmxlIjp0cnVlLCJXaWR0aCI6MTguMCwiSGVpZ2h0IjoyMC4wLCJCb3JkZXJTdHlsZSI6eyIkaWQiOiIxOTEiLCJMaW5lQ29sb3IiOnsiJHJlZiI6IjYzIn0sIkxpbmVXZWlnaHQiOjAuMCwiTGluZVR5cGUiOjAsIlBhcmVudFN0eWxlIjp7IiRyZWYiOiI2MiJ9fSwiUGFyZW50U3R5bGUiOnsiJHJlZiI6IjU5In19LCJUaXRsZVN0eWxlIjp7IiRpZCI6IjE5MiIsIkZvbnRTZXR0aW5ncyI6eyIkaWQiOiIxOTM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NCIsIkxpbmVDb2xvciI6bnVsbCwiTGluZVdlaWdodCI6MC4wLCJMaW5lVHlwZSI6MCwiUGFyZW50U3R5bGUiOm51bGx9LCJQYXJlbnRTdHlsZSI6eyIkcmVmIjoiNjUifX0sIkRhdGVTdHlsZSI6eyIkaWQiOiIxOTUiLCJGb250U2V0dGluZ3MiOnsiJGlkIjoiMTk2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ZmZlMDAyYTQtYmM0ZC00YzQxLTg1MjgtMDYyYTU3OTYxYTc0IiwiSW1wb3J0SWQiOm51bGwsIlRpdGxlIjoi15DXp9eYINeh15nXnteV15zXpteZ15Qg157XqNeb15bXmSIsIk5vdGUiOm51bGwsIkh5cGVybGluayI6bnVsbCwiSXNDaGFuZ2VkIjpmYWxzZSwiSXNOZXciOmZhbHNlfSx7IiRpZCI6IjE5OCIsIkRhdGUiOiIyMDE3LTAzLTE2VDIzOjU5OjU5Ljk5OVoiLCJTdHlsZSI6eyIkaWQiOiIxOTkiLCJTaGFwZSI6MiwiQ29ubmVjdG9yTWFyZ2luIjp7IiRyZWYiOiI1NCJ9LCJDb25uZWN0b3JTdHlsZSI6eyIkaWQiOiIyMDAiLCJMaW5lQ29sb3IiOnsiJGlkIjoiMjAxIiwiJHR5cGUiOiJOTFJFLkNvbW1vbi5Eb20uU29saWRDb2xvckJydXNoLCBOTFJFLkNvbW1vbiIsIkNvbG9yIjp7IiRpZCI6IjIwMiIsIkEiOjEyNywiUiI6NzEsIkciOjc1LCJCIjoxMjB9fSwiTGluZVdlaWdodCI6MS4wLCJMaW5lVHlwZSI6MCwiUGFyZW50U3R5bGUiOnsiJHJlZiI6IjU1In19LCJJc0JlbG93VGltZWJhbmQiOmZhbHNlLCJIaWRlRGF0ZSI6ZmFsc2UsIlNoYXBlU2l6ZSI6MSwiU3BhY2luZyI6MS4wLCJQYWRkaW5nIjp7IiRyZWYiOiI1OCJ9LCJTaGFwZVN0eWxlIjp7IiRpZCI6IjIwMyIsIk1hcmdpbiI6eyIkcmVmIjoiNjAifSwiUGFkZGluZyI6eyIkcmVmIjoiNjEifSwiQmFja2dyb3VuZCI6eyIkaWQiOiIyMDQiLCJDb2xvciI6eyIkaWQiOiIyMDUiLCJBIjoyNTUsIlIiOjcxLCJHIjo3NSwiQiI6MTIwfX0sIklzVmlzaWJsZSI6dHJ1ZSwiV2lkdGgiOjE4LjAsIkhlaWdodCI6MjAuMCwiQm9yZGVyU3R5bGUiOnsiJGlkIjoiMjA2IiwiTGluZUNvbG9yIjp7IiRyZWYiOiI2MyJ9LCJMaW5lV2VpZ2h0IjowLjAsIkxpbmVUeXBlIjowLCJQYXJlbnRTdHlsZSI6eyIkcmVmIjoiNjIifX0sIlBhcmVudFN0eWxlIjp7IiRyZWYiOiI1OSJ9fSwiVGl0bGVTdHlsZSI6eyIkaWQiOiIyMDciLCJGb250U2V0dGluZ3MiOnsiJGlkIjoiMjA4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DkiLCJMaW5lQ29sb3IiOm51bGwsIkxpbmVXZWlnaHQiOjAuMCwiTGluZVR5cGUiOjAsIlBhcmVudFN0eWxlIjpudWxsfSwiUGFyZW50U3R5bGUiOnsiJHJlZiI6IjY1In19LCJEYXRlU3R5bGUiOnsiJGlkIjoiMjEwIiwiRm9udFNldHRpbmdzIjp7IiRpZCI6IjIx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YxNmY2Y2E0LTUwMDktNDRkMC1hNmEzLTA4YTE0MmUzZWZlMyIsIkltcG9ydElkIjpudWxsLCJUaXRsZSI6Ilwi15TXqNee16og157XodeaXCIiLCJOb3RlIjpudWxsLCJIeXBlcmxpbmsiOm51bGwsIklzQ2hhbmdlZCI6ZmFsc2UsIklzTmV3IjpmYWxzZX0seyIkaWQiOiIyMTMiLCJEYXRlIjoiMjAxNy0wMy0yMVQyMzo1OTo1OS45OTlaIiwiU3R5bGUiOnsiJGlkIjoiMjE0IiwiU2hhcGUiOjIsIkNvbm5lY3Rvck1hcmdpbiI6eyIkcmVmIjoiNTQifSwiQ29ubmVjdG9yU3R5bGUiOnsiJGlkIjoiMjE1IiwiTGluZUNvbG9yIjp7IiRpZCI6IjIxNiIsIiR0eXBlIjoiTkxSRS5Db21tb24uRG9tLlNvbGlkQ29sb3JCcnVzaCwgTkxSRS5Db21tb24iLCJDb2xvciI6eyIkaWQiOiIyMTciLCJBIjoxMjcsIlIiOjEyNSwiRyI6NjAsIkIiOjc0fX0sIkxpbmVXZWlnaHQiOjEuMCwiTGluZVR5cGUiOjAsIlBhcmVudFN0eWxlIjp7IiRyZWYiOiI1NSJ9fSwiSXNCZWxvd1RpbWViYW5kIjpmYWxzZSwiSGlkZURhdGUiOmZhbHNlLCJTaGFwZVNpemUiOjEsIlNwYWNpbmciOjEuMCwiUGFkZGluZyI6eyIkcmVmIjoiNTgifSwiU2hhcGVTdHlsZSI6eyIkaWQiOiIyMTgiLCJNYXJnaW4iOnsiJHJlZiI6IjYwIn0sIlBhZGRpbmciOnsiJHJlZiI6IjYxIn0sIkJhY2tncm91bmQiOnsiJGlkIjoiMjE5IiwiQ29sb3IiOnsiJGlkIjoiMjIwIiwiQSI6MjU1LCJSIjoxMjUsIkciOjYwLCJCIjo3NH19LCJJc1Zpc2libGUiOnRydWUsIldpZHRoIjoxOC4wLCJIZWlnaHQiOjIwLjAsIkJvcmRlclN0eWxlIjp7IiRpZCI6IjIyMSIsIkxpbmVDb2xvciI6eyIkcmVmIjoiNjMifSwiTGluZVdlaWdodCI6MC4wLCJMaW5lVHlwZSI6MCwiUGFyZW50U3R5bGUiOnsiJHJlZiI6IjYyIn19LCJQYXJlbnRTdHlsZSI6eyIkcmVmIjoiNTkifX0sIlRpdGxlU3R5bGUiOnsiJGlkIjoiMjIyIiwiRm9udFNldHRpbmdzIjp7IiRpZCI6IjIy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I0IiwiTGluZUNvbG9yIjpudWxsLCJMaW5lV2VpZ2h0IjowLjAsIkxpbmVUeXBlIjowLCJQYXJlbnRTdHlsZSI6bnVsbH0sIlBhcmVudFN0eWxlIjp7IiRyZWYiOiI2NSJ9fSwiRGF0ZVN0eWxlIjp7IiRpZCI6IjIyNSIsIkZvbnRTZXR0aW5ncyI6eyIkaWQiOiIyMj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lMmY2ODhhOS0zMmE4LTQ2ZTgtYTU2ZS1jOGJmMjMyODM3YzUiLCJJbXBvcnRJZCI6bnVsbCwiVGl0bGUiOiLXqNek15zXp9em15nXlCDXldeU16bXkteqINeq15XXpteo15nXnSIsIk5vdGUiOm51bGwsIkh5cGVybGluayI6bnVsbCwiSXNDaGFuZ2VkIjpmYWxzZSwiSXNOZXciOmZhbHNlfV0sIlRhc2tzIjpbXSwiTXNQcm9qZWN0SXRlbXNUcmVlIjp7IiRpZCI6IjIyOCIsIlJvb3QiOnsiSW1wb3J0SWQiOm51bGwsIklzSW1wb3J0ZWQiOmZhbHNlLCJDaGlsZHJlbiI6W119fSwiTWV0YWRhdGEiOnsiJGlkIjoiMjI5In0sIlNldHRpbmdzIjp7IiRpZCI6IjIzMCIsIkltcGFPcHRpb25zIjp7IiRpZCI6IjIzMS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saW5lSW1wb3J0ZWQiOmZhbHNlLCJUaW1lbGluZUltcG9ydGVkRnJvbUV4Y2VsIjpmYWxzZX0="/>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18126</TotalTime>
  <Words>987</Words>
  <Application>Microsoft Office PowerPoint</Application>
  <PresentationFormat>‫הצגה על המסך (4:3)</PresentationFormat>
  <Paragraphs>282</Paragraphs>
  <Slides>13</Slides>
  <Notes>1</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13</vt:i4>
      </vt:variant>
    </vt:vector>
  </HeadingPairs>
  <TitlesOfParts>
    <vt:vector size="18" baseType="lpstr">
      <vt:lpstr>Arial</vt:lpstr>
      <vt:lpstr>Calibri</vt:lpstr>
      <vt:lpstr>David</vt:lpstr>
      <vt:lpstr>Times New Roman</vt:lpstr>
      <vt:lpstr>ערכת נושא Office</vt:lpstr>
      <vt:lpstr>מצגת של PowerPoint</vt:lpstr>
      <vt:lpstr>מטרות הסימולציה המדינית-ביטחונית</vt:lpstr>
      <vt:lpstr>מצגת של PowerPoint</vt:lpstr>
      <vt:lpstr>הסימולציה המדינית-ביטחונית: תכני טעינה</vt:lpstr>
      <vt:lpstr>לו"ז ההיערכות והסימולציה</vt:lpstr>
      <vt:lpstr>מצגת של PowerPoint</vt:lpstr>
      <vt:lpstr>התרחיש</vt:lpstr>
      <vt:lpstr>השחקנים</vt:lpstr>
      <vt:lpstr>השחקנים במנהלת</vt:lpstr>
      <vt:lpstr>חלוקת הקבוצות</vt:lpstr>
      <vt:lpstr>תפקידי מנהלת הסימולציה</vt:lpstr>
      <vt:lpstr>תקשורת במנהלת</vt:lpstr>
      <vt:lpstr>הרמת מסך וסיכום הסימולציה</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המכללה לביטחון לאומי</dc:title>
  <dc:creator>Eli</dc:creator>
  <cp:lastModifiedBy>u45212</cp:lastModifiedBy>
  <cp:revision>261</cp:revision>
  <cp:lastPrinted>2018-02-07T13:56:53Z</cp:lastPrinted>
  <dcterms:created xsi:type="dcterms:W3CDTF">2015-10-15T19:05:43Z</dcterms:created>
  <dcterms:modified xsi:type="dcterms:W3CDTF">2018-02-07T20:54:41Z</dcterms:modified>
</cp:coreProperties>
</file>