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261" r:id="rId2"/>
    <p:sldId id="256" r:id="rId3"/>
    <p:sldId id="258" r:id="rId4"/>
    <p:sldId id="262" r:id="rId5"/>
    <p:sldId id="266" r:id="rId6"/>
    <p:sldId id="270" r:id="rId7"/>
    <p:sldId id="271" r:id="rId8"/>
    <p:sldId id="273" r:id="rId9"/>
    <p:sldId id="274" r:id="rId10"/>
    <p:sldId id="269" r:id="rId11"/>
  </p:sldIdLst>
  <p:sldSz cx="9144000" cy="6858000" type="screen4x3"/>
  <p:notesSz cx="6858000" cy="9926638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409" autoAdjust="0"/>
    <p:restoredTop sz="90505" autoAdjust="0"/>
  </p:normalViewPr>
  <p:slideViewPr>
    <p:cSldViewPr>
      <p:cViewPr varScale="1">
        <p:scale>
          <a:sx n="120" d="100"/>
          <a:sy n="120" d="100"/>
        </p:scale>
        <p:origin x="135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FDB97DD-0D08-4267-96BC-442A6821DC4D}" type="datetimeFigureOut">
              <a:rPr lang="he-IL" smtClean="0"/>
              <a:t>ח'/אב/תשע"ז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776788"/>
            <a:ext cx="5486400" cy="3908425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2DFB1EC-9980-44E1-8C8A-F4578D53826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51246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FB1EC-9980-44E1-8C8A-F4578D53826D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4294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0650B-230E-4F1B-A960-ABB1D2B80B80}" type="datetime8">
              <a:rPr lang="he-IL" smtClean="0"/>
              <a:t>31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3BD23-2ADF-4E5C-893F-1558A49BD688}" type="datetime8">
              <a:rPr lang="he-IL" smtClean="0"/>
              <a:t>31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0795-6705-4FB0-BBDF-8501CB7BB73F}" type="datetime8">
              <a:rPr lang="he-IL" smtClean="0"/>
              <a:t>31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92E5-1B42-4D17-87E7-04C5FA825EE5}" type="datetime8">
              <a:rPr lang="he-IL" smtClean="0"/>
              <a:t>31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C741F-4F7D-4327-979D-55B37D185168}" type="datetime8">
              <a:rPr lang="he-IL" smtClean="0"/>
              <a:t>31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B1067-D8E6-423C-AA03-D8D75DE782EA}" type="datetime8">
              <a:rPr lang="he-IL" smtClean="0"/>
              <a:t>31 יולי 17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B3DF4-243F-4735-82E0-16D5CAC75679}" type="datetime8">
              <a:rPr lang="he-IL" smtClean="0"/>
              <a:t>31 יולי 17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A86AA-96B4-4C57-996F-E8FB90AB9876}" type="datetime8">
              <a:rPr lang="he-IL" smtClean="0"/>
              <a:t>31 יולי 17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C13ED-B1C9-4AA8-86D6-ED66113FE14A}" type="datetime8">
              <a:rPr lang="he-IL" smtClean="0"/>
              <a:t>31 יולי 17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DE9D1-BABF-4A45-B248-149F35713D3C}" type="datetime8">
              <a:rPr lang="he-IL" smtClean="0"/>
              <a:t>31 יולי 17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9BB7E-4D84-4EFC-9877-74DB2672C900}" type="datetime8">
              <a:rPr lang="he-IL" smtClean="0"/>
              <a:t>31 יולי 17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7AEA5-E9D8-4D54-937A-10E793B13732}" type="datetime8">
              <a:rPr lang="he-IL" smtClean="0"/>
              <a:t>31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4800" dirty="0" smtClean="0">
                <a:cs typeface="+mn-cs"/>
              </a:rPr>
              <a:t>המכללה לביטחון לאומי</a:t>
            </a:r>
            <a:endParaRPr lang="he-IL" sz="4800" dirty="0"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he-IL" sz="4000" b="1" dirty="0" smtClean="0"/>
          </a:p>
          <a:p>
            <a:pPr algn="ctr">
              <a:buNone/>
            </a:pPr>
            <a:endParaRPr lang="he-IL" sz="4000" b="1" dirty="0"/>
          </a:p>
          <a:p>
            <a:pPr algn="ctr">
              <a:buNone/>
            </a:pPr>
            <a:r>
              <a:rPr lang="he-IL" sz="4000" b="1" dirty="0" smtClean="0"/>
              <a:t>מב"ל </a:t>
            </a:r>
            <a:r>
              <a:rPr lang="he-IL" sz="4000" b="1" dirty="0" smtClean="0"/>
              <a:t>מ"ה, הצגת ציר לימודי האסטרטגיה</a:t>
            </a:r>
            <a:endParaRPr lang="he-IL" sz="4000" b="1" dirty="0" smtClean="0"/>
          </a:p>
          <a:p>
            <a:pPr algn="ctr">
              <a:buNone/>
            </a:pPr>
            <a:endParaRPr lang="he-IL" sz="4000" b="1" dirty="0"/>
          </a:p>
          <a:p>
            <a:pPr algn="ctr">
              <a:buNone/>
            </a:pPr>
            <a:r>
              <a:rPr lang="he-IL" sz="4000" b="1" dirty="0" smtClean="0"/>
              <a:t>אל"ם אלי </a:t>
            </a:r>
            <a:r>
              <a:rPr lang="he-IL" sz="4000" b="1" dirty="0" smtClean="0"/>
              <a:t>בר-און, 01.08.17</a:t>
            </a:r>
            <a:endParaRPr lang="he-IL" sz="3600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1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228600" y="152401"/>
            <a:ext cx="8763000" cy="914399"/>
          </a:xfrm>
        </p:spPr>
        <p:txBody>
          <a:bodyPr>
            <a:normAutofit/>
          </a:bodyPr>
          <a:lstStyle/>
          <a:p>
            <a:r>
              <a:rPr lang="he-IL" dirty="0" smtClean="0">
                <a:cs typeface="+mn-cs"/>
              </a:rPr>
              <a:t>סוגיות נוספות לבחינה</a:t>
            </a:r>
            <a:endParaRPr lang="he-IL" dirty="0"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57200" y="838200"/>
            <a:ext cx="8305800" cy="5486400"/>
          </a:xfrm>
        </p:spPr>
        <p:txBody>
          <a:bodyPr>
            <a:noAutofit/>
          </a:bodyPr>
          <a:lstStyle/>
          <a:p>
            <a:pPr marL="514350" lvl="0" indent="-514350" algn="just">
              <a:buFont typeface="Arial" panose="020B0604020202020204" pitchFamily="34" charset="0"/>
              <a:buChar char="•"/>
            </a:pPr>
            <a:r>
              <a:rPr lang="he-IL" sz="2800" dirty="0" smtClean="0">
                <a:solidFill>
                  <a:schemeClr val="tx1"/>
                </a:solidFill>
              </a:rPr>
              <a:t>מהות הסימולציה המסכמת</a:t>
            </a:r>
          </a:p>
          <a:p>
            <a:pPr marL="514350" lvl="0" indent="-514350" algn="just">
              <a:buFont typeface="Arial" panose="020B0604020202020204" pitchFamily="34" charset="0"/>
              <a:buChar char="•"/>
            </a:pPr>
            <a:r>
              <a:rPr lang="he-IL" sz="2800" dirty="0" smtClean="0">
                <a:solidFill>
                  <a:schemeClr val="tx1"/>
                </a:solidFill>
              </a:rPr>
              <a:t>הוספת סימולציה כלכלית-חברתית או אחרת (במקום אחת ההתנסויות?)</a:t>
            </a:r>
          </a:p>
          <a:p>
            <a:pPr marL="514350" lvl="0" indent="-514350" algn="just">
              <a:buFont typeface="Arial" panose="020B0604020202020204" pitchFamily="34" charset="0"/>
              <a:buChar char="•"/>
            </a:pPr>
            <a:r>
              <a:rPr lang="he-IL" sz="2800" dirty="0" smtClean="0">
                <a:solidFill>
                  <a:schemeClr val="tx1"/>
                </a:solidFill>
              </a:rPr>
              <a:t>מטלה בקורס של מפקד המכללות?</a:t>
            </a:r>
          </a:p>
          <a:p>
            <a:pPr marL="514350" lvl="0" indent="-514350" algn="just">
              <a:buFont typeface="Arial" panose="020B0604020202020204" pitchFamily="34" charset="0"/>
              <a:buChar char="•"/>
            </a:pPr>
            <a:r>
              <a:rPr lang="he-IL" sz="2800" dirty="0" smtClean="0">
                <a:solidFill>
                  <a:schemeClr val="tx1"/>
                </a:solidFill>
              </a:rPr>
              <a:t>מיומנויות נדרשות (אשכול בכירות)?</a:t>
            </a:r>
            <a:endParaRPr lang="he-IL" sz="2800" dirty="0">
              <a:solidFill>
                <a:schemeClr val="tx1"/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10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457199"/>
          </a:xfrm>
        </p:spPr>
        <p:txBody>
          <a:bodyPr>
            <a:noAutofit/>
          </a:bodyPr>
          <a:lstStyle/>
          <a:p>
            <a:r>
              <a:rPr lang="he-IL" sz="3200" dirty="0" smtClean="0">
                <a:cs typeface="+mn-cs"/>
              </a:rPr>
              <a:t>הרכיבים העיקריים של ציר לימודי האסטרטגיה</a:t>
            </a:r>
            <a:endParaRPr lang="he-IL" sz="3200" dirty="0"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57200" y="838200"/>
            <a:ext cx="8305800" cy="5715000"/>
          </a:xfrm>
        </p:spPr>
        <p:txBody>
          <a:bodyPr>
            <a:normAutofit/>
          </a:bodyPr>
          <a:lstStyle/>
          <a:p>
            <a:pPr lvl="0" algn="just"/>
            <a:r>
              <a:rPr lang="he-IL" sz="2400" b="1" dirty="0" smtClean="0">
                <a:solidFill>
                  <a:schemeClr val="tx1"/>
                </a:solidFill>
              </a:rPr>
              <a:t>מחשבה </a:t>
            </a:r>
            <a:r>
              <a:rPr lang="he-IL" sz="2400" b="1" dirty="0">
                <a:solidFill>
                  <a:schemeClr val="tx1"/>
                </a:solidFill>
              </a:rPr>
              <a:t>אסטרטגית, חשיבה </a:t>
            </a:r>
            <a:r>
              <a:rPr lang="he-IL" sz="2400" b="1" dirty="0" smtClean="0">
                <a:solidFill>
                  <a:schemeClr val="tx1"/>
                </a:solidFill>
              </a:rPr>
              <a:t>אסטרטגית </a:t>
            </a:r>
            <a:r>
              <a:rPr lang="he-IL" sz="2400" b="1" dirty="0">
                <a:solidFill>
                  <a:schemeClr val="tx1"/>
                </a:solidFill>
              </a:rPr>
              <a:t>וסוגיות נבחרות באומנות </a:t>
            </a:r>
            <a:r>
              <a:rPr lang="he-IL" sz="2400" b="1" dirty="0">
                <a:solidFill>
                  <a:schemeClr val="tx1"/>
                </a:solidFill>
              </a:rPr>
              <a:t>המערכה – ד"ר דימה </a:t>
            </a:r>
            <a:r>
              <a:rPr lang="he-IL" sz="2400" b="1" dirty="0" smtClean="0">
                <a:solidFill>
                  <a:schemeClr val="tx1"/>
                </a:solidFill>
              </a:rPr>
              <a:t>אדמסקי </a:t>
            </a:r>
            <a:r>
              <a:rPr lang="he-IL" sz="2400" dirty="0" smtClean="0">
                <a:solidFill>
                  <a:schemeClr val="tx1"/>
                </a:solidFill>
              </a:rPr>
              <a:t>(13 משכים, 16-29.10.17)</a:t>
            </a:r>
          </a:p>
          <a:p>
            <a:pPr lvl="0" algn="just"/>
            <a:endParaRPr lang="he-IL" sz="2400" dirty="0">
              <a:solidFill>
                <a:schemeClr val="tx1"/>
              </a:solidFill>
            </a:endParaRPr>
          </a:p>
          <a:p>
            <a:pPr marL="457200" lvl="0" indent="-457200" algn="just">
              <a:buAutoNum type="arabicPeriod"/>
            </a:pPr>
            <a:r>
              <a:rPr lang="he-IL" sz="2400" dirty="0">
                <a:solidFill>
                  <a:schemeClr val="tx1"/>
                </a:solidFill>
              </a:rPr>
              <a:t>האבולוציה </a:t>
            </a:r>
            <a:r>
              <a:rPr lang="he-IL" sz="2400" dirty="0">
                <a:solidFill>
                  <a:schemeClr val="tx1"/>
                </a:solidFill>
              </a:rPr>
              <a:t>של מוסד המלחמה, ההתפתחות של חשיבה </a:t>
            </a:r>
            <a:r>
              <a:rPr lang="he-IL" sz="2400" dirty="0" smtClean="0">
                <a:solidFill>
                  <a:schemeClr val="tx1"/>
                </a:solidFill>
              </a:rPr>
              <a:t>אסטרטגית-מודרנית </a:t>
            </a:r>
            <a:r>
              <a:rPr lang="he-IL" sz="2400" dirty="0" err="1">
                <a:solidFill>
                  <a:schemeClr val="tx1"/>
                </a:solidFill>
              </a:rPr>
              <a:t>והיווסדם</a:t>
            </a:r>
            <a:r>
              <a:rPr lang="he-IL" sz="2400" dirty="0">
                <a:solidFill>
                  <a:schemeClr val="tx1"/>
                </a:solidFill>
              </a:rPr>
              <a:t> של לימודי האסטרטגיה בעולם </a:t>
            </a:r>
            <a:r>
              <a:rPr lang="he-IL" sz="2400" dirty="0">
                <a:solidFill>
                  <a:schemeClr val="tx1"/>
                </a:solidFill>
              </a:rPr>
              <a:t>האקדמי</a:t>
            </a:r>
          </a:p>
          <a:p>
            <a:pPr marL="457200" lvl="0" indent="-457200" algn="just">
              <a:buAutoNum type="arabicPeriod"/>
            </a:pPr>
            <a:r>
              <a:rPr lang="he-IL" sz="2400" dirty="0">
                <a:solidFill>
                  <a:schemeClr val="tx1"/>
                </a:solidFill>
              </a:rPr>
              <a:t>תולדות המחשבה האסטרטגית וההתפתחות </a:t>
            </a:r>
            <a:r>
              <a:rPr lang="he-IL" sz="2400" dirty="0" smtClean="0">
                <a:solidFill>
                  <a:schemeClr val="tx1"/>
                </a:solidFill>
              </a:rPr>
              <a:t>הלחימה הקונבנציונאלית</a:t>
            </a:r>
            <a:endParaRPr lang="he-IL" sz="2400" dirty="0">
              <a:solidFill>
                <a:schemeClr val="tx1"/>
              </a:solidFill>
            </a:endParaRPr>
          </a:p>
          <a:p>
            <a:pPr marL="457200" lvl="0" indent="-457200" algn="just">
              <a:buAutoNum type="arabicPeriod"/>
            </a:pPr>
            <a:r>
              <a:rPr lang="he-IL" sz="2400" dirty="0">
                <a:solidFill>
                  <a:schemeClr val="tx1"/>
                </a:solidFill>
              </a:rPr>
              <a:t>תולדות המחשבה האסטרטגית בעידן הלוחמה </a:t>
            </a:r>
            <a:r>
              <a:rPr lang="he-IL" sz="2400" dirty="0">
                <a:solidFill>
                  <a:schemeClr val="tx1"/>
                </a:solidFill>
              </a:rPr>
              <a:t>ההיברידית</a:t>
            </a:r>
          </a:p>
          <a:p>
            <a:pPr marL="457200" lvl="0" indent="-457200" algn="just">
              <a:buAutoNum type="arabicPeriod"/>
            </a:pPr>
            <a:r>
              <a:rPr lang="he-IL" sz="2400" dirty="0">
                <a:solidFill>
                  <a:schemeClr val="tx1"/>
                </a:solidFill>
              </a:rPr>
              <a:t>תולדות המחשבה האסטרטגית בעידן </a:t>
            </a:r>
            <a:r>
              <a:rPr lang="he-IL" sz="2400" dirty="0">
                <a:solidFill>
                  <a:schemeClr val="tx1"/>
                </a:solidFill>
              </a:rPr>
              <a:t>הגרעיני (כולל הקרנת הסרט "13 יום")</a:t>
            </a:r>
          </a:p>
          <a:p>
            <a:pPr marL="457200" lvl="0" indent="-457200" algn="just">
              <a:buAutoNum type="arabicPeriod"/>
            </a:pPr>
            <a:r>
              <a:rPr lang="he-IL" sz="2400" dirty="0">
                <a:solidFill>
                  <a:schemeClr val="tx1"/>
                </a:solidFill>
              </a:rPr>
              <a:t>ההיסטוריה האינטלקטואלית של היווסדות דיאגנוזה מודיעינית, </a:t>
            </a:r>
            <a:r>
              <a:rPr lang="en-US" sz="2400" dirty="0">
                <a:solidFill>
                  <a:schemeClr val="tx1"/>
                </a:solidFill>
              </a:rPr>
              <a:t>Net Assessment</a:t>
            </a:r>
            <a:r>
              <a:rPr lang="he-IL" sz="2400" dirty="0">
                <a:solidFill>
                  <a:schemeClr val="tx1"/>
                </a:solidFill>
              </a:rPr>
              <a:t> ותכנון אסטרטגי כתחומי הליבה המקצועיים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2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761999"/>
          </a:xfrm>
        </p:spPr>
        <p:txBody>
          <a:bodyPr>
            <a:noAutofit/>
          </a:bodyPr>
          <a:lstStyle/>
          <a:p>
            <a:r>
              <a:rPr lang="he-IL" sz="3200" dirty="0">
                <a:cs typeface="+mn-cs"/>
              </a:rPr>
              <a:t>הרכיבים העיקריים של ציר לימודי האסטרטגיה</a:t>
            </a:r>
            <a:endParaRPr lang="he-IL" sz="3200" dirty="0"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57200" y="762000"/>
            <a:ext cx="8305800" cy="5791200"/>
          </a:xfrm>
        </p:spPr>
        <p:txBody>
          <a:bodyPr>
            <a:noAutofit/>
          </a:bodyPr>
          <a:lstStyle/>
          <a:p>
            <a:pPr algn="just"/>
            <a:r>
              <a:rPr lang="he-IL" sz="2400" b="1" dirty="0" smtClean="0">
                <a:solidFill>
                  <a:schemeClr val="tx1"/>
                </a:solidFill>
              </a:rPr>
              <a:t>מפקד המכללות </a:t>
            </a:r>
            <a:r>
              <a:rPr lang="he-IL" sz="2400" dirty="0" smtClean="0">
                <a:solidFill>
                  <a:schemeClr val="tx1"/>
                </a:solidFill>
              </a:rPr>
              <a:t>(12 משכים, 01.11-12.12.17)</a:t>
            </a:r>
          </a:p>
          <a:p>
            <a:pPr algn="just"/>
            <a:r>
              <a:rPr lang="he-IL" sz="2400" b="1" dirty="0" smtClean="0">
                <a:solidFill>
                  <a:schemeClr val="tx1"/>
                </a:solidFill>
              </a:rPr>
              <a:t>גישות </a:t>
            </a:r>
            <a:r>
              <a:rPr lang="he-IL" sz="2400" b="1" dirty="0">
                <a:solidFill>
                  <a:schemeClr val="tx1"/>
                </a:solidFill>
              </a:rPr>
              <a:t>ואסכולות בחשיבה אסטרטגית</a:t>
            </a:r>
            <a:endParaRPr lang="en-US" sz="2400" b="1" dirty="0">
              <a:solidFill>
                <a:schemeClr val="tx1"/>
              </a:solidFill>
            </a:endParaRPr>
          </a:p>
          <a:p>
            <a:pPr marL="457200" indent="-457200" algn="just">
              <a:buAutoNum type="arabicPeriod"/>
            </a:pPr>
            <a:r>
              <a:rPr lang="he-IL" sz="2400" dirty="0" smtClean="0">
                <a:solidFill>
                  <a:schemeClr val="tx1"/>
                </a:solidFill>
              </a:rPr>
              <a:t>מהות</a:t>
            </a:r>
            <a:r>
              <a:rPr lang="he-IL" sz="2400" dirty="0">
                <a:solidFill>
                  <a:schemeClr val="tx1"/>
                </a:solidFill>
              </a:rPr>
              <a:t>, מורכבות </a:t>
            </a:r>
            <a:r>
              <a:rPr lang="he-IL" sz="2400" dirty="0" smtClean="0">
                <a:solidFill>
                  <a:schemeClr val="tx1"/>
                </a:solidFill>
              </a:rPr>
              <a:t>ופרדוקסאליות </a:t>
            </a:r>
            <a:r>
              <a:rPr lang="he-IL" sz="2400" dirty="0">
                <a:solidFill>
                  <a:schemeClr val="tx1"/>
                </a:solidFill>
              </a:rPr>
              <a:t>של חשיבה </a:t>
            </a:r>
            <a:r>
              <a:rPr lang="he-IL" sz="2400" dirty="0" smtClean="0">
                <a:solidFill>
                  <a:schemeClr val="tx1"/>
                </a:solidFill>
              </a:rPr>
              <a:t>אסטרטגית</a:t>
            </a:r>
          </a:p>
          <a:p>
            <a:pPr marL="457200" indent="-457200" algn="just">
              <a:buAutoNum type="arabicPeriod"/>
            </a:pPr>
            <a:r>
              <a:rPr lang="he-IL" sz="2400" dirty="0" smtClean="0">
                <a:solidFill>
                  <a:schemeClr val="tx1"/>
                </a:solidFill>
              </a:rPr>
              <a:t>אסטרטגיה </a:t>
            </a:r>
            <a:r>
              <a:rPr lang="he-IL" sz="2400" dirty="0">
                <a:solidFill>
                  <a:schemeClr val="tx1"/>
                </a:solidFill>
              </a:rPr>
              <a:t>בין גישה </a:t>
            </a:r>
            <a:r>
              <a:rPr lang="he-IL" sz="2400" dirty="0" smtClean="0">
                <a:solidFill>
                  <a:schemeClr val="tx1"/>
                </a:solidFill>
              </a:rPr>
              <a:t>סטאטית-רציונאלית </a:t>
            </a:r>
            <a:r>
              <a:rPr lang="he-IL" sz="2400" dirty="0">
                <a:solidFill>
                  <a:schemeClr val="tx1"/>
                </a:solidFill>
              </a:rPr>
              <a:t>לבין גישה </a:t>
            </a:r>
            <a:r>
              <a:rPr lang="he-IL" sz="2400" dirty="0" smtClean="0">
                <a:solidFill>
                  <a:schemeClr val="tx1"/>
                </a:solidFill>
              </a:rPr>
              <a:t>דינאמית-הוליסטית</a:t>
            </a:r>
          </a:p>
          <a:p>
            <a:pPr marL="457200" indent="-457200" algn="just">
              <a:buAutoNum type="arabicPeriod"/>
            </a:pPr>
            <a:r>
              <a:rPr lang="he-IL" sz="2400" dirty="0" smtClean="0">
                <a:solidFill>
                  <a:schemeClr val="tx1"/>
                </a:solidFill>
              </a:rPr>
              <a:t>חשיבה </a:t>
            </a:r>
            <a:r>
              <a:rPr lang="he-IL" sz="2400" dirty="0">
                <a:solidFill>
                  <a:schemeClr val="tx1"/>
                </a:solidFill>
              </a:rPr>
              <a:t>מערכתית, גישה מערכתית והרמה המערכתית - בירור </a:t>
            </a:r>
            <a:r>
              <a:rPr lang="he-IL" sz="2400" dirty="0" smtClean="0">
                <a:solidFill>
                  <a:schemeClr val="tx1"/>
                </a:solidFill>
              </a:rPr>
              <a:t>מושגי</a:t>
            </a:r>
          </a:p>
          <a:p>
            <a:pPr marL="457200" indent="-457200" algn="just">
              <a:buAutoNum type="arabicPeriod"/>
            </a:pPr>
            <a:r>
              <a:rPr lang="he-IL" sz="2400" dirty="0" smtClean="0">
                <a:solidFill>
                  <a:schemeClr val="tx1"/>
                </a:solidFill>
              </a:rPr>
              <a:t>אסטרטגיה </a:t>
            </a:r>
            <a:r>
              <a:rPr lang="he-IL" sz="2400" dirty="0">
                <a:solidFill>
                  <a:schemeClr val="tx1"/>
                </a:solidFill>
              </a:rPr>
              <a:t>כמערכת למידה – מהות ותהליך של חקירה מערכתית </a:t>
            </a:r>
            <a:endParaRPr lang="he-IL" sz="2400" dirty="0" smtClean="0">
              <a:solidFill>
                <a:schemeClr val="tx1"/>
              </a:solidFill>
            </a:endParaRPr>
          </a:p>
          <a:p>
            <a:pPr marL="457200" indent="-457200" algn="just">
              <a:buAutoNum type="arabicPeriod"/>
            </a:pPr>
            <a:r>
              <a:rPr lang="he-IL" sz="2400" dirty="0" smtClean="0">
                <a:solidFill>
                  <a:schemeClr val="tx1"/>
                </a:solidFill>
              </a:rPr>
              <a:t>תכנון </a:t>
            </a:r>
            <a:r>
              <a:rPr lang="he-IL" sz="2400" dirty="0">
                <a:solidFill>
                  <a:schemeClr val="tx1"/>
                </a:solidFill>
              </a:rPr>
              <a:t>אסטרטגי כתהליך שיטתי של פיתוח ידע מערכתי</a:t>
            </a:r>
            <a:endParaRPr lang="en-US" sz="2400" dirty="0">
              <a:solidFill>
                <a:schemeClr val="tx1"/>
              </a:solidFill>
            </a:endParaRPr>
          </a:p>
          <a:p>
            <a:pPr algn="just"/>
            <a:r>
              <a:rPr lang="he-IL" sz="2400" dirty="0">
                <a:solidFill>
                  <a:schemeClr val="tx1"/>
                </a:solidFill>
              </a:rPr>
              <a:t> </a:t>
            </a:r>
            <a:endParaRPr lang="en-US" sz="2400" dirty="0">
              <a:solidFill>
                <a:schemeClr val="tx1"/>
              </a:solidFill>
            </a:endParaRPr>
          </a:p>
          <a:p>
            <a:pPr algn="just"/>
            <a:r>
              <a:rPr lang="he-IL" sz="2400" b="1" dirty="0" smtClean="0">
                <a:solidFill>
                  <a:schemeClr val="tx1"/>
                </a:solidFill>
              </a:rPr>
              <a:t>סוגיות </a:t>
            </a:r>
            <a:r>
              <a:rPr lang="he-IL" sz="2400" b="1" dirty="0">
                <a:solidFill>
                  <a:schemeClr val="tx1"/>
                </a:solidFill>
              </a:rPr>
              <a:t>אסטרטגיות נבחרות באומנות המערכה העכשווית</a:t>
            </a:r>
            <a:endParaRPr lang="en-US" sz="2400" b="1" dirty="0">
              <a:solidFill>
                <a:schemeClr val="tx1"/>
              </a:solidFill>
            </a:endParaRPr>
          </a:p>
          <a:p>
            <a:pPr algn="just"/>
            <a:r>
              <a:rPr lang="he-IL" sz="2400" dirty="0">
                <a:solidFill>
                  <a:schemeClr val="tx1"/>
                </a:solidFill>
              </a:rPr>
              <a:t>סוגיות נבחרות בתחומי בניין, ארגון והפעלת הכוח וחקירת שדה הקרב המתהווה בהקשרים קונבנציונאליים, תת-קונבנציונאליים </a:t>
            </a:r>
            <a:r>
              <a:rPr lang="he-IL" sz="2400" dirty="0" smtClean="0">
                <a:solidFill>
                  <a:schemeClr val="tx1"/>
                </a:solidFill>
              </a:rPr>
              <a:t>ועל-קונבנציונאליים</a:t>
            </a:r>
            <a:endParaRPr lang="en-US" sz="2400" dirty="0">
              <a:solidFill>
                <a:schemeClr val="tx1"/>
              </a:solidFill>
            </a:endParaRPr>
          </a:p>
          <a:p>
            <a:pPr algn="just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3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228600" y="152401"/>
            <a:ext cx="8763000" cy="914399"/>
          </a:xfrm>
        </p:spPr>
        <p:txBody>
          <a:bodyPr>
            <a:normAutofit/>
          </a:bodyPr>
          <a:lstStyle/>
          <a:p>
            <a:r>
              <a:rPr lang="he-IL" sz="3600" dirty="0">
                <a:cs typeface="+mn-cs"/>
              </a:rPr>
              <a:t>הרכיבים העיקריים של ציר לימודי האסטרטגיה</a:t>
            </a:r>
            <a:endParaRPr lang="he-IL" sz="3600" dirty="0"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57200" y="1143000"/>
            <a:ext cx="8305800" cy="5410200"/>
          </a:xfrm>
        </p:spPr>
        <p:txBody>
          <a:bodyPr>
            <a:noAutofit/>
          </a:bodyPr>
          <a:lstStyle/>
          <a:p>
            <a:pPr lvl="0" algn="just"/>
            <a:r>
              <a:rPr lang="he-IL" sz="3600" b="1" dirty="0" smtClean="0">
                <a:solidFill>
                  <a:schemeClr val="tx1"/>
                </a:solidFill>
              </a:rPr>
              <a:t>סימולציות והתנסויות מעשיות</a:t>
            </a:r>
          </a:p>
          <a:p>
            <a:pPr marL="742950" lvl="0" indent="-742950" algn="just">
              <a:buAutoNum type="arabicPeriod"/>
            </a:pPr>
            <a:r>
              <a:rPr lang="he-IL" sz="3600" dirty="0" smtClean="0">
                <a:solidFill>
                  <a:schemeClr val="tx1"/>
                </a:solidFill>
              </a:rPr>
              <a:t>התנסות ראשונה (</a:t>
            </a:r>
            <a:r>
              <a:rPr lang="he-IL" sz="3600" dirty="0" smtClean="0">
                <a:solidFill>
                  <a:srgbClr val="FF0000"/>
                </a:solidFill>
              </a:rPr>
              <a:t>סיני?</a:t>
            </a:r>
            <a:r>
              <a:rPr lang="he-IL" sz="3600" dirty="0" smtClean="0">
                <a:solidFill>
                  <a:schemeClr val="tx1"/>
                </a:solidFill>
              </a:rPr>
              <a:t>) 19-20.12.17 (</a:t>
            </a:r>
            <a:r>
              <a:rPr lang="he-IL" sz="3600" dirty="0" smtClean="0">
                <a:solidFill>
                  <a:srgbClr val="FF0000"/>
                </a:solidFill>
              </a:rPr>
              <a:t>הכנה?</a:t>
            </a:r>
            <a:r>
              <a:rPr lang="he-IL" sz="3600" dirty="0" smtClean="0">
                <a:solidFill>
                  <a:schemeClr val="tx1"/>
                </a:solidFill>
              </a:rPr>
              <a:t>)</a:t>
            </a:r>
          </a:p>
          <a:p>
            <a:pPr marL="742950" lvl="0" indent="-742950" algn="just">
              <a:buAutoNum type="arabicPeriod"/>
            </a:pPr>
            <a:r>
              <a:rPr lang="he-IL" sz="3600" dirty="0" smtClean="0">
                <a:solidFill>
                  <a:schemeClr val="tx1"/>
                </a:solidFill>
              </a:rPr>
              <a:t>סימולציה מדינית-ביטחונית 28.2.17, 06-08.03.17 + </a:t>
            </a:r>
            <a:r>
              <a:rPr lang="he-IL" sz="3600" dirty="0" smtClean="0">
                <a:solidFill>
                  <a:srgbClr val="FF0000"/>
                </a:solidFill>
              </a:rPr>
              <a:t>הכנה 12.02.17, 22.02.17 (חצי יום), 25.02.17 (חצי יום), 27.02.17</a:t>
            </a:r>
          </a:p>
          <a:p>
            <a:pPr marL="742950" lvl="0" indent="-742950" algn="just">
              <a:buAutoNum type="arabicPeriod"/>
            </a:pPr>
            <a:r>
              <a:rPr lang="he-IL" sz="3600" dirty="0" smtClean="0">
                <a:solidFill>
                  <a:schemeClr val="tx1"/>
                </a:solidFill>
              </a:rPr>
              <a:t>התנסות מסכמת (06,13,21,24,27,29.05.17, </a:t>
            </a:r>
            <a:r>
              <a:rPr lang="he-IL" sz="3600" dirty="0" smtClean="0">
                <a:solidFill>
                  <a:srgbClr val="FF0000"/>
                </a:solidFill>
              </a:rPr>
              <a:t>26,28.06.17</a:t>
            </a:r>
            <a:r>
              <a:rPr lang="he-IL" sz="3600" dirty="0" smtClean="0">
                <a:solidFill>
                  <a:schemeClr val="tx1"/>
                </a:solidFill>
              </a:rPr>
              <a:t>)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4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228600" y="152401"/>
            <a:ext cx="8763000" cy="914399"/>
          </a:xfrm>
        </p:spPr>
        <p:txBody>
          <a:bodyPr>
            <a:noAutofit/>
          </a:bodyPr>
          <a:lstStyle/>
          <a:p>
            <a:r>
              <a:rPr lang="he-IL" sz="2800" dirty="0" smtClean="0">
                <a:cs typeface="+mn-cs"/>
              </a:rPr>
              <a:t>הקורס של ד"ר אדמסקי: תובנות ממחזור מ"ד והמלצות לפעולה</a:t>
            </a:r>
            <a:endParaRPr lang="he-IL" sz="2800" dirty="0"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57200" y="990600"/>
            <a:ext cx="8305800" cy="5410200"/>
          </a:xfrm>
        </p:spPr>
        <p:txBody>
          <a:bodyPr>
            <a:noAutofit/>
          </a:bodyPr>
          <a:lstStyle/>
          <a:p>
            <a:pPr lvl="0" algn="just"/>
            <a:endParaRPr lang="he-IL" dirty="0">
              <a:solidFill>
                <a:schemeClr val="tx1"/>
              </a:solidFill>
            </a:endParaRPr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580287"/>
              </p:ext>
            </p:extLst>
          </p:nvPr>
        </p:nvGraphicFramePr>
        <p:xfrm>
          <a:off x="457200" y="990600"/>
          <a:ext cx="8305800" cy="51054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152900"/>
                <a:gridCol w="4152900"/>
              </a:tblGrid>
              <a:tr h="83820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תובנה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המלצה</a:t>
                      </a:r>
                      <a:endParaRPr lang="he-IL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pPr algn="just" rtl="1"/>
                      <a:r>
                        <a:rPr lang="he-IL" sz="1800" dirty="0" smtClean="0"/>
                        <a:t>עיתוי: הקורס היה מוקדם מדי והתכנים לא הוטמעו מספיק טוב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dirty="0" smtClean="0"/>
                        <a:t>בהתאם לסיכום עם ד"ר אדמסקי, הקורס יאוחר בחודש ימים</a:t>
                      </a:r>
                      <a:endParaRPr lang="he-IL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pPr algn="just" rtl="1"/>
                      <a:r>
                        <a:rPr lang="he-IL" sz="1800" dirty="0" smtClean="0"/>
                        <a:t>מקומו של ד"ר אדמסקי בכלל הציר האסטרטגי לא ברור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dirty="0" smtClean="0"/>
                        <a:t>תלוי בהיקף הזמן שדימה יכול להקדיש </a:t>
                      </a:r>
                      <a:r>
                        <a:rPr lang="he-IL" baseline="0" dirty="0" smtClean="0"/>
                        <a:t>לציר, </a:t>
                      </a:r>
                      <a:r>
                        <a:rPr lang="he-IL" dirty="0" smtClean="0"/>
                        <a:t>לשיח בין מפקד המכללות לד"ר</a:t>
                      </a:r>
                      <a:r>
                        <a:rPr lang="he-IL" baseline="0" dirty="0" smtClean="0"/>
                        <a:t> אדמסקי</a:t>
                      </a:r>
                      <a:endParaRPr lang="he-IL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 smtClean="0"/>
                        <a:t>תיק קורס ומצגות – להפיץ מראש?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dirty="0" smtClean="0"/>
                        <a:t>להפיץ, בעותק קשיח!</a:t>
                      </a:r>
                      <a:endParaRPr lang="he-IL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 smtClean="0"/>
                        <a:t>חומרי קריאה – לבחון עומס בתקופת השנה הרלבנטית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dirty="0" smtClean="0"/>
                        <a:t>ייבדק;</a:t>
                      </a:r>
                      <a:r>
                        <a:rPr lang="he-IL" baseline="0" dirty="0" smtClean="0"/>
                        <a:t> ככלל, הקורס אינו עמוס בחומרי קריאה יתר על המידה</a:t>
                      </a:r>
                      <a:endParaRPr lang="he-IL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 smtClean="0"/>
                        <a:t>הוספת מטלת סיום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dirty="0" smtClean="0"/>
                        <a:t>לבחון בהתאם לגרף עומסים בתקופה הרלוונטית (סוף עונת</a:t>
                      </a:r>
                      <a:r>
                        <a:rPr lang="he-IL" baseline="0" dirty="0" smtClean="0"/>
                        <a:t> התשתית) ולאחר שיח עם ד"ר אדמסקי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5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228600" y="152401"/>
            <a:ext cx="8763000" cy="914399"/>
          </a:xfrm>
        </p:spPr>
        <p:txBody>
          <a:bodyPr>
            <a:noAutofit/>
          </a:bodyPr>
          <a:lstStyle/>
          <a:p>
            <a:r>
              <a:rPr lang="he-IL" sz="2400" dirty="0" smtClean="0">
                <a:cs typeface="+mn-cs"/>
              </a:rPr>
              <a:t>הקורס של מפקד המכללות: תובנות ממחזור מ"ד והמלצות לפעולה</a:t>
            </a:r>
            <a:endParaRPr lang="he-IL" sz="2400" dirty="0"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57200" y="990600"/>
            <a:ext cx="8305800" cy="5410200"/>
          </a:xfrm>
        </p:spPr>
        <p:txBody>
          <a:bodyPr>
            <a:noAutofit/>
          </a:bodyPr>
          <a:lstStyle/>
          <a:p>
            <a:pPr lvl="0" algn="just"/>
            <a:endParaRPr lang="he-IL" dirty="0">
              <a:solidFill>
                <a:schemeClr val="tx1"/>
              </a:solidFill>
            </a:endParaRPr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649987"/>
              </p:ext>
            </p:extLst>
          </p:nvPr>
        </p:nvGraphicFramePr>
        <p:xfrm>
          <a:off x="457200" y="990600"/>
          <a:ext cx="8305800" cy="42672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152900"/>
                <a:gridCol w="4152900"/>
              </a:tblGrid>
              <a:tr h="83820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תובנה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המלצה</a:t>
                      </a:r>
                      <a:endParaRPr lang="he-IL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pPr algn="just" rtl="1"/>
                      <a:r>
                        <a:rPr lang="he-IL" sz="1800" dirty="0" smtClean="0"/>
                        <a:t>הערות לגבי היצמדות יתר לתחום התיאורטי</a:t>
                      </a:r>
                      <a:r>
                        <a:rPr lang="he-IL" sz="1800" baseline="0" dirty="0" smtClean="0"/>
                        <a:t> הצבאי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dirty="0" smtClean="0"/>
                        <a:t>לשלב בתוכנית הלימוד דוגמאות של אסטרטגיה בתחומים אזרחיים (מדיניים, כלכליים-</a:t>
                      </a:r>
                      <a:r>
                        <a:rPr lang="he-IL" dirty="0" smtClean="0"/>
                        <a:t>עסקיים</a:t>
                      </a:r>
                      <a:r>
                        <a:rPr lang="he-IL" dirty="0" smtClean="0"/>
                        <a:t>, חברתיים), כמו </a:t>
                      </a:r>
                      <a:r>
                        <a:rPr lang="en-US" dirty="0" smtClean="0"/>
                        <a:t>Better Place</a:t>
                      </a:r>
                      <a:endParaRPr lang="he-IL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pPr algn="just" rtl="1"/>
                      <a:r>
                        <a:rPr lang="he-IL" sz="1800" dirty="0" smtClean="0"/>
                        <a:t>לסדר חומרי קריאה (מקראה?)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dirty="0" smtClean="0"/>
                        <a:t>לחלק מקראה מודפסת של כלל החומרים של ד"ר אדמסקי ומפקד המכללות</a:t>
                      </a:r>
                      <a:endParaRPr lang="he-IL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ציונים נמוכים יותר אצל האזרחים – בעיקר לגבי הרציפות עם החלק של ד"ר</a:t>
                      </a:r>
                      <a:r>
                        <a:rPr lang="he-IL" baseline="0" dirty="0" smtClean="0"/>
                        <a:t> אדמסקי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dirty="0" smtClean="0"/>
                        <a:t>לבחינה ולהתאמה</a:t>
                      </a:r>
                      <a:endParaRPr lang="he-IL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 smtClean="0"/>
                        <a:t>הקשר בין קורס תשתית </a:t>
                      </a:r>
                      <a:r>
                        <a:rPr lang="he-IL" sz="1800" dirty="0" err="1" smtClean="0"/>
                        <a:t>הבטל"ם</a:t>
                      </a:r>
                      <a:r>
                        <a:rPr lang="he-IL" sz="1800" dirty="0" smtClean="0"/>
                        <a:t> לקורס של מפקד המכללות אינו ברור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dirty="0" smtClean="0"/>
                        <a:t>לבחינה ולהתאמה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148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228600" y="152401"/>
            <a:ext cx="8763000" cy="914399"/>
          </a:xfrm>
        </p:spPr>
        <p:txBody>
          <a:bodyPr>
            <a:noAutofit/>
          </a:bodyPr>
          <a:lstStyle/>
          <a:p>
            <a:r>
              <a:rPr lang="he-IL" sz="2800" dirty="0" smtClean="0">
                <a:cs typeface="+mn-cs"/>
              </a:rPr>
              <a:t>התנסות ראשונה: תובנות ממחזור מ"ד והמלצות לפעולה</a:t>
            </a:r>
            <a:endParaRPr lang="he-IL" sz="2800" dirty="0"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57200" y="990600"/>
            <a:ext cx="8305800" cy="5410200"/>
          </a:xfrm>
        </p:spPr>
        <p:txBody>
          <a:bodyPr>
            <a:noAutofit/>
          </a:bodyPr>
          <a:lstStyle/>
          <a:p>
            <a:pPr lvl="0" algn="just"/>
            <a:endParaRPr lang="he-IL" dirty="0">
              <a:solidFill>
                <a:schemeClr val="tx1"/>
              </a:solidFill>
            </a:endParaRPr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602994"/>
              </p:ext>
            </p:extLst>
          </p:nvPr>
        </p:nvGraphicFramePr>
        <p:xfrm>
          <a:off x="457200" y="822960"/>
          <a:ext cx="8305800" cy="58216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152900"/>
                <a:gridCol w="4152900"/>
              </a:tblGrid>
              <a:tr h="269254"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תובנה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המלצה</a:t>
                      </a:r>
                      <a:endParaRPr lang="he-IL" sz="1600" dirty="0"/>
                    </a:p>
                  </a:txBody>
                  <a:tcPr/>
                </a:tc>
              </a:tr>
              <a:tr h="269254"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 smtClean="0"/>
                        <a:t>הרעיון של התנסות "מפורקת" ועבודה קבוצתית (כולל קבוצות משנה) היה מצוין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 smtClean="0"/>
                        <a:t>לשימור</a:t>
                      </a:r>
                      <a:endParaRPr lang="he-IL" sz="1600" dirty="0"/>
                    </a:p>
                  </a:txBody>
                  <a:tcPr/>
                </a:tc>
              </a:tr>
              <a:tr h="293732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הדגש על התהליך ולא על התוצאה נכון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 smtClean="0"/>
                        <a:t>לשקול מחדש (מפקד המכללות סבר בשעתו שהיה נכון לדרוש הצגת תוצאה); תלוי בהיקף הזמן שיוקדש להתנסות.</a:t>
                      </a:r>
                      <a:endParaRPr lang="he-IL" sz="1600" dirty="0"/>
                    </a:p>
                  </a:txBody>
                  <a:tcPr/>
                </a:tc>
              </a:tr>
              <a:tr h="381851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יותר זמן בין שיטה ליישום – המושגים (כגון ההיסט) עדיין לא הוטמעו ע"י החניכים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 smtClean="0"/>
                        <a:t>לא נכון להרחיק את מועד ההתנסות ממועד סיום הקורס של מפקד המכללות. לשקול הוספת משכים להיערכות להתנסות ולתרגול המושגים.</a:t>
                      </a:r>
                      <a:endParaRPr lang="he-IL" sz="1600" dirty="0"/>
                    </a:p>
                  </a:txBody>
                  <a:tcPr/>
                </a:tc>
              </a:tr>
              <a:tr h="269254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יום טעינה ייעודי וקשור בזמן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 smtClean="0"/>
                        <a:t>להכניס </a:t>
                      </a:r>
                      <a:r>
                        <a:rPr lang="he-IL" sz="1600" dirty="0" err="1" smtClean="0"/>
                        <a:t>לגאנט</a:t>
                      </a:r>
                      <a:endParaRPr lang="he-IL" sz="1600" dirty="0"/>
                    </a:p>
                  </a:txBody>
                  <a:tcPr/>
                </a:tc>
              </a:tr>
              <a:tr h="269254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חומרי קריאה רלבנטיים וזמן לקרוא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 smtClean="0"/>
                        <a:t>לביצוע</a:t>
                      </a:r>
                      <a:endParaRPr lang="he-IL" sz="1600" dirty="0"/>
                    </a:p>
                  </a:txBody>
                  <a:tcPr/>
                </a:tc>
              </a:tr>
              <a:tr h="269254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מדריכים מלווים – חשוב (דורש הכנה)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 smtClean="0"/>
                        <a:t>הכנת סגל ייעודית (לכל הפחות למדריכים</a:t>
                      </a:r>
                      <a:r>
                        <a:rPr lang="he-IL" sz="1600" baseline="0" dirty="0" smtClean="0"/>
                        <a:t> החדשים)</a:t>
                      </a:r>
                      <a:endParaRPr lang="he-IL" sz="1600" dirty="0"/>
                    </a:p>
                  </a:txBody>
                  <a:tcPr/>
                </a:tc>
              </a:tr>
              <a:tr h="269254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מומחי תוכן מלווים – חשוב (דוגמת מאיר מלכה)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 smtClean="0"/>
                        <a:t>לשימור ולהרחבה</a:t>
                      </a:r>
                      <a:endParaRPr lang="he-IL" sz="1600" dirty="0"/>
                    </a:p>
                  </a:txBody>
                  <a:tcPr/>
                </a:tc>
              </a:tr>
              <a:tr h="269254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נדרש ליווי נוסף של גורם השולט במתודולוגיה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 smtClean="0"/>
                        <a:t>לבחינה</a:t>
                      </a:r>
                      <a:r>
                        <a:rPr lang="he-IL" sz="1600" baseline="0" dirty="0" smtClean="0"/>
                        <a:t> (</a:t>
                      </a:r>
                      <a:r>
                        <a:rPr lang="he-IL" sz="1600" dirty="0" smtClean="0"/>
                        <a:t>ככלל, לא מומלץ לפעול שלא באמצעות</a:t>
                      </a:r>
                      <a:r>
                        <a:rPr lang="he-IL" sz="1600" baseline="0" dirty="0" smtClean="0"/>
                        <a:t> מדריכי הצוותים)</a:t>
                      </a:r>
                      <a:endParaRPr lang="he-IL" sz="1600" dirty="0"/>
                    </a:p>
                  </a:txBody>
                  <a:tcPr/>
                </a:tc>
              </a:tr>
              <a:tr h="269254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קושי במיפוי וייצוג מידע – יתכן ודורש עזרה מיוחדת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 smtClean="0"/>
                        <a:t>תמיכה</a:t>
                      </a:r>
                      <a:r>
                        <a:rPr lang="he-IL" sz="1600" baseline="0" dirty="0" smtClean="0"/>
                        <a:t> נוספת של הסגל</a:t>
                      </a:r>
                      <a:endParaRPr lang="he-IL" sz="1600" dirty="0"/>
                    </a:p>
                  </a:txBody>
                  <a:tcPr/>
                </a:tc>
              </a:tr>
              <a:tr h="269254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אופציה לסגירה עם פתרון בית ספר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 smtClean="0"/>
                        <a:t>לא מומלץ</a:t>
                      </a:r>
                      <a:endParaRPr lang="he-IL" sz="1600" dirty="0"/>
                    </a:p>
                  </a:txBody>
                  <a:tcPr/>
                </a:tc>
              </a:tr>
              <a:tr h="269254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מתן יותר זמן או הקטנת תוצר מבוקש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 smtClean="0"/>
                        <a:t>טופל בהמלצות קודמות</a:t>
                      </a:r>
                      <a:endParaRPr lang="he-IL" sz="1600" dirty="0"/>
                    </a:p>
                  </a:txBody>
                  <a:tcPr/>
                </a:tc>
              </a:tr>
              <a:tr h="269254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תרגום החוברת לאנגלית – חלש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 smtClean="0"/>
                        <a:t>לביצוע</a:t>
                      </a:r>
                      <a:endParaRPr lang="he-IL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6628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228600" y="152401"/>
            <a:ext cx="8763000" cy="685799"/>
          </a:xfrm>
        </p:spPr>
        <p:txBody>
          <a:bodyPr>
            <a:noAutofit/>
          </a:bodyPr>
          <a:lstStyle/>
          <a:p>
            <a:r>
              <a:rPr lang="he-IL" sz="2400" dirty="0" smtClean="0">
                <a:cs typeface="+mn-cs"/>
              </a:rPr>
              <a:t>סימולציה מדינית-ביטחונית: תובנות ממחזור מ"ד והמלצות לפעולה</a:t>
            </a:r>
            <a:endParaRPr lang="he-IL" sz="2400" dirty="0"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57200" y="990600"/>
            <a:ext cx="8305800" cy="5410200"/>
          </a:xfrm>
        </p:spPr>
        <p:txBody>
          <a:bodyPr>
            <a:noAutofit/>
          </a:bodyPr>
          <a:lstStyle/>
          <a:p>
            <a:pPr lvl="0" algn="just"/>
            <a:endParaRPr lang="he-IL" dirty="0">
              <a:solidFill>
                <a:schemeClr val="tx1"/>
              </a:solidFill>
            </a:endParaRPr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863296"/>
              </p:ext>
            </p:extLst>
          </p:nvPr>
        </p:nvGraphicFramePr>
        <p:xfrm>
          <a:off x="457200" y="731959"/>
          <a:ext cx="8305800" cy="596878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152900"/>
                <a:gridCol w="4152900"/>
              </a:tblGrid>
              <a:tr h="278664">
                <a:tc>
                  <a:txBody>
                    <a:bodyPr/>
                    <a:lstStyle/>
                    <a:p>
                      <a:pPr rtl="1"/>
                      <a:r>
                        <a:rPr lang="he-IL" sz="1500" dirty="0" smtClean="0"/>
                        <a:t>תובנה</a:t>
                      </a:r>
                      <a:endParaRPr lang="he-I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500" dirty="0" smtClean="0"/>
                        <a:t>המלצה</a:t>
                      </a:r>
                      <a:endParaRPr lang="he-IL" sz="1500" dirty="0"/>
                    </a:p>
                  </a:txBody>
                  <a:tcPr/>
                </a:tc>
              </a:tr>
              <a:tr h="457783">
                <a:tc>
                  <a:txBody>
                    <a:bodyPr/>
                    <a:lstStyle/>
                    <a:p>
                      <a:pPr algn="just" rtl="1"/>
                      <a:r>
                        <a:rPr lang="he-IL" sz="1500" dirty="0" smtClean="0"/>
                        <a:t>היה חסר זמן הכנה – מופע שדורש זמן העמקה</a:t>
                      </a:r>
                      <a:endParaRPr lang="he-I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500" dirty="0" smtClean="0"/>
                        <a:t>הרחבה משמעותית </a:t>
                      </a:r>
                      <a:r>
                        <a:rPr lang="he-IL" sz="1500" dirty="0" err="1" smtClean="0"/>
                        <a:t>בגאנט</a:t>
                      </a:r>
                      <a:endParaRPr lang="he-IL" sz="1500" dirty="0"/>
                    </a:p>
                  </a:txBody>
                  <a:tcPr/>
                </a:tc>
              </a:tr>
              <a:tr h="261591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500" dirty="0" smtClean="0"/>
                        <a:t>יום פרדיגמות מתחרות - לשימור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500" dirty="0" smtClean="0"/>
                        <a:t>להכניס</a:t>
                      </a:r>
                      <a:r>
                        <a:rPr lang="he-IL" sz="1500" baseline="0" dirty="0" smtClean="0"/>
                        <a:t> </a:t>
                      </a:r>
                      <a:r>
                        <a:rPr lang="he-IL" sz="1500" baseline="0" dirty="0" err="1" smtClean="0"/>
                        <a:t>לגאנט</a:t>
                      </a:r>
                      <a:endParaRPr lang="he-IL" sz="1500" dirty="0"/>
                    </a:p>
                  </a:txBody>
                  <a:tcPr/>
                </a:tc>
              </a:tr>
              <a:tr h="261591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500" dirty="0" smtClean="0"/>
                        <a:t>תרחישים שונים לקבוצות שונות?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500" dirty="0" smtClean="0"/>
                        <a:t>לבחינה (על פניו,</a:t>
                      </a:r>
                      <a:r>
                        <a:rPr lang="he-IL" sz="1500" baseline="0" dirty="0" smtClean="0"/>
                        <a:t> סיבוך מיותר)</a:t>
                      </a:r>
                      <a:endParaRPr lang="he-IL" sz="1500" dirty="0"/>
                    </a:p>
                  </a:txBody>
                  <a:tcPr/>
                </a:tc>
              </a:tr>
              <a:tr h="261591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500" dirty="0" smtClean="0"/>
                        <a:t>שיפורים </a:t>
                      </a:r>
                      <a:r>
                        <a:rPr lang="he-IL" sz="1500" dirty="0" err="1" smtClean="0"/>
                        <a:t>בקברנט</a:t>
                      </a:r>
                      <a:r>
                        <a:rPr lang="he-IL" sz="1500" dirty="0" smtClean="0"/>
                        <a:t> (מסך ידיעות)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500" dirty="0" smtClean="0"/>
                        <a:t>לביצוע, אם אפשרי</a:t>
                      </a:r>
                      <a:endParaRPr lang="he-IL" sz="1500" dirty="0"/>
                    </a:p>
                  </a:txBody>
                  <a:tcPr/>
                </a:tc>
              </a:tr>
              <a:tr h="261591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500" dirty="0" smtClean="0"/>
                        <a:t>בינ"ל בקבוצה אחת – טוב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500" dirty="0" smtClean="0"/>
                        <a:t>לשימור</a:t>
                      </a:r>
                      <a:endParaRPr lang="he-IL" sz="1500" dirty="0"/>
                    </a:p>
                  </a:txBody>
                  <a:tcPr/>
                </a:tc>
              </a:tr>
              <a:tr h="261591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500" dirty="0" smtClean="0"/>
                        <a:t>לשפר לימוד מו"מ - לקשר יותר לסדנאות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500" dirty="0" smtClean="0"/>
                        <a:t>ייבחן במסגרת</a:t>
                      </a:r>
                      <a:r>
                        <a:rPr lang="he-IL" sz="1500" baseline="0" dirty="0" smtClean="0"/>
                        <a:t> אשכול בכירות</a:t>
                      </a:r>
                      <a:endParaRPr lang="he-IL" sz="1500" dirty="0"/>
                    </a:p>
                  </a:txBody>
                  <a:tcPr/>
                </a:tc>
              </a:tr>
              <a:tr h="457783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500" dirty="0" smtClean="0"/>
                        <a:t>שחקני מנהלת – חלקם צריכים להיות אקטיביים יותר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500" dirty="0" smtClean="0"/>
                        <a:t>לביצוע</a:t>
                      </a:r>
                      <a:endParaRPr lang="he-IL" sz="1500" dirty="0"/>
                    </a:p>
                  </a:txBody>
                  <a:tcPr/>
                </a:tc>
              </a:tr>
              <a:tr h="261591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500" dirty="0" smtClean="0"/>
                        <a:t>חניכים למנהלת?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500" dirty="0" smtClean="0"/>
                        <a:t>לא מומלץ</a:t>
                      </a:r>
                      <a:endParaRPr lang="he-IL" sz="1500" dirty="0"/>
                    </a:p>
                  </a:txBody>
                  <a:tcPr/>
                </a:tc>
              </a:tr>
              <a:tr h="261591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500" dirty="0" smtClean="0"/>
                        <a:t>חשוב לבצע לימוד אוחר (זמן...)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500" dirty="0" smtClean="0"/>
                        <a:t>לבחון הוספת</a:t>
                      </a:r>
                      <a:r>
                        <a:rPr lang="he-IL" sz="1500" baseline="0" dirty="0" smtClean="0"/>
                        <a:t> משכים לאחר תום הסימולציה</a:t>
                      </a:r>
                      <a:endParaRPr lang="he-IL" sz="1500" dirty="0"/>
                    </a:p>
                  </a:txBody>
                  <a:tcPr/>
                </a:tc>
              </a:tr>
              <a:tr h="457783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500" dirty="0" smtClean="0"/>
                        <a:t>התעלמות שחקנים מאירועים משמעותיים – לראות איך מתמודדים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500" dirty="0" smtClean="0"/>
                        <a:t>לבחינה</a:t>
                      </a:r>
                      <a:endParaRPr lang="he-IL" sz="1500" dirty="0"/>
                    </a:p>
                  </a:txBody>
                  <a:tcPr/>
                </a:tc>
              </a:tr>
              <a:tr h="457783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500" dirty="0" smtClean="0"/>
                        <a:t>להוסיף שחקן תקשורת למנהלת כבר בהתחלה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500" dirty="0" smtClean="0"/>
                        <a:t>לביצוע</a:t>
                      </a:r>
                      <a:endParaRPr lang="he-IL" sz="1500" dirty="0"/>
                    </a:p>
                  </a:txBody>
                  <a:tcPr/>
                </a:tc>
              </a:tr>
              <a:tr h="389199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500" dirty="0" smtClean="0"/>
                        <a:t>חשיבות הלוגיסטיקה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500" dirty="0" smtClean="0"/>
                        <a:t>לשימור ולהקפדה</a:t>
                      </a:r>
                      <a:endParaRPr lang="he-IL" sz="1500" dirty="0"/>
                    </a:p>
                  </a:txBody>
                  <a:tcPr/>
                </a:tc>
              </a:tr>
              <a:tr h="424313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לבחון את הסימולציה המדינית כאירוע שיא שלישי- מרובת שחקנים, חיכוך (ממשוב חניכים)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500" dirty="0" smtClean="0"/>
                        <a:t>לבחינה, כנראה</a:t>
                      </a:r>
                      <a:r>
                        <a:rPr lang="he-IL" sz="1500" baseline="0" dirty="0" smtClean="0"/>
                        <a:t> שלימודית זה לא נכון לדחות אותה לאחר כל סיורי חו"ל</a:t>
                      </a:r>
                      <a:endParaRPr lang="he-IL" sz="1500" dirty="0"/>
                    </a:p>
                  </a:txBody>
                  <a:tcPr/>
                </a:tc>
              </a:tr>
              <a:tr h="424313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יש לאתגר את כלל הקבוצות, ולא להתמקד רק באלו ה"אטרקטיביות" (ממשוב חניכים)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500" dirty="0" smtClean="0"/>
                        <a:t>לביצוע</a:t>
                      </a:r>
                      <a:endParaRPr lang="he-IL" sz="15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7017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228600" y="152401"/>
            <a:ext cx="8763000" cy="914399"/>
          </a:xfrm>
        </p:spPr>
        <p:txBody>
          <a:bodyPr>
            <a:noAutofit/>
          </a:bodyPr>
          <a:lstStyle/>
          <a:p>
            <a:r>
              <a:rPr lang="he-IL" sz="2800" dirty="0" smtClean="0">
                <a:cs typeface="+mn-cs"/>
              </a:rPr>
              <a:t>התנסות מסכמת: תובנות ממחזור מ"ד והמלצות לפעולה</a:t>
            </a:r>
            <a:endParaRPr lang="he-IL" sz="2800" dirty="0"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57200" y="990600"/>
            <a:ext cx="8305800" cy="5410200"/>
          </a:xfrm>
        </p:spPr>
        <p:txBody>
          <a:bodyPr>
            <a:noAutofit/>
          </a:bodyPr>
          <a:lstStyle/>
          <a:p>
            <a:pPr lvl="0" algn="just"/>
            <a:endParaRPr lang="he-IL" dirty="0">
              <a:solidFill>
                <a:schemeClr val="tx1"/>
              </a:solidFill>
            </a:endParaRPr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6065969"/>
              </p:ext>
            </p:extLst>
          </p:nvPr>
        </p:nvGraphicFramePr>
        <p:xfrm>
          <a:off x="457200" y="990600"/>
          <a:ext cx="8305800" cy="553480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152900"/>
                <a:gridCol w="4152900"/>
              </a:tblGrid>
              <a:tr h="597042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תובנה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המלצה</a:t>
                      </a:r>
                      <a:endParaRPr lang="he-IL" dirty="0"/>
                    </a:p>
                  </a:txBody>
                  <a:tcPr/>
                </a:tc>
              </a:tr>
              <a:tr h="846714">
                <a:tc>
                  <a:txBody>
                    <a:bodyPr/>
                    <a:lstStyle/>
                    <a:p>
                      <a:pPr algn="just" rtl="1"/>
                      <a:r>
                        <a:rPr lang="he-IL" altLang="he-IL" sz="1800" dirty="0" smtClean="0"/>
                        <a:t>לא תמיד נבחרו בעיות זדוניות באמת (ניתן לשאול האם זו אסטרטגיה). חשוב שבעיות יהיו קשורות לביטחון לאומי וקשורות לכמה רגליים.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dirty="0" smtClean="0"/>
                        <a:t>"אכיפה" הדוקה יותר של הנושאים שאושרו</a:t>
                      </a:r>
                      <a:endParaRPr lang="he-IL" dirty="0"/>
                    </a:p>
                  </a:txBody>
                  <a:tcPr/>
                </a:tc>
              </a:tr>
              <a:tr h="597042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altLang="he-IL" sz="1800" dirty="0" smtClean="0"/>
                        <a:t>סימן שאלה לגבי המתודולוגיה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dirty="0" smtClean="0"/>
                        <a:t>לבחינה, תלוי הוספת מתודולוגיות לימוד נוספות במהלך לימודי הציר</a:t>
                      </a:r>
                      <a:endParaRPr lang="he-IL" dirty="0"/>
                    </a:p>
                  </a:txBody>
                  <a:tcPr/>
                </a:tc>
              </a:tr>
              <a:tr h="651318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altLang="he-IL" sz="1800" dirty="0" smtClean="0"/>
                        <a:t>סימן שאלה לגבי העיתוי (קשור גם בסוגיית העומס). לא הייתה מספיק אנרגיה.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dirty="0" smtClean="0"/>
                        <a:t>לבחינה.</a:t>
                      </a:r>
                      <a:r>
                        <a:rPr lang="he-IL" baseline="0" dirty="0" smtClean="0"/>
                        <a:t> על פניו, שימר מתח לימודי ראוי. לשקול הקדמת סיום ההתנסות לפני סיור ארה"ב.</a:t>
                      </a:r>
                      <a:endParaRPr lang="he-IL" dirty="0"/>
                    </a:p>
                  </a:txBody>
                  <a:tcPr/>
                </a:tc>
              </a:tr>
              <a:tr h="597042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altLang="he-IL" sz="1800" dirty="0" smtClean="0"/>
                        <a:t>חלק מהתוצרים ברמה בינונית. חלק חשו שלא הייתה בהירות לגבי התוצר הנדרש.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dirty="0" smtClean="0"/>
                        <a:t>בקרת ביניים של הסגל בשתי נקודות זמן לפני הצגה סופית</a:t>
                      </a:r>
                      <a:endParaRPr lang="he-IL" dirty="0"/>
                    </a:p>
                  </a:txBody>
                  <a:tcPr/>
                </a:tc>
              </a:tr>
              <a:tr h="597042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altLang="he-IL" sz="1800" dirty="0" smtClean="0"/>
                        <a:t>סימן שאלה לגבי מעורבות הסגל (הוצג כ"משקיף")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dirty="0" smtClean="0"/>
                        <a:t>על פניו, לאור עיתוי ההתנסות, ההיקף המצומצם של מעורבות הסגל היה נכון (בכפוף לבקרה, כאמור לעיל)</a:t>
                      </a:r>
                      <a:endParaRPr lang="he-IL" dirty="0"/>
                    </a:p>
                  </a:txBody>
                  <a:tcPr/>
                </a:tc>
              </a:tr>
              <a:tr h="597042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altLang="he-IL" sz="1800" dirty="0" smtClean="0"/>
                        <a:t>היה ראוי לחבר אותה יותר לעולם הפרקטי- הארגונים השולחים ומשרדי ממשלה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dirty="0" smtClean="0"/>
                        <a:t>לבחינה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0216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2501</TotalTime>
  <Words>929</Words>
  <Application>Microsoft Office PowerPoint</Application>
  <PresentationFormat>‫הצגה על המסך (4:3)</PresentationFormat>
  <Paragraphs>143</Paragraphs>
  <Slides>10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ערכת נושא Office</vt:lpstr>
      <vt:lpstr>המכללה לביטחון לאומי</vt:lpstr>
      <vt:lpstr>הרכיבים העיקריים של ציר לימודי האסטרטגיה</vt:lpstr>
      <vt:lpstr>הרכיבים העיקריים של ציר לימודי האסטרטגיה</vt:lpstr>
      <vt:lpstr>הרכיבים העיקריים של ציר לימודי האסטרטגיה</vt:lpstr>
      <vt:lpstr>הקורס של ד"ר אדמסקי: תובנות ממחזור מ"ד והמלצות לפעולה</vt:lpstr>
      <vt:lpstr>הקורס של מפקד המכללות: תובנות ממחזור מ"ד והמלצות לפעולה</vt:lpstr>
      <vt:lpstr>התנסות ראשונה: תובנות ממחזור מ"ד והמלצות לפעולה</vt:lpstr>
      <vt:lpstr>סימולציה מדינית-ביטחונית: תובנות ממחזור מ"ד והמלצות לפעולה</vt:lpstr>
      <vt:lpstr>התנסות מסכמת: תובנות ממחזור מ"ד והמלצות לפעולה</vt:lpstr>
      <vt:lpstr>סוגיות נוספות לבחינה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המכללה לביטחון לאומי</dc:title>
  <dc:creator>Eli</dc:creator>
  <cp:lastModifiedBy>u45212</cp:lastModifiedBy>
  <cp:revision>82</cp:revision>
  <cp:lastPrinted>2017-07-31T14:19:48Z</cp:lastPrinted>
  <dcterms:created xsi:type="dcterms:W3CDTF">2015-10-15T19:05:43Z</dcterms:created>
  <dcterms:modified xsi:type="dcterms:W3CDTF">2017-07-31T14:22:10Z</dcterms:modified>
</cp:coreProperties>
</file>