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1" r:id="rId3"/>
    <p:sldId id="257" r:id="rId4"/>
    <p:sldId id="258" r:id="rId5"/>
    <p:sldId id="259" r:id="rId6"/>
    <p:sldId id="260" r:id="rId7"/>
    <p:sldId id="262"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750487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383652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3720018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208420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810955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4471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415219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3694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1325112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291143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66730A3-0D2C-4D2D-B0C4-18AE9D664395}" type="datetimeFigureOut">
              <a:rPr lang="he-IL" smtClean="0"/>
              <a:t>ל'/שבט/תש"פ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B15F44E-697F-4B9C-924E-F95BEA93D156}" type="slidenum">
              <a:rPr lang="he-IL" smtClean="0"/>
              <a:t>‹#›</a:t>
            </a:fld>
            <a:endParaRPr lang="he-IL"/>
          </a:p>
        </p:txBody>
      </p:sp>
    </p:spTree>
    <p:extLst>
      <p:ext uri="{BB962C8B-B14F-4D97-AF65-F5344CB8AC3E}">
        <p14:creationId xmlns:p14="http://schemas.microsoft.com/office/powerpoint/2010/main" val="774472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66730A3-0D2C-4D2D-B0C4-18AE9D664395}" type="datetimeFigureOut">
              <a:rPr lang="he-IL" smtClean="0"/>
              <a:t>ל'/שבט/תש"פ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B15F44E-697F-4B9C-924E-F95BEA93D156}" type="slidenum">
              <a:rPr lang="he-IL" smtClean="0"/>
              <a:t>‹#›</a:t>
            </a:fld>
            <a:endParaRPr lang="he-IL"/>
          </a:p>
        </p:txBody>
      </p:sp>
    </p:spTree>
    <p:extLst>
      <p:ext uri="{BB962C8B-B14F-4D97-AF65-F5344CB8AC3E}">
        <p14:creationId xmlns:p14="http://schemas.microsoft.com/office/powerpoint/2010/main" val="3335219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a:bodyPr>
          <a:lstStyle/>
          <a:p>
            <a:r>
              <a:rPr lang="he-IL" dirty="0" smtClean="0">
                <a:latin typeface="Aharoni" panose="02010803020104030203" pitchFamily="2" charset="-79"/>
                <a:cs typeface="Aharoni" panose="02010803020104030203" pitchFamily="2" charset="-79"/>
              </a:rPr>
              <a:t>ביקור </a:t>
            </a:r>
            <a:r>
              <a:rPr lang="he-IL" dirty="0" smtClean="0">
                <a:latin typeface="Aharoni" panose="02010803020104030203" pitchFamily="2" charset="-79"/>
                <a:cs typeface="Aharoni" panose="02010803020104030203" pitchFamily="2" charset="-79"/>
              </a:rPr>
              <a:t>המב"ל מחזור </a:t>
            </a:r>
            <a:r>
              <a:rPr lang="he-IL" dirty="0" smtClean="0">
                <a:latin typeface="Aharoni" panose="02010803020104030203" pitchFamily="2" charset="-79"/>
                <a:cs typeface="Aharoni" panose="02010803020104030203" pitchFamily="2" charset="-79"/>
              </a:rPr>
              <a:t>מ"ז בנציבות</a:t>
            </a:r>
            <a:endParaRPr lang="he-IL" dirty="0">
              <a:latin typeface="Aharoni" panose="02010803020104030203" pitchFamily="2" charset="-79"/>
              <a:cs typeface="Aharoni" panose="02010803020104030203" pitchFamily="2" charset="-79"/>
            </a:endParaRPr>
          </a:p>
        </p:txBody>
      </p:sp>
      <p:sp>
        <p:nvSpPr>
          <p:cNvPr id="3" name="כותרת משנה 2"/>
          <p:cNvSpPr>
            <a:spLocks noGrp="1"/>
          </p:cNvSpPr>
          <p:nvPr>
            <p:ph type="subTitle" idx="1"/>
          </p:nvPr>
        </p:nvSpPr>
        <p:spPr>
          <a:xfrm>
            <a:off x="1524000" y="3805238"/>
            <a:ext cx="9144000" cy="1655762"/>
          </a:xfrm>
        </p:spPr>
        <p:txBody>
          <a:bodyPr>
            <a:noAutofit/>
          </a:bodyPr>
          <a:lstStyle/>
          <a:p>
            <a:pPr>
              <a:lnSpc>
                <a:spcPct val="100000"/>
              </a:lnSpc>
            </a:pPr>
            <a:r>
              <a:rPr lang="he-IL" sz="4400" dirty="0" smtClean="0">
                <a:latin typeface="Aharoni" panose="02010803020104030203" pitchFamily="2" charset="-79"/>
                <a:cs typeface="Aharoni" panose="02010803020104030203" pitchFamily="2" charset="-79"/>
              </a:rPr>
              <a:t>אישור </a:t>
            </a:r>
            <a:r>
              <a:rPr lang="he-IL" sz="4400" dirty="0" smtClean="0">
                <a:latin typeface="Aharoni" panose="02010803020104030203" pitchFamily="2" charset="-79"/>
                <a:cs typeface="Aharoni" panose="02010803020104030203" pitchFamily="2" charset="-79"/>
              </a:rPr>
              <a:t>תוכניות</a:t>
            </a:r>
            <a:endParaRPr lang="he-IL" sz="4400" dirty="0">
              <a:latin typeface="Aharoni" panose="02010803020104030203" pitchFamily="2" charset="-79"/>
              <a:cs typeface="Aharoni" panose="02010803020104030203" pitchFamily="2" charset="-79"/>
            </a:endParaRPr>
          </a:p>
          <a:p>
            <a:pPr>
              <a:lnSpc>
                <a:spcPct val="100000"/>
              </a:lnSpc>
            </a:pPr>
            <a:r>
              <a:rPr lang="he-IL" sz="4400" dirty="0" smtClean="0">
                <a:latin typeface="Aharoni" panose="02010803020104030203" pitchFamily="2" charset="-79"/>
                <a:cs typeface="Aharoni" panose="02010803020104030203" pitchFamily="2" charset="-79"/>
              </a:rPr>
              <a:t>3/3/2020</a:t>
            </a:r>
            <a:endParaRPr lang="he-IL" sz="4400"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a:stretch>
            <a:fillRect/>
          </a:stretch>
        </p:blipFill>
        <p:spPr>
          <a:xfrm>
            <a:off x="266700" y="212726"/>
            <a:ext cx="1257300" cy="1524000"/>
          </a:xfrm>
          <a:prstGeom prst="rect">
            <a:avLst/>
          </a:prstGeom>
        </p:spPr>
      </p:pic>
      <p:sp>
        <p:nvSpPr>
          <p:cNvPr id="4" name="מלבן 3"/>
          <p:cNvSpPr/>
          <p:nvPr/>
        </p:nvSpPr>
        <p:spPr>
          <a:xfrm>
            <a:off x="165100" y="101600"/>
            <a:ext cx="11823700" cy="6629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080280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txBox="1">
            <a:spLocks/>
          </p:cNvSpPr>
          <p:nvPr/>
        </p:nvSpPr>
        <p:spPr>
          <a:xfrm>
            <a:off x="3206750" y="1155701"/>
            <a:ext cx="5676900" cy="888999"/>
          </a:xfrm>
          <a:prstGeom prst="rect">
            <a:avLst/>
          </a:prstGeom>
          <a:solidFill>
            <a:schemeClr val="bg1">
              <a:lumMod val="85000"/>
            </a:schemeClr>
          </a:solidFill>
          <a:ln w="12700">
            <a:solidFill>
              <a:schemeClr val="tx1"/>
            </a:solidFill>
          </a:ln>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he-IL" sz="3600" dirty="0" smtClean="0">
                <a:latin typeface="Aharoni" panose="02010803020104030203" pitchFamily="2" charset="-79"/>
                <a:cs typeface="Aharoni" panose="02010803020104030203" pitchFamily="2" charset="-79"/>
              </a:rPr>
              <a:t>מטרות היום</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endParaRPr lang="he-IL" sz="3600" dirty="0">
              <a:latin typeface="Aharoni" panose="02010803020104030203" pitchFamily="2" charset="-79"/>
              <a:cs typeface="Aharoni" panose="02010803020104030203" pitchFamily="2" charset="-79"/>
            </a:endParaRPr>
          </a:p>
        </p:txBody>
      </p:sp>
      <p:sp>
        <p:nvSpPr>
          <p:cNvPr id="4" name="כותרת 1"/>
          <p:cNvSpPr txBox="1">
            <a:spLocks/>
          </p:cNvSpPr>
          <p:nvPr/>
        </p:nvSpPr>
        <p:spPr>
          <a:xfrm>
            <a:off x="3206750" y="2374900"/>
            <a:ext cx="5676900" cy="888999"/>
          </a:xfrm>
          <a:prstGeom prst="rect">
            <a:avLst/>
          </a:prstGeom>
          <a:solidFill>
            <a:schemeClr val="bg1">
              <a:lumMod val="85000"/>
            </a:schemeClr>
          </a:solidFill>
          <a:ln w="12700">
            <a:solidFill>
              <a:schemeClr val="tx1"/>
            </a:solidFill>
          </a:ln>
        </p:spPr>
        <p:txBody>
          <a:bodyPr vert="horz" lIns="91440" tIns="45720" rIns="91440" bIns="45720" rtlCol="1" anchor="t">
            <a:noAutofit/>
          </a:bodyPr>
          <a:lstStyle>
            <a:defPPr>
              <a:defRPr lang="he-IL"/>
            </a:defPPr>
            <a:lvl1pPr algn="ctr">
              <a:lnSpc>
                <a:spcPct val="150000"/>
              </a:lnSpc>
              <a:spcBef>
                <a:spcPct val="0"/>
              </a:spcBef>
              <a:buNone/>
              <a:defRPr sz="3600">
                <a:latin typeface="Aharoni" panose="02010803020104030203" pitchFamily="2" charset="-79"/>
                <a:ea typeface="+mj-ea"/>
                <a:cs typeface="Aharoni" panose="02010803020104030203" pitchFamily="2" charset="-79"/>
              </a:defRPr>
            </a:lvl1pPr>
          </a:lstStyle>
          <a:p>
            <a:r>
              <a:rPr lang="he-IL" dirty="0"/>
              <a:t>מתווה – חניכים ישראליים</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endParaRPr lang="he-IL" dirty="0"/>
          </a:p>
        </p:txBody>
      </p:sp>
      <p:sp>
        <p:nvSpPr>
          <p:cNvPr id="5" name="כותרת 1"/>
          <p:cNvSpPr txBox="1">
            <a:spLocks/>
          </p:cNvSpPr>
          <p:nvPr/>
        </p:nvSpPr>
        <p:spPr>
          <a:xfrm>
            <a:off x="3206750" y="3746502"/>
            <a:ext cx="5676900" cy="888999"/>
          </a:xfrm>
          <a:prstGeom prst="rect">
            <a:avLst/>
          </a:prstGeom>
          <a:solidFill>
            <a:schemeClr val="bg1">
              <a:lumMod val="85000"/>
            </a:schemeClr>
          </a:solidFill>
          <a:ln w="12700">
            <a:solidFill>
              <a:schemeClr val="tx1"/>
            </a:solidFill>
          </a:ln>
        </p:spPr>
        <p:txBody>
          <a:bodyPr vert="horz" lIns="91440" tIns="45720" rIns="91440" bIns="45720" rtlCol="1" anchor="t">
            <a:noAutofit/>
          </a:bodyPr>
          <a:lstStyle>
            <a:defPPr>
              <a:defRPr lang="he-IL"/>
            </a:defPPr>
            <a:lvl1pPr algn="ctr">
              <a:lnSpc>
                <a:spcPct val="150000"/>
              </a:lnSpc>
              <a:spcBef>
                <a:spcPct val="0"/>
              </a:spcBef>
              <a:buNone/>
              <a:defRPr sz="3600">
                <a:latin typeface="Aharoni" panose="02010803020104030203" pitchFamily="2" charset="-79"/>
                <a:ea typeface="+mj-ea"/>
                <a:cs typeface="Aharoni" panose="02010803020104030203" pitchFamily="2" charset="-79"/>
              </a:defRPr>
            </a:lvl1pPr>
          </a:lstStyle>
          <a:p>
            <a:r>
              <a:rPr lang="he-IL" dirty="0"/>
              <a:t>מתווה – חניכים בינלאומיים</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endParaRPr lang="he-IL" dirty="0"/>
          </a:p>
        </p:txBody>
      </p:sp>
      <p:sp>
        <p:nvSpPr>
          <p:cNvPr id="6" name="כותרת 1"/>
          <p:cNvSpPr txBox="1">
            <a:spLocks/>
          </p:cNvSpPr>
          <p:nvPr/>
        </p:nvSpPr>
        <p:spPr>
          <a:xfrm>
            <a:off x="3206750" y="5118104"/>
            <a:ext cx="5676900" cy="888999"/>
          </a:xfrm>
          <a:prstGeom prst="rect">
            <a:avLst/>
          </a:prstGeom>
          <a:solidFill>
            <a:schemeClr val="bg1">
              <a:lumMod val="85000"/>
            </a:schemeClr>
          </a:solidFill>
          <a:ln w="12700">
            <a:solidFill>
              <a:schemeClr val="tx1"/>
            </a:solidFill>
          </a:ln>
        </p:spPr>
        <p:txBody>
          <a:bodyPr vert="horz" lIns="91440" tIns="45720" rIns="91440" bIns="45720" rtlCol="1" anchor="t">
            <a:noAutofit/>
          </a:bodyPr>
          <a:lstStyle>
            <a:defPPr>
              <a:defRPr lang="he-IL"/>
            </a:defPPr>
            <a:lvl1pPr algn="ctr">
              <a:lnSpc>
                <a:spcPct val="150000"/>
              </a:lnSpc>
              <a:spcBef>
                <a:spcPct val="0"/>
              </a:spcBef>
              <a:buNone/>
              <a:defRPr sz="3600">
                <a:latin typeface="Aharoni" panose="02010803020104030203" pitchFamily="2" charset="-79"/>
                <a:ea typeface="+mj-ea"/>
                <a:cs typeface="Aharoni" panose="02010803020104030203" pitchFamily="2" charset="-79"/>
              </a:defRPr>
            </a:lvl1pPr>
          </a:lstStyle>
          <a:p>
            <a:r>
              <a:rPr lang="he-IL" dirty="0"/>
              <a:t>משאבים – היסעים, תזונה</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endParaRPr lang="he-IL" dirty="0"/>
          </a:p>
        </p:txBody>
      </p:sp>
      <p:sp>
        <p:nvSpPr>
          <p:cNvPr id="8" name="TextBox 7"/>
          <p:cNvSpPr txBox="1"/>
          <p:nvPr/>
        </p:nvSpPr>
        <p:spPr>
          <a:xfrm>
            <a:off x="101600" y="6426200"/>
            <a:ext cx="12001500" cy="369332"/>
          </a:xfrm>
          <a:prstGeom prst="rect">
            <a:avLst/>
          </a:prstGeom>
          <a:noFill/>
          <a:ln w="12700">
            <a:solidFill>
              <a:schemeClr val="tx1"/>
            </a:solidFill>
          </a:ln>
        </p:spPr>
        <p:txBody>
          <a:bodyPr wrap="square" rtlCol="1">
            <a:spAutoFit/>
          </a:bodyPr>
          <a:lstStyle/>
          <a:p>
            <a:r>
              <a:rPr lang="he-IL" dirty="0" smtClean="0">
                <a:latin typeface="Aharoni" panose="02010803020104030203" pitchFamily="2" charset="-79"/>
                <a:cs typeface="Aharoni" panose="02010803020104030203" pitchFamily="2" charset="-79"/>
              </a:rPr>
              <a:t>אישור תוכניות ביקור בנציבות									                         </a:t>
            </a:r>
            <a:fld id="{0A80EC8C-0C29-4E2B-93AC-D01FC6E819C3}" type="slidenum">
              <a:rPr lang="he-IL" smtClean="0">
                <a:latin typeface="Aharoni" panose="02010803020104030203" pitchFamily="2" charset="-79"/>
                <a:cs typeface="Aharoni" panose="02010803020104030203" pitchFamily="2" charset="-79"/>
              </a:rPr>
              <a:t>2</a:t>
            </a:fld>
            <a:endParaRPr lang="he-IL" dirty="0">
              <a:latin typeface="Aharoni" panose="02010803020104030203" pitchFamily="2" charset="-79"/>
              <a:cs typeface="Aharoni" panose="02010803020104030203" pitchFamily="2" charset="-79"/>
            </a:endParaRPr>
          </a:p>
        </p:txBody>
      </p:sp>
      <p:sp>
        <p:nvSpPr>
          <p:cNvPr id="10" name="TextBox 9"/>
          <p:cNvSpPr txBox="1"/>
          <p:nvPr/>
        </p:nvSpPr>
        <p:spPr>
          <a:xfrm>
            <a:off x="0" y="0"/>
            <a:ext cx="12192000" cy="707886"/>
          </a:xfrm>
          <a:prstGeom prst="rect">
            <a:avLst/>
          </a:prstGeom>
          <a:solidFill>
            <a:schemeClr val="tx1"/>
          </a:solidFill>
          <a:ln w="12700">
            <a:noFill/>
          </a:ln>
        </p:spPr>
        <p:txBody>
          <a:bodyPr wrap="square" rtlCol="1">
            <a:spAutoFit/>
          </a:bodyPr>
          <a:lstStyle/>
          <a:p>
            <a:pPr algn="ctr"/>
            <a:r>
              <a:rPr lang="he-IL" sz="4000" dirty="0" smtClean="0">
                <a:solidFill>
                  <a:schemeClr val="bg1"/>
                </a:solidFill>
                <a:latin typeface="Aharoni" panose="02010803020104030203" pitchFamily="2" charset="-79"/>
                <a:cs typeface="Aharoni" panose="02010803020104030203" pitchFamily="2" charset="-79"/>
              </a:rPr>
              <a:t>נושאים לאישור</a:t>
            </a:r>
            <a:endParaRPr lang="he-IL" sz="4000" dirty="0">
              <a:solidFill>
                <a:schemeClr val="bg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540989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01600" y="292101"/>
            <a:ext cx="11912600" cy="6299199"/>
          </a:xfrm>
        </p:spPr>
        <p:txBody>
          <a:bodyPr anchor="t">
            <a:noAutofit/>
          </a:bodyPr>
          <a:lstStyle/>
          <a:p>
            <a:pPr algn="r">
              <a:lnSpc>
                <a:spcPct val="150000"/>
              </a:lnSpc>
            </a:pPr>
            <a:r>
              <a:rPr lang="he-IL" sz="2800" u="sng" dirty="0" smtClean="0">
                <a:latin typeface="Aharoni" panose="02010803020104030203" pitchFamily="2" charset="-79"/>
                <a:cs typeface="Aharoni" panose="02010803020104030203" pitchFamily="2" charset="-79"/>
              </a:rPr>
              <a:t/>
            </a:r>
            <a:br>
              <a:rPr lang="he-IL" sz="2800" u="sng" dirty="0" smtClean="0">
                <a:latin typeface="Aharoni" panose="02010803020104030203" pitchFamily="2" charset="-79"/>
                <a:cs typeface="Aharoni" panose="02010803020104030203" pitchFamily="2" charset="-79"/>
              </a:rPr>
            </a:br>
            <a:r>
              <a:rPr lang="he-IL" sz="2800" u="sng" dirty="0" smtClean="0">
                <a:latin typeface="Aharoni" panose="02010803020104030203" pitchFamily="2" charset="-79"/>
                <a:cs typeface="Aharoni" panose="02010803020104030203" pitchFamily="2" charset="-79"/>
              </a:rPr>
              <a:t>נתונים </a:t>
            </a:r>
            <a:r>
              <a:rPr lang="he-IL" sz="2800" u="sng" dirty="0" smtClean="0">
                <a:latin typeface="Aharoni" panose="02010803020104030203" pitchFamily="2" charset="-79"/>
                <a:cs typeface="Aharoni" panose="02010803020104030203" pitchFamily="2" charset="-79"/>
              </a:rPr>
              <a:t>כלליים</a:t>
            </a: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1. עיתוי – 19/04/2020, יום א'</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2. הרכב </a:t>
            </a:r>
            <a:r>
              <a:rPr lang="he-IL" sz="2800" dirty="0" smtClean="0">
                <a:latin typeface="Aharoni" panose="02010803020104030203" pitchFamily="2" charset="-79"/>
                <a:cs typeface="Aharoni" panose="02010803020104030203" pitchFamily="2" charset="-79"/>
              </a:rPr>
              <a:t>– חלוקה לשתי קבוצות</a:t>
            </a:r>
            <a:r>
              <a:rPr lang="he-IL" sz="2800" dirty="0" smtClean="0">
                <a:latin typeface="Aharoni" panose="02010803020104030203" pitchFamily="2" charset="-79"/>
                <a:cs typeface="Aharoni" panose="02010803020104030203" pitchFamily="2" charset="-79"/>
              </a:rPr>
              <a:t>, ישראלים ובינלאומיים</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3. מובילים – אבי אלמוג, בני דה-לוי</a:t>
            </a:r>
            <a:br>
              <a:rPr lang="he-IL" sz="2800" dirty="0" smtClean="0">
                <a:latin typeface="Aharoni" panose="02010803020104030203" pitchFamily="2" charset="-79"/>
                <a:cs typeface="Aharoni" panose="02010803020104030203" pitchFamily="2" charset="-79"/>
              </a:rPr>
            </a:br>
            <a:r>
              <a:rPr lang="he-IL" sz="2800" u="sng" dirty="0" smtClean="0">
                <a:latin typeface="Aharoni" panose="02010803020104030203" pitchFamily="2" charset="-79"/>
                <a:cs typeface="Aharoni" panose="02010803020104030203" pitchFamily="2" charset="-79"/>
              </a:rPr>
              <a:t>מטרות</a:t>
            </a:r>
            <a:r>
              <a:rPr lang="he-IL" sz="2800" u="sng" dirty="0" smtClean="0">
                <a:latin typeface="Aharoni" panose="02010803020104030203" pitchFamily="2" charset="-79"/>
                <a:cs typeface="Aharoni" panose="02010803020104030203" pitchFamily="2" charset="-79"/>
              </a:rPr>
              <a:t/>
            </a:r>
            <a:br>
              <a:rPr lang="he-IL" sz="2800" u="sng"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1. הכרות עם תחומי האחריות של הנציבות ותרומתה לביטחון הלאומי </a:t>
            </a:r>
            <a:r>
              <a:rPr lang="he-IL" sz="2800" dirty="0" smtClean="0">
                <a:latin typeface="Aharoni" panose="02010803020104030203" pitchFamily="2" charset="-79"/>
                <a:cs typeface="Aharoni" panose="02010803020104030203" pitchFamily="2" charset="-79"/>
              </a:rPr>
              <a:t>של ישראל</a:t>
            </a: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2. </a:t>
            </a:r>
            <a:r>
              <a:rPr lang="he-IL" sz="2800" dirty="0" smtClean="0">
                <a:latin typeface="Aharoni" panose="02010803020104030203" pitchFamily="2" charset="-79"/>
                <a:cs typeface="Aharoni" panose="02010803020104030203" pitchFamily="2" charset="-79"/>
              </a:rPr>
              <a:t>הכרות </a:t>
            </a:r>
            <a:r>
              <a:rPr lang="he-IL" sz="2800" dirty="0" smtClean="0">
                <a:latin typeface="Aharoni" panose="02010803020104030203" pitchFamily="2" charset="-79"/>
                <a:cs typeface="Aharoni" panose="02010803020104030203" pitchFamily="2" charset="-79"/>
              </a:rPr>
              <a:t>עם מרכיבי העשייה, </a:t>
            </a:r>
            <a:r>
              <a:rPr lang="he-IL" sz="2800" dirty="0" smtClean="0">
                <a:latin typeface="Aharoni" panose="02010803020104030203" pitchFamily="2" charset="-79"/>
                <a:cs typeface="Aharoni" panose="02010803020104030203" pitchFamily="2" charset="-79"/>
              </a:rPr>
              <a:t>אתגרים, </a:t>
            </a:r>
            <a:r>
              <a:rPr lang="he-IL" sz="2800" dirty="0" smtClean="0">
                <a:latin typeface="Aharoni" panose="02010803020104030203" pitchFamily="2" charset="-79"/>
                <a:cs typeface="Aharoni" panose="02010803020104030203" pitchFamily="2" charset="-79"/>
              </a:rPr>
              <a:t>מתחים </a:t>
            </a:r>
            <a:r>
              <a:rPr lang="he-IL" sz="2800" dirty="0" smtClean="0">
                <a:latin typeface="Aharoni" panose="02010803020104030203" pitchFamily="2" charset="-79"/>
                <a:cs typeface="Aharoni" panose="02010803020104030203" pitchFamily="2" charset="-79"/>
              </a:rPr>
              <a:t>פנים </a:t>
            </a:r>
            <a:r>
              <a:rPr lang="he-IL" sz="2800" dirty="0" smtClean="0">
                <a:latin typeface="Aharoni" panose="02010803020104030203" pitchFamily="2" charset="-79"/>
                <a:cs typeface="Aharoni" panose="02010803020104030203" pitchFamily="2" charset="-79"/>
              </a:rPr>
              <a:t>ארגוניים </a:t>
            </a:r>
            <a:r>
              <a:rPr lang="he-IL" sz="2800" dirty="0" smtClean="0">
                <a:latin typeface="Aharoni" panose="02010803020104030203" pitchFamily="2" charset="-79"/>
                <a:cs typeface="Aharoni" panose="02010803020104030203" pitchFamily="2" charset="-79"/>
              </a:rPr>
              <a:t>וחיצוניים בארץ ובעולם</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3. הכרות עם תחומי החדשנות, הדיגיטל והסייבר בארגון</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endParaRPr lang="he-IL" sz="2800" dirty="0">
              <a:latin typeface="Aharoni" panose="02010803020104030203" pitchFamily="2" charset="-79"/>
              <a:cs typeface="Aharoni" panose="02010803020104030203" pitchFamily="2" charset="-79"/>
            </a:endParaRPr>
          </a:p>
        </p:txBody>
      </p:sp>
      <p:sp>
        <p:nvSpPr>
          <p:cNvPr id="3" name="TextBox 2"/>
          <p:cNvSpPr txBox="1"/>
          <p:nvPr/>
        </p:nvSpPr>
        <p:spPr>
          <a:xfrm>
            <a:off x="101600" y="6426200"/>
            <a:ext cx="12001500" cy="369332"/>
          </a:xfrm>
          <a:prstGeom prst="rect">
            <a:avLst/>
          </a:prstGeom>
          <a:noFill/>
          <a:ln w="12700">
            <a:solidFill>
              <a:schemeClr val="tx1"/>
            </a:solidFill>
          </a:ln>
        </p:spPr>
        <p:txBody>
          <a:bodyPr wrap="square" rtlCol="1">
            <a:spAutoFit/>
          </a:bodyPr>
          <a:lstStyle/>
          <a:p>
            <a:r>
              <a:rPr lang="he-IL" dirty="0" smtClean="0">
                <a:latin typeface="Aharoni" panose="02010803020104030203" pitchFamily="2" charset="-79"/>
                <a:cs typeface="Aharoni" panose="02010803020104030203" pitchFamily="2" charset="-79"/>
              </a:rPr>
              <a:t>אישור תוכניות ביקור בנציבות									                         3</a:t>
            </a:r>
            <a:endParaRPr lang="he-IL" dirty="0">
              <a:latin typeface="Aharoni" panose="02010803020104030203" pitchFamily="2" charset="-79"/>
              <a:cs typeface="Aharoni" panose="02010803020104030203" pitchFamily="2" charset="-79"/>
            </a:endParaRPr>
          </a:p>
        </p:txBody>
      </p:sp>
      <p:sp>
        <p:nvSpPr>
          <p:cNvPr id="4" name="TextBox 3"/>
          <p:cNvSpPr txBox="1"/>
          <p:nvPr/>
        </p:nvSpPr>
        <p:spPr>
          <a:xfrm>
            <a:off x="0" y="0"/>
            <a:ext cx="12192000" cy="707886"/>
          </a:xfrm>
          <a:prstGeom prst="rect">
            <a:avLst/>
          </a:prstGeom>
          <a:solidFill>
            <a:schemeClr val="tx1"/>
          </a:solidFill>
          <a:ln w="12700">
            <a:noFill/>
          </a:ln>
        </p:spPr>
        <p:txBody>
          <a:bodyPr wrap="square" rtlCol="1">
            <a:spAutoFit/>
          </a:bodyPr>
          <a:lstStyle/>
          <a:p>
            <a:pPr algn="ctr"/>
            <a:r>
              <a:rPr lang="he-IL" sz="4000" dirty="0" smtClean="0">
                <a:solidFill>
                  <a:schemeClr val="bg1"/>
                </a:solidFill>
                <a:latin typeface="Aharoni" panose="02010803020104030203" pitchFamily="2" charset="-79"/>
                <a:cs typeface="Aharoni" panose="02010803020104030203" pitchFamily="2" charset="-79"/>
              </a:rPr>
              <a:t>רקע</a:t>
            </a:r>
            <a:endParaRPr lang="he-IL" sz="4000" dirty="0">
              <a:solidFill>
                <a:schemeClr val="bg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59403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01600" y="342901"/>
            <a:ext cx="11912600" cy="6337300"/>
          </a:xfrm>
        </p:spPr>
        <p:txBody>
          <a:bodyPr anchor="t">
            <a:noAutofit/>
          </a:bodyPr>
          <a:lstStyle/>
          <a:p>
            <a:pPr algn="r">
              <a:lnSpc>
                <a:spcPct val="100000"/>
              </a:lnSpc>
            </a:pP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06:15 – מד"ס (רשות)</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07:45 – יציאה מרוכזת באוטובוס ממב"ל</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08:00 – כניסה, בידוק, תדריך בטחון, כיבוד קל</a:t>
            </a:r>
            <a:br>
              <a:rPr lang="he-IL" sz="2800" dirty="0" smtClean="0">
                <a:latin typeface="Aharoni" panose="02010803020104030203" pitchFamily="2" charset="-79"/>
                <a:cs typeface="Aharoni" panose="02010803020104030203" pitchFamily="2" charset="-79"/>
              </a:rPr>
            </a:br>
            <a:r>
              <a:rPr lang="he-IL" sz="1800" dirty="0" smtClean="0">
                <a:latin typeface="Aharoni" panose="02010803020104030203" pitchFamily="2" charset="-79"/>
                <a:cs typeface="Aharoni" panose="02010803020104030203" pitchFamily="2" charset="-79"/>
              </a:rPr>
              <a:t/>
            </a:r>
            <a:br>
              <a:rPr lang="he-IL" sz="1800" dirty="0" smtClean="0">
                <a:latin typeface="Aharoni" panose="02010803020104030203" pitchFamily="2" charset="-79"/>
                <a:cs typeface="Aharoni" panose="02010803020104030203" pitchFamily="2" charset="-79"/>
              </a:rPr>
            </a:br>
            <a:r>
              <a:rPr lang="he-IL" sz="1050" dirty="0" smtClean="0">
                <a:latin typeface="Aharoni" panose="02010803020104030203" pitchFamily="2" charset="-79"/>
                <a:cs typeface="Aharoni" panose="02010803020104030203" pitchFamily="2" charset="-79"/>
              </a:rPr>
              <a:t/>
            </a:r>
            <a:br>
              <a:rPr lang="he-IL" sz="105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09:00-10:00 – הרצאת ראש הנציבות</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10:15-11:15 – הערכת מצב ראש אגף המודיעין</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11:30-12:30 – סקירת רמ"ט - בניין כוח</a:t>
            </a:r>
            <a:br>
              <a:rPr lang="he-IL" sz="2800" dirty="0" smtClean="0">
                <a:latin typeface="Aharoni" panose="02010803020104030203" pitchFamily="2" charset="-79"/>
                <a:cs typeface="Aharoni" panose="02010803020104030203" pitchFamily="2" charset="-79"/>
              </a:rPr>
            </a:br>
            <a:r>
              <a:rPr lang="he-IL" sz="1800" dirty="0" smtClean="0">
                <a:latin typeface="Aharoni" panose="02010803020104030203" pitchFamily="2" charset="-79"/>
                <a:cs typeface="Aharoni" panose="02010803020104030203" pitchFamily="2" charset="-79"/>
              </a:rPr>
              <a:t/>
            </a:r>
            <a:br>
              <a:rPr lang="he-IL" sz="1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ארוחת צהריים</a:t>
            </a:r>
            <a:br>
              <a:rPr lang="he-IL" sz="2800" dirty="0" smtClean="0">
                <a:latin typeface="Aharoni" panose="02010803020104030203" pitchFamily="2" charset="-79"/>
                <a:cs typeface="Aharoni" panose="02010803020104030203" pitchFamily="2" charset="-79"/>
              </a:rPr>
            </a:br>
            <a:r>
              <a:rPr lang="he-IL" sz="1800" dirty="0" smtClean="0">
                <a:latin typeface="Aharoni" panose="02010803020104030203" pitchFamily="2" charset="-79"/>
                <a:cs typeface="Aharoni" panose="02010803020104030203" pitchFamily="2" charset="-79"/>
              </a:rPr>
              <a:t/>
            </a:r>
            <a:br>
              <a:rPr lang="he-IL" sz="1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13:30-14:30 – סקירה מדינית ואסטרטגית</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14:45-17:00 – הרצאה וביקור באגף הטכנולוגיה בראי נושא החדשנות</a:t>
            </a: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1800" dirty="0" smtClean="0">
                <a:latin typeface="Aharoni" panose="02010803020104030203" pitchFamily="2" charset="-79"/>
                <a:cs typeface="Aharoni" panose="02010803020104030203" pitchFamily="2" charset="-79"/>
              </a:rPr>
              <a:t/>
            </a:r>
            <a:br>
              <a:rPr lang="he-IL" sz="1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סיכום וחזרה מרוכזת למב"ל (17:45, משוער)</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endParaRPr lang="he-IL" sz="2800" dirty="0">
              <a:latin typeface="Aharoni" panose="02010803020104030203" pitchFamily="2" charset="-79"/>
              <a:cs typeface="Aharoni" panose="02010803020104030203" pitchFamily="2" charset="-79"/>
            </a:endParaRPr>
          </a:p>
        </p:txBody>
      </p:sp>
      <p:sp>
        <p:nvSpPr>
          <p:cNvPr id="4" name="TextBox 3"/>
          <p:cNvSpPr txBox="1"/>
          <p:nvPr/>
        </p:nvSpPr>
        <p:spPr>
          <a:xfrm>
            <a:off x="101600" y="6426200"/>
            <a:ext cx="12001500" cy="369332"/>
          </a:xfrm>
          <a:prstGeom prst="rect">
            <a:avLst/>
          </a:prstGeom>
          <a:noFill/>
          <a:ln w="12700">
            <a:solidFill>
              <a:schemeClr val="tx1"/>
            </a:solidFill>
          </a:ln>
        </p:spPr>
        <p:txBody>
          <a:bodyPr wrap="square" rtlCol="1">
            <a:spAutoFit/>
          </a:bodyPr>
          <a:lstStyle/>
          <a:p>
            <a:r>
              <a:rPr lang="he-IL" dirty="0" smtClean="0">
                <a:latin typeface="Aharoni" panose="02010803020104030203" pitchFamily="2" charset="-79"/>
                <a:cs typeface="Aharoni" panose="02010803020104030203" pitchFamily="2" charset="-79"/>
              </a:rPr>
              <a:t>אישור תוכניות ביקור בנציבות									                         4</a:t>
            </a:r>
            <a:endParaRPr lang="he-IL" dirty="0">
              <a:latin typeface="Aharoni" panose="02010803020104030203" pitchFamily="2" charset="-79"/>
              <a:cs typeface="Aharoni" panose="02010803020104030203" pitchFamily="2" charset="-79"/>
            </a:endParaRPr>
          </a:p>
        </p:txBody>
      </p:sp>
      <p:sp>
        <p:nvSpPr>
          <p:cNvPr id="5" name="TextBox 4"/>
          <p:cNvSpPr txBox="1"/>
          <p:nvPr/>
        </p:nvSpPr>
        <p:spPr>
          <a:xfrm>
            <a:off x="0" y="-12700"/>
            <a:ext cx="12192000" cy="707886"/>
          </a:xfrm>
          <a:prstGeom prst="rect">
            <a:avLst/>
          </a:prstGeom>
          <a:solidFill>
            <a:schemeClr val="tx1"/>
          </a:solidFill>
          <a:ln w="12700">
            <a:noFill/>
          </a:ln>
        </p:spPr>
        <p:txBody>
          <a:bodyPr wrap="square" rtlCol="1">
            <a:spAutoFit/>
          </a:bodyPr>
          <a:lstStyle/>
          <a:p>
            <a:pPr algn="ctr"/>
            <a:r>
              <a:rPr lang="he-IL" sz="4000" dirty="0" smtClean="0">
                <a:solidFill>
                  <a:schemeClr val="bg1"/>
                </a:solidFill>
                <a:latin typeface="Aharoni" panose="02010803020104030203" pitchFamily="2" charset="-79"/>
                <a:cs typeface="Aharoni" panose="02010803020104030203" pitchFamily="2" charset="-79"/>
              </a:rPr>
              <a:t>מתווה חניכים ישראליים</a:t>
            </a:r>
            <a:endParaRPr lang="he-IL" sz="4000" dirty="0">
              <a:solidFill>
                <a:schemeClr val="bg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376651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01600" y="419101"/>
            <a:ext cx="11912600" cy="6337300"/>
          </a:xfrm>
        </p:spPr>
        <p:txBody>
          <a:bodyPr anchor="t">
            <a:noAutofit/>
          </a:bodyPr>
          <a:lstStyle/>
          <a:p>
            <a:pPr algn="r">
              <a:lnSpc>
                <a:spcPct val="100000"/>
              </a:lnSpc>
            </a:pP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a:latin typeface="Aharoni" panose="02010803020104030203" pitchFamily="2" charset="-79"/>
                <a:cs typeface="Aharoni" panose="02010803020104030203" pitchFamily="2" charset="-79"/>
              </a:rPr>
              <a:t>06:15 – מד"ס (רשות)</a:t>
            </a: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07:30-10:10 – הקרנת הסרט מינכן (ספריית מב"ל)</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10:15 – יציאה מרוכזת ממב"ל</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11:00-12:30 – סקירת ראש אגף קש"ח</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ארוחת צהריים (מסעדה חיצונית)</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14:30-16:00 – שיחה במב"ל עם מיכאל בר זוהר/ניסים משעל ("המוסד המבצעים הגדולים")</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t>
            </a:r>
            <a:r>
              <a:rPr lang="he-IL" sz="2800" dirty="0">
                <a:latin typeface="Aharoni" panose="02010803020104030203" pitchFamily="2" charset="-79"/>
                <a:cs typeface="Aharoni" panose="02010803020104030203" pitchFamily="2" charset="-79"/>
              </a:rPr>
              <a:t/>
            </a:r>
            <a:br>
              <a:rPr lang="he-IL" sz="2800" dirty="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סיכום ופיזור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a:latin typeface="Aharoni" panose="02010803020104030203" pitchFamily="2" charset="-79"/>
                <a:cs typeface="Aharoni" panose="02010803020104030203" pitchFamily="2" charset="-79"/>
              </a:rPr>
              <a:t/>
            </a:r>
            <a:br>
              <a:rPr lang="he-IL" sz="2800" dirty="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endParaRPr lang="he-IL" sz="2800" dirty="0">
              <a:latin typeface="Aharoni" panose="02010803020104030203" pitchFamily="2" charset="-79"/>
              <a:cs typeface="Aharoni" panose="02010803020104030203" pitchFamily="2" charset="-79"/>
            </a:endParaRPr>
          </a:p>
        </p:txBody>
      </p:sp>
      <p:sp>
        <p:nvSpPr>
          <p:cNvPr id="4" name="TextBox 3"/>
          <p:cNvSpPr txBox="1"/>
          <p:nvPr/>
        </p:nvSpPr>
        <p:spPr>
          <a:xfrm>
            <a:off x="101600" y="6426200"/>
            <a:ext cx="12001500" cy="369332"/>
          </a:xfrm>
          <a:prstGeom prst="rect">
            <a:avLst/>
          </a:prstGeom>
          <a:noFill/>
          <a:ln w="12700">
            <a:solidFill>
              <a:schemeClr val="tx1"/>
            </a:solidFill>
          </a:ln>
        </p:spPr>
        <p:txBody>
          <a:bodyPr wrap="square" rtlCol="1">
            <a:spAutoFit/>
          </a:bodyPr>
          <a:lstStyle/>
          <a:p>
            <a:r>
              <a:rPr lang="he-IL" dirty="0" smtClean="0">
                <a:latin typeface="Aharoni" panose="02010803020104030203" pitchFamily="2" charset="-79"/>
                <a:cs typeface="Aharoni" panose="02010803020104030203" pitchFamily="2" charset="-79"/>
              </a:rPr>
              <a:t>אישור תוכניות ביקור בנציבות									                         5</a:t>
            </a:r>
            <a:endParaRPr lang="he-IL" dirty="0">
              <a:latin typeface="Aharoni" panose="02010803020104030203" pitchFamily="2" charset="-79"/>
              <a:cs typeface="Aharoni" panose="02010803020104030203" pitchFamily="2" charset="-79"/>
            </a:endParaRPr>
          </a:p>
        </p:txBody>
      </p:sp>
      <p:sp>
        <p:nvSpPr>
          <p:cNvPr id="5" name="TextBox 4"/>
          <p:cNvSpPr txBox="1"/>
          <p:nvPr/>
        </p:nvSpPr>
        <p:spPr>
          <a:xfrm>
            <a:off x="0" y="-12700"/>
            <a:ext cx="12192000" cy="707886"/>
          </a:xfrm>
          <a:prstGeom prst="rect">
            <a:avLst/>
          </a:prstGeom>
          <a:solidFill>
            <a:schemeClr val="tx1"/>
          </a:solidFill>
          <a:ln w="12700">
            <a:noFill/>
          </a:ln>
        </p:spPr>
        <p:txBody>
          <a:bodyPr wrap="square" rtlCol="1">
            <a:spAutoFit/>
          </a:bodyPr>
          <a:lstStyle/>
          <a:p>
            <a:pPr algn="ctr"/>
            <a:r>
              <a:rPr lang="he-IL" sz="4000" dirty="0" smtClean="0">
                <a:solidFill>
                  <a:schemeClr val="bg1"/>
                </a:solidFill>
                <a:latin typeface="Aharoni" panose="02010803020104030203" pitchFamily="2" charset="-79"/>
                <a:cs typeface="Aharoni" panose="02010803020104030203" pitchFamily="2" charset="-79"/>
              </a:rPr>
              <a:t>מתווה חניכים בינלאומיים</a:t>
            </a:r>
            <a:endParaRPr lang="he-IL" sz="4000" dirty="0">
              <a:solidFill>
                <a:schemeClr val="bg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909166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01600" y="609601"/>
            <a:ext cx="11912600" cy="5308599"/>
          </a:xfrm>
        </p:spPr>
        <p:txBody>
          <a:bodyPr anchor="t">
            <a:noAutofit/>
          </a:bodyPr>
          <a:lstStyle/>
          <a:p>
            <a:pPr algn="r">
              <a:lnSpc>
                <a:spcPct val="150000"/>
              </a:lnSpc>
            </a:pPr>
            <a:r>
              <a:rPr lang="he-IL" sz="2800" dirty="0" smtClean="0">
                <a:latin typeface="Aharoni" panose="02010803020104030203" pitchFamily="2" charset="-79"/>
                <a:cs typeface="Aharoni" panose="02010803020104030203" pitchFamily="2" charset="-79"/>
              </a:rPr>
              <a:t>1</a:t>
            </a:r>
            <a:r>
              <a:rPr lang="he-IL" sz="2800" dirty="0" smtClean="0">
                <a:latin typeface="Aharoni" panose="02010803020104030203" pitchFamily="2" charset="-79"/>
                <a:cs typeface="Aharoni" panose="02010803020104030203" pitchFamily="2" charset="-79"/>
              </a:rPr>
              <a:t>. </a:t>
            </a:r>
            <a:r>
              <a:rPr lang="he-IL" sz="2800" dirty="0" smtClean="0">
                <a:latin typeface="Aharoni" panose="02010803020104030203" pitchFamily="2" charset="-79"/>
                <a:cs typeface="Aharoni" panose="02010803020104030203" pitchFamily="2" charset="-79"/>
              </a:rPr>
              <a:t>רגישות ביטחונית, הביקור בסיווג שמור</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2. ייתכנו שינויים ועדכונים בדגש ללו"ז ראש הנציבות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3. יינתן זמן בכל סקירה לשאלות</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4. ניתן דגש על מרצים בדרג ובהתאמה הנכונים תוך מיקוד בזווית העניין של מב"ל</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5. הביקור מתוכנן לאור הסתכלות על מתווים קודמים ותוך התאמות נדרשות ליצירת רלוונטיות</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6. ללא תשורות, הצגת מרצים על ידי הנציבות</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7. קוד לבוש - מב"ל</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8. יום א' בשבוע</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8. הביקור תאם מול רע"ן הדרכה במטה הנציבות ותתקיים נוספת פגישה לסגירת קצוות</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r>
              <a:rPr lang="he-IL" sz="2800" dirty="0" smtClean="0">
                <a:latin typeface="Aharoni" panose="02010803020104030203" pitchFamily="2" charset="-79"/>
                <a:cs typeface="Aharoni" panose="02010803020104030203" pitchFamily="2" charset="-79"/>
              </a:rPr>
              <a:t/>
            </a:r>
            <a:br>
              <a:rPr lang="he-IL" sz="2800" dirty="0" smtClean="0">
                <a:latin typeface="Aharoni" panose="02010803020104030203" pitchFamily="2" charset="-79"/>
                <a:cs typeface="Aharoni" panose="02010803020104030203" pitchFamily="2" charset="-79"/>
              </a:rPr>
            </a:br>
            <a:endParaRPr lang="he-IL" sz="2800" dirty="0">
              <a:latin typeface="Aharoni" panose="02010803020104030203" pitchFamily="2" charset="-79"/>
              <a:cs typeface="Aharoni" panose="02010803020104030203" pitchFamily="2" charset="-79"/>
            </a:endParaRPr>
          </a:p>
        </p:txBody>
      </p:sp>
      <p:sp>
        <p:nvSpPr>
          <p:cNvPr id="3" name="TextBox 2"/>
          <p:cNvSpPr txBox="1"/>
          <p:nvPr/>
        </p:nvSpPr>
        <p:spPr>
          <a:xfrm>
            <a:off x="101600" y="6426200"/>
            <a:ext cx="12001500" cy="369332"/>
          </a:xfrm>
          <a:prstGeom prst="rect">
            <a:avLst/>
          </a:prstGeom>
          <a:noFill/>
          <a:ln w="12700">
            <a:solidFill>
              <a:schemeClr val="tx1"/>
            </a:solidFill>
          </a:ln>
        </p:spPr>
        <p:txBody>
          <a:bodyPr wrap="square" rtlCol="1">
            <a:spAutoFit/>
          </a:bodyPr>
          <a:lstStyle/>
          <a:p>
            <a:r>
              <a:rPr lang="he-IL" dirty="0" smtClean="0">
                <a:latin typeface="Aharoni" panose="02010803020104030203" pitchFamily="2" charset="-79"/>
                <a:cs typeface="Aharoni" panose="02010803020104030203" pitchFamily="2" charset="-79"/>
              </a:rPr>
              <a:t>אישור תוכניות ביקור בנציבות									                         6</a:t>
            </a:r>
            <a:endParaRPr lang="he-IL" dirty="0">
              <a:latin typeface="Aharoni" panose="02010803020104030203" pitchFamily="2" charset="-79"/>
              <a:cs typeface="Aharoni" panose="02010803020104030203" pitchFamily="2" charset="-79"/>
            </a:endParaRPr>
          </a:p>
        </p:txBody>
      </p:sp>
      <p:sp>
        <p:nvSpPr>
          <p:cNvPr id="4" name="TextBox 3"/>
          <p:cNvSpPr txBox="1"/>
          <p:nvPr/>
        </p:nvSpPr>
        <p:spPr>
          <a:xfrm>
            <a:off x="0" y="0"/>
            <a:ext cx="12192000" cy="707886"/>
          </a:xfrm>
          <a:prstGeom prst="rect">
            <a:avLst/>
          </a:prstGeom>
          <a:solidFill>
            <a:schemeClr val="tx1"/>
          </a:solidFill>
          <a:ln w="12700">
            <a:noFill/>
          </a:ln>
        </p:spPr>
        <p:txBody>
          <a:bodyPr wrap="square" rtlCol="1">
            <a:spAutoFit/>
          </a:bodyPr>
          <a:lstStyle/>
          <a:p>
            <a:pPr algn="ctr"/>
            <a:r>
              <a:rPr lang="he-IL" sz="4000" dirty="0" smtClean="0">
                <a:solidFill>
                  <a:schemeClr val="bg1"/>
                </a:solidFill>
                <a:latin typeface="Aharoni" panose="02010803020104030203" pitchFamily="2" charset="-79"/>
                <a:cs typeface="Aharoni" panose="02010803020104030203" pitchFamily="2" charset="-79"/>
              </a:rPr>
              <a:t>דגשים</a:t>
            </a:r>
            <a:endParaRPr lang="he-IL" sz="4000" dirty="0">
              <a:solidFill>
                <a:schemeClr val="bg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04477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txBox="1">
            <a:spLocks/>
          </p:cNvSpPr>
          <p:nvPr/>
        </p:nvSpPr>
        <p:spPr>
          <a:xfrm>
            <a:off x="3206750" y="1155701"/>
            <a:ext cx="5676900" cy="888999"/>
          </a:xfrm>
          <a:prstGeom prst="rect">
            <a:avLst/>
          </a:prstGeom>
          <a:solidFill>
            <a:schemeClr val="bg1">
              <a:lumMod val="85000"/>
            </a:schemeClr>
          </a:solidFill>
          <a:ln w="12700">
            <a:solidFill>
              <a:schemeClr val="tx1"/>
            </a:solidFill>
          </a:ln>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he-IL" sz="3600" dirty="0" smtClean="0">
                <a:latin typeface="Aharoni" panose="02010803020104030203" pitchFamily="2" charset="-79"/>
                <a:cs typeface="Aharoni" panose="02010803020104030203" pitchFamily="2" charset="-79"/>
              </a:rPr>
              <a:t>מטרות היום</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r>
              <a:rPr lang="he-IL" sz="3600" dirty="0" smtClean="0">
                <a:latin typeface="Aharoni" panose="02010803020104030203" pitchFamily="2" charset="-79"/>
                <a:cs typeface="Aharoni" panose="02010803020104030203" pitchFamily="2" charset="-79"/>
              </a:rPr>
              <a:t/>
            </a:r>
            <a:br>
              <a:rPr lang="he-IL" sz="3600" dirty="0" smtClean="0">
                <a:latin typeface="Aharoni" panose="02010803020104030203" pitchFamily="2" charset="-79"/>
                <a:cs typeface="Aharoni" panose="02010803020104030203" pitchFamily="2" charset="-79"/>
              </a:rPr>
            </a:br>
            <a:endParaRPr lang="he-IL" sz="3600" dirty="0">
              <a:latin typeface="Aharoni" panose="02010803020104030203" pitchFamily="2" charset="-79"/>
              <a:cs typeface="Aharoni" panose="02010803020104030203" pitchFamily="2" charset="-79"/>
            </a:endParaRPr>
          </a:p>
        </p:txBody>
      </p:sp>
      <p:sp>
        <p:nvSpPr>
          <p:cNvPr id="4" name="כותרת 1"/>
          <p:cNvSpPr txBox="1">
            <a:spLocks/>
          </p:cNvSpPr>
          <p:nvPr/>
        </p:nvSpPr>
        <p:spPr>
          <a:xfrm>
            <a:off x="3206750" y="2374900"/>
            <a:ext cx="5676900" cy="888999"/>
          </a:xfrm>
          <a:prstGeom prst="rect">
            <a:avLst/>
          </a:prstGeom>
          <a:solidFill>
            <a:schemeClr val="bg1">
              <a:lumMod val="85000"/>
            </a:schemeClr>
          </a:solidFill>
          <a:ln w="12700">
            <a:solidFill>
              <a:schemeClr val="tx1"/>
            </a:solidFill>
          </a:ln>
        </p:spPr>
        <p:txBody>
          <a:bodyPr vert="horz" lIns="91440" tIns="45720" rIns="91440" bIns="45720" rtlCol="1" anchor="t">
            <a:noAutofit/>
          </a:bodyPr>
          <a:lstStyle>
            <a:defPPr>
              <a:defRPr lang="he-IL"/>
            </a:defPPr>
            <a:lvl1pPr algn="ctr">
              <a:lnSpc>
                <a:spcPct val="150000"/>
              </a:lnSpc>
              <a:spcBef>
                <a:spcPct val="0"/>
              </a:spcBef>
              <a:buNone/>
              <a:defRPr sz="3600">
                <a:latin typeface="Aharoni" panose="02010803020104030203" pitchFamily="2" charset="-79"/>
                <a:ea typeface="+mj-ea"/>
                <a:cs typeface="Aharoni" panose="02010803020104030203" pitchFamily="2" charset="-79"/>
              </a:defRPr>
            </a:lvl1pPr>
          </a:lstStyle>
          <a:p>
            <a:r>
              <a:rPr lang="he-IL" dirty="0"/>
              <a:t>מתווה – חניכים ישראליים</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endParaRPr lang="he-IL" dirty="0"/>
          </a:p>
        </p:txBody>
      </p:sp>
      <p:sp>
        <p:nvSpPr>
          <p:cNvPr id="5" name="כותרת 1"/>
          <p:cNvSpPr txBox="1">
            <a:spLocks/>
          </p:cNvSpPr>
          <p:nvPr/>
        </p:nvSpPr>
        <p:spPr>
          <a:xfrm>
            <a:off x="3206750" y="3746502"/>
            <a:ext cx="5676900" cy="888999"/>
          </a:xfrm>
          <a:prstGeom prst="rect">
            <a:avLst/>
          </a:prstGeom>
          <a:solidFill>
            <a:schemeClr val="bg1">
              <a:lumMod val="85000"/>
            </a:schemeClr>
          </a:solidFill>
          <a:ln w="12700">
            <a:solidFill>
              <a:schemeClr val="tx1"/>
            </a:solidFill>
          </a:ln>
        </p:spPr>
        <p:txBody>
          <a:bodyPr vert="horz" lIns="91440" tIns="45720" rIns="91440" bIns="45720" rtlCol="1" anchor="t">
            <a:noAutofit/>
          </a:bodyPr>
          <a:lstStyle>
            <a:defPPr>
              <a:defRPr lang="he-IL"/>
            </a:defPPr>
            <a:lvl1pPr algn="ctr">
              <a:lnSpc>
                <a:spcPct val="150000"/>
              </a:lnSpc>
              <a:spcBef>
                <a:spcPct val="0"/>
              </a:spcBef>
              <a:buNone/>
              <a:defRPr sz="3600">
                <a:latin typeface="Aharoni" panose="02010803020104030203" pitchFamily="2" charset="-79"/>
                <a:ea typeface="+mj-ea"/>
                <a:cs typeface="Aharoni" panose="02010803020104030203" pitchFamily="2" charset="-79"/>
              </a:defRPr>
            </a:lvl1pPr>
          </a:lstStyle>
          <a:p>
            <a:r>
              <a:rPr lang="he-IL" dirty="0"/>
              <a:t>מתווה – חניכים בינלאומיים</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endParaRPr lang="he-IL" dirty="0"/>
          </a:p>
        </p:txBody>
      </p:sp>
      <p:sp>
        <p:nvSpPr>
          <p:cNvPr id="6" name="כותרת 1"/>
          <p:cNvSpPr txBox="1">
            <a:spLocks/>
          </p:cNvSpPr>
          <p:nvPr/>
        </p:nvSpPr>
        <p:spPr>
          <a:xfrm>
            <a:off x="3206750" y="5118104"/>
            <a:ext cx="5676900" cy="888999"/>
          </a:xfrm>
          <a:prstGeom prst="rect">
            <a:avLst/>
          </a:prstGeom>
          <a:solidFill>
            <a:schemeClr val="bg1">
              <a:lumMod val="85000"/>
            </a:schemeClr>
          </a:solidFill>
          <a:ln w="12700">
            <a:solidFill>
              <a:schemeClr val="tx1"/>
            </a:solidFill>
          </a:ln>
        </p:spPr>
        <p:txBody>
          <a:bodyPr vert="horz" lIns="91440" tIns="45720" rIns="91440" bIns="45720" rtlCol="1" anchor="t">
            <a:noAutofit/>
          </a:bodyPr>
          <a:lstStyle>
            <a:defPPr>
              <a:defRPr lang="he-IL"/>
            </a:defPPr>
            <a:lvl1pPr algn="ctr">
              <a:lnSpc>
                <a:spcPct val="150000"/>
              </a:lnSpc>
              <a:spcBef>
                <a:spcPct val="0"/>
              </a:spcBef>
              <a:buNone/>
              <a:defRPr sz="3600">
                <a:latin typeface="Aharoni" panose="02010803020104030203" pitchFamily="2" charset="-79"/>
                <a:ea typeface="+mj-ea"/>
                <a:cs typeface="Aharoni" panose="02010803020104030203" pitchFamily="2" charset="-79"/>
              </a:defRPr>
            </a:lvl1pPr>
          </a:lstStyle>
          <a:p>
            <a:r>
              <a:rPr lang="he-IL" dirty="0"/>
              <a:t>משאבים – היסעים, תזונה</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endParaRPr lang="he-IL" dirty="0"/>
          </a:p>
        </p:txBody>
      </p:sp>
      <p:sp>
        <p:nvSpPr>
          <p:cNvPr id="8" name="TextBox 7"/>
          <p:cNvSpPr txBox="1"/>
          <p:nvPr/>
        </p:nvSpPr>
        <p:spPr>
          <a:xfrm>
            <a:off x="101600" y="6426200"/>
            <a:ext cx="12001500" cy="369332"/>
          </a:xfrm>
          <a:prstGeom prst="rect">
            <a:avLst/>
          </a:prstGeom>
          <a:noFill/>
          <a:ln w="12700">
            <a:solidFill>
              <a:schemeClr val="tx1"/>
            </a:solidFill>
          </a:ln>
        </p:spPr>
        <p:txBody>
          <a:bodyPr wrap="square" rtlCol="1">
            <a:spAutoFit/>
          </a:bodyPr>
          <a:lstStyle/>
          <a:p>
            <a:r>
              <a:rPr lang="he-IL" dirty="0" smtClean="0">
                <a:latin typeface="Aharoni" panose="02010803020104030203" pitchFamily="2" charset="-79"/>
                <a:cs typeface="Aharoni" panose="02010803020104030203" pitchFamily="2" charset="-79"/>
              </a:rPr>
              <a:t>אישור תוכניות ביקור בנציבות									                         </a:t>
            </a:r>
            <a:fld id="{0A80EC8C-0C29-4E2B-93AC-D01FC6E819C3}" type="slidenum">
              <a:rPr lang="he-IL" smtClean="0">
                <a:latin typeface="Aharoni" panose="02010803020104030203" pitchFamily="2" charset="-79"/>
                <a:cs typeface="Aharoni" panose="02010803020104030203" pitchFamily="2" charset="-79"/>
              </a:rPr>
              <a:t>7</a:t>
            </a:fld>
            <a:endParaRPr lang="he-IL" dirty="0">
              <a:latin typeface="Aharoni" panose="02010803020104030203" pitchFamily="2" charset="-79"/>
              <a:cs typeface="Aharoni" panose="02010803020104030203" pitchFamily="2" charset="-79"/>
            </a:endParaRPr>
          </a:p>
        </p:txBody>
      </p:sp>
      <p:sp>
        <p:nvSpPr>
          <p:cNvPr id="10" name="TextBox 9"/>
          <p:cNvSpPr txBox="1"/>
          <p:nvPr/>
        </p:nvSpPr>
        <p:spPr>
          <a:xfrm>
            <a:off x="0" y="0"/>
            <a:ext cx="12192000" cy="707886"/>
          </a:xfrm>
          <a:prstGeom prst="rect">
            <a:avLst/>
          </a:prstGeom>
          <a:solidFill>
            <a:schemeClr val="tx1"/>
          </a:solidFill>
          <a:ln w="12700">
            <a:noFill/>
          </a:ln>
        </p:spPr>
        <p:txBody>
          <a:bodyPr wrap="square" rtlCol="1">
            <a:spAutoFit/>
          </a:bodyPr>
          <a:lstStyle/>
          <a:p>
            <a:pPr algn="ctr"/>
            <a:r>
              <a:rPr lang="he-IL" sz="4000" dirty="0" smtClean="0">
                <a:solidFill>
                  <a:schemeClr val="bg1"/>
                </a:solidFill>
                <a:latin typeface="Aharoni" panose="02010803020104030203" pitchFamily="2" charset="-79"/>
                <a:cs typeface="Aharoni" panose="02010803020104030203" pitchFamily="2" charset="-79"/>
              </a:rPr>
              <a:t>נושאים לאישור</a:t>
            </a:r>
            <a:endParaRPr lang="he-IL" sz="4000" dirty="0">
              <a:solidFill>
                <a:schemeClr val="bg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424050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82</Words>
  <Application>Microsoft Office PowerPoint</Application>
  <PresentationFormat>מסך רחב</PresentationFormat>
  <Paragraphs>27</Paragraphs>
  <Slides>7</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7</vt:i4>
      </vt:variant>
    </vt:vector>
  </HeadingPairs>
  <TitlesOfParts>
    <vt:vector size="13" baseType="lpstr">
      <vt:lpstr>Aharoni</vt:lpstr>
      <vt:lpstr>Arial</vt:lpstr>
      <vt:lpstr>Calibri</vt:lpstr>
      <vt:lpstr>Calibri Light</vt:lpstr>
      <vt:lpstr>Times New Roman</vt:lpstr>
      <vt:lpstr>ערכת נושא Office</vt:lpstr>
      <vt:lpstr>ביקור המב"ל מחזור מ"ז בנציבות</vt:lpstr>
      <vt:lpstr>מצגת של PowerPoint</vt:lpstr>
      <vt:lpstr> נתונים כלליים 1. עיתוי – 19/04/2020, יום א' 2. הרכב – חלוקה לשתי קבוצות, ישראלים ובינלאומיים 3. מובילים – אבי אלמוג, בני דה-לוי מטרות 1. הכרות עם תחומי האחריות של הנציבות ותרומתה לביטחון הלאומי של ישראל 2. הכרות עם מרכיבי העשייה, אתגרים, מתחים פנים ארגוניים וחיצוניים בארץ ובעולם 3. הכרות עם תחומי החדשנות, הדיגיטל והסייבר בארגון        </vt:lpstr>
      <vt:lpstr> 06:15 – מד"ס (רשות) 07:45 – יציאה מרוכזת באוטובוס ממב"ל 08:00 – כניסה, בידוק, תדריך בטחון, כיבוד קל   09:00-10:00 – הרצאת ראש הנציבות 10:15-11:15 – הערכת מצב ראש אגף המודיעין 11:30-12:30 – סקירת רמ"ט - בניין כוח  ארוחת צהריים  13:30-14:30 – סקירה מדינית ואסטרטגית 14:45-17:00 – הרצאה וביקור באגף הטכנולוגיה בראי נושא החדשנות  סיכום וחזרה מרוכזת למב"ל (17:45, משוער)        </vt:lpstr>
      <vt:lpstr> 06:15 – מד"ס (רשות) 07:30-10:10 – הקרנת הסרט מינכן (ספריית מב"ל) 10:15 – יציאה מרוכזת ממב"ל  11:00-12:30 – סקירת ראש אגף קש"ח  ארוחת צהריים (מסעדה חיצונית)  14:30-16:00 – שיחה במב"ל עם מיכאל בר זוהר/ניסים משעל ("המוסד המבצעים הגדולים")                     סיכום ופיזור          </vt:lpstr>
      <vt:lpstr>1. רגישות ביטחונית, הביקור בסיווג שמור 2. ייתכנו שינויים ועדכונים בדגש ללו"ז ראש הנציבות  3. יינתן זמן בכל סקירה לשאלות 4. ניתן דגש על מרצים בדרג ובהתאמה הנכונים תוך מיקוד בזווית העניין של מב"ל 5. הביקור מתוכנן לאור הסתכלות על מתווים קודמים ותוך התאמות נדרשות ליצירת רלוונטיות 6. ללא תשורות, הצגת מרצים על ידי הנציבות 7. קוד לבוש - מב"ל 8. יום א' בשבוע 8. הביקור תאם מול רע"ן הדרכה במטה הנציבות ותתקיים נוספת פגישה לסגירת קצוות      </vt:lpstr>
      <vt:lpstr>מצגת של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ביקור מחזור מ"ז בנציבות</dc:title>
  <dc:creator>איילת דה לוי</dc:creator>
  <cp:lastModifiedBy>איילת דה לוי</cp:lastModifiedBy>
  <cp:revision>19</cp:revision>
  <dcterms:created xsi:type="dcterms:W3CDTF">2020-02-25T16:37:37Z</dcterms:created>
  <dcterms:modified xsi:type="dcterms:W3CDTF">2020-02-25T19:20:40Z</dcterms:modified>
</cp:coreProperties>
</file>