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997" r:id="rId1"/>
  </p:sldMasterIdLst>
  <p:notesMasterIdLst>
    <p:notesMasterId r:id="rId16"/>
  </p:notesMasterIdLst>
  <p:sldIdLst>
    <p:sldId id="256" r:id="rId2"/>
    <p:sldId id="281" r:id="rId3"/>
    <p:sldId id="282" r:id="rId4"/>
    <p:sldId id="284" r:id="rId5"/>
    <p:sldId id="283" r:id="rId6"/>
    <p:sldId id="285" r:id="rId7"/>
    <p:sldId id="286" r:id="rId8"/>
    <p:sldId id="287" r:id="rId9"/>
    <p:sldId id="288" r:id="rId10"/>
    <p:sldId id="289" r:id="rId11"/>
    <p:sldId id="290" r:id="rId12"/>
    <p:sldId id="291" r:id="rId13"/>
    <p:sldId id="292" r:id="rId14"/>
    <p:sldId id="293" r:id="rId15"/>
  </p:sldIdLst>
  <p:sldSz cx="9144000" cy="6858000" type="screen4x3"/>
  <p:notesSz cx="6858000" cy="9144000"/>
  <p:defaultTextStyle>
    <a:defPPr>
      <a:defRPr lang="he-IL"/>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409C6"/>
    <a:srgbClr val="FFFF00"/>
    <a:srgbClr val="FFFF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סגנון ביניים 2 - הדגשה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505E3EF-67EA-436B-97B2-0124C06EBD24}" styleName="סגנון ביניים 4 - הדגשה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89412" autoAdjust="0"/>
    <p:restoredTop sz="94660"/>
  </p:normalViewPr>
  <p:slideViewPr>
    <p:cSldViewPr>
      <p:cViewPr varScale="1">
        <p:scale>
          <a:sx n="67" d="100"/>
          <a:sy n="67" d="100"/>
        </p:scale>
        <p:origin x="1596" y="78"/>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מציין מיקום של כותרת עליונה 1"/>
          <p:cNvSpPr>
            <a:spLocks noGrp="1"/>
          </p:cNvSpPr>
          <p:nvPr>
            <p:ph type="hdr" sz="quarter"/>
          </p:nvPr>
        </p:nvSpPr>
        <p:spPr>
          <a:xfrm>
            <a:off x="3886200" y="0"/>
            <a:ext cx="2971800" cy="457200"/>
          </a:xfrm>
          <a:prstGeom prst="rect">
            <a:avLst/>
          </a:prstGeom>
        </p:spPr>
        <p:txBody>
          <a:bodyPr vert="horz" lIns="91440" tIns="45720" rIns="91440" bIns="45720" rtlCol="1"/>
          <a:lstStyle>
            <a:lvl1pPr algn="r">
              <a:defRPr sz="1200"/>
            </a:lvl1pPr>
          </a:lstStyle>
          <a:p>
            <a:endParaRPr lang="he-IL"/>
          </a:p>
        </p:txBody>
      </p:sp>
      <p:sp>
        <p:nvSpPr>
          <p:cNvPr id="3" name="מציין מיקום של תאריך 2"/>
          <p:cNvSpPr>
            <a:spLocks noGrp="1"/>
          </p:cNvSpPr>
          <p:nvPr>
            <p:ph type="dt" idx="1"/>
          </p:nvPr>
        </p:nvSpPr>
        <p:spPr>
          <a:xfrm>
            <a:off x="1588" y="0"/>
            <a:ext cx="2971800" cy="457200"/>
          </a:xfrm>
          <a:prstGeom prst="rect">
            <a:avLst/>
          </a:prstGeom>
        </p:spPr>
        <p:txBody>
          <a:bodyPr vert="horz" lIns="91440" tIns="45720" rIns="91440" bIns="45720" rtlCol="1"/>
          <a:lstStyle>
            <a:lvl1pPr algn="l">
              <a:defRPr sz="1200"/>
            </a:lvl1pPr>
          </a:lstStyle>
          <a:p>
            <a:fld id="{524EAEA2-5284-433A-98D1-91784EA48838}" type="datetimeFigureOut">
              <a:rPr lang="he-IL" smtClean="0"/>
              <a:t>ט'/טבת/תשע"ח</a:t>
            </a:fld>
            <a:endParaRPr lang="he-IL"/>
          </a:p>
        </p:txBody>
      </p:sp>
      <p:sp>
        <p:nvSpPr>
          <p:cNvPr id="4" name="מציין מיקום של תמונת שקופית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1" anchor="ctr"/>
          <a:lstStyle/>
          <a:p>
            <a:endParaRPr lang="he-IL"/>
          </a:p>
        </p:txBody>
      </p:sp>
      <p:sp>
        <p:nvSpPr>
          <p:cNvPr id="5" name="מציין מיקום של הערות 4"/>
          <p:cNvSpPr>
            <a:spLocks noGrp="1"/>
          </p:cNvSpPr>
          <p:nvPr>
            <p:ph type="body" sz="quarter" idx="3"/>
          </p:nvPr>
        </p:nvSpPr>
        <p:spPr>
          <a:xfrm>
            <a:off x="685800" y="4343400"/>
            <a:ext cx="5486400" cy="4114800"/>
          </a:xfrm>
          <a:prstGeom prst="rect">
            <a:avLst/>
          </a:prstGeom>
        </p:spPr>
        <p:txBody>
          <a:bodyPr vert="horz" lIns="91440" tIns="45720" rIns="91440" bIns="45720" rtlCol="1"/>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he-IL"/>
          </a:p>
        </p:txBody>
      </p:sp>
      <p:sp>
        <p:nvSpPr>
          <p:cNvPr id="6" name="מציין מיקום של כותרת תחתונה 5"/>
          <p:cNvSpPr>
            <a:spLocks noGrp="1"/>
          </p:cNvSpPr>
          <p:nvPr>
            <p:ph type="ftr" sz="quarter" idx="4"/>
          </p:nvPr>
        </p:nvSpPr>
        <p:spPr>
          <a:xfrm>
            <a:off x="3886200" y="8685213"/>
            <a:ext cx="2971800" cy="457200"/>
          </a:xfrm>
          <a:prstGeom prst="rect">
            <a:avLst/>
          </a:prstGeom>
        </p:spPr>
        <p:txBody>
          <a:bodyPr vert="horz" lIns="91440" tIns="45720" rIns="91440" bIns="45720" rtlCol="1" anchor="b"/>
          <a:lstStyle>
            <a:lvl1pPr algn="r">
              <a:defRPr sz="1200"/>
            </a:lvl1pPr>
          </a:lstStyle>
          <a:p>
            <a:endParaRPr lang="he-IL"/>
          </a:p>
        </p:txBody>
      </p:sp>
      <p:sp>
        <p:nvSpPr>
          <p:cNvPr id="7" name="מציין מיקום של מספר שקופית 6"/>
          <p:cNvSpPr>
            <a:spLocks noGrp="1"/>
          </p:cNvSpPr>
          <p:nvPr>
            <p:ph type="sldNum" sz="quarter" idx="5"/>
          </p:nvPr>
        </p:nvSpPr>
        <p:spPr>
          <a:xfrm>
            <a:off x="1588" y="8685213"/>
            <a:ext cx="2971800" cy="457200"/>
          </a:xfrm>
          <a:prstGeom prst="rect">
            <a:avLst/>
          </a:prstGeom>
        </p:spPr>
        <p:txBody>
          <a:bodyPr vert="horz" lIns="91440" tIns="45720" rIns="91440" bIns="45720" rtlCol="1" anchor="b"/>
          <a:lstStyle>
            <a:lvl1pPr algn="l">
              <a:defRPr sz="1200"/>
            </a:lvl1pPr>
          </a:lstStyle>
          <a:p>
            <a:fld id="{25F48B95-B9DC-4D28-A374-FBEF28EEE436}" type="slidenum">
              <a:rPr lang="he-IL" smtClean="0"/>
              <a:t>‹#›</a:t>
            </a:fld>
            <a:endParaRPr lang="he-IL"/>
          </a:p>
        </p:txBody>
      </p:sp>
    </p:spTree>
    <p:extLst>
      <p:ext uri="{BB962C8B-B14F-4D97-AF65-F5344CB8AC3E}">
        <p14:creationId xmlns:p14="http://schemas.microsoft.com/office/powerpoint/2010/main" val="2543229117"/>
      </p:ext>
    </p:extLst>
  </p:cSld>
  <p:clrMap bg1="lt1" tx1="dk1" bg2="lt2" tx2="dk2" accent1="accent1" accent2="accent2" accent3="accent3" accent4="accent4" accent5="accent5" accent6="accent6" hlink="hlink" folHlink="folHlink"/>
  <p:notesStyle>
    <a:lvl1pPr marL="0" algn="r" defTabSz="914400" rtl="1" eaLnBrk="1" latinLnBrk="0" hangingPunct="1">
      <a:defRPr sz="1200" kern="1200">
        <a:solidFill>
          <a:schemeClr val="tx1"/>
        </a:solidFill>
        <a:latin typeface="+mn-lt"/>
        <a:ea typeface="+mn-ea"/>
        <a:cs typeface="+mn-cs"/>
      </a:defRPr>
    </a:lvl1pPr>
    <a:lvl2pPr marL="457200" algn="r" defTabSz="914400" rtl="1" eaLnBrk="1" latinLnBrk="0" hangingPunct="1">
      <a:defRPr sz="1200" kern="1200">
        <a:solidFill>
          <a:schemeClr val="tx1"/>
        </a:solidFill>
        <a:latin typeface="+mn-lt"/>
        <a:ea typeface="+mn-ea"/>
        <a:cs typeface="+mn-cs"/>
      </a:defRPr>
    </a:lvl2pPr>
    <a:lvl3pPr marL="914400" algn="r" defTabSz="914400" rtl="1" eaLnBrk="1" latinLnBrk="0" hangingPunct="1">
      <a:defRPr sz="1200" kern="1200">
        <a:solidFill>
          <a:schemeClr val="tx1"/>
        </a:solidFill>
        <a:latin typeface="+mn-lt"/>
        <a:ea typeface="+mn-ea"/>
        <a:cs typeface="+mn-cs"/>
      </a:defRPr>
    </a:lvl3pPr>
    <a:lvl4pPr marL="1371600" algn="r" defTabSz="914400" rtl="1" eaLnBrk="1" latinLnBrk="0" hangingPunct="1">
      <a:defRPr sz="1200" kern="1200">
        <a:solidFill>
          <a:schemeClr val="tx1"/>
        </a:solidFill>
        <a:latin typeface="+mn-lt"/>
        <a:ea typeface="+mn-ea"/>
        <a:cs typeface="+mn-cs"/>
      </a:defRPr>
    </a:lvl4pPr>
    <a:lvl5pPr marL="1828800" algn="r" defTabSz="914400" rtl="1" eaLnBrk="1" latinLnBrk="0" hangingPunct="1">
      <a:defRPr sz="1200" kern="1200">
        <a:solidFill>
          <a:schemeClr val="tx1"/>
        </a:solidFill>
        <a:latin typeface="+mn-lt"/>
        <a:ea typeface="+mn-ea"/>
        <a:cs typeface="+mn-cs"/>
      </a:defRPr>
    </a:lvl5pPr>
    <a:lvl6pPr marL="2286000" algn="r" defTabSz="914400" rtl="1" eaLnBrk="1" latinLnBrk="0" hangingPunct="1">
      <a:defRPr sz="1200" kern="1200">
        <a:solidFill>
          <a:schemeClr val="tx1"/>
        </a:solidFill>
        <a:latin typeface="+mn-lt"/>
        <a:ea typeface="+mn-ea"/>
        <a:cs typeface="+mn-cs"/>
      </a:defRPr>
    </a:lvl6pPr>
    <a:lvl7pPr marL="2743200" algn="r" defTabSz="914400" rtl="1" eaLnBrk="1" latinLnBrk="0" hangingPunct="1">
      <a:defRPr sz="1200" kern="1200">
        <a:solidFill>
          <a:schemeClr val="tx1"/>
        </a:solidFill>
        <a:latin typeface="+mn-lt"/>
        <a:ea typeface="+mn-ea"/>
        <a:cs typeface="+mn-cs"/>
      </a:defRPr>
    </a:lvl7pPr>
    <a:lvl8pPr marL="3200400" algn="r" defTabSz="914400" rtl="1" eaLnBrk="1" latinLnBrk="0" hangingPunct="1">
      <a:defRPr sz="1200" kern="1200">
        <a:solidFill>
          <a:schemeClr val="tx1"/>
        </a:solidFill>
        <a:latin typeface="+mn-lt"/>
        <a:ea typeface="+mn-ea"/>
        <a:cs typeface="+mn-cs"/>
      </a:defRPr>
    </a:lvl8pPr>
    <a:lvl9pPr marL="3657600" algn="r" defTabSz="914400" rtl="1"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שקופית כותרת">
    <p:spTree>
      <p:nvGrpSpPr>
        <p:cNvPr id="1" name=""/>
        <p:cNvGrpSpPr/>
        <p:nvPr/>
      </p:nvGrpSpPr>
      <p:grpSpPr>
        <a:xfrm>
          <a:off x="0" y="0"/>
          <a:ext cx="0" cy="0"/>
          <a:chOff x="0" y="0"/>
          <a:chExt cx="0" cy="0"/>
        </a:xfrm>
      </p:grpSpPr>
      <p:sp>
        <p:nvSpPr>
          <p:cNvPr id="2" name="כותרת 1"/>
          <p:cNvSpPr>
            <a:spLocks noGrp="1"/>
          </p:cNvSpPr>
          <p:nvPr>
            <p:ph type="ctrTitle"/>
          </p:nvPr>
        </p:nvSpPr>
        <p:spPr>
          <a:xfrm>
            <a:off x="1143000" y="1122363"/>
            <a:ext cx="6858000" cy="2387600"/>
          </a:xfrm>
        </p:spPr>
        <p:txBody>
          <a:bodyPr anchor="b"/>
          <a:lstStyle>
            <a:lvl1pPr algn="ctr">
              <a:defRPr sz="4500"/>
            </a:lvl1pPr>
          </a:lstStyle>
          <a:p>
            <a:r>
              <a:rPr lang="he-IL" smtClean="0"/>
              <a:t>לחץ כדי לערוך סגנון כותרת של תבנית בסיס</a:t>
            </a:r>
            <a:endParaRPr lang="en-US"/>
          </a:p>
        </p:txBody>
      </p:sp>
      <p:sp>
        <p:nvSpPr>
          <p:cNvPr id="3" name="כותרת משנה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he-IL" smtClean="0"/>
              <a:t>לחץ כדי לערוך סגנון כותרת משנה של תבנית בסיס</a:t>
            </a:r>
            <a:endParaRPr lang="en-US"/>
          </a:p>
        </p:txBody>
      </p:sp>
      <p:sp>
        <p:nvSpPr>
          <p:cNvPr id="4" name="מציין מיקום של תאריך 3"/>
          <p:cNvSpPr>
            <a:spLocks noGrp="1"/>
          </p:cNvSpPr>
          <p:nvPr>
            <p:ph type="dt" sz="half" idx="10"/>
          </p:nvPr>
        </p:nvSpPr>
        <p:spPr/>
        <p:txBody>
          <a:bodyPr/>
          <a:lstStyle/>
          <a:p>
            <a:fld id="{16E40223-CCE1-4046-A8DC-F68CD4437028}" type="datetimeFigureOut">
              <a:rPr lang="he-IL" smtClean="0"/>
              <a:t>ט'/טבת/תשע"ח</a:t>
            </a:fld>
            <a:endParaRPr lang="he-IL"/>
          </a:p>
        </p:txBody>
      </p:sp>
      <p:sp>
        <p:nvSpPr>
          <p:cNvPr id="5" name="מציין מיקום של כותרת תחתונה 4"/>
          <p:cNvSpPr>
            <a:spLocks noGrp="1"/>
          </p:cNvSpPr>
          <p:nvPr>
            <p:ph type="ftr" sz="quarter" idx="11"/>
          </p:nvPr>
        </p:nvSpPr>
        <p:spPr/>
        <p:txBody>
          <a:bodyPr/>
          <a:lstStyle/>
          <a:p>
            <a:endParaRPr lang="he-IL"/>
          </a:p>
        </p:txBody>
      </p:sp>
      <p:sp>
        <p:nvSpPr>
          <p:cNvPr id="6" name="מציין מיקום של מספר שקופית 5"/>
          <p:cNvSpPr>
            <a:spLocks noGrp="1"/>
          </p:cNvSpPr>
          <p:nvPr>
            <p:ph type="sldNum" sz="quarter" idx="12"/>
          </p:nvPr>
        </p:nvSpPr>
        <p:spPr/>
        <p:txBody>
          <a:bodyPr/>
          <a:lstStyle/>
          <a:p>
            <a:fld id="{E44E074E-DB16-4C3B-B2E3-E8D694CC9BD8}" type="slidenum">
              <a:rPr lang="he-IL" smtClean="0"/>
              <a:t>‹#›</a:t>
            </a:fld>
            <a:endParaRPr lang="he-IL"/>
          </a:p>
        </p:txBody>
      </p:sp>
    </p:spTree>
    <p:extLst>
      <p:ext uri="{BB962C8B-B14F-4D97-AF65-F5344CB8AC3E}">
        <p14:creationId xmlns:p14="http://schemas.microsoft.com/office/powerpoint/2010/main" val="390170969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כותרת וטקסט אנכי">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lang="he-IL" smtClean="0"/>
              <a:t>לחץ כדי לערוך סגנון כותרת של תבנית בסיס</a:t>
            </a:r>
            <a:endParaRPr lang="en-US"/>
          </a:p>
        </p:txBody>
      </p:sp>
      <p:sp>
        <p:nvSpPr>
          <p:cNvPr id="3" name="מציין מיקום של טקסט אנכי 2"/>
          <p:cNvSpPr>
            <a:spLocks noGrp="1"/>
          </p:cNvSpPr>
          <p:nvPr>
            <p:ph type="body" orient="vert" idx="1"/>
          </p:nvPr>
        </p:nvSpPr>
        <p:spPr/>
        <p:txBody>
          <a:bodyPr vert="eaVert"/>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en-US"/>
          </a:p>
        </p:txBody>
      </p:sp>
      <p:sp>
        <p:nvSpPr>
          <p:cNvPr id="4" name="מציין מיקום של תאריך 3"/>
          <p:cNvSpPr>
            <a:spLocks noGrp="1"/>
          </p:cNvSpPr>
          <p:nvPr>
            <p:ph type="dt" sz="half" idx="10"/>
          </p:nvPr>
        </p:nvSpPr>
        <p:spPr/>
        <p:txBody>
          <a:bodyPr/>
          <a:lstStyle/>
          <a:p>
            <a:fld id="{16E40223-CCE1-4046-A8DC-F68CD4437028}" type="datetimeFigureOut">
              <a:rPr lang="he-IL" smtClean="0"/>
              <a:t>ט'/טבת/תשע"ח</a:t>
            </a:fld>
            <a:endParaRPr lang="he-IL"/>
          </a:p>
        </p:txBody>
      </p:sp>
      <p:sp>
        <p:nvSpPr>
          <p:cNvPr id="5" name="מציין מיקום של כותרת תחתונה 4"/>
          <p:cNvSpPr>
            <a:spLocks noGrp="1"/>
          </p:cNvSpPr>
          <p:nvPr>
            <p:ph type="ftr" sz="quarter" idx="11"/>
          </p:nvPr>
        </p:nvSpPr>
        <p:spPr/>
        <p:txBody>
          <a:bodyPr/>
          <a:lstStyle/>
          <a:p>
            <a:endParaRPr lang="he-IL"/>
          </a:p>
        </p:txBody>
      </p:sp>
      <p:sp>
        <p:nvSpPr>
          <p:cNvPr id="6" name="מציין מיקום של מספר שקופית 5"/>
          <p:cNvSpPr>
            <a:spLocks noGrp="1"/>
          </p:cNvSpPr>
          <p:nvPr>
            <p:ph type="sldNum" sz="quarter" idx="12"/>
          </p:nvPr>
        </p:nvSpPr>
        <p:spPr/>
        <p:txBody>
          <a:bodyPr/>
          <a:lstStyle/>
          <a:p>
            <a:fld id="{E44E074E-DB16-4C3B-B2E3-E8D694CC9BD8}" type="slidenum">
              <a:rPr lang="he-IL" smtClean="0"/>
              <a:t>‹#›</a:t>
            </a:fld>
            <a:endParaRPr lang="he-IL"/>
          </a:p>
        </p:txBody>
      </p:sp>
    </p:spTree>
    <p:extLst>
      <p:ext uri="{BB962C8B-B14F-4D97-AF65-F5344CB8AC3E}">
        <p14:creationId xmlns:p14="http://schemas.microsoft.com/office/powerpoint/2010/main" val="359051532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כותרת אנכית וטקסט">
    <p:spTree>
      <p:nvGrpSpPr>
        <p:cNvPr id="1" name=""/>
        <p:cNvGrpSpPr/>
        <p:nvPr/>
      </p:nvGrpSpPr>
      <p:grpSpPr>
        <a:xfrm>
          <a:off x="0" y="0"/>
          <a:ext cx="0" cy="0"/>
          <a:chOff x="0" y="0"/>
          <a:chExt cx="0" cy="0"/>
        </a:xfrm>
      </p:grpSpPr>
      <p:sp>
        <p:nvSpPr>
          <p:cNvPr id="2" name="כותרת אנכית 1"/>
          <p:cNvSpPr>
            <a:spLocks noGrp="1"/>
          </p:cNvSpPr>
          <p:nvPr>
            <p:ph type="title" orient="vert"/>
          </p:nvPr>
        </p:nvSpPr>
        <p:spPr>
          <a:xfrm>
            <a:off x="6543675" y="365125"/>
            <a:ext cx="1971675" cy="5811838"/>
          </a:xfrm>
        </p:spPr>
        <p:txBody>
          <a:bodyPr vert="eaVert"/>
          <a:lstStyle/>
          <a:p>
            <a:r>
              <a:rPr lang="he-IL" smtClean="0"/>
              <a:t>לחץ כדי לערוך סגנון כותרת של תבנית בסיס</a:t>
            </a:r>
            <a:endParaRPr lang="en-US"/>
          </a:p>
        </p:txBody>
      </p:sp>
      <p:sp>
        <p:nvSpPr>
          <p:cNvPr id="3" name="מציין מיקום של טקסט אנכי 2"/>
          <p:cNvSpPr>
            <a:spLocks noGrp="1"/>
          </p:cNvSpPr>
          <p:nvPr>
            <p:ph type="body" orient="vert" idx="1"/>
          </p:nvPr>
        </p:nvSpPr>
        <p:spPr>
          <a:xfrm>
            <a:off x="628650" y="365125"/>
            <a:ext cx="5800725" cy="5811838"/>
          </a:xfrm>
        </p:spPr>
        <p:txBody>
          <a:bodyPr vert="eaVert"/>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en-US"/>
          </a:p>
        </p:txBody>
      </p:sp>
      <p:sp>
        <p:nvSpPr>
          <p:cNvPr id="4" name="מציין מיקום של תאריך 3"/>
          <p:cNvSpPr>
            <a:spLocks noGrp="1"/>
          </p:cNvSpPr>
          <p:nvPr>
            <p:ph type="dt" sz="half" idx="10"/>
          </p:nvPr>
        </p:nvSpPr>
        <p:spPr/>
        <p:txBody>
          <a:bodyPr/>
          <a:lstStyle/>
          <a:p>
            <a:fld id="{16E40223-CCE1-4046-A8DC-F68CD4437028}" type="datetimeFigureOut">
              <a:rPr lang="he-IL" smtClean="0"/>
              <a:t>ט'/טבת/תשע"ח</a:t>
            </a:fld>
            <a:endParaRPr lang="he-IL"/>
          </a:p>
        </p:txBody>
      </p:sp>
      <p:sp>
        <p:nvSpPr>
          <p:cNvPr id="5" name="מציין מיקום של כותרת תחתונה 4"/>
          <p:cNvSpPr>
            <a:spLocks noGrp="1"/>
          </p:cNvSpPr>
          <p:nvPr>
            <p:ph type="ftr" sz="quarter" idx="11"/>
          </p:nvPr>
        </p:nvSpPr>
        <p:spPr/>
        <p:txBody>
          <a:bodyPr/>
          <a:lstStyle/>
          <a:p>
            <a:endParaRPr lang="he-IL"/>
          </a:p>
        </p:txBody>
      </p:sp>
      <p:sp>
        <p:nvSpPr>
          <p:cNvPr id="6" name="מציין מיקום של מספר שקופית 5"/>
          <p:cNvSpPr>
            <a:spLocks noGrp="1"/>
          </p:cNvSpPr>
          <p:nvPr>
            <p:ph type="sldNum" sz="quarter" idx="12"/>
          </p:nvPr>
        </p:nvSpPr>
        <p:spPr/>
        <p:txBody>
          <a:bodyPr/>
          <a:lstStyle/>
          <a:p>
            <a:fld id="{E44E074E-DB16-4C3B-B2E3-E8D694CC9BD8}" type="slidenum">
              <a:rPr lang="he-IL" smtClean="0"/>
              <a:t>‹#›</a:t>
            </a:fld>
            <a:endParaRPr lang="he-IL"/>
          </a:p>
        </p:txBody>
      </p:sp>
    </p:spTree>
    <p:extLst>
      <p:ext uri="{BB962C8B-B14F-4D97-AF65-F5344CB8AC3E}">
        <p14:creationId xmlns:p14="http://schemas.microsoft.com/office/powerpoint/2010/main" val="279531283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כותרת ותוכן">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lang="he-IL" smtClean="0"/>
              <a:t>לחץ כדי לערוך סגנון כותרת של תבנית בסיס</a:t>
            </a:r>
            <a:endParaRPr lang="en-US"/>
          </a:p>
        </p:txBody>
      </p:sp>
      <p:sp>
        <p:nvSpPr>
          <p:cNvPr id="3" name="מציין מיקום תוכן 2"/>
          <p:cNvSpPr>
            <a:spLocks noGrp="1"/>
          </p:cNvSpPr>
          <p:nvPr>
            <p:ph idx="1"/>
          </p:nvPr>
        </p:nvSpPr>
        <p:spPr/>
        <p:txBody>
          <a:bodyPr/>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en-US"/>
          </a:p>
        </p:txBody>
      </p:sp>
      <p:sp>
        <p:nvSpPr>
          <p:cNvPr id="4" name="מציין מיקום של תאריך 3"/>
          <p:cNvSpPr>
            <a:spLocks noGrp="1"/>
          </p:cNvSpPr>
          <p:nvPr>
            <p:ph type="dt" sz="half" idx="10"/>
          </p:nvPr>
        </p:nvSpPr>
        <p:spPr/>
        <p:txBody>
          <a:bodyPr/>
          <a:lstStyle/>
          <a:p>
            <a:fld id="{16E40223-CCE1-4046-A8DC-F68CD4437028}" type="datetimeFigureOut">
              <a:rPr lang="he-IL" smtClean="0"/>
              <a:t>ט'/טבת/תשע"ח</a:t>
            </a:fld>
            <a:endParaRPr lang="he-IL"/>
          </a:p>
        </p:txBody>
      </p:sp>
      <p:sp>
        <p:nvSpPr>
          <p:cNvPr id="5" name="מציין מיקום של כותרת תחתונה 4"/>
          <p:cNvSpPr>
            <a:spLocks noGrp="1"/>
          </p:cNvSpPr>
          <p:nvPr>
            <p:ph type="ftr" sz="quarter" idx="11"/>
          </p:nvPr>
        </p:nvSpPr>
        <p:spPr/>
        <p:txBody>
          <a:bodyPr/>
          <a:lstStyle/>
          <a:p>
            <a:endParaRPr lang="he-IL"/>
          </a:p>
        </p:txBody>
      </p:sp>
      <p:sp>
        <p:nvSpPr>
          <p:cNvPr id="6" name="מציין מיקום של מספר שקופית 5"/>
          <p:cNvSpPr>
            <a:spLocks noGrp="1"/>
          </p:cNvSpPr>
          <p:nvPr>
            <p:ph type="sldNum" sz="quarter" idx="12"/>
          </p:nvPr>
        </p:nvSpPr>
        <p:spPr/>
        <p:txBody>
          <a:bodyPr/>
          <a:lstStyle/>
          <a:p>
            <a:fld id="{E44E074E-DB16-4C3B-B2E3-E8D694CC9BD8}" type="slidenum">
              <a:rPr lang="he-IL" smtClean="0"/>
              <a:t>‹#›</a:t>
            </a:fld>
            <a:endParaRPr lang="he-IL"/>
          </a:p>
        </p:txBody>
      </p:sp>
    </p:spTree>
    <p:extLst>
      <p:ext uri="{BB962C8B-B14F-4D97-AF65-F5344CB8AC3E}">
        <p14:creationId xmlns:p14="http://schemas.microsoft.com/office/powerpoint/2010/main" val="329320807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כותרת מקטע עליונה">
    <p:spTree>
      <p:nvGrpSpPr>
        <p:cNvPr id="1" name=""/>
        <p:cNvGrpSpPr/>
        <p:nvPr/>
      </p:nvGrpSpPr>
      <p:grpSpPr>
        <a:xfrm>
          <a:off x="0" y="0"/>
          <a:ext cx="0" cy="0"/>
          <a:chOff x="0" y="0"/>
          <a:chExt cx="0" cy="0"/>
        </a:xfrm>
      </p:grpSpPr>
      <p:sp>
        <p:nvSpPr>
          <p:cNvPr id="2" name="כותרת 1"/>
          <p:cNvSpPr>
            <a:spLocks noGrp="1"/>
          </p:cNvSpPr>
          <p:nvPr>
            <p:ph type="title"/>
          </p:nvPr>
        </p:nvSpPr>
        <p:spPr>
          <a:xfrm>
            <a:off x="623888" y="1709739"/>
            <a:ext cx="7886700" cy="2852737"/>
          </a:xfrm>
        </p:spPr>
        <p:txBody>
          <a:bodyPr anchor="b"/>
          <a:lstStyle>
            <a:lvl1pPr>
              <a:defRPr sz="4500"/>
            </a:lvl1pPr>
          </a:lstStyle>
          <a:p>
            <a:r>
              <a:rPr lang="he-IL" smtClean="0"/>
              <a:t>לחץ כדי לערוך סגנון כותרת של תבנית בסיס</a:t>
            </a:r>
            <a:endParaRPr lang="en-US"/>
          </a:p>
        </p:txBody>
      </p:sp>
      <p:sp>
        <p:nvSpPr>
          <p:cNvPr id="3" name="מציין מיקום טקסט 2"/>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he-IL" smtClean="0"/>
              <a:t>לחץ כדי לערוך סגנונות טקסט של תבנית בסיס</a:t>
            </a:r>
          </a:p>
        </p:txBody>
      </p:sp>
      <p:sp>
        <p:nvSpPr>
          <p:cNvPr id="4" name="מציין מיקום של תאריך 3"/>
          <p:cNvSpPr>
            <a:spLocks noGrp="1"/>
          </p:cNvSpPr>
          <p:nvPr>
            <p:ph type="dt" sz="half" idx="10"/>
          </p:nvPr>
        </p:nvSpPr>
        <p:spPr/>
        <p:txBody>
          <a:bodyPr/>
          <a:lstStyle/>
          <a:p>
            <a:fld id="{16E40223-CCE1-4046-A8DC-F68CD4437028}" type="datetimeFigureOut">
              <a:rPr lang="he-IL" smtClean="0"/>
              <a:t>ט'/טבת/תשע"ח</a:t>
            </a:fld>
            <a:endParaRPr lang="he-IL"/>
          </a:p>
        </p:txBody>
      </p:sp>
      <p:sp>
        <p:nvSpPr>
          <p:cNvPr id="5" name="מציין מיקום של כותרת תחתונה 4"/>
          <p:cNvSpPr>
            <a:spLocks noGrp="1"/>
          </p:cNvSpPr>
          <p:nvPr>
            <p:ph type="ftr" sz="quarter" idx="11"/>
          </p:nvPr>
        </p:nvSpPr>
        <p:spPr/>
        <p:txBody>
          <a:bodyPr/>
          <a:lstStyle/>
          <a:p>
            <a:endParaRPr lang="he-IL"/>
          </a:p>
        </p:txBody>
      </p:sp>
      <p:sp>
        <p:nvSpPr>
          <p:cNvPr id="6" name="מציין מיקום של מספר שקופית 5"/>
          <p:cNvSpPr>
            <a:spLocks noGrp="1"/>
          </p:cNvSpPr>
          <p:nvPr>
            <p:ph type="sldNum" sz="quarter" idx="12"/>
          </p:nvPr>
        </p:nvSpPr>
        <p:spPr/>
        <p:txBody>
          <a:bodyPr/>
          <a:lstStyle/>
          <a:p>
            <a:fld id="{E44E074E-DB16-4C3B-B2E3-E8D694CC9BD8}" type="slidenum">
              <a:rPr lang="he-IL" smtClean="0"/>
              <a:t>‹#›</a:t>
            </a:fld>
            <a:endParaRPr lang="he-IL"/>
          </a:p>
        </p:txBody>
      </p:sp>
    </p:spTree>
    <p:extLst>
      <p:ext uri="{BB962C8B-B14F-4D97-AF65-F5344CB8AC3E}">
        <p14:creationId xmlns:p14="http://schemas.microsoft.com/office/powerpoint/2010/main" val="358114577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שני תכנים">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lang="he-IL" smtClean="0"/>
              <a:t>לחץ כדי לערוך סגנון כותרת של תבנית בסיס</a:t>
            </a:r>
            <a:endParaRPr lang="en-US"/>
          </a:p>
        </p:txBody>
      </p:sp>
      <p:sp>
        <p:nvSpPr>
          <p:cNvPr id="3" name="מציין מיקום תוכן 2"/>
          <p:cNvSpPr>
            <a:spLocks noGrp="1"/>
          </p:cNvSpPr>
          <p:nvPr>
            <p:ph sz="half" idx="1"/>
          </p:nvPr>
        </p:nvSpPr>
        <p:spPr>
          <a:xfrm>
            <a:off x="628650" y="1825625"/>
            <a:ext cx="3886200" cy="4351338"/>
          </a:xfrm>
        </p:spPr>
        <p:txBody>
          <a:bodyPr/>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en-US"/>
          </a:p>
        </p:txBody>
      </p:sp>
      <p:sp>
        <p:nvSpPr>
          <p:cNvPr id="4" name="מציין מיקום תוכן 3"/>
          <p:cNvSpPr>
            <a:spLocks noGrp="1"/>
          </p:cNvSpPr>
          <p:nvPr>
            <p:ph sz="half" idx="2"/>
          </p:nvPr>
        </p:nvSpPr>
        <p:spPr>
          <a:xfrm>
            <a:off x="4629150" y="1825625"/>
            <a:ext cx="3886200" cy="4351338"/>
          </a:xfrm>
        </p:spPr>
        <p:txBody>
          <a:bodyPr/>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en-US"/>
          </a:p>
        </p:txBody>
      </p:sp>
      <p:sp>
        <p:nvSpPr>
          <p:cNvPr id="5" name="מציין מיקום של תאריך 4"/>
          <p:cNvSpPr>
            <a:spLocks noGrp="1"/>
          </p:cNvSpPr>
          <p:nvPr>
            <p:ph type="dt" sz="half" idx="10"/>
          </p:nvPr>
        </p:nvSpPr>
        <p:spPr/>
        <p:txBody>
          <a:bodyPr/>
          <a:lstStyle/>
          <a:p>
            <a:fld id="{16E40223-CCE1-4046-A8DC-F68CD4437028}" type="datetimeFigureOut">
              <a:rPr lang="he-IL" smtClean="0"/>
              <a:t>ט'/טבת/תשע"ח</a:t>
            </a:fld>
            <a:endParaRPr lang="he-IL"/>
          </a:p>
        </p:txBody>
      </p:sp>
      <p:sp>
        <p:nvSpPr>
          <p:cNvPr id="6" name="מציין מיקום של כותרת תחתונה 5"/>
          <p:cNvSpPr>
            <a:spLocks noGrp="1"/>
          </p:cNvSpPr>
          <p:nvPr>
            <p:ph type="ftr" sz="quarter" idx="11"/>
          </p:nvPr>
        </p:nvSpPr>
        <p:spPr/>
        <p:txBody>
          <a:bodyPr/>
          <a:lstStyle/>
          <a:p>
            <a:endParaRPr lang="he-IL"/>
          </a:p>
        </p:txBody>
      </p:sp>
      <p:sp>
        <p:nvSpPr>
          <p:cNvPr id="7" name="מציין מיקום של מספר שקופית 6"/>
          <p:cNvSpPr>
            <a:spLocks noGrp="1"/>
          </p:cNvSpPr>
          <p:nvPr>
            <p:ph type="sldNum" sz="quarter" idx="12"/>
          </p:nvPr>
        </p:nvSpPr>
        <p:spPr/>
        <p:txBody>
          <a:bodyPr/>
          <a:lstStyle/>
          <a:p>
            <a:fld id="{E44E074E-DB16-4C3B-B2E3-E8D694CC9BD8}" type="slidenum">
              <a:rPr lang="he-IL" smtClean="0"/>
              <a:t>‹#›</a:t>
            </a:fld>
            <a:endParaRPr lang="he-IL"/>
          </a:p>
        </p:txBody>
      </p:sp>
    </p:spTree>
    <p:extLst>
      <p:ext uri="{BB962C8B-B14F-4D97-AF65-F5344CB8AC3E}">
        <p14:creationId xmlns:p14="http://schemas.microsoft.com/office/powerpoint/2010/main" val="95959144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השוואה">
    <p:spTree>
      <p:nvGrpSpPr>
        <p:cNvPr id="1" name=""/>
        <p:cNvGrpSpPr/>
        <p:nvPr/>
      </p:nvGrpSpPr>
      <p:grpSpPr>
        <a:xfrm>
          <a:off x="0" y="0"/>
          <a:ext cx="0" cy="0"/>
          <a:chOff x="0" y="0"/>
          <a:chExt cx="0" cy="0"/>
        </a:xfrm>
      </p:grpSpPr>
      <p:sp>
        <p:nvSpPr>
          <p:cNvPr id="2" name="כותרת 1"/>
          <p:cNvSpPr>
            <a:spLocks noGrp="1"/>
          </p:cNvSpPr>
          <p:nvPr>
            <p:ph type="title"/>
          </p:nvPr>
        </p:nvSpPr>
        <p:spPr>
          <a:xfrm>
            <a:off x="629841" y="365126"/>
            <a:ext cx="7886700" cy="1325563"/>
          </a:xfrm>
        </p:spPr>
        <p:txBody>
          <a:bodyPr/>
          <a:lstStyle/>
          <a:p>
            <a:r>
              <a:rPr lang="he-IL" smtClean="0"/>
              <a:t>לחץ כדי לערוך סגנון כותרת של תבנית בסיס</a:t>
            </a:r>
            <a:endParaRPr lang="en-US"/>
          </a:p>
        </p:txBody>
      </p:sp>
      <p:sp>
        <p:nvSpPr>
          <p:cNvPr id="3" name="מציין מיקום טקסט 2"/>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he-IL" smtClean="0"/>
              <a:t>לחץ כדי לערוך סגנונות טקסט של תבנית בסיס</a:t>
            </a:r>
          </a:p>
        </p:txBody>
      </p:sp>
      <p:sp>
        <p:nvSpPr>
          <p:cNvPr id="4" name="מציין מיקום תוכן 3"/>
          <p:cNvSpPr>
            <a:spLocks noGrp="1"/>
          </p:cNvSpPr>
          <p:nvPr>
            <p:ph sz="half" idx="2"/>
          </p:nvPr>
        </p:nvSpPr>
        <p:spPr>
          <a:xfrm>
            <a:off x="629842" y="2505075"/>
            <a:ext cx="3868340" cy="3684588"/>
          </a:xfrm>
        </p:spPr>
        <p:txBody>
          <a:bodyPr/>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en-US"/>
          </a:p>
        </p:txBody>
      </p:sp>
      <p:sp>
        <p:nvSpPr>
          <p:cNvPr id="5" name="מציין מיקום טקסט 4"/>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he-IL" smtClean="0"/>
              <a:t>לחץ כדי לערוך סגנונות טקסט של תבנית בסיס</a:t>
            </a:r>
          </a:p>
        </p:txBody>
      </p:sp>
      <p:sp>
        <p:nvSpPr>
          <p:cNvPr id="6" name="מציין מיקום תוכן 5"/>
          <p:cNvSpPr>
            <a:spLocks noGrp="1"/>
          </p:cNvSpPr>
          <p:nvPr>
            <p:ph sz="quarter" idx="4"/>
          </p:nvPr>
        </p:nvSpPr>
        <p:spPr>
          <a:xfrm>
            <a:off x="4629150" y="2505075"/>
            <a:ext cx="3887391" cy="3684588"/>
          </a:xfrm>
        </p:spPr>
        <p:txBody>
          <a:bodyPr/>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en-US"/>
          </a:p>
        </p:txBody>
      </p:sp>
      <p:sp>
        <p:nvSpPr>
          <p:cNvPr id="7" name="מציין מיקום של תאריך 6"/>
          <p:cNvSpPr>
            <a:spLocks noGrp="1"/>
          </p:cNvSpPr>
          <p:nvPr>
            <p:ph type="dt" sz="half" idx="10"/>
          </p:nvPr>
        </p:nvSpPr>
        <p:spPr/>
        <p:txBody>
          <a:bodyPr/>
          <a:lstStyle/>
          <a:p>
            <a:fld id="{16E40223-CCE1-4046-A8DC-F68CD4437028}" type="datetimeFigureOut">
              <a:rPr lang="he-IL" smtClean="0"/>
              <a:t>ט'/טבת/תשע"ח</a:t>
            </a:fld>
            <a:endParaRPr lang="he-IL"/>
          </a:p>
        </p:txBody>
      </p:sp>
      <p:sp>
        <p:nvSpPr>
          <p:cNvPr id="8" name="מציין מיקום של כותרת תחתונה 7"/>
          <p:cNvSpPr>
            <a:spLocks noGrp="1"/>
          </p:cNvSpPr>
          <p:nvPr>
            <p:ph type="ftr" sz="quarter" idx="11"/>
          </p:nvPr>
        </p:nvSpPr>
        <p:spPr/>
        <p:txBody>
          <a:bodyPr/>
          <a:lstStyle/>
          <a:p>
            <a:endParaRPr lang="he-IL"/>
          </a:p>
        </p:txBody>
      </p:sp>
      <p:sp>
        <p:nvSpPr>
          <p:cNvPr id="9" name="מציין מיקום של מספר שקופית 8"/>
          <p:cNvSpPr>
            <a:spLocks noGrp="1"/>
          </p:cNvSpPr>
          <p:nvPr>
            <p:ph type="sldNum" sz="quarter" idx="12"/>
          </p:nvPr>
        </p:nvSpPr>
        <p:spPr/>
        <p:txBody>
          <a:bodyPr/>
          <a:lstStyle/>
          <a:p>
            <a:fld id="{E44E074E-DB16-4C3B-B2E3-E8D694CC9BD8}" type="slidenum">
              <a:rPr lang="he-IL" smtClean="0"/>
              <a:t>‹#›</a:t>
            </a:fld>
            <a:endParaRPr lang="he-IL"/>
          </a:p>
        </p:txBody>
      </p:sp>
    </p:spTree>
    <p:extLst>
      <p:ext uri="{BB962C8B-B14F-4D97-AF65-F5344CB8AC3E}">
        <p14:creationId xmlns:p14="http://schemas.microsoft.com/office/powerpoint/2010/main" val="16654049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כותרת בלבד">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lang="he-IL" smtClean="0"/>
              <a:t>לחץ כדי לערוך סגנון כותרת של תבנית בסיס</a:t>
            </a:r>
            <a:endParaRPr lang="en-US"/>
          </a:p>
        </p:txBody>
      </p:sp>
      <p:sp>
        <p:nvSpPr>
          <p:cNvPr id="3" name="מציין מיקום של תאריך 2"/>
          <p:cNvSpPr>
            <a:spLocks noGrp="1"/>
          </p:cNvSpPr>
          <p:nvPr>
            <p:ph type="dt" sz="half" idx="10"/>
          </p:nvPr>
        </p:nvSpPr>
        <p:spPr/>
        <p:txBody>
          <a:bodyPr/>
          <a:lstStyle/>
          <a:p>
            <a:fld id="{16E40223-CCE1-4046-A8DC-F68CD4437028}" type="datetimeFigureOut">
              <a:rPr lang="he-IL" smtClean="0"/>
              <a:t>ט'/טבת/תשע"ח</a:t>
            </a:fld>
            <a:endParaRPr lang="he-IL"/>
          </a:p>
        </p:txBody>
      </p:sp>
      <p:sp>
        <p:nvSpPr>
          <p:cNvPr id="4" name="מציין מיקום של כותרת תחתונה 3"/>
          <p:cNvSpPr>
            <a:spLocks noGrp="1"/>
          </p:cNvSpPr>
          <p:nvPr>
            <p:ph type="ftr" sz="quarter" idx="11"/>
          </p:nvPr>
        </p:nvSpPr>
        <p:spPr/>
        <p:txBody>
          <a:bodyPr/>
          <a:lstStyle/>
          <a:p>
            <a:endParaRPr lang="he-IL"/>
          </a:p>
        </p:txBody>
      </p:sp>
      <p:sp>
        <p:nvSpPr>
          <p:cNvPr id="5" name="מציין מיקום של מספר שקופית 4"/>
          <p:cNvSpPr>
            <a:spLocks noGrp="1"/>
          </p:cNvSpPr>
          <p:nvPr>
            <p:ph type="sldNum" sz="quarter" idx="12"/>
          </p:nvPr>
        </p:nvSpPr>
        <p:spPr/>
        <p:txBody>
          <a:bodyPr/>
          <a:lstStyle/>
          <a:p>
            <a:fld id="{E44E074E-DB16-4C3B-B2E3-E8D694CC9BD8}" type="slidenum">
              <a:rPr lang="he-IL" smtClean="0"/>
              <a:t>‹#›</a:t>
            </a:fld>
            <a:endParaRPr lang="he-IL"/>
          </a:p>
        </p:txBody>
      </p:sp>
    </p:spTree>
    <p:extLst>
      <p:ext uri="{BB962C8B-B14F-4D97-AF65-F5344CB8AC3E}">
        <p14:creationId xmlns:p14="http://schemas.microsoft.com/office/powerpoint/2010/main" val="218865410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ריק">
    <p:spTree>
      <p:nvGrpSpPr>
        <p:cNvPr id="1" name=""/>
        <p:cNvGrpSpPr/>
        <p:nvPr/>
      </p:nvGrpSpPr>
      <p:grpSpPr>
        <a:xfrm>
          <a:off x="0" y="0"/>
          <a:ext cx="0" cy="0"/>
          <a:chOff x="0" y="0"/>
          <a:chExt cx="0" cy="0"/>
        </a:xfrm>
      </p:grpSpPr>
      <p:sp>
        <p:nvSpPr>
          <p:cNvPr id="2" name="מציין מיקום של תאריך 1"/>
          <p:cNvSpPr>
            <a:spLocks noGrp="1"/>
          </p:cNvSpPr>
          <p:nvPr>
            <p:ph type="dt" sz="half" idx="10"/>
          </p:nvPr>
        </p:nvSpPr>
        <p:spPr/>
        <p:txBody>
          <a:bodyPr/>
          <a:lstStyle/>
          <a:p>
            <a:fld id="{16E40223-CCE1-4046-A8DC-F68CD4437028}" type="datetimeFigureOut">
              <a:rPr lang="he-IL" smtClean="0"/>
              <a:t>ט'/טבת/תשע"ח</a:t>
            </a:fld>
            <a:endParaRPr lang="he-IL"/>
          </a:p>
        </p:txBody>
      </p:sp>
      <p:sp>
        <p:nvSpPr>
          <p:cNvPr id="3" name="מציין מיקום של כותרת תחתונה 2"/>
          <p:cNvSpPr>
            <a:spLocks noGrp="1"/>
          </p:cNvSpPr>
          <p:nvPr>
            <p:ph type="ftr" sz="quarter" idx="11"/>
          </p:nvPr>
        </p:nvSpPr>
        <p:spPr/>
        <p:txBody>
          <a:bodyPr/>
          <a:lstStyle/>
          <a:p>
            <a:endParaRPr lang="he-IL"/>
          </a:p>
        </p:txBody>
      </p:sp>
      <p:sp>
        <p:nvSpPr>
          <p:cNvPr id="4" name="מציין מיקום של מספר שקופית 3"/>
          <p:cNvSpPr>
            <a:spLocks noGrp="1"/>
          </p:cNvSpPr>
          <p:nvPr>
            <p:ph type="sldNum" sz="quarter" idx="12"/>
          </p:nvPr>
        </p:nvSpPr>
        <p:spPr/>
        <p:txBody>
          <a:bodyPr/>
          <a:lstStyle/>
          <a:p>
            <a:fld id="{E44E074E-DB16-4C3B-B2E3-E8D694CC9BD8}" type="slidenum">
              <a:rPr lang="he-IL" smtClean="0"/>
              <a:t>‹#›</a:t>
            </a:fld>
            <a:endParaRPr lang="he-IL"/>
          </a:p>
        </p:txBody>
      </p:sp>
    </p:spTree>
    <p:extLst>
      <p:ext uri="{BB962C8B-B14F-4D97-AF65-F5344CB8AC3E}">
        <p14:creationId xmlns:p14="http://schemas.microsoft.com/office/powerpoint/2010/main" val="99938222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תוכן עם כיתוב">
    <p:spTree>
      <p:nvGrpSpPr>
        <p:cNvPr id="1" name=""/>
        <p:cNvGrpSpPr/>
        <p:nvPr/>
      </p:nvGrpSpPr>
      <p:grpSpPr>
        <a:xfrm>
          <a:off x="0" y="0"/>
          <a:ext cx="0" cy="0"/>
          <a:chOff x="0" y="0"/>
          <a:chExt cx="0" cy="0"/>
        </a:xfrm>
      </p:grpSpPr>
      <p:sp>
        <p:nvSpPr>
          <p:cNvPr id="2" name="כותרת 1"/>
          <p:cNvSpPr>
            <a:spLocks noGrp="1"/>
          </p:cNvSpPr>
          <p:nvPr>
            <p:ph type="title"/>
          </p:nvPr>
        </p:nvSpPr>
        <p:spPr>
          <a:xfrm>
            <a:off x="629841" y="457200"/>
            <a:ext cx="2949178" cy="1600200"/>
          </a:xfrm>
        </p:spPr>
        <p:txBody>
          <a:bodyPr anchor="b"/>
          <a:lstStyle>
            <a:lvl1pPr>
              <a:defRPr sz="2400"/>
            </a:lvl1pPr>
          </a:lstStyle>
          <a:p>
            <a:r>
              <a:rPr lang="he-IL" smtClean="0"/>
              <a:t>לחץ כדי לערוך סגנון כותרת של תבנית בסיס</a:t>
            </a:r>
            <a:endParaRPr lang="en-US"/>
          </a:p>
        </p:txBody>
      </p:sp>
      <p:sp>
        <p:nvSpPr>
          <p:cNvPr id="3" name="מציין מיקום תוכן 2"/>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en-US"/>
          </a:p>
        </p:txBody>
      </p:sp>
      <p:sp>
        <p:nvSpPr>
          <p:cNvPr id="4" name="מציין מיקום טקסט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he-IL" smtClean="0"/>
              <a:t>לחץ כדי לערוך סגנונות טקסט של תבנית בסיס</a:t>
            </a:r>
          </a:p>
        </p:txBody>
      </p:sp>
      <p:sp>
        <p:nvSpPr>
          <p:cNvPr id="5" name="מציין מיקום של תאריך 4"/>
          <p:cNvSpPr>
            <a:spLocks noGrp="1"/>
          </p:cNvSpPr>
          <p:nvPr>
            <p:ph type="dt" sz="half" idx="10"/>
          </p:nvPr>
        </p:nvSpPr>
        <p:spPr/>
        <p:txBody>
          <a:bodyPr/>
          <a:lstStyle/>
          <a:p>
            <a:fld id="{16E40223-CCE1-4046-A8DC-F68CD4437028}" type="datetimeFigureOut">
              <a:rPr lang="he-IL" smtClean="0"/>
              <a:t>ט'/טבת/תשע"ח</a:t>
            </a:fld>
            <a:endParaRPr lang="he-IL"/>
          </a:p>
        </p:txBody>
      </p:sp>
      <p:sp>
        <p:nvSpPr>
          <p:cNvPr id="6" name="מציין מיקום של כותרת תחתונה 5"/>
          <p:cNvSpPr>
            <a:spLocks noGrp="1"/>
          </p:cNvSpPr>
          <p:nvPr>
            <p:ph type="ftr" sz="quarter" idx="11"/>
          </p:nvPr>
        </p:nvSpPr>
        <p:spPr/>
        <p:txBody>
          <a:bodyPr/>
          <a:lstStyle/>
          <a:p>
            <a:endParaRPr lang="he-IL"/>
          </a:p>
        </p:txBody>
      </p:sp>
      <p:sp>
        <p:nvSpPr>
          <p:cNvPr id="7" name="מציין מיקום של מספר שקופית 6"/>
          <p:cNvSpPr>
            <a:spLocks noGrp="1"/>
          </p:cNvSpPr>
          <p:nvPr>
            <p:ph type="sldNum" sz="quarter" idx="12"/>
          </p:nvPr>
        </p:nvSpPr>
        <p:spPr/>
        <p:txBody>
          <a:bodyPr/>
          <a:lstStyle/>
          <a:p>
            <a:fld id="{E44E074E-DB16-4C3B-B2E3-E8D694CC9BD8}" type="slidenum">
              <a:rPr lang="he-IL" smtClean="0"/>
              <a:t>‹#›</a:t>
            </a:fld>
            <a:endParaRPr lang="he-IL"/>
          </a:p>
        </p:txBody>
      </p:sp>
    </p:spTree>
    <p:extLst>
      <p:ext uri="{BB962C8B-B14F-4D97-AF65-F5344CB8AC3E}">
        <p14:creationId xmlns:p14="http://schemas.microsoft.com/office/powerpoint/2010/main" val="210107830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תמונה עם כיתוב">
    <p:spTree>
      <p:nvGrpSpPr>
        <p:cNvPr id="1" name=""/>
        <p:cNvGrpSpPr/>
        <p:nvPr/>
      </p:nvGrpSpPr>
      <p:grpSpPr>
        <a:xfrm>
          <a:off x="0" y="0"/>
          <a:ext cx="0" cy="0"/>
          <a:chOff x="0" y="0"/>
          <a:chExt cx="0" cy="0"/>
        </a:xfrm>
      </p:grpSpPr>
      <p:sp>
        <p:nvSpPr>
          <p:cNvPr id="2" name="כותרת 1"/>
          <p:cNvSpPr>
            <a:spLocks noGrp="1"/>
          </p:cNvSpPr>
          <p:nvPr>
            <p:ph type="title"/>
          </p:nvPr>
        </p:nvSpPr>
        <p:spPr>
          <a:xfrm>
            <a:off x="629841" y="457200"/>
            <a:ext cx="2949178" cy="1600200"/>
          </a:xfrm>
        </p:spPr>
        <p:txBody>
          <a:bodyPr anchor="b"/>
          <a:lstStyle>
            <a:lvl1pPr>
              <a:defRPr sz="2400"/>
            </a:lvl1pPr>
          </a:lstStyle>
          <a:p>
            <a:r>
              <a:rPr lang="he-IL" smtClean="0"/>
              <a:t>לחץ כדי לערוך סגנון כותרת של תבנית בסיס</a:t>
            </a:r>
            <a:endParaRPr lang="en-US"/>
          </a:p>
        </p:txBody>
      </p:sp>
      <p:sp>
        <p:nvSpPr>
          <p:cNvPr id="3" name="מציין מיקום של תמונה 2"/>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מציין מיקום טקסט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he-IL" smtClean="0"/>
              <a:t>לחץ כדי לערוך סגנונות טקסט של תבנית בסיס</a:t>
            </a:r>
          </a:p>
        </p:txBody>
      </p:sp>
      <p:sp>
        <p:nvSpPr>
          <p:cNvPr id="5" name="מציין מיקום של תאריך 4"/>
          <p:cNvSpPr>
            <a:spLocks noGrp="1"/>
          </p:cNvSpPr>
          <p:nvPr>
            <p:ph type="dt" sz="half" idx="10"/>
          </p:nvPr>
        </p:nvSpPr>
        <p:spPr/>
        <p:txBody>
          <a:bodyPr/>
          <a:lstStyle/>
          <a:p>
            <a:fld id="{16E40223-CCE1-4046-A8DC-F68CD4437028}" type="datetimeFigureOut">
              <a:rPr lang="he-IL" smtClean="0"/>
              <a:t>ט'/טבת/תשע"ח</a:t>
            </a:fld>
            <a:endParaRPr lang="he-IL"/>
          </a:p>
        </p:txBody>
      </p:sp>
      <p:sp>
        <p:nvSpPr>
          <p:cNvPr id="6" name="מציין מיקום של כותרת תחתונה 5"/>
          <p:cNvSpPr>
            <a:spLocks noGrp="1"/>
          </p:cNvSpPr>
          <p:nvPr>
            <p:ph type="ftr" sz="quarter" idx="11"/>
          </p:nvPr>
        </p:nvSpPr>
        <p:spPr/>
        <p:txBody>
          <a:bodyPr/>
          <a:lstStyle/>
          <a:p>
            <a:endParaRPr lang="he-IL"/>
          </a:p>
        </p:txBody>
      </p:sp>
      <p:sp>
        <p:nvSpPr>
          <p:cNvPr id="7" name="מציין מיקום של מספר שקופית 6"/>
          <p:cNvSpPr>
            <a:spLocks noGrp="1"/>
          </p:cNvSpPr>
          <p:nvPr>
            <p:ph type="sldNum" sz="quarter" idx="12"/>
          </p:nvPr>
        </p:nvSpPr>
        <p:spPr/>
        <p:txBody>
          <a:bodyPr/>
          <a:lstStyle/>
          <a:p>
            <a:fld id="{E44E074E-DB16-4C3B-B2E3-E8D694CC9BD8}" type="slidenum">
              <a:rPr lang="he-IL" smtClean="0"/>
              <a:t>‹#›</a:t>
            </a:fld>
            <a:endParaRPr lang="he-IL"/>
          </a:p>
        </p:txBody>
      </p:sp>
    </p:spTree>
    <p:extLst>
      <p:ext uri="{BB962C8B-B14F-4D97-AF65-F5344CB8AC3E}">
        <p14:creationId xmlns:p14="http://schemas.microsoft.com/office/powerpoint/2010/main" val="181551924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2" name="מציין מיקום של כותרת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he-IL" smtClean="0"/>
              <a:t>לחץ כדי לערוך סגנון כותרת של תבנית בסיס</a:t>
            </a:r>
            <a:endParaRPr lang="en-US"/>
          </a:p>
        </p:txBody>
      </p:sp>
      <p:sp>
        <p:nvSpPr>
          <p:cNvPr id="3" name="מציין מיקום טקסט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en-US"/>
          </a:p>
        </p:txBody>
      </p:sp>
      <p:sp>
        <p:nvSpPr>
          <p:cNvPr id="4" name="מציין מיקום של תאריך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16E40223-CCE1-4046-A8DC-F68CD4437028}" type="datetimeFigureOut">
              <a:rPr lang="he-IL" smtClean="0"/>
              <a:t>ט'/טבת/תשע"ח</a:t>
            </a:fld>
            <a:endParaRPr lang="he-IL"/>
          </a:p>
        </p:txBody>
      </p:sp>
      <p:sp>
        <p:nvSpPr>
          <p:cNvPr id="5" name="מציין מיקום של כותרת תחתונה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he-IL"/>
          </a:p>
        </p:txBody>
      </p:sp>
      <p:sp>
        <p:nvSpPr>
          <p:cNvPr id="6" name="מציין מיקום של מספר שקופית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E44E074E-DB16-4C3B-B2E3-E8D694CC9BD8}" type="slidenum">
              <a:rPr lang="he-IL" smtClean="0"/>
              <a:t>‹#›</a:t>
            </a:fld>
            <a:endParaRPr lang="he-IL"/>
          </a:p>
        </p:txBody>
      </p:sp>
    </p:spTree>
    <p:extLst>
      <p:ext uri="{BB962C8B-B14F-4D97-AF65-F5344CB8AC3E}">
        <p14:creationId xmlns:p14="http://schemas.microsoft.com/office/powerpoint/2010/main" val="868003745"/>
      </p:ext>
    </p:extLst>
  </p:cSld>
  <p:clrMap bg1="lt1" tx1="dk1" bg2="lt2" tx2="dk2" accent1="accent1" accent2="accent2" accent3="accent3" accent4="accent4" accent5="accent5" accent6="accent6" hlink="hlink" folHlink="folHlink"/>
  <p:sldLayoutIdLst>
    <p:sldLayoutId id="2147483998" r:id="rId1"/>
    <p:sldLayoutId id="2147483999" r:id="rId2"/>
    <p:sldLayoutId id="2147484000" r:id="rId3"/>
    <p:sldLayoutId id="2147484001" r:id="rId4"/>
    <p:sldLayoutId id="2147484002" r:id="rId5"/>
    <p:sldLayoutId id="2147484003" r:id="rId6"/>
    <p:sldLayoutId id="2147484004" r:id="rId7"/>
    <p:sldLayoutId id="2147484005" r:id="rId8"/>
    <p:sldLayoutId id="2147484006" r:id="rId9"/>
    <p:sldLayoutId id="2147484007" r:id="rId10"/>
    <p:sldLayoutId id="2147484008"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emf"/><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ctrTitle"/>
          </p:nvPr>
        </p:nvSpPr>
        <p:spPr>
          <a:xfrm>
            <a:off x="467544" y="216610"/>
            <a:ext cx="8496944" cy="1470025"/>
          </a:xfrm>
        </p:spPr>
        <p:txBody>
          <a:bodyPr>
            <a:noAutofit/>
          </a:bodyPr>
          <a:lstStyle/>
          <a:p>
            <a:pPr algn="r"/>
            <a:r>
              <a:rPr lang="he-IL" sz="6600" b="1" u="sng" dirty="0" smtClean="0">
                <a:latin typeface="Arial Narrow" panose="020B0606020202030204" pitchFamily="34" charset="0"/>
                <a:cs typeface="David" pitchFamily="2" charset="-79"/>
              </a:rPr>
              <a:t>גלילי גז 48</a:t>
            </a:r>
            <a:endParaRPr lang="he-IL" sz="6600" b="1" u="sng" dirty="0">
              <a:latin typeface="Arial Narrow" panose="020B0606020202030204" pitchFamily="34" charset="0"/>
              <a:cs typeface="David" pitchFamily="2" charset="-79"/>
            </a:endParaRPr>
          </a:p>
        </p:txBody>
      </p:sp>
      <p:sp>
        <p:nvSpPr>
          <p:cNvPr id="3" name="כותרת משנה 2"/>
          <p:cNvSpPr>
            <a:spLocks noGrp="1"/>
          </p:cNvSpPr>
          <p:nvPr>
            <p:ph type="subTitle" idx="1"/>
          </p:nvPr>
        </p:nvSpPr>
        <p:spPr>
          <a:xfrm>
            <a:off x="0" y="1428850"/>
            <a:ext cx="9144000" cy="5400600"/>
          </a:xfrm>
        </p:spPr>
        <p:txBody>
          <a:bodyPr>
            <a:noAutofit/>
          </a:bodyPr>
          <a:lstStyle/>
          <a:p>
            <a:pPr algn="r">
              <a:lnSpc>
                <a:spcPct val="150000"/>
              </a:lnSpc>
            </a:pPr>
            <a:r>
              <a:rPr lang="he-IL" sz="4300" dirty="0">
                <a:solidFill>
                  <a:schemeClr val="tx1"/>
                </a:solidFill>
                <a:latin typeface="Arial Black" panose="020B0A04020102020204" pitchFamily="34" charset="0"/>
                <a:cs typeface="+mj-cs"/>
              </a:rPr>
              <a:t> </a:t>
            </a:r>
            <a:r>
              <a:rPr lang="he-IL" sz="5400" b="1" dirty="0" smtClean="0">
                <a:solidFill>
                  <a:schemeClr val="tx1"/>
                </a:solidFill>
                <a:latin typeface="Copperplate Gothic Bold" panose="020E0705020206020404" pitchFamily="34" charset="0"/>
                <a:cs typeface="David" pitchFamily="2" charset="-79"/>
              </a:rPr>
              <a:t>מיקום    </a:t>
            </a:r>
            <a:r>
              <a:rPr lang="he-IL" sz="5400" b="1" dirty="0" smtClean="0">
                <a:solidFill>
                  <a:schemeClr val="tx1"/>
                </a:solidFill>
                <a:latin typeface="Copperplate Gothic Bold" panose="020E0705020206020404" pitchFamily="34" charset="0"/>
                <a:cs typeface="David" pitchFamily="2" charset="-79"/>
              </a:rPr>
              <a:t>:בסיס דלק חצרים</a:t>
            </a:r>
            <a:endParaRPr lang="he-IL" sz="5400" b="1" dirty="0">
              <a:solidFill>
                <a:srgbClr val="0409C6"/>
              </a:solidFill>
              <a:latin typeface="Copperplate Gothic Bold" panose="020E0705020206020404" pitchFamily="34" charset="0"/>
              <a:cs typeface="David" pitchFamily="2" charset="-79"/>
            </a:endParaRPr>
          </a:p>
          <a:p>
            <a:pPr algn="r">
              <a:lnSpc>
                <a:spcPct val="150000"/>
              </a:lnSpc>
            </a:pPr>
            <a:r>
              <a:rPr lang="he-IL" sz="5400" b="1" dirty="0" smtClean="0">
                <a:solidFill>
                  <a:schemeClr val="tx1"/>
                </a:solidFill>
                <a:latin typeface="Copperplate Gothic Bold" panose="020E0705020206020404" pitchFamily="34" charset="0"/>
                <a:cs typeface="David" pitchFamily="2" charset="-79"/>
              </a:rPr>
              <a:t>עובדים    </a:t>
            </a:r>
            <a:r>
              <a:rPr lang="he-IL" sz="5400" b="1" dirty="0" smtClean="0">
                <a:solidFill>
                  <a:schemeClr val="tx1"/>
                </a:solidFill>
                <a:latin typeface="Copperplate Gothic Bold" panose="020E0705020206020404" pitchFamily="34" charset="0"/>
                <a:cs typeface="David" pitchFamily="2" charset="-79"/>
              </a:rPr>
              <a:t>: </a:t>
            </a:r>
            <a:r>
              <a:rPr lang="he-IL" sz="5400" b="1" dirty="0">
                <a:solidFill>
                  <a:srgbClr val="0409C6"/>
                </a:solidFill>
                <a:latin typeface="Copperplate Gothic Bold" panose="020E0705020206020404" pitchFamily="34" charset="0"/>
                <a:cs typeface="David" pitchFamily="2" charset="-79"/>
              </a:rPr>
              <a:t>ב</a:t>
            </a:r>
            <a:r>
              <a:rPr lang="he-IL" sz="5400" b="1" dirty="0" smtClean="0">
                <a:solidFill>
                  <a:srgbClr val="0409C6"/>
                </a:solidFill>
                <a:latin typeface="Copperplate Gothic Bold" panose="020E0705020206020404" pitchFamily="34" charset="0"/>
                <a:cs typeface="David" pitchFamily="2" charset="-79"/>
              </a:rPr>
              <a:t>מפעל כ- </a:t>
            </a:r>
            <a:r>
              <a:rPr lang="he-IL" sz="5400" b="1" dirty="0" smtClean="0">
                <a:solidFill>
                  <a:srgbClr val="0409C6"/>
                </a:solidFill>
                <a:latin typeface="Copperplate Gothic Bold" panose="020E0705020206020404" pitchFamily="34" charset="0"/>
                <a:cs typeface="David" pitchFamily="2" charset="-79"/>
              </a:rPr>
              <a:t>50 חיילים.</a:t>
            </a:r>
            <a:endParaRPr lang="he-IL" sz="5400" b="1" dirty="0" smtClean="0">
              <a:solidFill>
                <a:srgbClr val="0409C6"/>
              </a:solidFill>
              <a:latin typeface="Copperplate Gothic Bold" panose="020E0705020206020404" pitchFamily="34" charset="0"/>
              <a:cs typeface="David" pitchFamily="2" charset="-79"/>
            </a:endParaRPr>
          </a:p>
          <a:p>
            <a:pPr algn="r">
              <a:lnSpc>
                <a:spcPct val="150000"/>
              </a:lnSpc>
            </a:pPr>
            <a:r>
              <a:rPr lang="he-IL" sz="5400" b="1" dirty="0" err="1" smtClean="0">
                <a:solidFill>
                  <a:schemeClr val="tx1"/>
                </a:solidFill>
                <a:latin typeface="Copperplate Gothic Bold" panose="020E0705020206020404" pitchFamily="34" charset="0"/>
                <a:cs typeface="David" pitchFamily="2" charset="-79"/>
              </a:rPr>
              <a:t>התמחות:</a:t>
            </a:r>
            <a:r>
              <a:rPr lang="he-IL" sz="5400" b="1" dirty="0" err="1" smtClean="0">
                <a:solidFill>
                  <a:srgbClr val="0409C6"/>
                </a:solidFill>
                <a:latin typeface="Copperplate Gothic Bold" panose="020E0705020206020404" pitchFamily="34" charset="0"/>
                <a:cs typeface="David" pitchFamily="2" charset="-79"/>
              </a:rPr>
              <a:t>ניפוק</a:t>
            </a:r>
            <a:r>
              <a:rPr lang="he-IL" sz="5400" b="1" dirty="0" smtClean="0">
                <a:solidFill>
                  <a:srgbClr val="0409C6"/>
                </a:solidFill>
                <a:latin typeface="Copperplate Gothic Bold" panose="020E0705020206020404" pitchFamily="34" charset="0"/>
                <a:cs typeface="David" pitchFamily="2" charset="-79"/>
              </a:rPr>
              <a:t> דלק ליחידות צה"ל.</a:t>
            </a:r>
            <a:endParaRPr lang="he-IL" sz="5400" b="1" dirty="0" smtClean="0">
              <a:solidFill>
                <a:srgbClr val="0409C6"/>
              </a:solidFill>
              <a:latin typeface="Copperplate Gothic Bold" panose="020E0705020206020404" pitchFamily="34" charset="0"/>
              <a:cs typeface="David" pitchFamily="2" charset="-79"/>
            </a:endParaRPr>
          </a:p>
          <a:p>
            <a:pPr algn="r"/>
            <a:endParaRPr lang="he-IL" sz="4300" dirty="0" smtClean="0">
              <a:solidFill>
                <a:schemeClr val="accent1">
                  <a:lumMod val="75000"/>
                </a:schemeClr>
              </a:solidFill>
              <a:latin typeface="Guttman Haim" panose="02010401010101010101" pitchFamily="2" charset="-79"/>
              <a:cs typeface="Aharoni" pitchFamily="2" charset="-79"/>
            </a:endParaRPr>
          </a:p>
          <a:p>
            <a:pPr algn="r"/>
            <a:endParaRPr lang="he-IL" sz="4300" dirty="0">
              <a:solidFill>
                <a:schemeClr val="accent1">
                  <a:lumMod val="75000"/>
                </a:schemeClr>
              </a:solidFill>
              <a:latin typeface="Guttman Haim" panose="02010401010101010101" pitchFamily="2" charset="-79"/>
              <a:cs typeface="Aharoni" pitchFamily="2" charset="-79"/>
            </a:endParaRPr>
          </a:p>
        </p:txBody>
      </p:sp>
    </p:spTree>
    <p:extLst>
      <p:ext uri="{BB962C8B-B14F-4D97-AF65-F5344CB8AC3E}">
        <p14:creationId xmlns:p14="http://schemas.microsoft.com/office/powerpoint/2010/main" val="307361662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מלבן 3"/>
          <p:cNvSpPr/>
          <p:nvPr/>
        </p:nvSpPr>
        <p:spPr>
          <a:xfrm>
            <a:off x="-30288" y="332656"/>
            <a:ext cx="8994775" cy="5318123"/>
          </a:xfrm>
          <a:prstGeom prst="rect">
            <a:avLst/>
          </a:prstGeom>
        </p:spPr>
        <p:txBody>
          <a:bodyPr wrap="square">
            <a:spAutoFit/>
          </a:bodyPr>
          <a:lstStyle/>
          <a:p>
            <a:pPr algn="ctr">
              <a:lnSpc>
                <a:spcPct val="107000"/>
              </a:lnSpc>
              <a:spcAft>
                <a:spcPts val="800"/>
              </a:spcAft>
              <a:tabLst>
                <a:tab pos="1999615" algn="l"/>
              </a:tabLst>
            </a:pPr>
            <a:r>
              <a:rPr lang="he-IL" sz="2800" b="1" u="sng" dirty="0">
                <a:latin typeface="Calibri" panose="020F0502020204030204" pitchFamily="34" charset="0"/>
                <a:ea typeface="Calibri" panose="020F0502020204030204" pitchFamily="34" charset="0"/>
                <a:cs typeface="Times New Roman" panose="02020603050405020304" pitchFamily="18" charset="0"/>
              </a:rPr>
              <a:t>אפשרות שנייה- שינוי הכולל שיפוץ ושינוי בתשתית: </a:t>
            </a:r>
            <a:endParaRPr lang="en-US" sz="2000" dirty="0">
              <a:latin typeface="Calibri" panose="020F0502020204030204" pitchFamily="34" charset="0"/>
              <a:ea typeface="Calibri" panose="020F0502020204030204" pitchFamily="34" charset="0"/>
              <a:cs typeface="Arial" panose="020B0604020202020204" pitchFamily="34" charset="0"/>
            </a:endParaRPr>
          </a:p>
          <a:p>
            <a:pPr algn="ctr">
              <a:lnSpc>
                <a:spcPct val="107000"/>
              </a:lnSpc>
              <a:spcAft>
                <a:spcPts val="800"/>
              </a:spcAft>
              <a:tabLst>
                <a:tab pos="1999615" algn="l"/>
              </a:tabLst>
            </a:pPr>
            <a:r>
              <a:rPr lang="he-IL" sz="2800" dirty="0">
                <a:latin typeface="Calibri" panose="020F0502020204030204" pitchFamily="34" charset="0"/>
                <a:ea typeface="Calibri" panose="020F0502020204030204" pitchFamily="34" charset="0"/>
                <a:cs typeface="Times New Roman" panose="02020603050405020304" pitchFamily="18" charset="0"/>
              </a:rPr>
              <a:t>אפשרות זו כוללת שינוי בתשתיות המחסן הקיים במטרה ליצור הפרדה בין קבלת המלאי והספקים לבין מתן המענה והשירות ליחידות צה"ל. זאת על מנת לייעל את תהליך השירות והזמינות וליצור שליטה מבוקרת ומקצועית יותר בניהול המחסן וכמובן חיסכון בהיבט כספי.</a:t>
            </a:r>
            <a:endParaRPr lang="en-US" sz="2000" dirty="0">
              <a:latin typeface="Calibri" panose="020F0502020204030204" pitchFamily="34" charset="0"/>
              <a:ea typeface="Calibri" panose="020F0502020204030204" pitchFamily="34" charset="0"/>
              <a:cs typeface="Arial" panose="020B0604020202020204" pitchFamily="34" charset="0"/>
            </a:endParaRPr>
          </a:p>
          <a:p>
            <a:pPr algn="ctr">
              <a:lnSpc>
                <a:spcPct val="107000"/>
              </a:lnSpc>
              <a:spcAft>
                <a:spcPts val="800"/>
              </a:spcAft>
              <a:tabLst>
                <a:tab pos="1999615" algn="l"/>
              </a:tabLst>
            </a:pPr>
            <a:r>
              <a:rPr lang="he-IL" sz="2800" b="1" u="sng" dirty="0">
                <a:latin typeface="Calibri" panose="020F0502020204030204" pitchFamily="34" charset="0"/>
                <a:ea typeface="Calibri" panose="020F0502020204030204" pitchFamily="34" charset="0"/>
                <a:cs typeface="Times New Roman" panose="02020603050405020304" pitchFamily="18" charset="0"/>
              </a:rPr>
              <a:t>עלות הבניה-</a:t>
            </a:r>
            <a:endParaRPr lang="en-US" sz="2000" dirty="0">
              <a:latin typeface="Calibri" panose="020F0502020204030204" pitchFamily="34" charset="0"/>
              <a:ea typeface="Calibri" panose="020F0502020204030204" pitchFamily="34" charset="0"/>
              <a:cs typeface="Arial" panose="020B0604020202020204" pitchFamily="34" charset="0"/>
            </a:endParaRPr>
          </a:p>
          <a:p>
            <a:pPr algn="ctr">
              <a:lnSpc>
                <a:spcPct val="107000"/>
              </a:lnSpc>
              <a:spcAft>
                <a:spcPts val="800"/>
              </a:spcAft>
              <a:tabLst>
                <a:tab pos="1999615" algn="l"/>
              </a:tabLst>
            </a:pPr>
            <a:r>
              <a:rPr lang="he-IL" sz="2800" dirty="0">
                <a:latin typeface="Calibri" panose="020F0502020204030204" pitchFamily="34" charset="0"/>
                <a:ea typeface="Calibri" panose="020F0502020204030204" pitchFamily="34" charset="0"/>
                <a:cs typeface="Times New Roman" panose="02020603050405020304" pitchFamily="18" charset="0"/>
              </a:rPr>
              <a:t>1.עלות פתיחת קיר+ דלת הזזה- 5,000 ₪ </a:t>
            </a:r>
            <a:endParaRPr lang="en-US" sz="2000" dirty="0">
              <a:latin typeface="Calibri" panose="020F0502020204030204" pitchFamily="34" charset="0"/>
              <a:ea typeface="Calibri" panose="020F0502020204030204" pitchFamily="34" charset="0"/>
              <a:cs typeface="Arial" panose="020B0604020202020204" pitchFamily="34" charset="0"/>
            </a:endParaRPr>
          </a:p>
          <a:p>
            <a:pPr algn="ctr">
              <a:lnSpc>
                <a:spcPct val="107000"/>
              </a:lnSpc>
              <a:spcAft>
                <a:spcPts val="800"/>
              </a:spcAft>
              <a:tabLst>
                <a:tab pos="1999615" algn="l"/>
              </a:tabLst>
            </a:pPr>
            <a:r>
              <a:rPr lang="he-IL" sz="2800" dirty="0">
                <a:latin typeface="Calibri" panose="020F0502020204030204" pitchFamily="34" charset="0"/>
                <a:ea typeface="Calibri" panose="020F0502020204030204" pitchFamily="34" charset="0"/>
                <a:cs typeface="Times New Roman" panose="02020603050405020304" pitchFamily="18" charset="0"/>
              </a:rPr>
              <a:t>2.בניית רמפה ויישור לגובה- 20,000 ₪ </a:t>
            </a:r>
            <a:endParaRPr lang="en-US" sz="2000" dirty="0">
              <a:latin typeface="Calibri" panose="020F0502020204030204" pitchFamily="34" charset="0"/>
              <a:ea typeface="Calibri" panose="020F0502020204030204" pitchFamily="34" charset="0"/>
              <a:cs typeface="Arial" panose="020B0604020202020204" pitchFamily="34" charset="0"/>
            </a:endParaRPr>
          </a:p>
          <a:p>
            <a:pPr algn="ctr">
              <a:lnSpc>
                <a:spcPct val="107000"/>
              </a:lnSpc>
              <a:spcAft>
                <a:spcPts val="800"/>
              </a:spcAft>
              <a:tabLst>
                <a:tab pos="1999615" algn="l"/>
              </a:tabLst>
            </a:pPr>
            <a:r>
              <a:rPr lang="he-IL" sz="2800" dirty="0">
                <a:latin typeface="Calibri" panose="020F0502020204030204" pitchFamily="34" charset="0"/>
                <a:ea typeface="Calibri" panose="020F0502020204030204" pitchFamily="34" charset="0"/>
                <a:cs typeface="Times New Roman" panose="02020603050405020304" pitchFamily="18" charset="0"/>
              </a:rPr>
              <a:t>3.כביש עם סידור חניות למשאיות לצורך פריקה וטעינה- 15,000 ₪ </a:t>
            </a:r>
            <a:endParaRPr lang="en-US" sz="2000" dirty="0">
              <a:latin typeface="Calibri" panose="020F0502020204030204" pitchFamily="34" charset="0"/>
              <a:ea typeface="Calibri" panose="020F0502020204030204" pitchFamily="34" charset="0"/>
              <a:cs typeface="Arial" panose="020B0604020202020204" pitchFamily="34" charset="0"/>
            </a:endParaRPr>
          </a:p>
          <a:p>
            <a:pPr algn="ctr">
              <a:lnSpc>
                <a:spcPct val="107000"/>
              </a:lnSpc>
              <a:spcAft>
                <a:spcPts val="800"/>
              </a:spcAft>
              <a:tabLst>
                <a:tab pos="1999615" algn="l"/>
              </a:tabLst>
            </a:pPr>
            <a:r>
              <a:rPr lang="he-IL" sz="2800" b="1" u="sng" dirty="0">
                <a:highlight>
                  <a:srgbClr val="FFFF00"/>
                </a:highlight>
                <a:latin typeface="Calibri" panose="020F0502020204030204" pitchFamily="34" charset="0"/>
                <a:ea typeface="Calibri" panose="020F0502020204030204" pitchFamily="34" charset="0"/>
                <a:cs typeface="Times New Roman" panose="02020603050405020304" pitchFamily="18" charset="0"/>
              </a:rPr>
              <a:t>סה"כ הוצאה חד פעמית- 40,000 ₪</a:t>
            </a:r>
            <a:r>
              <a:rPr lang="he-IL" sz="2800" b="1" u="sng" dirty="0">
                <a:latin typeface="Calibri" panose="020F0502020204030204" pitchFamily="34" charset="0"/>
                <a:ea typeface="Calibri" panose="020F0502020204030204" pitchFamily="34" charset="0"/>
                <a:cs typeface="Times New Roman" panose="02020603050405020304" pitchFamily="18" charset="0"/>
              </a:rPr>
              <a:t> </a:t>
            </a:r>
            <a:endParaRPr lang="en-US" sz="2000" b="1" u="sng" dirty="0">
              <a:effectLst/>
              <a:latin typeface="Calibri" panose="020F050202020403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100864444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תמונה 8"/>
          <p:cNvPicPr>
            <a:picLocks noChangeAspect="1"/>
          </p:cNvPicPr>
          <p:nvPr/>
        </p:nvPicPr>
        <p:blipFill rotWithShape="1">
          <a:blip r:embed="rId2"/>
          <a:srcRect l="4388" t="22898" r="50862" b="14969"/>
          <a:stretch/>
        </p:blipFill>
        <p:spPr>
          <a:xfrm>
            <a:off x="467544" y="810581"/>
            <a:ext cx="7992888" cy="5544616"/>
          </a:xfrm>
          <a:prstGeom prst="rect">
            <a:avLst/>
          </a:prstGeom>
        </p:spPr>
      </p:pic>
      <p:sp>
        <p:nvSpPr>
          <p:cNvPr id="10" name="מלבן 9"/>
          <p:cNvSpPr/>
          <p:nvPr/>
        </p:nvSpPr>
        <p:spPr>
          <a:xfrm>
            <a:off x="5350628" y="260648"/>
            <a:ext cx="3012363" cy="338554"/>
          </a:xfrm>
          <a:prstGeom prst="rect">
            <a:avLst/>
          </a:prstGeom>
        </p:spPr>
        <p:txBody>
          <a:bodyPr wrap="none">
            <a:spAutoFit/>
          </a:bodyPr>
          <a:lstStyle/>
          <a:p>
            <a:r>
              <a:rPr lang="he-IL" sz="1600" b="1" u="sng" dirty="0">
                <a:solidFill>
                  <a:srgbClr val="002060"/>
                </a:solidFill>
                <a:ea typeface="Calibri" panose="020F0502020204030204" pitchFamily="34" charset="0"/>
                <a:cs typeface="Times New Roman" panose="02020603050405020304" pitchFamily="18" charset="0"/>
              </a:rPr>
              <a:t>שרטוט אפשרות ב'- האופציה הנבחרת</a:t>
            </a:r>
            <a:r>
              <a:rPr lang="he-IL" sz="1600" b="1" dirty="0">
                <a:ea typeface="Calibri" panose="020F0502020204030204" pitchFamily="34" charset="0"/>
                <a:cs typeface="Times New Roman" panose="02020603050405020304" pitchFamily="18" charset="0"/>
              </a:rPr>
              <a:t>:</a:t>
            </a:r>
            <a:endParaRPr lang="en-US" sz="2000" b="1" dirty="0"/>
          </a:p>
        </p:txBody>
      </p:sp>
    </p:spTree>
    <p:extLst>
      <p:ext uri="{BB962C8B-B14F-4D97-AF65-F5344CB8AC3E}">
        <p14:creationId xmlns:p14="http://schemas.microsoft.com/office/powerpoint/2010/main" val="116729515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a:xfrm>
            <a:off x="457200" y="274638"/>
            <a:ext cx="8229600" cy="1786210"/>
          </a:xfrm>
        </p:spPr>
        <p:txBody>
          <a:bodyPr/>
          <a:lstStyle/>
          <a:p>
            <a:pPr algn="ctr"/>
            <a:r>
              <a:rPr lang="he-IL" dirty="0" smtClean="0"/>
              <a:t>המלצות</a:t>
            </a:r>
            <a:endParaRPr lang="en-US" dirty="0"/>
          </a:p>
        </p:txBody>
      </p:sp>
      <p:sp>
        <p:nvSpPr>
          <p:cNvPr id="4" name="מלבן 3"/>
          <p:cNvSpPr/>
          <p:nvPr/>
        </p:nvSpPr>
        <p:spPr>
          <a:xfrm>
            <a:off x="323528" y="1167743"/>
            <a:ext cx="8686800" cy="4498667"/>
          </a:xfrm>
          <a:prstGeom prst="rect">
            <a:avLst/>
          </a:prstGeom>
        </p:spPr>
        <p:txBody>
          <a:bodyPr wrap="square">
            <a:spAutoFit/>
          </a:bodyPr>
          <a:lstStyle/>
          <a:p>
            <a:pPr algn="ctr">
              <a:lnSpc>
                <a:spcPct val="107000"/>
              </a:lnSpc>
              <a:spcAft>
                <a:spcPts val="800"/>
              </a:spcAft>
              <a:tabLst>
                <a:tab pos="1999615" algn="l"/>
              </a:tabLst>
            </a:pPr>
            <a:r>
              <a:rPr lang="he-IL" sz="2800" dirty="0">
                <a:latin typeface="Calibri" panose="020F0502020204030204" pitchFamily="34" charset="0"/>
                <a:ea typeface="Calibri" panose="020F0502020204030204" pitchFamily="34" charset="0"/>
                <a:cs typeface="Times New Roman" panose="02020603050405020304" pitchFamily="18" charset="0"/>
              </a:rPr>
              <a:t> </a:t>
            </a:r>
            <a:endParaRPr lang="en-US" sz="2000" dirty="0">
              <a:latin typeface="Calibri" panose="020F0502020204030204" pitchFamily="34" charset="0"/>
              <a:ea typeface="Calibri" panose="020F0502020204030204" pitchFamily="34" charset="0"/>
              <a:cs typeface="Arial" panose="020B0604020202020204" pitchFamily="34" charset="0"/>
            </a:endParaRPr>
          </a:p>
          <a:p>
            <a:pPr algn="ctr">
              <a:lnSpc>
                <a:spcPct val="107000"/>
              </a:lnSpc>
              <a:spcAft>
                <a:spcPts val="800"/>
              </a:spcAft>
              <a:tabLst>
                <a:tab pos="1999615" algn="l"/>
              </a:tabLst>
            </a:pPr>
            <a:r>
              <a:rPr lang="he-IL" sz="2800" dirty="0">
                <a:latin typeface="Times New Roman" panose="02020603050405020304" pitchFamily="18" charset="0"/>
                <a:ea typeface="Calibri" panose="020F0502020204030204" pitchFamily="34" charset="0"/>
                <a:cs typeface="David" panose="020E0502060401010101" pitchFamily="34" charset="-79"/>
              </a:rPr>
              <a:t>כתוצאה מכך לפי הערכה שיעור הפחת יקטן כ- 75%.</a:t>
            </a:r>
            <a:endParaRPr lang="en-US" sz="2000" dirty="0">
              <a:latin typeface="Calibri" panose="020F0502020204030204" pitchFamily="34" charset="0"/>
              <a:ea typeface="Calibri" panose="020F0502020204030204" pitchFamily="34" charset="0"/>
              <a:cs typeface="Arial" panose="020B0604020202020204" pitchFamily="34" charset="0"/>
            </a:endParaRPr>
          </a:p>
          <a:p>
            <a:pPr marL="457200" algn="ctr">
              <a:lnSpc>
                <a:spcPct val="107000"/>
              </a:lnSpc>
              <a:spcAft>
                <a:spcPts val="800"/>
              </a:spcAft>
              <a:tabLst>
                <a:tab pos="1999615" algn="l"/>
              </a:tabLst>
            </a:pPr>
            <a:r>
              <a:rPr lang="he-IL" sz="2800" dirty="0">
                <a:latin typeface="Times New Roman" panose="02020603050405020304" pitchFamily="18" charset="0"/>
                <a:ea typeface="Calibri" panose="020F0502020204030204" pitchFamily="34" charset="0"/>
                <a:cs typeface="David" panose="020E0502060401010101" pitchFamily="34" charset="-79"/>
              </a:rPr>
              <a:t>166,560= מהווה </a:t>
            </a:r>
            <a:r>
              <a:rPr lang="he-IL" sz="2800" b="1" dirty="0">
                <a:solidFill>
                  <a:srgbClr val="FF0000"/>
                </a:solidFill>
                <a:latin typeface="Times New Roman" panose="02020603050405020304" pitchFamily="18" charset="0"/>
                <a:ea typeface="Calibri" panose="020F0502020204030204" pitchFamily="34" charset="0"/>
                <a:cs typeface="David" panose="020E0502060401010101" pitchFamily="34" charset="-79"/>
              </a:rPr>
              <a:t>75%</a:t>
            </a:r>
            <a:endParaRPr lang="en-US" sz="2000" dirty="0">
              <a:latin typeface="Calibri" panose="020F0502020204030204" pitchFamily="34" charset="0"/>
              <a:ea typeface="Calibri" panose="020F0502020204030204" pitchFamily="34" charset="0"/>
              <a:cs typeface="Arial" panose="020B0604020202020204" pitchFamily="34" charset="0"/>
            </a:endParaRPr>
          </a:p>
          <a:p>
            <a:pPr marL="457200" algn="ctr">
              <a:lnSpc>
                <a:spcPct val="107000"/>
              </a:lnSpc>
              <a:spcAft>
                <a:spcPts val="800"/>
              </a:spcAft>
              <a:tabLst>
                <a:tab pos="1999615" algn="l"/>
              </a:tabLst>
            </a:pPr>
            <a:r>
              <a:rPr lang="he-IL" sz="2800" dirty="0">
                <a:latin typeface="David" panose="020E0502060401010101" pitchFamily="34" charset="-79"/>
                <a:ea typeface="Calibri" panose="020F0502020204030204" pitchFamily="34" charset="0"/>
                <a:cs typeface="David" panose="020E0502060401010101" pitchFamily="34" charset="-79"/>
              </a:rPr>
              <a:t>41,649= מהווה </a:t>
            </a:r>
            <a:r>
              <a:rPr lang="he-IL" sz="2400" b="1" dirty="0">
                <a:solidFill>
                  <a:srgbClr val="FF0000"/>
                </a:solidFill>
                <a:latin typeface="David" panose="020E0502060401010101" pitchFamily="34" charset="-79"/>
                <a:ea typeface="Calibri" panose="020F0502020204030204" pitchFamily="34" charset="0"/>
                <a:cs typeface="David" panose="020E0502060401010101" pitchFamily="34" charset="-79"/>
              </a:rPr>
              <a:t>25%</a:t>
            </a:r>
            <a:r>
              <a:rPr lang="he-IL" sz="2800" dirty="0">
                <a:latin typeface="David" panose="020E0502060401010101" pitchFamily="34" charset="-79"/>
                <a:ea typeface="Calibri" panose="020F0502020204030204" pitchFamily="34" charset="0"/>
                <a:cs typeface="David" panose="020E0502060401010101" pitchFamily="34" charset="-79"/>
              </a:rPr>
              <a:t> </a:t>
            </a:r>
            <a:endParaRPr lang="en-US" sz="2000" dirty="0">
              <a:latin typeface="Calibri" panose="020F0502020204030204" pitchFamily="34" charset="0"/>
              <a:ea typeface="Calibri" panose="020F0502020204030204" pitchFamily="34" charset="0"/>
              <a:cs typeface="Arial" panose="020B0604020202020204" pitchFamily="34" charset="0"/>
            </a:endParaRPr>
          </a:p>
          <a:p>
            <a:pPr marL="457200" algn="ctr">
              <a:lnSpc>
                <a:spcPct val="107000"/>
              </a:lnSpc>
              <a:spcAft>
                <a:spcPts val="800"/>
              </a:spcAft>
              <a:tabLst>
                <a:tab pos="1999615" algn="l"/>
              </a:tabLst>
            </a:pPr>
            <a:r>
              <a:rPr lang="he-IL" sz="2800" dirty="0">
                <a:latin typeface="David" panose="020E0502060401010101" pitchFamily="34" charset="-79"/>
                <a:ea typeface="Calibri" panose="020F0502020204030204" pitchFamily="34" charset="0"/>
                <a:cs typeface="David" panose="020E0502060401010101" pitchFamily="34" charset="-79"/>
              </a:rPr>
              <a:t>124,911 =  166,560-41,649 </a:t>
            </a:r>
            <a:endParaRPr lang="en-US" sz="2000" dirty="0">
              <a:latin typeface="Calibri" panose="020F0502020204030204" pitchFamily="34" charset="0"/>
              <a:ea typeface="Calibri" panose="020F0502020204030204" pitchFamily="34" charset="0"/>
              <a:cs typeface="Arial" panose="020B0604020202020204" pitchFamily="34" charset="0"/>
            </a:endParaRPr>
          </a:p>
          <a:p>
            <a:pPr marL="457200" algn="ctr">
              <a:lnSpc>
                <a:spcPct val="107000"/>
              </a:lnSpc>
              <a:spcAft>
                <a:spcPts val="800"/>
              </a:spcAft>
              <a:tabLst>
                <a:tab pos="1999615" algn="l"/>
              </a:tabLst>
            </a:pPr>
            <a:r>
              <a:rPr lang="he-IL" sz="2800" dirty="0">
                <a:latin typeface="Calibri" panose="020F0502020204030204" pitchFamily="34" charset="0"/>
                <a:ea typeface="Calibri" panose="020F0502020204030204" pitchFamily="34" charset="0"/>
                <a:cs typeface="Times New Roman" panose="02020603050405020304" pitchFamily="18" charset="0"/>
              </a:rPr>
              <a:t>40,000= סכום הוצאה חד פעמית לשיפוץ במחסן</a:t>
            </a:r>
            <a:endParaRPr lang="en-US" sz="2000" dirty="0">
              <a:latin typeface="Calibri" panose="020F0502020204030204" pitchFamily="34" charset="0"/>
              <a:ea typeface="Calibri" panose="020F0502020204030204" pitchFamily="34" charset="0"/>
              <a:cs typeface="Arial" panose="020B0604020202020204" pitchFamily="34" charset="0"/>
            </a:endParaRPr>
          </a:p>
          <a:p>
            <a:pPr marL="457200" algn="ctr">
              <a:lnSpc>
                <a:spcPct val="107000"/>
              </a:lnSpc>
              <a:spcAft>
                <a:spcPts val="800"/>
              </a:spcAft>
              <a:tabLst>
                <a:tab pos="1999615" algn="l"/>
              </a:tabLst>
            </a:pPr>
            <a:r>
              <a:rPr lang="he-IL" sz="2800" dirty="0">
                <a:latin typeface="Calibri" panose="020F0502020204030204" pitchFamily="34" charset="0"/>
                <a:ea typeface="Calibri" panose="020F0502020204030204" pitchFamily="34" charset="0"/>
                <a:cs typeface="Times New Roman" panose="02020603050405020304" pitchFamily="18" charset="0"/>
              </a:rPr>
              <a:t>   84,911 = 124,911-40,00</a:t>
            </a:r>
            <a:endParaRPr lang="en-US" sz="2000" dirty="0">
              <a:latin typeface="Calibri" panose="020F0502020204030204" pitchFamily="34" charset="0"/>
              <a:ea typeface="Calibri" panose="020F0502020204030204" pitchFamily="34" charset="0"/>
              <a:cs typeface="Arial" panose="020B0604020202020204" pitchFamily="34" charset="0"/>
            </a:endParaRPr>
          </a:p>
          <a:p>
            <a:pPr algn="ctr">
              <a:lnSpc>
                <a:spcPct val="107000"/>
              </a:lnSpc>
              <a:spcAft>
                <a:spcPts val="800"/>
              </a:spcAft>
              <a:tabLst>
                <a:tab pos="1999615" algn="l"/>
              </a:tabLst>
            </a:pPr>
            <a:r>
              <a:rPr lang="he-IL" sz="2800" dirty="0">
                <a:latin typeface="Calibri" panose="020F0502020204030204" pitchFamily="34" charset="0"/>
                <a:ea typeface="Calibri" panose="020F0502020204030204" pitchFamily="34" charset="0"/>
                <a:cs typeface="Times New Roman" panose="02020603050405020304" pitchFamily="18" charset="0"/>
              </a:rPr>
              <a:t>84,911= זהו סכום צמצום ההפסד השנתי.</a:t>
            </a:r>
            <a:endParaRPr lang="en-US" sz="2000" dirty="0">
              <a:effectLst/>
              <a:latin typeface="Calibri" panose="020F050202020403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195469146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תמונה 4"/>
          <p:cNvPicPr>
            <a:picLocks noChangeAspect="1"/>
          </p:cNvPicPr>
          <p:nvPr/>
        </p:nvPicPr>
        <p:blipFill rotWithShape="1">
          <a:blip r:embed="rId2"/>
          <a:srcRect l="29813" t="17929" r="28226" b="48939"/>
          <a:stretch/>
        </p:blipFill>
        <p:spPr>
          <a:xfrm>
            <a:off x="1403648" y="844454"/>
            <a:ext cx="6624736" cy="2656554"/>
          </a:xfrm>
          <a:prstGeom prst="rect">
            <a:avLst/>
          </a:prstGeom>
        </p:spPr>
      </p:pic>
      <p:sp>
        <p:nvSpPr>
          <p:cNvPr id="7" name="מלבן 6"/>
          <p:cNvSpPr/>
          <p:nvPr/>
        </p:nvSpPr>
        <p:spPr>
          <a:xfrm>
            <a:off x="0" y="-243408"/>
            <a:ext cx="8855968" cy="1087862"/>
          </a:xfrm>
          <a:prstGeom prst="rect">
            <a:avLst/>
          </a:prstGeom>
        </p:spPr>
        <p:txBody>
          <a:bodyPr wrap="square">
            <a:spAutoFit/>
          </a:bodyPr>
          <a:lstStyle/>
          <a:p>
            <a:pPr>
              <a:lnSpc>
                <a:spcPct val="107000"/>
              </a:lnSpc>
              <a:spcAft>
                <a:spcPts val="800"/>
              </a:spcAft>
              <a:tabLst>
                <a:tab pos="1999615" algn="l"/>
              </a:tabLst>
            </a:pPr>
            <a:endParaRPr lang="en-US" sz="1400" dirty="0">
              <a:latin typeface="Calibri" panose="020F0502020204030204" pitchFamily="34" charset="0"/>
              <a:ea typeface="Calibri" panose="020F0502020204030204" pitchFamily="34" charset="0"/>
              <a:cs typeface="Arial" panose="020B0604020202020204" pitchFamily="34" charset="0"/>
            </a:endParaRPr>
          </a:p>
          <a:p>
            <a:pPr>
              <a:lnSpc>
                <a:spcPct val="107000"/>
              </a:lnSpc>
              <a:spcAft>
                <a:spcPts val="800"/>
              </a:spcAft>
              <a:tabLst>
                <a:tab pos="1999615" algn="l"/>
              </a:tabLst>
            </a:pPr>
            <a:r>
              <a:rPr lang="he-IL" b="1" u="sng" dirty="0">
                <a:latin typeface="Times New Roman" panose="02020603050405020304" pitchFamily="18" charset="0"/>
                <a:ea typeface="Calibri" panose="020F0502020204030204" pitchFamily="34" charset="0"/>
                <a:cs typeface="David" panose="020E0502060401010101" pitchFamily="34" charset="-79"/>
              </a:rPr>
              <a:t>בפרק זה אנו נבחן את כל עלויות החברות המשתתפות במרכזים וננסה לצמצם עלויות:</a:t>
            </a:r>
            <a:endParaRPr lang="en-US" sz="1200" dirty="0">
              <a:latin typeface="Calibri" panose="020F0502020204030204" pitchFamily="34" charset="0"/>
              <a:ea typeface="Calibri" panose="020F0502020204030204" pitchFamily="34" charset="0"/>
              <a:cs typeface="Arial" panose="020B0604020202020204" pitchFamily="34" charset="0"/>
            </a:endParaRPr>
          </a:p>
          <a:p>
            <a:pPr>
              <a:lnSpc>
                <a:spcPct val="107000"/>
              </a:lnSpc>
              <a:spcAft>
                <a:spcPts val="800"/>
              </a:spcAft>
              <a:tabLst>
                <a:tab pos="1999615" algn="l"/>
              </a:tabLst>
            </a:pPr>
            <a:r>
              <a:rPr lang="he-IL" sz="1600" b="1" u="sng" dirty="0">
                <a:latin typeface="Times New Roman" panose="02020603050405020304" pitchFamily="18" charset="0"/>
                <a:ea typeface="Calibri" panose="020F0502020204030204" pitchFamily="34" charset="0"/>
                <a:cs typeface="David" panose="020E0502060401010101" pitchFamily="34" charset="-79"/>
              </a:rPr>
              <a:t>להלן תהליך הרכש-</a:t>
            </a:r>
            <a:endParaRPr lang="en-US" sz="1200" dirty="0">
              <a:effectLst/>
              <a:latin typeface="Calibri" panose="020F0502020204030204" pitchFamily="34" charset="0"/>
              <a:ea typeface="Calibri" panose="020F0502020204030204" pitchFamily="34" charset="0"/>
              <a:cs typeface="Arial" panose="020B0604020202020204" pitchFamily="34" charset="0"/>
            </a:endParaRPr>
          </a:p>
        </p:txBody>
      </p:sp>
      <p:pic>
        <p:nvPicPr>
          <p:cNvPr id="8" name="תמונה 7"/>
          <p:cNvPicPr>
            <a:picLocks noChangeAspect="1"/>
          </p:cNvPicPr>
          <p:nvPr/>
        </p:nvPicPr>
        <p:blipFill>
          <a:blip r:embed="rId3"/>
          <a:stretch>
            <a:fillRect/>
          </a:stretch>
        </p:blipFill>
        <p:spPr>
          <a:xfrm>
            <a:off x="1403648" y="3861048"/>
            <a:ext cx="6624736" cy="2996952"/>
          </a:xfrm>
          <a:prstGeom prst="rect">
            <a:avLst/>
          </a:prstGeom>
        </p:spPr>
      </p:pic>
      <p:sp>
        <p:nvSpPr>
          <p:cNvPr id="9" name="מלבן 8"/>
          <p:cNvSpPr/>
          <p:nvPr/>
        </p:nvSpPr>
        <p:spPr>
          <a:xfrm>
            <a:off x="4215170" y="3472352"/>
            <a:ext cx="3823483" cy="388696"/>
          </a:xfrm>
          <a:prstGeom prst="rect">
            <a:avLst/>
          </a:prstGeom>
        </p:spPr>
        <p:txBody>
          <a:bodyPr wrap="none">
            <a:spAutoFit/>
          </a:bodyPr>
          <a:lstStyle/>
          <a:p>
            <a:pPr>
              <a:lnSpc>
                <a:spcPct val="107000"/>
              </a:lnSpc>
              <a:spcAft>
                <a:spcPts val="800"/>
              </a:spcAft>
              <a:tabLst>
                <a:tab pos="1999615" algn="l"/>
              </a:tabLst>
            </a:pPr>
            <a:r>
              <a:rPr lang="he-IL" b="1" u="sng" dirty="0">
                <a:latin typeface="Calibri" panose="020F0502020204030204" pitchFamily="34" charset="0"/>
                <a:ea typeface="Calibri" panose="020F0502020204030204" pitchFamily="34" charset="0"/>
                <a:cs typeface="Times New Roman" panose="02020603050405020304" pitchFamily="18" charset="0"/>
              </a:rPr>
              <a:t>לצורך הערכת ספקים נשתמש בשיטת גוטמן-</a:t>
            </a:r>
            <a:endParaRPr lang="en-US" sz="1400" dirty="0">
              <a:effectLst/>
              <a:latin typeface="Calibri" panose="020F050202020403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48513716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מלבן 11"/>
          <p:cNvSpPr/>
          <p:nvPr/>
        </p:nvSpPr>
        <p:spPr>
          <a:xfrm>
            <a:off x="971600" y="-171400"/>
            <a:ext cx="7812360" cy="1881925"/>
          </a:xfrm>
          <a:prstGeom prst="rect">
            <a:avLst/>
          </a:prstGeom>
        </p:spPr>
        <p:txBody>
          <a:bodyPr wrap="square">
            <a:spAutoFit/>
          </a:bodyPr>
          <a:lstStyle/>
          <a:p>
            <a:pPr>
              <a:lnSpc>
                <a:spcPct val="107000"/>
              </a:lnSpc>
              <a:spcAft>
                <a:spcPts val="800"/>
              </a:spcAft>
              <a:tabLst>
                <a:tab pos="1999615" algn="l"/>
              </a:tabLst>
            </a:pPr>
            <a:r>
              <a:rPr lang="he-IL" dirty="0">
                <a:latin typeface="Calibri" panose="020F0502020204030204" pitchFamily="34" charset="0"/>
                <a:ea typeface="Calibri" panose="020F0502020204030204" pitchFamily="34" charset="0"/>
                <a:cs typeface="Times New Roman" panose="02020603050405020304" pitchFamily="18" charset="0"/>
              </a:rPr>
              <a:t> </a:t>
            </a:r>
            <a:endParaRPr lang="en-US" sz="1400" dirty="0">
              <a:latin typeface="Calibri" panose="020F0502020204030204" pitchFamily="34" charset="0"/>
              <a:ea typeface="Calibri" panose="020F0502020204030204" pitchFamily="34" charset="0"/>
              <a:cs typeface="Arial" panose="020B0604020202020204" pitchFamily="34" charset="0"/>
            </a:endParaRPr>
          </a:p>
          <a:p>
            <a:pPr>
              <a:lnSpc>
                <a:spcPct val="107000"/>
              </a:lnSpc>
              <a:spcAft>
                <a:spcPts val="800"/>
              </a:spcAft>
              <a:tabLst>
                <a:tab pos="1999615" algn="l"/>
              </a:tabLst>
            </a:pPr>
            <a:r>
              <a:rPr lang="he-IL" dirty="0">
                <a:latin typeface="Calibri" panose="020F0502020204030204" pitchFamily="34" charset="0"/>
                <a:ea typeface="Calibri" panose="020F0502020204030204" pitchFamily="34" charset="0"/>
                <a:cs typeface="Times New Roman" panose="02020603050405020304" pitchFamily="18" charset="0"/>
              </a:rPr>
              <a:t>כבר מספר שנים שהבסיס (מרכז דלק) עובד עם סופר גד עקב שביעות רצון של בסיס דלק ושל הספק אחד מהשני.</a:t>
            </a:r>
            <a:endParaRPr lang="en-US" sz="1400" dirty="0">
              <a:latin typeface="Calibri" panose="020F0502020204030204" pitchFamily="34" charset="0"/>
              <a:ea typeface="Calibri" panose="020F0502020204030204" pitchFamily="34" charset="0"/>
              <a:cs typeface="Arial" panose="020B0604020202020204" pitchFamily="34" charset="0"/>
            </a:endParaRPr>
          </a:p>
          <a:p>
            <a:pPr>
              <a:lnSpc>
                <a:spcPct val="107000"/>
              </a:lnSpc>
              <a:spcAft>
                <a:spcPts val="800"/>
              </a:spcAft>
              <a:tabLst>
                <a:tab pos="1999615" algn="l"/>
              </a:tabLst>
            </a:pPr>
            <a:r>
              <a:rPr lang="he-IL" dirty="0">
                <a:latin typeface="Calibri" panose="020F0502020204030204" pitchFamily="34" charset="0"/>
                <a:ea typeface="Calibri" panose="020F0502020204030204" pitchFamily="34" charset="0"/>
                <a:cs typeface="Times New Roman" panose="02020603050405020304" pitchFamily="18" charset="0"/>
              </a:rPr>
              <a:t>הספק סופר-גז מוכן להוריד את מכירו על מנת להמשיך ולעבוד עם הבסיס.</a:t>
            </a:r>
            <a:endParaRPr lang="en-US" sz="1400" dirty="0">
              <a:latin typeface="Calibri" panose="020F0502020204030204" pitchFamily="34" charset="0"/>
              <a:ea typeface="Calibri" panose="020F0502020204030204" pitchFamily="34" charset="0"/>
              <a:cs typeface="Arial" panose="020B0604020202020204" pitchFamily="34" charset="0"/>
            </a:endParaRPr>
          </a:p>
          <a:p>
            <a:pPr>
              <a:lnSpc>
                <a:spcPct val="107000"/>
              </a:lnSpc>
              <a:spcAft>
                <a:spcPts val="800"/>
              </a:spcAft>
              <a:tabLst>
                <a:tab pos="1999615" algn="l"/>
              </a:tabLst>
            </a:pPr>
            <a:r>
              <a:rPr lang="he-IL" dirty="0">
                <a:latin typeface="Calibri" panose="020F0502020204030204" pitchFamily="34" charset="0"/>
                <a:ea typeface="Calibri" panose="020F0502020204030204" pitchFamily="34" charset="0"/>
                <a:cs typeface="Times New Roman" panose="02020603050405020304" pitchFamily="18" charset="0"/>
              </a:rPr>
              <a:t>כעת נבדוק מה המחיר המקסימלי שסופר-גז יכולים לתת על מנת שיזכו במרכז.</a:t>
            </a:r>
            <a:endParaRPr lang="en-US" sz="1400" dirty="0">
              <a:effectLst/>
              <a:latin typeface="Calibri" panose="020F0502020204030204" pitchFamily="34" charset="0"/>
              <a:ea typeface="Calibri" panose="020F0502020204030204" pitchFamily="34" charset="0"/>
              <a:cs typeface="Arial" panose="020B0604020202020204" pitchFamily="34" charset="0"/>
            </a:endParaRPr>
          </a:p>
        </p:txBody>
      </p:sp>
      <p:graphicFrame>
        <p:nvGraphicFramePr>
          <p:cNvPr id="13" name="טבלה 12"/>
          <p:cNvGraphicFramePr>
            <a:graphicFrameLocks noGrp="1"/>
          </p:cNvGraphicFramePr>
          <p:nvPr>
            <p:extLst>
              <p:ext uri="{D42A27DB-BD31-4B8C-83A1-F6EECF244321}">
                <p14:modId xmlns:p14="http://schemas.microsoft.com/office/powerpoint/2010/main" val="3638436315"/>
              </p:ext>
            </p:extLst>
          </p:nvPr>
        </p:nvGraphicFramePr>
        <p:xfrm>
          <a:off x="2555776" y="1844824"/>
          <a:ext cx="5411470" cy="651764"/>
        </p:xfrm>
        <a:graphic>
          <a:graphicData uri="http://schemas.openxmlformats.org/drawingml/2006/table">
            <a:tbl>
              <a:tblPr rtl="1" firstRow="1" firstCol="1" bandRow="1">
                <a:tableStyleId>{0505E3EF-67EA-436B-97B2-0124C06EBD24}</a:tableStyleId>
              </a:tblPr>
              <a:tblGrid>
                <a:gridCol w="1803400"/>
                <a:gridCol w="1804035"/>
                <a:gridCol w="1804035"/>
              </a:tblGrid>
              <a:tr h="0">
                <a:tc>
                  <a:txBody>
                    <a:bodyPr/>
                    <a:lstStyle/>
                    <a:p>
                      <a:pPr algn="r" rtl="1">
                        <a:lnSpc>
                          <a:spcPct val="107000"/>
                        </a:lnSpc>
                        <a:spcAft>
                          <a:spcPts val="800"/>
                        </a:spcAft>
                        <a:tabLst>
                          <a:tab pos="1999615" algn="l"/>
                        </a:tabLst>
                      </a:pPr>
                      <a:r>
                        <a:rPr lang="he-IL" sz="1400">
                          <a:effectLst/>
                        </a:rPr>
                        <a:t> </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gn="r" rtl="1">
                        <a:lnSpc>
                          <a:spcPct val="107000"/>
                        </a:lnSpc>
                        <a:spcAft>
                          <a:spcPts val="800"/>
                        </a:spcAft>
                        <a:tabLst>
                          <a:tab pos="1999615" algn="l"/>
                        </a:tabLst>
                      </a:pPr>
                      <a:r>
                        <a:rPr lang="he-IL" sz="1400">
                          <a:effectLst/>
                        </a:rPr>
                        <a:t>סופר-גז</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gn="r" rtl="1">
                        <a:lnSpc>
                          <a:spcPct val="107000"/>
                        </a:lnSpc>
                        <a:spcAft>
                          <a:spcPts val="800"/>
                        </a:spcAft>
                        <a:tabLst>
                          <a:tab pos="1999615" algn="l"/>
                        </a:tabLst>
                      </a:pPr>
                      <a:r>
                        <a:rPr lang="he-IL" sz="1400">
                          <a:effectLst/>
                        </a:rPr>
                        <a:t>גז-יגל</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r>
              <a:tr h="0">
                <a:tc>
                  <a:txBody>
                    <a:bodyPr/>
                    <a:lstStyle/>
                    <a:p>
                      <a:pPr algn="r" rtl="1">
                        <a:lnSpc>
                          <a:spcPct val="107000"/>
                        </a:lnSpc>
                        <a:spcAft>
                          <a:spcPts val="800"/>
                        </a:spcAft>
                        <a:tabLst>
                          <a:tab pos="1999615" algn="l"/>
                        </a:tabLst>
                      </a:pPr>
                      <a:r>
                        <a:rPr lang="he-IL" sz="1400">
                          <a:effectLst/>
                        </a:rPr>
                        <a:t>מחיר</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gn="ctr" rtl="1">
                        <a:lnSpc>
                          <a:spcPct val="107000"/>
                        </a:lnSpc>
                        <a:spcAft>
                          <a:spcPts val="800"/>
                        </a:spcAft>
                        <a:tabLst>
                          <a:tab pos="1999615" algn="l"/>
                        </a:tabLst>
                      </a:pPr>
                      <a:r>
                        <a:rPr lang="he-IL" sz="1400">
                          <a:effectLst/>
                        </a:rPr>
                        <a:t>×</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gn="ctr" rtl="1">
                        <a:lnSpc>
                          <a:spcPct val="107000"/>
                        </a:lnSpc>
                        <a:spcAft>
                          <a:spcPts val="800"/>
                        </a:spcAft>
                        <a:tabLst>
                          <a:tab pos="1999615" algn="l"/>
                        </a:tabLst>
                      </a:pPr>
                      <a:r>
                        <a:rPr lang="he-IL" sz="1400">
                          <a:effectLst/>
                        </a:rPr>
                        <a:t> </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r>
              <a:tr h="0">
                <a:tc>
                  <a:txBody>
                    <a:bodyPr/>
                    <a:lstStyle/>
                    <a:p>
                      <a:pPr algn="r" rtl="1">
                        <a:lnSpc>
                          <a:spcPct val="107000"/>
                        </a:lnSpc>
                        <a:spcAft>
                          <a:spcPts val="800"/>
                        </a:spcAft>
                        <a:tabLst>
                          <a:tab pos="1999615" algn="l"/>
                        </a:tabLst>
                      </a:pPr>
                      <a:r>
                        <a:rPr lang="he-IL" sz="1400">
                          <a:effectLst/>
                        </a:rPr>
                        <a:t>סה"כ</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gn="ctr" rtl="0">
                        <a:lnSpc>
                          <a:spcPct val="107000"/>
                        </a:lnSpc>
                        <a:spcAft>
                          <a:spcPts val="800"/>
                        </a:spcAft>
                        <a:tabLst>
                          <a:tab pos="1999615" algn="l"/>
                        </a:tabLst>
                      </a:pPr>
                      <a:r>
                        <a:rPr lang="en-US" sz="1400">
                          <a:effectLst/>
                        </a:rPr>
                        <a:t>52.5+×</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gn="ctr" rtl="1">
                        <a:lnSpc>
                          <a:spcPct val="107000"/>
                        </a:lnSpc>
                        <a:spcAft>
                          <a:spcPts val="800"/>
                        </a:spcAft>
                        <a:tabLst>
                          <a:tab pos="1999615" algn="l"/>
                        </a:tabLst>
                      </a:pPr>
                      <a:r>
                        <a:rPr lang="he-IL" sz="1400" dirty="0">
                          <a:effectLst/>
                        </a:rPr>
                        <a:t>86.89</a:t>
                      </a:r>
                      <a:endParaRPr lang="en-US" sz="11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r>
            </a:tbl>
          </a:graphicData>
        </a:graphic>
      </p:graphicFrame>
      <p:pic>
        <p:nvPicPr>
          <p:cNvPr id="32" name="תמונה 31"/>
          <p:cNvPicPr>
            <a:picLocks noChangeAspect="1"/>
          </p:cNvPicPr>
          <p:nvPr/>
        </p:nvPicPr>
        <p:blipFill rotWithShape="1">
          <a:blip r:embed="rId2"/>
          <a:srcRect l="25886" t="29227" r="56338" b="21141"/>
          <a:stretch/>
        </p:blipFill>
        <p:spPr>
          <a:xfrm>
            <a:off x="179512" y="2636912"/>
            <a:ext cx="3528392" cy="4077072"/>
          </a:xfrm>
          <a:prstGeom prst="rect">
            <a:avLst/>
          </a:prstGeom>
        </p:spPr>
      </p:pic>
      <p:sp>
        <p:nvSpPr>
          <p:cNvPr id="26" name="מלבן 25"/>
          <p:cNvSpPr/>
          <p:nvPr/>
        </p:nvSpPr>
        <p:spPr>
          <a:xfrm>
            <a:off x="4197077" y="6028925"/>
            <a:ext cx="4572000" cy="685059"/>
          </a:xfrm>
          <a:prstGeom prst="rect">
            <a:avLst/>
          </a:prstGeom>
        </p:spPr>
        <p:txBody>
          <a:bodyPr>
            <a:spAutoFit/>
          </a:bodyPr>
          <a:lstStyle/>
          <a:p>
            <a:pPr>
              <a:lnSpc>
                <a:spcPct val="107000"/>
              </a:lnSpc>
              <a:spcAft>
                <a:spcPts val="800"/>
              </a:spcAft>
              <a:tabLst>
                <a:tab pos="1999615" algn="l"/>
              </a:tabLst>
            </a:pPr>
            <a:r>
              <a:rPr lang="he-IL" dirty="0">
                <a:latin typeface="Calibri" panose="020F0502020204030204" pitchFamily="34" charset="0"/>
                <a:ea typeface="Calibri" panose="020F0502020204030204" pitchFamily="34" charset="0"/>
                <a:cs typeface="Times New Roman" panose="02020603050405020304" pitchFamily="18" charset="0"/>
              </a:rPr>
              <a:t>על מנת שחברת סופר-גז תזכה במכרז המחיר המקסימלי שהיא צריכה להציע לא יעלה על 364.79.</a:t>
            </a:r>
            <a:endParaRPr lang="en-US" sz="1400" dirty="0">
              <a:effectLst/>
              <a:latin typeface="Calibri" panose="020F050202020403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213644491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a:xfrm>
            <a:off x="719985" y="-23961"/>
            <a:ext cx="7886700" cy="1325563"/>
          </a:xfrm>
        </p:spPr>
        <p:txBody>
          <a:bodyPr/>
          <a:lstStyle/>
          <a:p>
            <a:pPr algn="ctr"/>
            <a:r>
              <a:rPr lang="he-IL" dirty="0" smtClean="0"/>
              <a:t>תחזיות</a:t>
            </a:r>
            <a:endParaRPr lang="en-US" dirty="0"/>
          </a:p>
        </p:txBody>
      </p:sp>
      <p:pic>
        <p:nvPicPr>
          <p:cNvPr id="4" name="מציין מיקום תוכן 3"/>
          <p:cNvPicPr>
            <a:picLocks noGrp="1" noChangeAspect="1"/>
          </p:cNvPicPr>
          <p:nvPr>
            <p:ph idx="1"/>
          </p:nvPr>
        </p:nvPicPr>
        <p:blipFill>
          <a:blip r:embed="rId2"/>
          <a:stretch>
            <a:fillRect/>
          </a:stretch>
        </p:blipFill>
        <p:spPr>
          <a:xfrm>
            <a:off x="2411760" y="767737"/>
            <a:ext cx="4973061" cy="3669375"/>
          </a:xfrm>
          <a:prstGeom prst="rect">
            <a:avLst/>
          </a:prstGeom>
        </p:spPr>
      </p:pic>
      <p:pic>
        <p:nvPicPr>
          <p:cNvPr id="5" name="תמונה 4"/>
          <p:cNvPicPr>
            <a:picLocks noChangeAspect="1"/>
          </p:cNvPicPr>
          <p:nvPr/>
        </p:nvPicPr>
        <p:blipFill>
          <a:blip r:embed="rId3"/>
          <a:stretch>
            <a:fillRect/>
          </a:stretch>
        </p:blipFill>
        <p:spPr>
          <a:xfrm>
            <a:off x="2699792" y="4293096"/>
            <a:ext cx="3927086" cy="2281382"/>
          </a:xfrm>
          <a:prstGeom prst="rect">
            <a:avLst/>
          </a:prstGeom>
        </p:spPr>
      </p:pic>
    </p:spTree>
    <p:extLst>
      <p:ext uri="{BB962C8B-B14F-4D97-AF65-F5344CB8AC3E}">
        <p14:creationId xmlns:p14="http://schemas.microsoft.com/office/powerpoint/2010/main" val="189769795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a:xfrm>
            <a:off x="2915816" y="188640"/>
            <a:ext cx="8229600" cy="1143000"/>
          </a:xfrm>
        </p:spPr>
        <p:txBody>
          <a:bodyPr/>
          <a:lstStyle/>
          <a:p>
            <a:r>
              <a:rPr lang="he-IL" u="sng" dirty="0" smtClean="0"/>
              <a:t>רגרסיה לינארית</a:t>
            </a:r>
            <a:endParaRPr lang="en-US" u="sng" dirty="0"/>
          </a:p>
        </p:txBody>
      </p:sp>
      <p:graphicFrame>
        <p:nvGraphicFramePr>
          <p:cNvPr id="8" name="מציין מיקום תוכן 7"/>
          <p:cNvGraphicFramePr>
            <a:graphicFrameLocks noGrp="1"/>
          </p:cNvGraphicFramePr>
          <p:nvPr>
            <p:ph idx="1"/>
            <p:extLst>
              <p:ext uri="{D42A27DB-BD31-4B8C-83A1-F6EECF244321}">
                <p14:modId xmlns:p14="http://schemas.microsoft.com/office/powerpoint/2010/main" val="1438049925"/>
              </p:ext>
            </p:extLst>
          </p:nvPr>
        </p:nvGraphicFramePr>
        <p:xfrm>
          <a:off x="2123728" y="1326505"/>
          <a:ext cx="5411470" cy="2235200"/>
        </p:xfrm>
        <a:graphic>
          <a:graphicData uri="http://schemas.openxmlformats.org/drawingml/2006/table">
            <a:tbl>
              <a:tblPr rtl="1" firstRow="1" firstCol="1" bandRow="1"/>
              <a:tblGrid>
                <a:gridCol w="1352550"/>
                <a:gridCol w="1470025"/>
                <a:gridCol w="1235710"/>
                <a:gridCol w="1353185"/>
              </a:tblGrid>
              <a:tr h="0">
                <a:tc>
                  <a:txBody>
                    <a:bodyPr/>
                    <a:lstStyle/>
                    <a:p>
                      <a:pPr algn="ctr" rtl="1">
                        <a:lnSpc>
                          <a:spcPct val="107000"/>
                        </a:lnSpc>
                        <a:spcAft>
                          <a:spcPts val="800"/>
                        </a:spcAft>
                      </a:pPr>
                      <a:r>
                        <a:rPr lang="he-IL" sz="1400" b="1">
                          <a:effectLst/>
                          <a:latin typeface="Calibri" panose="020F0502020204030204" pitchFamily="34" charset="0"/>
                          <a:ea typeface="Calibri" panose="020F0502020204030204" pitchFamily="34" charset="0"/>
                          <a:cs typeface="David" panose="020E0502060401010101" pitchFamily="34" charset="-79"/>
                        </a:rPr>
                        <a:t>שנה</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4C6E7"/>
                    </a:solidFill>
                  </a:tcPr>
                </a:tc>
                <a:tc>
                  <a:txBody>
                    <a:bodyPr/>
                    <a:lstStyle/>
                    <a:p>
                      <a:pPr algn="ctr" rtl="1">
                        <a:lnSpc>
                          <a:spcPct val="107000"/>
                        </a:lnSpc>
                        <a:spcAft>
                          <a:spcPts val="800"/>
                        </a:spcAft>
                      </a:pPr>
                      <a:r>
                        <a:rPr lang="he-IL" sz="1400" b="1">
                          <a:effectLst/>
                          <a:latin typeface="Calibri" panose="020F0502020204030204" pitchFamily="34" charset="0"/>
                          <a:ea typeface="Calibri" panose="020F0502020204030204" pitchFamily="34" charset="0"/>
                          <a:cs typeface="David" panose="020E0502060401010101" pitchFamily="34" charset="-79"/>
                        </a:rPr>
                        <a:t>כמות גלילי גז  (יח')</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4C6E7"/>
                    </a:solidFill>
                  </a:tcPr>
                </a:tc>
                <a:tc>
                  <a:txBody>
                    <a:bodyPr/>
                    <a:lstStyle/>
                    <a:p>
                      <a:pPr algn="ctr" rtl="1">
                        <a:lnSpc>
                          <a:spcPct val="107000"/>
                        </a:lnSpc>
                        <a:spcAft>
                          <a:spcPts val="800"/>
                        </a:spcAft>
                      </a:pPr>
                      <a:r>
                        <a:rPr lang="he-IL" sz="1400" b="1">
                          <a:effectLst/>
                          <a:latin typeface="Calibri" panose="020F0502020204030204" pitchFamily="34" charset="0"/>
                          <a:ea typeface="Calibri" panose="020F0502020204030204" pitchFamily="34" charset="0"/>
                          <a:cs typeface="David" panose="020E0502060401010101" pitchFamily="34" charset="-79"/>
                        </a:rPr>
                        <a:t>תחזית</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4C6E7"/>
                    </a:solidFill>
                  </a:tcPr>
                </a:tc>
                <a:tc>
                  <a:txBody>
                    <a:bodyPr/>
                    <a:lstStyle/>
                    <a:p>
                      <a:pPr algn="ctr" rtl="1">
                        <a:lnSpc>
                          <a:spcPct val="107000"/>
                        </a:lnSpc>
                        <a:spcAft>
                          <a:spcPts val="800"/>
                        </a:spcAft>
                      </a:pPr>
                      <a:r>
                        <a:rPr lang="he-IL" sz="1400" b="1">
                          <a:effectLst/>
                          <a:latin typeface="Calibri" panose="020F0502020204030204" pitchFamily="34" charset="0"/>
                          <a:ea typeface="Calibri" panose="020F0502020204030204" pitchFamily="34" charset="0"/>
                          <a:cs typeface="David" panose="020E0502060401010101" pitchFamily="34" charset="-79"/>
                        </a:rPr>
                        <a:t>סטייה</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4C6E7"/>
                    </a:solidFill>
                  </a:tcPr>
                </a:tc>
              </a:tr>
              <a:tr h="0">
                <a:tc>
                  <a:txBody>
                    <a:bodyPr/>
                    <a:lstStyle/>
                    <a:p>
                      <a:pPr algn="ctr" rtl="1">
                        <a:lnSpc>
                          <a:spcPct val="107000"/>
                        </a:lnSpc>
                        <a:spcAft>
                          <a:spcPts val="800"/>
                        </a:spcAft>
                      </a:pPr>
                      <a:r>
                        <a:rPr lang="he-IL" sz="1400" b="1">
                          <a:effectLst/>
                          <a:latin typeface="Calibri" panose="020F0502020204030204" pitchFamily="34" charset="0"/>
                          <a:ea typeface="Calibri" panose="020F0502020204030204" pitchFamily="34" charset="0"/>
                          <a:cs typeface="David" panose="020E0502060401010101" pitchFamily="34" charset="-79"/>
                        </a:rPr>
                        <a:t>2010</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CC2E5"/>
                    </a:solidFill>
                  </a:tcPr>
                </a:tc>
                <a:tc>
                  <a:txBody>
                    <a:bodyPr/>
                    <a:lstStyle/>
                    <a:p>
                      <a:pPr algn="ctr" rtl="1">
                        <a:lnSpc>
                          <a:spcPct val="107000"/>
                        </a:lnSpc>
                        <a:spcAft>
                          <a:spcPts val="800"/>
                        </a:spcAft>
                      </a:pPr>
                      <a:r>
                        <a:rPr lang="he-IL" sz="1400">
                          <a:effectLst/>
                          <a:latin typeface="Calibri" panose="020F0502020204030204" pitchFamily="34" charset="0"/>
                          <a:ea typeface="Calibri" panose="020F0502020204030204" pitchFamily="34" charset="0"/>
                          <a:cs typeface="David" panose="020E0502060401010101" pitchFamily="34" charset="-79"/>
                        </a:rPr>
                        <a:t>1,661</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lnSpc>
                          <a:spcPct val="107000"/>
                        </a:lnSpc>
                        <a:spcAft>
                          <a:spcPts val="800"/>
                        </a:spcAft>
                      </a:pPr>
                      <a:r>
                        <a:rPr lang="he-IL" sz="1400">
                          <a:effectLst/>
                          <a:latin typeface="Calibri" panose="020F0502020204030204" pitchFamily="34" charset="0"/>
                          <a:ea typeface="Calibri" panose="020F0502020204030204" pitchFamily="34" charset="0"/>
                          <a:cs typeface="David" panose="020E0502060401010101" pitchFamily="34" charset="-79"/>
                        </a:rPr>
                        <a:t>1,778</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lnSpc>
                          <a:spcPct val="107000"/>
                        </a:lnSpc>
                        <a:spcAft>
                          <a:spcPts val="800"/>
                        </a:spcAft>
                      </a:pPr>
                      <a:r>
                        <a:rPr lang="he-IL" sz="1400">
                          <a:effectLst/>
                          <a:latin typeface="Calibri" panose="020F0502020204030204" pitchFamily="34" charset="0"/>
                          <a:ea typeface="Calibri" panose="020F0502020204030204" pitchFamily="34" charset="0"/>
                          <a:cs typeface="David" panose="020E0502060401010101" pitchFamily="34" charset="-79"/>
                        </a:rPr>
                        <a:t>117</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algn="ctr" rtl="1">
                        <a:lnSpc>
                          <a:spcPct val="107000"/>
                        </a:lnSpc>
                        <a:spcAft>
                          <a:spcPts val="800"/>
                        </a:spcAft>
                      </a:pPr>
                      <a:r>
                        <a:rPr lang="he-IL" sz="1400" b="1">
                          <a:effectLst/>
                          <a:latin typeface="Calibri" panose="020F0502020204030204" pitchFamily="34" charset="0"/>
                          <a:ea typeface="Calibri" panose="020F0502020204030204" pitchFamily="34" charset="0"/>
                          <a:cs typeface="David" panose="020E0502060401010101" pitchFamily="34" charset="-79"/>
                        </a:rPr>
                        <a:t>2011</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CC2E5"/>
                    </a:solidFill>
                  </a:tcPr>
                </a:tc>
                <a:tc>
                  <a:txBody>
                    <a:bodyPr/>
                    <a:lstStyle/>
                    <a:p>
                      <a:pPr algn="ctr" rtl="1">
                        <a:lnSpc>
                          <a:spcPct val="107000"/>
                        </a:lnSpc>
                        <a:spcAft>
                          <a:spcPts val="800"/>
                        </a:spcAft>
                      </a:pPr>
                      <a:r>
                        <a:rPr lang="he-IL" sz="1400">
                          <a:effectLst/>
                          <a:latin typeface="Calibri" panose="020F0502020204030204" pitchFamily="34" charset="0"/>
                          <a:ea typeface="Calibri" panose="020F0502020204030204" pitchFamily="34" charset="0"/>
                          <a:cs typeface="David" panose="020E0502060401010101" pitchFamily="34" charset="-79"/>
                        </a:rPr>
                        <a:t>1,712</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lnSpc>
                          <a:spcPct val="107000"/>
                        </a:lnSpc>
                        <a:spcAft>
                          <a:spcPts val="800"/>
                        </a:spcAft>
                      </a:pPr>
                      <a:r>
                        <a:rPr lang="he-IL" sz="1400">
                          <a:effectLst/>
                          <a:latin typeface="Calibri" panose="020F0502020204030204" pitchFamily="34" charset="0"/>
                          <a:ea typeface="Calibri" panose="020F0502020204030204" pitchFamily="34" charset="0"/>
                          <a:cs typeface="David" panose="020E0502060401010101" pitchFamily="34" charset="-79"/>
                        </a:rPr>
                        <a:t>1,697.2</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lnSpc>
                          <a:spcPct val="107000"/>
                        </a:lnSpc>
                        <a:spcAft>
                          <a:spcPts val="800"/>
                        </a:spcAft>
                      </a:pPr>
                      <a:r>
                        <a:rPr lang="he-IL" sz="1400">
                          <a:effectLst/>
                          <a:latin typeface="Calibri" panose="020F0502020204030204" pitchFamily="34" charset="0"/>
                          <a:ea typeface="Calibri" panose="020F0502020204030204" pitchFamily="34" charset="0"/>
                          <a:cs typeface="David" panose="020E0502060401010101" pitchFamily="34" charset="-79"/>
                        </a:rPr>
                        <a:t>14.8</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algn="ctr" rtl="1">
                        <a:lnSpc>
                          <a:spcPct val="107000"/>
                        </a:lnSpc>
                        <a:spcAft>
                          <a:spcPts val="800"/>
                        </a:spcAft>
                      </a:pPr>
                      <a:r>
                        <a:rPr lang="he-IL" sz="1400" b="1">
                          <a:effectLst/>
                          <a:latin typeface="Calibri" panose="020F0502020204030204" pitchFamily="34" charset="0"/>
                          <a:ea typeface="Calibri" panose="020F0502020204030204" pitchFamily="34" charset="0"/>
                          <a:cs typeface="David" panose="020E0502060401010101" pitchFamily="34" charset="-79"/>
                        </a:rPr>
                        <a:t>2012</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CC2E5"/>
                    </a:solidFill>
                  </a:tcPr>
                </a:tc>
                <a:tc>
                  <a:txBody>
                    <a:bodyPr/>
                    <a:lstStyle/>
                    <a:p>
                      <a:pPr algn="ctr" rtl="1">
                        <a:lnSpc>
                          <a:spcPct val="107000"/>
                        </a:lnSpc>
                        <a:spcAft>
                          <a:spcPts val="800"/>
                        </a:spcAft>
                      </a:pPr>
                      <a:r>
                        <a:rPr lang="he-IL" sz="1400">
                          <a:effectLst/>
                          <a:latin typeface="Calibri" panose="020F0502020204030204" pitchFamily="34" charset="0"/>
                          <a:ea typeface="Calibri" panose="020F0502020204030204" pitchFamily="34" charset="0"/>
                          <a:cs typeface="David" panose="020E0502060401010101" pitchFamily="34" charset="-79"/>
                        </a:rPr>
                        <a:t>1,610</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lnSpc>
                          <a:spcPct val="107000"/>
                        </a:lnSpc>
                        <a:spcAft>
                          <a:spcPts val="800"/>
                        </a:spcAft>
                      </a:pPr>
                      <a:r>
                        <a:rPr lang="he-IL" sz="1400">
                          <a:effectLst/>
                          <a:latin typeface="Calibri" panose="020F0502020204030204" pitchFamily="34" charset="0"/>
                          <a:ea typeface="Calibri" panose="020F0502020204030204" pitchFamily="34" charset="0"/>
                          <a:cs typeface="David" panose="020E0502060401010101" pitchFamily="34" charset="-79"/>
                        </a:rPr>
                        <a:t>1,616.4</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lnSpc>
                          <a:spcPct val="107000"/>
                        </a:lnSpc>
                        <a:spcAft>
                          <a:spcPts val="800"/>
                        </a:spcAft>
                      </a:pPr>
                      <a:r>
                        <a:rPr lang="he-IL" sz="1400">
                          <a:effectLst/>
                          <a:latin typeface="Calibri" panose="020F0502020204030204" pitchFamily="34" charset="0"/>
                          <a:ea typeface="Calibri" panose="020F0502020204030204" pitchFamily="34" charset="0"/>
                          <a:cs typeface="David" panose="020E0502060401010101" pitchFamily="34" charset="-79"/>
                        </a:rPr>
                        <a:t>6.4</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algn="ctr" rtl="1">
                        <a:lnSpc>
                          <a:spcPct val="107000"/>
                        </a:lnSpc>
                        <a:spcAft>
                          <a:spcPts val="800"/>
                        </a:spcAft>
                      </a:pPr>
                      <a:r>
                        <a:rPr lang="he-IL" sz="1400" b="1">
                          <a:effectLst/>
                          <a:latin typeface="Calibri" panose="020F0502020204030204" pitchFamily="34" charset="0"/>
                          <a:ea typeface="Calibri" panose="020F0502020204030204" pitchFamily="34" charset="0"/>
                          <a:cs typeface="David" panose="020E0502060401010101" pitchFamily="34" charset="-79"/>
                        </a:rPr>
                        <a:t>2013</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CC2E5"/>
                    </a:solidFill>
                  </a:tcPr>
                </a:tc>
                <a:tc>
                  <a:txBody>
                    <a:bodyPr/>
                    <a:lstStyle/>
                    <a:p>
                      <a:pPr algn="ctr" rtl="1">
                        <a:lnSpc>
                          <a:spcPct val="107000"/>
                        </a:lnSpc>
                        <a:spcAft>
                          <a:spcPts val="800"/>
                        </a:spcAft>
                      </a:pPr>
                      <a:r>
                        <a:rPr lang="he-IL" sz="1400">
                          <a:effectLst/>
                          <a:latin typeface="Calibri" panose="020F0502020204030204" pitchFamily="34" charset="0"/>
                          <a:ea typeface="Calibri" panose="020F0502020204030204" pitchFamily="34" charset="0"/>
                          <a:cs typeface="David" panose="020E0502060401010101" pitchFamily="34" charset="-79"/>
                        </a:rPr>
                        <a:t>2,098</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lnSpc>
                          <a:spcPct val="107000"/>
                        </a:lnSpc>
                        <a:spcAft>
                          <a:spcPts val="800"/>
                        </a:spcAft>
                      </a:pPr>
                      <a:r>
                        <a:rPr lang="he-IL" sz="1400">
                          <a:effectLst/>
                          <a:latin typeface="Calibri" panose="020F0502020204030204" pitchFamily="34" charset="0"/>
                          <a:ea typeface="Calibri" panose="020F0502020204030204" pitchFamily="34" charset="0"/>
                          <a:cs typeface="David" panose="020E0502060401010101" pitchFamily="34" charset="-79"/>
                        </a:rPr>
                        <a:t>1,535.6</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lnSpc>
                          <a:spcPct val="107000"/>
                        </a:lnSpc>
                        <a:spcAft>
                          <a:spcPts val="800"/>
                        </a:spcAft>
                      </a:pPr>
                      <a:r>
                        <a:rPr lang="he-IL" sz="1400">
                          <a:effectLst/>
                          <a:latin typeface="Calibri" panose="020F0502020204030204" pitchFamily="34" charset="0"/>
                          <a:ea typeface="Calibri" panose="020F0502020204030204" pitchFamily="34" charset="0"/>
                          <a:cs typeface="David" panose="020E0502060401010101" pitchFamily="34" charset="-79"/>
                        </a:rPr>
                        <a:t>562.4</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algn="ctr" rtl="1">
                        <a:lnSpc>
                          <a:spcPct val="107000"/>
                        </a:lnSpc>
                        <a:spcAft>
                          <a:spcPts val="800"/>
                        </a:spcAft>
                      </a:pPr>
                      <a:r>
                        <a:rPr lang="he-IL" sz="1400" b="1">
                          <a:effectLst/>
                          <a:latin typeface="Calibri" panose="020F0502020204030204" pitchFamily="34" charset="0"/>
                          <a:ea typeface="Calibri" panose="020F0502020204030204" pitchFamily="34" charset="0"/>
                          <a:cs typeface="David" panose="020E0502060401010101" pitchFamily="34" charset="-79"/>
                        </a:rPr>
                        <a:t>2014</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CC2E5"/>
                    </a:solidFill>
                  </a:tcPr>
                </a:tc>
                <a:tc>
                  <a:txBody>
                    <a:bodyPr/>
                    <a:lstStyle/>
                    <a:p>
                      <a:pPr algn="ctr" rtl="1">
                        <a:lnSpc>
                          <a:spcPct val="107000"/>
                        </a:lnSpc>
                        <a:spcAft>
                          <a:spcPts val="800"/>
                        </a:spcAft>
                      </a:pPr>
                      <a:r>
                        <a:rPr lang="he-IL" sz="1400">
                          <a:effectLst/>
                          <a:latin typeface="Calibri" panose="020F0502020204030204" pitchFamily="34" charset="0"/>
                          <a:ea typeface="Calibri" panose="020F0502020204030204" pitchFamily="34" charset="0"/>
                          <a:cs typeface="David" panose="020E0502060401010101" pitchFamily="34" charset="-79"/>
                        </a:rPr>
                        <a:t>1,241</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lnSpc>
                          <a:spcPct val="107000"/>
                        </a:lnSpc>
                        <a:spcAft>
                          <a:spcPts val="800"/>
                        </a:spcAft>
                      </a:pPr>
                      <a:r>
                        <a:rPr lang="he-IL" sz="1400">
                          <a:effectLst/>
                          <a:latin typeface="Calibri" panose="020F0502020204030204" pitchFamily="34" charset="0"/>
                          <a:ea typeface="Calibri" panose="020F0502020204030204" pitchFamily="34" charset="0"/>
                          <a:cs typeface="David" panose="020E0502060401010101" pitchFamily="34" charset="-79"/>
                        </a:rPr>
                        <a:t>1,454.8</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lnSpc>
                          <a:spcPct val="107000"/>
                        </a:lnSpc>
                        <a:spcAft>
                          <a:spcPts val="800"/>
                        </a:spcAft>
                      </a:pPr>
                      <a:r>
                        <a:rPr lang="he-IL" sz="1400">
                          <a:effectLst/>
                          <a:latin typeface="Calibri" panose="020F0502020204030204" pitchFamily="34" charset="0"/>
                          <a:ea typeface="Calibri" panose="020F0502020204030204" pitchFamily="34" charset="0"/>
                          <a:cs typeface="David" panose="020E0502060401010101" pitchFamily="34" charset="-79"/>
                        </a:rPr>
                        <a:t>213.8</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algn="ctr" rtl="1">
                        <a:lnSpc>
                          <a:spcPct val="107000"/>
                        </a:lnSpc>
                        <a:spcAft>
                          <a:spcPts val="800"/>
                        </a:spcAft>
                      </a:pPr>
                      <a:r>
                        <a:rPr lang="he-IL" sz="1400" b="1">
                          <a:effectLst/>
                          <a:latin typeface="Calibri" panose="020F0502020204030204" pitchFamily="34" charset="0"/>
                          <a:ea typeface="Calibri" panose="020F0502020204030204" pitchFamily="34" charset="0"/>
                          <a:cs typeface="David" panose="020E0502060401010101" pitchFamily="34" charset="-79"/>
                        </a:rPr>
                        <a:t>2015</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CC2E5"/>
                    </a:solidFill>
                  </a:tcPr>
                </a:tc>
                <a:tc>
                  <a:txBody>
                    <a:bodyPr/>
                    <a:lstStyle/>
                    <a:p>
                      <a:pPr algn="ctr" rtl="1">
                        <a:lnSpc>
                          <a:spcPct val="107000"/>
                        </a:lnSpc>
                        <a:spcAft>
                          <a:spcPts val="800"/>
                        </a:spcAft>
                      </a:pPr>
                      <a:r>
                        <a:rPr lang="he-IL" sz="1400">
                          <a:effectLst/>
                          <a:latin typeface="Calibri" panose="020F0502020204030204" pitchFamily="34" charset="0"/>
                          <a:ea typeface="Calibri" panose="020F0502020204030204" pitchFamily="34" charset="0"/>
                          <a:cs typeface="David" panose="020E0502060401010101" pitchFamily="34" charset="-79"/>
                        </a:rPr>
                        <a:t>1,034</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lnSpc>
                          <a:spcPct val="107000"/>
                        </a:lnSpc>
                        <a:spcAft>
                          <a:spcPts val="800"/>
                        </a:spcAft>
                      </a:pPr>
                      <a:r>
                        <a:rPr lang="he-IL" sz="1400">
                          <a:effectLst/>
                          <a:latin typeface="Calibri" panose="020F0502020204030204" pitchFamily="34" charset="0"/>
                          <a:ea typeface="Calibri" panose="020F0502020204030204" pitchFamily="34" charset="0"/>
                          <a:cs typeface="David" panose="020E0502060401010101" pitchFamily="34" charset="-79"/>
                        </a:rPr>
                        <a:t>1,374</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lnSpc>
                          <a:spcPct val="107000"/>
                        </a:lnSpc>
                        <a:spcAft>
                          <a:spcPts val="800"/>
                        </a:spcAft>
                      </a:pPr>
                      <a:r>
                        <a:rPr lang="he-IL" sz="1400">
                          <a:effectLst/>
                          <a:latin typeface="Calibri" panose="020F0502020204030204" pitchFamily="34" charset="0"/>
                          <a:ea typeface="Calibri" panose="020F0502020204030204" pitchFamily="34" charset="0"/>
                          <a:cs typeface="David" panose="020E0502060401010101" pitchFamily="34" charset="-79"/>
                        </a:rPr>
                        <a:t>340</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algn="ctr" rtl="1">
                        <a:lnSpc>
                          <a:spcPct val="107000"/>
                        </a:lnSpc>
                        <a:spcAft>
                          <a:spcPts val="800"/>
                        </a:spcAft>
                      </a:pPr>
                      <a:r>
                        <a:rPr lang="he-IL" sz="1400" b="1">
                          <a:effectLst/>
                          <a:latin typeface="Calibri" panose="020F0502020204030204" pitchFamily="34" charset="0"/>
                          <a:ea typeface="Calibri" panose="020F0502020204030204" pitchFamily="34" charset="0"/>
                          <a:cs typeface="David" panose="020E0502060401010101" pitchFamily="34" charset="-79"/>
                        </a:rPr>
                        <a:t>2016</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CC2E5"/>
                    </a:solidFill>
                  </a:tcPr>
                </a:tc>
                <a:tc>
                  <a:txBody>
                    <a:bodyPr/>
                    <a:lstStyle/>
                    <a:p>
                      <a:pPr algn="ctr" rtl="1">
                        <a:lnSpc>
                          <a:spcPct val="107000"/>
                        </a:lnSpc>
                        <a:spcAft>
                          <a:spcPts val="800"/>
                        </a:spcAft>
                      </a:pPr>
                      <a:r>
                        <a:rPr lang="he-IL" sz="1400">
                          <a:effectLst/>
                          <a:latin typeface="Calibri" panose="020F0502020204030204" pitchFamily="34" charset="0"/>
                          <a:ea typeface="Calibri" panose="020F0502020204030204" pitchFamily="34" charset="0"/>
                          <a:cs typeface="David" panose="020E0502060401010101" pitchFamily="34" charset="-79"/>
                        </a:rPr>
                        <a:t>1,126</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lnSpc>
                          <a:spcPct val="107000"/>
                        </a:lnSpc>
                        <a:spcAft>
                          <a:spcPts val="800"/>
                        </a:spcAft>
                      </a:pPr>
                      <a:r>
                        <a:rPr lang="he-IL" sz="1400">
                          <a:effectLst/>
                          <a:latin typeface="Calibri" panose="020F0502020204030204" pitchFamily="34" charset="0"/>
                          <a:ea typeface="Calibri" panose="020F0502020204030204" pitchFamily="34" charset="0"/>
                          <a:cs typeface="David" panose="020E0502060401010101" pitchFamily="34" charset="-79"/>
                        </a:rPr>
                        <a:t>1,293.2</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lnSpc>
                          <a:spcPct val="107000"/>
                        </a:lnSpc>
                        <a:spcAft>
                          <a:spcPts val="800"/>
                        </a:spcAft>
                      </a:pPr>
                      <a:r>
                        <a:rPr lang="he-IL" sz="1400">
                          <a:effectLst/>
                          <a:latin typeface="Calibri" panose="020F0502020204030204" pitchFamily="34" charset="0"/>
                          <a:ea typeface="Calibri" panose="020F0502020204030204" pitchFamily="34" charset="0"/>
                          <a:cs typeface="David" panose="020E0502060401010101" pitchFamily="34" charset="-79"/>
                        </a:rPr>
                        <a:t>167.2</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algn="ctr" rtl="1">
                        <a:lnSpc>
                          <a:spcPct val="107000"/>
                        </a:lnSpc>
                        <a:spcAft>
                          <a:spcPts val="800"/>
                        </a:spcAft>
                      </a:pPr>
                      <a:r>
                        <a:rPr lang="he-IL" sz="1400" b="1">
                          <a:effectLst/>
                          <a:latin typeface="Calibri" panose="020F0502020204030204" pitchFamily="34" charset="0"/>
                          <a:ea typeface="Calibri" panose="020F0502020204030204" pitchFamily="34" charset="0"/>
                          <a:cs typeface="David" panose="020E0502060401010101" pitchFamily="34" charset="-79"/>
                        </a:rPr>
                        <a:t>2017</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CC2E5"/>
                    </a:solidFill>
                  </a:tcPr>
                </a:tc>
                <a:tc>
                  <a:txBody>
                    <a:bodyPr/>
                    <a:lstStyle/>
                    <a:p>
                      <a:pPr algn="ctr" rtl="1">
                        <a:lnSpc>
                          <a:spcPct val="107000"/>
                        </a:lnSpc>
                        <a:spcAft>
                          <a:spcPts val="800"/>
                        </a:spcAft>
                      </a:pPr>
                      <a:r>
                        <a:rPr lang="he-IL" sz="1400">
                          <a:effectLst/>
                          <a:latin typeface="Calibri" panose="020F0502020204030204" pitchFamily="34" charset="0"/>
                          <a:ea typeface="Calibri" panose="020F0502020204030204" pitchFamily="34" charset="0"/>
                          <a:cs typeface="David" panose="020E0502060401010101" pitchFamily="34" charset="-79"/>
                        </a:rPr>
                        <a:t>1,479</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lnSpc>
                          <a:spcPct val="107000"/>
                        </a:lnSpc>
                        <a:spcAft>
                          <a:spcPts val="800"/>
                        </a:spcAft>
                      </a:pPr>
                      <a:r>
                        <a:rPr lang="he-IL" sz="1400">
                          <a:effectLst/>
                          <a:latin typeface="Calibri" panose="020F0502020204030204" pitchFamily="34" charset="0"/>
                          <a:ea typeface="Calibri" panose="020F0502020204030204" pitchFamily="34" charset="0"/>
                          <a:cs typeface="David" panose="020E0502060401010101" pitchFamily="34" charset="-79"/>
                        </a:rPr>
                        <a:t>1,212.4</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lnSpc>
                          <a:spcPct val="107000"/>
                        </a:lnSpc>
                        <a:spcAft>
                          <a:spcPts val="800"/>
                        </a:spcAft>
                      </a:pPr>
                      <a:r>
                        <a:rPr lang="he-IL" sz="1400">
                          <a:effectLst/>
                          <a:latin typeface="Calibri" panose="020F0502020204030204" pitchFamily="34" charset="0"/>
                          <a:ea typeface="Calibri" panose="020F0502020204030204" pitchFamily="34" charset="0"/>
                          <a:cs typeface="David" panose="020E0502060401010101" pitchFamily="34" charset="-79"/>
                        </a:rPr>
                        <a:t>266.6</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algn="ctr" rtl="1">
                        <a:lnSpc>
                          <a:spcPct val="107000"/>
                        </a:lnSpc>
                        <a:spcAft>
                          <a:spcPts val="800"/>
                        </a:spcAft>
                      </a:pPr>
                      <a:r>
                        <a:rPr lang="he-IL" sz="1400" b="1">
                          <a:effectLst/>
                          <a:latin typeface="Calibri" panose="020F0502020204030204" pitchFamily="34" charset="0"/>
                          <a:ea typeface="Calibri" panose="020F0502020204030204" pitchFamily="34" charset="0"/>
                          <a:cs typeface="David" panose="020E0502060401010101" pitchFamily="34" charset="-79"/>
                        </a:rPr>
                        <a:t>2018</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CC2E5"/>
                    </a:solidFill>
                  </a:tcPr>
                </a:tc>
                <a:tc>
                  <a:txBody>
                    <a:bodyPr/>
                    <a:lstStyle/>
                    <a:p>
                      <a:pPr algn="ctr" rtl="1">
                        <a:lnSpc>
                          <a:spcPct val="107000"/>
                        </a:lnSpc>
                        <a:spcAft>
                          <a:spcPts val="800"/>
                        </a:spcAft>
                      </a:pPr>
                      <a:r>
                        <a:rPr lang="he-IL" sz="1400">
                          <a:effectLst/>
                          <a:latin typeface="Calibri" panose="020F0502020204030204" pitchFamily="34" charset="0"/>
                          <a:ea typeface="Calibri" panose="020F0502020204030204" pitchFamily="34" charset="0"/>
                          <a:cs typeface="David" panose="020E0502060401010101" pitchFamily="34" charset="-79"/>
                        </a:rPr>
                        <a:t>-</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lnSpc>
                          <a:spcPct val="107000"/>
                        </a:lnSpc>
                        <a:spcAft>
                          <a:spcPts val="800"/>
                        </a:spcAft>
                      </a:pPr>
                      <a:r>
                        <a:rPr lang="he-IL" sz="1400">
                          <a:effectLst/>
                          <a:latin typeface="Calibri" panose="020F0502020204030204" pitchFamily="34" charset="0"/>
                          <a:ea typeface="Calibri" panose="020F0502020204030204" pitchFamily="34" charset="0"/>
                          <a:cs typeface="David" panose="020E0502060401010101" pitchFamily="34" charset="-79"/>
                        </a:rPr>
                        <a:t>1,131.6</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lnSpc>
                          <a:spcPct val="107000"/>
                        </a:lnSpc>
                        <a:spcAft>
                          <a:spcPts val="800"/>
                        </a:spcAft>
                      </a:pPr>
                      <a:r>
                        <a:rPr lang="he-IL" sz="1400" dirty="0">
                          <a:effectLst/>
                          <a:latin typeface="Calibri" panose="020F0502020204030204" pitchFamily="34" charset="0"/>
                          <a:ea typeface="Calibri" panose="020F0502020204030204" pitchFamily="34" charset="0"/>
                          <a:cs typeface="David" panose="020E0502060401010101" pitchFamily="34" charset="-79"/>
                        </a:rPr>
                        <a:t>-</a:t>
                      </a:r>
                      <a:endParaRPr lang="en-US" sz="11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pic>
        <p:nvPicPr>
          <p:cNvPr id="6" name="תמונה 5"/>
          <p:cNvPicPr>
            <a:picLocks noChangeAspect="1"/>
          </p:cNvPicPr>
          <p:nvPr/>
        </p:nvPicPr>
        <p:blipFill>
          <a:blip r:embed="rId2"/>
          <a:stretch>
            <a:fillRect/>
          </a:stretch>
        </p:blipFill>
        <p:spPr>
          <a:xfrm>
            <a:off x="2483768" y="4077072"/>
            <a:ext cx="4167226" cy="2420888"/>
          </a:xfrm>
          <a:prstGeom prst="rect">
            <a:avLst/>
          </a:prstGeom>
        </p:spPr>
      </p:pic>
    </p:spTree>
    <p:extLst>
      <p:ext uri="{BB962C8B-B14F-4D97-AF65-F5344CB8AC3E}">
        <p14:creationId xmlns:p14="http://schemas.microsoft.com/office/powerpoint/2010/main" val="106769610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מלבן 5"/>
          <p:cNvSpPr/>
          <p:nvPr/>
        </p:nvSpPr>
        <p:spPr>
          <a:xfrm>
            <a:off x="971600" y="1556792"/>
            <a:ext cx="5976664" cy="4850943"/>
          </a:xfrm>
          <a:prstGeom prst="rect">
            <a:avLst/>
          </a:prstGeom>
        </p:spPr>
        <p:txBody>
          <a:bodyPr wrap="square">
            <a:spAutoFit/>
          </a:bodyPr>
          <a:lstStyle/>
          <a:p>
            <a:pPr algn="l" rtl="0">
              <a:lnSpc>
                <a:spcPct val="107000"/>
              </a:lnSpc>
              <a:spcAft>
                <a:spcPts val="800"/>
              </a:spcAft>
              <a:tabLst>
                <a:tab pos="1999615" algn="l"/>
              </a:tabLst>
            </a:pPr>
            <a:r>
              <a:rPr lang="en-US" sz="1600" b="1" dirty="0">
                <a:latin typeface="Calisto MT"/>
                <a:ea typeface="Calibri" panose="020F0502020204030204" pitchFamily="34" charset="0"/>
                <a:cs typeface="David" panose="020E0502060401010101" pitchFamily="34" charset="-79"/>
              </a:rPr>
              <a:t>M.A.D- </a:t>
            </a:r>
            <a:r>
              <a:rPr lang="he-IL" sz="1600" b="1" dirty="0">
                <a:latin typeface="Calisto MT"/>
                <a:ea typeface="Calibri" panose="020F0502020204030204" pitchFamily="34" charset="0"/>
                <a:cs typeface="David" panose="020E0502060401010101" pitchFamily="34" charset="-79"/>
              </a:rPr>
              <a:t>ממוצע </a:t>
            </a:r>
            <a:r>
              <a:rPr lang="he-IL" sz="1600" b="1" dirty="0" smtClean="0">
                <a:latin typeface="Calisto MT"/>
                <a:ea typeface="Calibri" panose="020F0502020204030204" pitchFamily="34" charset="0"/>
                <a:cs typeface="David" panose="020E0502060401010101" pitchFamily="34" charset="-79"/>
              </a:rPr>
              <a:t>פשוט</a:t>
            </a:r>
            <a:endParaRPr lang="en-US" sz="1100" dirty="0">
              <a:latin typeface="Calibri" panose="020F0502020204030204" pitchFamily="34" charset="0"/>
              <a:ea typeface="Calibri" panose="020F0502020204030204" pitchFamily="34" charset="0"/>
              <a:cs typeface="Arial" panose="020B0604020202020204" pitchFamily="34" charset="0"/>
            </a:endParaRPr>
          </a:p>
          <a:p>
            <a:pPr algn="l" rtl="0">
              <a:lnSpc>
                <a:spcPct val="107000"/>
              </a:lnSpc>
              <a:spcAft>
                <a:spcPts val="800"/>
              </a:spcAft>
              <a:tabLst>
                <a:tab pos="1999615" algn="l"/>
              </a:tabLst>
            </a:pPr>
            <a:r>
              <a:rPr lang="he-IL" sz="1400" u="sng" dirty="0">
                <a:latin typeface="Calibri" panose="020F0502020204030204" pitchFamily="34" charset="0"/>
                <a:ea typeface="Calibri" panose="020F0502020204030204" pitchFamily="34" charset="0"/>
                <a:cs typeface="Times New Roman" panose="02020603050405020304" pitchFamily="18" charset="0"/>
              </a:rPr>
              <a:t>437+529.2+630.4+438.8+19.7</a:t>
            </a:r>
            <a:r>
              <a:rPr lang="en-US" sz="1400" dirty="0">
                <a:latin typeface="Times New Roman" panose="02020603050405020304" pitchFamily="18" charset="0"/>
                <a:ea typeface="Calibri" panose="020F0502020204030204" pitchFamily="34" charset="0"/>
                <a:cs typeface="Arial" panose="020B0604020202020204" pitchFamily="34" charset="0"/>
              </a:rPr>
              <a:t>= 411.02</a:t>
            </a:r>
            <a:endParaRPr lang="en-US" sz="1100" dirty="0">
              <a:latin typeface="Calibri" panose="020F0502020204030204" pitchFamily="34" charset="0"/>
              <a:ea typeface="Calibri" panose="020F0502020204030204" pitchFamily="34" charset="0"/>
              <a:cs typeface="Arial" panose="020B0604020202020204" pitchFamily="34" charset="0"/>
            </a:endParaRPr>
          </a:p>
          <a:p>
            <a:pPr algn="l" rtl="0">
              <a:lnSpc>
                <a:spcPct val="107000"/>
              </a:lnSpc>
              <a:spcAft>
                <a:spcPts val="800"/>
              </a:spcAft>
              <a:tabLst>
                <a:tab pos="1999615" algn="l"/>
              </a:tabLst>
            </a:pPr>
            <a:r>
              <a:rPr lang="en-US" sz="1400" dirty="0">
                <a:latin typeface="Times New Roman" panose="02020603050405020304" pitchFamily="18" charset="0"/>
                <a:ea typeface="Calibri" panose="020F0502020204030204" pitchFamily="34" charset="0"/>
                <a:cs typeface="Arial" panose="020B0604020202020204" pitchFamily="34" charset="0"/>
              </a:rPr>
              <a:t>                            </a:t>
            </a:r>
            <a:r>
              <a:rPr lang="en-US" sz="1400" dirty="0" smtClean="0">
                <a:latin typeface="Times New Roman" panose="02020603050405020304" pitchFamily="18" charset="0"/>
                <a:ea typeface="Calibri" panose="020F0502020204030204" pitchFamily="34" charset="0"/>
                <a:cs typeface="Arial" panose="020B0604020202020204" pitchFamily="34" charset="0"/>
              </a:rPr>
              <a:t>5</a:t>
            </a:r>
            <a:endParaRPr lang="en-US" sz="1100" dirty="0">
              <a:latin typeface="Calibri" panose="020F0502020204030204" pitchFamily="34" charset="0"/>
              <a:ea typeface="Calibri" panose="020F0502020204030204" pitchFamily="34" charset="0"/>
              <a:cs typeface="Arial" panose="020B0604020202020204" pitchFamily="34" charset="0"/>
            </a:endParaRPr>
          </a:p>
          <a:p>
            <a:pPr algn="l" rtl="0">
              <a:lnSpc>
                <a:spcPct val="107000"/>
              </a:lnSpc>
              <a:spcAft>
                <a:spcPts val="800"/>
              </a:spcAft>
              <a:tabLst>
                <a:tab pos="1999615" algn="l"/>
              </a:tabLst>
            </a:pPr>
            <a:r>
              <a:rPr lang="en-US" sz="1600" b="1" dirty="0">
                <a:latin typeface="Calisto MT"/>
                <a:ea typeface="Calibri" panose="020F0502020204030204" pitchFamily="34" charset="0"/>
                <a:cs typeface="David" panose="020E0502060401010101" pitchFamily="34" charset="-79"/>
              </a:rPr>
              <a:t>M.A.D- </a:t>
            </a:r>
            <a:r>
              <a:rPr lang="he-IL" sz="1600" b="1" dirty="0">
                <a:latin typeface="Calisto MT"/>
                <a:ea typeface="Calibri" panose="020F0502020204030204" pitchFamily="34" charset="0"/>
                <a:cs typeface="David" panose="020E0502060401010101" pitchFamily="34" charset="-79"/>
              </a:rPr>
              <a:t>ממוצע נע </a:t>
            </a:r>
            <a:r>
              <a:rPr lang="he-IL" sz="1600" b="1" dirty="0" smtClean="0">
                <a:latin typeface="Calisto MT"/>
                <a:ea typeface="Calibri" panose="020F0502020204030204" pitchFamily="34" charset="0"/>
                <a:cs typeface="David" panose="020E0502060401010101" pitchFamily="34" charset="-79"/>
              </a:rPr>
              <a:t>דו-שנתי</a:t>
            </a:r>
            <a:endParaRPr lang="en-US" sz="1100" dirty="0">
              <a:latin typeface="Calibri" panose="020F0502020204030204" pitchFamily="34" charset="0"/>
              <a:ea typeface="Calibri" panose="020F0502020204030204" pitchFamily="34" charset="0"/>
              <a:cs typeface="Arial" panose="020B0604020202020204" pitchFamily="34" charset="0"/>
            </a:endParaRPr>
          </a:p>
          <a:p>
            <a:pPr algn="l" rtl="0">
              <a:lnSpc>
                <a:spcPct val="107000"/>
              </a:lnSpc>
              <a:spcAft>
                <a:spcPts val="800"/>
              </a:spcAft>
              <a:tabLst>
                <a:tab pos="1999615" algn="l"/>
              </a:tabLst>
            </a:pPr>
            <a:r>
              <a:rPr lang="he-IL" sz="1400" u="sng" dirty="0">
                <a:latin typeface="Calibri" panose="020F0502020204030204" pitchFamily="34" charset="0"/>
                <a:ea typeface="Calibri" panose="020F0502020204030204" pitchFamily="34" charset="0"/>
                <a:cs typeface="Times New Roman" panose="02020603050405020304" pitchFamily="18" charset="0"/>
              </a:rPr>
              <a:t>437+613+635.5+11.5+399</a:t>
            </a:r>
            <a:r>
              <a:rPr lang="en-US" sz="1400" dirty="0">
                <a:latin typeface="Times New Roman" panose="02020603050405020304" pitchFamily="18" charset="0"/>
                <a:ea typeface="Calibri" panose="020F0502020204030204" pitchFamily="34" charset="0"/>
                <a:cs typeface="Arial" panose="020B0604020202020204" pitchFamily="34" charset="0"/>
              </a:rPr>
              <a:t>= </a:t>
            </a:r>
            <a:r>
              <a:rPr lang="he-IL" sz="1400" dirty="0">
                <a:latin typeface="Times New Roman" panose="02020603050405020304" pitchFamily="18" charset="0"/>
                <a:ea typeface="Calibri" panose="020F0502020204030204" pitchFamily="34" charset="0"/>
              </a:rPr>
              <a:t>419.2</a:t>
            </a:r>
            <a:endParaRPr lang="en-US" sz="1100" dirty="0">
              <a:latin typeface="Calibri" panose="020F0502020204030204" pitchFamily="34" charset="0"/>
              <a:ea typeface="Calibri" panose="020F0502020204030204" pitchFamily="34" charset="0"/>
              <a:cs typeface="Arial" panose="020B0604020202020204" pitchFamily="34" charset="0"/>
            </a:endParaRPr>
          </a:p>
          <a:p>
            <a:pPr algn="l" rtl="0">
              <a:lnSpc>
                <a:spcPct val="107000"/>
              </a:lnSpc>
              <a:spcAft>
                <a:spcPts val="800"/>
              </a:spcAft>
              <a:tabLst>
                <a:tab pos="1999615" algn="l"/>
              </a:tabLst>
            </a:pPr>
            <a:r>
              <a:rPr lang="en-US" sz="1400" dirty="0">
                <a:latin typeface="Times New Roman" panose="02020603050405020304" pitchFamily="18" charset="0"/>
                <a:ea typeface="Calibri" panose="020F0502020204030204" pitchFamily="34" charset="0"/>
                <a:cs typeface="Arial" panose="020B0604020202020204" pitchFamily="34" charset="0"/>
              </a:rPr>
              <a:t>                            </a:t>
            </a:r>
            <a:r>
              <a:rPr lang="en-US" sz="1400" dirty="0" smtClean="0">
                <a:latin typeface="Times New Roman" panose="02020603050405020304" pitchFamily="18" charset="0"/>
                <a:ea typeface="Calibri" panose="020F0502020204030204" pitchFamily="34" charset="0"/>
                <a:cs typeface="Arial" panose="020B0604020202020204" pitchFamily="34" charset="0"/>
              </a:rPr>
              <a:t>5</a:t>
            </a:r>
            <a:endParaRPr lang="en-US" sz="1100" dirty="0">
              <a:latin typeface="Calibri" panose="020F0502020204030204" pitchFamily="34" charset="0"/>
              <a:ea typeface="Calibri" panose="020F0502020204030204" pitchFamily="34" charset="0"/>
              <a:cs typeface="Arial" panose="020B0604020202020204" pitchFamily="34" charset="0"/>
            </a:endParaRPr>
          </a:p>
          <a:p>
            <a:pPr algn="l" rtl="0">
              <a:lnSpc>
                <a:spcPct val="107000"/>
              </a:lnSpc>
              <a:spcAft>
                <a:spcPts val="800"/>
              </a:spcAft>
              <a:tabLst>
                <a:tab pos="1999615" algn="l"/>
              </a:tabLst>
            </a:pPr>
            <a:r>
              <a:rPr lang="en-US" sz="1600" b="1" dirty="0">
                <a:latin typeface="Calisto MT"/>
                <a:ea typeface="Calibri" panose="020F0502020204030204" pitchFamily="34" charset="0"/>
                <a:cs typeface="David" panose="020E0502060401010101" pitchFamily="34" charset="-79"/>
              </a:rPr>
              <a:t>M.A.D- </a:t>
            </a:r>
            <a:r>
              <a:rPr lang="he-IL" sz="1600" b="1" dirty="0">
                <a:latin typeface="Calisto MT"/>
                <a:ea typeface="Calibri" panose="020F0502020204030204" pitchFamily="34" charset="0"/>
                <a:cs typeface="David" panose="020E0502060401010101" pitchFamily="34" charset="-79"/>
              </a:rPr>
              <a:t>ממוצע נע תלת-שנתי גדל ב-20%</a:t>
            </a:r>
            <a:endParaRPr lang="en-US" sz="1100" dirty="0">
              <a:latin typeface="Calibri" panose="020F0502020204030204" pitchFamily="34" charset="0"/>
              <a:ea typeface="Calibri" panose="020F0502020204030204" pitchFamily="34" charset="0"/>
              <a:cs typeface="Arial" panose="020B0604020202020204" pitchFamily="34" charset="0"/>
            </a:endParaRPr>
          </a:p>
          <a:p>
            <a:pPr algn="l" rtl="0">
              <a:lnSpc>
                <a:spcPct val="107000"/>
              </a:lnSpc>
              <a:spcAft>
                <a:spcPts val="800"/>
              </a:spcAft>
              <a:tabLst>
                <a:tab pos="1999615" algn="l"/>
              </a:tabLst>
            </a:pPr>
            <a:r>
              <a:rPr lang="he-IL" sz="1600" b="1" dirty="0">
                <a:latin typeface="Calisto MT"/>
                <a:ea typeface="Calibri" panose="020F0502020204030204" pitchFamily="34" charset="0"/>
                <a:cs typeface="David" panose="020E0502060401010101" pitchFamily="34" charset="-79"/>
              </a:rPr>
              <a:t> </a:t>
            </a:r>
            <a:endParaRPr lang="en-US" sz="1100" dirty="0">
              <a:latin typeface="Calibri" panose="020F0502020204030204" pitchFamily="34" charset="0"/>
              <a:ea typeface="Calibri" panose="020F0502020204030204" pitchFamily="34" charset="0"/>
              <a:cs typeface="Arial" panose="020B0604020202020204" pitchFamily="34" charset="0"/>
            </a:endParaRPr>
          </a:p>
          <a:p>
            <a:pPr algn="l" rtl="0">
              <a:lnSpc>
                <a:spcPct val="107000"/>
              </a:lnSpc>
              <a:spcAft>
                <a:spcPts val="800"/>
              </a:spcAft>
              <a:tabLst>
                <a:tab pos="1999615" algn="l"/>
              </a:tabLst>
            </a:pPr>
            <a:r>
              <a:rPr lang="en-US" sz="1400" u="sng" dirty="0">
                <a:latin typeface="Times New Roman" panose="02020603050405020304" pitchFamily="18" charset="0"/>
                <a:ea typeface="Calibri" panose="020F0502020204030204" pitchFamily="34" charset="0"/>
                <a:cs typeface="Arial" panose="020B0604020202020204" pitchFamily="34" charset="0"/>
              </a:rPr>
              <a:t>393</a:t>
            </a:r>
            <a:r>
              <a:rPr lang="he-IL" sz="1400" u="sng" dirty="0">
                <a:latin typeface="Times New Roman" panose="02020603050405020304" pitchFamily="18" charset="0"/>
                <a:ea typeface="Calibri" panose="020F0502020204030204" pitchFamily="34" charset="0"/>
              </a:rPr>
              <a:t>7+587.1+595.1+272.5+315.</a:t>
            </a:r>
            <a:r>
              <a:rPr lang="en-US" sz="1400" u="sng" dirty="0">
                <a:latin typeface="Times New Roman" panose="02020603050405020304" pitchFamily="18" charset="0"/>
                <a:ea typeface="Calibri" panose="020F0502020204030204" pitchFamily="34" charset="0"/>
                <a:cs typeface="Arial" panose="020B0604020202020204" pitchFamily="34" charset="0"/>
              </a:rPr>
              <a:t>.5</a:t>
            </a:r>
            <a:r>
              <a:rPr lang="en-US" sz="1400" dirty="0">
                <a:latin typeface="Times New Roman" panose="02020603050405020304" pitchFamily="18" charset="0"/>
                <a:ea typeface="Calibri" panose="020F0502020204030204" pitchFamily="34" charset="0"/>
                <a:cs typeface="Arial" panose="020B0604020202020204" pitchFamily="34" charset="0"/>
              </a:rPr>
              <a:t>= 432.6                            </a:t>
            </a:r>
            <a:endParaRPr lang="en-US" sz="1100" dirty="0">
              <a:latin typeface="Calibri" panose="020F0502020204030204" pitchFamily="34" charset="0"/>
              <a:ea typeface="Calibri" panose="020F0502020204030204" pitchFamily="34" charset="0"/>
              <a:cs typeface="Arial" panose="020B0604020202020204" pitchFamily="34" charset="0"/>
            </a:endParaRPr>
          </a:p>
          <a:p>
            <a:pPr algn="l" rtl="0">
              <a:lnSpc>
                <a:spcPct val="107000"/>
              </a:lnSpc>
              <a:spcAft>
                <a:spcPts val="800"/>
              </a:spcAft>
              <a:tabLst>
                <a:tab pos="1999615" algn="l"/>
              </a:tabLst>
            </a:pPr>
            <a:r>
              <a:rPr lang="en-US" sz="1400" dirty="0">
                <a:latin typeface="Times New Roman" panose="02020603050405020304" pitchFamily="18" charset="0"/>
                <a:ea typeface="Calibri" panose="020F0502020204030204" pitchFamily="34" charset="0"/>
                <a:cs typeface="Arial" panose="020B0604020202020204" pitchFamily="34" charset="0"/>
              </a:rPr>
              <a:t>                            </a:t>
            </a:r>
            <a:r>
              <a:rPr lang="en-US" sz="1400" dirty="0" smtClean="0">
                <a:latin typeface="Times New Roman" panose="02020603050405020304" pitchFamily="18" charset="0"/>
                <a:ea typeface="Calibri" panose="020F0502020204030204" pitchFamily="34" charset="0"/>
                <a:cs typeface="Arial" panose="020B0604020202020204" pitchFamily="34" charset="0"/>
              </a:rPr>
              <a:t>5</a:t>
            </a:r>
            <a:endParaRPr lang="en-US" sz="1100" dirty="0">
              <a:latin typeface="Calibri" panose="020F0502020204030204" pitchFamily="34" charset="0"/>
              <a:ea typeface="Calibri" panose="020F0502020204030204" pitchFamily="34" charset="0"/>
              <a:cs typeface="Arial" panose="020B0604020202020204" pitchFamily="34" charset="0"/>
            </a:endParaRPr>
          </a:p>
          <a:p>
            <a:pPr algn="l" rtl="0">
              <a:lnSpc>
                <a:spcPct val="107000"/>
              </a:lnSpc>
              <a:spcAft>
                <a:spcPts val="800"/>
              </a:spcAft>
              <a:tabLst>
                <a:tab pos="1999615" algn="l"/>
              </a:tabLst>
            </a:pPr>
            <a:r>
              <a:rPr lang="en-US" sz="1600" b="1" dirty="0">
                <a:latin typeface="Calisto MT"/>
                <a:ea typeface="Calibri" panose="020F0502020204030204" pitchFamily="34" charset="0"/>
                <a:cs typeface="David" panose="020E0502060401010101" pitchFamily="34" charset="-79"/>
              </a:rPr>
              <a:t>M.A.D- </a:t>
            </a:r>
            <a:r>
              <a:rPr lang="he-IL" sz="1600" b="1" dirty="0">
                <a:latin typeface="Calisto MT"/>
                <a:ea typeface="Calibri" panose="020F0502020204030204" pitchFamily="34" charset="0"/>
                <a:cs typeface="David" panose="020E0502060401010101" pitchFamily="34" charset="-79"/>
              </a:rPr>
              <a:t>החלקה </a:t>
            </a:r>
            <a:r>
              <a:rPr lang="he-IL" sz="1600" b="1" dirty="0" err="1">
                <a:latin typeface="Calisto MT"/>
                <a:ea typeface="Calibri" panose="020F0502020204030204" pitchFamily="34" charset="0"/>
                <a:cs typeface="David" panose="020E0502060401010101" pitchFamily="34" charset="-79"/>
              </a:rPr>
              <a:t>מעריכית</a:t>
            </a:r>
            <a:r>
              <a:rPr lang="he-IL" sz="1600" b="1" dirty="0">
                <a:latin typeface="Calisto MT"/>
                <a:ea typeface="Calibri" panose="020F0502020204030204" pitchFamily="34" charset="0"/>
                <a:cs typeface="David" panose="020E0502060401010101" pitchFamily="34" charset="-79"/>
              </a:rPr>
              <a:t> </a:t>
            </a:r>
            <a:r>
              <a:rPr lang="he-IL" sz="1600" b="1" dirty="0" smtClean="0">
                <a:latin typeface="Calisto MT"/>
                <a:ea typeface="Calibri" panose="020F0502020204030204" pitchFamily="34" charset="0"/>
                <a:cs typeface="David" panose="020E0502060401010101" pitchFamily="34" charset="-79"/>
              </a:rPr>
              <a:t>0.2</a:t>
            </a:r>
            <a:endParaRPr lang="en-US" sz="1100" dirty="0">
              <a:latin typeface="Calibri" panose="020F0502020204030204" pitchFamily="34" charset="0"/>
              <a:ea typeface="Calibri" panose="020F0502020204030204" pitchFamily="34" charset="0"/>
              <a:cs typeface="Arial" panose="020B0604020202020204" pitchFamily="34" charset="0"/>
            </a:endParaRPr>
          </a:p>
          <a:p>
            <a:pPr algn="l" rtl="0">
              <a:lnSpc>
                <a:spcPct val="107000"/>
              </a:lnSpc>
              <a:spcAft>
                <a:spcPts val="800"/>
              </a:spcAft>
              <a:tabLst>
                <a:tab pos="1999615" algn="l"/>
              </a:tabLst>
            </a:pPr>
            <a:r>
              <a:rPr lang="he-IL" sz="1400" u="sng" dirty="0">
                <a:latin typeface="Calibri" panose="020F0502020204030204" pitchFamily="34" charset="0"/>
                <a:ea typeface="Calibri" panose="020F0502020204030204" pitchFamily="34" charset="0"/>
                <a:cs typeface="Times New Roman" panose="02020603050405020304" pitchFamily="18" charset="0"/>
              </a:rPr>
              <a:t>439.2+505.6+611.4+397.1+35.4</a:t>
            </a:r>
            <a:r>
              <a:rPr lang="en-US" sz="1400" dirty="0">
                <a:latin typeface="Times New Roman" panose="02020603050405020304" pitchFamily="18" charset="0"/>
                <a:ea typeface="Calibri" panose="020F0502020204030204" pitchFamily="34" charset="0"/>
                <a:cs typeface="Arial" panose="020B0604020202020204" pitchFamily="34" charset="0"/>
              </a:rPr>
              <a:t>= </a:t>
            </a:r>
            <a:r>
              <a:rPr lang="he-IL" sz="1400" dirty="0">
                <a:latin typeface="Times New Roman" panose="02020603050405020304" pitchFamily="18" charset="0"/>
                <a:ea typeface="Calibri" panose="020F0502020204030204" pitchFamily="34" charset="0"/>
              </a:rPr>
              <a:t>397.74</a:t>
            </a:r>
            <a:endParaRPr lang="en-US" sz="1100" dirty="0">
              <a:latin typeface="Calibri" panose="020F0502020204030204" pitchFamily="34" charset="0"/>
              <a:ea typeface="Calibri" panose="020F0502020204030204" pitchFamily="34" charset="0"/>
              <a:cs typeface="Arial" panose="020B0604020202020204" pitchFamily="34" charset="0"/>
            </a:endParaRPr>
          </a:p>
          <a:p>
            <a:pPr algn="l" rtl="0">
              <a:lnSpc>
                <a:spcPct val="107000"/>
              </a:lnSpc>
              <a:spcAft>
                <a:spcPts val="800"/>
              </a:spcAft>
              <a:tabLst>
                <a:tab pos="1999615" algn="l"/>
              </a:tabLst>
            </a:pPr>
            <a:r>
              <a:rPr lang="en-US" sz="1400" dirty="0">
                <a:latin typeface="Times New Roman" panose="02020603050405020304" pitchFamily="18" charset="0"/>
                <a:ea typeface="Calibri" panose="020F0502020204030204" pitchFamily="34" charset="0"/>
                <a:cs typeface="Arial" panose="020B0604020202020204" pitchFamily="34" charset="0"/>
              </a:rPr>
              <a:t>                            </a:t>
            </a:r>
            <a:r>
              <a:rPr lang="en-US" sz="1400" dirty="0" smtClean="0">
                <a:latin typeface="Times New Roman" panose="02020603050405020304" pitchFamily="18" charset="0"/>
                <a:ea typeface="Calibri" panose="020F0502020204030204" pitchFamily="34" charset="0"/>
                <a:cs typeface="Arial" panose="020B0604020202020204" pitchFamily="34" charset="0"/>
              </a:rPr>
              <a:t>5</a:t>
            </a:r>
            <a:endParaRPr lang="en-US" sz="1100" dirty="0">
              <a:latin typeface="Calibri" panose="020F0502020204030204" pitchFamily="34" charset="0"/>
              <a:ea typeface="Calibri" panose="020F0502020204030204" pitchFamily="34" charset="0"/>
              <a:cs typeface="Arial" panose="020B0604020202020204" pitchFamily="34" charset="0"/>
            </a:endParaRPr>
          </a:p>
          <a:p>
            <a:pPr algn="l" rtl="0">
              <a:lnSpc>
                <a:spcPct val="107000"/>
              </a:lnSpc>
              <a:spcAft>
                <a:spcPts val="800"/>
              </a:spcAft>
              <a:tabLst>
                <a:tab pos="1999615" algn="l"/>
              </a:tabLst>
            </a:pPr>
            <a:endParaRPr lang="he-IL" sz="1600" b="1" dirty="0" smtClean="0">
              <a:latin typeface="Calisto MT"/>
              <a:ea typeface="Calibri" panose="020F0502020204030204" pitchFamily="34" charset="0"/>
              <a:cs typeface="David" panose="020E0502060401010101" pitchFamily="34" charset="-79"/>
            </a:endParaRPr>
          </a:p>
        </p:txBody>
      </p:sp>
      <p:sp>
        <p:nvSpPr>
          <p:cNvPr id="10" name="מלבן 9"/>
          <p:cNvSpPr/>
          <p:nvPr/>
        </p:nvSpPr>
        <p:spPr>
          <a:xfrm>
            <a:off x="-2034946" y="260648"/>
            <a:ext cx="2044149" cy="476669"/>
          </a:xfrm>
          <a:prstGeom prst="rect">
            <a:avLst/>
          </a:prstGeom>
        </p:spPr>
        <p:txBody>
          <a:bodyPr wrap="none">
            <a:spAutoFit/>
          </a:bodyPr>
          <a:lstStyle/>
          <a:p>
            <a:pPr rtl="0">
              <a:lnSpc>
                <a:spcPct val="107000"/>
              </a:lnSpc>
              <a:spcAft>
                <a:spcPts val="800"/>
              </a:spcAft>
              <a:tabLst>
                <a:tab pos="1999615" algn="l"/>
              </a:tabLst>
            </a:pPr>
            <a:r>
              <a:rPr lang="en-US" sz="2400" b="1" u="sng" dirty="0">
                <a:latin typeface="Calisto MT"/>
                <a:ea typeface="Calibri" panose="020F0502020204030204" pitchFamily="34" charset="0"/>
                <a:cs typeface="David" panose="020E0502060401010101" pitchFamily="34" charset="-79"/>
              </a:rPr>
              <a:t> -M.A.D </a:t>
            </a:r>
            <a:r>
              <a:rPr lang="he-IL" sz="2400" b="1" u="sng" dirty="0">
                <a:latin typeface="Calisto MT"/>
                <a:ea typeface="Calibri" panose="020F0502020204030204" pitchFamily="34" charset="0"/>
                <a:cs typeface="David" panose="020E0502060401010101" pitchFamily="34" charset="-79"/>
              </a:rPr>
              <a:t>חישוב</a:t>
            </a:r>
            <a:endParaRPr lang="en-US" sz="1600" dirty="0">
              <a:effectLst/>
              <a:latin typeface="Calibri" panose="020F050202020403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312000758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a:xfrm>
            <a:off x="-1371600" y="355646"/>
            <a:ext cx="8229600" cy="1143000"/>
          </a:xfrm>
        </p:spPr>
        <p:txBody>
          <a:bodyPr>
            <a:normAutofit/>
          </a:bodyPr>
          <a:lstStyle/>
          <a:p>
            <a:pPr algn="r"/>
            <a:r>
              <a:rPr lang="en-US" dirty="0"/>
              <a:t/>
            </a:r>
            <a:br>
              <a:rPr lang="en-US" dirty="0"/>
            </a:br>
            <a:endParaRPr lang="en-US" dirty="0"/>
          </a:p>
        </p:txBody>
      </p:sp>
      <p:sp>
        <p:nvSpPr>
          <p:cNvPr id="9" name="מלבן 8"/>
          <p:cNvSpPr/>
          <p:nvPr/>
        </p:nvSpPr>
        <p:spPr>
          <a:xfrm>
            <a:off x="971600" y="927146"/>
            <a:ext cx="4572000" cy="3851567"/>
          </a:xfrm>
          <a:prstGeom prst="rect">
            <a:avLst/>
          </a:prstGeom>
        </p:spPr>
        <p:txBody>
          <a:bodyPr>
            <a:spAutoFit/>
          </a:bodyPr>
          <a:lstStyle/>
          <a:p>
            <a:pPr lvl="0" algn="l" rtl="0">
              <a:lnSpc>
                <a:spcPct val="107000"/>
              </a:lnSpc>
              <a:spcAft>
                <a:spcPts val="800"/>
              </a:spcAft>
              <a:tabLst>
                <a:tab pos="1999615" algn="l"/>
              </a:tabLst>
            </a:pPr>
            <a:r>
              <a:rPr lang="en-US" sz="1600" b="1" dirty="0">
                <a:solidFill>
                  <a:prstClr val="black"/>
                </a:solidFill>
                <a:latin typeface="Calisto MT"/>
                <a:ea typeface="Calibri" panose="020F0502020204030204" pitchFamily="34" charset="0"/>
                <a:cs typeface="David" panose="020E0502060401010101" pitchFamily="34" charset="-79"/>
              </a:rPr>
              <a:t>M.A.D- </a:t>
            </a:r>
            <a:r>
              <a:rPr lang="he-IL" sz="1600" b="1" dirty="0">
                <a:solidFill>
                  <a:prstClr val="black"/>
                </a:solidFill>
                <a:latin typeface="Calisto MT"/>
                <a:ea typeface="Calibri" panose="020F0502020204030204" pitchFamily="34" charset="0"/>
                <a:cs typeface="David" panose="020E0502060401010101" pitchFamily="34" charset="-79"/>
              </a:rPr>
              <a:t>החלקה </a:t>
            </a:r>
            <a:r>
              <a:rPr lang="he-IL" sz="1600" b="1" dirty="0" err="1">
                <a:solidFill>
                  <a:prstClr val="black"/>
                </a:solidFill>
                <a:latin typeface="Calisto MT"/>
                <a:ea typeface="Calibri" panose="020F0502020204030204" pitchFamily="34" charset="0"/>
                <a:cs typeface="David" panose="020E0502060401010101" pitchFamily="34" charset="-79"/>
              </a:rPr>
              <a:t>מעריכית</a:t>
            </a:r>
            <a:r>
              <a:rPr lang="he-IL" sz="1600" b="1" dirty="0">
                <a:solidFill>
                  <a:prstClr val="black"/>
                </a:solidFill>
                <a:latin typeface="Calisto MT"/>
                <a:ea typeface="Calibri" panose="020F0502020204030204" pitchFamily="34" charset="0"/>
                <a:cs typeface="David" panose="020E0502060401010101" pitchFamily="34" charset="-79"/>
              </a:rPr>
              <a:t> 0.5</a:t>
            </a:r>
            <a:endParaRPr lang="en-US" sz="1100" dirty="0">
              <a:solidFill>
                <a:prstClr val="black"/>
              </a:solidFill>
              <a:latin typeface="Calibri" panose="020F0502020204030204" pitchFamily="34" charset="0"/>
              <a:ea typeface="Calibri" panose="020F0502020204030204" pitchFamily="34" charset="0"/>
              <a:cs typeface="Arial" panose="020B0604020202020204" pitchFamily="34" charset="0"/>
            </a:endParaRPr>
          </a:p>
          <a:p>
            <a:pPr lvl="0" algn="l" rtl="0">
              <a:lnSpc>
                <a:spcPct val="107000"/>
              </a:lnSpc>
              <a:spcAft>
                <a:spcPts val="800"/>
              </a:spcAft>
              <a:tabLst>
                <a:tab pos="1999615" algn="l"/>
              </a:tabLst>
            </a:pPr>
            <a:endParaRPr lang="he-IL" sz="1400" u="sng" dirty="0">
              <a:solidFill>
                <a:prstClr val="black"/>
              </a:solidFill>
              <a:latin typeface="Calibri" panose="020F0502020204030204" pitchFamily="34" charset="0"/>
              <a:ea typeface="Calibri" panose="020F0502020204030204" pitchFamily="34" charset="0"/>
              <a:cs typeface="Times New Roman" panose="02020603050405020304" pitchFamily="18" charset="0"/>
            </a:endParaRPr>
          </a:p>
          <a:p>
            <a:pPr lvl="0" algn="l" rtl="0">
              <a:lnSpc>
                <a:spcPct val="107000"/>
              </a:lnSpc>
              <a:spcAft>
                <a:spcPts val="800"/>
              </a:spcAft>
              <a:tabLst>
                <a:tab pos="1999615" algn="l"/>
              </a:tabLst>
            </a:pPr>
            <a:r>
              <a:rPr lang="he-IL" sz="1400" u="sng" dirty="0">
                <a:solidFill>
                  <a:prstClr val="black"/>
                </a:solidFill>
                <a:latin typeface="Calibri" panose="020F0502020204030204" pitchFamily="34" charset="0"/>
                <a:ea typeface="Calibri" panose="020F0502020204030204" pitchFamily="34" charset="0"/>
                <a:cs typeface="Times New Roman" panose="02020603050405020304" pitchFamily="18" charset="0"/>
              </a:rPr>
              <a:t>449</a:t>
            </a:r>
            <a:endParaRPr lang="en-US" sz="1100" dirty="0">
              <a:solidFill>
                <a:prstClr val="black"/>
              </a:solidFill>
              <a:latin typeface="Calibri" panose="020F0502020204030204" pitchFamily="34" charset="0"/>
              <a:ea typeface="Calibri" panose="020F0502020204030204" pitchFamily="34" charset="0"/>
              <a:cs typeface="Arial" panose="020B0604020202020204" pitchFamily="34" charset="0"/>
            </a:endParaRPr>
          </a:p>
          <a:p>
            <a:pPr lvl="0" algn="l" rtl="0">
              <a:lnSpc>
                <a:spcPct val="107000"/>
              </a:lnSpc>
              <a:spcAft>
                <a:spcPts val="800"/>
              </a:spcAft>
              <a:tabLst>
                <a:tab pos="1999615" algn="l"/>
              </a:tabLst>
            </a:pPr>
            <a:r>
              <a:rPr lang="he-IL" sz="1400" u="sng" dirty="0">
                <a:solidFill>
                  <a:prstClr val="black"/>
                </a:solidFill>
                <a:latin typeface="Calibri" panose="020F0502020204030204" pitchFamily="34" charset="0"/>
                <a:ea typeface="Calibri" panose="020F0502020204030204" pitchFamily="34" charset="0"/>
                <a:cs typeface="Times New Roman" panose="02020603050405020304" pitchFamily="18" charset="0"/>
              </a:rPr>
              <a:t>.8+632.1+52.3+169.5+268.3</a:t>
            </a:r>
            <a:r>
              <a:rPr lang="en-US" sz="1400" dirty="0">
                <a:solidFill>
                  <a:prstClr val="black"/>
                </a:solidFill>
                <a:latin typeface="Times New Roman" panose="02020603050405020304" pitchFamily="18" charset="0"/>
                <a:ea typeface="Calibri" panose="020F0502020204030204" pitchFamily="34" charset="0"/>
                <a:cs typeface="Arial" panose="020B0604020202020204" pitchFamily="34" charset="0"/>
              </a:rPr>
              <a:t>= </a:t>
            </a:r>
            <a:r>
              <a:rPr lang="he-IL" sz="1400" dirty="0">
                <a:solidFill>
                  <a:prstClr val="black"/>
                </a:solidFill>
                <a:latin typeface="Times New Roman" panose="02020603050405020304" pitchFamily="18" charset="0"/>
                <a:ea typeface="Calibri" panose="020F0502020204030204" pitchFamily="34" charset="0"/>
              </a:rPr>
              <a:t>314.4</a:t>
            </a:r>
            <a:endParaRPr lang="en-US" sz="1100" dirty="0">
              <a:solidFill>
                <a:prstClr val="black"/>
              </a:solidFill>
              <a:latin typeface="Calibri" panose="020F0502020204030204" pitchFamily="34" charset="0"/>
              <a:ea typeface="Calibri" panose="020F0502020204030204" pitchFamily="34" charset="0"/>
              <a:cs typeface="Arial" panose="020B0604020202020204" pitchFamily="34" charset="0"/>
            </a:endParaRPr>
          </a:p>
          <a:p>
            <a:pPr lvl="0" algn="l" rtl="0">
              <a:lnSpc>
                <a:spcPct val="107000"/>
              </a:lnSpc>
              <a:spcAft>
                <a:spcPts val="800"/>
              </a:spcAft>
              <a:tabLst>
                <a:tab pos="1999615" algn="l"/>
              </a:tabLst>
            </a:pPr>
            <a:r>
              <a:rPr lang="en-US" sz="1400" dirty="0">
                <a:solidFill>
                  <a:prstClr val="black"/>
                </a:solidFill>
                <a:latin typeface="Times New Roman" panose="02020603050405020304" pitchFamily="18" charset="0"/>
                <a:ea typeface="Calibri" panose="020F0502020204030204" pitchFamily="34" charset="0"/>
                <a:cs typeface="Arial" panose="020B0604020202020204" pitchFamily="34" charset="0"/>
              </a:rPr>
              <a:t>                            5</a:t>
            </a:r>
            <a:endParaRPr lang="en-US" sz="1100" dirty="0">
              <a:solidFill>
                <a:prstClr val="black"/>
              </a:solidFill>
              <a:latin typeface="Calibri" panose="020F0502020204030204" pitchFamily="34" charset="0"/>
              <a:ea typeface="Calibri" panose="020F0502020204030204" pitchFamily="34" charset="0"/>
              <a:cs typeface="Arial" panose="020B0604020202020204" pitchFamily="34" charset="0"/>
            </a:endParaRPr>
          </a:p>
          <a:p>
            <a:pPr lvl="0" algn="l" rtl="0">
              <a:lnSpc>
                <a:spcPct val="107000"/>
              </a:lnSpc>
              <a:spcAft>
                <a:spcPts val="800"/>
              </a:spcAft>
              <a:tabLst>
                <a:tab pos="1999615" algn="l"/>
              </a:tabLst>
            </a:pPr>
            <a:r>
              <a:rPr lang="en-US" sz="1600" b="1" dirty="0">
                <a:solidFill>
                  <a:prstClr val="black"/>
                </a:solidFill>
                <a:latin typeface="Calisto MT"/>
                <a:ea typeface="Calibri" panose="020F0502020204030204" pitchFamily="34" charset="0"/>
                <a:cs typeface="David" panose="020E0502060401010101" pitchFamily="34" charset="-79"/>
              </a:rPr>
              <a:t>M.A.D- </a:t>
            </a:r>
            <a:r>
              <a:rPr lang="he-IL" sz="1600" b="1" dirty="0">
                <a:solidFill>
                  <a:prstClr val="black"/>
                </a:solidFill>
                <a:latin typeface="Calisto MT"/>
                <a:ea typeface="Calibri" panose="020F0502020204030204" pitchFamily="34" charset="0"/>
                <a:cs typeface="David" panose="020E0502060401010101" pitchFamily="34" charset="-79"/>
              </a:rPr>
              <a:t>החלקה </a:t>
            </a:r>
            <a:r>
              <a:rPr lang="he-IL" sz="1600" b="1" dirty="0" err="1">
                <a:solidFill>
                  <a:prstClr val="black"/>
                </a:solidFill>
                <a:latin typeface="Calisto MT"/>
                <a:ea typeface="Calibri" panose="020F0502020204030204" pitchFamily="34" charset="0"/>
                <a:cs typeface="David" panose="020E0502060401010101" pitchFamily="34" charset="-79"/>
              </a:rPr>
              <a:t>מעריכית</a:t>
            </a:r>
            <a:r>
              <a:rPr lang="he-IL" sz="1600" b="1" dirty="0">
                <a:solidFill>
                  <a:prstClr val="black"/>
                </a:solidFill>
                <a:latin typeface="Calisto MT"/>
                <a:ea typeface="Calibri" panose="020F0502020204030204" pitchFamily="34" charset="0"/>
                <a:cs typeface="David" panose="020E0502060401010101" pitchFamily="34" charset="-79"/>
              </a:rPr>
              <a:t> 0.9</a:t>
            </a:r>
            <a:endParaRPr lang="en-US" sz="1100" dirty="0">
              <a:solidFill>
                <a:prstClr val="black"/>
              </a:solidFill>
              <a:latin typeface="Calibri" panose="020F0502020204030204" pitchFamily="34" charset="0"/>
              <a:ea typeface="Calibri" panose="020F0502020204030204" pitchFamily="34" charset="0"/>
              <a:cs typeface="Arial" panose="020B0604020202020204" pitchFamily="34" charset="0"/>
            </a:endParaRPr>
          </a:p>
          <a:p>
            <a:pPr lvl="0" algn="l" rtl="0">
              <a:lnSpc>
                <a:spcPct val="107000"/>
              </a:lnSpc>
              <a:spcAft>
                <a:spcPts val="800"/>
              </a:spcAft>
              <a:tabLst>
                <a:tab pos="1999615" algn="l"/>
              </a:tabLst>
            </a:pPr>
            <a:r>
              <a:rPr lang="he-IL" sz="1400" u="sng" dirty="0">
                <a:solidFill>
                  <a:prstClr val="black"/>
                </a:solidFill>
                <a:latin typeface="Calibri" panose="020F0502020204030204" pitchFamily="34" charset="0"/>
                <a:ea typeface="Calibri" panose="020F0502020204030204" pitchFamily="34" charset="0"/>
                <a:cs typeface="Times New Roman" panose="02020603050405020304" pitchFamily="18" charset="0"/>
              </a:rPr>
              <a:t>478.4+809.1+287.9+63.3+359.4</a:t>
            </a:r>
            <a:r>
              <a:rPr lang="en-US" sz="1400" dirty="0">
                <a:solidFill>
                  <a:prstClr val="black"/>
                </a:solidFill>
                <a:latin typeface="Times New Roman" panose="02020603050405020304" pitchFamily="18" charset="0"/>
                <a:ea typeface="Calibri" panose="020F0502020204030204" pitchFamily="34" charset="0"/>
                <a:cs typeface="Arial" panose="020B0604020202020204" pitchFamily="34" charset="0"/>
              </a:rPr>
              <a:t>= </a:t>
            </a:r>
            <a:r>
              <a:rPr lang="he-IL" sz="1400" dirty="0">
                <a:solidFill>
                  <a:prstClr val="black"/>
                </a:solidFill>
                <a:latin typeface="Times New Roman" panose="02020603050405020304" pitchFamily="18" charset="0"/>
                <a:ea typeface="Calibri" panose="020F0502020204030204" pitchFamily="34" charset="0"/>
              </a:rPr>
              <a:t>399.62</a:t>
            </a:r>
            <a:endParaRPr lang="en-US" sz="1100" dirty="0">
              <a:solidFill>
                <a:prstClr val="black"/>
              </a:solidFill>
              <a:latin typeface="Calibri" panose="020F0502020204030204" pitchFamily="34" charset="0"/>
              <a:ea typeface="Calibri" panose="020F0502020204030204" pitchFamily="34" charset="0"/>
              <a:cs typeface="Arial" panose="020B0604020202020204" pitchFamily="34" charset="0"/>
            </a:endParaRPr>
          </a:p>
          <a:p>
            <a:pPr lvl="0" algn="l" rtl="0">
              <a:lnSpc>
                <a:spcPct val="107000"/>
              </a:lnSpc>
              <a:spcAft>
                <a:spcPts val="800"/>
              </a:spcAft>
              <a:tabLst>
                <a:tab pos="1999615" algn="l"/>
              </a:tabLst>
            </a:pPr>
            <a:r>
              <a:rPr lang="en-US" sz="1400" dirty="0">
                <a:solidFill>
                  <a:prstClr val="black"/>
                </a:solidFill>
                <a:latin typeface="Times New Roman" panose="02020603050405020304" pitchFamily="18" charset="0"/>
                <a:ea typeface="Calibri" panose="020F0502020204030204" pitchFamily="34" charset="0"/>
                <a:cs typeface="Arial" panose="020B0604020202020204" pitchFamily="34" charset="0"/>
              </a:rPr>
              <a:t>                            5</a:t>
            </a:r>
            <a:endParaRPr lang="en-US" sz="1100" dirty="0">
              <a:solidFill>
                <a:prstClr val="black"/>
              </a:solidFill>
              <a:latin typeface="Calibri" panose="020F0502020204030204" pitchFamily="34" charset="0"/>
              <a:ea typeface="Calibri" panose="020F0502020204030204" pitchFamily="34" charset="0"/>
              <a:cs typeface="Arial" panose="020B0604020202020204" pitchFamily="34" charset="0"/>
            </a:endParaRPr>
          </a:p>
          <a:p>
            <a:pPr lvl="0" algn="l" rtl="0">
              <a:lnSpc>
                <a:spcPct val="107000"/>
              </a:lnSpc>
              <a:spcAft>
                <a:spcPts val="800"/>
              </a:spcAft>
              <a:tabLst>
                <a:tab pos="1999615" algn="l"/>
              </a:tabLst>
            </a:pPr>
            <a:r>
              <a:rPr lang="en-US" sz="1600" b="1" dirty="0">
                <a:solidFill>
                  <a:prstClr val="black"/>
                </a:solidFill>
                <a:latin typeface="Calisto MT"/>
                <a:ea typeface="Calibri" panose="020F0502020204030204" pitchFamily="34" charset="0"/>
                <a:cs typeface="David" panose="020E0502060401010101" pitchFamily="34" charset="-79"/>
              </a:rPr>
              <a:t>M.A.D- </a:t>
            </a:r>
            <a:r>
              <a:rPr lang="he-IL" sz="1600" b="1" dirty="0">
                <a:solidFill>
                  <a:prstClr val="black"/>
                </a:solidFill>
                <a:latin typeface="Calisto MT"/>
                <a:ea typeface="Calibri" panose="020F0502020204030204" pitchFamily="34" charset="0"/>
                <a:cs typeface="David" panose="020E0502060401010101" pitchFamily="34" charset="-79"/>
              </a:rPr>
              <a:t>רגרסיה לינארית </a:t>
            </a:r>
            <a:endParaRPr lang="en-US" sz="1100" dirty="0">
              <a:solidFill>
                <a:prstClr val="black"/>
              </a:solidFill>
              <a:latin typeface="Calibri" panose="020F0502020204030204" pitchFamily="34" charset="0"/>
              <a:ea typeface="Calibri" panose="020F0502020204030204" pitchFamily="34" charset="0"/>
              <a:cs typeface="Arial" panose="020B0604020202020204" pitchFamily="34" charset="0"/>
            </a:endParaRPr>
          </a:p>
          <a:p>
            <a:pPr lvl="0" algn="l" rtl="0">
              <a:lnSpc>
                <a:spcPct val="107000"/>
              </a:lnSpc>
              <a:spcAft>
                <a:spcPts val="800"/>
              </a:spcAft>
              <a:tabLst>
                <a:tab pos="1999615" algn="l"/>
              </a:tabLst>
            </a:pPr>
            <a:r>
              <a:rPr lang="he-IL" sz="1400" u="sng" dirty="0">
                <a:solidFill>
                  <a:prstClr val="black"/>
                </a:solidFill>
                <a:latin typeface="Calibri" panose="020F0502020204030204" pitchFamily="34" charset="0"/>
                <a:ea typeface="Calibri" panose="020F0502020204030204" pitchFamily="34" charset="0"/>
                <a:cs typeface="Times New Roman" panose="02020603050405020304" pitchFamily="18" charset="0"/>
              </a:rPr>
              <a:t>562.4+213.8+340+167.2+266.6</a:t>
            </a:r>
            <a:r>
              <a:rPr lang="en-US" sz="1400" dirty="0">
                <a:solidFill>
                  <a:srgbClr val="FF0000"/>
                </a:solidFill>
                <a:latin typeface="Times New Roman" panose="02020603050405020304" pitchFamily="18" charset="0"/>
                <a:ea typeface="Calibri" panose="020F0502020204030204" pitchFamily="34" charset="0"/>
                <a:cs typeface="Arial" panose="020B0604020202020204" pitchFamily="34" charset="0"/>
              </a:rPr>
              <a:t>= </a:t>
            </a:r>
            <a:r>
              <a:rPr lang="he-IL" sz="2000" b="1" u="sng" dirty="0">
                <a:solidFill>
                  <a:srgbClr val="FF0000"/>
                </a:solidFill>
                <a:highlight>
                  <a:srgbClr val="FFFF00"/>
                </a:highlight>
                <a:latin typeface="Times New Roman" panose="02020603050405020304" pitchFamily="18" charset="0"/>
                <a:ea typeface="Calibri" panose="020F0502020204030204" pitchFamily="34" charset="0"/>
              </a:rPr>
              <a:t>310</a:t>
            </a:r>
            <a:endParaRPr lang="en-US" sz="1600" b="1" u="sng" dirty="0">
              <a:solidFill>
                <a:srgbClr val="FF0000"/>
              </a:solidFill>
              <a:latin typeface="Calibri" panose="020F0502020204030204" pitchFamily="34" charset="0"/>
              <a:ea typeface="Calibri" panose="020F0502020204030204" pitchFamily="34" charset="0"/>
              <a:cs typeface="Arial" panose="020B0604020202020204" pitchFamily="34" charset="0"/>
            </a:endParaRPr>
          </a:p>
          <a:p>
            <a:pPr lvl="0" algn="l" rtl="0">
              <a:lnSpc>
                <a:spcPct val="107000"/>
              </a:lnSpc>
              <a:spcAft>
                <a:spcPts val="800"/>
              </a:spcAft>
              <a:tabLst>
                <a:tab pos="1999615" algn="l"/>
              </a:tabLst>
            </a:pPr>
            <a:r>
              <a:rPr lang="en-US" sz="1400" dirty="0">
                <a:solidFill>
                  <a:prstClr val="black"/>
                </a:solidFill>
                <a:latin typeface="Times New Roman" panose="02020603050405020304" pitchFamily="18" charset="0"/>
                <a:ea typeface="Calibri" panose="020F0502020204030204" pitchFamily="34" charset="0"/>
                <a:cs typeface="Arial" panose="020B0604020202020204" pitchFamily="34" charset="0"/>
              </a:rPr>
              <a:t>                            5</a:t>
            </a:r>
            <a:endParaRPr lang="en-US" sz="1100" dirty="0">
              <a:solidFill>
                <a:prstClr val="black"/>
              </a:solidFill>
              <a:latin typeface="Calibri" panose="020F0502020204030204" pitchFamily="34" charset="0"/>
              <a:ea typeface="Calibri" panose="020F0502020204030204" pitchFamily="34" charset="0"/>
              <a:cs typeface="Arial" panose="020B0604020202020204" pitchFamily="34" charset="0"/>
            </a:endParaRPr>
          </a:p>
        </p:txBody>
      </p:sp>
      <p:sp>
        <p:nvSpPr>
          <p:cNvPr id="10" name="מלבן 9"/>
          <p:cNvSpPr/>
          <p:nvPr/>
        </p:nvSpPr>
        <p:spPr>
          <a:xfrm>
            <a:off x="1475656" y="4778713"/>
            <a:ext cx="5544616" cy="1380378"/>
          </a:xfrm>
          <a:prstGeom prst="rect">
            <a:avLst/>
          </a:prstGeom>
        </p:spPr>
        <p:txBody>
          <a:bodyPr wrap="square">
            <a:spAutoFit/>
          </a:bodyPr>
          <a:lstStyle/>
          <a:p>
            <a:pPr>
              <a:lnSpc>
                <a:spcPct val="107000"/>
              </a:lnSpc>
              <a:spcAft>
                <a:spcPts val="800"/>
              </a:spcAft>
              <a:tabLst>
                <a:tab pos="1999615" algn="l"/>
              </a:tabLst>
            </a:pPr>
            <a:r>
              <a:rPr lang="he-IL" b="1" dirty="0">
                <a:latin typeface="Calibri" panose="020F0502020204030204" pitchFamily="34" charset="0"/>
                <a:ea typeface="Calibri" panose="020F0502020204030204" pitchFamily="34" charset="0"/>
                <a:cs typeface="Times New Roman" panose="02020603050405020304" pitchFamily="18" charset="0"/>
              </a:rPr>
              <a:t>השיטה הנבחרת היא רגרסיה לינארית מכיוון שלפי מדד</a:t>
            </a:r>
            <a:r>
              <a:rPr lang="en-US" b="1" dirty="0">
                <a:latin typeface="Times New Roman" panose="02020603050405020304" pitchFamily="18" charset="0"/>
                <a:ea typeface="Calibri" panose="020F0502020204030204" pitchFamily="34" charset="0"/>
                <a:cs typeface="Arial" panose="020B0604020202020204" pitchFamily="34" charset="0"/>
              </a:rPr>
              <a:t>M.A.D </a:t>
            </a:r>
            <a:r>
              <a:rPr lang="he-IL" b="1" dirty="0">
                <a:latin typeface="Calibri" panose="020F0502020204030204" pitchFamily="34" charset="0"/>
                <a:ea typeface="Calibri" panose="020F0502020204030204" pitchFamily="34" charset="0"/>
                <a:cs typeface="Times New Roman" panose="02020603050405020304" pitchFamily="18" charset="0"/>
              </a:rPr>
              <a:t> זוהי השיטה עם הסטייה הממוצעת הנמוכה ביותר.</a:t>
            </a:r>
            <a:endParaRPr lang="en-US" sz="1400" b="1" dirty="0">
              <a:latin typeface="Calibri" panose="020F0502020204030204" pitchFamily="34" charset="0"/>
              <a:ea typeface="Calibri" panose="020F0502020204030204" pitchFamily="34" charset="0"/>
              <a:cs typeface="Arial" panose="020B0604020202020204" pitchFamily="34" charset="0"/>
            </a:endParaRPr>
          </a:p>
          <a:p>
            <a:pPr>
              <a:lnSpc>
                <a:spcPct val="107000"/>
              </a:lnSpc>
              <a:spcAft>
                <a:spcPts val="800"/>
              </a:spcAft>
              <a:tabLst>
                <a:tab pos="1999615" algn="l"/>
              </a:tabLst>
            </a:pPr>
            <a:r>
              <a:rPr lang="he-IL" b="1" dirty="0">
                <a:latin typeface="Calibri" panose="020F0502020204030204" pitchFamily="34" charset="0"/>
                <a:ea typeface="Calibri" panose="020F0502020204030204" pitchFamily="34" charset="0"/>
                <a:cs typeface="Times New Roman" panose="02020603050405020304" pitchFamily="18" charset="0"/>
              </a:rPr>
              <a:t>חיזוק להחלטה זו קיבלנו ע"י מדד מקדם המתאם שהוא 0.72- קשר שלילי חזק.</a:t>
            </a:r>
            <a:endParaRPr lang="en-US" sz="1400" b="1" dirty="0">
              <a:effectLst/>
              <a:latin typeface="Calibri" panose="020F050202020403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103986031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a:xfrm>
            <a:off x="772666" y="-128811"/>
            <a:ext cx="7886700" cy="1325563"/>
          </a:xfrm>
        </p:spPr>
        <p:txBody>
          <a:bodyPr/>
          <a:lstStyle/>
          <a:p>
            <a:pPr algn="ctr"/>
            <a:r>
              <a:rPr lang="he-IL" dirty="0" smtClean="0"/>
              <a:t>מערך מחסנים</a:t>
            </a:r>
            <a:endParaRPr lang="en-US" dirty="0"/>
          </a:p>
        </p:txBody>
      </p:sp>
      <p:sp>
        <p:nvSpPr>
          <p:cNvPr id="4" name="מלבן 3"/>
          <p:cNvSpPr/>
          <p:nvPr/>
        </p:nvSpPr>
        <p:spPr>
          <a:xfrm>
            <a:off x="1619672" y="1196752"/>
            <a:ext cx="6192688" cy="4941994"/>
          </a:xfrm>
          <a:prstGeom prst="rect">
            <a:avLst/>
          </a:prstGeom>
        </p:spPr>
        <p:txBody>
          <a:bodyPr wrap="square">
            <a:spAutoFit/>
          </a:bodyPr>
          <a:lstStyle/>
          <a:p>
            <a:pPr algn="ctr">
              <a:lnSpc>
                <a:spcPct val="107000"/>
              </a:lnSpc>
              <a:spcAft>
                <a:spcPts val="800"/>
              </a:spcAft>
              <a:tabLst>
                <a:tab pos="1999615" algn="l"/>
              </a:tabLst>
            </a:pPr>
            <a:r>
              <a:rPr lang="he-IL" sz="1600" b="1" u="sng" dirty="0">
                <a:latin typeface="Times New Roman" panose="02020603050405020304" pitchFamily="18" charset="0"/>
                <a:ea typeface="Calibri" panose="020F0502020204030204" pitchFamily="34" charset="0"/>
                <a:cs typeface="David" panose="020E0502060401010101" pitchFamily="34" charset="-79"/>
              </a:rPr>
              <a:t>מצב אחסון קיים-</a:t>
            </a:r>
            <a:endParaRPr lang="en-US" sz="1100" b="1" dirty="0">
              <a:latin typeface="Calibri" panose="020F0502020204030204" pitchFamily="34" charset="0"/>
              <a:ea typeface="Calibri" panose="020F0502020204030204" pitchFamily="34" charset="0"/>
              <a:cs typeface="Arial" panose="020B0604020202020204" pitchFamily="34" charset="0"/>
            </a:endParaRPr>
          </a:p>
          <a:p>
            <a:pPr algn="ctr">
              <a:lnSpc>
                <a:spcPct val="107000"/>
              </a:lnSpc>
              <a:spcAft>
                <a:spcPts val="800"/>
              </a:spcAft>
              <a:tabLst>
                <a:tab pos="1999615" algn="l"/>
              </a:tabLst>
            </a:pPr>
            <a:r>
              <a:rPr lang="he-IL" sz="1400" b="1" dirty="0">
                <a:latin typeface="Times New Roman" panose="02020603050405020304" pitchFamily="18" charset="0"/>
                <a:ea typeface="Calibri" panose="020F0502020204030204" pitchFamily="34" charset="0"/>
                <a:cs typeface="David" panose="020E0502060401010101" pitchFamily="34" charset="-79"/>
              </a:rPr>
              <a:t>בבסיס קיים משטח אחסון מקורה- רמפת אחסון לגלילי גז.</a:t>
            </a:r>
            <a:endParaRPr lang="en-US" sz="1100" b="1" dirty="0">
              <a:latin typeface="Calibri" panose="020F0502020204030204" pitchFamily="34" charset="0"/>
              <a:ea typeface="Calibri" panose="020F0502020204030204" pitchFamily="34" charset="0"/>
              <a:cs typeface="Arial" panose="020B0604020202020204" pitchFamily="34" charset="0"/>
            </a:endParaRPr>
          </a:p>
          <a:p>
            <a:pPr algn="ctr">
              <a:lnSpc>
                <a:spcPct val="107000"/>
              </a:lnSpc>
              <a:spcAft>
                <a:spcPts val="800"/>
              </a:spcAft>
              <a:tabLst>
                <a:tab pos="1999615" algn="l"/>
              </a:tabLst>
            </a:pPr>
            <a:r>
              <a:rPr lang="he-IL" sz="1400" b="1" dirty="0">
                <a:latin typeface="Times New Roman" panose="02020603050405020304" pitchFamily="18" charset="0"/>
                <a:ea typeface="Calibri" panose="020F0502020204030204" pitchFamily="34" charset="0"/>
                <a:cs typeface="David" panose="020E0502060401010101" pitchFamily="34" charset="-79"/>
              </a:rPr>
              <a:t>גלילי הגז מאוחסנים בעמידה לא ניתן לאחסן לגובה.</a:t>
            </a:r>
            <a:endParaRPr lang="en-US" sz="1100" b="1" dirty="0">
              <a:latin typeface="Calibri" panose="020F0502020204030204" pitchFamily="34" charset="0"/>
              <a:ea typeface="Calibri" panose="020F0502020204030204" pitchFamily="34" charset="0"/>
              <a:cs typeface="Arial" panose="020B0604020202020204" pitchFamily="34" charset="0"/>
            </a:endParaRPr>
          </a:p>
          <a:p>
            <a:pPr algn="ctr">
              <a:lnSpc>
                <a:spcPct val="107000"/>
              </a:lnSpc>
              <a:spcAft>
                <a:spcPts val="800"/>
              </a:spcAft>
              <a:tabLst>
                <a:tab pos="1999615" algn="l"/>
              </a:tabLst>
            </a:pPr>
            <a:r>
              <a:rPr lang="he-IL" sz="1400" b="1" dirty="0">
                <a:latin typeface="Times New Roman" panose="02020603050405020304" pitchFamily="18" charset="0"/>
                <a:ea typeface="Calibri" panose="020F0502020204030204" pitchFamily="34" charset="0"/>
                <a:cs typeface="David" panose="020E0502060401010101" pitchFamily="34" charset="-79"/>
              </a:rPr>
              <a:t>רצפת האחסון גבוהה 1.5 מ' מפני הקרקע.</a:t>
            </a:r>
            <a:endParaRPr lang="en-US" sz="1100" b="1" dirty="0">
              <a:latin typeface="Calibri" panose="020F0502020204030204" pitchFamily="34" charset="0"/>
              <a:ea typeface="Calibri" panose="020F0502020204030204" pitchFamily="34" charset="0"/>
              <a:cs typeface="Arial" panose="020B0604020202020204" pitchFamily="34" charset="0"/>
            </a:endParaRPr>
          </a:p>
          <a:p>
            <a:pPr algn="ctr">
              <a:lnSpc>
                <a:spcPct val="107000"/>
              </a:lnSpc>
              <a:spcAft>
                <a:spcPts val="800"/>
              </a:spcAft>
              <a:tabLst>
                <a:tab pos="1999615" algn="l"/>
              </a:tabLst>
            </a:pPr>
            <a:r>
              <a:rPr lang="he-IL" sz="1400" b="1" dirty="0">
                <a:latin typeface="Times New Roman" panose="02020603050405020304" pitchFamily="18" charset="0"/>
                <a:ea typeface="Calibri" panose="020F0502020204030204" pitchFamily="34" charset="0"/>
                <a:cs typeface="David" panose="020E0502060401010101" pitchFamily="34" charset="-79"/>
              </a:rPr>
              <a:t>תקרת האחסון היא במפלס של 3 מ' לפחות מרצפת האחסון.</a:t>
            </a:r>
            <a:endParaRPr lang="en-US" sz="1100" b="1" dirty="0">
              <a:latin typeface="Calibri" panose="020F0502020204030204" pitchFamily="34" charset="0"/>
              <a:ea typeface="Calibri" panose="020F0502020204030204" pitchFamily="34" charset="0"/>
              <a:cs typeface="Arial" panose="020B0604020202020204" pitchFamily="34" charset="0"/>
            </a:endParaRPr>
          </a:p>
          <a:p>
            <a:pPr algn="ctr">
              <a:lnSpc>
                <a:spcPct val="107000"/>
              </a:lnSpc>
              <a:spcAft>
                <a:spcPts val="800"/>
              </a:spcAft>
              <a:tabLst>
                <a:tab pos="1999615" algn="l"/>
              </a:tabLst>
            </a:pPr>
            <a:r>
              <a:rPr lang="he-IL" sz="1400" b="1" dirty="0">
                <a:latin typeface="Times New Roman" panose="02020603050405020304" pitchFamily="18" charset="0"/>
                <a:ea typeface="Calibri" panose="020F0502020204030204" pitchFamily="34" charset="0"/>
                <a:cs typeface="David" panose="020E0502060401010101" pitchFamily="34" charset="-79"/>
              </a:rPr>
              <a:t>רמפת האחסון היא בחזית של 30 מ' כמשטח טעינה/ פריקה, באגף השמאלי של חזית זו קיים גם מדרגות לעלייה רגלית ואגף הימיני של משטח זה קיים מישור עם שיפוע לצורכי כניסה/יציאה של מלגזה.</a:t>
            </a:r>
            <a:endParaRPr lang="en-US" sz="1100" b="1" dirty="0">
              <a:latin typeface="Calibri" panose="020F0502020204030204" pitchFamily="34" charset="0"/>
              <a:ea typeface="Calibri" panose="020F0502020204030204" pitchFamily="34" charset="0"/>
              <a:cs typeface="Arial" panose="020B0604020202020204" pitchFamily="34" charset="0"/>
            </a:endParaRPr>
          </a:p>
          <a:p>
            <a:pPr algn="ctr">
              <a:lnSpc>
                <a:spcPct val="107000"/>
              </a:lnSpc>
              <a:spcAft>
                <a:spcPts val="800"/>
              </a:spcAft>
              <a:tabLst>
                <a:tab pos="1999615" algn="l"/>
              </a:tabLst>
            </a:pPr>
            <a:r>
              <a:rPr lang="he-IL" sz="1400" b="1" dirty="0">
                <a:latin typeface="Times New Roman" panose="02020603050405020304" pitchFamily="18" charset="0"/>
                <a:ea typeface="Calibri" panose="020F0502020204030204" pitchFamily="34" charset="0"/>
                <a:cs typeface="David" panose="020E0502060401010101" pitchFamily="34" charset="-79"/>
              </a:rPr>
              <a:t>אורך רמפת האחסון הינה 10 מ'.</a:t>
            </a:r>
            <a:endParaRPr lang="en-US" sz="1100" b="1" dirty="0">
              <a:latin typeface="Calibri" panose="020F0502020204030204" pitchFamily="34" charset="0"/>
              <a:ea typeface="Calibri" panose="020F0502020204030204" pitchFamily="34" charset="0"/>
              <a:cs typeface="Arial" panose="020B0604020202020204" pitchFamily="34" charset="0"/>
            </a:endParaRPr>
          </a:p>
          <a:p>
            <a:pPr algn="ctr">
              <a:lnSpc>
                <a:spcPct val="107000"/>
              </a:lnSpc>
              <a:spcAft>
                <a:spcPts val="800"/>
              </a:spcAft>
              <a:tabLst>
                <a:tab pos="1999615" algn="l"/>
              </a:tabLst>
            </a:pPr>
            <a:r>
              <a:rPr lang="he-IL" sz="1400" b="1" dirty="0">
                <a:latin typeface="Times New Roman" panose="02020603050405020304" pitchFamily="18" charset="0"/>
                <a:ea typeface="Calibri" panose="020F0502020204030204" pitchFamily="34" charset="0"/>
                <a:cs typeface="David" panose="020E0502060401010101" pitchFamily="34" charset="-79"/>
              </a:rPr>
              <a:t>סך גודל משטח האחסון הינו 300 מ"ר.</a:t>
            </a:r>
            <a:endParaRPr lang="en-US" sz="1100" b="1" dirty="0">
              <a:latin typeface="Calibri" panose="020F0502020204030204" pitchFamily="34" charset="0"/>
              <a:ea typeface="Calibri" panose="020F0502020204030204" pitchFamily="34" charset="0"/>
              <a:cs typeface="Arial" panose="020B0604020202020204" pitchFamily="34" charset="0"/>
            </a:endParaRPr>
          </a:p>
          <a:p>
            <a:pPr algn="ctr">
              <a:lnSpc>
                <a:spcPct val="107000"/>
              </a:lnSpc>
              <a:spcAft>
                <a:spcPts val="800"/>
              </a:spcAft>
              <a:tabLst>
                <a:tab pos="1999615" algn="l"/>
              </a:tabLst>
            </a:pPr>
            <a:r>
              <a:rPr lang="he-IL" sz="1400" b="1" dirty="0">
                <a:latin typeface="Times New Roman" panose="02020603050405020304" pitchFamily="18" charset="0"/>
                <a:ea typeface="Calibri" panose="020F0502020204030204" pitchFamily="34" charset="0"/>
                <a:cs typeface="David" panose="020E0502060401010101" pitchFamily="34" charset="-79"/>
              </a:rPr>
              <a:t>כל בלוני הגז מאוחסנים ביחד ללא הפרדה של סוג או ומשקל.</a:t>
            </a:r>
            <a:endParaRPr lang="en-US" sz="1100" b="1" dirty="0">
              <a:latin typeface="Calibri" panose="020F0502020204030204" pitchFamily="34" charset="0"/>
              <a:ea typeface="Calibri" panose="020F0502020204030204" pitchFamily="34" charset="0"/>
              <a:cs typeface="Arial" panose="020B0604020202020204" pitchFamily="34" charset="0"/>
            </a:endParaRPr>
          </a:p>
          <a:p>
            <a:pPr algn="ctr">
              <a:lnSpc>
                <a:spcPct val="107000"/>
              </a:lnSpc>
              <a:spcAft>
                <a:spcPts val="800"/>
              </a:spcAft>
              <a:tabLst>
                <a:tab pos="1999615" algn="l"/>
              </a:tabLst>
            </a:pPr>
            <a:r>
              <a:rPr lang="he-IL" sz="1400" b="1" dirty="0">
                <a:latin typeface="Times New Roman" panose="02020603050405020304" pitchFamily="18" charset="0"/>
                <a:ea typeface="Calibri" panose="020F0502020204030204" pitchFamily="34" charset="0"/>
                <a:cs typeface="David" panose="020E0502060401010101" pitchFamily="34" charset="-79"/>
              </a:rPr>
              <a:t>שהאספקה מגיעה היא הייתה יוצאת ישירות בניפוק ליחידות וכך נוצר מצב שהיחידות היו מקבלות מלאי ללא תוקף ארוך וכך הזיכויים היו רבים מכיוון אי ניצול 100% של בלון הגז. </a:t>
            </a:r>
            <a:endParaRPr lang="en-US" sz="1100" b="1" dirty="0">
              <a:latin typeface="Calibri" panose="020F0502020204030204" pitchFamily="34" charset="0"/>
              <a:ea typeface="Calibri" panose="020F0502020204030204" pitchFamily="34" charset="0"/>
              <a:cs typeface="Arial" panose="020B0604020202020204" pitchFamily="34" charset="0"/>
            </a:endParaRPr>
          </a:p>
          <a:p>
            <a:pPr algn="ctr">
              <a:lnSpc>
                <a:spcPct val="107000"/>
              </a:lnSpc>
              <a:spcAft>
                <a:spcPts val="800"/>
              </a:spcAft>
              <a:tabLst>
                <a:tab pos="1999615" algn="l"/>
              </a:tabLst>
            </a:pPr>
            <a:r>
              <a:rPr lang="he-IL" sz="1400" b="1" dirty="0">
                <a:latin typeface="Times New Roman" panose="02020603050405020304" pitchFamily="18" charset="0"/>
                <a:ea typeface="Calibri" panose="020F0502020204030204" pitchFamily="34" charset="0"/>
                <a:cs typeface="David" panose="020E0502060401010101" pitchFamily="34" charset="-79"/>
              </a:rPr>
              <a:t>זהו שיטת אחסון </a:t>
            </a:r>
            <a:r>
              <a:rPr lang="en-US" sz="1400" b="1" dirty="0">
                <a:latin typeface="Times New Roman" panose="02020603050405020304" pitchFamily="18" charset="0"/>
                <a:ea typeface="Calibri" panose="020F0502020204030204" pitchFamily="34" charset="0"/>
                <a:cs typeface="David" panose="020E0502060401010101" pitchFamily="34" charset="-79"/>
              </a:rPr>
              <a:t>LIFO</a:t>
            </a:r>
            <a:r>
              <a:rPr lang="he-IL" sz="1400" b="1" dirty="0">
                <a:latin typeface="Times New Roman" panose="02020603050405020304" pitchFamily="18" charset="0"/>
                <a:ea typeface="Calibri" panose="020F0502020204030204" pitchFamily="34" charset="0"/>
                <a:cs typeface="David" panose="020E0502060401010101" pitchFamily="34" charset="-79"/>
              </a:rPr>
              <a:t>.</a:t>
            </a:r>
            <a:endParaRPr lang="en-US" sz="1100" b="1" dirty="0">
              <a:latin typeface="Calibri" panose="020F0502020204030204" pitchFamily="34" charset="0"/>
              <a:ea typeface="Calibri" panose="020F0502020204030204" pitchFamily="34" charset="0"/>
              <a:cs typeface="Arial" panose="020B0604020202020204" pitchFamily="34" charset="0"/>
            </a:endParaRPr>
          </a:p>
          <a:p>
            <a:pPr algn="ctr">
              <a:lnSpc>
                <a:spcPct val="107000"/>
              </a:lnSpc>
              <a:spcAft>
                <a:spcPts val="800"/>
              </a:spcAft>
              <a:tabLst>
                <a:tab pos="1999615" algn="l"/>
              </a:tabLst>
            </a:pPr>
            <a:r>
              <a:rPr lang="he-IL" sz="1400" b="1" dirty="0">
                <a:latin typeface="Times New Roman" panose="02020603050405020304" pitchFamily="18" charset="0"/>
                <a:ea typeface="Calibri" panose="020F0502020204030204" pitchFamily="34" charset="0"/>
                <a:cs typeface="David" panose="020E0502060401010101" pitchFamily="34" charset="-79"/>
              </a:rPr>
              <a:t>ניפוק ואחסון הגז מתבסס על פי זיכרון הנגד או החייל שקיבלו וניהולו את המלאי שיטה לא מקצועית לימנו.</a:t>
            </a:r>
            <a:endParaRPr lang="en-US" sz="1100" b="1" dirty="0">
              <a:effectLst/>
              <a:latin typeface="Calibri" panose="020F050202020403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237950171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מציין מיקום תוכן 5"/>
          <p:cNvPicPr>
            <a:picLocks noGrp="1" noChangeAspect="1"/>
          </p:cNvPicPr>
          <p:nvPr>
            <p:ph idx="1"/>
          </p:nvPr>
        </p:nvPicPr>
        <p:blipFill>
          <a:blip r:embed="rId2"/>
          <a:stretch>
            <a:fillRect/>
          </a:stretch>
        </p:blipFill>
        <p:spPr>
          <a:xfrm>
            <a:off x="1547664" y="908720"/>
            <a:ext cx="5732789" cy="4325297"/>
          </a:xfrm>
          <a:prstGeom prst="rect">
            <a:avLst/>
          </a:prstGeom>
        </p:spPr>
      </p:pic>
    </p:spTree>
    <p:extLst>
      <p:ext uri="{BB962C8B-B14F-4D97-AF65-F5344CB8AC3E}">
        <p14:creationId xmlns:p14="http://schemas.microsoft.com/office/powerpoint/2010/main" val="87216098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19" name="תמונה 4118"/>
          <p:cNvPicPr>
            <a:picLocks noChangeAspect="1"/>
          </p:cNvPicPr>
          <p:nvPr/>
        </p:nvPicPr>
        <p:blipFill>
          <a:blip r:embed="rId2"/>
          <a:stretch>
            <a:fillRect/>
          </a:stretch>
        </p:blipFill>
        <p:spPr>
          <a:xfrm>
            <a:off x="971600" y="548680"/>
            <a:ext cx="7488998" cy="5832648"/>
          </a:xfrm>
          <a:prstGeom prst="rect">
            <a:avLst/>
          </a:prstGeom>
        </p:spPr>
      </p:pic>
    </p:spTree>
    <p:extLst>
      <p:ext uri="{BB962C8B-B14F-4D97-AF65-F5344CB8AC3E}">
        <p14:creationId xmlns:p14="http://schemas.microsoft.com/office/powerpoint/2010/main" val="44032527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מלבן 3"/>
          <p:cNvSpPr/>
          <p:nvPr/>
        </p:nvSpPr>
        <p:spPr>
          <a:xfrm>
            <a:off x="467544" y="476672"/>
            <a:ext cx="8100392" cy="1814599"/>
          </a:xfrm>
          <a:prstGeom prst="rect">
            <a:avLst/>
          </a:prstGeom>
        </p:spPr>
        <p:txBody>
          <a:bodyPr wrap="square">
            <a:spAutoFit/>
          </a:bodyPr>
          <a:lstStyle/>
          <a:p>
            <a:pPr>
              <a:lnSpc>
                <a:spcPct val="107000"/>
              </a:lnSpc>
              <a:spcAft>
                <a:spcPts val="800"/>
              </a:spcAft>
              <a:tabLst>
                <a:tab pos="1999615" algn="l"/>
              </a:tabLst>
            </a:pPr>
            <a:r>
              <a:rPr lang="he-IL" sz="1400" b="1" u="sng" dirty="0">
                <a:latin typeface="Calibri" panose="020F0502020204030204" pitchFamily="34" charset="0"/>
                <a:ea typeface="Calibri" panose="020F0502020204030204" pitchFamily="34" charset="0"/>
                <a:cs typeface="Times New Roman" panose="02020603050405020304" pitchFamily="18" charset="0"/>
              </a:rPr>
              <a:t>אפשרות לשיפור ראשונה- סידור המחסן ושינוי שיטת ניפוק ואחסנה-</a:t>
            </a:r>
            <a:endParaRPr lang="en-US" sz="1100" dirty="0">
              <a:latin typeface="Calibri" panose="020F0502020204030204" pitchFamily="34" charset="0"/>
              <a:ea typeface="Calibri" panose="020F0502020204030204" pitchFamily="34" charset="0"/>
              <a:cs typeface="Arial" panose="020B0604020202020204" pitchFamily="34" charset="0"/>
            </a:endParaRPr>
          </a:p>
          <a:p>
            <a:pPr>
              <a:lnSpc>
                <a:spcPct val="107000"/>
              </a:lnSpc>
              <a:spcAft>
                <a:spcPts val="800"/>
              </a:spcAft>
              <a:tabLst>
                <a:tab pos="1999615" algn="l"/>
              </a:tabLst>
            </a:pPr>
            <a:r>
              <a:rPr lang="he-IL" sz="1400" dirty="0">
                <a:latin typeface="Calibri" panose="020F0502020204030204" pitchFamily="34" charset="0"/>
                <a:ea typeface="Calibri" panose="020F0502020204030204" pitchFamily="34" charset="0"/>
                <a:cs typeface="Times New Roman" panose="02020603050405020304" pitchFamily="18" charset="0"/>
              </a:rPr>
              <a:t>אפשרות זו מוצגת ללא צורך בבנייה ומאפרת שינוי שיטה  בתצורה הקיימת הכוונה לסדר את המחסן בשיטת אחסון גושית כשכל גוש הוא לפי סוג הגז ומשקלו.</a:t>
            </a:r>
            <a:endParaRPr lang="en-US" sz="1100" dirty="0">
              <a:latin typeface="Calibri" panose="020F0502020204030204" pitchFamily="34" charset="0"/>
              <a:ea typeface="Calibri" panose="020F0502020204030204" pitchFamily="34" charset="0"/>
              <a:cs typeface="Arial" panose="020B0604020202020204" pitchFamily="34" charset="0"/>
            </a:endParaRPr>
          </a:p>
          <a:p>
            <a:pPr>
              <a:lnSpc>
                <a:spcPct val="107000"/>
              </a:lnSpc>
              <a:spcAft>
                <a:spcPts val="800"/>
              </a:spcAft>
              <a:tabLst>
                <a:tab pos="1999615" algn="l"/>
              </a:tabLst>
            </a:pPr>
            <a:r>
              <a:rPr lang="he-IL" sz="1400" dirty="0">
                <a:latin typeface="Calibri" panose="020F0502020204030204" pitchFamily="34" charset="0"/>
                <a:ea typeface="Calibri" panose="020F0502020204030204" pitchFamily="34" charset="0"/>
                <a:cs typeface="Times New Roman" panose="02020603050405020304" pitchFamily="18" charset="0"/>
              </a:rPr>
              <a:t>כאשר מגיעה אספקה היא תסודר בסוף על מנת לנפק את המלאים הישנים יותר וכך תשתלב שיטת ה- </a:t>
            </a:r>
            <a:r>
              <a:rPr lang="en-US" sz="1400" dirty="0">
                <a:latin typeface="Times New Roman" panose="02020603050405020304" pitchFamily="18" charset="0"/>
                <a:ea typeface="Calibri" panose="020F0502020204030204" pitchFamily="34" charset="0"/>
                <a:cs typeface="Arial" panose="020B0604020202020204" pitchFamily="34" charset="0"/>
              </a:rPr>
              <a:t>FIFO  </a:t>
            </a:r>
            <a:r>
              <a:rPr lang="he-IL" sz="1400" dirty="0">
                <a:latin typeface="Times New Roman" panose="02020603050405020304" pitchFamily="18" charset="0"/>
                <a:ea typeface="Calibri" panose="020F0502020204030204" pitchFamily="34" charset="0"/>
              </a:rPr>
              <a:t>.</a:t>
            </a:r>
            <a:endParaRPr lang="en-US" sz="1100" dirty="0">
              <a:latin typeface="Calibri" panose="020F0502020204030204" pitchFamily="34" charset="0"/>
              <a:ea typeface="Calibri" panose="020F0502020204030204" pitchFamily="34" charset="0"/>
              <a:cs typeface="Arial" panose="020B0604020202020204" pitchFamily="34" charset="0"/>
            </a:endParaRPr>
          </a:p>
          <a:p>
            <a:r>
              <a:rPr lang="he-IL" sz="1400" dirty="0">
                <a:ea typeface="Calibri" panose="020F0502020204030204" pitchFamily="34" charset="0"/>
                <a:cs typeface="Times New Roman" panose="02020603050405020304" pitchFamily="18" charset="0"/>
              </a:rPr>
              <a:t/>
            </a:r>
            <a:br>
              <a:rPr lang="he-IL" sz="1400" dirty="0">
                <a:ea typeface="Calibri" panose="020F0502020204030204" pitchFamily="34" charset="0"/>
                <a:cs typeface="Times New Roman" panose="02020603050405020304" pitchFamily="18" charset="0"/>
              </a:rPr>
            </a:br>
            <a:endParaRPr lang="en-US" dirty="0"/>
          </a:p>
        </p:txBody>
      </p:sp>
      <p:pic>
        <p:nvPicPr>
          <p:cNvPr id="6" name="תמונה 5"/>
          <p:cNvPicPr>
            <a:picLocks noChangeAspect="1"/>
          </p:cNvPicPr>
          <p:nvPr/>
        </p:nvPicPr>
        <p:blipFill>
          <a:blip r:embed="rId2"/>
          <a:stretch>
            <a:fillRect/>
          </a:stretch>
        </p:blipFill>
        <p:spPr>
          <a:xfrm>
            <a:off x="934145" y="2024580"/>
            <a:ext cx="7342857" cy="3888960"/>
          </a:xfrm>
          <a:prstGeom prst="rect">
            <a:avLst/>
          </a:prstGeom>
        </p:spPr>
      </p:pic>
      <p:sp>
        <p:nvSpPr>
          <p:cNvPr id="7" name="Rectangle 2"/>
          <p:cNvSpPr>
            <a:spLocks noChangeArrowheads="1"/>
          </p:cNvSpPr>
          <p:nvPr/>
        </p:nvSpPr>
        <p:spPr bwMode="auto">
          <a:xfrm>
            <a:off x="233386" y="1930164"/>
            <a:ext cx="468313" cy="4087812"/>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anose="020B0604020202020204" pitchFamily="34" charset="0"/>
            </a:endParaRPr>
          </a:p>
        </p:txBody>
      </p:sp>
      <p:sp>
        <p:nvSpPr>
          <p:cNvPr id="8" name="WordArt 3"/>
          <p:cNvSpPr>
            <a:spLocks noChangeArrowheads="1" noChangeShapeType="1" noTextEdit="1"/>
          </p:cNvSpPr>
          <p:nvPr/>
        </p:nvSpPr>
        <p:spPr bwMode="auto">
          <a:xfrm rot="16200000">
            <a:off x="-587066" y="3796419"/>
            <a:ext cx="2232248" cy="345282"/>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rtl="1">
              <a:buNone/>
            </a:pPr>
            <a:r>
              <a:rPr lang="he-IL" sz="3600" b="1" kern="10" spc="0" dirty="0" smtClean="0">
                <a:ln w="9525">
                  <a:solidFill>
                    <a:srgbClr val="000000"/>
                  </a:solidFill>
                  <a:round/>
                  <a:headEnd/>
                  <a:tailEnd/>
                </a:ln>
                <a:solidFill>
                  <a:srgbClr val="000000"/>
                </a:solidFill>
                <a:effectLst/>
                <a:latin typeface="David" panose="020E0502060401010101" pitchFamily="34" charset="-79"/>
                <a:cs typeface="David" panose="020E0502060401010101" pitchFamily="34" charset="-79"/>
              </a:rPr>
              <a:t>פריקת ספקים אזרחית</a:t>
            </a:r>
            <a:endParaRPr lang="en-US" sz="3600" b="1" kern="10" spc="0" dirty="0">
              <a:ln w="9525">
                <a:solidFill>
                  <a:srgbClr val="000000"/>
                </a:solidFill>
                <a:round/>
                <a:headEnd/>
                <a:tailEnd/>
              </a:ln>
              <a:solidFill>
                <a:srgbClr val="000000"/>
              </a:solidFill>
              <a:effectLst/>
              <a:latin typeface="David" panose="020E0502060401010101" pitchFamily="34" charset="-79"/>
              <a:cs typeface="David" panose="020E0502060401010101" pitchFamily="34" charset="-79"/>
            </a:endParaRPr>
          </a:p>
        </p:txBody>
      </p:sp>
      <p:pic>
        <p:nvPicPr>
          <p:cNvPr id="9" name="תמונה 8"/>
          <p:cNvPicPr>
            <a:picLocks noChangeAspect="1"/>
          </p:cNvPicPr>
          <p:nvPr/>
        </p:nvPicPr>
        <p:blipFill>
          <a:blip r:embed="rId3"/>
          <a:stretch>
            <a:fillRect/>
          </a:stretch>
        </p:blipFill>
        <p:spPr>
          <a:xfrm>
            <a:off x="1187624" y="6045397"/>
            <a:ext cx="6295238" cy="409524"/>
          </a:xfrm>
          <a:prstGeom prst="rect">
            <a:avLst/>
          </a:prstGeom>
        </p:spPr>
      </p:pic>
      <p:sp>
        <p:nvSpPr>
          <p:cNvPr id="10" name="WordArt 4"/>
          <p:cNvSpPr>
            <a:spLocks noChangeArrowheads="1" noChangeShapeType="1" noTextEdit="1"/>
          </p:cNvSpPr>
          <p:nvPr/>
        </p:nvSpPr>
        <p:spPr bwMode="auto">
          <a:xfrm>
            <a:off x="2195736" y="6091409"/>
            <a:ext cx="4464496" cy="363512"/>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rtl="1">
              <a:buNone/>
            </a:pPr>
            <a:r>
              <a:rPr lang="he-IL" sz="3600" b="1" kern="10" spc="0" dirty="0" smtClean="0">
                <a:ln w="9525">
                  <a:solidFill>
                    <a:srgbClr val="000000"/>
                  </a:solidFill>
                  <a:round/>
                  <a:headEnd/>
                  <a:tailEnd/>
                </a:ln>
                <a:solidFill>
                  <a:srgbClr val="000000"/>
                </a:solidFill>
                <a:effectLst/>
                <a:latin typeface="David" panose="020E0502060401010101" pitchFamily="34" charset="-79"/>
                <a:cs typeface="David" panose="020E0502060401010101" pitchFamily="34" charset="-79"/>
              </a:rPr>
              <a:t>ניפוק ומענה ליחידות </a:t>
            </a:r>
            <a:endParaRPr lang="en-US" sz="3600" b="1" kern="10" spc="0" dirty="0">
              <a:ln w="9525">
                <a:solidFill>
                  <a:srgbClr val="000000"/>
                </a:solidFill>
                <a:round/>
                <a:headEnd/>
                <a:tailEnd/>
              </a:ln>
              <a:solidFill>
                <a:srgbClr val="000000"/>
              </a:solidFill>
              <a:effectLst/>
              <a:latin typeface="David" panose="020E0502060401010101" pitchFamily="34" charset="-79"/>
              <a:cs typeface="David" panose="020E0502060401010101" pitchFamily="34" charset="-79"/>
            </a:endParaRPr>
          </a:p>
        </p:txBody>
      </p:sp>
    </p:spTree>
    <p:extLst>
      <p:ext uri="{BB962C8B-B14F-4D97-AF65-F5344CB8AC3E}">
        <p14:creationId xmlns:p14="http://schemas.microsoft.com/office/powerpoint/2010/main" val="2429150400"/>
      </p:ext>
    </p:extLst>
  </p:cSld>
  <p:clrMapOvr>
    <a:masterClrMapping/>
  </p:clrMapOvr>
</p:sld>
</file>

<file path=ppt/theme/theme1.xml><?xml version="1.0" encoding="utf-8"?>
<a:theme xmlns:a="http://schemas.openxmlformats.org/drawingml/2006/main" name="ערכת נושא Office">
  <a:themeElements>
    <a:clrScheme name="סגול אדום">
      <a:dk1>
        <a:sysClr val="windowText" lastClr="000000"/>
      </a:dk1>
      <a:lt1>
        <a:sysClr val="window" lastClr="FFFFFF"/>
      </a:lt1>
      <a:dk2>
        <a:srgbClr val="454551"/>
      </a:dk2>
      <a:lt2>
        <a:srgbClr val="D8D9DC"/>
      </a:lt2>
      <a:accent1>
        <a:srgbClr val="E32D91"/>
      </a:accent1>
      <a:accent2>
        <a:srgbClr val="C830CC"/>
      </a:accent2>
      <a:accent3>
        <a:srgbClr val="4EA6DC"/>
      </a:accent3>
      <a:accent4>
        <a:srgbClr val="4775E7"/>
      </a:accent4>
      <a:accent5>
        <a:srgbClr val="8971E1"/>
      </a:accent5>
      <a:accent6>
        <a:srgbClr val="D54773"/>
      </a:accent6>
      <a:hlink>
        <a:srgbClr val="6B9F25"/>
      </a:hlink>
      <a:folHlink>
        <a:srgbClr val="8C8C8C"/>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ערכת נושא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1442</TotalTime>
  <Words>516</Words>
  <Application>Microsoft Office PowerPoint</Application>
  <PresentationFormat>‫הצגה על המסך (4:3)</PresentationFormat>
  <Paragraphs>128</Paragraphs>
  <Slides>14</Slides>
  <Notes>0</Notes>
  <HiddenSlides>0</HiddenSlides>
  <MMClips>0</MMClips>
  <ScaleCrop>false</ScaleCrop>
  <HeadingPairs>
    <vt:vector size="6" baseType="variant">
      <vt:variant>
        <vt:lpstr>גופנים בשימוש</vt:lpstr>
      </vt:variant>
      <vt:variant>
        <vt:i4>11</vt:i4>
      </vt:variant>
      <vt:variant>
        <vt:lpstr>ערכת נושא</vt:lpstr>
      </vt:variant>
      <vt:variant>
        <vt:i4>1</vt:i4>
      </vt:variant>
      <vt:variant>
        <vt:lpstr>כותרות שקופיות</vt:lpstr>
      </vt:variant>
      <vt:variant>
        <vt:i4>14</vt:i4>
      </vt:variant>
    </vt:vector>
  </HeadingPairs>
  <TitlesOfParts>
    <vt:vector size="26" baseType="lpstr">
      <vt:lpstr>Aharoni</vt:lpstr>
      <vt:lpstr>Arial</vt:lpstr>
      <vt:lpstr>Arial Black</vt:lpstr>
      <vt:lpstr>Arial Narrow</vt:lpstr>
      <vt:lpstr>Calibri</vt:lpstr>
      <vt:lpstr>Calibri Light</vt:lpstr>
      <vt:lpstr>Calisto MT</vt:lpstr>
      <vt:lpstr>Copperplate Gothic Bold</vt:lpstr>
      <vt:lpstr>David</vt:lpstr>
      <vt:lpstr>Guttman Haim</vt:lpstr>
      <vt:lpstr>Times New Roman</vt:lpstr>
      <vt:lpstr>ערכת נושא Office</vt:lpstr>
      <vt:lpstr>גלילי גז 48</vt:lpstr>
      <vt:lpstr>תחזיות</vt:lpstr>
      <vt:lpstr>רגרסיה לינארית</vt:lpstr>
      <vt:lpstr>מצגת של PowerPoint</vt:lpstr>
      <vt:lpstr> </vt:lpstr>
      <vt:lpstr>מערך מחסנים</vt:lpstr>
      <vt:lpstr>מצגת של PowerPoint</vt:lpstr>
      <vt:lpstr>מצגת של PowerPoint</vt:lpstr>
      <vt:lpstr>מצגת של PowerPoint</vt:lpstr>
      <vt:lpstr>מצגת של PowerPoint</vt:lpstr>
      <vt:lpstr>מצגת של PowerPoint</vt:lpstr>
      <vt:lpstr>המלצות</vt:lpstr>
      <vt:lpstr>מצגת של PowerPoint</vt:lpstr>
      <vt:lpstr>מצגת של PowerPoint</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מפעל "עידן האלומיניום"</dc:title>
  <dc:creator>my pc</dc:creator>
  <cp:lastModifiedBy>15z</cp:lastModifiedBy>
  <cp:revision>62</cp:revision>
  <dcterms:created xsi:type="dcterms:W3CDTF">2014-08-20T08:32:49Z</dcterms:created>
  <dcterms:modified xsi:type="dcterms:W3CDTF">2017-12-28T09:02:06Z</dcterms:modified>
</cp:coreProperties>
</file>