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27" r:id="rId2"/>
    <p:sldId id="328" r:id="rId3"/>
    <p:sldId id="329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38" r:id="rId13"/>
    <p:sldId id="339" r:id="rId14"/>
    <p:sldId id="340" r:id="rId15"/>
    <p:sldId id="326" r:id="rId16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67F036-C9E5-4C61-A7F2-0306AAFFBEF2}" type="doc">
      <dgm:prSet loTypeId="urn:microsoft.com/office/officeart/2005/8/layout/radial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77787D92-44D2-4EE4-BF68-D8DA648B869E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</a:t>
          </a:r>
        </a:p>
      </dgm:t>
    </dgm:pt>
    <dgm:pt modelId="{57ACA179-F69D-4900-99A2-19A28CF29AC5}" type="par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AA3E66B8-AC8C-45EA-8EB2-B33847B9FFCE}" type="sib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53E16827-8354-486D-AF41-4AF32BB176B8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חברה</a:t>
          </a:r>
        </a:p>
      </dgm:t>
    </dgm:pt>
    <dgm:pt modelId="{A53FAD01-44CE-4CF7-9000-E119A43E61A1}" type="par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EE82BF3A-118F-481B-8FE3-01A774D2CF11}" type="sib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917E0A78-84A7-4F67-8350-F95E76365253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כלכלה</a:t>
          </a:r>
        </a:p>
      </dgm:t>
    </dgm:pt>
    <dgm:pt modelId="{EDAB76A4-87F6-4EF1-AC47-2768E9A35E86}" type="par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F36A6075-99A4-4684-87F7-EF6703082E3C}" type="sib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900D833B-EDC6-41A4-8E61-3EBBE94FBF8A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הגנה</a:t>
          </a:r>
          <a:r>
            <a:rPr lang="he-IL" sz="1800" dirty="0">
              <a:solidFill>
                <a:schemeClr val="tx1"/>
              </a:solidFill>
            </a:rPr>
            <a:t> </a:t>
          </a:r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לאומית</a:t>
          </a:r>
        </a:p>
      </dgm:t>
    </dgm:pt>
    <dgm:pt modelId="{BF54BB5A-476E-4CD5-8DE8-73B1CE5D5F6F}" type="par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A3B6C843-9BFD-444E-B161-B3E202CD89E1}" type="sib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41FB78FC-43E5-45AD-99DE-CC8F6F172F2F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מדינאות</a:t>
          </a:r>
          <a:r>
            <a:rPr lang="he-IL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</a:t>
          </a:r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ודיפלומטיה</a:t>
          </a:r>
        </a:p>
      </dgm:t>
    </dgm:pt>
    <dgm:pt modelId="{73C873E8-85A2-43A6-A25E-E808EE760387}" type="par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0EB7096D-69DA-44A2-B34D-8C3DB9CBD57F}" type="sib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F47BBAC8-0509-483D-9C9C-6A261898BDE0}" type="pres">
      <dgm:prSet presAssocID="{6F67F036-C9E5-4C61-A7F2-0306AAFFBEF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22A7483-5797-4ACA-B244-48A02EA03F83}" type="pres">
      <dgm:prSet presAssocID="{77787D92-44D2-4EE4-BF68-D8DA648B869E}" presName="centerShape" presStyleLbl="node0" presStyleIdx="0" presStyleCnt="1" custScaleX="112551" custScaleY="104825"/>
      <dgm:spPr/>
      <dgm:t>
        <a:bodyPr/>
        <a:lstStyle/>
        <a:p>
          <a:pPr rtl="1"/>
          <a:endParaRPr lang="he-IL"/>
        </a:p>
      </dgm:t>
    </dgm:pt>
    <dgm:pt modelId="{880C6DB3-6422-4BC4-AEE3-21C02E07AA99}" type="pres">
      <dgm:prSet presAssocID="{53E16827-8354-486D-AF41-4AF32BB176B8}" presName="node" presStyleLbl="node1" presStyleIdx="0" presStyleCnt="4" custScaleX="168384" custScaleY="126097" custRadScaleRad="107657" custRadScaleInc="149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C0531F5-C3E4-4C13-8BC9-87D732AAFDB8}" type="pres">
      <dgm:prSet presAssocID="{53E16827-8354-486D-AF41-4AF32BB176B8}" presName="dummy" presStyleCnt="0"/>
      <dgm:spPr/>
    </dgm:pt>
    <dgm:pt modelId="{0137A0B0-71A9-4B0D-8831-4F52B5A01792}" type="pres">
      <dgm:prSet presAssocID="{EE82BF3A-118F-481B-8FE3-01A774D2CF11}" presName="sibTrans" presStyleLbl="sibTrans2D1" presStyleIdx="0" presStyleCnt="4"/>
      <dgm:spPr/>
      <dgm:t>
        <a:bodyPr/>
        <a:lstStyle/>
        <a:p>
          <a:pPr rtl="1"/>
          <a:endParaRPr lang="he-IL"/>
        </a:p>
      </dgm:t>
    </dgm:pt>
    <dgm:pt modelId="{0EA8E124-B86C-407A-BDD3-4753475EA3C5}" type="pres">
      <dgm:prSet presAssocID="{41FB78FC-43E5-45AD-99DE-CC8F6F172F2F}" presName="node" presStyleLbl="node1" presStyleIdx="1" presStyleCnt="4" custScaleX="169554" custScaleY="141708" custRadScaleRad="132506" custRadScaleInc="-497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FBEA499-9A77-4434-BF37-444A514B896A}" type="pres">
      <dgm:prSet presAssocID="{41FB78FC-43E5-45AD-99DE-CC8F6F172F2F}" presName="dummy" presStyleCnt="0"/>
      <dgm:spPr/>
    </dgm:pt>
    <dgm:pt modelId="{2077467D-DA34-44E1-92B5-63523ADF287E}" type="pres">
      <dgm:prSet presAssocID="{0EB7096D-69DA-44A2-B34D-8C3DB9CBD57F}" presName="sibTrans" presStyleLbl="sibTrans2D1" presStyleIdx="1" presStyleCnt="4"/>
      <dgm:spPr/>
      <dgm:t>
        <a:bodyPr/>
        <a:lstStyle/>
        <a:p>
          <a:pPr rtl="1"/>
          <a:endParaRPr lang="he-IL"/>
        </a:p>
      </dgm:t>
    </dgm:pt>
    <dgm:pt modelId="{C49C7E5C-81C3-4209-8F65-985E790DB895}" type="pres">
      <dgm:prSet presAssocID="{917E0A78-84A7-4F67-8350-F95E76365253}" presName="node" presStyleLbl="node1" presStyleIdx="2" presStyleCnt="4" custScaleX="155470" custScaleY="12853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A4937E0-FE5F-4BDB-951F-9055ABADB302}" type="pres">
      <dgm:prSet presAssocID="{917E0A78-84A7-4F67-8350-F95E76365253}" presName="dummy" presStyleCnt="0"/>
      <dgm:spPr/>
    </dgm:pt>
    <dgm:pt modelId="{9D9AF153-83C2-4CA5-B9B2-9F30CB583B73}" type="pres">
      <dgm:prSet presAssocID="{F36A6075-99A4-4684-87F7-EF6703082E3C}" presName="sibTrans" presStyleLbl="sibTrans2D1" presStyleIdx="2" presStyleCnt="4"/>
      <dgm:spPr/>
      <dgm:t>
        <a:bodyPr/>
        <a:lstStyle/>
        <a:p>
          <a:pPr rtl="1"/>
          <a:endParaRPr lang="he-IL"/>
        </a:p>
      </dgm:t>
    </dgm:pt>
    <dgm:pt modelId="{B2D1C69C-826A-42BC-9C8B-10C2CA18559B}" type="pres">
      <dgm:prSet presAssocID="{900D833B-EDC6-41A4-8E61-3EBBE94FBF8A}" presName="node" presStyleLbl="node1" presStyleIdx="3" presStyleCnt="4" custScaleX="181156" custScaleY="139534" custRadScaleRad="133850" custRadScaleInc="200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BB1509D-711F-48EB-9EE7-F1C3996DE94A}" type="pres">
      <dgm:prSet presAssocID="{900D833B-EDC6-41A4-8E61-3EBBE94FBF8A}" presName="dummy" presStyleCnt="0"/>
      <dgm:spPr/>
    </dgm:pt>
    <dgm:pt modelId="{AA078262-C616-42E9-9FFC-62F2A0F62298}" type="pres">
      <dgm:prSet presAssocID="{A3B6C843-9BFD-444E-B161-B3E202CD89E1}" presName="sibTrans" presStyleLbl="sibTrans2D1" presStyleIdx="3" presStyleCnt="4"/>
      <dgm:spPr/>
      <dgm:t>
        <a:bodyPr/>
        <a:lstStyle/>
        <a:p>
          <a:pPr rtl="1"/>
          <a:endParaRPr lang="he-IL"/>
        </a:p>
      </dgm:t>
    </dgm:pt>
  </dgm:ptLst>
  <dgm:cxnLst>
    <dgm:cxn modelId="{F5191BC6-5D97-494B-A023-20046B4BE48D}" type="presOf" srcId="{900D833B-EDC6-41A4-8E61-3EBBE94FBF8A}" destId="{B2D1C69C-826A-42BC-9C8B-10C2CA18559B}" srcOrd="0" destOrd="0" presId="urn:microsoft.com/office/officeart/2005/8/layout/radial6"/>
    <dgm:cxn modelId="{E0ABE8CA-82DE-4C8C-BB7B-EE92EF26B954}" srcId="{77787D92-44D2-4EE4-BF68-D8DA648B869E}" destId="{900D833B-EDC6-41A4-8E61-3EBBE94FBF8A}" srcOrd="3" destOrd="0" parTransId="{BF54BB5A-476E-4CD5-8DE8-73B1CE5D5F6F}" sibTransId="{A3B6C843-9BFD-444E-B161-B3E202CD89E1}"/>
    <dgm:cxn modelId="{4CE1C4C2-7411-4277-8F55-63692087A3C2}" srcId="{77787D92-44D2-4EE4-BF68-D8DA648B869E}" destId="{41FB78FC-43E5-45AD-99DE-CC8F6F172F2F}" srcOrd="1" destOrd="0" parTransId="{73C873E8-85A2-43A6-A25E-E808EE760387}" sibTransId="{0EB7096D-69DA-44A2-B34D-8C3DB9CBD57F}"/>
    <dgm:cxn modelId="{FA7FE7C9-BD5B-4078-B80D-D0912F0306F9}" type="presOf" srcId="{53E16827-8354-486D-AF41-4AF32BB176B8}" destId="{880C6DB3-6422-4BC4-AEE3-21C02E07AA99}" srcOrd="0" destOrd="0" presId="urn:microsoft.com/office/officeart/2005/8/layout/radial6"/>
    <dgm:cxn modelId="{6E423DBD-0678-4DFE-9749-D1D4A5F72FC4}" type="presOf" srcId="{6F67F036-C9E5-4C61-A7F2-0306AAFFBEF2}" destId="{F47BBAC8-0509-483D-9C9C-6A261898BDE0}" srcOrd="0" destOrd="0" presId="urn:microsoft.com/office/officeart/2005/8/layout/radial6"/>
    <dgm:cxn modelId="{C9D0FADD-826B-4803-BE5F-3102C126852A}" srcId="{6F67F036-C9E5-4C61-A7F2-0306AAFFBEF2}" destId="{77787D92-44D2-4EE4-BF68-D8DA648B869E}" srcOrd="0" destOrd="0" parTransId="{57ACA179-F69D-4900-99A2-19A28CF29AC5}" sibTransId="{AA3E66B8-AC8C-45EA-8EB2-B33847B9FFCE}"/>
    <dgm:cxn modelId="{D4F316C2-BBED-421F-A8F9-1439E236BFFF}" type="presOf" srcId="{41FB78FC-43E5-45AD-99DE-CC8F6F172F2F}" destId="{0EA8E124-B86C-407A-BDD3-4753475EA3C5}" srcOrd="0" destOrd="0" presId="urn:microsoft.com/office/officeart/2005/8/layout/radial6"/>
    <dgm:cxn modelId="{64F280A2-2905-456B-9670-954C69D8318B}" type="presOf" srcId="{F36A6075-99A4-4684-87F7-EF6703082E3C}" destId="{9D9AF153-83C2-4CA5-B9B2-9F30CB583B73}" srcOrd="0" destOrd="0" presId="urn:microsoft.com/office/officeart/2005/8/layout/radial6"/>
    <dgm:cxn modelId="{E70C0882-EB26-4272-8F36-9165B132AC3C}" srcId="{77787D92-44D2-4EE4-BF68-D8DA648B869E}" destId="{53E16827-8354-486D-AF41-4AF32BB176B8}" srcOrd="0" destOrd="0" parTransId="{A53FAD01-44CE-4CF7-9000-E119A43E61A1}" sibTransId="{EE82BF3A-118F-481B-8FE3-01A774D2CF11}"/>
    <dgm:cxn modelId="{2C8E187C-30EB-4864-8A33-FC91AD1B8B23}" srcId="{77787D92-44D2-4EE4-BF68-D8DA648B869E}" destId="{917E0A78-84A7-4F67-8350-F95E76365253}" srcOrd="2" destOrd="0" parTransId="{EDAB76A4-87F6-4EF1-AC47-2768E9A35E86}" sibTransId="{F36A6075-99A4-4684-87F7-EF6703082E3C}"/>
    <dgm:cxn modelId="{A29924E8-0342-4D44-918B-6B38CD80114C}" type="presOf" srcId="{A3B6C843-9BFD-444E-B161-B3E202CD89E1}" destId="{AA078262-C616-42E9-9FFC-62F2A0F62298}" srcOrd="0" destOrd="0" presId="urn:microsoft.com/office/officeart/2005/8/layout/radial6"/>
    <dgm:cxn modelId="{14E5A884-EAEC-48F2-A931-591B1AB9E101}" type="presOf" srcId="{917E0A78-84A7-4F67-8350-F95E76365253}" destId="{C49C7E5C-81C3-4209-8F65-985E790DB895}" srcOrd="0" destOrd="0" presId="urn:microsoft.com/office/officeart/2005/8/layout/radial6"/>
    <dgm:cxn modelId="{356221DD-D40C-4E2B-A11A-86238F901466}" type="presOf" srcId="{EE82BF3A-118F-481B-8FE3-01A774D2CF11}" destId="{0137A0B0-71A9-4B0D-8831-4F52B5A01792}" srcOrd="0" destOrd="0" presId="urn:microsoft.com/office/officeart/2005/8/layout/radial6"/>
    <dgm:cxn modelId="{1EA6A97D-3C53-455B-9DDF-45A7A320D88B}" type="presOf" srcId="{77787D92-44D2-4EE4-BF68-D8DA648B869E}" destId="{522A7483-5797-4ACA-B244-48A02EA03F83}" srcOrd="0" destOrd="0" presId="urn:microsoft.com/office/officeart/2005/8/layout/radial6"/>
    <dgm:cxn modelId="{A0EE248C-12DA-43DE-BD36-7C523CD7D1B1}" type="presOf" srcId="{0EB7096D-69DA-44A2-B34D-8C3DB9CBD57F}" destId="{2077467D-DA34-44E1-92B5-63523ADF287E}" srcOrd="0" destOrd="0" presId="urn:microsoft.com/office/officeart/2005/8/layout/radial6"/>
    <dgm:cxn modelId="{886B3A8E-A489-43F4-BFD3-B55F43BC3213}" type="presParOf" srcId="{F47BBAC8-0509-483D-9C9C-6A261898BDE0}" destId="{522A7483-5797-4ACA-B244-48A02EA03F83}" srcOrd="0" destOrd="0" presId="urn:microsoft.com/office/officeart/2005/8/layout/radial6"/>
    <dgm:cxn modelId="{EE823CF0-9301-4827-BA95-886133378F8B}" type="presParOf" srcId="{F47BBAC8-0509-483D-9C9C-6A261898BDE0}" destId="{880C6DB3-6422-4BC4-AEE3-21C02E07AA99}" srcOrd="1" destOrd="0" presId="urn:microsoft.com/office/officeart/2005/8/layout/radial6"/>
    <dgm:cxn modelId="{4D3BD4AC-A10A-4069-A161-FC0801052C72}" type="presParOf" srcId="{F47BBAC8-0509-483D-9C9C-6A261898BDE0}" destId="{9C0531F5-C3E4-4C13-8BC9-87D732AAFDB8}" srcOrd="2" destOrd="0" presId="urn:microsoft.com/office/officeart/2005/8/layout/radial6"/>
    <dgm:cxn modelId="{8406B70A-E209-43A6-AA4F-6E2DC2240F26}" type="presParOf" srcId="{F47BBAC8-0509-483D-9C9C-6A261898BDE0}" destId="{0137A0B0-71A9-4B0D-8831-4F52B5A01792}" srcOrd="3" destOrd="0" presId="urn:microsoft.com/office/officeart/2005/8/layout/radial6"/>
    <dgm:cxn modelId="{26FD9E4E-94A3-4854-B04D-9AC08152E3DD}" type="presParOf" srcId="{F47BBAC8-0509-483D-9C9C-6A261898BDE0}" destId="{0EA8E124-B86C-407A-BDD3-4753475EA3C5}" srcOrd="4" destOrd="0" presId="urn:microsoft.com/office/officeart/2005/8/layout/radial6"/>
    <dgm:cxn modelId="{4118ECE3-3A5A-48A9-986F-F73A903D81FE}" type="presParOf" srcId="{F47BBAC8-0509-483D-9C9C-6A261898BDE0}" destId="{9FBEA499-9A77-4434-BF37-444A514B896A}" srcOrd="5" destOrd="0" presId="urn:microsoft.com/office/officeart/2005/8/layout/radial6"/>
    <dgm:cxn modelId="{D21A39DA-BC00-4774-B523-627371E7EBF7}" type="presParOf" srcId="{F47BBAC8-0509-483D-9C9C-6A261898BDE0}" destId="{2077467D-DA34-44E1-92B5-63523ADF287E}" srcOrd="6" destOrd="0" presId="urn:microsoft.com/office/officeart/2005/8/layout/radial6"/>
    <dgm:cxn modelId="{DC904672-38F1-4E28-95B0-46B07729AC3B}" type="presParOf" srcId="{F47BBAC8-0509-483D-9C9C-6A261898BDE0}" destId="{C49C7E5C-81C3-4209-8F65-985E790DB895}" srcOrd="7" destOrd="0" presId="urn:microsoft.com/office/officeart/2005/8/layout/radial6"/>
    <dgm:cxn modelId="{C09216E7-60C3-4503-9872-1EF0C9B168A1}" type="presParOf" srcId="{F47BBAC8-0509-483D-9C9C-6A261898BDE0}" destId="{AA4937E0-FE5F-4BDB-951F-9055ABADB302}" srcOrd="8" destOrd="0" presId="urn:microsoft.com/office/officeart/2005/8/layout/radial6"/>
    <dgm:cxn modelId="{3AA1C28A-4AEA-42EC-98DA-0194318DFD36}" type="presParOf" srcId="{F47BBAC8-0509-483D-9C9C-6A261898BDE0}" destId="{9D9AF153-83C2-4CA5-B9B2-9F30CB583B73}" srcOrd="9" destOrd="0" presId="urn:microsoft.com/office/officeart/2005/8/layout/radial6"/>
    <dgm:cxn modelId="{DB81ADA9-1F30-4CAC-B3A4-58730F10C2F9}" type="presParOf" srcId="{F47BBAC8-0509-483D-9C9C-6A261898BDE0}" destId="{B2D1C69C-826A-42BC-9C8B-10C2CA18559B}" srcOrd="10" destOrd="0" presId="urn:microsoft.com/office/officeart/2005/8/layout/radial6"/>
    <dgm:cxn modelId="{E2A9F568-9D38-4330-A1EA-3A19DE7AC031}" type="presParOf" srcId="{F47BBAC8-0509-483D-9C9C-6A261898BDE0}" destId="{5BB1509D-711F-48EB-9EE7-F1C3996DE94A}" srcOrd="11" destOrd="0" presId="urn:microsoft.com/office/officeart/2005/8/layout/radial6"/>
    <dgm:cxn modelId="{2A7D5AE3-D219-416C-BA30-4E930C0CE4C9}" type="presParOf" srcId="{F47BBAC8-0509-483D-9C9C-6A261898BDE0}" destId="{AA078262-C616-42E9-9FFC-62F2A0F6229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78262-C616-42E9-9FFC-62F2A0F62298}">
      <dsp:nvSpPr>
        <dsp:cNvPr id="0" name=""/>
        <dsp:cNvSpPr/>
      </dsp:nvSpPr>
      <dsp:spPr>
        <a:xfrm>
          <a:off x="1247833" y="329012"/>
          <a:ext cx="2794676" cy="2794676"/>
        </a:xfrm>
        <a:prstGeom prst="blockArc">
          <a:avLst>
            <a:gd name="adj1" fmla="val 10633454"/>
            <a:gd name="adj2" fmla="val 17421916"/>
            <a:gd name="adj3" fmla="val 4642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9AF153-83C2-4CA5-B9B2-9F30CB583B73}">
      <dsp:nvSpPr>
        <dsp:cNvPr id="0" name=""/>
        <dsp:cNvSpPr/>
      </dsp:nvSpPr>
      <dsp:spPr>
        <a:xfrm>
          <a:off x="1245684" y="496222"/>
          <a:ext cx="2794676" cy="2794676"/>
        </a:xfrm>
        <a:prstGeom prst="blockArc">
          <a:avLst>
            <a:gd name="adj1" fmla="val 4203097"/>
            <a:gd name="adj2" fmla="val 11054899"/>
            <a:gd name="adj3" fmla="val 4642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77467D-DA34-44E1-92B5-63523ADF287E}">
      <dsp:nvSpPr>
        <dsp:cNvPr id="0" name=""/>
        <dsp:cNvSpPr/>
      </dsp:nvSpPr>
      <dsp:spPr>
        <a:xfrm>
          <a:off x="2159968" y="490159"/>
          <a:ext cx="2794676" cy="2794676"/>
        </a:xfrm>
        <a:prstGeom prst="blockArc">
          <a:avLst>
            <a:gd name="adj1" fmla="val 21289870"/>
            <a:gd name="adj2" fmla="val 6551307"/>
            <a:gd name="adj3" fmla="val 4642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7A0B0-71A9-4B0D-8831-4F52B5A01792}">
      <dsp:nvSpPr>
        <dsp:cNvPr id="0" name=""/>
        <dsp:cNvSpPr/>
      </dsp:nvSpPr>
      <dsp:spPr>
        <a:xfrm>
          <a:off x="2154610" y="344231"/>
          <a:ext cx="2794676" cy="2794676"/>
        </a:xfrm>
        <a:prstGeom prst="blockArc">
          <a:avLst>
            <a:gd name="adj1" fmla="val 15093471"/>
            <a:gd name="adj2" fmla="val 57836"/>
            <a:gd name="adj3" fmla="val 464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2A7483-5797-4ACA-B244-48A02EA03F83}">
      <dsp:nvSpPr>
        <dsp:cNvPr id="0" name=""/>
        <dsp:cNvSpPr/>
      </dsp:nvSpPr>
      <dsp:spPr>
        <a:xfrm>
          <a:off x="2384477" y="1137164"/>
          <a:ext cx="1448430" cy="13490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</a:t>
          </a:r>
        </a:p>
      </dsp:txBody>
      <dsp:txXfrm>
        <a:off x="2596595" y="1334721"/>
        <a:ext cx="1024194" cy="953889"/>
      </dsp:txXfrm>
    </dsp:sp>
    <dsp:sp modelId="{880C6DB3-6422-4BC4-AEE3-21C02E07AA99}">
      <dsp:nvSpPr>
        <dsp:cNvPr id="0" name=""/>
        <dsp:cNvSpPr/>
      </dsp:nvSpPr>
      <dsp:spPr>
        <a:xfrm>
          <a:off x="2361731" y="-121205"/>
          <a:ext cx="1516865" cy="113592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חברה</a:t>
          </a:r>
        </a:p>
      </dsp:txBody>
      <dsp:txXfrm>
        <a:off x="2583871" y="45148"/>
        <a:ext cx="1072585" cy="803222"/>
      </dsp:txXfrm>
    </dsp:sp>
    <dsp:sp modelId="{0EA8E124-B86C-407A-BDD3-4753475EA3C5}">
      <dsp:nvSpPr>
        <dsp:cNvPr id="0" name=""/>
        <dsp:cNvSpPr/>
      </dsp:nvSpPr>
      <dsp:spPr>
        <a:xfrm>
          <a:off x="4152961" y="1126252"/>
          <a:ext cx="1527405" cy="1276558"/>
        </a:xfrm>
        <a:prstGeom prst="ellips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מדינאות</a:t>
          </a:r>
          <a:r>
            <a:rPr lang="he-IL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</a:t>
          </a: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ודיפלומטיה</a:t>
          </a:r>
        </a:p>
      </dsp:txBody>
      <dsp:txXfrm>
        <a:off x="4376644" y="1313200"/>
        <a:ext cx="1080039" cy="902662"/>
      </dsp:txXfrm>
    </dsp:sp>
    <dsp:sp modelId="{C49C7E5C-81C3-4209-8F65-985E790DB895}">
      <dsp:nvSpPr>
        <dsp:cNvPr id="0" name=""/>
        <dsp:cNvSpPr/>
      </dsp:nvSpPr>
      <dsp:spPr>
        <a:xfrm>
          <a:off x="2408427" y="2597651"/>
          <a:ext cx="1400531" cy="1157846"/>
        </a:xfrm>
        <a:prstGeom prst="ellipse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כלכלה</a:t>
          </a:r>
        </a:p>
      </dsp:txBody>
      <dsp:txXfrm>
        <a:off x="2613530" y="2767214"/>
        <a:ext cx="990325" cy="818720"/>
      </dsp:txXfrm>
    </dsp:sp>
    <dsp:sp modelId="{B2D1C69C-826A-42BC-9C8B-10C2CA18559B}">
      <dsp:nvSpPr>
        <dsp:cNvPr id="0" name=""/>
        <dsp:cNvSpPr/>
      </dsp:nvSpPr>
      <dsp:spPr>
        <a:xfrm>
          <a:off x="465904" y="1163962"/>
          <a:ext cx="1631920" cy="1256974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הגנה</a:t>
          </a:r>
          <a:r>
            <a:rPr lang="he-IL" sz="1800" kern="1200" dirty="0">
              <a:solidFill>
                <a:schemeClr val="tx1"/>
              </a:solidFill>
            </a:rPr>
            <a:t> </a:t>
          </a: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לאומית</a:t>
          </a:r>
        </a:p>
      </dsp:txBody>
      <dsp:txXfrm>
        <a:off x="704893" y="1348042"/>
        <a:ext cx="1153942" cy="8888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י"ט/אב/תשע"ט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י"ט/אב/תשע"ט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ברוכים הבאים!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820410" y="5397196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אוגוסט 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(2/4)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-462233" y="1857214"/>
            <a:ext cx="11366169" cy="399702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e-IL" sz="20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העונה הישראלית</a:t>
            </a: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: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אבות האומה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סוגיות יסוד בביטחון הלאומי הישראלי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חשיבה אסטרטגית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גיאוגרפיה וסיורי הביטחון הלאומי (צפון, דרום, יו"ש)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בחירה: מיומנויות לבכירים / קבלת החלטות ותכנון </a:t>
            </a:r>
            <a:endParaRPr lang="he-IL" altLang="he-IL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בחירה: מדינאות ודיפלומטיה / פוליטיקה וחברה ישראלית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b="1" dirty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סימולציה מדינית ביטחונית מסכמת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4169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(3/4)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מציין מיקום תוכן 2">
            <a:extLst>
              <a:ext uri="{FF2B5EF4-FFF2-40B4-BE49-F238E27FC236}">
                <a16:creationId xmlns:a16="http://schemas.microsoft.com/office/drawing/2014/main" id="{D593C7DA-BB0B-4416-8577-09A3F51E0F9A}"/>
              </a:ext>
            </a:extLst>
          </p:cNvPr>
          <p:cNvSpPr txBox="1">
            <a:spLocks/>
          </p:cNvSpPr>
          <p:nvPr/>
        </p:nvSpPr>
        <p:spPr>
          <a:xfrm>
            <a:off x="-632812" y="2289766"/>
            <a:ext cx="11334567" cy="424818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e-IL" sz="2400" b="1" dirty="0">
                <a:latin typeface="Levenim MT" panose="02010502060101010101" pitchFamily="2" charset="-79"/>
                <a:cs typeface="Levenim MT" panose="02010502060101010101" pitchFamily="2" charset="-79"/>
              </a:rPr>
              <a:t>עונת ההתמחות: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מורחב: 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כלכלה/ משפט ציבורי/ חברה ישראלית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העולם הדיגיטלי וסיורי תוכן בארגונים הביטחוניים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: 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תקשורת/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פוליטיקה של טכנולוגיות/ 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מודיעין/ מזה"ת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b="1" dirty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מזרח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3378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(4/4)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-325092" y="2097424"/>
            <a:ext cx="11354453" cy="40502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עונה אינטגרטיבית מסכמת: </a:t>
            </a: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ארה"ב מורחב</a:t>
            </a: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סיכום שנת הלימודים</a:t>
            </a:r>
          </a:p>
          <a:p>
            <a:pPr marL="0" indent="0">
              <a:lnSpc>
                <a:spcPct val="150000"/>
              </a:lnSpc>
              <a:buNone/>
            </a:pPr>
            <a:endParaRPr lang="he-IL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פרויקט גמר: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יורחב בהמשך</a:t>
            </a:r>
          </a:p>
          <a:p>
            <a:pPr marL="0" indent="0">
              <a:lnSpc>
                <a:spcPct val="150000"/>
              </a:lnSpc>
              <a:buNone/>
            </a:pP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7651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שבוע (עקרוני)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286067"/>
              </p:ext>
            </p:extLst>
          </p:nvPr>
        </p:nvGraphicFramePr>
        <p:xfrm>
          <a:off x="1817866" y="1838226"/>
          <a:ext cx="8273528" cy="401298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833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3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71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86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r>
                        <a:rPr lang="he-IL" sz="2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יום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למידה עצמאית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</a:t>
                      </a:r>
                      <a:r>
                        <a:rPr lang="he-IL" sz="2400" baseline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  <a:endParaRPr lang="he-IL" sz="240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שעת צוות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עד 15:00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48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573759"/>
          </a:xfrm>
        </p:spPr>
        <p:txBody>
          <a:bodyPr>
            <a:normAutofit fontScale="90000"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תאריכים חשובים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graphicFrame>
        <p:nvGraphicFramePr>
          <p:cNvPr id="8" name="מציין מיקום תוכן 2">
            <a:extLst>
              <a:ext uri="{FF2B5EF4-FFF2-40B4-BE49-F238E27FC236}">
                <a16:creationId xmlns:a16="http://schemas.microsoft.com/office/drawing/2014/main" id="{6AEC9E78-5C2B-46F0-8349-182A54C071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4987312"/>
              </p:ext>
            </p:extLst>
          </p:nvPr>
        </p:nvGraphicFramePr>
        <p:xfrm>
          <a:off x="1090366" y="1599787"/>
          <a:ext cx="10011268" cy="429011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005634">
                  <a:extLst>
                    <a:ext uri="{9D8B030D-6E8A-4147-A177-3AD203B41FA5}">
                      <a16:colId xmlns:a16="http://schemas.microsoft.com/office/drawing/2014/main" val="2719444282"/>
                    </a:ext>
                  </a:extLst>
                </a:gridCol>
                <a:gridCol w="5005634">
                  <a:extLst>
                    <a:ext uri="{9D8B030D-6E8A-4147-A177-3AD203B41FA5}">
                      <a16:colId xmlns:a16="http://schemas.microsoft.com/office/drawing/2014/main" val="3005035414"/>
                    </a:ext>
                  </a:extLst>
                </a:gridCol>
              </a:tblGrid>
              <a:tr h="495269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2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חופשות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2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סיורים  ותרגילים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391442"/>
                  </a:ext>
                </a:extLst>
              </a:tr>
              <a:tr h="350590"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פתיחת</a:t>
                      </a:r>
                      <a:r>
                        <a:rPr lang="he-IL" sz="1800" b="1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שנת הלימודים </a:t>
                      </a: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–</a:t>
                      </a:r>
                      <a:r>
                        <a:rPr lang="he-IL" sz="1800" b="1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 2.9.19</a:t>
                      </a:r>
                      <a:endParaRPr lang="he-IL" sz="1800" b="1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ראש השנה – 29.9-1.10.19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</a:t>
                      </a:r>
                      <a:r>
                        <a:rPr lang="he-IL" sz="18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אירופה – 10-14.11.19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509829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יום כיפור וסוכות – 8.10-22.10.19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צפון – 26-28.11.19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332471"/>
                  </a:ext>
                </a:extLst>
              </a:tr>
              <a:tr h="342547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חנוכה</a:t>
                      </a:r>
                      <a:r>
                        <a:rPr lang="he-IL" sz="18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– 26-29.12.19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דרום – 17-19.12.19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786827"/>
                  </a:ext>
                </a:extLst>
              </a:tr>
              <a:tr h="342547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פגרת עבודות</a:t>
                      </a:r>
                      <a:r>
                        <a:rPr lang="en-US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1 – 16-23.2.20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e-IL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התנסות אסטרטגית ראשונה</a:t>
                      </a:r>
                      <a:r>
                        <a:rPr lang="he-IL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– 15-16.1.20</a:t>
                      </a:r>
                      <a:endParaRPr lang="he-IL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003452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פורים – 10.3.20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יו"ש – 28-30.1.20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206266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פגרת עבודות 2 +</a:t>
                      </a:r>
                      <a:r>
                        <a:rPr lang="he-IL" sz="18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חופש פסח – 5-19.4.20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סימולציה מדינית ביטחונית – 11-13.2.20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390103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יום העצמאות – 28-30.4.20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</a:t>
                      </a:r>
                      <a:r>
                        <a:rPr lang="he-IL" sz="18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מזרח – 3-7.5.20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230991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שבועות – 28.5.20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ארה"ב – 14-25.6.20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441447"/>
                  </a:ext>
                </a:extLst>
              </a:tr>
              <a:tr h="503001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טקס סיום </a:t>
                      </a:r>
                      <a:r>
                        <a:rPr lang="he-IL" sz="1800" b="1" dirty="0" err="1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מב"ל</a:t>
                      </a: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מחזור מ"ז – 15.7.20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he-IL" sz="18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553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726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he-IL" altLang="he-IL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הערכות להמשך...</a:t>
            </a:r>
            <a:endParaRPr lang="en-US" altLang="he-IL" b="1" kern="120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550800" y="2522212"/>
            <a:ext cx="10472784" cy="3443920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יעדים אישיים לשנת </a:t>
            </a:r>
            <a:r>
              <a:rPr 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endParaRPr 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תכנון חופשות על פי גרף </a:t>
            </a:r>
            <a:r>
              <a:rPr 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פרידה מארגון האם </a:t>
            </a:r>
            <a:r>
              <a:rPr lang="en-US" dirty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100% משתתף </a:t>
            </a:r>
            <a:r>
              <a:rPr 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r>
              <a:rPr lang="en-US" dirty="0">
                <a:latin typeface="Levenim MT" panose="02010502060101010101" pitchFamily="2" charset="-79"/>
                <a:cs typeface="Levenim MT" panose="02010502060101010101" pitchFamily="2" charset="-79"/>
              </a:rPr>
              <a:t>(</a:t>
            </a:r>
            <a:endParaRPr 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היערכות לניצול זמן יעיל במהלך השנה</a:t>
            </a:r>
          </a:p>
        </p:txBody>
      </p:sp>
    </p:spTree>
    <p:extLst>
      <p:ext uri="{BB962C8B-B14F-4D97-AF65-F5344CB8AC3E}">
        <p14:creationId xmlns:p14="http://schemas.microsoft.com/office/powerpoint/2010/main" val="285675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7668" y="492084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Shape 88">
            <a:extLst>
              <a:ext uri="{FF2B5EF4-FFF2-40B4-BE49-F238E27FC236}">
                <a16:creationId xmlns:a16="http://schemas.microsoft.com/office/drawing/2014/main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1502502" y="2203435"/>
            <a:ext cx="8918608" cy="2397385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he-IL" altLang="he-IL" sz="3600" dirty="0"/>
              <a:t>	</a:t>
            </a:r>
            <a:r>
              <a:rPr lang="he-IL" alt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 היא המוסד הממלכתי הגבוה במדינה, המכשיר את הסגל הבכיר בצה"ל, במערכות הביטחון והממשל, לתפקידי פיקוד וניהול בכירים.</a:t>
            </a:r>
          </a:p>
          <a:p>
            <a:pPr algn="l">
              <a:lnSpc>
                <a:spcPct val="160000"/>
              </a:lnSpc>
              <a:spcBef>
                <a:spcPts val="375"/>
              </a:spcBef>
              <a:buFont typeface="Arial" panose="020B0604020202020204" pitchFamily="34" charset="0"/>
              <a:buNone/>
            </a:pPr>
            <a:r>
              <a:rPr lang="he-IL" altLang="he-IL" sz="2200" b="1" dirty="0">
                <a:latin typeface="David" panose="020E0502060401010101" pitchFamily="34" charset="-79"/>
                <a:cs typeface="David" panose="020E0502060401010101" pitchFamily="34" charset="-79"/>
              </a:rPr>
              <a:t>החלטת ממשלת ישראל, 23  במאי 1976</a:t>
            </a:r>
          </a:p>
        </p:txBody>
      </p:sp>
    </p:spTree>
    <p:extLst>
      <p:ext uri="{BB962C8B-B14F-4D97-AF65-F5344CB8AC3E}">
        <p14:creationId xmlns:p14="http://schemas.microsoft.com/office/powerpoint/2010/main" val="60987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שנת הלימודים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8064" y="1913071"/>
            <a:ext cx="9745978" cy="5832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just" rtl="1" eaLnBrk="1" hangingPunct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ומחקר של מרכיבי הביטחון הלאומי.</a:t>
            </a:r>
          </a:p>
          <a:p>
            <a:pPr marL="457200" indent="-457200" algn="just" rtl="1" eaLnBrk="1" hangingPunct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ניתוח קשרי הגומלין בין מרכיבי הביטחון הלאומי השונים.</a:t>
            </a:r>
          </a:p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פיתוח כלי חשיבה ברמה האסטרטגית המתאימים </a:t>
            </a: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להתמודדות </a:t>
            </a: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של בכירים</a:t>
            </a:r>
          </a:p>
          <a:p>
            <a:pPr algn="just">
              <a:lnSpc>
                <a:spcPct val="200000"/>
              </a:lnSpc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     עם אתגרים בתחום הביטחון הלאומי.</a:t>
            </a:r>
          </a:p>
          <a:p>
            <a:pPr algn="just" rtl="1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תחומי הלמידה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1" name="דיאגרמה 10">
            <a:extLst>
              <a:ext uri="{FF2B5EF4-FFF2-40B4-BE49-F238E27FC236}">
                <a16:creationId xmlns:a16="http://schemas.microsoft.com/office/drawing/2014/main" id="{8515FD80-B52E-4D38-B696-4AA92C53EC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7780916"/>
              </p:ext>
            </p:extLst>
          </p:nvPr>
        </p:nvGraphicFramePr>
        <p:xfrm>
          <a:off x="2686296" y="2088288"/>
          <a:ext cx="6165129" cy="3634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8229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הרכב המשתתפים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1" name="תרשים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2371129"/>
              </p:ext>
            </p:extLst>
          </p:nvPr>
        </p:nvGraphicFramePr>
        <p:xfrm>
          <a:off x="2521282" y="2263577"/>
          <a:ext cx="7693871" cy="34524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Chart" r:id="rId4" imgW="6248321" imgH="3610092" progId="Excel.Chart.8">
                  <p:embed/>
                </p:oleObj>
              </mc:Choice>
              <mc:Fallback>
                <p:oleObj name="Chart" r:id="rId4" imgW="6248321" imgH="3610092" progId="Excel.Chart.8">
                  <p:embed/>
                  <p:pic>
                    <p:nvPicPr>
                      <p:cNvPr id="38914" name="תרשים 21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1282" y="2263577"/>
                        <a:ext cx="7693871" cy="34524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707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822291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מחזור מ"ז –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ל"ט </a:t>
            </a: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משתתפים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graphicFrame>
        <p:nvGraphicFramePr>
          <p:cNvPr id="11" name="טבלה 10">
            <a:extLst>
              <a:ext uri="{FF2B5EF4-FFF2-40B4-BE49-F238E27FC236}">
                <a16:creationId xmlns:a16="http://schemas.microsoft.com/office/drawing/2014/main" id="{FB0D5F80-6CC0-4BCB-B628-810253B18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858770"/>
              </p:ext>
            </p:extLst>
          </p:nvPr>
        </p:nvGraphicFramePr>
        <p:xfrm>
          <a:off x="2685564" y="1753378"/>
          <a:ext cx="6820871" cy="414449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912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8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כמות ושיוך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ארגוני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קצינים 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בינ"ל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17 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קציני/</a:t>
                      </a:r>
                      <a:r>
                        <a:rPr lang="he-IL" sz="1600" dirty="0" err="1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ות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צה"ל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ארה"ב 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3 משטרת ישראל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איטליה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3 משרד ראש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הממשלה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סינגפור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משרד החוץ 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הודו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חברת חשמל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גרמניה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משרד האוצר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בנק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ישראל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מנהל מקרקעי ישראל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56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1 הועדה לאנרגיה אטומית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2 משרד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הביטחון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64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משרד התפוצות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96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משתתפים נושאי תפקיד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-1082468" y="2397681"/>
            <a:ext cx="11569699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נשיאות כיתה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מסכם/ת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צלם/ת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גזבר/</a:t>
            </a:r>
            <a:r>
              <a:rPr lang="he-IL" altLang="he-IL" sz="3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ית</a:t>
            </a: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921869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קוד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2013923"/>
            <a:ext cx="9133048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Chatham House 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Rule 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הופעה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פלאפונים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במליאה שיח באמצעות מיקרופונים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כיבוד זמן הדדי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פתיחות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היעדרויות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אתיקה של כתיבה אקדמית</a:t>
            </a:r>
            <a:endParaRPr lang="he-IL" altLang="he-IL" sz="2400" dirty="0">
              <a:solidFill>
                <a:srgbClr val="FF000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b="1" dirty="0"/>
          </a:p>
          <a:p>
            <a:pPr>
              <a:lnSpc>
                <a:spcPct val="150000"/>
              </a:lnSpc>
            </a:pPr>
            <a:endParaRPr lang="en-US" altLang="he-IL" b="1" dirty="0"/>
          </a:p>
        </p:txBody>
      </p:sp>
      <p:pic>
        <p:nvPicPr>
          <p:cNvPr id="15" name="Picture 2" descr="Image result for chatham house rules">
            <a:extLst>
              <a:ext uri="{FF2B5EF4-FFF2-40B4-BE49-F238E27FC236}">
                <a16:creationId xmlns:a16="http://schemas.microsoft.com/office/drawing/2014/main" id="{CE12F60D-9BA3-493A-B8E8-069CF619D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711" y="2421496"/>
            <a:ext cx="4302157" cy="2868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903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(1/4)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מציין מיקום תוכן 2">
            <a:extLst>
              <a:ext uri="{FF2B5EF4-FFF2-40B4-BE49-F238E27FC236}">
                <a16:creationId xmlns:a16="http://schemas.microsoft.com/office/drawing/2014/main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-620694" y="2581868"/>
            <a:ext cx="11524630" cy="40037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e-IL" sz="24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העונה הגלובלית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: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מושגי יסוד בביטחון הלאומי בהיבט גלובלי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גישות ואסכולות במדע המדינה: </a:t>
            </a:r>
            <a:r>
              <a:rPr lang="he-IL" altLang="he-IL" sz="24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מהפוליס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לגלובליזציה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התפתחות המחשבה האסטרטגית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b="1" dirty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באירופה</a:t>
            </a:r>
            <a:endParaRPr lang="he-IL" sz="2400" dirty="0">
              <a:solidFill>
                <a:srgbClr val="0070C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4777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10503</TotalTime>
  <Words>490</Words>
  <Application>Microsoft Office PowerPoint</Application>
  <PresentationFormat>Widescreen</PresentationFormat>
  <Paragraphs>150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Wingdings</vt:lpstr>
      <vt:lpstr>Wingdings 2</vt:lpstr>
      <vt:lpstr>ערכת נושא Office</vt:lpstr>
      <vt:lpstr>Chart</vt:lpstr>
      <vt:lpstr>המכללה לביטחון לאומי</vt:lpstr>
      <vt:lpstr>המכללה לביטחון לאומי</vt:lpstr>
      <vt:lpstr>מטרות שנת הלימודים</vt:lpstr>
      <vt:lpstr>תחומי הלמידה במב"ל</vt:lpstr>
      <vt:lpstr>הרכב המשתתפים</vt:lpstr>
      <vt:lpstr>מחזור מ"ז – ל"ט משתתפים</vt:lpstr>
      <vt:lpstr>משתתפים נושאי תפקיד</vt:lpstr>
      <vt:lpstr>קוד מב"ל</vt:lpstr>
      <vt:lpstr>עונות הלימוד (1/4)</vt:lpstr>
      <vt:lpstr>עונות הלימוד (2/4)</vt:lpstr>
      <vt:lpstr>עונות הלימוד (3/4)</vt:lpstr>
      <vt:lpstr>עונות הלימוד (4/4)</vt:lpstr>
      <vt:lpstr>מבנה שבוע (עקרוני) במב"ל</vt:lpstr>
      <vt:lpstr>תאריכים חשובים</vt:lpstr>
      <vt:lpstr>הערכות להמשך...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200</cp:revision>
  <cp:lastPrinted>2017-08-27T15:18:28Z</cp:lastPrinted>
  <dcterms:created xsi:type="dcterms:W3CDTF">2017-08-17T05:53:13Z</dcterms:created>
  <dcterms:modified xsi:type="dcterms:W3CDTF">2019-08-20T12:49:49Z</dcterms:modified>
</cp:coreProperties>
</file>