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27" r:id="rId2"/>
    <p:sldId id="328" r:id="rId3"/>
    <p:sldId id="329" r:id="rId4"/>
    <p:sldId id="330" r:id="rId5"/>
    <p:sldId id="331" r:id="rId6"/>
    <p:sldId id="332" r:id="rId7"/>
    <p:sldId id="333" r:id="rId8"/>
    <p:sldId id="334" r:id="rId9"/>
    <p:sldId id="335" r:id="rId10"/>
    <p:sldId id="336" r:id="rId11"/>
    <p:sldId id="337" r:id="rId12"/>
    <p:sldId id="338" r:id="rId13"/>
    <p:sldId id="339" r:id="rId14"/>
    <p:sldId id="340" r:id="rId15"/>
    <p:sldId id="326" r:id="rId16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37" d="100"/>
          <a:sy n="37" d="100"/>
        </p:scale>
        <p:origin x="78" y="15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67F036-C9E5-4C61-A7F2-0306AAFFBEF2}" type="doc">
      <dgm:prSet loTypeId="urn:microsoft.com/office/officeart/2005/8/layout/radial6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pPr rtl="1"/>
          <a:endParaRPr lang="he-IL"/>
        </a:p>
      </dgm:t>
    </dgm:pt>
    <dgm:pt modelId="{77787D92-44D2-4EE4-BF68-D8DA648B869E}">
      <dgm:prSet phldrT="[טקסט]" custT="1"/>
      <dgm:spPr/>
      <dgm:t>
        <a:bodyPr/>
        <a:lstStyle/>
        <a:p>
          <a:pPr rtl="0"/>
          <a:r>
            <a:rPr lang="en-US" sz="1800" b="1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Strategy</a:t>
          </a:r>
          <a:endParaRPr lang="he-IL" sz="1800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57ACA179-F69D-4900-99A2-19A28CF29AC5}" type="parTrans" cxnId="{C9D0FADD-826B-4803-BE5F-3102C126852A}">
      <dgm:prSet/>
      <dgm:spPr/>
      <dgm:t>
        <a:bodyPr/>
        <a:lstStyle/>
        <a:p>
          <a:pPr rtl="1"/>
          <a:endParaRPr lang="he-IL"/>
        </a:p>
      </dgm:t>
    </dgm:pt>
    <dgm:pt modelId="{AA3E66B8-AC8C-45EA-8EB2-B33847B9FFCE}" type="sibTrans" cxnId="{C9D0FADD-826B-4803-BE5F-3102C126852A}">
      <dgm:prSet/>
      <dgm:spPr/>
      <dgm:t>
        <a:bodyPr/>
        <a:lstStyle/>
        <a:p>
          <a:pPr rtl="1"/>
          <a:endParaRPr lang="he-IL"/>
        </a:p>
      </dgm:t>
    </dgm:pt>
    <dgm:pt modelId="{53E16827-8354-486D-AF41-4AF32BB176B8}">
      <dgm:prSet phldrT="[טקסט]" custT="1"/>
      <dgm:spPr/>
      <dgm:t>
        <a:bodyPr/>
        <a:lstStyle/>
        <a:p>
          <a:pPr marL="0" marR="0" lvl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b="1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Society</a:t>
          </a:r>
          <a:endParaRPr lang="he-IL" sz="1800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A53FAD01-44CE-4CF7-9000-E119A43E61A1}" type="parTrans" cxnId="{E70C0882-EB26-4272-8F36-9165B132AC3C}">
      <dgm:prSet/>
      <dgm:spPr/>
      <dgm:t>
        <a:bodyPr/>
        <a:lstStyle/>
        <a:p>
          <a:pPr rtl="1"/>
          <a:endParaRPr lang="he-IL"/>
        </a:p>
      </dgm:t>
    </dgm:pt>
    <dgm:pt modelId="{EE82BF3A-118F-481B-8FE3-01A774D2CF11}" type="sibTrans" cxnId="{E70C0882-EB26-4272-8F36-9165B132AC3C}">
      <dgm:prSet/>
      <dgm:spPr/>
      <dgm:t>
        <a:bodyPr/>
        <a:lstStyle/>
        <a:p>
          <a:pPr rtl="1"/>
          <a:endParaRPr lang="he-IL"/>
        </a:p>
      </dgm:t>
    </dgm:pt>
    <dgm:pt modelId="{917E0A78-84A7-4F67-8350-F95E76365253}">
      <dgm:prSet phldrT="[טקסט]" custT="1"/>
      <dgm:spPr/>
      <dgm:t>
        <a:bodyPr/>
        <a:lstStyle/>
        <a:p>
          <a:pPr rtl="0"/>
          <a:r>
            <a:rPr lang="en-US" sz="1800" b="1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Economy</a:t>
          </a:r>
          <a:endParaRPr lang="he-IL" sz="1800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EDAB76A4-87F6-4EF1-AC47-2768E9A35E86}" type="parTrans" cxnId="{2C8E187C-30EB-4864-8A33-FC91AD1B8B23}">
      <dgm:prSet/>
      <dgm:spPr/>
      <dgm:t>
        <a:bodyPr/>
        <a:lstStyle/>
        <a:p>
          <a:pPr rtl="1"/>
          <a:endParaRPr lang="he-IL"/>
        </a:p>
      </dgm:t>
    </dgm:pt>
    <dgm:pt modelId="{F36A6075-99A4-4684-87F7-EF6703082E3C}" type="sibTrans" cxnId="{2C8E187C-30EB-4864-8A33-FC91AD1B8B23}">
      <dgm:prSet/>
      <dgm:spPr/>
      <dgm:t>
        <a:bodyPr/>
        <a:lstStyle/>
        <a:p>
          <a:pPr rtl="1"/>
          <a:endParaRPr lang="he-IL"/>
        </a:p>
      </dgm:t>
    </dgm:pt>
    <dgm:pt modelId="{900D833B-EDC6-41A4-8E61-3EBBE94FBF8A}">
      <dgm:prSet phldrT="[טקסט]" custT="1"/>
      <dgm:spPr/>
      <dgm:t>
        <a:bodyPr/>
        <a:lstStyle/>
        <a:p>
          <a:pPr rtl="0"/>
          <a:r>
            <a:rPr lang="en-US" sz="1800" b="1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National Security</a:t>
          </a:r>
          <a:endParaRPr lang="he-IL" sz="1800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BF54BB5A-476E-4CD5-8DE8-73B1CE5D5F6F}" type="parTrans" cxnId="{E0ABE8CA-82DE-4C8C-BB7B-EE92EF26B954}">
      <dgm:prSet/>
      <dgm:spPr/>
      <dgm:t>
        <a:bodyPr/>
        <a:lstStyle/>
        <a:p>
          <a:pPr rtl="1"/>
          <a:endParaRPr lang="he-IL"/>
        </a:p>
      </dgm:t>
    </dgm:pt>
    <dgm:pt modelId="{A3B6C843-9BFD-444E-B161-B3E202CD89E1}" type="sibTrans" cxnId="{E0ABE8CA-82DE-4C8C-BB7B-EE92EF26B954}">
      <dgm:prSet/>
      <dgm:spPr/>
      <dgm:t>
        <a:bodyPr/>
        <a:lstStyle/>
        <a:p>
          <a:pPr rtl="1"/>
          <a:endParaRPr lang="he-IL"/>
        </a:p>
      </dgm:t>
    </dgm:pt>
    <dgm:pt modelId="{41FB78FC-43E5-45AD-99DE-CC8F6F172F2F}">
      <dgm:prSet phldrT="[טקסט]" custT="1"/>
      <dgm:spPr/>
      <dgm:t>
        <a:bodyPr/>
        <a:lstStyle/>
        <a:p>
          <a:pPr rtl="0"/>
          <a:r>
            <a:rPr lang="en-US" sz="1800" b="1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States-</a:t>
          </a:r>
          <a:r>
            <a:rPr lang="en-US" sz="1800" b="1" dirty="0" err="1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manship</a:t>
          </a:r>
          <a:r>
            <a:rPr lang="en-US" sz="1800" b="1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 and Diplomacy</a:t>
          </a:r>
          <a:endParaRPr lang="he-IL" sz="1800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73C873E8-85A2-43A6-A25E-E808EE760387}" type="parTrans" cxnId="{4CE1C4C2-7411-4277-8F55-63692087A3C2}">
      <dgm:prSet/>
      <dgm:spPr/>
      <dgm:t>
        <a:bodyPr/>
        <a:lstStyle/>
        <a:p>
          <a:pPr rtl="1"/>
          <a:endParaRPr lang="he-IL"/>
        </a:p>
      </dgm:t>
    </dgm:pt>
    <dgm:pt modelId="{0EB7096D-69DA-44A2-B34D-8C3DB9CBD57F}" type="sibTrans" cxnId="{4CE1C4C2-7411-4277-8F55-63692087A3C2}">
      <dgm:prSet/>
      <dgm:spPr/>
      <dgm:t>
        <a:bodyPr/>
        <a:lstStyle/>
        <a:p>
          <a:pPr rtl="1"/>
          <a:endParaRPr lang="he-IL"/>
        </a:p>
      </dgm:t>
    </dgm:pt>
    <dgm:pt modelId="{F47BBAC8-0509-483D-9C9C-6A261898BDE0}" type="pres">
      <dgm:prSet presAssocID="{6F67F036-C9E5-4C61-A7F2-0306AAFFBEF2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522A7483-5797-4ACA-B244-48A02EA03F83}" type="pres">
      <dgm:prSet presAssocID="{77787D92-44D2-4EE4-BF68-D8DA648B869E}" presName="centerShape" presStyleLbl="node0" presStyleIdx="0" presStyleCnt="1" custScaleX="112551" custScaleY="104825"/>
      <dgm:spPr/>
      <dgm:t>
        <a:bodyPr/>
        <a:lstStyle/>
        <a:p>
          <a:pPr rtl="1"/>
          <a:endParaRPr lang="he-IL"/>
        </a:p>
      </dgm:t>
    </dgm:pt>
    <dgm:pt modelId="{880C6DB3-6422-4BC4-AEE3-21C02E07AA99}" type="pres">
      <dgm:prSet presAssocID="{53E16827-8354-486D-AF41-4AF32BB176B8}" presName="node" presStyleLbl="node1" presStyleIdx="0" presStyleCnt="4" custScaleX="168384" custScaleY="126097" custRadScaleRad="107657" custRadScaleInc="1491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C0531F5-C3E4-4C13-8BC9-87D732AAFDB8}" type="pres">
      <dgm:prSet presAssocID="{53E16827-8354-486D-AF41-4AF32BB176B8}" presName="dummy" presStyleCnt="0"/>
      <dgm:spPr/>
    </dgm:pt>
    <dgm:pt modelId="{0137A0B0-71A9-4B0D-8831-4F52B5A01792}" type="pres">
      <dgm:prSet presAssocID="{EE82BF3A-118F-481B-8FE3-01A774D2CF11}" presName="sibTrans" presStyleLbl="sibTrans2D1" presStyleIdx="0" presStyleCnt="4"/>
      <dgm:spPr/>
      <dgm:t>
        <a:bodyPr/>
        <a:lstStyle/>
        <a:p>
          <a:pPr rtl="1"/>
          <a:endParaRPr lang="he-IL"/>
        </a:p>
      </dgm:t>
    </dgm:pt>
    <dgm:pt modelId="{0EA8E124-B86C-407A-BDD3-4753475EA3C5}" type="pres">
      <dgm:prSet presAssocID="{41FB78FC-43E5-45AD-99DE-CC8F6F172F2F}" presName="node" presStyleLbl="node1" presStyleIdx="1" presStyleCnt="4" custScaleX="145650" custScaleY="164012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FBEA499-9A77-4434-BF37-444A514B896A}" type="pres">
      <dgm:prSet presAssocID="{41FB78FC-43E5-45AD-99DE-CC8F6F172F2F}" presName="dummy" presStyleCnt="0"/>
      <dgm:spPr/>
    </dgm:pt>
    <dgm:pt modelId="{2077467D-DA34-44E1-92B5-63523ADF287E}" type="pres">
      <dgm:prSet presAssocID="{0EB7096D-69DA-44A2-B34D-8C3DB9CBD57F}" presName="sibTrans" presStyleLbl="sibTrans2D1" presStyleIdx="1" presStyleCnt="4"/>
      <dgm:spPr/>
      <dgm:t>
        <a:bodyPr/>
        <a:lstStyle/>
        <a:p>
          <a:pPr rtl="1"/>
          <a:endParaRPr lang="he-IL"/>
        </a:p>
      </dgm:t>
    </dgm:pt>
    <dgm:pt modelId="{C49C7E5C-81C3-4209-8F65-985E790DB895}" type="pres">
      <dgm:prSet presAssocID="{917E0A78-84A7-4F67-8350-F95E76365253}" presName="node" presStyleLbl="node1" presStyleIdx="2" presStyleCnt="4" custScaleX="155470" custScaleY="12853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AA4937E0-FE5F-4BDB-951F-9055ABADB302}" type="pres">
      <dgm:prSet presAssocID="{917E0A78-84A7-4F67-8350-F95E76365253}" presName="dummy" presStyleCnt="0"/>
      <dgm:spPr/>
    </dgm:pt>
    <dgm:pt modelId="{9D9AF153-83C2-4CA5-B9B2-9F30CB583B73}" type="pres">
      <dgm:prSet presAssocID="{F36A6075-99A4-4684-87F7-EF6703082E3C}" presName="sibTrans" presStyleLbl="sibTrans2D1" presStyleIdx="2" presStyleCnt="4"/>
      <dgm:spPr/>
      <dgm:t>
        <a:bodyPr/>
        <a:lstStyle/>
        <a:p>
          <a:pPr rtl="1"/>
          <a:endParaRPr lang="he-IL"/>
        </a:p>
      </dgm:t>
    </dgm:pt>
    <dgm:pt modelId="{B2D1C69C-826A-42BC-9C8B-10C2CA18559B}" type="pres">
      <dgm:prSet presAssocID="{900D833B-EDC6-41A4-8E61-3EBBE94FBF8A}" presName="node" presStyleLbl="node1" presStyleIdx="3" presStyleCnt="4" custScaleX="157301" custScaleY="11114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BB1509D-711F-48EB-9EE7-F1C3996DE94A}" type="pres">
      <dgm:prSet presAssocID="{900D833B-EDC6-41A4-8E61-3EBBE94FBF8A}" presName="dummy" presStyleCnt="0"/>
      <dgm:spPr/>
    </dgm:pt>
    <dgm:pt modelId="{AA078262-C616-42E9-9FFC-62F2A0F62298}" type="pres">
      <dgm:prSet presAssocID="{A3B6C843-9BFD-444E-B161-B3E202CD89E1}" presName="sibTrans" presStyleLbl="sibTrans2D1" presStyleIdx="3" presStyleCnt="4"/>
      <dgm:spPr/>
      <dgm:t>
        <a:bodyPr/>
        <a:lstStyle/>
        <a:p>
          <a:pPr rtl="1"/>
          <a:endParaRPr lang="he-IL"/>
        </a:p>
      </dgm:t>
    </dgm:pt>
  </dgm:ptLst>
  <dgm:cxnLst>
    <dgm:cxn modelId="{F5191BC6-5D97-494B-A023-20046B4BE48D}" type="presOf" srcId="{900D833B-EDC6-41A4-8E61-3EBBE94FBF8A}" destId="{B2D1C69C-826A-42BC-9C8B-10C2CA18559B}" srcOrd="0" destOrd="0" presId="urn:microsoft.com/office/officeart/2005/8/layout/radial6"/>
    <dgm:cxn modelId="{E0ABE8CA-82DE-4C8C-BB7B-EE92EF26B954}" srcId="{77787D92-44D2-4EE4-BF68-D8DA648B869E}" destId="{900D833B-EDC6-41A4-8E61-3EBBE94FBF8A}" srcOrd="3" destOrd="0" parTransId="{BF54BB5A-476E-4CD5-8DE8-73B1CE5D5F6F}" sibTransId="{A3B6C843-9BFD-444E-B161-B3E202CD89E1}"/>
    <dgm:cxn modelId="{4CE1C4C2-7411-4277-8F55-63692087A3C2}" srcId="{77787D92-44D2-4EE4-BF68-D8DA648B869E}" destId="{41FB78FC-43E5-45AD-99DE-CC8F6F172F2F}" srcOrd="1" destOrd="0" parTransId="{73C873E8-85A2-43A6-A25E-E808EE760387}" sibTransId="{0EB7096D-69DA-44A2-B34D-8C3DB9CBD57F}"/>
    <dgm:cxn modelId="{FA7FE7C9-BD5B-4078-B80D-D0912F0306F9}" type="presOf" srcId="{53E16827-8354-486D-AF41-4AF32BB176B8}" destId="{880C6DB3-6422-4BC4-AEE3-21C02E07AA99}" srcOrd="0" destOrd="0" presId="urn:microsoft.com/office/officeart/2005/8/layout/radial6"/>
    <dgm:cxn modelId="{6E423DBD-0678-4DFE-9749-D1D4A5F72FC4}" type="presOf" srcId="{6F67F036-C9E5-4C61-A7F2-0306AAFFBEF2}" destId="{F47BBAC8-0509-483D-9C9C-6A261898BDE0}" srcOrd="0" destOrd="0" presId="urn:microsoft.com/office/officeart/2005/8/layout/radial6"/>
    <dgm:cxn modelId="{C9D0FADD-826B-4803-BE5F-3102C126852A}" srcId="{6F67F036-C9E5-4C61-A7F2-0306AAFFBEF2}" destId="{77787D92-44D2-4EE4-BF68-D8DA648B869E}" srcOrd="0" destOrd="0" parTransId="{57ACA179-F69D-4900-99A2-19A28CF29AC5}" sibTransId="{AA3E66B8-AC8C-45EA-8EB2-B33847B9FFCE}"/>
    <dgm:cxn modelId="{D4F316C2-BBED-421F-A8F9-1439E236BFFF}" type="presOf" srcId="{41FB78FC-43E5-45AD-99DE-CC8F6F172F2F}" destId="{0EA8E124-B86C-407A-BDD3-4753475EA3C5}" srcOrd="0" destOrd="0" presId="urn:microsoft.com/office/officeart/2005/8/layout/radial6"/>
    <dgm:cxn modelId="{64F280A2-2905-456B-9670-954C69D8318B}" type="presOf" srcId="{F36A6075-99A4-4684-87F7-EF6703082E3C}" destId="{9D9AF153-83C2-4CA5-B9B2-9F30CB583B73}" srcOrd="0" destOrd="0" presId="urn:microsoft.com/office/officeart/2005/8/layout/radial6"/>
    <dgm:cxn modelId="{E70C0882-EB26-4272-8F36-9165B132AC3C}" srcId="{77787D92-44D2-4EE4-BF68-D8DA648B869E}" destId="{53E16827-8354-486D-AF41-4AF32BB176B8}" srcOrd="0" destOrd="0" parTransId="{A53FAD01-44CE-4CF7-9000-E119A43E61A1}" sibTransId="{EE82BF3A-118F-481B-8FE3-01A774D2CF11}"/>
    <dgm:cxn modelId="{2C8E187C-30EB-4864-8A33-FC91AD1B8B23}" srcId="{77787D92-44D2-4EE4-BF68-D8DA648B869E}" destId="{917E0A78-84A7-4F67-8350-F95E76365253}" srcOrd="2" destOrd="0" parTransId="{EDAB76A4-87F6-4EF1-AC47-2768E9A35E86}" sibTransId="{F36A6075-99A4-4684-87F7-EF6703082E3C}"/>
    <dgm:cxn modelId="{A29924E8-0342-4D44-918B-6B38CD80114C}" type="presOf" srcId="{A3B6C843-9BFD-444E-B161-B3E202CD89E1}" destId="{AA078262-C616-42E9-9FFC-62F2A0F62298}" srcOrd="0" destOrd="0" presId="urn:microsoft.com/office/officeart/2005/8/layout/radial6"/>
    <dgm:cxn modelId="{14E5A884-EAEC-48F2-A931-591B1AB9E101}" type="presOf" srcId="{917E0A78-84A7-4F67-8350-F95E76365253}" destId="{C49C7E5C-81C3-4209-8F65-985E790DB895}" srcOrd="0" destOrd="0" presId="urn:microsoft.com/office/officeart/2005/8/layout/radial6"/>
    <dgm:cxn modelId="{356221DD-D40C-4E2B-A11A-86238F901466}" type="presOf" srcId="{EE82BF3A-118F-481B-8FE3-01A774D2CF11}" destId="{0137A0B0-71A9-4B0D-8831-4F52B5A01792}" srcOrd="0" destOrd="0" presId="urn:microsoft.com/office/officeart/2005/8/layout/radial6"/>
    <dgm:cxn modelId="{1EA6A97D-3C53-455B-9DDF-45A7A320D88B}" type="presOf" srcId="{77787D92-44D2-4EE4-BF68-D8DA648B869E}" destId="{522A7483-5797-4ACA-B244-48A02EA03F83}" srcOrd="0" destOrd="0" presId="urn:microsoft.com/office/officeart/2005/8/layout/radial6"/>
    <dgm:cxn modelId="{A0EE248C-12DA-43DE-BD36-7C523CD7D1B1}" type="presOf" srcId="{0EB7096D-69DA-44A2-B34D-8C3DB9CBD57F}" destId="{2077467D-DA34-44E1-92B5-63523ADF287E}" srcOrd="0" destOrd="0" presId="urn:microsoft.com/office/officeart/2005/8/layout/radial6"/>
    <dgm:cxn modelId="{886B3A8E-A489-43F4-BFD3-B55F43BC3213}" type="presParOf" srcId="{F47BBAC8-0509-483D-9C9C-6A261898BDE0}" destId="{522A7483-5797-4ACA-B244-48A02EA03F83}" srcOrd="0" destOrd="0" presId="urn:microsoft.com/office/officeart/2005/8/layout/radial6"/>
    <dgm:cxn modelId="{EE823CF0-9301-4827-BA95-886133378F8B}" type="presParOf" srcId="{F47BBAC8-0509-483D-9C9C-6A261898BDE0}" destId="{880C6DB3-6422-4BC4-AEE3-21C02E07AA99}" srcOrd="1" destOrd="0" presId="urn:microsoft.com/office/officeart/2005/8/layout/radial6"/>
    <dgm:cxn modelId="{4D3BD4AC-A10A-4069-A161-FC0801052C72}" type="presParOf" srcId="{F47BBAC8-0509-483D-9C9C-6A261898BDE0}" destId="{9C0531F5-C3E4-4C13-8BC9-87D732AAFDB8}" srcOrd="2" destOrd="0" presId="urn:microsoft.com/office/officeart/2005/8/layout/radial6"/>
    <dgm:cxn modelId="{8406B70A-E209-43A6-AA4F-6E2DC2240F26}" type="presParOf" srcId="{F47BBAC8-0509-483D-9C9C-6A261898BDE0}" destId="{0137A0B0-71A9-4B0D-8831-4F52B5A01792}" srcOrd="3" destOrd="0" presId="urn:microsoft.com/office/officeart/2005/8/layout/radial6"/>
    <dgm:cxn modelId="{26FD9E4E-94A3-4854-B04D-9AC08152E3DD}" type="presParOf" srcId="{F47BBAC8-0509-483D-9C9C-6A261898BDE0}" destId="{0EA8E124-B86C-407A-BDD3-4753475EA3C5}" srcOrd="4" destOrd="0" presId="urn:microsoft.com/office/officeart/2005/8/layout/radial6"/>
    <dgm:cxn modelId="{4118ECE3-3A5A-48A9-986F-F73A903D81FE}" type="presParOf" srcId="{F47BBAC8-0509-483D-9C9C-6A261898BDE0}" destId="{9FBEA499-9A77-4434-BF37-444A514B896A}" srcOrd="5" destOrd="0" presId="urn:microsoft.com/office/officeart/2005/8/layout/radial6"/>
    <dgm:cxn modelId="{D21A39DA-BC00-4774-B523-627371E7EBF7}" type="presParOf" srcId="{F47BBAC8-0509-483D-9C9C-6A261898BDE0}" destId="{2077467D-DA34-44E1-92B5-63523ADF287E}" srcOrd="6" destOrd="0" presId="urn:microsoft.com/office/officeart/2005/8/layout/radial6"/>
    <dgm:cxn modelId="{DC904672-38F1-4E28-95B0-46B07729AC3B}" type="presParOf" srcId="{F47BBAC8-0509-483D-9C9C-6A261898BDE0}" destId="{C49C7E5C-81C3-4209-8F65-985E790DB895}" srcOrd="7" destOrd="0" presId="urn:microsoft.com/office/officeart/2005/8/layout/radial6"/>
    <dgm:cxn modelId="{C09216E7-60C3-4503-9872-1EF0C9B168A1}" type="presParOf" srcId="{F47BBAC8-0509-483D-9C9C-6A261898BDE0}" destId="{AA4937E0-FE5F-4BDB-951F-9055ABADB302}" srcOrd="8" destOrd="0" presId="urn:microsoft.com/office/officeart/2005/8/layout/radial6"/>
    <dgm:cxn modelId="{3AA1C28A-4AEA-42EC-98DA-0194318DFD36}" type="presParOf" srcId="{F47BBAC8-0509-483D-9C9C-6A261898BDE0}" destId="{9D9AF153-83C2-4CA5-B9B2-9F30CB583B73}" srcOrd="9" destOrd="0" presId="urn:microsoft.com/office/officeart/2005/8/layout/radial6"/>
    <dgm:cxn modelId="{DB81ADA9-1F30-4CAC-B3A4-58730F10C2F9}" type="presParOf" srcId="{F47BBAC8-0509-483D-9C9C-6A261898BDE0}" destId="{B2D1C69C-826A-42BC-9C8B-10C2CA18559B}" srcOrd="10" destOrd="0" presId="urn:microsoft.com/office/officeart/2005/8/layout/radial6"/>
    <dgm:cxn modelId="{E2A9F568-9D38-4330-A1EA-3A19DE7AC031}" type="presParOf" srcId="{F47BBAC8-0509-483D-9C9C-6A261898BDE0}" destId="{5BB1509D-711F-48EB-9EE7-F1C3996DE94A}" srcOrd="11" destOrd="0" presId="urn:microsoft.com/office/officeart/2005/8/layout/radial6"/>
    <dgm:cxn modelId="{2A7D5AE3-D219-416C-BA30-4E930C0CE4C9}" type="presParOf" srcId="{F47BBAC8-0509-483D-9C9C-6A261898BDE0}" destId="{AA078262-C616-42E9-9FFC-62F2A0F62298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078262-C616-42E9-9FFC-62F2A0F62298}">
      <dsp:nvSpPr>
        <dsp:cNvPr id="0" name=""/>
        <dsp:cNvSpPr/>
      </dsp:nvSpPr>
      <dsp:spPr>
        <a:xfrm>
          <a:off x="1711465" y="414280"/>
          <a:ext cx="2794676" cy="2794676"/>
        </a:xfrm>
        <a:prstGeom prst="blockArc">
          <a:avLst>
            <a:gd name="adj1" fmla="val 10799879"/>
            <a:gd name="adj2" fmla="val 16228893"/>
            <a:gd name="adj3" fmla="val 4642"/>
          </a:avLst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9AF153-83C2-4CA5-B9B2-9F30CB583B73}">
      <dsp:nvSpPr>
        <dsp:cNvPr id="0" name=""/>
        <dsp:cNvSpPr/>
      </dsp:nvSpPr>
      <dsp:spPr>
        <a:xfrm>
          <a:off x="1711465" y="414328"/>
          <a:ext cx="2794676" cy="2794676"/>
        </a:xfrm>
        <a:prstGeom prst="blockArc">
          <a:avLst>
            <a:gd name="adj1" fmla="val 5400000"/>
            <a:gd name="adj2" fmla="val 10800000"/>
            <a:gd name="adj3" fmla="val 4642"/>
          </a:avLst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77467D-DA34-44E1-92B5-63523ADF287E}">
      <dsp:nvSpPr>
        <dsp:cNvPr id="0" name=""/>
        <dsp:cNvSpPr/>
      </dsp:nvSpPr>
      <dsp:spPr>
        <a:xfrm>
          <a:off x="1711465" y="414328"/>
          <a:ext cx="2794676" cy="2794676"/>
        </a:xfrm>
        <a:prstGeom prst="blockArc">
          <a:avLst>
            <a:gd name="adj1" fmla="val 0"/>
            <a:gd name="adj2" fmla="val 5400000"/>
            <a:gd name="adj3" fmla="val 4642"/>
          </a:avLst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37A0B0-71A9-4B0D-8831-4F52B5A01792}">
      <dsp:nvSpPr>
        <dsp:cNvPr id="0" name=""/>
        <dsp:cNvSpPr/>
      </dsp:nvSpPr>
      <dsp:spPr>
        <a:xfrm>
          <a:off x="1711465" y="414280"/>
          <a:ext cx="2794676" cy="2794676"/>
        </a:xfrm>
        <a:prstGeom prst="blockArc">
          <a:avLst>
            <a:gd name="adj1" fmla="val 16228893"/>
            <a:gd name="adj2" fmla="val 121"/>
            <a:gd name="adj3" fmla="val 4642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2A7483-5797-4ACA-B244-48A02EA03F83}">
      <dsp:nvSpPr>
        <dsp:cNvPr id="0" name=""/>
        <dsp:cNvSpPr/>
      </dsp:nvSpPr>
      <dsp:spPr>
        <a:xfrm>
          <a:off x="2384588" y="1137164"/>
          <a:ext cx="1448430" cy="134900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Strategy</a:t>
          </a:r>
          <a:endParaRPr lang="he-IL" sz="1800" b="1" kern="120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2596706" y="1334721"/>
        <a:ext cx="1024194" cy="953889"/>
      </dsp:txXfrm>
    </dsp:sp>
    <dsp:sp modelId="{880C6DB3-6422-4BC4-AEE3-21C02E07AA99}">
      <dsp:nvSpPr>
        <dsp:cNvPr id="0" name=""/>
        <dsp:cNvSpPr/>
      </dsp:nvSpPr>
      <dsp:spPr>
        <a:xfrm>
          <a:off x="2361842" y="-121205"/>
          <a:ext cx="1516865" cy="113592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b="1" kern="1200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Society</a:t>
          </a:r>
          <a:endParaRPr lang="he-IL" sz="1800" b="1" kern="120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2583982" y="45148"/>
        <a:ext cx="1072585" cy="803222"/>
      </dsp:txXfrm>
    </dsp:sp>
    <dsp:sp modelId="{0EA8E124-B86C-407A-BDD3-4753475EA3C5}">
      <dsp:nvSpPr>
        <dsp:cNvPr id="0" name=""/>
        <dsp:cNvSpPr/>
      </dsp:nvSpPr>
      <dsp:spPr>
        <a:xfrm>
          <a:off x="3817677" y="1072925"/>
          <a:ext cx="1312069" cy="1477481"/>
        </a:xfrm>
        <a:prstGeom prst="ellipse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States-</a:t>
          </a:r>
          <a:r>
            <a:rPr lang="en-US" sz="1800" b="1" kern="1200" dirty="0" err="1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manship</a:t>
          </a:r>
          <a:r>
            <a:rPr lang="en-US" sz="1800" b="1" kern="1200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 and Diplomacy</a:t>
          </a:r>
          <a:endParaRPr lang="he-IL" sz="1800" b="1" kern="120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4009825" y="1289297"/>
        <a:ext cx="927773" cy="1044737"/>
      </dsp:txXfrm>
    </dsp:sp>
    <dsp:sp modelId="{C49C7E5C-81C3-4209-8F65-985E790DB895}">
      <dsp:nvSpPr>
        <dsp:cNvPr id="0" name=""/>
        <dsp:cNvSpPr/>
      </dsp:nvSpPr>
      <dsp:spPr>
        <a:xfrm>
          <a:off x="2408537" y="2597651"/>
          <a:ext cx="1400531" cy="1157846"/>
        </a:xfrm>
        <a:prstGeom prst="ellipse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Economy</a:t>
          </a:r>
          <a:endParaRPr lang="he-IL" sz="1800" b="1" kern="120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2613640" y="2767214"/>
        <a:ext cx="990325" cy="818720"/>
      </dsp:txXfrm>
    </dsp:sp>
    <dsp:sp modelId="{B2D1C69C-826A-42BC-9C8B-10C2CA18559B}">
      <dsp:nvSpPr>
        <dsp:cNvPr id="0" name=""/>
        <dsp:cNvSpPr/>
      </dsp:nvSpPr>
      <dsp:spPr>
        <a:xfrm>
          <a:off x="1035382" y="1311071"/>
          <a:ext cx="1417026" cy="1001190"/>
        </a:xfrm>
        <a:prstGeom prst="ellipse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National Security</a:t>
          </a:r>
          <a:endParaRPr lang="he-IL" sz="1800" b="1" kern="120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1242901" y="1457692"/>
        <a:ext cx="1001988" cy="7079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ג'/אב/תשע"ט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ג'/אב/תשע"ט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04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04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04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04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04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04 אוגוסט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04 אוגוסט 19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04 אוגוסט 19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04 אוגוסט 19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04 אוגוסט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04 אוגוסט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04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National Defense College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sp>
        <p:nvSpPr>
          <p:cNvPr id="15" name="כותרת 1">
            <a:extLst>
              <a:ext uri="{FF2B5EF4-FFF2-40B4-BE49-F238E27FC236}">
                <a16:creationId xmlns:a16="http://schemas.microsoft.com/office/drawing/2014/main" xmlns="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85905" y="2715427"/>
            <a:ext cx="8020190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88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Welcome!</a:t>
            </a: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xmlns="" id="{21383EB3-FAE7-4CB8-BF87-45961BEFBBF3}"/>
              </a:ext>
            </a:extLst>
          </p:cNvPr>
          <p:cNvSpPr txBox="1"/>
          <p:nvPr/>
        </p:nvSpPr>
        <p:spPr>
          <a:xfrm>
            <a:off x="8820410" y="5397196"/>
            <a:ext cx="240356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August 2019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8064" y="4755298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Seasons of Studying 2/4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10</a:t>
            </a:fld>
            <a:endParaRPr lang="he-IL"/>
          </a:p>
        </p:txBody>
      </p:sp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xmlns="" id="{19ECE33D-C693-4028-B922-443921323AE0}"/>
              </a:ext>
            </a:extLst>
          </p:cNvPr>
          <p:cNvSpPr txBox="1">
            <a:spLocks/>
          </p:cNvSpPr>
          <p:nvPr/>
        </p:nvSpPr>
        <p:spPr>
          <a:xfrm>
            <a:off x="1147110" y="1744091"/>
            <a:ext cx="11366169" cy="399702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n-US" sz="2000" b="1" dirty="0">
                <a:cs typeface="David" panose="020E0502060401010101" pitchFamily="34" charset="-79"/>
              </a:rPr>
              <a:t>The Israeli Season:</a:t>
            </a:r>
            <a:endParaRPr lang="he-IL" sz="2000" dirty="0">
              <a:cs typeface="David" panose="020E0502060401010101" pitchFamily="34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000" dirty="0">
                <a:cs typeface="David" panose="020E0502060401010101" pitchFamily="34" charset="-79"/>
              </a:rPr>
              <a:t>Founding fathers</a:t>
            </a:r>
            <a:endParaRPr lang="he-IL" altLang="he-IL" sz="2000" dirty="0">
              <a:cs typeface="David" panose="020E0502060401010101" pitchFamily="34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000" dirty="0">
                <a:cs typeface="David" panose="020E0502060401010101" pitchFamily="34" charset="-79"/>
              </a:rPr>
              <a:t>Basic Issues in Israeli National Security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000" dirty="0">
                <a:cs typeface="David" panose="020E0502060401010101" pitchFamily="34" charset="-79"/>
              </a:rPr>
              <a:t>Strategic Thinking</a:t>
            </a:r>
            <a:endParaRPr lang="he-IL" altLang="he-IL" sz="2000" dirty="0">
              <a:cs typeface="David" panose="020E0502060401010101" pitchFamily="34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000" dirty="0">
                <a:cs typeface="David" panose="020E0502060401010101" pitchFamily="34" charset="-79"/>
              </a:rPr>
              <a:t>Geography and National Security Tours (North, South, US)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000" dirty="0">
                <a:cs typeface="David" panose="020E0502060401010101" pitchFamily="34" charset="-79"/>
              </a:rPr>
              <a:t>Choice: Skills for senior officials/decision making and planning</a:t>
            </a:r>
            <a:endParaRPr lang="he-IL" altLang="he-IL" sz="2000" dirty="0">
              <a:cs typeface="David" panose="020E0502060401010101" pitchFamily="34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000" dirty="0">
                <a:cs typeface="David" panose="020E0502060401010101" pitchFamily="34" charset="-79"/>
              </a:rPr>
              <a:t>Choice: Statesmanship and diplomacy/politics and Israeli society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000" b="1" dirty="0">
                <a:solidFill>
                  <a:srgbClr val="0070C0"/>
                </a:solidFill>
                <a:cs typeface="David" panose="020E0502060401010101" pitchFamily="34" charset="-79"/>
              </a:rPr>
              <a:t>Political Security Simulation Summary</a:t>
            </a:r>
            <a:endParaRPr lang="he-IL" altLang="he-IL" sz="2000" b="1" dirty="0">
              <a:solidFill>
                <a:srgbClr val="0070C0"/>
              </a:solidFill>
              <a:cs typeface="David" panose="020E0502060401010101" pitchFamily="34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endParaRPr lang="he-IL" alt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2112" y="4488936"/>
            <a:ext cx="854917" cy="1299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16956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Seasons of Studying 3/4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11</a:t>
            </a:fld>
            <a:endParaRPr lang="he-IL"/>
          </a:p>
        </p:txBody>
      </p:sp>
      <p:sp>
        <p:nvSpPr>
          <p:cNvPr id="13" name="מציין מיקום תוכן 2">
            <a:extLst>
              <a:ext uri="{FF2B5EF4-FFF2-40B4-BE49-F238E27FC236}">
                <a16:creationId xmlns:a16="http://schemas.microsoft.com/office/drawing/2014/main" xmlns="" id="{D593C7DA-BB0B-4416-8577-09A3F51E0F9A}"/>
              </a:ext>
            </a:extLst>
          </p:cNvPr>
          <p:cNvSpPr txBox="1">
            <a:spLocks/>
          </p:cNvSpPr>
          <p:nvPr/>
        </p:nvSpPr>
        <p:spPr>
          <a:xfrm>
            <a:off x="857433" y="1988107"/>
            <a:ext cx="10496367" cy="441136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n-US" sz="2400" b="1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en-US" sz="2400" b="1" dirty="0">
                <a:cs typeface="David" panose="020E0502060401010101" pitchFamily="34" charset="-79"/>
              </a:rPr>
              <a:t>Specialization Season:</a:t>
            </a:r>
            <a:endParaRPr lang="he-IL" sz="2400" dirty="0">
              <a:cs typeface="David" panose="020E0502060401010101" pitchFamily="34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400" dirty="0">
                <a:cs typeface="David" panose="020E0502060401010101" pitchFamily="34" charset="-79"/>
              </a:rPr>
              <a:t>Main Election Seminar: Economics/Public Law/Israeli Society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400" dirty="0">
                <a:cs typeface="David" panose="020E0502060401010101" pitchFamily="34" charset="-79"/>
              </a:rPr>
              <a:t>The digital world and content tours in the security organizations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400" dirty="0">
                <a:cs typeface="David" panose="020E0502060401010101" pitchFamily="34" charset="-79"/>
              </a:rPr>
              <a:t>Secondary Seminar: Communication/Cyber/Intelligence/Middle East (in the making)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400" b="1" dirty="0">
                <a:solidFill>
                  <a:srgbClr val="0070C0"/>
                </a:solidFill>
                <a:cs typeface="David" panose="020E0502060401010101" pitchFamily="34" charset="-79"/>
              </a:rPr>
              <a:t>East seminar and tour</a:t>
            </a:r>
            <a:endParaRPr lang="he-IL" sz="2400" dirty="0">
              <a:cs typeface="David" panose="020E0502060401010101" pitchFamily="34" charset="-79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4306" y="4588740"/>
            <a:ext cx="854917" cy="1299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37831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Seasons of Studying 4/4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12</a:t>
            </a:fld>
            <a:endParaRPr lang="he-IL"/>
          </a:p>
        </p:txBody>
      </p:sp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xmlns="" id="{2B5F1C19-1A3E-498C-89EB-64B19063C5F2}"/>
              </a:ext>
            </a:extLst>
          </p:cNvPr>
          <p:cNvSpPr txBox="1">
            <a:spLocks/>
          </p:cNvSpPr>
          <p:nvPr/>
        </p:nvSpPr>
        <p:spPr>
          <a:xfrm>
            <a:off x="946119" y="1687482"/>
            <a:ext cx="11245881" cy="421038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ct val="150000"/>
              </a:lnSpc>
            </a:pPr>
            <a:r>
              <a:rPr lang="en-US" sz="3600" b="1" dirty="0">
                <a:cs typeface="David" panose="020E0502060401010101" pitchFamily="34" charset="-79"/>
              </a:rPr>
              <a:t>Summative Integrative Season:</a:t>
            </a:r>
            <a:endParaRPr lang="he-IL" sz="3600" b="1" dirty="0">
              <a:cs typeface="David" panose="020E0502060401010101" pitchFamily="34" charset="-79"/>
            </a:endParaRPr>
          </a:p>
          <a:p>
            <a:pPr marL="971550" lvl="1" indent="-514350" algn="l" rtl="0">
              <a:lnSpc>
                <a:spcPct val="150000"/>
              </a:lnSpc>
              <a:buAutoNum type="arabicPeriod"/>
            </a:pPr>
            <a:r>
              <a:rPr lang="en-US" altLang="he-IL" sz="3600" dirty="0">
                <a:cs typeface="David" panose="020E0502060401010101" pitchFamily="34" charset="-79"/>
              </a:rPr>
              <a:t>In depth US Seminar and Tour </a:t>
            </a:r>
            <a:endParaRPr lang="he-IL" altLang="he-IL" sz="3600" dirty="0">
              <a:cs typeface="David" panose="020E0502060401010101" pitchFamily="34" charset="-79"/>
            </a:endParaRPr>
          </a:p>
          <a:p>
            <a:pPr marL="971550" lvl="1" indent="-514350" algn="l" rtl="0">
              <a:lnSpc>
                <a:spcPct val="150000"/>
              </a:lnSpc>
              <a:buAutoNum type="arabicPeriod"/>
            </a:pPr>
            <a:r>
              <a:rPr lang="en-US" altLang="he-IL" sz="3600" dirty="0">
                <a:cs typeface="David" panose="020E0502060401010101" pitchFamily="34" charset="-79"/>
              </a:rPr>
              <a:t>Summary of the academic year</a:t>
            </a:r>
            <a:endParaRPr lang="he-IL" altLang="he-IL" sz="3600" dirty="0">
              <a:cs typeface="David" panose="020E0502060401010101" pitchFamily="34" charset="-79"/>
            </a:endParaRPr>
          </a:p>
          <a:p>
            <a:pPr algn="l" rtl="0">
              <a:lnSpc>
                <a:spcPct val="150000"/>
              </a:lnSpc>
            </a:pPr>
            <a:r>
              <a:rPr lang="en-US" sz="3600" b="1" dirty="0">
                <a:cs typeface="David" panose="020E0502060401010101" pitchFamily="34" charset="-79"/>
              </a:rPr>
              <a:t>Final project: </a:t>
            </a:r>
            <a:r>
              <a:rPr lang="en-US" sz="3600" dirty="0">
                <a:cs typeface="David" panose="020E0502060401010101" pitchFamily="34" charset="-79"/>
              </a:rPr>
              <a:t>will be explained more in depth further along</a:t>
            </a:r>
            <a:endParaRPr lang="he-IL" sz="3600" dirty="0">
              <a:cs typeface="David" panose="020E0502060401010101" pitchFamily="34" charset="-79"/>
            </a:endParaRPr>
          </a:p>
          <a:p>
            <a:pPr algn="l" rtl="0">
              <a:lnSpc>
                <a:spcPct val="150000"/>
              </a:lnSpc>
            </a:pPr>
            <a:endParaRPr lang="he-IL" sz="3600" b="1" dirty="0">
              <a:cs typeface="David" panose="020E0502060401010101" pitchFamily="34" charset="-79"/>
            </a:endParaRPr>
          </a:p>
          <a:p>
            <a:pPr marL="0" indent="0">
              <a:lnSpc>
                <a:spcPct val="150000"/>
              </a:lnSpc>
              <a:buNone/>
            </a:pPr>
            <a:endParaRPr lang="he-IL" b="1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0" indent="0">
              <a:lnSpc>
                <a:spcPct val="150000"/>
              </a:lnSpc>
              <a:buNone/>
            </a:pPr>
            <a:endParaRPr lang="he-IL" sz="3600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lvl="1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765151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 fontScale="90000"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Principle Weekly Structure in the INDC</a:t>
            </a: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13</a:t>
            </a:fld>
            <a:endParaRPr lang="he-IL"/>
          </a:p>
        </p:txBody>
      </p:sp>
      <p:graphicFrame>
        <p:nvGraphicFramePr>
          <p:cNvPr id="13" name="טבלה 12">
            <a:extLst>
              <a:ext uri="{FF2B5EF4-FFF2-40B4-BE49-F238E27FC236}">
                <a16:creationId xmlns:a16="http://schemas.microsoft.com/office/drawing/2014/main" xmlns="" id="{029E9008-669A-4ACF-A557-F86FFAC432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1474440"/>
              </p:ext>
            </p:extLst>
          </p:nvPr>
        </p:nvGraphicFramePr>
        <p:xfrm>
          <a:off x="1533694" y="1802674"/>
          <a:ext cx="9392146" cy="3860063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08085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7081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6491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3460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2047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32047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813655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Hour/Day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Sunday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Monday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Tuesday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Wednesday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Thursday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28906">
                <a:tc>
                  <a:txBody>
                    <a:bodyPr/>
                    <a:lstStyle/>
                    <a:p>
                      <a:pPr algn="ctr" rtl="0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08:30-10:00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0"/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Independent Learning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1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1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1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1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28906">
                <a:tc>
                  <a:txBody>
                    <a:bodyPr/>
                    <a:lstStyle/>
                    <a:p>
                      <a:pPr algn="ctr" rtl="0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10:30-12:00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2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2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2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Subje</a:t>
                      </a:r>
                      <a:r>
                        <a:rPr lang="en-US" sz="20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ct 2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28906">
                <a:tc>
                  <a:txBody>
                    <a:bodyPr/>
                    <a:lstStyle/>
                    <a:p>
                      <a:pPr algn="ctr" rtl="0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13:00-14:15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3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3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3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3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59690">
                <a:tc>
                  <a:txBody>
                    <a:bodyPr/>
                    <a:lstStyle/>
                    <a:p>
                      <a:pPr algn="ctr" rtl="0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14:45-16:15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4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Team Hour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4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44886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573759"/>
          </a:xfrm>
        </p:spPr>
        <p:txBody>
          <a:bodyPr>
            <a:normAutofit fontScale="90000"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Important Dates</a:t>
            </a: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14</a:t>
            </a:fld>
            <a:endParaRPr lang="he-IL"/>
          </a:p>
        </p:txBody>
      </p:sp>
      <p:graphicFrame>
        <p:nvGraphicFramePr>
          <p:cNvPr id="8" name="מציין מיקום תוכן 2">
            <a:extLst>
              <a:ext uri="{FF2B5EF4-FFF2-40B4-BE49-F238E27FC236}">
                <a16:creationId xmlns:a16="http://schemas.microsoft.com/office/drawing/2014/main" xmlns="" id="{6AEC9E78-5C2B-46F0-8349-182A54C071D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594605"/>
              </p:ext>
            </p:extLst>
          </p:nvPr>
        </p:nvGraphicFramePr>
        <p:xfrm>
          <a:off x="1090366" y="1599787"/>
          <a:ext cx="10011268" cy="429011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005634">
                  <a:extLst>
                    <a:ext uri="{9D8B030D-6E8A-4147-A177-3AD203B41FA5}">
                      <a16:colId xmlns:a16="http://schemas.microsoft.com/office/drawing/2014/main" xmlns="" val="2719444282"/>
                    </a:ext>
                  </a:extLst>
                </a:gridCol>
                <a:gridCol w="5005634">
                  <a:extLst>
                    <a:ext uri="{9D8B030D-6E8A-4147-A177-3AD203B41FA5}">
                      <a16:colId xmlns:a16="http://schemas.microsoft.com/office/drawing/2014/main" xmlns="" val="3005035414"/>
                    </a:ext>
                  </a:extLst>
                </a:gridCol>
              </a:tblGrid>
              <a:tr h="495269"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en-US" sz="22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Vacations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he-IL" sz="22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סיורים  ותרגילים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89391442"/>
                  </a:ext>
                </a:extLst>
              </a:tr>
              <a:tr h="350590">
                <a:tc gridSpan="2"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n-US" sz="1800" b="1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Opening Day of Academic Year- 2.9.19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en-US" sz="18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Rosh Hashana (New Year's Holiday)- 29.9-1.10.19</a:t>
                      </a: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en-US" sz="18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Europe Tour- 10-14.11.19</a:t>
                      </a: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08509829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en-US" sz="18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Yom Kippur and Sukkot vacation- 8.10-22.10.19</a:t>
                      </a: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en-US" sz="18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North Tour- 26-28.11.19</a:t>
                      </a: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94332471"/>
                  </a:ext>
                </a:extLst>
              </a:tr>
              <a:tr h="342547"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en-US" sz="18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Chanukah vacation - 26-29.12.19</a:t>
                      </a: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South Tour- 17/19/12</a:t>
                      </a:r>
                      <a:endParaRPr lang="he-IL" sz="1800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87786827"/>
                  </a:ext>
                </a:extLst>
              </a:tr>
              <a:tr h="342547"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en-US" sz="18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Job vacation 1- 16-23.2.20</a:t>
                      </a: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First Strategic Experience- 15-16.1.20</a:t>
                      </a:r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87003452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en-US" sz="18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Purim vacation-  March 10, 20.3.20</a:t>
                      </a: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Judea and Samaria Tour- 28-30.1.20</a:t>
                      </a:r>
                      <a:endParaRPr lang="he-IL" sz="1800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59206266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en-US" sz="18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Job</a:t>
                      </a:r>
                      <a:r>
                        <a:rPr lang="en-US" sz="18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vacation</a:t>
                      </a:r>
                      <a:r>
                        <a:rPr lang="en-US" sz="18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2+ Passover Holidays- 5-19.4.20</a:t>
                      </a: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en-US" sz="18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Security Political Simulation- 11-13.2.20</a:t>
                      </a: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86390103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en-US" sz="18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Independence Day vacation- 28-30.4.20</a:t>
                      </a: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en-US" sz="18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Eastern Tour- 3-7.5.20</a:t>
                      </a: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29230991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en-US" sz="18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Shavuot vacation- 28.5.20</a:t>
                      </a: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en-US" sz="18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US Tour- 14-25.6.20</a:t>
                      </a: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10441447"/>
                  </a:ext>
                </a:extLst>
              </a:tr>
              <a:tr h="503001">
                <a:tc gridSpan="2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INDC 47th Class Graduation Ceremony - July 15, 2020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endParaRPr lang="he-IL" sz="18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40553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72640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8416" y="891846"/>
            <a:ext cx="9637776" cy="1430696"/>
          </a:xfrm>
        </p:spPr>
        <p:txBody>
          <a:bodyPr>
            <a:normAutofit/>
          </a:bodyPr>
          <a:lstStyle/>
          <a:p>
            <a:pPr algn="l" rtl="0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Preparations for What’s to Come 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Next…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15</a:t>
            </a:fld>
            <a:endParaRPr lang="he-IL"/>
          </a:p>
        </p:txBody>
      </p:sp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xmlns="" id="{08ADF8B7-67D3-4977-814A-8815790C0043}"/>
              </a:ext>
            </a:extLst>
          </p:cNvPr>
          <p:cNvSpPr txBox="1">
            <a:spLocks/>
          </p:cNvSpPr>
          <p:nvPr/>
        </p:nvSpPr>
        <p:spPr>
          <a:xfrm>
            <a:off x="910981" y="2012171"/>
            <a:ext cx="10472784" cy="3443920"/>
          </a:xfrm>
          <a:prstGeom prst="rect">
            <a:avLst/>
          </a:prstGeom>
        </p:spPr>
        <p:txBody>
          <a:bodyPr/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en-US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Personal goals for the INDC year</a:t>
            </a:r>
          </a:p>
          <a:p>
            <a:pPr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Planning of vacations according to the INDC Yearly Schedule</a:t>
            </a:r>
          </a:p>
          <a:p>
            <a:pPr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"Farewell" from parent organization (100% participating in the INDC)</a:t>
            </a:r>
          </a:p>
          <a:p>
            <a:pPr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Prepare for effective time utilization during the year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7298" y="4537521"/>
            <a:ext cx="854917" cy="1299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6756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933" y="916485"/>
            <a:ext cx="9637776" cy="1430696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The INDC</a:t>
            </a: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sp>
        <p:nvSpPr>
          <p:cNvPr id="11" name="Shape 88">
            <a:extLst>
              <a:ext uri="{FF2B5EF4-FFF2-40B4-BE49-F238E27FC236}">
                <a16:creationId xmlns:a16="http://schemas.microsoft.com/office/drawing/2014/main" xmlns="" id="{0F0FF0DE-652A-4864-81DE-982F5233EC4B}"/>
              </a:ext>
            </a:extLst>
          </p:cNvPr>
          <p:cNvSpPr txBox="1">
            <a:spLocks/>
          </p:cNvSpPr>
          <p:nvPr/>
        </p:nvSpPr>
        <p:spPr>
          <a:xfrm>
            <a:off x="1117092" y="1631833"/>
            <a:ext cx="9957816" cy="2397385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ct val="160000"/>
              </a:lnSpc>
              <a:buFont typeface="Wingdings" panose="05000000000000000000" pitchFamily="2" charset="2"/>
              <a:buNone/>
            </a:pPr>
            <a:r>
              <a:rPr lang="en-US" altLang="he-IL" sz="3600" dirty="0"/>
              <a:t>The National Security College is the highest institution in the country, which trains senior IDF staff in the security and government system, for senior command and management positions.</a:t>
            </a:r>
          </a:p>
          <a:p>
            <a:pPr algn="l" rtl="0">
              <a:lnSpc>
                <a:spcPct val="160000"/>
              </a:lnSpc>
              <a:spcBef>
                <a:spcPts val="375"/>
              </a:spcBef>
              <a:buNone/>
            </a:pPr>
            <a:r>
              <a:rPr lang="en-US" altLang="he-IL" sz="2200" b="1" dirty="0">
                <a:latin typeface="David" panose="020E0502060401010101" pitchFamily="34" charset="-79"/>
                <a:cs typeface="David" panose="020E0502060401010101" pitchFamily="34" charset="-79"/>
              </a:rPr>
              <a:t>Israeli government’s decision, May 23, 1976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2250" y="4588740"/>
            <a:ext cx="854917" cy="1299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9870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Goals of the School Year</a:t>
            </a: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xmlns="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8064" y="1913071"/>
            <a:ext cx="9745978" cy="6632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>
              <a:lnSpc>
                <a:spcPct val="150000"/>
              </a:lnSpc>
            </a:pP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 algn="l" rt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he-IL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Learning and development of thinking tools, analysis, understanding processes and leading them at the strategic level, so that they can deal with complex challenges in the field of national security.</a:t>
            </a:r>
          </a:p>
          <a:p>
            <a:pPr marL="457200" indent="-457200" algn="l" rt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he-IL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Gaining knowledge of Israeli national security and its dimensions - by studying and researching the components of national security.</a:t>
            </a:r>
          </a:p>
          <a:p>
            <a:pPr marL="457200" indent="-457200" algn="l" rt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he-IL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Analysis of the interrelationships between the various national security dimensions.</a:t>
            </a:r>
            <a:br>
              <a:rPr lang="en-US" altLang="he-IL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</a:br>
            <a:endParaRPr lang="en-US" altLang="he-IL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l" rtl="0" eaLnBrk="1" hangingPunct="1">
              <a:lnSpc>
                <a:spcPct val="150000"/>
              </a:lnSpc>
            </a:pPr>
            <a:r>
              <a:rPr lang="he-IL" altLang="he-IL" sz="30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1954" y="1086269"/>
            <a:ext cx="854917" cy="1299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1410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74657"/>
            <a:ext cx="9637776" cy="1188920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Areas of Learning in the INDC</a:t>
            </a: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graphicFrame>
        <p:nvGraphicFramePr>
          <p:cNvPr id="11" name="דיאגרמה 10">
            <a:extLst>
              <a:ext uri="{FF2B5EF4-FFF2-40B4-BE49-F238E27FC236}">
                <a16:creationId xmlns:a16="http://schemas.microsoft.com/office/drawing/2014/main" xmlns="" id="{8515FD80-B52E-4D38-B696-4AA92C53EC2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7734893"/>
              </p:ext>
            </p:extLst>
          </p:nvPr>
        </p:nvGraphicFramePr>
        <p:xfrm>
          <a:off x="2686296" y="2088288"/>
          <a:ext cx="6165129" cy="36342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3" name="Picture 1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2549" y="4423107"/>
            <a:ext cx="854917" cy="1299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22964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74657"/>
            <a:ext cx="9637776" cy="1188920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Participant’s Mix</a:t>
            </a: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graphicFrame>
        <p:nvGraphicFramePr>
          <p:cNvPr id="13" name="תרשים 21">
            <a:extLst>
              <a:ext uri="{FF2B5EF4-FFF2-40B4-BE49-F238E27FC236}">
                <a16:creationId xmlns:a16="http://schemas.microsoft.com/office/drawing/2014/main" xmlns="" id="{3E14BB67-BEC2-464C-A86E-4DAF1353FE6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8420364"/>
              </p:ext>
            </p:extLst>
          </p:nvPr>
        </p:nvGraphicFramePr>
        <p:xfrm>
          <a:off x="2813879" y="2144463"/>
          <a:ext cx="6358761" cy="36388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תרשים" r:id="rId3" imgW="6200775" imgH="3648253" progId="">
                  <p:embed/>
                </p:oleObj>
              </mc:Choice>
              <mc:Fallback>
                <p:oleObj name="תרשים" r:id="rId3" imgW="6200775" imgH="3648253" progId="">
                  <p:embed/>
                  <p:pic>
                    <p:nvPicPr>
                      <p:cNvPr id="8" name="תרשים 21">
                        <a:extLst>
                          <a:ext uri="{FF2B5EF4-FFF2-40B4-BE49-F238E27FC236}">
                            <a16:creationId xmlns:a16="http://schemas.microsoft.com/office/drawing/2014/main" xmlns="" id="{69A3F738-C4F9-4172-9C1B-C932FA023071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3879" y="2144463"/>
                        <a:ext cx="6358761" cy="363888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554" y="4555705"/>
            <a:ext cx="854917" cy="129947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521520" y="5248424"/>
            <a:ext cx="691611" cy="646331"/>
          </a:xfrm>
          <a:prstGeom prst="rect">
            <a:avLst/>
          </a:prstGeom>
          <a:solidFill>
            <a:schemeClr val="bg2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dirty="0"/>
              <a:t>Army</a:t>
            </a:r>
          </a:p>
          <a:p>
            <a:pPr algn="l" rtl="0"/>
            <a:endParaRPr lang="he-IL" dirty="0"/>
          </a:p>
        </p:txBody>
      </p:sp>
      <p:sp>
        <p:nvSpPr>
          <p:cNvPr id="5" name="TextBox 4"/>
          <p:cNvSpPr txBox="1"/>
          <p:nvPr/>
        </p:nvSpPr>
        <p:spPr>
          <a:xfrm>
            <a:off x="4339706" y="5192718"/>
            <a:ext cx="1500049" cy="646331"/>
          </a:xfrm>
          <a:prstGeom prst="rect">
            <a:avLst/>
          </a:prstGeom>
          <a:solidFill>
            <a:schemeClr val="bg2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dirty="0"/>
              <a:t>Security </a:t>
            </a:r>
            <a:r>
              <a:rPr lang="en-US" dirty="0" smtClean="0"/>
              <a:t>Organizations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058986" y="5289427"/>
            <a:ext cx="1961071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b="1" dirty="0"/>
              <a:t>Civil Organizations</a:t>
            </a:r>
            <a:endParaRPr lang="he-IL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8252028" y="5285051"/>
            <a:ext cx="1500049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b="1" dirty="0"/>
              <a:t>Abroad</a:t>
            </a:r>
            <a:endParaRPr lang="he-IL" b="1" dirty="0"/>
          </a:p>
        </p:txBody>
      </p:sp>
    </p:spTree>
    <p:extLst>
      <p:ext uri="{BB962C8B-B14F-4D97-AF65-F5344CB8AC3E}">
        <p14:creationId xmlns:p14="http://schemas.microsoft.com/office/powerpoint/2010/main" val="3427077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1" y="821657"/>
            <a:ext cx="9637776" cy="822291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47th Class - 36 Participants</a:t>
            </a: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graphicFrame>
        <p:nvGraphicFramePr>
          <p:cNvPr id="11" name="טבלה 10">
            <a:extLst>
              <a:ext uri="{FF2B5EF4-FFF2-40B4-BE49-F238E27FC236}">
                <a16:creationId xmlns:a16="http://schemas.microsoft.com/office/drawing/2014/main" xmlns="" id="{FB0D5F80-6CC0-4BCB-B628-810253B18D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4418945"/>
              </p:ext>
            </p:extLst>
          </p:nvPr>
        </p:nvGraphicFramePr>
        <p:xfrm>
          <a:off x="2685563" y="1533762"/>
          <a:ext cx="6820871" cy="454073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91269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90817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en-US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Quantity and Organizational Affiliation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Foreign Officers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14 IDF officers</a:t>
                      </a:r>
                      <a:endParaRPr lang="he-IL" sz="1600" dirty="0" smtClean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+mj-lt"/>
                          <a:cs typeface="David" panose="020E0502060401010101" pitchFamily="34" charset="-79"/>
                        </a:rPr>
                        <a:t>2</a:t>
                      </a:r>
                      <a:r>
                        <a:rPr lang="en-US" sz="1800" baseline="0" dirty="0" smtClean="0">
                          <a:latin typeface="+mj-lt"/>
                          <a:cs typeface="David" panose="020E0502060401010101" pitchFamily="34" charset="-79"/>
                        </a:rPr>
                        <a:t> US</a:t>
                      </a:r>
                      <a:endParaRPr lang="he-IL" sz="1800" dirty="0" smtClean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3 Israeli</a:t>
                      </a:r>
                      <a:r>
                        <a:rPr lang="en-US" sz="1600" baseline="0" dirty="0" smtClean="0">
                          <a:latin typeface="+mj-lt"/>
                          <a:cs typeface="David" panose="020E0502060401010101" pitchFamily="34" charset="-79"/>
                        </a:rPr>
                        <a:t> Police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+mj-lt"/>
                          <a:cs typeface="David" panose="020E0502060401010101" pitchFamily="34" charset="-79"/>
                        </a:rPr>
                        <a:t>1 Italy</a:t>
                      </a:r>
                      <a:endParaRPr lang="he-IL" sz="1800" dirty="0" smtClean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3 Prime Minister’s office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+mj-lt"/>
                          <a:cs typeface="David" panose="020E0502060401010101" pitchFamily="34" charset="-79"/>
                        </a:rPr>
                        <a:t>1 Singapore</a:t>
                      </a:r>
                      <a:endParaRPr lang="he-IL" sz="18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 Ministry of Foreign Affairs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+mj-lt"/>
                          <a:cs typeface="David" panose="020E0502060401010101" pitchFamily="34" charset="-79"/>
                        </a:rPr>
                        <a:t>1 India</a:t>
                      </a:r>
                      <a:endParaRPr lang="he-IL" sz="18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</a:t>
                      </a:r>
                      <a:r>
                        <a:rPr lang="en-US" sz="1600" baseline="0" dirty="0" smtClean="0">
                          <a:latin typeface="+mj-lt"/>
                          <a:cs typeface="David" panose="020E0502060401010101" pitchFamily="34" charset="-79"/>
                        </a:rPr>
                        <a:t> Electrical Company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+mj-lt"/>
                          <a:cs typeface="David" panose="020E0502060401010101" pitchFamily="34" charset="-79"/>
                        </a:rPr>
                        <a:t>1 Germany</a:t>
                      </a:r>
                      <a:endParaRPr lang="he-IL" sz="1800" dirty="0" smtClean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 Finance Ministry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 Bank of Israel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</a:t>
                      </a:r>
                      <a:r>
                        <a:rPr lang="en-US" sz="1600" baseline="0" dirty="0" smtClean="0">
                          <a:latin typeface="+mj-lt"/>
                          <a:cs typeface="David" panose="020E0502060401010101" pitchFamily="34" charset="-79"/>
                        </a:rPr>
                        <a:t> Israel Lands Administration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65565">
                <a:tc>
                  <a:txBody>
                    <a:bodyPr/>
                    <a:lstStyle/>
                    <a:p>
                      <a:pPr algn="ctr" rtl="1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 Atomic Energy Commission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2 Ministry of Defense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006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 Ministry</a:t>
                      </a:r>
                      <a:r>
                        <a:rPr lang="en-US" sz="1600" baseline="0" dirty="0" smtClean="0">
                          <a:latin typeface="+mj-lt"/>
                          <a:cs typeface="David" panose="020E0502060401010101" pitchFamily="34" charset="-79"/>
                        </a:rPr>
                        <a:t> of Diaspora Affairs</a:t>
                      </a:r>
                      <a:endParaRPr lang="he-IL" sz="1600" dirty="0" smtClean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22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99625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Participants in the Topic of Roles</a:t>
            </a: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xmlns="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2039551" y="2361927"/>
            <a:ext cx="11569699" cy="38894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he-IL" sz="3200" dirty="0">
                <a:latin typeface="Levenim MT" panose="02010502060101010101" pitchFamily="2" charset="-79"/>
                <a:cs typeface="Levenim MT" panose="02010502060101010101" pitchFamily="2" charset="-79"/>
              </a:rPr>
              <a:t>Class </a:t>
            </a:r>
            <a:r>
              <a:rPr lang="en-US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presidency</a:t>
            </a:r>
          </a:p>
          <a:p>
            <a:pPr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Summarization</a:t>
            </a:r>
            <a:endParaRPr lang="en-US" altLang="he-IL" sz="3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Photographer</a:t>
            </a:r>
            <a:endParaRPr lang="en-US" altLang="he-IL" sz="3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he-IL" sz="3200" dirty="0">
                <a:latin typeface="Levenim MT" panose="02010502060101010101" pitchFamily="2" charset="-79"/>
                <a:cs typeface="Levenim MT" panose="02010502060101010101" pitchFamily="2" charset="-79"/>
              </a:rPr>
              <a:t>Treasurer</a:t>
            </a: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he-IL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554" y="4555705"/>
            <a:ext cx="854917" cy="1299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13029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46375"/>
            <a:ext cx="9637776" cy="921869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INDC Code</a:t>
            </a: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8</a:t>
            </a:fld>
            <a:endParaRPr lang="he-IL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xmlns="" id="{3B4C9289-F2FD-4AC8-B117-D66576374C80}"/>
              </a:ext>
            </a:extLst>
          </p:cNvPr>
          <p:cNvSpPr txBox="1">
            <a:spLocks noChangeArrowheads="1"/>
          </p:cNvSpPr>
          <p:nvPr/>
        </p:nvSpPr>
        <p:spPr>
          <a:xfrm>
            <a:off x="1264012" y="1825839"/>
            <a:ext cx="9133048" cy="415829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Chatham House Rules</a:t>
            </a:r>
          </a:p>
          <a:p>
            <a:pPr algn="l" rtl="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Dress code</a:t>
            </a:r>
          </a:p>
          <a:p>
            <a:pPr algn="l" rtl="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In the plenum/staff rooms: cell phones, discourse using microphones</a:t>
            </a:r>
          </a:p>
          <a:p>
            <a:pPr algn="l" rtl="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Respect for mutual time</a:t>
            </a:r>
          </a:p>
          <a:p>
            <a:pPr algn="l" rtl="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Receptivity</a:t>
            </a:r>
          </a:p>
          <a:p>
            <a:pPr algn="l" rtl="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Absences</a:t>
            </a:r>
          </a:p>
          <a:p>
            <a:pPr algn="l" rtl="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Academic Writing Ethics</a:t>
            </a: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b="1" dirty="0"/>
          </a:p>
          <a:p>
            <a:pPr>
              <a:lnSpc>
                <a:spcPct val="150000"/>
              </a:lnSpc>
            </a:pPr>
            <a:endParaRPr lang="en-US" altLang="he-IL" b="1" dirty="0"/>
          </a:p>
        </p:txBody>
      </p:sp>
      <p:pic>
        <p:nvPicPr>
          <p:cNvPr id="15" name="Picture 2" descr="Image result for chatham house rules">
            <a:extLst>
              <a:ext uri="{FF2B5EF4-FFF2-40B4-BE49-F238E27FC236}">
                <a16:creationId xmlns:a16="http://schemas.microsoft.com/office/drawing/2014/main" xmlns="" id="{CE12F60D-9BA3-493A-B8E8-069CF619D5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7030" y="3254483"/>
            <a:ext cx="3965080" cy="2643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90374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Seasons of Studying 1/4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9</a:t>
            </a:fld>
            <a:endParaRPr lang="he-IL"/>
          </a:p>
        </p:txBody>
      </p:sp>
      <p:sp>
        <p:nvSpPr>
          <p:cNvPr id="15" name="מציין מיקום תוכן 2">
            <a:extLst>
              <a:ext uri="{FF2B5EF4-FFF2-40B4-BE49-F238E27FC236}">
                <a16:creationId xmlns:a16="http://schemas.microsoft.com/office/drawing/2014/main" xmlns="" id="{DB12F009-1F6A-42CF-BA15-8F85F8596D58}"/>
              </a:ext>
            </a:extLst>
          </p:cNvPr>
          <p:cNvSpPr txBox="1">
            <a:spLocks/>
          </p:cNvSpPr>
          <p:nvPr/>
        </p:nvSpPr>
        <p:spPr>
          <a:xfrm>
            <a:off x="968024" y="2534249"/>
            <a:ext cx="11524630" cy="400370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n-US" sz="2400" b="1" dirty="0">
                <a:cs typeface="David" panose="020E0502060401010101" pitchFamily="34" charset="-79"/>
              </a:rPr>
              <a:t>The Global Season:</a:t>
            </a:r>
            <a:r>
              <a:rPr lang="he-IL" sz="2400" dirty="0">
                <a:cs typeface="David" panose="020E0502060401010101" pitchFamily="34" charset="-79"/>
              </a:rPr>
              <a:t> 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400" dirty="0">
                <a:cs typeface="David" panose="020E0502060401010101" pitchFamily="34" charset="-79"/>
              </a:rPr>
              <a:t>Basic Concepts in National Security in the Global Aspect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400" dirty="0">
                <a:cs typeface="David" panose="020E0502060401010101" pitchFamily="34" charset="-79"/>
              </a:rPr>
              <a:t>Political Science Approaches and Thought: From the Policy to Globalization</a:t>
            </a:r>
            <a:endParaRPr lang="he-IL" altLang="he-IL" sz="2400" dirty="0">
              <a:cs typeface="David" panose="020E0502060401010101" pitchFamily="34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400" dirty="0">
                <a:cs typeface="David" panose="020E0502060401010101" pitchFamily="34" charset="-79"/>
              </a:rPr>
              <a:t>The development of strategic thought</a:t>
            </a:r>
            <a:endParaRPr lang="he-IL" altLang="he-IL" sz="2400" dirty="0">
              <a:cs typeface="David" panose="020E0502060401010101" pitchFamily="34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400" b="1" dirty="0">
                <a:solidFill>
                  <a:srgbClr val="0070C0"/>
                </a:solidFill>
                <a:cs typeface="David" panose="020E0502060401010101" pitchFamily="34" charset="-79"/>
              </a:rPr>
              <a:t>Europe seminar and study tour</a:t>
            </a:r>
            <a:endParaRPr lang="he-IL" altLang="he-IL" sz="2400" b="1" dirty="0">
              <a:solidFill>
                <a:srgbClr val="0070C0"/>
              </a:solidFill>
              <a:cs typeface="David" panose="020E0502060401010101" pitchFamily="34" charset="-79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4340" y="4609596"/>
            <a:ext cx="806564" cy="1225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7772813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9295</TotalTime>
  <Words>598</Words>
  <Application>Microsoft Office PowerPoint</Application>
  <PresentationFormat>Widescreen</PresentationFormat>
  <Paragraphs>151</Paragraphs>
  <Slides>15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6" baseType="lpstr">
      <vt:lpstr>Arial</vt:lpstr>
      <vt:lpstr>Calibri</vt:lpstr>
      <vt:lpstr>Calibri Light</vt:lpstr>
      <vt:lpstr>David</vt:lpstr>
      <vt:lpstr>Levenim MT</vt:lpstr>
      <vt:lpstr>Tahoma</vt:lpstr>
      <vt:lpstr>Times New Roman</vt:lpstr>
      <vt:lpstr>Wingdings</vt:lpstr>
      <vt:lpstr>Wingdings 2</vt:lpstr>
      <vt:lpstr>ערכת נושא Office</vt:lpstr>
      <vt:lpstr>תרשים</vt:lpstr>
      <vt:lpstr>National Defense College</vt:lpstr>
      <vt:lpstr>The INDC</vt:lpstr>
      <vt:lpstr>Goals of the School Year</vt:lpstr>
      <vt:lpstr>Areas of Learning in the INDC</vt:lpstr>
      <vt:lpstr>Participant’s Mix</vt:lpstr>
      <vt:lpstr>47th Class - 36 Participants</vt:lpstr>
      <vt:lpstr>Participants in the Topic of Roles</vt:lpstr>
      <vt:lpstr>INDC Code</vt:lpstr>
      <vt:lpstr>Seasons of Studying 1/4</vt:lpstr>
      <vt:lpstr>Seasons of Studying 2/4</vt:lpstr>
      <vt:lpstr>Seasons of Studying 3/4</vt:lpstr>
      <vt:lpstr>Seasons of Studying 4/4</vt:lpstr>
      <vt:lpstr>Principle Weekly Structure in the INDC</vt:lpstr>
      <vt:lpstr>Important Dates</vt:lpstr>
      <vt:lpstr>Preparations for What’s to Come Next…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Mamram</cp:lastModifiedBy>
  <cp:revision>193</cp:revision>
  <cp:lastPrinted>2017-08-27T15:18:28Z</cp:lastPrinted>
  <dcterms:created xsi:type="dcterms:W3CDTF">2017-08-17T05:53:13Z</dcterms:created>
  <dcterms:modified xsi:type="dcterms:W3CDTF">2019-08-04T07:20:03Z</dcterms:modified>
</cp:coreProperties>
</file>