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8" r:id="rId2"/>
    <p:sldId id="257" r:id="rId3"/>
    <p:sldId id="260" r:id="rId4"/>
    <p:sldId id="259" r:id="rId5"/>
    <p:sldId id="267" r:id="rId6"/>
    <p:sldId id="261" r:id="rId7"/>
    <p:sldId id="268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0" autoAdjust="0"/>
    <p:restoredTop sz="89111" autoAdjust="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E909064-420D-479A-A3A6-DE01FC904CB7}" type="datetimeFigureOut">
              <a:rPr lang="he-IL" smtClean="0"/>
              <a:t>ט'/אלול/תשע"ט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DC7D07F-0B67-4149-8A03-EDBEFA9063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2642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7560F-F9A9-4097-A640-F8DC7BFF6932}" type="datetime8">
              <a:rPr lang="he-IL" smtClean="0"/>
              <a:t>09 ספטמבר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545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8A6B-8028-4487-9B75-FCF576EA8E3B}" type="datetime8">
              <a:rPr lang="he-IL" smtClean="0"/>
              <a:t>09 ספטמבר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448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2A3B-0D47-4D6B-8949-7CB9D5F4A71B}" type="datetime8">
              <a:rPr lang="he-IL" smtClean="0"/>
              <a:t>09 ספטמבר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320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8638-04E6-42AC-93F3-2C5D63587421}" type="datetime8">
              <a:rPr lang="he-IL" smtClean="0"/>
              <a:t>09 ספטמבר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323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714D4-3A31-4657-A396-C299C261AAF5}" type="datetime8">
              <a:rPr lang="he-IL" smtClean="0"/>
              <a:t>09 ספטמבר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3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3FE9-706E-4A54-9ACF-EB788450E67B}" type="datetime8">
              <a:rPr lang="he-IL" smtClean="0"/>
              <a:t>09 ספטמבר 19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9013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725A-5806-4C40-A81A-9AC5EC13CB9E}" type="datetime8">
              <a:rPr lang="he-IL" smtClean="0"/>
              <a:t>09 ספטמבר 19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91105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7245E-4B2B-4D10-AE1E-CF1420FEAEDE}" type="datetime8">
              <a:rPr lang="he-IL" smtClean="0"/>
              <a:t>09 ספטמבר 19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4826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7137-2E34-43DC-9DB8-13799FB91965}" type="datetime8">
              <a:rPr lang="he-IL" smtClean="0"/>
              <a:t>09 ספטמבר 19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20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459F-C705-4902-BEC7-14910331E81F}" type="datetime8">
              <a:rPr lang="he-IL" smtClean="0"/>
              <a:t>09 ספטמבר 19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084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39E8D-0690-49F8-BCB4-02C3F5CD5B77}" type="datetime8">
              <a:rPr lang="he-IL" smtClean="0"/>
              <a:t>09 ספטמבר 19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9021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C5B00-9359-488E-A2EA-5AF88B1B7DFC}" type="datetime8">
              <a:rPr lang="he-IL" smtClean="0"/>
              <a:t>09 ספטמבר 19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1092C-4C4E-4824-A772-D50D51C8107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326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8589" y="1152520"/>
            <a:ext cx="11096307" cy="212365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he-IL" sz="66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אוריינות </a:t>
            </a:r>
            <a:r>
              <a:rPr lang="he-IL" sz="66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במכללה </a:t>
            </a:r>
            <a:r>
              <a:rPr lang="he-IL" sz="66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לביטחון לאומי – </a:t>
            </a:r>
            <a:endParaRPr lang="he-IL" sz="6600" b="1" dirty="0" smtClean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66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מהי</a:t>
            </a:r>
            <a:r>
              <a:rPr lang="he-IL" sz="66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  <a:endParaRPr lang="en-US" sz="6600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 rotWithShape="1">
          <a:blip r:embed="rId2"/>
          <a:srcRect t="-11688" b="9625"/>
          <a:stretch/>
        </p:blipFill>
        <p:spPr>
          <a:xfrm>
            <a:off x="4420717" y="3068716"/>
            <a:ext cx="3754294" cy="3595555"/>
          </a:xfrm>
          <a:prstGeom prst="rect">
            <a:avLst/>
          </a:prstGeom>
        </p:spPr>
      </p:pic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614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31243" y="818166"/>
            <a:ext cx="6545382" cy="175432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he-IL" sz="5400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עקרונות כתיבה אקדמית </a:t>
            </a:r>
          </a:p>
          <a:p>
            <a:pPr algn="ctr"/>
            <a:r>
              <a:rPr lang="he-IL" sz="5400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לעבודת תזה ודוקטורט</a:t>
            </a:r>
            <a:endParaRPr lang="en-US" sz="54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929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575" y="3334365"/>
            <a:ext cx="11072946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4000" b="1" dirty="0">
                <a:latin typeface="David" panose="020E0502060401010101" pitchFamily="34" charset="-79"/>
                <a:cs typeface="David" panose="020E0502060401010101" pitchFamily="34" charset="-79"/>
              </a:rPr>
              <a:t>גשר בין עולם </a:t>
            </a:r>
            <a:r>
              <a:rPr lang="he-IL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העשייה </a:t>
            </a:r>
            <a:r>
              <a:rPr lang="he-IL" sz="4000" b="1" dirty="0">
                <a:latin typeface="David" panose="020E0502060401010101" pitchFamily="34" charset="-79"/>
                <a:cs typeface="David" panose="020E0502060401010101" pitchFamily="34" charset="-79"/>
              </a:rPr>
              <a:t>לעולם האקדמי- </a:t>
            </a:r>
            <a:r>
              <a:rPr lang="he-IL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מב"לי</a:t>
            </a:r>
            <a:endParaRPr lang="en-US" sz="4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e-IL" sz="4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גשר </a:t>
            </a:r>
            <a:r>
              <a:rPr lang="he-IL" sz="4000" b="1" dirty="0">
                <a:latin typeface="David" panose="020E0502060401010101" pitchFamily="34" charset="-79"/>
                <a:cs typeface="David" panose="020E0502060401010101" pitchFamily="34" charset="-79"/>
              </a:rPr>
              <a:t>בין המחשבה והרעיונות לניסוח מדויק </a:t>
            </a:r>
            <a:r>
              <a:rPr lang="he-IL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ובהיר</a:t>
            </a:r>
            <a:endParaRPr lang="he-IL" sz="40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e-IL" sz="4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גשר </a:t>
            </a:r>
            <a:r>
              <a:rPr lang="he-IL" sz="4000" b="1" dirty="0">
                <a:latin typeface="David" panose="020E0502060401010101" pitchFamily="34" charset="-79"/>
                <a:cs typeface="David" panose="020E0502060401010101" pitchFamily="34" charset="-79"/>
              </a:rPr>
              <a:t>ביניכם לבין המנחה בתהליך הכתיבה ובתוצר </a:t>
            </a:r>
            <a:r>
              <a:rPr lang="he-IL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הסופי</a:t>
            </a:r>
            <a:endParaRPr lang="en-US" sz="4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AutoShape 2" descr="blob:https://web.whatsapp.com/47cbaccc-c9ce-45e2-8363-a4f3012573e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6" name="AutoShape 4" descr="blob:https://web.whatsapp.com/47cbaccc-c9ce-45e2-8363-a4f3012573e9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3078" name="Picture 6" descr="×ª××¦××ª ×ª××× × ×¢×××¨ âªbridgeâ¬â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330" y="312738"/>
            <a:ext cx="9391972" cy="2794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330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38143" y="293671"/>
            <a:ext cx="4211409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he-IL" sz="5400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וביתר פירוט. . .</a:t>
            </a:r>
            <a:endParaRPr lang="en-US" sz="54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9809" y="1475484"/>
            <a:ext cx="10278878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קיצור תהליכי חשיבה וכתיבה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e-IL" sz="4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שיפור ודיוק הניסוחים והשפה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e-IL" sz="4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התאמת הכתיבה ל"תו התקן" האקדמי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e-IL" sz="4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למידה לטווח הארוך של מיומנויות כתיבה וניסוח</a:t>
            </a:r>
          </a:p>
          <a:p>
            <a:endParaRPr lang="he-IL" sz="4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891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19249" y="275155"/>
            <a:ext cx="10071989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he-IL" sz="5400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</a:t>
            </a:r>
            <a:r>
              <a:rPr lang="he-IL" sz="7200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כותבים</a:t>
            </a:r>
            <a:r>
              <a:rPr lang="he-IL" sz="5400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במכללה לביטחון לאומי?</a:t>
            </a:r>
            <a:endParaRPr lang="en-US" sz="54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92322" y="1666552"/>
            <a:ext cx="9325842" cy="48320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עבודת פתיחה – הוגשה</a:t>
            </a:r>
          </a:p>
          <a:p>
            <a:endParaRPr lang="he-IL" sz="44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עבודות בסיום קורסים</a:t>
            </a:r>
          </a:p>
          <a:p>
            <a:endParaRPr lang="he-IL" sz="44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פרויקט גמר</a:t>
            </a:r>
          </a:p>
          <a:p>
            <a:endParaRPr lang="he-IL" sz="44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עבודות מתקדמות לתואר שני ושלישי</a:t>
            </a: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018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7424" y="879333"/>
            <a:ext cx="10306374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6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ציר הפיתוח האישי</a:t>
            </a:r>
          </a:p>
          <a:p>
            <a:pPr algn="ctr"/>
            <a:endParaRPr lang="he-IL" sz="6600" b="1" dirty="0" smtClean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/>
            <a:r>
              <a:rPr lang="he-IL" sz="88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כתיבה מעשית לבכירים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147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1329" y="293671"/>
            <a:ext cx="10205038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he-IL" sz="4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כתיבת נאומים ואיגרות – כפרקטיקה של בכירים</a:t>
            </a:r>
            <a:endParaRPr lang="en-US" sz="4400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70276" y="1327178"/>
            <a:ext cx="10084157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כשאתם נואמים, במועדים חגיגיים ובעיתות </a:t>
            </a:r>
            <a:r>
              <a:rPr lang="he-IL" sz="36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           שגרה, מאזינים לכם ברוב קשב. </a:t>
            </a:r>
          </a:p>
          <a:p>
            <a:endParaRPr lang="he-IL" sz="36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נאום שמעורר השראה מכבד את הנואם ואת </a:t>
            </a:r>
            <a:r>
              <a:rPr lang="he-IL" sz="36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         הציבור שאליו הוא מכוון. נאום בינוני, שנישא בפני קהל, הוא הזדמנות מוחמצת להשפיע.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e-IL" sz="36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גם אגרות יכולות לשמש כלי בידי הבכיר להדגשת מסרים חשובים ודחופים.</a:t>
            </a:r>
          </a:p>
        </p:txBody>
      </p:sp>
      <p:pic>
        <p:nvPicPr>
          <p:cNvPr id="3" name="Picture 2" descr="×ª××¦××ª ×ª××× × ×¢×××¨ chirchil speech to the nation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81" r="20495"/>
          <a:stretch/>
        </p:blipFill>
        <p:spPr bwMode="auto">
          <a:xfrm>
            <a:off x="201479" y="939564"/>
            <a:ext cx="2882685" cy="2301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979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9452" y="179249"/>
            <a:ext cx="10809521" cy="667875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R="0" lvl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e-IL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           מה תלמדו איתי?</a:t>
            </a:r>
          </a:p>
          <a:p>
            <a:pPr marR="0" lvl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e-IL" sz="3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  <a:p>
            <a:pPr marL="571500" marR="0" lvl="0" indent="-5715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sz="3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כיצד להגדיר מסרים משמעותיים ומדויקים</a:t>
            </a:r>
          </a:p>
          <a:p>
            <a:pPr marR="0" lvl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e-IL" sz="3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  <a:p>
            <a:pPr marL="571500" marR="0" lvl="0" indent="-5715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sz="3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כיצד לתכנן את מבנה הטקסט ואת אורכו</a:t>
            </a:r>
          </a:p>
          <a:p>
            <a:pPr marL="571500" marR="0" lvl="0" indent="-5715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he-IL" sz="3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  <a:p>
            <a:pPr marL="571500" marR="0" lvl="0" indent="-5715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sz="3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כיצד להקפיד על ניסוח תקני, ובה בעת לשמר את סגנונכם האישי</a:t>
            </a:r>
          </a:p>
          <a:p>
            <a:pPr marR="0" lvl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e-IL" sz="3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  <a:p>
            <a:pPr marL="571500" marR="0" lvl="0" indent="-5715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sz="3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כיצד למצוא את האיזון בין הרגש והשכל בבחירת אמצעי הביטוי</a:t>
            </a:r>
          </a:p>
          <a:p>
            <a:pPr marR="0" lvl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e-IL" sz="3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  <a:p>
            <a:pPr marL="571500" marR="0" lvl="0" indent="-5715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e-IL" sz="3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כיצד להסתייע בציטוטים ממקורות רלוונטיים</a:t>
            </a: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86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210" y="293671"/>
            <a:ext cx="9905276" cy="83099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he-IL" sz="48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כתיבת נייר עמדה – כפרקטיקה של בכירים</a:t>
            </a:r>
            <a:endParaRPr lang="en-US" sz="4800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1927" y="2071097"/>
            <a:ext cx="10685534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4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כתיבת נייר עמדה היא צורך יומיומי של בכירים ברצונם להשפיע על מהלכים בארגון.</a:t>
            </a:r>
          </a:p>
          <a:p>
            <a:r>
              <a:rPr lang="he-IL" sz="4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4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נייר עמדה שאינו ממוקד ונכתב ברשלנות אינו זוכה להתייחסות הרצויה.</a:t>
            </a: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169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05900" y="293671"/>
            <a:ext cx="4475905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he-IL" sz="5400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תלמדו איתי?</a:t>
            </a:r>
            <a:endParaRPr lang="en-US" sz="54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81825" y="1714636"/>
            <a:ext cx="10084157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e-IL" sz="4000" b="1" dirty="0">
                <a:latin typeface="David" panose="020E0502060401010101" pitchFamily="34" charset="-79"/>
                <a:cs typeface="David" panose="020E0502060401010101" pitchFamily="34" charset="-79"/>
              </a:rPr>
              <a:t>כיצד להגדיר מסרים משמעותיים </a:t>
            </a:r>
            <a:r>
              <a:rPr lang="he-IL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ומדויקים</a:t>
            </a:r>
            <a:endParaRPr lang="he-IL" sz="40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/>
            <a:endParaRPr lang="he-IL" sz="4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כיצד לכתוב בצמצום ובדיוק, באופן בהיר ומובנה</a:t>
            </a:r>
            <a:endParaRPr lang="he-IL" sz="40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sz="4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כיצד לכוון את אופן הביטוי לנמען ולצרכים, כדי להשפיע באופן מיטבי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e-IL" sz="40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1092C-4C4E-4824-A772-D50D51C81078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640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259</Words>
  <Application>Microsoft Office PowerPoint</Application>
  <PresentationFormat>מסך רחב</PresentationFormat>
  <Paragraphs>65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David</vt:lpstr>
      <vt:lpstr>Times New Roman</vt:lpstr>
      <vt:lpstr>Office Theme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Neomi</dc:creator>
  <cp:lastModifiedBy>אורנה</cp:lastModifiedBy>
  <cp:revision>17</cp:revision>
  <dcterms:created xsi:type="dcterms:W3CDTF">2019-09-09T10:18:08Z</dcterms:created>
  <dcterms:modified xsi:type="dcterms:W3CDTF">2019-09-09T12:45:11Z</dcterms:modified>
</cp:coreProperties>
</file>