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75" r:id="rId4"/>
    <p:sldId id="276" r:id="rId5"/>
    <p:sldId id="279" r:id="rId6"/>
    <p:sldId id="278" r:id="rId7"/>
    <p:sldId id="277" r:id="rId8"/>
    <p:sldId id="258" r:id="rId9"/>
    <p:sldId id="259" r:id="rId10"/>
    <p:sldId id="260" r:id="rId11"/>
    <p:sldId id="262" r:id="rId12"/>
    <p:sldId id="265" r:id="rId13"/>
    <p:sldId id="266" r:id="rId14"/>
    <p:sldId id="267" r:id="rId15"/>
    <p:sldId id="257" r:id="rId16"/>
    <p:sldId id="273" r:id="rId17"/>
  </p:sldIdLst>
  <p:sldSz cx="9144000" cy="6858000" type="screen4x3"/>
  <p:notesSz cx="9144000" cy="6858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6186" autoAdjust="0"/>
  </p:normalViewPr>
  <p:slideViewPr>
    <p:cSldViewPr>
      <p:cViewPr>
        <p:scale>
          <a:sx n="90" d="100"/>
          <a:sy n="90" d="100"/>
        </p:scale>
        <p:origin x="-223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80BC45-7306-4635-845C-919DD2B5B150}" type="datetimeFigureOut">
              <a:rPr lang="he-IL" smtClean="0"/>
              <a:pPr/>
              <a:t>י'/שבט/תשע"ז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518160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EA49F10-79E5-47EC-A089-D0B9D7962B2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1A97-038D-4CE9-BD60-571CF137565B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CD35-1C4D-4610-AADB-246922069D5E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F7BA-657A-4B24-B809-68274194D269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smtClean="0"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fld id="{87718EBB-3245-4C15-ABA8-7E1D883AC264}" type="datetimeFigureOut">
              <a:rPr lang="en-US"/>
              <a:pPr>
                <a:defRPr/>
              </a:pPr>
              <a:t>2/6/2017</a:t>
            </a:fld>
            <a:endParaRPr lang="en-US" dirty="0"/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smtClean="0"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fld id="{87718EBB-3245-4C15-ABA8-7E1D883AC264}" type="datetimeFigureOut">
              <a:rPr lang="en-US"/>
              <a:pPr>
                <a:defRPr/>
              </a:pPr>
              <a:t>2/6/2017</a:t>
            </a:fld>
            <a:endParaRPr lang="en-US" dirty="0"/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smtClean="0"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fld id="{87718EBB-3245-4C15-ABA8-7E1D883AC264}" type="datetimeFigureOut">
              <a:rPr lang="en-US"/>
              <a:pPr>
                <a:defRPr/>
              </a:pPr>
              <a:t>2/6/2017</a:t>
            </a:fld>
            <a:endParaRPr lang="en-US" dirty="0"/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smtClean="0"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fld id="{87718EBB-3245-4C15-ABA8-7E1D883AC264}" type="datetimeFigureOut">
              <a:rPr lang="en-US"/>
              <a:pPr>
                <a:defRPr/>
              </a:pPr>
              <a:t>2/6/2017</a:t>
            </a:fld>
            <a:endParaRPr lang="en-US" dirty="0"/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smtClean="0"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fld id="{87718EBB-3245-4C15-ABA8-7E1D883AC264}" type="datetimeFigureOut">
              <a:rPr lang="en-US"/>
              <a:pPr>
                <a:defRPr/>
              </a:pPr>
              <a:t>2/6/2017</a:t>
            </a:fld>
            <a:endParaRPr lang="en-US" dirty="0"/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>
                <a:latin typeface="David" pitchFamily="2" charset="-79"/>
                <a:cs typeface="David" pitchFamily="2" charset="-79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8C5-B2BB-4BF7-AABE-C0AD1C56A0A9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34F7-D748-451D-85EA-A758C93C8487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A19A-8BB9-443E-909F-B5B53C7C3BAF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662B-1DF1-4DF2-9027-4A2BC22C5371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DBB1-78DF-4853-8510-25A75CACDBE0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6417-701F-4473-A78B-C09A07545887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C100-B197-46B8-8C0D-1FFEB2BA76C8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9262-BEEA-4B0E-9E2F-75473392FFA0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48B4-4C47-4C51-B45F-2741557FA59C}" type="datetime9">
              <a:rPr lang="he-IL" smtClean="0"/>
              <a:pPr/>
              <a:t>6 פברואר, 2017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1628800"/>
            <a:ext cx="676875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העתקת מחנה המכללות לירושלים </a:t>
            </a:r>
          </a:p>
          <a:p>
            <a:pPr algn="ctr"/>
            <a:r>
              <a:rPr lang="he-IL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פרוגראמה לתכנון ראשוני ולאומדן תקציבי</a:t>
            </a:r>
            <a:endParaRPr lang="he-IL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תמונה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39"/>
            <a:ext cx="1664128" cy="1393281"/>
          </a:xfrm>
          <a:prstGeom prst="rect">
            <a:avLst/>
          </a:prstGeom>
          <a:noFill/>
        </p:spPr>
      </p:pic>
      <p:pic>
        <p:nvPicPr>
          <p:cNvPr id="8" name="תמונה 1"/>
          <p:cNvPicPr>
            <a:picLocks noChangeAspect="1" noChangeArrowheads="1"/>
          </p:cNvPicPr>
          <p:nvPr/>
        </p:nvPicPr>
        <p:blipFill>
          <a:blip r:embed="rId3" cstate="print"/>
          <a:srcRect b="-46"/>
          <a:stretch>
            <a:fillRect/>
          </a:stretch>
        </p:blipFill>
        <p:spPr bwMode="auto">
          <a:xfrm>
            <a:off x="7596336" y="332655"/>
            <a:ext cx="1047998" cy="1347811"/>
          </a:xfrm>
          <a:prstGeom prst="rect">
            <a:avLst/>
          </a:prstGeom>
          <a:noFill/>
        </p:spPr>
      </p:pic>
      <p:sp>
        <p:nvSpPr>
          <p:cNvPr id="12" name="מלבן 11"/>
          <p:cNvSpPr/>
          <p:nvPr/>
        </p:nvSpPr>
        <p:spPr>
          <a:xfrm>
            <a:off x="467544" y="5085184"/>
            <a:ext cx="24837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פברואר 2017</a:t>
            </a:r>
            <a:endParaRPr lang="he-IL" sz="2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תמונה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365104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</a:t>
            </a:fld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10</a:t>
            </a:fld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251520" y="692696"/>
          <a:ext cx="8748464" cy="5502158"/>
        </p:xfrm>
        <a:graphic>
          <a:graphicData uri="http://schemas.openxmlformats.org/drawingml/2006/table">
            <a:tbl>
              <a:tblPr rtl="1"/>
              <a:tblGrid>
                <a:gridCol w="465779"/>
                <a:gridCol w="2518660"/>
                <a:gridCol w="2544537"/>
                <a:gridCol w="483031"/>
                <a:gridCol w="345022"/>
                <a:gridCol w="511065"/>
                <a:gridCol w="638290"/>
                <a:gridCol w="1242080"/>
              </a:tblGrid>
              <a:tr h="19494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54107" marT="450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בלמ"ס</a:t>
                      </a:r>
                    </a:p>
                  </a:txBody>
                  <a:tcPr marL="4509" marR="4509" marT="450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2400" b="1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טבלה מס 3 - שטחים נדרשים עבור מתקני עזר להדרכה,  ומתקני התכנסות לכלל המחנה  </a:t>
                      </a:r>
                    </a:p>
                  </a:txBody>
                  <a:tcPr marL="4509" marR="4509" marT="4509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7600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54107" marT="450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09" marR="54107" marT="45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09" marR="4509" marT="45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09" marR="4509" marT="45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09" marR="4509" marT="45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09" marR="4509" marT="45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221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מס"ד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מתקן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תכולה/מאפיינים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נדרש, מ"ר נטו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תוספת ברוטו לנטו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 מ"ר ברוטו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שטחים פתוחים פונקציונאליים מ"ר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הערות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4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התכנסות ועיון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641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אודיטוריום כנסים 500 מקומות ישיבה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 איש, בימת מופעים, חדרי הלבשה, מערכות אור -קול , רחבת מסדרים ודגל צמודה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1000</a:t>
                      </a:r>
                    </a:p>
                  </a:txBody>
                  <a:tcPr marL="4509" marR="4509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1400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כולל רחבת מסדרים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1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אודיטוריום 200 מקומות ישיבה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 איש, בימת פאנלים רחבים, מערכות אור -קול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350</a:t>
                      </a:r>
                    </a:p>
                  </a:txBody>
                  <a:tcPr marL="4509" marR="4509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525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1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חדרי דיונים 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חדרי דיונים מודולאריים לחלוקה עד 4 אולמות - סה"כ 120 משתתפים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4509" marR="4509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81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ספריה וחדרי עיון ועבודה אינטראקטיבית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ספריה מרכזית לקריאה והשאלה, עמדות עבודה אינטרנטיות , אפשרות לעבודה בקבוצות קטנות, שטח אחסון ועבודה עם חומר מסווג 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560</a:t>
                      </a:r>
                    </a:p>
                  </a:txBody>
                  <a:tcPr marL="4509" marR="4509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896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התכנסות ועיון </a:t>
                      </a:r>
                    </a:p>
                  </a:txBody>
                  <a:tcPr marL="4509" marR="54107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2160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3221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4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תמיכה במשחקי מלחמה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7361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מנהלת משחקי מלחמה (דגם מתפו"ש)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מנהלת למשחקי מלחמה, קורסיים וצה"ליים, זירות משתתפות ימוקמו במתקנים אחרים במחנה ובמחנות אחרים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350</a:t>
                      </a:r>
                    </a:p>
                  </a:txBody>
                  <a:tcPr marL="4509" marR="4509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4509" marR="4509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משולב אל מתקנים אחרים במחנה שישמשו כזירות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7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מתקן תקשוב לתמיכה במשחקי מלחמה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מתקן תומך תקשוב למשחקי מלחמה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4509" marR="4509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4509" marR="4509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תמיכה במשחקי מלחמה</a:t>
                      </a:r>
                    </a:p>
                  </a:txBody>
                  <a:tcPr marL="4509" marR="54107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54107" marT="4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03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4509" marR="4509" marT="450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עזר להדרכה ומתקני התכנסות</a:t>
                      </a:r>
                    </a:p>
                  </a:txBody>
                  <a:tcPr marL="4509" marR="54107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54107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2710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3971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350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09" marR="4509" marT="45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11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467542" y="908720"/>
          <a:ext cx="8280922" cy="5339521"/>
        </p:xfrm>
        <a:graphic>
          <a:graphicData uri="http://schemas.openxmlformats.org/drawingml/2006/table">
            <a:tbl>
              <a:tblPr rtl="1"/>
              <a:tblGrid>
                <a:gridCol w="304120"/>
                <a:gridCol w="887015"/>
                <a:gridCol w="449843"/>
                <a:gridCol w="489971"/>
                <a:gridCol w="348470"/>
                <a:gridCol w="373814"/>
                <a:gridCol w="456179"/>
                <a:gridCol w="895463"/>
                <a:gridCol w="1148896"/>
                <a:gridCol w="447732"/>
                <a:gridCol w="388597"/>
                <a:gridCol w="424501"/>
                <a:gridCol w="449843"/>
                <a:gridCol w="1216478"/>
              </a:tblGrid>
              <a:tr h="18281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56041" marT="467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בלמ"ס</a:t>
                      </a:r>
                    </a:p>
                  </a:txBody>
                  <a:tcPr marL="4670" marR="4670" marT="467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88">
                <a:tc gridSpan="14"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טבלה מס 4 - </a:t>
                      </a:r>
                      <a:r>
                        <a:rPr lang="he-IL" sz="18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אומדן שטחים נדרשים עבור ענפי מטה ניהול ההדרכה והלוגיסטיקה ומפקדת המחנה</a:t>
                      </a:r>
                      <a:endParaRPr lang="he-IL" sz="2400" b="1" i="0" u="sng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5778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37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מס"ד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ענף / גוף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סא"ל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רמ"דים/קמ"טים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נגדים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בד"א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כ"א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מתקנים ומוסדות ת"פ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 </a:t>
                      </a:r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עיקריים 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נדרש, מ"ר נטו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יחס ברוטו נטו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 ברוטו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שטחים פתוחים פונקציונאליים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הערות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828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ענף הדרכה (מד"ריה)</a:t>
                      </a:r>
                    </a:p>
                  </a:txBody>
                  <a:tcPr marL="4670" marR="56041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הוצל"א, מתחם תקשוב, מחסנים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משרד רע"ן ופקידות , 8 משרדי רמ"ד קמ"ט, </a:t>
                      </a:r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חד"ן</a:t>
                      </a: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20, </a:t>
                      </a:r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הוצל"א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270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432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כולל הוצל"א ומחסן נייר מיידי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ענף מלו"פ</a:t>
                      </a:r>
                    </a:p>
                  </a:txBody>
                  <a:tcPr marL="4670" marR="56041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?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יועצים ארגוניים ופיתוח הדרכה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משרד רע"ן ופקידות , 4 משרדי רמ"ד קמ"ט, 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5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ענף ארגון ולוגיסטיקה (או"ל)</a:t>
                      </a:r>
                    </a:p>
                  </a:txBody>
                  <a:tcPr marL="4670" marR="56041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אפסנאות, נשקיה, מחסנים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משרד רע"ן ופקידות , 10 משרדי רמ"ד קמ"ט, </a:t>
                      </a:r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חד"ן</a:t>
                      </a: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20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256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עיקר כוח האדם פזור במחסנים חדרי האוכל והמטבח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מפקדת המחנה</a:t>
                      </a:r>
                    </a:p>
                  </a:txBody>
                  <a:tcPr marL="4670" marR="56041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משמעת, תשתיות ומערכות מחנה ואבטחה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משרד מפקד, משרד נגד משמעת, חדר בקרה,מכלול כניסה, מגורי שומרים</a:t>
                      </a:r>
                    </a:p>
                  </a:txBody>
                  <a:tcPr marL="4670" marR="4670" marT="46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באזור שער הכניסה הראשי למחנה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8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670" marR="4670" marT="467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</a:t>
                      </a:r>
                    </a:p>
                  </a:txBody>
                  <a:tcPr marL="4670" marR="56041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126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155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625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988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670" marR="4670" marT="46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12</a:t>
            </a:fld>
            <a:endParaRPr lang="he-IL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216026" y="620688"/>
          <a:ext cx="8748462" cy="5760639"/>
        </p:xfrm>
        <a:graphic>
          <a:graphicData uri="http://schemas.openxmlformats.org/drawingml/2006/table">
            <a:tbl>
              <a:tblPr rtl="1"/>
              <a:tblGrid>
                <a:gridCol w="347434"/>
                <a:gridCol w="2348364"/>
                <a:gridCol w="2584187"/>
                <a:gridCol w="532291"/>
                <a:gridCol w="532291"/>
                <a:gridCol w="540877"/>
                <a:gridCol w="712583"/>
                <a:gridCol w="1150435"/>
              </a:tblGrid>
              <a:tr h="160658">
                <a:tc>
                  <a:txBody>
                    <a:bodyPr/>
                    <a:lstStyle/>
                    <a:p>
                      <a:pPr algn="ctr" rtl="0" fontAlgn="ctr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43983" marT="36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בלמ"ס</a:t>
                      </a:r>
                    </a:p>
                  </a:txBody>
                  <a:tcPr marL="3665" marR="3665" marT="36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טבלה מס' 5</a:t>
                      </a:r>
                      <a:r>
                        <a:rPr lang="he-IL" sz="1400" b="1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 - אומדן שטחים נדרשים עבור מתקני הזנה, רווחה וספורט, לכלל המחנה  </a:t>
                      </a:r>
                    </a:p>
                  </a:txBody>
                  <a:tcPr marL="3665" marR="3665" marT="366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6065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43983" marT="36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65" marR="3665" marT="3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2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מס"ד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מתקן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תכולה/מאפיינים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נדרש, מ"ר נטו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תוספת ברוטו לנטו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 מ"ר ברוטו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שטחים פונקציונאליים פתוחים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הערות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6850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הסעדה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מטבח מבשל ל- 1000 סועדים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בישול ל1000 סועדים 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630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נדרש תיקוף על ידי מקל"ר/ענף מזון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חדרי אוכל ל 850 סועדים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 בכירים, 600 חניכים, 150 מפקדה, אכילה  ב- 2 משמרות, הגשה עצמית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 ארוח / ארועים 100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 אורחים בהגשה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1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חצר משק לשירות המטבח וחדרי האוכל 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פריקה והעמסת מזון, מתקני סילוק אשפה ומיחזור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יתכן וידרש ליישם בתת הקרקע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הסעדה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1820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6850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ספורט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1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אולם ספורט  רב תכליתי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כדורסל, קטרגל, כדורעף , מכשירים, טריבונות ל- 300 צופים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באזור שער הכניסה הראשי למחנה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חדרי כושר וחוות מתחים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מכשירים, ספינינג, פילטיס עד 50 בו"ז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מחסן ציוד ספורט 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מתקנים ואמצעים לספורט ולאופניים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מלתחות ומקלחות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נשים גברים עד 50 בו"ז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בריכה 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חצי אולימפית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מסלול ריצת שדה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סובב מחנה , בתוכו, מינמום 500 מטר אורך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ספורט פתוחים ורחבות שירות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ספורט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2560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3084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6850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רווחה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41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בית כנסת 100 מתפללים+ חדר לימוד 30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208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תיקוף על ידי רב"צ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מספרה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מרפאה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בסיסית, ללא מומחים וללא מרפאות שיניים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182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יתוקף על ידי מקרפ"ר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מועדון מפקדה ושק"מ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רחבות ושטחי הסבה חיצוניים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0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רווחה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628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203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3665" marR="3665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הזנה, רווחה וספורט</a:t>
                      </a:r>
                    </a:p>
                  </a:txBody>
                  <a:tcPr marL="3665" marR="43983" marT="366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43983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4290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5532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1750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665" marR="3665" marT="36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13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179513" y="404664"/>
          <a:ext cx="8784974" cy="5878392"/>
        </p:xfrm>
        <a:graphic>
          <a:graphicData uri="http://schemas.openxmlformats.org/drawingml/2006/table">
            <a:tbl>
              <a:tblPr rtl="1"/>
              <a:tblGrid>
                <a:gridCol w="342364"/>
                <a:gridCol w="2516490"/>
                <a:gridCol w="2106839"/>
                <a:gridCol w="572512"/>
                <a:gridCol w="580145"/>
                <a:gridCol w="631033"/>
                <a:gridCol w="600499"/>
                <a:gridCol w="1435092"/>
              </a:tblGrid>
              <a:tr h="360040">
                <a:tc>
                  <a:txBody>
                    <a:bodyPr/>
                    <a:lstStyle/>
                    <a:p>
                      <a:pPr algn="ctr" rtl="0" fontAlgn="ctr"/>
                      <a:endParaRPr lang="he-IL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63427" marT="5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בלמ"ס</a:t>
                      </a:r>
                    </a:p>
                  </a:txBody>
                  <a:tcPr marL="5286" marR="5286" marT="5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800" b="1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טבלה מס 6 - אומדן שטחים נדרשים עבור אחסנה,לוגיסטיקה ואחזקת מחנה  </a:t>
                      </a:r>
                    </a:p>
                  </a:txBody>
                  <a:tcPr marL="5286" marR="5286" marT="52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63427" marT="5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63427" marT="5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5286" marT="5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761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מס"ד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מתקן</a:t>
                      </a:r>
                    </a:p>
                  </a:txBody>
                  <a:tcPr marL="5286" marR="5286" marT="52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תכולה/מאפיינים</a:t>
                      </a:r>
                    </a:p>
                  </a:txBody>
                  <a:tcPr marL="5286" marR="5286" marT="52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נדרש, מ"ר נטו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תוספת ברוטו לנטו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נדרש, מ"ר ברוטו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פתוח פונקציונאלי, מ"ר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הערות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אחסנה ואחזקה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385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שירות לוגיסטי לפרט ולצריכה שוטפת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אפסנאות פרט, ציוד משרדי , ציוד קשר ומחשוב, חומרי ניקוי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450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585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8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מחסן ריהוט וציוד אירועים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90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מחסנים מתקני לוגיסטיקה לתחזוקת מחנה ורכב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גינון , בינוי, קבלנים ,רכב, דלקים ושמנים ונדיפים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24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נשקיה / אופטיקה , ומחסן תחמושת קליעית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בכיר בחדר 12 מ"ר, כולל שירותים בחדר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מחסן נייר </a:t>
                      </a:r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(בנוסף למחסן מיידי ליד ההוצל"א)</a:t>
                      </a:r>
                      <a:endParaRPr lang="he-IL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 בחדר של 18 מ"ר , שירותים משותפים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מחסן מפות וחומר מודיעיני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מחולק ל בכירים ומלט"ק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מחנה</a:t>
                      </a:r>
                    </a:p>
                  </a:txBody>
                  <a:tcPr marL="5286" marR="5286" marT="52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56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מתקן תקשוב אבנט</a:t>
                      </a:r>
                    </a:p>
                  </a:txBody>
                  <a:tcPr marL="5286" marR="63427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לרבות מתקן למערכות תמיכה בתרגילים צה"ליים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נדרש תיקוף אגף תקשוב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7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מתקנים טכניים</a:t>
                      </a:r>
                    </a:p>
                  </a:txBody>
                  <a:tcPr marL="5286" marR="63427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מתקני השנאה וגנרציה, אספקות וטיפול במים, מיזוג וקיטור</a:t>
                      </a:r>
                    </a:p>
                  </a:txBody>
                  <a:tcPr marL="5286" marR="63427" marT="5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הערכה ראשונית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גדר היקפית </a:t>
                      </a:r>
                    </a:p>
                  </a:txBody>
                  <a:tcPr marL="5286" marR="63427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חכמה, דקורטיבית ,כולל דרך פטרולים</a:t>
                      </a:r>
                    </a:p>
                  </a:txBody>
                  <a:tcPr marL="5286" marR="63427" marT="52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22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אחסנה ואחזקה</a:t>
                      </a:r>
                    </a:p>
                  </a:txBody>
                  <a:tcPr marL="5286" marR="63427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63427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1830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2061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1200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86" marR="5286" marT="52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14</a:t>
            </a:fld>
            <a:endParaRPr lang="he-IL"/>
          </a:p>
        </p:txBody>
      </p:sp>
      <p:graphicFrame>
        <p:nvGraphicFramePr>
          <p:cNvPr id="8" name="טבלה 7"/>
          <p:cNvGraphicFramePr>
            <a:graphicFrameLocks noGrp="1"/>
          </p:cNvGraphicFramePr>
          <p:nvPr/>
        </p:nvGraphicFramePr>
        <p:xfrm>
          <a:off x="251520" y="362868"/>
          <a:ext cx="8712968" cy="5940620"/>
        </p:xfrm>
        <a:graphic>
          <a:graphicData uri="http://schemas.openxmlformats.org/drawingml/2006/table">
            <a:tbl>
              <a:tblPr rtl="1"/>
              <a:tblGrid>
                <a:gridCol w="380347"/>
                <a:gridCol w="1681537"/>
                <a:gridCol w="2312116"/>
                <a:gridCol w="620568"/>
                <a:gridCol w="620568"/>
                <a:gridCol w="800732"/>
                <a:gridCol w="773207"/>
                <a:gridCol w="1523893"/>
              </a:tblGrid>
              <a:tr h="185812"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בלמ"ס</a:t>
                      </a:r>
                    </a:p>
                  </a:txBody>
                  <a:tcPr marL="5255" marR="5255" marT="5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358">
                <a:tc gridSpan="8"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טבלה מס 7 </a:t>
                      </a:r>
                      <a:r>
                        <a:rPr lang="he-IL" sz="18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-אומדן שטחים נדרשים עבור מתקני מגורים ולינה </a:t>
                      </a:r>
                      <a:r>
                        <a:rPr lang="he-IL" sz="1200" b="1" i="0" u="sng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(מיטה חמה)</a:t>
                      </a:r>
                      <a:r>
                        <a:rPr lang="he-IL" sz="1800" b="1" i="0" u="sng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he-IL" sz="18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לכלל המחנה 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5255" marT="52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801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מס"ד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מתקן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תכולה/מאפיינים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נדרש, מ"ר נטו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תוספת ברוטו לנטו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 מ"ר ברוטו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פתוח פונקציונאלי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הערות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398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מגורים ולינה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92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מגורים לכל 200 חניכי מלט"ק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חניכים בחדר של 18 מ"ר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900</a:t>
                      </a:r>
                    </a:p>
                  </a:txBody>
                  <a:tcPr marL="5255" marR="5255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1440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מגורים על בסיס קבוע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15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מגורים ל 10% מחניכי קורסים  וסגל קבע </a:t>
                      </a:r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(פו"מ , רס"ן , נגד, כ- 400 סה"כ)</a:t>
                      </a:r>
                      <a:endParaRPr lang="he-IL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חניכים בחדר של 18 מ"ר, שירותים משותפים למספר חדרים 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5255" marR="5255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576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מגורים אלה על בסיס לא קבוע (מיטה חמה) , עבור תורנים ומתגוררים רחוק , כ- 10% ממגורים אלה עבור נשים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חדרי לינה ל 10% בכירים </a:t>
                      </a:r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(אל"מ , תא"ל, כ- 50 סה"כ)</a:t>
                      </a:r>
                      <a:endParaRPr lang="he-IL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בכיר בחדר 12 מ"ר, כולל שירותים בחדר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5255" marR="5255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6568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חדרי לינה ל 10% אנשי מנהלה סדירים </a:t>
                      </a:r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(כ- 180 סה"כ)</a:t>
                      </a:r>
                      <a:endParaRPr lang="he-IL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 בחדר של 18 מ"ר , שירותים משותפים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 marL="5255" marR="5255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כ- 1/3 ממגורים אלה יהיה עבור נשים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2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מועדון מגורים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מועדון כולל בר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5255" marR="5255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210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חלוקה לבכירים וזוטרים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מתקן כביסה עצמית 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מכונות כביסה ויבוש,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5255" marR="5255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מחסן מגורים ואב בית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כלי מיטה, וציוד נוסף לשירות המגורים</a:t>
                      </a:r>
                    </a:p>
                  </a:txBody>
                  <a:tcPr marL="5255" marR="63062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5255" marR="5255" marT="5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255" marR="5255" marT="525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מגורים ולינה</a:t>
                      </a:r>
                    </a:p>
                  </a:txBody>
                  <a:tcPr marL="5255" marR="63062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כ- 270 לנים מכלל האוכלוסיות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1624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2548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255" marR="5255" marT="5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15</a:t>
            </a:fld>
            <a:endParaRPr lang="he-IL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79512" y="188640"/>
          <a:ext cx="8784977" cy="6192689"/>
        </p:xfrm>
        <a:graphic>
          <a:graphicData uri="http://schemas.openxmlformats.org/drawingml/2006/table">
            <a:tbl>
              <a:tblPr rtl="1"/>
              <a:tblGrid>
                <a:gridCol w="344193"/>
                <a:gridCol w="2564376"/>
                <a:gridCol w="567583"/>
                <a:gridCol w="1677670"/>
                <a:gridCol w="775011"/>
                <a:gridCol w="923174"/>
                <a:gridCol w="674715"/>
                <a:gridCol w="1258255"/>
              </a:tblGrid>
              <a:tr h="259221">
                <a:tc>
                  <a:txBody>
                    <a:bodyPr/>
                    <a:lstStyle/>
                    <a:p>
                      <a:pPr algn="ctr" rtl="0" fontAlgn="ctr"/>
                      <a:endParaRPr lang="he-IL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4748" marT="4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56972" marT="4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4748" marT="4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בלמ"ס</a:t>
                      </a:r>
                    </a:p>
                  </a:txBody>
                  <a:tcPr marL="4748" marR="4748" marT="4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4748" marT="47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4748" marT="47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4748" marT="47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4748" marT="47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0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800" b="1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טבלה מס' 8 - אומדן שטחים נדרשים עבור חניות לכלל המחנה, בחתך ייעודים </a:t>
                      </a:r>
                    </a:p>
                  </a:txBody>
                  <a:tcPr marL="4748" marR="4748" marT="4748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340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56972" marT="474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501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מס"ד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ייעוד החניות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היקף חניות בחתך אוכלוסיה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תכולה/מאפיינים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 בחניה תת"ק/קומות </a:t>
                      </a:r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(40 מ"ר לחניה)</a:t>
                      </a:r>
                      <a:endParaRPr lang="he-IL" sz="10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 נדרש בחניות מוכפלות /"מגדל ממוכן" </a:t>
                      </a:r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(22 מ"ר לחניה)</a:t>
                      </a:r>
                      <a:endParaRPr lang="he-IL" sz="10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נדרש לחניה פתוחה </a:t>
                      </a:r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(25 מ"ר לחניה)</a:t>
                      </a:r>
                      <a:endParaRPr lang="he-IL" sz="10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C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הערות</a:t>
                      </a: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13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</a:t>
                      </a: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1085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עבור בכירים </a:t>
                      </a:r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(אלוף - סא"ל) לרבות מפקדים מדריכים, חניכים, אורחים ומרצים</a:t>
                      </a:r>
                      <a:endParaRPr lang="he-IL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חניות קרובות לאתרי התפקוד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3750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86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עבור אנשי קבע מסגל המחנה וחניכים בדרגות רס"ן ונגד בכיר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חניות בתוך המחנה , במרחק הליכה קצר ממקום התפקוד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61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עבור אנשי סגל וחניכים זוטרים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מחוץ למחנה או במרחק הליכה מאתר התפקוד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1250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עבור באי כנסים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מחוץ למחנה או במרחק הליכה מאתר התפקוד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3520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לבחינה, אפשרות חניון מרוחק והסעה בשאטלים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לפני ואחרי שער הכניסה למשך בדיקה או בלתי מורשים לכניסה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באזור שערי הכניסה למחנה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לרכבי אספקה ואוטובוסים (100 מ"ר לחניה)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באזור הלוגיסטי</a:t>
                      </a:r>
                    </a:p>
                  </a:txBody>
                  <a:tcPr marL="4748" marR="56972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1000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באזור הלוגיסטי</a:t>
                      </a:r>
                    </a:p>
                  </a:txBody>
                  <a:tcPr marL="4748" marR="4748" marT="4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4748" marR="4748" marT="47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חניות</a:t>
                      </a:r>
                    </a:p>
                  </a:txBody>
                  <a:tcPr marL="4748" marR="56972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20000</a:t>
                      </a: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11000</a:t>
                      </a: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13250</a:t>
                      </a: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CB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48" marR="4748" marT="47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16</a:t>
            </a:fld>
            <a:endParaRPr lang="he-IL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208912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84621" y="476672"/>
            <a:ext cx="7358115" cy="581010"/>
          </a:xfrm>
          <a:prstGeom prst="rect">
            <a:avLst/>
          </a:prstGeom>
          <a:blipFill rotWithShape="0">
            <a:blip r:embed="rId2" cstate="print"/>
            <a:stretch>
              <a:fillRect t="-7292" b="-48958"/>
            </a:stretch>
          </a:blipFill>
        </p:spPr>
        <p:txBody>
          <a:bodyPr/>
          <a:lstStyle/>
          <a:p>
            <a:r>
              <a:rPr lang="he-IL" b="1" u="sng" dirty="0">
                <a:noFill/>
              </a:rPr>
              <a:t> 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683568" y="1772816"/>
            <a:ext cx="7848872" cy="3528392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 rtl="1" eaLnBrk="1" hangingPunct="1">
              <a:lnSpc>
                <a:spcPct val="150000"/>
              </a:lnSpc>
              <a:defRPr/>
            </a:pPr>
            <a:r>
              <a:rPr lang="he-I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"להוות </a:t>
            </a:r>
            <a:r>
              <a:rPr lang="he-I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מוסד </a:t>
            </a:r>
            <a:r>
              <a:rPr lang="he-I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הכשרה בכיר שאמון על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/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</a:br>
            <a:r>
              <a:rPr lang="he-I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ההכשרה הכלל- זרועית </a:t>
            </a:r>
            <a:r>
              <a:rPr lang="he-I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והבין </a:t>
            </a:r>
            <a:r>
              <a:rPr lang="he-I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שירותית"</a:t>
            </a: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884238" y="476250"/>
            <a:ext cx="7358062" cy="581025"/>
          </a:xfrm>
          <a:prstGeom prst="rect">
            <a:avLst/>
          </a:prstGeom>
        </p:spPr>
        <p:txBody>
          <a:bodyPr anchor="ctr"/>
          <a:lstStyle>
            <a:lvl1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 kern="1200" cap="none" spc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defRPr>
            </a:lvl1pPr>
            <a:lvl2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2pPr>
            <a:lvl3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3pPr>
            <a:lvl4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4pPr>
            <a:lvl5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he-IL" sz="3200" u="sng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המטרה- תוצר ההכשרה הרצוי</a:t>
            </a:r>
            <a:endParaRPr lang="he-IL" sz="3600" u="sng" baseline="30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anose="020B0604030504040204" pitchFamily="34" charset="0"/>
            </a:endParaRPr>
          </a:p>
        </p:txBody>
      </p:sp>
      <p:sp useBgFill="1">
        <p:nvSpPr>
          <p:cNvPr id="7" name="מציין מיקום תוכן 2"/>
          <p:cNvSpPr>
            <a:spLocks noGrp="1"/>
          </p:cNvSpPr>
          <p:nvPr>
            <p:ph idx="1"/>
          </p:nvPr>
        </p:nvSpPr>
        <p:spPr>
          <a:xfrm>
            <a:off x="5220072" y="1268760"/>
            <a:ext cx="3816424" cy="3024187"/>
          </a:xfrm>
          <a:ln w="952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432000" lvl="1" indent="-361950">
              <a:lnSpc>
                <a:spcPct val="160000"/>
              </a:lnSpc>
              <a:spcBef>
                <a:spcPts val="6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1800" b="1" kern="0" dirty="0" smtClean="0">
                <a:solidFill>
                  <a:schemeClr val="tx2"/>
                </a:solidFill>
                <a:cs typeface="+mn-cs"/>
              </a:rPr>
              <a:t>קצונה מקצועית</a:t>
            </a:r>
          </a:p>
          <a:p>
            <a:pPr marL="432000" lvl="1" indent="-361950">
              <a:lnSpc>
                <a:spcPct val="160000"/>
              </a:lnSpc>
              <a:spcBef>
                <a:spcPts val="6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1800" b="1" kern="0" dirty="0" smtClean="0">
                <a:solidFill>
                  <a:schemeClr val="tx2"/>
                </a:solidFill>
                <a:cs typeface="+mn-cs"/>
              </a:rPr>
              <a:t>תעוזה יצירתיות ותחכום</a:t>
            </a:r>
          </a:p>
          <a:p>
            <a:pPr marL="432000" lvl="1" indent="-361950">
              <a:lnSpc>
                <a:spcPct val="160000"/>
              </a:lnSpc>
              <a:spcBef>
                <a:spcPts val="6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1800" b="1" kern="0" dirty="0" smtClean="0">
                <a:solidFill>
                  <a:schemeClr val="tx2"/>
                </a:solidFill>
                <a:cs typeface="+mn-cs"/>
              </a:rPr>
              <a:t>כושר חשיבה אסטרטגית- ביקורתית</a:t>
            </a:r>
          </a:p>
          <a:p>
            <a:pPr marL="432000" lvl="1" indent="-361950">
              <a:lnSpc>
                <a:spcPct val="160000"/>
              </a:lnSpc>
              <a:spcBef>
                <a:spcPts val="6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1800" b="1" kern="0" dirty="0" smtClean="0">
                <a:solidFill>
                  <a:schemeClr val="tx2"/>
                </a:solidFill>
                <a:cs typeface="+mn-cs"/>
              </a:rPr>
              <a:t>מצוינות של מנהיגות ממלכתית</a:t>
            </a:r>
          </a:p>
          <a:p>
            <a:pPr marL="432000" lvl="1" indent="-361950">
              <a:lnSpc>
                <a:spcPct val="160000"/>
              </a:lnSpc>
              <a:spcBef>
                <a:spcPts val="6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1800" b="1" kern="0" dirty="0" smtClean="0">
                <a:solidFill>
                  <a:schemeClr val="tx2"/>
                </a:solidFill>
                <a:cs typeface="+mn-cs"/>
              </a:rPr>
              <a:t>לימוד מעמיק והבנה של מציאות</a:t>
            </a:r>
          </a:p>
          <a:p>
            <a:pPr marL="432000" lvl="1" indent="-361950">
              <a:lnSpc>
                <a:spcPct val="160000"/>
              </a:lnSpc>
              <a:spcBef>
                <a:spcPts val="6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1800" b="1" kern="0" dirty="0" smtClean="0">
                <a:solidFill>
                  <a:schemeClr val="tx2"/>
                </a:solidFill>
                <a:cs typeface="+mn-cs"/>
              </a:rPr>
              <a:t>רק לשם קידום מטרות הארגון</a:t>
            </a:r>
          </a:p>
          <a:p>
            <a:pPr marL="554037" lvl="1" indent="-361950">
              <a:lnSpc>
                <a:spcPct val="16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endParaRPr lang="he-IL" sz="1800" b="1" kern="0" dirty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endParaRPr lang="he-IL" sz="1800" b="1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endParaRPr lang="he-IL" sz="1800" b="1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endParaRPr lang="he-IL" sz="1800" b="1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endParaRPr lang="he-IL" sz="1800" b="1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endParaRPr lang="he-IL" sz="1600" b="1" kern="0" dirty="0">
              <a:solidFill>
                <a:schemeClr val="tx2"/>
              </a:solidFill>
            </a:endParaRPr>
          </a:p>
          <a:p>
            <a:pPr marL="819150" lvl="2" indent="-361950"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endParaRPr lang="he-IL" sz="1400" b="1" kern="0" dirty="0">
              <a:solidFill>
                <a:schemeClr val="tx2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he-IL" b="1" dirty="0"/>
          </a:p>
        </p:txBody>
      </p:sp>
      <p:sp>
        <p:nvSpPr>
          <p:cNvPr id="4" name="מלבן מעוגל 3"/>
          <p:cNvSpPr/>
          <p:nvPr/>
        </p:nvSpPr>
        <p:spPr>
          <a:xfrm>
            <a:off x="180000" y="2349000"/>
            <a:ext cx="4824000" cy="3960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hangingPunct="1">
              <a:lnSpc>
                <a:spcPct val="150000"/>
              </a:lnSpc>
              <a:defRPr/>
            </a:pP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לצה"ל תהיה קצונה בכירה, מקצועית,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/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</a:b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נועזת, יצירתית ומתוחכמת, </a:t>
            </a:r>
          </a:p>
          <a:p>
            <a:pPr algn="ctr" rtl="1" eaLnBrk="1" hangingPunct="1">
              <a:lnSpc>
                <a:spcPct val="150000"/>
              </a:lnSpc>
              <a:defRPr/>
            </a:pP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בעלת כושר חשיבה אסטרטגית ביקורתית.</a:t>
            </a:r>
          </a:p>
          <a:p>
            <a:pPr algn="ctr" rtl="1" eaLnBrk="1" hangingPunct="1">
              <a:lnSpc>
                <a:spcPct val="150000"/>
              </a:lnSpc>
              <a:defRPr/>
            </a:pP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קצונה המהווה מודל של מצוינות ממלכתית, מנהיגות חדורת מוטיבציה להשפעה על המציאות, וכזו האמיצה ליזום ולחולל שינויים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/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</a:b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על בסיס הבנה מעמיקה ולמידה.</a:t>
            </a:r>
          </a:p>
          <a:p>
            <a:pPr algn="ctr" rtl="1" eaLnBrk="1" hangingPunct="1">
              <a:lnSpc>
                <a:spcPct val="150000"/>
              </a:lnSpc>
              <a:defRPr/>
            </a:pP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קצונה הפועלת רק לשם קידום תכלית קיומו של צה"ל ולמימוש משימותיו</a:t>
            </a:r>
            <a:endParaRPr lang="he-I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884238" y="476250"/>
            <a:ext cx="7358062" cy="581025"/>
          </a:xfrm>
          <a:prstGeom prst="rect">
            <a:avLst/>
          </a:prstGeom>
        </p:spPr>
        <p:txBody>
          <a:bodyPr anchor="ctr"/>
          <a:lstStyle>
            <a:lvl1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 kern="1200" cap="none" spc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defRPr>
            </a:lvl1pPr>
            <a:lvl2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2pPr>
            <a:lvl3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3pPr>
            <a:lvl4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4pPr>
            <a:lvl5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he-IL" sz="3200" u="sng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הדרך- אקדמיה צבאית</a:t>
            </a:r>
            <a:endParaRPr lang="he-IL" sz="3600" u="sng" baseline="30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anose="020B0604030504040204" pitchFamily="34" charset="0"/>
            </a:endParaRPr>
          </a:p>
        </p:txBody>
      </p:sp>
      <p:sp>
        <p:nvSpPr>
          <p:cNvPr id="7" name="מציין מיקום תוכן 2"/>
          <p:cNvSpPr>
            <a:spLocks noGrp="1"/>
          </p:cNvSpPr>
          <p:nvPr>
            <p:ph idx="1"/>
          </p:nvPr>
        </p:nvSpPr>
        <p:spPr>
          <a:xfrm>
            <a:off x="3851920" y="1196753"/>
            <a:ext cx="5112693" cy="2592288"/>
          </a:xfrm>
        </p:spPr>
        <p:txBody>
          <a:bodyPr>
            <a:normAutofit/>
          </a:bodyPr>
          <a:lstStyle/>
          <a:p>
            <a:pPr marL="554037" lvl="1" indent="-361950">
              <a:lnSpc>
                <a:spcPct val="11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2000" b="1" kern="0" dirty="0">
                <a:solidFill>
                  <a:schemeClr val="tx2"/>
                </a:solidFill>
                <a:cs typeface="+mn-cs"/>
              </a:rPr>
              <a:t>איכות</a:t>
            </a:r>
          </a:p>
          <a:p>
            <a:pPr marL="554037" lvl="1" indent="-361950">
              <a:lnSpc>
                <a:spcPct val="11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2000" b="1" kern="0" dirty="0">
                <a:solidFill>
                  <a:schemeClr val="tx2"/>
                </a:solidFill>
                <a:cs typeface="+mn-cs"/>
              </a:rPr>
              <a:t>הכשרה לדרג</a:t>
            </a:r>
            <a:endParaRPr lang="he-IL" sz="2000" b="1" kern="0" dirty="0">
              <a:solidFill>
                <a:schemeClr val="accent2"/>
              </a:solidFill>
              <a:cs typeface="+mn-cs"/>
            </a:endParaRPr>
          </a:p>
          <a:p>
            <a:pPr marL="554037" lvl="1" indent="-361950">
              <a:lnSpc>
                <a:spcPct val="11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2000" b="1" kern="0" dirty="0">
                <a:solidFill>
                  <a:schemeClr val="tx2"/>
                </a:solidFill>
                <a:cs typeface="+mn-cs"/>
              </a:rPr>
              <a:t>תחנת חובה</a:t>
            </a:r>
            <a:endParaRPr lang="he-IL" sz="2000" b="1" kern="0" dirty="0">
              <a:solidFill>
                <a:schemeClr val="accent2"/>
              </a:solidFill>
              <a:cs typeface="+mn-cs"/>
            </a:endParaRPr>
          </a:p>
          <a:p>
            <a:pPr marL="554037" lvl="1" indent="-361950">
              <a:lnSpc>
                <a:spcPct val="11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2000" b="1" kern="0" dirty="0">
                <a:solidFill>
                  <a:schemeClr val="tx2"/>
                </a:solidFill>
                <a:cs typeface="+mn-cs"/>
              </a:rPr>
              <a:t>הקניית יכולות חשיבה</a:t>
            </a:r>
          </a:p>
          <a:p>
            <a:pPr marL="554037" lvl="1" indent="-361950">
              <a:lnSpc>
                <a:spcPct val="11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2000" b="1" kern="0" dirty="0">
                <a:solidFill>
                  <a:schemeClr val="tx2"/>
                </a:solidFill>
                <a:cs typeface="+mn-cs"/>
              </a:rPr>
              <a:t>משפיע ומושפע ממערכת הביטחון הלאומי</a:t>
            </a:r>
          </a:p>
          <a:p>
            <a:pPr marL="554037" lvl="1" indent="-361950">
              <a:lnSpc>
                <a:spcPct val="11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2"/>
              </a:buBlip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קמפוס אקדמי</a:t>
            </a:r>
          </a:p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  <a:defRPr/>
            </a:pPr>
            <a:endParaRPr lang="he-IL" sz="2800" dirty="0"/>
          </a:p>
        </p:txBody>
      </p:sp>
      <p:sp>
        <p:nvSpPr>
          <p:cNvPr id="4" name="מלבן מעוגל 3"/>
          <p:cNvSpPr/>
          <p:nvPr/>
        </p:nvSpPr>
        <p:spPr>
          <a:xfrm>
            <a:off x="179512" y="3356992"/>
            <a:ext cx="5184576" cy="3312016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hangingPunct="1">
              <a:lnSpc>
                <a:spcPct val="150000"/>
              </a:lnSpc>
              <a:defRPr/>
            </a:pP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קמפוס אקדמי איכותי לצבא וביטחון לאומי, המכשיר קצונה לדרג תפקוד,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/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</a:b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ומהווה תחנת חובה במסלול הקידום המקצועי.</a:t>
            </a:r>
          </a:p>
          <a:p>
            <a:pPr algn="ctr" rtl="1" eaLnBrk="1" hangingPunct="1">
              <a:lnSpc>
                <a:spcPct val="150000"/>
              </a:lnSpc>
              <a:defRPr/>
            </a:pP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</a:rPr>
              <a:t>בית ספר מתקדם, המתמחה בהקניית יכולות חשיבה וניתוח, המשפיע ומושפע ממערכת הביטחון הלאומי בישראל.</a:t>
            </a:r>
            <a:endParaRPr lang="he-I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884238" y="476250"/>
            <a:ext cx="7358062" cy="581025"/>
          </a:xfrm>
          <a:prstGeom prst="rect">
            <a:avLst/>
          </a:prstGeom>
        </p:spPr>
        <p:txBody>
          <a:bodyPr anchor="ctr"/>
          <a:lstStyle>
            <a:lvl1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 kern="1200" cap="none" spc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defRPr>
            </a:lvl1pPr>
            <a:lvl2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2pPr>
            <a:lvl3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3pPr>
            <a:lvl4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4pPr>
            <a:lvl5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he-IL" sz="4400" baseline="300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sym typeface="Wingdings" panose="05000000000000000000" pitchFamily="2" charset="2"/>
              </a:rPr>
              <a:t></a:t>
            </a:r>
            <a:r>
              <a:rPr lang="he-IL" sz="4400" baseline="30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he-IL" sz="3200" u="sng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המכללות- ערכים מובילים</a:t>
            </a:r>
            <a:endParaRPr lang="he-IL" u="sng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anose="020B0604030504040204" pitchFamily="34" charset="0"/>
            </a:endParaRPr>
          </a:p>
        </p:txBody>
      </p:sp>
      <p:sp>
        <p:nvSpPr>
          <p:cNvPr id="7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123728" y="1340768"/>
            <a:ext cx="6162774" cy="4933950"/>
          </a:xfrm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554037" lvl="1" indent="-361950">
              <a:lnSpc>
                <a:spcPct val="160000"/>
              </a:lnSpc>
              <a:spcBef>
                <a:spcPts val="4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r>
              <a:rPr lang="he-IL" b="1" kern="0" dirty="0" smtClean="0">
                <a:solidFill>
                  <a:schemeClr val="tx2"/>
                </a:solidFill>
                <a:cs typeface="+mn-cs"/>
              </a:rPr>
              <a:t>פיקודיות</a:t>
            </a:r>
          </a:p>
          <a:p>
            <a:pPr marL="554037" lvl="1" indent="-361950">
              <a:lnSpc>
                <a:spcPct val="160000"/>
              </a:lnSpc>
              <a:spcBef>
                <a:spcPts val="4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r>
              <a:rPr lang="he-IL" b="1" kern="0" dirty="0" smtClean="0">
                <a:solidFill>
                  <a:schemeClr val="tx2"/>
                </a:solidFill>
                <a:cs typeface="+mn-cs"/>
              </a:rPr>
              <a:t>למידה</a:t>
            </a:r>
          </a:p>
          <a:p>
            <a:pPr marL="554037" lvl="1" indent="-361950">
              <a:lnSpc>
                <a:spcPct val="160000"/>
              </a:lnSpc>
              <a:spcBef>
                <a:spcPts val="4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r>
              <a:rPr lang="he-IL" b="1" kern="0" dirty="0" smtClean="0">
                <a:solidFill>
                  <a:schemeClr val="tx2"/>
                </a:solidFill>
                <a:cs typeface="+mn-cs"/>
              </a:rPr>
              <a:t>פתיחות אקדמית</a:t>
            </a:r>
          </a:p>
          <a:p>
            <a:pPr marL="554037" lvl="1" indent="-361950">
              <a:lnSpc>
                <a:spcPct val="160000"/>
              </a:lnSpc>
              <a:spcBef>
                <a:spcPts val="4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r>
              <a:rPr lang="he-IL" b="1" kern="0" dirty="0" smtClean="0">
                <a:solidFill>
                  <a:schemeClr val="tx2"/>
                </a:solidFill>
                <a:cs typeface="+mn-cs"/>
              </a:rPr>
              <a:t>שותפות ורעות בעשייה</a:t>
            </a:r>
          </a:p>
          <a:p>
            <a:pPr marL="554037" lvl="1" indent="-361950">
              <a:lnSpc>
                <a:spcPct val="160000"/>
              </a:lnSpc>
              <a:spcBef>
                <a:spcPts val="4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r>
              <a:rPr lang="he-IL" b="1" kern="0" dirty="0" smtClean="0">
                <a:solidFill>
                  <a:schemeClr val="tx2"/>
                </a:solidFill>
                <a:cs typeface="+mn-cs"/>
              </a:rPr>
              <a:t>יסודיות ואיכות בהדרכה</a:t>
            </a:r>
          </a:p>
          <a:p>
            <a:pPr marL="554037" lvl="1" indent="-361950">
              <a:lnSpc>
                <a:spcPct val="160000"/>
              </a:lnSpc>
              <a:spcBef>
                <a:spcPts val="4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r>
              <a:rPr lang="he-IL" b="1" kern="0" dirty="0" smtClean="0">
                <a:solidFill>
                  <a:schemeClr val="tx2"/>
                </a:solidFill>
                <a:cs typeface="+mn-cs"/>
              </a:rPr>
              <a:t>כבוד האדם והמרכיב האנושי</a:t>
            </a:r>
          </a:p>
          <a:p>
            <a:pPr marL="554037" lvl="1" indent="-361950">
              <a:lnSpc>
                <a:spcPct val="160000"/>
              </a:lnSpc>
              <a:spcBef>
                <a:spcPts val="4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r>
              <a:rPr lang="he-IL" b="1" kern="0" dirty="0" smtClean="0">
                <a:solidFill>
                  <a:schemeClr val="tx2"/>
                </a:solidFill>
                <a:cs typeface="+mn-cs"/>
              </a:rPr>
              <a:t>חתירה לניצחון</a:t>
            </a:r>
          </a:p>
          <a:p>
            <a:pPr marL="554037" lvl="1" indent="-361950">
              <a:lnSpc>
                <a:spcPct val="160000"/>
              </a:lnSpc>
              <a:spcBef>
                <a:spcPts val="400"/>
              </a:spcBef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r>
              <a:rPr lang="he-IL" b="1" kern="0" dirty="0" smtClean="0">
                <a:solidFill>
                  <a:schemeClr val="tx2"/>
                </a:solidFill>
                <a:cs typeface="+mn-cs"/>
              </a:rPr>
              <a:t>משמעת ואתיקה של בכירות צבאית</a:t>
            </a:r>
            <a:endParaRPr lang="he-IL" b="1" kern="0" dirty="0" smtClean="0">
              <a:solidFill>
                <a:schemeClr val="accent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800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800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800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600" kern="0" dirty="0">
              <a:solidFill>
                <a:schemeClr val="tx2"/>
              </a:solidFill>
            </a:endParaRPr>
          </a:p>
          <a:p>
            <a:pPr marL="819150" lvl="2" indent="-361950"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400" kern="0" dirty="0">
              <a:solidFill>
                <a:schemeClr val="tx2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884238" y="476250"/>
            <a:ext cx="7358062" cy="58102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anchor="ctr"/>
          <a:lstStyle>
            <a:lvl1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 kern="1200" cap="none" spc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defRPr>
            </a:lvl1pPr>
            <a:lvl2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2pPr>
            <a:lvl3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3pPr>
            <a:lvl4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4pPr>
            <a:lvl5pPr algn="ct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Tahoma" pitchFamily="34" charset="0"/>
                <a:cs typeface="Tahoma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he-IL" sz="32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המכללות- עקרונות תפקוד</a:t>
            </a:r>
            <a:endParaRPr lang="he-IL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anose="020B0604030504040204" pitchFamily="34" charset="0"/>
            </a:endParaRPr>
          </a:p>
        </p:txBody>
      </p:sp>
      <p:sp>
        <p:nvSpPr>
          <p:cNvPr id="7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28625" y="1517650"/>
            <a:ext cx="8289925" cy="4935538"/>
          </a:xfrm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החניך במרכז ההכשרה</a:t>
            </a:r>
          </a:p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ההכשרות בתוכניות השונות הן תכלית הקיום של המכללות</a:t>
            </a:r>
          </a:p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הלמידה כתהליך מרכזי, הן של החניך והן של מערכת ההדרכה</a:t>
            </a:r>
          </a:p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גיוון ורוחב יריעה מקנים יתרון יחסי לבכיר: 'הרוחב הוא העומק'</a:t>
            </a:r>
          </a:p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שלוביות </a:t>
            </a: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כדרך חיים</a:t>
            </a:r>
          </a:p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גיוון שיטות לימוד וריבוי התנסויות</a:t>
            </a:r>
          </a:p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הפיקוד, החניכה והמשוב הם דרך חיים של המפקד והמדריך במכללות</a:t>
            </a:r>
          </a:p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חיוניות משוב שטח לבחינת אפקטיביות ההדרכה</a:t>
            </a:r>
          </a:p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החניך כשותף פעיל בלמידה</a:t>
            </a:r>
          </a:p>
          <a:p>
            <a:pPr marL="554037" lvl="1" indent="-361950">
              <a:lnSpc>
                <a:spcPct val="150000"/>
              </a:lnSpc>
              <a:spcBef>
                <a:spcPts val="400"/>
              </a:spcBef>
              <a:buClr>
                <a:schemeClr val="tx2"/>
              </a:buClr>
              <a:buSzPct val="100000"/>
              <a:buFont typeface="+mj-lt"/>
              <a:buAutoNum type="arabicPeriod"/>
              <a:defRPr/>
            </a:pPr>
            <a:r>
              <a:rPr lang="he-IL" sz="2000" b="1" kern="0" dirty="0" smtClean="0">
                <a:solidFill>
                  <a:schemeClr val="tx2"/>
                </a:solidFill>
                <a:cs typeface="+mn-cs"/>
              </a:rPr>
              <a:t>אקדמיזציה כתהליך משולב בהכשרה</a:t>
            </a:r>
            <a:endParaRPr lang="he-IL" sz="1800" b="1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800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800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lnSpc>
                <a:spcPct val="200000"/>
              </a:lnSpc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800" kern="0" dirty="0" smtClean="0">
              <a:solidFill>
                <a:schemeClr val="tx2"/>
              </a:solidFill>
              <a:cs typeface="+mn-cs"/>
            </a:endParaRPr>
          </a:p>
          <a:p>
            <a:pPr marL="554037" lvl="1" indent="-361950"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600" kern="0" dirty="0">
              <a:solidFill>
                <a:schemeClr val="tx2"/>
              </a:solidFill>
            </a:endParaRPr>
          </a:p>
          <a:p>
            <a:pPr marL="819150" lvl="2" indent="-361950">
              <a:buClr>
                <a:srgbClr val="800080"/>
              </a:buClr>
              <a:buSzPct val="100000"/>
              <a:buFont typeface="Arial" pitchFamily="34" charset="0"/>
              <a:buBlip>
                <a:blip r:embed="rId3"/>
              </a:buBlip>
              <a:defRPr/>
            </a:pPr>
            <a:endParaRPr lang="he-IL" sz="1400" kern="0" dirty="0">
              <a:solidFill>
                <a:schemeClr val="tx2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כותרת 1"/>
          <p:cNvSpPr>
            <a:spLocks noGrp="1"/>
          </p:cNvSpPr>
          <p:nvPr>
            <p:ph type="title" idx="4294967295"/>
          </p:nvPr>
        </p:nvSpPr>
        <p:spPr>
          <a:xfrm>
            <a:off x="785813" y="333375"/>
            <a:ext cx="7358062" cy="58102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עץ מבנה המכללות</a:t>
            </a:r>
          </a:p>
        </p:txBody>
      </p:sp>
      <p:grpSp>
        <p:nvGrpSpPr>
          <p:cNvPr id="104" name="קבוצה 103"/>
          <p:cNvGrpSpPr/>
          <p:nvPr/>
        </p:nvGrpSpPr>
        <p:grpSpPr>
          <a:xfrm>
            <a:off x="458788" y="1412776"/>
            <a:ext cx="8162156" cy="5040416"/>
            <a:chOff x="458788" y="1412776"/>
            <a:chExt cx="8162156" cy="5040416"/>
          </a:xfrm>
        </p:grpSpPr>
        <p:cxnSp>
          <p:nvCxnSpPr>
            <p:cNvPr id="53" name="מחבר ישר 52"/>
            <p:cNvCxnSpPr/>
            <p:nvPr/>
          </p:nvCxnSpPr>
          <p:spPr>
            <a:xfrm>
              <a:off x="4643884" y="5546725"/>
              <a:ext cx="0" cy="2905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1" name="_s2566164"/>
            <p:cNvSpPr>
              <a:spLocks noChangeArrowheads="1"/>
            </p:cNvSpPr>
            <p:nvPr/>
          </p:nvSpPr>
          <p:spPr bwMode="auto">
            <a:xfrm>
              <a:off x="3779912" y="1412776"/>
              <a:ext cx="1605724" cy="49347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>
                <a:defRPr/>
              </a:pPr>
              <a:r>
                <a:rPr lang="he-IL" b="1" dirty="0">
                  <a:latin typeface="David" pitchFamily="2" charset="-79"/>
                  <a:cs typeface="David" pitchFamily="2" charset="-79"/>
                </a:rPr>
                <a:t>מפקד המכללות</a:t>
              </a:r>
            </a:p>
            <a:p>
              <a:pPr algn="ctr" rtl="1" eaLnBrk="1" hangingPunct="1">
                <a:defRPr/>
              </a:pPr>
              <a:r>
                <a:rPr lang="he-IL" sz="1400" dirty="0">
                  <a:latin typeface="David" pitchFamily="2" charset="-79"/>
                  <a:cs typeface="David" pitchFamily="2" charset="-79"/>
                </a:rPr>
                <a:t>(</a:t>
              </a:r>
              <a:r>
                <a:rPr lang="he-IL" sz="1400" dirty="0">
                  <a:latin typeface="David" pitchFamily="2" charset="-79"/>
                  <a:cs typeface="David" pitchFamily="2" charset="-79"/>
                </a:rPr>
                <a:t>אלוף תמיר היימן)</a:t>
              </a:r>
              <a:endParaRPr lang="en-US" sz="1400" dirty="0">
                <a:latin typeface="David" pitchFamily="2" charset="-79"/>
                <a:cs typeface="David" pitchFamily="2" charset="-79"/>
              </a:endParaRPr>
            </a:p>
          </p:txBody>
        </p:sp>
        <p:sp>
          <p:nvSpPr>
            <p:cNvPr id="34856" name="_s2566174"/>
            <p:cNvSpPr>
              <a:spLocks noChangeArrowheads="1"/>
            </p:cNvSpPr>
            <p:nvPr/>
          </p:nvSpPr>
          <p:spPr bwMode="auto">
            <a:xfrm>
              <a:off x="755576" y="4254365"/>
              <a:ext cx="1389106" cy="427212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 dirty="0"/>
                <a:t>מב"ל</a:t>
              </a:r>
            </a:p>
            <a:p>
              <a:pPr algn="ctr" rtl="1" eaLnBrk="1" hangingPunct="1"/>
              <a:r>
                <a:rPr lang="he-IL" sz="1200" dirty="0"/>
                <a:t>(אלוף תמיר </a:t>
              </a:r>
              <a:r>
                <a:rPr lang="he-IL" sz="1200" dirty="0" err="1"/>
                <a:t>הימן</a:t>
              </a:r>
              <a:r>
                <a:rPr lang="he-IL" sz="1200" dirty="0"/>
                <a:t>)</a:t>
              </a:r>
            </a:p>
          </p:txBody>
        </p:sp>
        <p:sp>
          <p:nvSpPr>
            <p:cNvPr id="34857" name="_s2566175"/>
            <p:cNvSpPr>
              <a:spLocks noChangeArrowheads="1"/>
            </p:cNvSpPr>
            <p:nvPr/>
          </p:nvSpPr>
          <p:spPr bwMode="auto">
            <a:xfrm>
              <a:off x="6636837" y="4254365"/>
              <a:ext cx="1390559" cy="427212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15875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/>
                <a:t>קורס תא"לים</a:t>
              </a:r>
            </a:p>
            <a:p>
              <a:pPr algn="ctr" rtl="1" eaLnBrk="1" hangingPunct="1"/>
              <a:r>
                <a:rPr lang="he-IL" sz="1200"/>
                <a:t>(אלוף תמיר הימן)</a:t>
              </a:r>
            </a:p>
          </p:txBody>
        </p:sp>
        <p:sp>
          <p:nvSpPr>
            <p:cNvPr id="34858" name="_s2566177"/>
            <p:cNvSpPr>
              <a:spLocks noChangeArrowheads="1"/>
            </p:cNvSpPr>
            <p:nvPr/>
          </p:nvSpPr>
          <p:spPr bwMode="auto">
            <a:xfrm>
              <a:off x="2411760" y="4254365"/>
              <a:ext cx="1213289" cy="428760"/>
            </a:xfrm>
            <a:prstGeom prst="roundRect">
              <a:avLst>
                <a:gd name="adj" fmla="val 21620"/>
              </a:avLst>
            </a:prstGeom>
            <a:solidFill>
              <a:srgbClr val="00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/>
                <a:t>מערכות </a:t>
              </a:r>
            </a:p>
            <a:p>
              <a:pPr algn="ctr" rtl="1" eaLnBrk="1" hangingPunct="1"/>
              <a:r>
                <a:rPr lang="he-IL" sz="1200"/>
                <a:t>(אע"צ חגי גולן)</a:t>
              </a:r>
              <a:endParaRPr lang="en-US" sz="1200"/>
            </a:p>
          </p:txBody>
        </p:sp>
        <p:cxnSp>
          <p:nvCxnSpPr>
            <p:cNvPr id="57" name="מחבר מרפקי 56"/>
            <p:cNvCxnSpPr/>
            <p:nvPr/>
          </p:nvCxnSpPr>
          <p:spPr bwMode="auto">
            <a:xfrm rot="10800000">
              <a:off x="1225550" y="2984500"/>
              <a:ext cx="6321425" cy="1588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מחבר מרפקי 71"/>
            <p:cNvCxnSpPr>
              <a:endCxn id="34856" idx="0"/>
            </p:cNvCxnSpPr>
            <p:nvPr/>
          </p:nvCxnSpPr>
          <p:spPr bwMode="auto">
            <a:xfrm rot="10800000" flipV="1">
              <a:off x="1450130" y="4077071"/>
              <a:ext cx="6002191" cy="177293"/>
            </a:xfrm>
            <a:prstGeom prst="bentConnector2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מחבר מרפקי 61"/>
            <p:cNvCxnSpPr/>
            <p:nvPr/>
          </p:nvCxnSpPr>
          <p:spPr bwMode="auto">
            <a:xfrm rot="5400000">
              <a:off x="7357269" y="3174206"/>
              <a:ext cx="381000" cy="1588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מחבר מרפקי 64"/>
            <p:cNvCxnSpPr/>
            <p:nvPr/>
          </p:nvCxnSpPr>
          <p:spPr bwMode="auto">
            <a:xfrm rot="5400000">
              <a:off x="1035844" y="3174206"/>
              <a:ext cx="381000" cy="1588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846" name="_s2566175"/>
            <p:cNvSpPr>
              <a:spLocks noChangeArrowheads="1"/>
            </p:cNvSpPr>
            <p:nvPr/>
          </p:nvSpPr>
          <p:spPr bwMode="auto">
            <a:xfrm>
              <a:off x="458788" y="3365579"/>
              <a:ext cx="1633218" cy="427211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 dirty="0"/>
                <a:t>רע"ן הדרכה</a:t>
              </a:r>
            </a:p>
            <a:p>
              <a:pPr algn="ctr" rtl="1" eaLnBrk="1" hangingPunct="1"/>
              <a:r>
                <a:rPr lang="he-IL" sz="1200" dirty="0"/>
                <a:t>(סא"ל גדעון תמר)</a:t>
              </a:r>
              <a:endParaRPr lang="en-US" sz="1200" dirty="0"/>
            </a:p>
          </p:txBody>
        </p:sp>
        <p:sp>
          <p:nvSpPr>
            <p:cNvPr id="34847" name="_s2566175"/>
            <p:cNvSpPr>
              <a:spLocks noChangeArrowheads="1"/>
            </p:cNvSpPr>
            <p:nvPr/>
          </p:nvSpPr>
          <p:spPr bwMode="auto">
            <a:xfrm>
              <a:off x="6653532" y="3365579"/>
              <a:ext cx="1633218" cy="427211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 dirty="0"/>
                <a:t>רע"ן מלו"פ</a:t>
              </a:r>
            </a:p>
            <a:p>
              <a:pPr algn="ctr" rtl="1" eaLnBrk="1" hangingPunct="1"/>
              <a:r>
                <a:rPr lang="he-IL" sz="1200" dirty="0"/>
                <a:t>(סא"ל אורן שהם)</a:t>
              </a:r>
              <a:endParaRPr lang="en-US" sz="1200" dirty="0"/>
            </a:p>
          </p:txBody>
        </p:sp>
        <p:cxnSp>
          <p:nvCxnSpPr>
            <p:cNvPr id="80" name="מחבר מרפקי 79"/>
            <p:cNvCxnSpPr/>
            <p:nvPr/>
          </p:nvCxnSpPr>
          <p:spPr bwMode="auto">
            <a:xfrm rot="5400000">
              <a:off x="5569744" y="3174206"/>
              <a:ext cx="381000" cy="1588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849" name="_s2566175"/>
            <p:cNvSpPr>
              <a:spLocks noChangeArrowheads="1"/>
            </p:cNvSpPr>
            <p:nvPr/>
          </p:nvSpPr>
          <p:spPr bwMode="auto">
            <a:xfrm>
              <a:off x="4929222" y="3365579"/>
              <a:ext cx="1633218" cy="427211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 dirty="0"/>
                <a:t>רע"ן או"ל</a:t>
              </a:r>
            </a:p>
            <a:p>
              <a:pPr algn="ctr" rtl="1" eaLnBrk="1" hangingPunct="1"/>
              <a:r>
                <a:rPr lang="he-IL" sz="1200" dirty="0"/>
                <a:t>(סא"ל יפעת לוי)</a:t>
              </a:r>
              <a:endParaRPr lang="en-US" sz="1200" dirty="0"/>
            </a:p>
          </p:txBody>
        </p:sp>
        <p:cxnSp>
          <p:nvCxnSpPr>
            <p:cNvPr id="93" name="מחבר מרפקי 92"/>
            <p:cNvCxnSpPr/>
            <p:nvPr/>
          </p:nvCxnSpPr>
          <p:spPr bwMode="auto">
            <a:xfrm rot="5400000">
              <a:off x="2965376" y="4171528"/>
              <a:ext cx="190500" cy="1588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מחבר מרפקי 117"/>
            <p:cNvCxnSpPr/>
            <p:nvPr/>
          </p:nvCxnSpPr>
          <p:spPr bwMode="auto">
            <a:xfrm rot="5400000">
              <a:off x="7373591" y="4158456"/>
              <a:ext cx="190500" cy="1587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835" name="_s2566174"/>
            <p:cNvSpPr>
              <a:spLocks noChangeArrowheads="1"/>
            </p:cNvSpPr>
            <p:nvPr/>
          </p:nvSpPr>
          <p:spPr bwMode="auto">
            <a:xfrm>
              <a:off x="467544" y="5162325"/>
              <a:ext cx="1429105" cy="427263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/>
                <a:t>מפקד המלט"ק</a:t>
              </a:r>
            </a:p>
            <a:p>
              <a:pPr algn="ctr" rtl="1" eaLnBrk="1" hangingPunct="1"/>
              <a:r>
                <a:rPr lang="he-IL" sz="1200"/>
                <a:t>(אל"ם אורן כהן)</a:t>
              </a:r>
            </a:p>
          </p:txBody>
        </p:sp>
        <p:sp>
          <p:nvSpPr>
            <p:cNvPr id="34836" name="_s2566175"/>
            <p:cNvSpPr>
              <a:spLocks noChangeArrowheads="1"/>
            </p:cNvSpPr>
            <p:nvPr/>
          </p:nvSpPr>
          <p:spPr bwMode="auto">
            <a:xfrm>
              <a:off x="7326564" y="5162325"/>
              <a:ext cx="1294380" cy="427263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/>
                <a:t>מפקד פו"ם 'אלון'</a:t>
              </a:r>
            </a:p>
            <a:p>
              <a:pPr algn="ctr" rtl="1" eaLnBrk="1" hangingPunct="1"/>
              <a:r>
                <a:rPr lang="he-IL" sz="1200"/>
                <a:t>(אל"ם אילן עזראן)</a:t>
              </a:r>
            </a:p>
          </p:txBody>
        </p:sp>
        <p:sp>
          <p:nvSpPr>
            <p:cNvPr id="34837" name="_s2566175"/>
            <p:cNvSpPr>
              <a:spLocks noChangeArrowheads="1"/>
            </p:cNvSpPr>
            <p:nvPr/>
          </p:nvSpPr>
          <p:spPr bwMode="auto">
            <a:xfrm>
              <a:off x="2771506" y="5162325"/>
              <a:ext cx="3866086" cy="427263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/>
                <a:t>מפקד בית הספר לפיקוד ולמטה במערכת המוסדית</a:t>
              </a:r>
            </a:p>
            <a:p>
              <a:pPr algn="ctr" rtl="1" eaLnBrk="1" hangingPunct="1"/>
              <a:r>
                <a:rPr lang="he-IL" sz="1200"/>
                <a:t>(אל"ם אלעד קרן)</a:t>
              </a:r>
            </a:p>
          </p:txBody>
        </p:sp>
        <p:cxnSp>
          <p:nvCxnSpPr>
            <p:cNvPr id="61" name="מחבר מרפקי 71"/>
            <p:cNvCxnSpPr>
              <a:endCxn id="34835" idx="0"/>
            </p:cNvCxnSpPr>
            <p:nvPr/>
          </p:nvCxnSpPr>
          <p:spPr bwMode="auto">
            <a:xfrm rot="10800000" flipV="1">
              <a:off x="1181919" y="4972050"/>
              <a:ext cx="6781800" cy="190500"/>
            </a:xfrm>
            <a:prstGeom prst="bentConnector2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מחבר מרפקי 68"/>
            <p:cNvCxnSpPr/>
            <p:nvPr/>
          </p:nvCxnSpPr>
          <p:spPr bwMode="auto">
            <a:xfrm rot="5400000">
              <a:off x="7869263" y="5066506"/>
              <a:ext cx="190500" cy="1587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7" name="קבוצה 34"/>
            <p:cNvGrpSpPr>
              <a:grpSpLocks/>
            </p:cNvGrpSpPr>
            <p:nvPr/>
          </p:nvGrpSpPr>
          <p:grpSpPr bwMode="auto">
            <a:xfrm>
              <a:off x="1187579" y="5835650"/>
              <a:ext cx="6696789" cy="617542"/>
              <a:chOff x="986209" y="3929057"/>
              <a:chExt cx="7855468" cy="694630"/>
            </a:xfrm>
          </p:grpSpPr>
          <p:grpSp>
            <p:nvGrpSpPr>
              <p:cNvPr id="8" name="Organization Chart 2"/>
              <p:cNvGrpSpPr>
                <a:grpSpLocks noChangeAspect="1"/>
              </p:cNvGrpSpPr>
              <p:nvPr/>
            </p:nvGrpSpPr>
            <p:grpSpPr bwMode="auto">
              <a:xfrm>
                <a:off x="986209" y="4143091"/>
                <a:ext cx="7855468" cy="480596"/>
                <a:chOff x="590" y="2304"/>
                <a:chExt cx="4833" cy="276"/>
              </a:xfrm>
            </p:grpSpPr>
            <p:sp>
              <p:nvSpPr>
                <p:cNvPr id="34828" name="_s2566174"/>
                <p:cNvSpPr>
                  <a:spLocks noChangeArrowheads="1"/>
                </p:cNvSpPr>
                <p:nvPr/>
              </p:nvSpPr>
              <p:spPr bwMode="auto">
                <a:xfrm>
                  <a:off x="590" y="2304"/>
                  <a:ext cx="1247" cy="27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rtl="1" eaLnBrk="1" hangingPunct="1"/>
                  <a:r>
                    <a:rPr lang="he-IL" sz="1400" b="1" dirty="0"/>
                    <a:t>קורס אג"ם לדרג הרס"ן</a:t>
                  </a:r>
                </a:p>
              </p:txBody>
            </p:sp>
            <p:sp>
              <p:nvSpPr>
                <p:cNvPr id="34829" name="_s2566175"/>
                <p:cNvSpPr>
                  <a:spLocks noChangeArrowheads="1"/>
                </p:cNvSpPr>
                <p:nvPr/>
              </p:nvSpPr>
              <p:spPr bwMode="auto">
                <a:xfrm>
                  <a:off x="4664" y="2304"/>
                  <a:ext cx="759" cy="27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rtl="1" eaLnBrk="1" hangingPunct="1"/>
                  <a:r>
                    <a:rPr lang="he-IL" sz="1400" b="1"/>
                    <a:t>פו"ם אפק</a:t>
                  </a:r>
                  <a:endParaRPr lang="he-IL" sz="1200"/>
                </a:p>
              </p:txBody>
            </p:sp>
            <p:sp>
              <p:nvSpPr>
                <p:cNvPr id="34830" name="_s2566175"/>
                <p:cNvSpPr>
                  <a:spLocks noChangeArrowheads="1"/>
                </p:cNvSpPr>
                <p:nvPr/>
              </p:nvSpPr>
              <p:spPr bwMode="auto">
                <a:xfrm>
                  <a:off x="2588" y="2304"/>
                  <a:ext cx="1163" cy="27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rtl="1" eaLnBrk="1" hangingPunct="1"/>
                  <a:r>
                    <a:rPr lang="he-IL" sz="1400" b="1"/>
                    <a:t>בית הספר לנגדים</a:t>
                  </a:r>
                  <a:endParaRPr lang="he-IL" sz="1200"/>
                </a:p>
              </p:txBody>
            </p:sp>
          </p:grpSp>
          <p:cxnSp>
            <p:nvCxnSpPr>
              <p:cNvPr id="47" name="מחבר מרפקי 71"/>
              <p:cNvCxnSpPr>
                <a:endCxn id="34828" idx="0"/>
              </p:cNvCxnSpPr>
              <p:nvPr/>
            </p:nvCxnSpPr>
            <p:spPr>
              <a:xfrm rot="10800000" flipV="1">
                <a:off x="1999864" y="3929057"/>
                <a:ext cx="6216314" cy="214031"/>
              </a:xfrm>
              <a:prstGeom prst="bentConnector2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מחבר מרפקי 47"/>
              <p:cNvCxnSpPr/>
              <p:nvPr/>
            </p:nvCxnSpPr>
            <p:spPr>
              <a:xfrm rot="5400000">
                <a:off x="5355041" y="4035205"/>
                <a:ext cx="214280" cy="1993"/>
              </a:xfrm>
              <a:prstGeom prst="bentConnector3">
                <a:avLst>
                  <a:gd name="adj1" fmla="val 50000"/>
                </a:avLst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מחבר מרפקי 48"/>
              <p:cNvCxnSpPr/>
              <p:nvPr/>
            </p:nvCxnSpPr>
            <p:spPr>
              <a:xfrm rot="5400000">
                <a:off x="8109036" y="4036201"/>
                <a:ext cx="214280" cy="0"/>
              </a:xfrm>
              <a:prstGeom prst="bentConnector3">
                <a:avLst>
                  <a:gd name="adj1" fmla="val 50000"/>
                </a:avLst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2" name="מחבר ישר 101"/>
            <p:cNvCxnSpPr>
              <a:stCxn id="16391" idx="2"/>
            </p:cNvCxnSpPr>
            <p:nvPr/>
          </p:nvCxnSpPr>
          <p:spPr>
            <a:xfrm flipH="1">
              <a:off x="4572000" y="1906249"/>
              <a:ext cx="10774" cy="32509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59" name="_s2566175"/>
            <p:cNvSpPr>
              <a:spLocks noChangeArrowheads="1"/>
            </p:cNvSpPr>
            <p:nvPr/>
          </p:nvSpPr>
          <p:spPr bwMode="auto">
            <a:xfrm>
              <a:off x="3779912" y="4221088"/>
              <a:ext cx="1656184" cy="427212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400" b="1" dirty="0"/>
                <a:t>מפקד המכללה לפו"ם</a:t>
              </a:r>
            </a:p>
            <a:p>
              <a:pPr algn="ctr" rtl="1" eaLnBrk="1" hangingPunct="1"/>
              <a:r>
                <a:rPr lang="he-IL" sz="1200" dirty="0"/>
                <a:t>(תא"ל אודי בן מוחא)</a:t>
              </a:r>
            </a:p>
          </p:txBody>
        </p:sp>
        <p:sp>
          <p:nvSpPr>
            <p:cNvPr id="34855" name="_s2566168"/>
            <p:cNvSpPr>
              <a:spLocks noChangeArrowheads="1"/>
            </p:cNvSpPr>
            <p:nvPr/>
          </p:nvSpPr>
          <p:spPr bwMode="auto">
            <a:xfrm>
              <a:off x="3826690" y="2228205"/>
              <a:ext cx="1512168" cy="434951"/>
            </a:xfrm>
            <a:prstGeom prst="roundRect">
              <a:avLst>
                <a:gd name="adj" fmla="val 16667"/>
              </a:avLst>
            </a:prstGeom>
            <a:solidFill>
              <a:srgbClr val="B1CCE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rtl="1" eaLnBrk="1" hangingPunct="1"/>
              <a:r>
                <a:rPr lang="he-IL" sz="1600" b="1" dirty="0"/>
                <a:t>רמ"ט</a:t>
              </a:r>
            </a:p>
            <a:p>
              <a:pPr algn="ctr" rtl="1" eaLnBrk="1" hangingPunct="1"/>
              <a:r>
                <a:rPr lang="he-IL" sz="1400" dirty="0"/>
                <a:t>(תא"ל אודי בן מוחא)</a:t>
              </a:r>
              <a:endParaRPr lang="en-US" sz="1400" dirty="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8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323527" y="476672"/>
          <a:ext cx="8568953" cy="6217480"/>
        </p:xfrm>
        <a:graphic>
          <a:graphicData uri="http://schemas.openxmlformats.org/drawingml/2006/table">
            <a:tbl>
              <a:tblPr rtl="1"/>
              <a:tblGrid>
                <a:gridCol w="276863"/>
                <a:gridCol w="1792698"/>
                <a:gridCol w="2750185"/>
                <a:gridCol w="685239"/>
                <a:gridCol w="775221"/>
                <a:gridCol w="830593"/>
                <a:gridCol w="1458154"/>
              </a:tblGrid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8152" marT="401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בלמ"ס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49"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14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טבלה מס 1 -מחנה המכללות לירושלים - טבלה מרכזת של אומדן שטחים, לפי מתחמי תפקוד 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4470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8152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6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מס"ד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מתקן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תכולה/מאפיינים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שטח נדרש, מ"ר נטו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שטח נדרש מ"ר ברוטו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שטחים פונקציונאליים פתוחים </a:t>
                      </a:r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(*)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הערות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הדרכה וניהול ההדרכה, מתקני עזר להדרכה 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85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הדרכה וניהול קורסים</a:t>
                      </a:r>
                    </a:p>
                  </a:txBody>
                  <a:tcPr marL="4013" marR="48152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סביבת תפקוד הקורסים כיתות, לשכות , משרדים, קפטריות, מחסנים צמודים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8,336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9,066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1,000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050" b="0" i="0" u="sng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עזר להדרכה והתכנסות</a:t>
                      </a:r>
                    </a:p>
                  </a:txBody>
                  <a:tcPr marL="4013" marR="48152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מתקנים לשירות כלל המכללות - אודיטוריום, אולמות, מתקנן תרגילים, ספריה מרכזית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2,710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3,971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ענפי מטה ניהול המכללות</a:t>
                      </a:r>
                    </a:p>
                  </a:txBody>
                  <a:tcPr marL="4013" marR="48152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 אורחים בהגשה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625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988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16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סה"כ מתקני הדרכה, ניהול , מתקני עזר להדרכה </a:t>
                      </a:r>
                    </a:p>
                  </a:txBody>
                  <a:tcPr marL="4013" marR="48152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11,671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14,025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1,650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הזנה ומתקני רווחה וספורט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הזנה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מטבח, חדרי אוכל, חדר ארוח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1,300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1,800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ספורט וכושר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אולמות ספורט ומתקני כושר, בריכה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2,560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3,084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1,000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רווחה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מועדון ושק"ם כללי, בית כנסת, מספרה , מרפאה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430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628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1,750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סה"כ מתקני הזנה ורווחה</a:t>
                      </a:r>
                    </a:p>
                  </a:txBody>
                  <a:tcPr marL="4013" marR="48152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4,290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5,512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3,250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לוגיסטיקה ומחנה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לוגיסטיקה ומחנה</a:t>
                      </a:r>
                    </a:p>
                  </a:txBody>
                  <a:tcPr marL="4013" marR="48152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מחסנים, מתקני אחזקה ,חשמל, מים, מיזוג וקיטור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1,830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2,061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1,200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3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לינה ומגורים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3216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מתקני מגורים ולינה, חניכים וסגל</a:t>
                      </a:r>
                    </a:p>
                  </a:txBody>
                  <a:tcPr marL="4013" marR="48152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מגורי חניכי מלט"ק (100%), חדרי לינה ל 10% , מחניכי הקורסים והסגל 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1,624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2,548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סה"כ שטחים ללא חניות </a:t>
                      </a:r>
                    </a:p>
                  </a:txBody>
                  <a:tcPr marL="4013" marR="48152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8152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19,415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24,146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6,250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8920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8152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he-IL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8152" marT="401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2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חניות בשלוש חלופות - חניות ביישום תת קרקעיות/בקומות או ביישום חניות פתוחות 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897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היקף החניות סה"כ כ- 500 - בכלל זה כ- 150 עבור בכירים, 100 עבור קבע בכיר, 50 זוטרים, 160 באי כנסים, 30 מנהליות, 10 משאיות ואוטובוסים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חניות </a:t>
                      </a:r>
                      <a:r>
                        <a:rPr lang="he-IL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בתת"ק</a:t>
                      </a:r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/מגדל- לפי 40 מ"ר לחניה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פתוחות - לפי 25 מ"ר לחניה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חניות מוכפלות /"מגדל ממוכן"  לפי 22 מ"ר לחניה (טכנולוגיות מתקדמות, בבחינה)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4013" marR="4013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8152" marT="401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013" marR="48152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20,000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13,250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11,000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4353">
                <a:tc>
                  <a:txBody>
                    <a:bodyPr/>
                    <a:lstStyle/>
                    <a:p>
                      <a:pPr algn="ctr" rtl="0" fontAlgn="ctr"/>
                      <a:endParaRPr lang="he-IL" sz="105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(*)</a:t>
                      </a: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שטחים פונקציונאליים פתוחים (ללא גג) הם שטחים המיועדים לשימוש מוגדר ואינם חלק מהפיתוח והגינון  - ישום חלקם עשוי להיות גם באמצעות מרפסות פתוחות בקומות  (לדוגמה מרפסת קפטריה)</a:t>
                      </a:r>
                    </a:p>
                  </a:txBody>
                  <a:tcPr marL="4013" marR="96303" marT="4013" marB="0" anchor="b">
                    <a:lnL>
                      <a:noFill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9</a:t>
            </a:fld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07504" y="620687"/>
          <a:ext cx="8964490" cy="5328593"/>
        </p:xfrm>
        <a:graphic>
          <a:graphicData uri="http://schemas.openxmlformats.org/drawingml/2006/table">
            <a:tbl>
              <a:tblPr rtl="1"/>
              <a:tblGrid>
                <a:gridCol w="187247"/>
                <a:gridCol w="605436"/>
                <a:gridCol w="287114"/>
                <a:gridCol w="212214"/>
                <a:gridCol w="249664"/>
                <a:gridCol w="163842"/>
                <a:gridCol w="220017"/>
                <a:gridCol w="212214"/>
                <a:gridCol w="212214"/>
                <a:gridCol w="212214"/>
                <a:gridCol w="212214"/>
                <a:gridCol w="212214"/>
                <a:gridCol w="212214"/>
                <a:gridCol w="212214"/>
                <a:gridCol w="237182"/>
                <a:gridCol w="212214"/>
                <a:gridCol w="237182"/>
                <a:gridCol w="187247"/>
                <a:gridCol w="257466"/>
                <a:gridCol w="312079"/>
                <a:gridCol w="337047"/>
                <a:gridCol w="212214"/>
                <a:gridCol w="294915"/>
                <a:gridCol w="212214"/>
                <a:gridCol w="212214"/>
                <a:gridCol w="212214"/>
                <a:gridCol w="212214"/>
                <a:gridCol w="212214"/>
                <a:gridCol w="212214"/>
                <a:gridCol w="212214"/>
                <a:gridCol w="212214"/>
                <a:gridCol w="343287"/>
                <a:gridCol w="299596"/>
                <a:gridCol w="287114"/>
                <a:gridCol w="332364"/>
                <a:gridCol w="305839"/>
              </a:tblGrid>
              <a:tr h="126082">
                <a:tc>
                  <a:txBody>
                    <a:bodyPr/>
                    <a:lstStyle/>
                    <a:p>
                      <a:pPr algn="ctr" rtl="0" fontAlgn="ctr"/>
                      <a:endParaRPr lang="he-IL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rtl="1" fontAlgn="b"/>
                      <a:r>
                        <a:rPr lang="he-IL" sz="6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בלמ"ס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6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טבלה מס' 2 - אומדן שטחים נדרשים עבור מסגרות קורסים והלשכות 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2608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3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מס"ד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קורס/מגמה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מס חניכים בקורס</a:t>
                      </a:r>
                    </a:p>
                  </a:txBody>
                  <a:tcPr marL="3186" marR="3186" marT="318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מליאה 35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מליאה 60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מליאה 100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מליאה 120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 צוות 15, </a:t>
                      </a:r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רב תכליתי (*)</a:t>
                      </a:r>
                      <a:endParaRPr lang="he-IL" sz="7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 צוות 20,  </a:t>
                      </a:r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רב תכליתי (*)</a:t>
                      </a:r>
                      <a:endParaRPr lang="he-IL" sz="7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 צוות 25,  </a:t>
                      </a:r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רב תכליתי (*)</a:t>
                      </a:r>
                      <a:endParaRPr lang="he-IL" sz="7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עמדות למידה יחידנית (*)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הדרכה, מ"ר נטו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לשכה כמכלול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 מדריך/משרד /מזכירות (ממוצע)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חד"ן 10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חד"ן 20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קפטריה/מועדון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מחסן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משרדים ותמך, מ"ר נטו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הדרכה ותמך, מ"ר נטו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תוספת ברוטו לנטו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 הדרכה ותמך, מ"ר ברוטו 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שטחים פונקציונאליים פתוחים, מ"ר (**)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3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שטח מתקן, מ"ר נטו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110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 dirty="0">
                          <a:solidFill>
                            <a:srgbClr val="538ED5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110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538ED5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7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 ושטח נטו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כמות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שטח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8348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לשכת מפקד המכללות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52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מב"ל</a:t>
                      </a:r>
                    </a:p>
                  </a:txBody>
                  <a:tcPr marL="3186" marR="38233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252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377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348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קורס תא"לים</a:t>
                      </a:r>
                    </a:p>
                  </a:txBody>
                  <a:tcPr marL="3186" marR="38233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128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398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398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44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לשכת מפקד פו"ם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519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פו"ם אלון</a:t>
                      </a:r>
                    </a:p>
                  </a:txBody>
                  <a:tcPr marL="3186" marR="38233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288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413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903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903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981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פו"ם אפק</a:t>
                      </a:r>
                    </a:p>
                  </a:txBody>
                  <a:tcPr marL="3186" marR="38233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306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1281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1281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36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קורס אגם לדרג הרס"ן</a:t>
                      </a:r>
                    </a:p>
                  </a:txBody>
                  <a:tcPr marL="3186" marR="38233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691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קורס נגדים</a:t>
                      </a:r>
                    </a:p>
                  </a:txBody>
                  <a:tcPr marL="3186" marR="38233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6331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מלט"ק ("מצפ"ן") - 2 מחזורים בו"ז</a:t>
                      </a:r>
                    </a:p>
                  </a:txBody>
                  <a:tcPr marL="3186" marR="38233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###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1755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342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3186" marR="3186" marT="3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677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2432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2552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348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מתקנים ושטח נטו</a:t>
                      </a:r>
                    </a:p>
                  </a:txBody>
                  <a:tcPr marL="3186" marR="3186" marT="3186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###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5120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1656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3216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8336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9066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1000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43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חניכים</a:t>
                      </a: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610</a:t>
                      </a:r>
                    </a:p>
                  </a:txBody>
                  <a:tcPr marL="3186" marR="3186" marT="31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בקרה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5120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6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בקרה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3216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(*)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6">
                  <a:txBody>
                    <a:bodyPr/>
                    <a:lstStyle/>
                    <a:p>
                      <a:pPr algn="r" rtl="1" fontAlgn="ctr"/>
                      <a:r>
                        <a:rPr lang="he-IL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חדרי צוות יהיו רב תכליתיים וגמישים לשינוי תצורה במצבי שימוש שונים, לרבות עמדות למידה יחידנית, עמדות למידה יחידנית נוספות ינתנו לשעות פעילות שלאחר שעות הלימוד </a:t>
                      </a: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3186" marR="3186" marT="318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1">
                  <a:txBody>
                    <a:bodyPr/>
                    <a:lstStyle/>
                    <a:p>
                      <a:pPr algn="r" rtl="1" fontAlgn="ctr"/>
                      <a:r>
                        <a:rPr lang="he-IL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על פי הדרישה יש לאפשר שטחי הסבה פתוחים באזורי ההדרכה, אפשר ששטחים אלה ינתנו גם בקומות עליונות באמצעות מרפסות פתוחות , מגוננות </a:t>
                      </a:r>
                    </a:p>
                  </a:txBody>
                  <a:tcPr marL="3186" marR="3186" marT="31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86" marR="3186" marT="318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2405</Words>
  <Application>Microsoft Office PowerPoint</Application>
  <PresentationFormat>‫הצגה על המסך (4:3)</PresentationFormat>
  <Paragraphs>1293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ערכת נושא של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עץ מבנה המכללות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שוקי</dc:creator>
  <cp:lastModifiedBy>Owner</cp:lastModifiedBy>
  <cp:revision>45</cp:revision>
  <dcterms:created xsi:type="dcterms:W3CDTF">2017-01-27T06:18:48Z</dcterms:created>
  <dcterms:modified xsi:type="dcterms:W3CDTF">2017-02-06T08:46:01Z</dcterms:modified>
</cp:coreProperties>
</file>