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1" r:id="rId5"/>
    <p:sldId id="260" r:id="rId6"/>
    <p:sldId id="278" r:id="rId7"/>
    <p:sldId id="273" r:id="rId8"/>
    <p:sldId id="279" r:id="rId9"/>
    <p:sldId id="272" r:id="rId10"/>
    <p:sldId id="277" r:id="rId11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7BD8-B44B-479D-874E-FA81E608B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CBC8F-07C7-49F0-904E-5FC1D686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F92CB-0762-4A1F-B055-B77B4DEE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D402-AFFE-4238-845E-21A8BADF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37F3-36F7-48E4-849C-4AC6E0C3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57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3446-3473-4707-9453-F4464DAB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A0D6F-7897-47E9-BA55-125EB541E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719C-4668-4284-9570-9A77A0D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FCCB-9DA1-41D1-8638-45A07BC6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DFCDB-1E82-406D-82AA-9D171848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35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B5A47-26DD-46C2-A111-455331145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87029-FC75-4FC4-AEC6-08A654F04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03E89-A236-492B-93E2-34752CAB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2D05-B2EE-425F-9E1F-D004B41B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E567-5C68-4006-8843-9770A843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365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6C6E-4340-44A8-90E5-4850AA33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0859-DDD4-4FB8-BC0F-C1EAF6DA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FE4CD-E17B-43F5-B3A6-038B87E4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09C0-E656-4C5F-A189-339F1FBD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4BC3-1CBD-4CAB-A976-D28280F7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7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87C9-F4B5-4D76-B191-88B57782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4852B-8BE5-4C8C-A613-4819D68EA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AE9F-C84B-4AA5-8292-FC7206BF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61579-18CB-4F2E-85FB-F8AB1AFA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74EEE-7C40-4DB3-91A2-7A4176C8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228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E52B-415C-4BA9-9EA3-97465F70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42D6-9B2C-4948-8C53-34711C926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936C5-5F83-473C-A7B1-82F20DD49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B68C4-43F0-4787-B87F-F808FE2A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1AF3D-ED48-4D2C-ACAD-6C5136D2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B9860-3763-41F5-AC05-BD2E58F2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996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8C1E-FB35-44C0-85AD-4344E601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CD226-5928-4F9B-92AF-5E142569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FD8F2-DF41-4E83-A479-291CC2E5B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14F56-0DC6-46CC-8DFD-84C74768C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17E6E-EF0F-4800-8ED5-36AF5E829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DEA34-D7AA-4B28-9C46-CF6CF616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2F2C7-7A5A-4F4B-9224-45F7DA8A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D818E-B65A-487F-BE29-2DA424F8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1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2F19-BCA2-4BEE-B566-6D4973F0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AFDBA-CD11-4ADF-9716-9383CE3E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A0A9A-EAA5-49DA-B02F-3B6AA9C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4F6C1-4882-4A07-A5A3-7CBD9A0C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813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E87C2-9B45-42BC-8311-F5108ACE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466F-04BE-4209-8138-1761A78E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ABBB5-7F4A-4EE0-BE20-AE455567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46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B6DD-14AD-4718-914B-55B0AE2A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24DA1-1AF0-4B35-964B-27A6430C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86FF6-9621-4FE0-9DAF-A3E7A74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65EE-BEA5-41BC-AA51-79AD2A88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1B0F6-C92C-4F7D-94A3-3771E573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CB1CB-FB77-40EB-98F8-99A00DC7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302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E290-12CD-4476-9BAE-ACFDC2E0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D5157-BB84-4A61-B63D-F4321923C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06AE-ED42-4D77-AC43-DA9681643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92A7-08BB-435F-AF71-B4E5516B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E3E70-FA27-43EE-BE22-26049E9F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97C7B-595F-4090-BF18-BA721D51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81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>
                <a:lumMod val="8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7000">
              <a:schemeClr val="bg1">
                <a:lumMod val="6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FD1D3-B8D3-4FDD-8DCC-69C90C19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6248-6E34-431A-A101-7E13A4EC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5FAF-BB5C-420D-91BD-E7869E200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B57D-BE85-480D-857A-00C62373540D}" type="datetimeFigureOut">
              <a:rPr lang="he-IL" smtClean="0"/>
              <a:pPr/>
              <a:t>י"ב.אייר.תש"ף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D732-43F5-4A8B-889E-BB955CD0B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A1DE0-556E-43C6-A1F5-4DB6AC4E2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151A-413F-44B5-ABBC-58ACFDD92D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619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עודת הוראה בתיאטרון | מובייל | אוניברסיטת ת&quot;א">
            <a:extLst>
              <a:ext uri="{FF2B5EF4-FFF2-40B4-BE49-F238E27FC236}">
                <a16:creationId xmlns:a16="http://schemas.microsoft.com/office/drawing/2014/main" id="{89881B81-6208-43B4-88A1-76A8C4BC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brightnessContrast bright="3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7781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8F1AFA9-F249-4662-A7E5-64A076BFD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63" y="-208672"/>
            <a:ext cx="11682484" cy="628479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endParaRPr lang="he-IL" sz="6000" b="1" dirty="0">
              <a:solidFill>
                <a:schemeClr val="bg1"/>
              </a:solidFill>
              <a:highlight>
                <a:srgbClr val="000000"/>
              </a:highlight>
              <a:latin typeface="Assistant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nl-NL" sz="7200" b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The theater of </a:t>
            </a:r>
            <a:r>
              <a:rPr lang="he-IL" sz="7200" b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M</a:t>
            </a:r>
            <a:r>
              <a:rPr lang="en-US" sz="7200" b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ilitarism</a:t>
            </a:r>
            <a:endParaRPr lang="he-IL" sz="6000" b="1" dirty="0">
              <a:solidFill>
                <a:schemeClr val="bg1"/>
              </a:solidFill>
              <a:highlight>
                <a:srgbClr val="000000"/>
              </a:highlight>
              <a:latin typeface="Assistant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The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commander's</a:t>
            </a: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learning</a:t>
            </a: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space</a:t>
            </a: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and</a:t>
            </a: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influence</a:t>
            </a: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 on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the</a:t>
            </a: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 captain</a:t>
            </a:r>
          </a:p>
          <a:p>
            <a:pPr>
              <a:lnSpc>
                <a:spcPct val="150000"/>
              </a:lnSpc>
            </a:pP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Director: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Udi</a:t>
            </a: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 Sheila, Roman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Goffman</a:t>
            </a:r>
            <a:endParaRPr lang="nl-NL" b="1" i="1" dirty="0">
              <a:solidFill>
                <a:schemeClr val="bg1"/>
              </a:solidFill>
              <a:highlight>
                <a:srgbClr val="000000"/>
              </a:highlight>
              <a:latin typeface="Assistant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nl-NL" b="1" i="1" dirty="0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Moderator: Dr. Shimon </a:t>
            </a:r>
            <a:r>
              <a:rPr lang="nl-NL" b="1" i="1" dirty="0" err="1">
                <a:solidFill>
                  <a:schemeClr val="bg1"/>
                </a:solidFill>
                <a:highlight>
                  <a:srgbClr val="000000"/>
                </a:highlight>
                <a:latin typeface="Assistant" panose="00000500000000000000" pitchFamily="2" charset="-79"/>
              </a:rPr>
              <a:t>Naveh</a:t>
            </a:r>
            <a:endParaRPr lang="he-IL" b="1" i="1" dirty="0">
              <a:solidFill>
                <a:schemeClr val="bg1"/>
              </a:solidFill>
              <a:highlight>
                <a:srgbClr val="000000"/>
              </a:highlight>
              <a:latin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324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F1C87B-EBA5-43D4-9F64-5EA1BE1D6342}"/>
              </a:ext>
            </a:extLst>
          </p:cNvPr>
          <p:cNvSpPr/>
          <p:nvPr/>
        </p:nvSpPr>
        <p:spPr>
          <a:xfrm>
            <a:off x="2597427" y="4850296"/>
            <a:ext cx="48161" cy="92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578" name="Picture 2" descr="C:\Users\user\Downloads\IMG-5628 (1).jpg"/>
          <p:cNvPicPr>
            <a:picLocks noChangeAspect="1" noChangeArrowheads="1"/>
          </p:cNvPicPr>
          <p:nvPr/>
        </p:nvPicPr>
        <p:blipFill>
          <a:blip r:embed="rId2"/>
          <a:srcRect b="149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 txBox="1">
            <a:spLocks/>
          </p:cNvSpPr>
          <p:nvPr/>
        </p:nvSpPr>
        <p:spPr>
          <a:xfrm>
            <a:off x="106018" y="181379"/>
            <a:ext cx="5650273" cy="128289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anose="00000500000000000000" pitchFamily="2" charset="-79"/>
                <a:ea typeface="+mj-ea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anose="00000500000000000000" pitchFamily="2" charset="-79"/>
                <a:ea typeface="+mj-ea"/>
              </a:rPr>
              <a:t>one but not finished…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anose="00000500000000000000" pitchFamily="2" charset="-79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990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4" y="618288"/>
            <a:ext cx="11783291" cy="861391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5300" b="1" dirty="0">
                <a:latin typeface="Assistant" panose="00000500000000000000" pitchFamily="2" charset="-79"/>
                <a:cs typeface="+mn-cs"/>
              </a:rPr>
              <a:t>מטרת המחקר</a:t>
            </a:r>
            <a:br>
              <a:rPr lang="he-IL" b="1" dirty="0">
                <a:latin typeface="Assistant" panose="00000500000000000000" pitchFamily="2" charset="-79"/>
                <a:cs typeface="+mn-cs"/>
              </a:rPr>
            </a:br>
            <a:r>
              <a:rPr lang="he-IL" b="1" dirty="0">
                <a:latin typeface="Assistant" panose="00000500000000000000" pitchFamily="2" charset="-79"/>
                <a:cs typeface="+mn-cs"/>
              </a:rPr>
              <a:t>לבחון את מישורי ההשפעה השונים שבתווך בין דרג "מצביא מערכתי" לדרג "קברניט אסטרטגי"</a:t>
            </a:r>
          </a:p>
        </p:txBody>
      </p:sp>
      <p:pic>
        <p:nvPicPr>
          <p:cNvPr id="7" name="Picture 2" descr="C:\Users\user\Downloads\IMG-5627.PNG"/>
          <p:cNvPicPr>
            <a:picLocks noChangeAspect="1" noChangeArrowheads="1"/>
          </p:cNvPicPr>
          <p:nvPr/>
        </p:nvPicPr>
        <p:blipFill>
          <a:blip r:embed="rId2" cstate="print"/>
          <a:srcRect l="5935" t="2570" r="5988"/>
          <a:stretch>
            <a:fillRect/>
          </a:stretch>
        </p:blipFill>
        <p:spPr bwMode="auto">
          <a:xfrm>
            <a:off x="0" y="0"/>
            <a:ext cx="12192001" cy="6862082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1A74FC-1773-46F6-B335-50F50856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96713"/>
            <a:ext cx="12192000" cy="216128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he-IL" sz="5200" b="1" dirty="0" err="1"/>
              <a:t>T</a:t>
            </a:r>
            <a:r>
              <a:rPr lang="en-US" sz="5200" b="1" dirty="0"/>
              <a:t>he Research Question</a:t>
            </a:r>
            <a:endParaRPr lang="he-IL" sz="5200" b="1" dirty="0"/>
          </a:p>
          <a:p>
            <a:pPr marL="0" indent="0" algn="ctr" rtl="1">
              <a:buNone/>
            </a:pPr>
            <a:r>
              <a:rPr lang="nl-NL" sz="4000" b="1" i="1" dirty="0" err="1"/>
              <a:t>What</a:t>
            </a:r>
            <a:r>
              <a:rPr lang="nl-NL" sz="4000" b="1" i="1" dirty="0"/>
              <a:t> are </a:t>
            </a:r>
            <a:r>
              <a:rPr lang="nl-NL" sz="4000" b="1" i="1" dirty="0" err="1"/>
              <a:t>the</a:t>
            </a:r>
            <a:r>
              <a:rPr lang="nl-NL" sz="4000" b="1" i="1" dirty="0"/>
              <a:t> </a:t>
            </a:r>
            <a:r>
              <a:rPr lang="nl-NL" sz="4000" b="1" i="1" dirty="0" err="1"/>
              <a:t>ways</a:t>
            </a:r>
            <a:r>
              <a:rPr lang="nl-NL" sz="4000" b="1" i="1" dirty="0"/>
              <a:t> of </a:t>
            </a:r>
            <a:r>
              <a:rPr lang="nl-NL" sz="4000" b="1" i="1" dirty="0" err="1"/>
              <a:t>influence</a:t>
            </a:r>
            <a:r>
              <a:rPr lang="nl-NL" sz="4000" b="1" i="1" dirty="0"/>
              <a:t> </a:t>
            </a:r>
            <a:r>
              <a:rPr lang="nl-NL" sz="4000" b="1" i="1" dirty="0" err="1"/>
              <a:t>and</a:t>
            </a:r>
            <a:r>
              <a:rPr lang="nl-NL" sz="4000" b="1" i="1" dirty="0"/>
              <a:t> </a:t>
            </a:r>
            <a:r>
              <a:rPr lang="nl-NL" sz="4000" b="1" i="1" dirty="0" err="1"/>
              <a:t>ways</a:t>
            </a:r>
            <a:r>
              <a:rPr lang="nl-NL" sz="4000" b="1" i="1" dirty="0"/>
              <a:t> of </a:t>
            </a:r>
            <a:r>
              <a:rPr lang="nl-NL" sz="4000" b="1" i="1" dirty="0" err="1"/>
              <a:t>operation</a:t>
            </a:r>
            <a:r>
              <a:rPr lang="nl-NL" sz="4000" b="1" i="1" dirty="0"/>
              <a:t> </a:t>
            </a:r>
            <a:r>
              <a:rPr lang="nl-NL" sz="4000" b="1" i="1" dirty="0" err="1"/>
              <a:t>with</a:t>
            </a:r>
            <a:r>
              <a:rPr lang="nl-NL" sz="4000" b="1" i="1" dirty="0"/>
              <a:t> </a:t>
            </a:r>
            <a:r>
              <a:rPr lang="nl-NL" sz="4000" b="1" i="1" dirty="0" err="1"/>
              <a:t>which</a:t>
            </a:r>
            <a:r>
              <a:rPr lang="nl-NL" sz="4000" b="1" i="1" dirty="0"/>
              <a:t> </a:t>
            </a:r>
            <a:r>
              <a:rPr lang="nl-NL" sz="4000" b="1" i="1" dirty="0" err="1"/>
              <a:t>the</a:t>
            </a:r>
            <a:r>
              <a:rPr lang="nl-NL" sz="4000" b="1" i="1" dirty="0"/>
              <a:t> </a:t>
            </a:r>
            <a:r>
              <a:rPr lang="nl-NL" sz="4000" b="1" i="1" dirty="0" err="1"/>
              <a:t>commander</a:t>
            </a:r>
            <a:r>
              <a:rPr lang="nl-NL" sz="4000" b="1" i="1" dirty="0"/>
              <a:t> </a:t>
            </a:r>
            <a:r>
              <a:rPr lang="nl-NL" sz="4000" b="1" i="1" dirty="0" err="1"/>
              <a:t>can</a:t>
            </a:r>
            <a:r>
              <a:rPr lang="nl-NL" sz="4000" b="1" i="1" dirty="0"/>
              <a:t> </a:t>
            </a:r>
            <a:r>
              <a:rPr lang="nl-NL" sz="4000" b="1" i="1" dirty="0" err="1"/>
              <a:t>influence</a:t>
            </a:r>
            <a:r>
              <a:rPr lang="nl-NL" sz="4000" b="1" i="1" dirty="0"/>
              <a:t> </a:t>
            </a:r>
            <a:r>
              <a:rPr lang="nl-NL" sz="4000" b="1" i="1" dirty="0" err="1"/>
              <a:t>the</a:t>
            </a:r>
            <a:r>
              <a:rPr lang="nl-NL" sz="4000" b="1" i="1" dirty="0"/>
              <a:t> captain</a:t>
            </a:r>
            <a:endParaRPr lang="he-IL" sz="4000" b="1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999808"/>
          </a:xfrm>
          <a:prstGeom prst="rect">
            <a:avLst/>
          </a:prstGeom>
          <a:solidFill>
            <a:schemeClr val="tx1"/>
          </a:solidFill>
          <a:effectLst>
            <a:innerShdw blurRad="1270000">
              <a:prstClr val="black"/>
            </a:inn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 rtl="1">
              <a:lnSpc>
                <a:spcPct val="90000"/>
              </a:lnSpc>
              <a:spcBef>
                <a:spcPct val="0"/>
              </a:spcBef>
              <a:defRPr/>
            </a:pPr>
            <a:r>
              <a:rPr lang="nl-NL" sz="89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The </a:t>
            </a:r>
            <a:r>
              <a:rPr lang="nl-NL" sz="89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purpose</a:t>
            </a:r>
            <a:r>
              <a:rPr lang="nl-NL" sz="89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of </a:t>
            </a:r>
            <a:r>
              <a:rPr lang="nl-NL" sz="89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the</a:t>
            </a:r>
            <a:r>
              <a:rPr lang="nl-NL" sz="89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89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study</a:t>
            </a:r>
            <a:endParaRPr lang="nl-NL" sz="8900" b="1" dirty="0">
              <a:solidFill>
                <a:schemeClr val="bg1"/>
              </a:solidFill>
              <a:latin typeface="Assistant" panose="00000500000000000000" pitchFamily="2" charset="-79"/>
              <a:ea typeface="+mj-ea"/>
            </a:endParaRPr>
          </a:p>
          <a:p>
            <a:pPr lvl="0" algn="ctr" rtl="1">
              <a:lnSpc>
                <a:spcPct val="90000"/>
              </a:lnSpc>
              <a:spcBef>
                <a:spcPct val="0"/>
              </a:spcBef>
              <a:defRPr/>
            </a:pP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is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to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examine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the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different levels of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influence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that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mediate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between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the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rank of "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systemic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military" 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and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"</a:t>
            </a:r>
            <a:r>
              <a:rPr lang="nl-NL" sz="53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strategic</a:t>
            </a:r>
            <a:r>
              <a:rPr lang="nl-NL" sz="53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captain"</a:t>
            </a:r>
            <a:endParaRPr kumimoji="0" lang="he-IL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anose="00000500000000000000" pitchFamily="2" charset="-79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93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F1C87B-EBA5-43D4-9F64-5EA1BE1D6342}"/>
              </a:ext>
            </a:extLst>
          </p:cNvPr>
          <p:cNvSpPr/>
          <p:nvPr/>
        </p:nvSpPr>
        <p:spPr>
          <a:xfrm>
            <a:off x="2597427" y="4850296"/>
            <a:ext cx="48161" cy="92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74" name="Picture 2" descr="C:\Users\user\Downloads\IMG-5633.jpg"/>
          <p:cNvPicPr>
            <a:picLocks noChangeAspect="1" noChangeArrowheads="1"/>
          </p:cNvPicPr>
          <p:nvPr/>
        </p:nvPicPr>
        <p:blipFill>
          <a:blip r:embed="rId2"/>
          <a:srcRect l="20498" t="6919" r="20846"/>
          <a:stretch>
            <a:fillRect/>
          </a:stretch>
        </p:blipFill>
        <p:spPr bwMode="auto">
          <a:xfrm>
            <a:off x="0" y="1"/>
            <a:ext cx="12191999" cy="6891458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 txBox="1">
            <a:spLocks/>
          </p:cNvSpPr>
          <p:nvPr/>
        </p:nvSpPr>
        <p:spPr>
          <a:xfrm>
            <a:off x="0" y="5110426"/>
            <a:ext cx="8865475" cy="17810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nl-NL" sz="36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Journey</a:t>
            </a:r>
            <a:r>
              <a:rPr lang="nl-NL" sz="36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: Case studies, in-</a:t>
            </a:r>
            <a:r>
              <a:rPr lang="nl-NL" sz="36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depth</a:t>
            </a:r>
            <a:r>
              <a:rPr lang="nl-NL" sz="36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interviews, </a:t>
            </a:r>
            <a:r>
              <a:rPr lang="nl-NL" sz="36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literature</a:t>
            </a:r>
            <a:endParaRPr lang="nl-NL" sz="3600" b="1" dirty="0">
              <a:solidFill>
                <a:schemeClr val="bg1"/>
              </a:solidFill>
              <a:latin typeface="Assistant" panose="00000500000000000000" pitchFamily="2" charset="-79"/>
              <a:ea typeface="+mj-ea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Ronnie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Nome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Tamir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Hyman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Itai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Virov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Amiram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Levin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Henry,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Shay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Avital,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Giora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Highland, Amos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Gilad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Itzik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Mordechai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Gideon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Tadmor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Meir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Finkel</a:t>
            </a:r>
            <a:r>
              <a:rPr lang="nl-NL" sz="2200" b="1" dirty="0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, Shimon </a:t>
            </a:r>
            <a:r>
              <a:rPr lang="nl-NL" sz="2200" b="1" dirty="0" err="1">
                <a:solidFill>
                  <a:schemeClr val="bg1"/>
                </a:solidFill>
                <a:latin typeface="Assistant" panose="00000500000000000000" pitchFamily="2" charset="-79"/>
                <a:ea typeface="+mj-ea"/>
              </a:rPr>
              <a:t>Naveh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anose="00000500000000000000" pitchFamily="2" charset="-79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990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IMG-5630.jpg"/>
          <p:cNvPicPr>
            <a:picLocks noChangeAspect="1" noChangeArrowheads="1"/>
          </p:cNvPicPr>
          <p:nvPr/>
        </p:nvPicPr>
        <p:blipFill>
          <a:blip r:embed="rId2"/>
          <a:srcRect l="2187" t="2228" r="3656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6" name="תיבת טקסט 2">
            <a:extLst>
              <a:ext uri="{FF2B5EF4-FFF2-40B4-BE49-F238E27FC236}">
                <a16:creationId xmlns:a16="http://schemas.microsoft.com/office/drawing/2014/main" id="{A819E112-0D5D-4DE1-9C68-1ED67BCECD38}"/>
              </a:ext>
            </a:extLst>
          </p:cNvPr>
          <p:cNvSpPr txBox="1"/>
          <p:nvPr/>
        </p:nvSpPr>
        <p:spPr>
          <a:xfrm>
            <a:off x="272955" y="1603797"/>
            <a:ext cx="11919045" cy="4646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nl-NL" sz="2500" b="1" dirty="0" err="1">
                <a:solidFill>
                  <a:srgbClr val="FFFF00"/>
                </a:solidFill>
              </a:rPr>
              <a:t>Prologue</a:t>
            </a:r>
            <a:endParaRPr lang="nl-NL" sz="2500" b="1" dirty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nl-NL" sz="2500" b="1" dirty="0">
                <a:solidFill>
                  <a:srgbClr val="FFFF00"/>
                </a:solidFill>
              </a:rPr>
              <a:t>First act: </a:t>
            </a:r>
            <a:r>
              <a:rPr lang="nl-NL" sz="2500" b="1" dirty="0" err="1">
                <a:solidFill>
                  <a:srgbClr val="FFFF00"/>
                </a:solidFill>
              </a:rPr>
              <a:t>What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can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you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learn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from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the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relationship</a:t>
            </a:r>
            <a:r>
              <a:rPr lang="nl-NL" sz="2500" b="1" dirty="0">
                <a:solidFill>
                  <a:srgbClr val="FFFF00"/>
                </a:solidFill>
              </a:rPr>
              <a:t> of </a:t>
            </a:r>
            <a:r>
              <a:rPr lang="nl-NL" sz="2500" b="1" dirty="0" err="1">
                <a:solidFill>
                  <a:srgbClr val="FFFF00"/>
                </a:solidFill>
              </a:rPr>
              <a:t>Zhukov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and</a:t>
            </a:r>
            <a:r>
              <a:rPr lang="nl-NL" sz="2500" b="1" dirty="0">
                <a:solidFill>
                  <a:srgbClr val="FFFF00"/>
                </a:solidFill>
              </a:rPr>
              <a:t> Stalin?</a:t>
            </a:r>
          </a:p>
          <a:p>
            <a:pPr algn="l">
              <a:lnSpc>
                <a:spcPct val="150000"/>
              </a:lnSpc>
            </a:pPr>
            <a:r>
              <a:rPr lang="nl-NL" sz="2500" b="1" dirty="0">
                <a:solidFill>
                  <a:srgbClr val="FFFF00"/>
                </a:solidFill>
              </a:rPr>
              <a:t>Second act: "</a:t>
            </a:r>
            <a:r>
              <a:rPr lang="nl-NL" sz="2500" b="1" dirty="0" err="1">
                <a:solidFill>
                  <a:srgbClr val="FFFF00"/>
                </a:solidFill>
              </a:rPr>
              <a:t>Don't</a:t>
            </a:r>
            <a:r>
              <a:rPr lang="nl-NL" sz="2500" b="1" dirty="0">
                <a:solidFill>
                  <a:srgbClr val="FFFF00"/>
                </a:solidFill>
              </a:rPr>
              <a:t> trust </a:t>
            </a:r>
            <a:r>
              <a:rPr lang="nl-NL" sz="2500" b="1" dirty="0" err="1">
                <a:solidFill>
                  <a:srgbClr val="FFFF00"/>
                </a:solidFill>
              </a:rPr>
              <a:t>the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champion</a:t>
            </a:r>
            <a:r>
              <a:rPr lang="nl-NL" sz="2500" b="1" dirty="0">
                <a:solidFill>
                  <a:srgbClr val="FFFF00"/>
                </a:solidFill>
              </a:rPr>
              <a:t>" The ratio </a:t>
            </a:r>
            <a:r>
              <a:rPr lang="nl-NL" sz="2500" b="1" dirty="0" err="1">
                <a:solidFill>
                  <a:srgbClr val="FFFF00"/>
                </a:solidFill>
              </a:rPr>
              <a:t>between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the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political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and</a:t>
            </a:r>
            <a:r>
              <a:rPr lang="nl-NL" sz="2500" b="1" dirty="0">
                <a:solidFill>
                  <a:srgbClr val="FFFF00"/>
                </a:solidFill>
              </a:rPr>
              <a:t> senior levels</a:t>
            </a:r>
          </a:p>
          <a:p>
            <a:pPr algn="l">
              <a:lnSpc>
                <a:spcPct val="150000"/>
              </a:lnSpc>
            </a:pPr>
            <a:r>
              <a:rPr lang="nl-NL" sz="2500" b="1" dirty="0" err="1">
                <a:solidFill>
                  <a:srgbClr val="FFFF00"/>
                </a:solidFill>
              </a:rPr>
              <a:t>Third</a:t>
            </a:r>
            <a:r>
              <a:rPr lang="nl-NL" sz="2500" b="1" dirty="0">
                <a:solidFill>
                  <a:srgbClr val="FFFF00"/>
                </a:solidFill>
              </a:rPr>
              <a:t> act: </a:t>
            </a:r>
            <a:r>
              <a:rPr lang="nl-NL" sz="2500" b="1" dirty="0" err="1">
                <a:solidFill>
                  <a:srgbClr val="FFFF00"/>
                </a:solidFill>
              </a:rPr>
              <a:t>Spaces</a:t>
            </a:r>
            <a:r>
              <a:rPr lang="nl-NL" sz="2500" b="1" dirty="0">
                <a:solidFill>
                  <a:srgbClr val="FFFF00"/>
                </a:solidFill>
              </a:rPr>
              <a:t> of </a:t>
            </a:r>
            <a:r>
              <a:rPr lang="nl-NL" sz="2500" b="1" dirty="0" err="1">
                <a:solidFill>
                  <a:srgbClr val="FFFF00"/>
                </a:solidFill>
              </a:rPr>
              <a:t>Transformation</a:t>
            </a:r>
            <a:r>
              <a:rPr lang="nl-NL" sz="2500" b="1" dirty="0">
                <a:solidFill>
                  <a:srgbClr val="FFFF00"/>
                </a:solidFill>
              </a:rPr>
              <a:t> in </a:t>
            </a:r>
            <a:r>
              <a:rPr lang="nl-NL" sz="2500" b="1" dirty="0" err="1">
                <a:solidFill>
                  <a:srgbClr val="FFFF00"/>
                </a:solidFill>
              </a:rPr>
              <a:t>the</a:t>
            </a:r>
            <a:r>
              <a:rPr lang="nl-NL" sz="2500" b="1" dirty="0">
                <a:solidFill>
                  <a:srgbClr val="FFFF00"/>
                </a:solidFill>
              </a:rPr>
              <a:t> Relations </a:t>
            </a:r>
            <a:r>
              <a:rPr lang="nl-NL" sz="2500" b="1" dirty="0" err="1">
                <a:solidFill>
                  <a:srgbClr val="FFFF00"/>
                </a:solidFill>
              </a:rPr>
              <a:t>between</a:t>
            </a:r>
            <a:r>
              <a:rPr lang="nl-NL" sz="2500" b="1" dirty="0">
                <a:solidFill>
                  <a:srgbClr val="FFFF00"/>
                </a:solidFill>
              </a:rPr>
              <a:t> Warlords </a:t>
            </a:r>
            <a:r>
              <a:rPr lang="nl-NL" sz="2500" b="1" dirty="0" err="1">
                <a:solidFill>
                  <a:srgbClr val="FFFF00"/>
                </a:solidFill>
              </a:rPr>
              <a:t>and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Commanders</a:t>
            </a:r>
            <a:endParaRPr lang="nl-NL" sz="2500" b="1" dirty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nl-NL" sz="2500" b="1" dirty="0" err="1">
                <a:solidFill>
                  <a:srgbClr val="FFFF00"/>
                </a:solidFill>
              </a:rPr>
              <a:t>Fourth</a:t>
            </a:r>
            <a:r>
              <a:rPr lang="nl-NL" sz="2500" b="1" dirty="0">
                <a:solidFill>
                  <a:srgbClr val="FFFF00"/>
                </a:solidFill>
              </a:rPr>
              <a:t> act: </a:t>
            </a:r>
            <a:r>
              <a:rPr lang="nl-NL" sz="2500" b="1" dirty="0" err="1">
                <a:solidFill>
                  <a:srgbClr val="FFFF00"/>
                </a:solidFill>
              </a:rPr>
              <a:t>Analyze</a:t>
            </a:r>
            <a:r>
              <a:rPr lang="nl-NL" sz="2500" b="1" dirty="0">
                <a:solidFill>
                  <a:srgbClr val="FFFF00"/>
                </a:solidFill>
              </a:rPr>
              <a:t> Three Case Studies - Time </a:t>
            </a:r>
            <a:r>
              <a:rPr lang="nl-NL" sz="2500" b="1" dirty="0" err="1">
                <a:solidFill>
                  <a:srgbClr val="FFFF00"/>
                </a:solidFill>
              </a:rPr>
              <a:t>Size</a:t>
            </a:r>
            <a:r>
              <a:rPr lang="nl-NL" sz="2500" b="1" dirty="0">
                <a:solidFill>
                  <a:srgbClr val="FFFF00"/>
                </a:solidFill>
              </a:rPr>
              <a:t> /</a:t>
            </a:r>
          </a:p>
          <a:p>
            <a:pPr algn="l">
              <a:lnSpc>
                <a:spcPct val="150000"/>
              </a:lnSpc>
            </a:pPr>
            <a:r>
              <a:rPr lang="nl-NL" sz="2500" b="1" dirty="0">
                <a:solidFill>
                  <a:srgbClr val="FFFF00"/>
                </a:solidFill>
              </a:rPr>
              <a:t>                         Frontier </a:t>
            </a:r>
            <a:r>
              <a:rPr lang="nl-NL" sz="2500" b="1" dirty="0" err="1">
                <a:solidFill>
                  <a:srgbClr val="FFFF00"/>
                </a:solidFill>
              </a:rPr>
              <a:t>against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the</a:t>
            </a:r>
            <a:r>
              <a:rPr lang="nl-NL" sz="2500" b="1" dirty="0">
                <a:solidFill>
                  <a:srgbClr val="FFFF00"/>
                </a:solidFill>
              </a:rPr>
              <a:t> war in Syria / </a:t>
            </a:r>
            <a:r>
              <a:rPr lang="he-IL" sz="2500" b="1" dirty="0">
                <a:solidFill>
                  <a:srgbClr val="FFFF00"/>
                </a:solidFill>
              </a:rPr>
              <a:t>T</a:t>
            </a:r>
            <a:r>
              <a:rPr lang="nl-NL" sz="2500" b="1" dirty="0">
                <a:solidFill>
                  <a:srgbClr val="FFFF00"/>
                </a:solidFill>
              </a:rPr>
              <a:t>he war on gas</a:t>
            </a:r>
          </a:p>
          <a:p>
            <a:pPr algn="l">
              <a:lnSpc>
                <a:spcPct val="150000"/>
              </a:lnSpc>
            </a:pPr>
            <a:r>
              <a:rPr lang="nl-NL" sz="2500" b="1" dirty="0" err="1">
                <a:solidFill>
                  <a:srgbClr val="FFFF00"/>
                </a:solidFill>
              </a:rPr>
              <a:t>Discussion</a:t>
            </a:r>
            <a:r>
              <a:rPr lang="nl-NL" sz="2500" b="1" dirty="0">
                <a:solidFill>
                  <a:srgbClr val="FFFF00"/>
                </a:solidFill>
              </a:rPr>
              <a:t>: The </a:t>
            </a:r>
            <a:r>
              <a:rPr lang="nl-NL" sz="2500" b="1" dirty="0" err="1">
                <a:solidFill>
                  <a:srgbClr val="FFFF00"/>
                </a:solidFill>
              </a:rPr>
              <a:t>commander's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learning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space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and</a:t>
            </a:r>
            <a:r>
              <a:rPr lang="nl-NL" sz="2500" b="1" dirty="0">
                <a:solidFill>
                  <a:srgbClr val="FFFF00"/>
                </a:solidFill>
              </a:rPr>
              <a:t> </a:t>
            </a:r>
            <a:r>
              <a:rPr lang="nl-NL" sz="2500" b="1" dirty="0" err="1">
                <a:solidFill>
                  <a:srgbClr val="FFFF00"/>
                </a:solidFill>
              </a:rPr>
              <a:t>influence</a:t>
            </a:r>
            <a:r>
              <a:rPr lang="nl-NL" sz="2500" b="1" dirty="0">
                <a:solidFill>
                  <a:srgbClr val="FFFF00"/>
                </a:solidFill>
              </a:rPr>
              <a:t> on </a:t>
            </a:r>
            <a:r>
              <a:rPr lang="nl-NL" sz="2500" b="1" dirty="0" err="1">
                <a:solidFill>
                  <a:srgbClr val="FFFF00"/>
                </a:solidFill>
              </a:rPr>
              <a:t>the</a:t>
            </a:r>
            <a:r>
              <a:rPr lang="nl-NL" sz="2500" b="1" dirty="0">
                <a:solidFill>
                  <a:srgbClr val="FFFF00"/>
                </a:solidFill>
              </a:rPr>
              <a:t> captain</a:t>
            </a:r>
          </a:p>
          <a:p>
            <a:pPr algn="l">
              <a:lnSpc>
                <a:spcPct val="150000"/>
              </a:lnSpc>
            </a:pPr>
            <a:r>
              <a:rPr lang="nl-NL" sz="2500" b="1" dirty="0" err="1">
                <a:solidFill>
                  <a:srgbClr val="FFFF00"/>
                </a:solidFill>
              </a:rPr>
              <a:t>Epilogue</a:t>
            </a:r>
            <a:endParaRPr lang="he-IL" sz="25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 txBox="1">
            <a:spLocks/>
          </p:cNvSpPr>
          <p:nvPr/>
        </p:nvSpPr>
        <p:spPr>
          <a:xfrm>
            <a:off x="3318090" y="504967"/>
            <a:ext cx="5355021" cy="86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anose="00000500000000000000" pitchFamily="2" charset="-79"/>
                <a:ea typeface="+mj-ea"/>
              </a:rPr>
              <a:t>The Play - Outline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anose="00000500000000000000" pitchFamily="2" charset="-79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5355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84343"/>
            <a:ext cx="5463654" cy="861391"/>
          </a:xfrm>
        </p:spPr>
        <p:txBody>
          <a:bodyPr>
            <a:normAutofit/>
          </a:bodyPr>
          <a:lstStyle/>
          <a:p>
            <a:pPr algn="ctr" rtl="1"/>
            <a:r>
              <a:rPr lang="nl-NL" sz="5200" b="1" dirty="0">
                <a:solidFill>
                  <a:srgbClr val="FF0000"/>
                </a:solidFill>
              </a:rPr>
              <a:t>Discourse </a:t>
            </a:r>
            <a:r>
              <a:rPr lang="he-IL" sz="5200" b="1" dirty="0" err="1">
                <a:solidFill>
                  <a:srgbClr val="FF0000"/>
                </a:solidFill>
              </a:rPr>
              <a:t>S</a:t>
            </a:r>
            <a:r>
              <a:rPr lang="nl-NL" sz="5200" b="1" dirty="0">
                <a:solidFill>
                  <a:srgbClr val="FF0000"/>
                </a:solidFill>
              </a:rPr>
              <a:t>pace</a:t>
            </a:r>
            <a:endParaRPr lang="he-IL" sz="5200" b="1" dirty="0">
              <a:solidFill>
                <a:srgbClr val="FF0000"/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5973ED75-4E9D-4A2A-A7D8-1CAF33C56A4D}"/>
              </a:ext>
            </a:extLst>
          </p:cNvPr>
          <p:cNvSpPr/>
          <p:nvPr/>
        </p:nvSpPr>
        <p:spPr>
          <a:xfrm>
            <a:off x="0" y="1258561"/>
            <a:ext cx="8666923" cy="53605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FD99BF5-B24F-49FC-B6AC-1C61965FF9DB}"/>
              </a:ext>
            </a:extLst>
          </p:cNvPr>
          <p:cNvSpPr/>
          <p:nvPr/>
        </p:nvSpPr>
        <p:spPr>
          <a:xfrm>
            <a:off x="7915701" y="4732512"/>
            <a:ext cx="3098042" cy="21254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The </a:t>
            </a:r>
            <a:r>
              <a:rPr lang="nl-NL" sz="2400" b="1" dirty="0" err="1">
                <a:solidFill>
                  <a:schemeClr val="bg1"/>
                </a:solidFill>
              </a:rPr>
              <a:t>glocal</a:t>
            </a:r>
            <a:r>
              <a:rPr lang="nl-NL" sz="2400" b="1" dirty="0">
                <a:solidFill>
                  <a:schemeClr val="bg1"/>
                </a:solidFill>
              </a:rPr>
              <a:t> environment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2F2C2-9F06-498D-894A-340F7AB501EF}"/>
              </a:ext>
            </a:extLst>
          </p:cNvPr>
          <p:cNvSpPr/>
          <p:nvPr/>
        </p:nvSpPr>
        <p:spPr>
          <a:xfrm>
            <a:off x="5349922" y="1764912"/>
            <a:ext cx="1924335" cy="1428664"/>
          </a:xfrm>
          <a:prstGeom prst="rect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3200" b="1" dirty="0"/>
              <a:t>Captain</a:t>
            </a:r>
            <a:endParaRPr lang="he-IL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5F074-08EE-40F6-9075-947955FD3A8C}"/>
              </a:ext>
            </a:extLst>
          </p:cNvPr>
          <p:cNvSpPr/>
          <p:nvPr/>
        </p:nvSpPr>
        <p:spPr>
          <a:xfrm>
            <a:off x="0" y="5112718"/>
            <a:ext cx="2715904" cy="1431384"/>
          </a:xfrm>
          <a:prstGeom prst="rect">
            <a:avLst/>
          </a:prstGeom>
          <a:solidFill>
            <a:schemeClr val="tx1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Warlord</a:t>
            </a:r>
            <a:endParaRPr lang="he-IL" sz="3200" b="1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26A1D55-2B75-4E70-AB73-690899BED471}"/>
              </a:ext>
            </a:extLst>
          </p:cNvPr>
          <p:cNvSpPr/>
          <p:nvPr/>
        </p:nvSpPr>
        <p:spPr>
          <a:xfrm>
            <a:off x="-259306" y="3124200"/>
            <a:ext cx="3525968" cy="128877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תמרון באמצעות פעולה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5CC2654-DBE9-423E-951F-E9870CF5A53B}"/>
              </a:ext>
            </a:extLst>
          </p:cNvPr>
          <p:cNvSpPr/>
          <p:nvPr/>
        </p:nvSpPr>
        <p:spPr>
          <a:xfrm>
            <a:off x="4722125" y="1064525"/>
            <a:ext cx="1534013" cy="102387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bg1"/>
                </a:solidFill>
              </a:rPr>
              <a:t>P</a:t>
            </a:r>
            <a:r>
              <a:rPr lang="en-US" b="1" dirty="0" err="1">
                <a:solidFill>
                  <a:schemeClr val="bg1"/>
                </a:solidFill>
              </a:rPr>
              <a:t>ersonal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7DF2559D-A597-431A-A5F3-37A25A3DC5EE}"/>
              </a:ext>
            </a:extLst>
          </p:cNvPr>
          <p:cNvSpPr/>
          <p:nvPr/>
        </p:nvSpPr>
        <p:spPr>
          <a:xfrm>
            <a:off x="177421" y="4531057"/>
            <a:ext cx="1458875" cy="109864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Personal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68A7FB2-3BD4-4AD1-A363-150274234755}"/>
              </a:ext>
            </a:extLst>
          </p:cNvPr>
          <p:cNvSpPr/>
          <p:nvPr/>
        </p:nvSpPr>
        <p:spPr>
          <a:xfrm rot="19276521">
            <a:off x="1288736" y="3060175"/>
            <a:ext cx="4869384" cy="14899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Direct            discourse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8C7DF6B8-A5FC-4DB9-9296-8590CEE66109}"/>
              </a:ext>
            </a:extLst>
          </p:cNvPr>
          <p:cNvSpPr/>
          <p:nvPr/>
        </p:nvSpPr>
        <p:spPr>
          <a:xfrm>
            <a:off x="4339989" y="3027762"/>
            <a:ext cx="3581474" cy="128877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2000" b="1" dirty="0" err="1">
                <a:solidFill>
                  <a:schemeClr val="tx1"/>
                </a:solidFill>
              </a:rPr>
              <a:t>Maneuvering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through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networking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828E30E3-68F1-44C5-8AA6-B68BA40B8A1F}"/>
              </a:ext>
            </a:extLst>
          </p:cNvPr>
          <p:cNvSpPr/>
          <p:nvPr/>
        </p:nvSpPr>
        <p:spPr>
          <a:xfrm>
            <a:off x="887104" y="1882653"/>
            <a:ext cx="4302013" cy="72887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nl-NL" sz="1600" b="1" dirty="0">
                <a:solidFill>
                  <a:schemeClr val="tx1"/>
                </a:solidFill>
              </a:rPr>
              <a:t>Discourse </a:t>
            </a:r>
            <a:r>
              <a:rPr lang="nl-NL" sz="1600" b="1" dirty="0" err="1">
                <a:solidFill>
                  <a:schemeClr val="tx1"/>
                </a:solidFill>
              </a:rPr>
              <a:t>within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paradigm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0AA2BA1-CBA3-45CF-A239-0F05D6ED34F0}"/>
              </a:ext>
            </a:extLst>
          </p:cNvPr>
          <p:cNvSpPr/>
          <p:nvPr/>
        </p:nvSpPr>
        <p:spPr>
          <a:xfrm>
            <a:off x="2045729" y="4916111"/>
            <a:ext cx="4737208" cy="72887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nl-NL" sz="1600" b="1" dirty="0">
                <a:solidFill>
                  <a:schemeClr val="tx1"/>
                </a:solidFill>
              </a:rPr>
              <a:t>Discourse </a:t>
            </a:r>
            <a:r>
              <a:rPr lang="nl-NL" sz="1600" b="1" dirty="0" err="1">
                <a:solidFill>
                  <a:schemeClr val="tx1"/>
                </a:solidFill>
              </a:rPr>
              <a:t>outside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paradigm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6" name="Arrow: Quad 5">
            <a:extLst>
              <a:ext uri="{FF2B5EF4-FFF2-40B4-BE49-F238E27FC236}">
                <a16:creationId xmlns:a16="http://schemas.microsoft.com/office/drawing/2014/main" id="{CD623357-785E-472E-B810-D222B92DE09E}"/>
              </a:ext>
            </a:extLst>
          </p:cNvPr>
          <p:cNvSpPr/>
          <p:nvPr/>
        </p:nvSpPr>
        <p:spPr>
          <a:xfrm>
            <a:off x="2598019" y="2802591"/>
            <a:ext cx="2146852" cy="2165958"/>
          </a:xfrm>
          <a:prstGeom prst="quadArrow">
            <a:avLst>
              <a:gd name="adj1" fmla="val 2324"/>
              <a:gd name="adj2" fmla="val 5443"/>
              <a:gd name="adj3" fmla="val 388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05A2D3F-BA5C-4DBC-812F-C8C92475DF94}"/>
              </a:ext>
            </a:extLst>
          </p:cNvPr>
          <p:cNvSpPr/>
          <p:nvPr/>
        </p:nvSpPr>
        <p:spPr>
          <a:xfrm rot="19699161">
            <a:off x="7460468" y="2602400"/>
            <a:ext cx="193814" cy="3008243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49FCA1BA-95A1-4CE0-ACD3-1A3412D54605}"/>
              </a:ext>
            </a:extLst>
          </p:cNvPr>
          <p:cNvSpPr/>
          <p:nvPr/>
        </p:nvSpPr>
        <p:spPr>
          <a:xfrm rot="16200000">
            <a:off x="5496390" y="3271282"/>
            <a:ext cx="176474" cy="5099758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7" name="Picture 2" descr="C:\Users\user\Downloads\IMG-5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1" t="3195" b="2994"/>
          <a:stretch>
            <a:fillRect/>
          </a:stretch>
        </p:blipFill>
        <p:spPr bwMode="auto">
          <a:xfrm>
            <a:off x="4285399" y="1501254"/>
            <a:ext cx="10986448" cy="39442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3751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84343"/>
            <a:ext cx="5463654" cy="861391"/>
          </a:xfrm>
        </p:spPr>
        <p:txBody>
          <a:bodyPr>
            <a:normAutofit/>
          </a:bodyPr>
          <a:lstStyle/>
          <a:p>
            <a:pPr algn="ctr" rtl="1"/>
            <a:r>
              <a:rPr lang="nl-NL" sz="5200" b="1" dirty="0">
                <a:solidFill>
                  <a:srgbClr val="FF0000"/>
                </a:solidFill>
              </a:rPr>
              <a:t>Discourse </a:t>
            </a:r>
            <a:r>
              <a:rPr lang="he-IL" sz="5200" b="1" dirty="0" err="1">
                <a:solidFill>
                  <a:srgbClr val="FF0000"/>
                </a:solidFill>
              </a:rPr>
              <a:t>S</a:t>
            </a:r>
            <a:r>
              <a:rPr lang="nl-NL" sz="5200" b="1" dirty="0">
                <a:solidFill>
                  <a:srgbClr val="FF0000"/>
                </a:solidFill>
              </a:rPr>
              <a:t>pace</a:t>
            </a:r>
            <a:endParaRPr lang="he-IL" sz="5200" b="1" dirty="0">
              <a:solidFill>
                <a:srgbClr val="FF0000"/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5973ED75-4E9D-4A2A-A7D8-1CAF33C56A4D}"/>
              </a:ext>
            </a:extLst>
          </p:cNvPr>
          <p:cNvSpPr/>
          <p:nvPr/>
        </p:nvSpPr>
        <p:spPr>
          <a:xfrm>
            <a:off x="0" y="1258561"/>
            <a:ext cx="8666923" cy="53605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2F2C2-9F06-498D-894A-340F7AB501EF}"/>
              </a:ext>
            </a:extLst>
          </p:cNvPr>
          <p:cNvSpPr/>
          <p:nvPr/>
        </p:nvSpPr>
        <p:spPr>
          <a:xfrm>
            <a:off x="5349922" y="1764912"/>
            <a:ext cx="1924335" cy="1428664"/>
          </a:xfrm>
          <a:prstGeom prst="rect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3200" b="1" dirty="0"/>
              <a:t>Captain</a:t>
            </a:r>
            <a:endParaRPr lang="he-IL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5F074-08EE-40F6-9075-947955FD3A8C}"/>
              </a:ext>
            </a:extLst>
          </p:cNvPr>
          <p:cNvSpPr/>
          <p:nvPr/>
        </p:nvSpPr>
        <p:spPr>
          <a:xfrm>
            <a:off x="0" y="5112718"/>
            <a:ext cx="2715904" cy="1431384"/>
          </a:xfrm>
          <a:prstGeom prst="rect">
            <a:avLst/>
          </a:prstGeom>
          <a:solidFill>
            <a:schemeClr val="tx1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Warlord</a:t>
            </a:r>
            <a:endParaRPr lang="he-IL" sz="3200" b="1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26A1D55-2B75-4E70-AB73-690899BED471}"/>
              </a:ext>
            </a:extLst>
          </p:cNvPr>
          <p:cNvSpPr/>
          <p:nvPr/>
        </p:nvSpPr>
        <p:spPr>
          <a:xfrm>
            <a:off x="-259306" y="3124200"/>
            <a:ext cx="3525968" cy="128877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תמרון באמצעות פעולה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5CC2654-DBE9-423E-951F-E9870CF5A53B}"/>
              </a:ext>
            </a:extLst>
          </p:cNvPr>
          <p:cNvSpPr/>
          <p:nvPr/>
        </p:nvSpPr>
        <p:spPr>
          <a:xfrm>
            <a:off x="4722125" y="1064525"/>
            <a:ext cx="1534013" cy="102387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bg1"/>
                </a:solidFill>
              </a:rPr>
              <a:t>P</a:t>
            </a:r>
            <a:r>
              <a:rPr lang="en-US" b="1" dirty="0" err="1">
                <a:solidFill>
                  <a:schemeClr val="bg1"/>
                </a:solidFill>
              </a:rPr>
              <a:t>ersonal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7DF2559D-A597-431A-A5F3-37A25A3DC5EE}"/>
              </a:ext>
            </a:extLst>
          </p:cNvPr>
          <p:cNvSpPr/>
          <p:nvPr/>
        </p:nvSpPr>
        <p:spPr>
          <a:xfrm>
            <a:off x="177421" y="4531057"/>
            <a:ext cx="1458875" cy="109864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Personal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68A7FB2-3BD4-4AD1-A363-150274234755}"/>
              </a:ext>
            </a:extLst>
          </p:cNvPr>
          <p:cNvSpPr/>
          <p:nvPr/>
        </p:nvSpPr>
        <p:spPr>
          <a:xfrm rot="19276521">
            <a:off x="1288736" y="3060175"/>
            <a:ext cx="4869384" cy="14899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Direct            discourse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8C7DF6B8-A5FC-4DB9-9296-8590CEE66109}"/>
              </a:ext>
            </a:extLst>
          </p:cNvPr>
          <p:cNvSpPr/>
          <p:nvPr/>
        </p:nvSpPr>
        <p:spPr>
          <a:xfrm>
            <a:off x="4339989" y="3027762"/>
            <a:ext cx="3581474" cy="128877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2000" b="1" dirty="0" err="1">
                <a:solidFill>
                  <a:schemeClr val="tx1"/>
                </a:solidFill>
              </a:rPr>
              <a:t>Maneuvering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through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networking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828E30E3-68F1-44C5-8AA6-B68BA40B8A1F}"/>
              </a:ext>
            </a:extLst>
          </p:cNvPr>
          <p:cNvSpPr/>
          <p:nvPr/>
        </p:nvSpPr>
        <p:spPr>
          <a:xfrm>
            <a:off x="887104" y="1882653"/>
            <a:ext cx="4302013" cy="72887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nl-NL" sz="1600" b="1" dirty="0">
                <a:solidFill>
                  <a:schemeClr val="tx1"/>
                </a:solidFill>
              </a:rPr>
              <a:t>Discourse </a:t>
            </a:r>
            <a:r>
              <a:rPr lang="nl-NL" sz="1600" b="1" dirty="0" err="1">
                <a:solidFill>
                  <a:schemeClr val="tx1"/>
                </a:solidFill>
              </a:rPr>
              <a:t>within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paradigm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0AA2BA1-CBA3-45CF-A239-0F05D6ED34F0}"/>
              </a:ext>
            </a:extLst>
          </p:cNvPr>
          <p:cNvSpPr/>
          <p:nvPr/>
        </p:nvSpPr>
        <p:spPr>
          <a:xfrm>
            <a:off x="2045729" y="4916111"/>
            <a:ext cx="4737208" cy="72887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nl-NL" sz="1600" b="1" dirty="0">
                <a:solidFill>
                  <a:schemeClr val="tx1"/>
                </a:solidFill>
              </a:rPr>
              <a:t>Discourse </a:t>
            </a:r>
            <a:r>
              <a:rPr lang="nl-NL" sz="1600" b="1" dirty="0" err="1">
                <a:solidFill>
                  <a:schemeClr val="tx1"/>
                </a:solidFill>
              </a:rPr>
              <a:t>outside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paradigm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6" name="Arrow: Quad 5">
            <a:extLst>
              <a:ext uri="{FF2B5EF4-FFF2-40B4-BE49-F238E27FC236}">
                <a16:creationId xmlns:a16="http://schemas.microsoft.com/office/drawing/2014/main" id="{CD623357-785E-472E-B810-D222B92DE09E}"/>
              </a:ext>
            </a:extLst>
          </p:cNvPr>
          <p:cNvSpPr/>
          <p:nvPr/>
        </p:nvSpPr>
        <p:spPr>
          <a:xfrm>
            <a:off x="2598019" y="2802591"/>
            <a:ext cx="2146852" cy="2165958"/>
          </a:xfrm>
          <a:prstGeom prst="quadArrow">
            <a:avLst>
              <a:gd name="adj1" fmla="val 2324"/>
              <a:gd name="adj2" fmla="val 5443"/>
              <a:gd name="adj3" fmla="val 388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05A2D3F-BA5C-4DBC-812F-C8C92475DF94}"/>
              </a:ext>
            </a:extLst>
          </p:cNvPr>
          <p:cNvSpPr/>
          <p:nvPr/>
        </p:nvSpPr>
        <p:spPr>
          <a:xfrm rot="19699161">
            <a:off x="7460468" y="2602400"/>
            <a:ext cx="193814" cy="3008243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Picture 8" descr="האלוף רוני נומה">
            <a:extLst>
              <a:ext uri="{FF2B5EF4-FFF2-40B4-BE49-F238E27FC236}">
                <a16:creationId xmlns:a16="http://schemas.microsoft.com/office/drawing/2014/main" id="{9F6B84DF-0EAC-4448-81EC-9673772C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579" y="600503"/>
            <a:ext cx="10868170" cy="521344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Left"/>
            <a:lightRig rig="threePt" dir="t"/>
          </a:scene3d>
        </p:spPr>
      </p:pic>
      <p:sp>
        <p:nvSpPr>
          <p:cNvPr id="24" name="Arrow: Up 23">
            <a:extLst>
              <a:ext uri="{FF2B5EF4-FFF2-40B4-BE49-F238E27FC236}">
                <a16:creationId xmlns:a16="http://schemas.microsoft.com/office/drawing/2014/main" id="{49FCA1BA-95A1-4CE0-ACD3-1A3412D54605}"/>
              </a:ext>
            </a:extLst>
          </p:cNvPr>
          <p:cNvSpPr/>
          <p:nvPr/>
        </p:nvSpPr>
        <p:spPr>
          <a:xfrm rot="16200000">
            <a:off x="5496390" y="3271282"/>
            <a:ext cx="176474" cy="5099758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C4F1DC2F-B2A5-8C47-9D02-72BD1C3D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FD99BF5-B24F-49FC-B6AC-1C61965FF9DB}"/>
              </a:ext>
            </a:extLst>
          </p:cNvPr>
          <p:cNvSpPr/>
          <p:nvPr/>
        </p:nvSpPr>
        <p:spPr>
          <a:xfrm>
            <a:off x="7915701" y="4732512"/>
            <a:ext cx="3098042" cy="21254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The </a:t>
            </a:r>
            <a:r>
              <a:rPr lang="nl-NL" sz="2400" b="1" dirty="0" err="1">
                <a:solidFill>
                  <a:schemeClr val="bg1"/>
                </a:solidFill>
              </a:rPr>
              <a:t>glocal</a:t>
            </a:r>
            <a:r>
              <a:rPr lang="nl-NL" sz="2400" b="1" dirty="0">
                <a:solidFill>
                  <a:schemeClr val="bg1"/>
                </a:solidFill>
              </a:rPr>
              <a:t> environment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4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861391"/>
          </a:xfrm>
        </p:spPr>
        <p:txBody>
          <a:bodyPr/>
          <a:lstStyle/>
          <a:p>
            <a:r>
              <a:rPr lang="nl-NL" b="1" dirty="0" err="1">
                <a:solidFill>
                  <a:srgbClr val="FF0000"/>
                </a:solidFill>
              </a:rPr>
              <a:t>Insights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so</a:t>
            </a:r>
            <a:r>
              <a:rPr lang="nl-NL" b="1" dirty="0">
                <a:solidFill>
                  <a:srgbClr val="FF0000"/>
                </a:solidFill>
              </a:rPr>
              <a:t> far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92811-A21B-4889-825E-FE0327BB48DC}"/>
              </a:ext>
            </a:extLst>
          </p:cNvPr>
          <p:cNvSpPr/>
          <p:nvPr/>
        </p:nvSpPr>
        <p:spPr>
          <a:xfrm>
            <a:off x="1070113" y="1143840"/>
            <a:ext cx="10283687" cy="9674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nl-NL" sz="2800" dirty="0"/>
              <a:t>"</a:t>
            </a:r>
            <a:r>
              <a:rPr lang="nl-NL" sz="2800" dirty="0" err="1"/>
              <a:t>Invalidating</a:t>
            </a:r>
            <a:r>
              <a:rPr lang="nl-NL" sz="2800" dirty="0"/>
              <a:t> </a:t>
            </a:r>
            <a:r>
              <a:rPr lang="nl-NL" sz="2800" dirty="0" err="1"/>
              <a:t>own</a:t>
            </a:r>
            <a:r>
              <a:rPr lang="nl-NL" sz="2800" dirty="0"/>
              <a:t> </a:t>
            </a:r>
            <a:r>
              <a:rPr lang="nl-NL" sz="2800" dirty="0" err="1"/>
              <a:t>imperfection</a:t>
            </a:r>
            <a:r>
              <a:rPr lang="nl-NL" sz="2800" dirty="0"/>
              <a:t> </a:t>
            </a:r>
            <a:r>
              <a:rPr lang="nl-NL" sz="2800" dirty="0" err="1"/>
              <a:t>invalidates</a:t>
            </a:r>
            <a:r>
              <a:rPr lang="nl-NL" sz="2800" dirty="0"/>
              <a:t>",</a:t>
            </a:r>
            <a:r>
              <a:rPr lang="he-IL" sz="2800" dirty="0"/>
              <a:t> </a:t>
            </a:r>
            <a:r>
              <a:rPr lang="en-US" sz="2800" dirty="0"/>
              <a:t> allowing </a:t>
            </a:r>
            <a:r>
              <a:rPr lang="nl-NL" sz="2800" dirty="0" err="1"/>
              <a:t>militarism</a:t>
            </a:r>
            <a:endParaRPr lang="he-IL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607F0B-1623-438A-8271-A0E95335E0FC}"/>
              </a:ext>
            </a:extLst>
          </p:cNvPr>
          <p:cNvSpPr/>
          <p:nvPr/>
        </p:nvSpPr>
        <p:spPr>
          <a:xfrm>
            <a:off x="1056464" y="3616659"/>
            <a:ext cx="10283687" cy="9674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nl-NL" sz="2800" dirty="0" err="1"/>
              <a:t>Looking</a:t>
            </a:r>
            <a:r>
              <a:rPr lang="nl-NL" sz="2800" dirty="0"/>
              <a:t> at </a:t>
            </a:r>
            <a:r>
              <a:rPr lang="nl-NL" sz="2800" dirty="0" err="1"/>
              <a:t>reality</a:t>
            </a:r>
            <a:r>
              <a:rPr lang="nl-NL" sz="2800" dirty="0"/>
              <a:t> in </a:t>
            </a:r>
            <a:r>
              <a:rPr lang="nl-NL" sz="2800" dirty="0" err="1"/>
              <a:t>an</a:t>
            </a:r>
            <a:r>
              <a:rPr lang="nl-NL" sz="2800" dirty="0"/>
              <a:t> "</a:t>
            </a:r>
            <a:r>
              <a:rPr lang="nl-NL" sz="2800" dirty="0" err="1"/>
              <a:t>auditory</a:t>
            </a:r>
            <a:r>
              <a:rPr lang="nl-NL" sz="2800" dirty="0"/>
              <a:t>"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not</a:t>
            </a:r>
            <a:r>
              <a:rPr lang="nl-NL" sz="2800" dirty="0"/>
              <a:t> </a:t>
            </a:r>
            <a:r>
              <a:rPr lang="nl-NL" sz="2800" dirty="0" err="1"/>
              <a:t>just</a:t>
            </a:r>
            <a:r>
              <a:rPr lang="nl-NL" sz="2800" dirty="0"/>
              <a:t> "</a:t>
            </a:r>
            <a:r>
              <a:rPr lang="nl-NL" sz="2800" dirty="0" err="1"/>
              <a:t>visual</a:t>
            </a:r>
            <a:r>
              <a:rPr lang="nl-NL" sz="2800" dirty="0"/>
              <a:t>" way,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world</a:t>
            </a:r>
            <a:r>
              <a:rPr lang="nl-NL" sz="2800" dirty="0"/>
              <a:t> is </a:t>
            </a:r>
            <a:r>
              <a:rPr lang="nl-NL" sz="2800" dirty="0" err="1"/>
              <a:t>not</a:t>
            </a:r>
            <a:r>
              <a:rPr lang="nl-NL" sz="2800" dirty="0"/>
              <a:t> </a:t>
            </a:r>
            <a:r>
              <a:rPr lang="nl-NL" sz="2800" dirty="0" err="1"/>
              <a:t>linear</a:t>
            </a:r>
            <a:endParaRPr lang="he-IL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7132B9-73F1-4613-8D3C-CC5CB6F39BE0}"/>
              </a:ext>
            </a:extLst>
          </p:cNvPr>
          <p:cNvSpPr/>
          <p:nvPr/>
        </p:nvSpPr>
        <p:spPr>
          <a:xfrm>
            <a:off x="1070112" y="4757529"/>
            <a:ext cx="10283687" cy="137822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nl-NL" sz="2400" dirty="0" err="1"/>
              <a:t>There</a:t>
            </a:r>
            <a:r>
              <a:rPr lang="nl-NL" sz="2400" dirty="0"/>
              <a:t> are </a:t>
            </a:r>
            <a:r>
              <a:rPr lang="nl-NL" sz="2400" dirty="0" err="1"/>
              <a:t>areas</a:t>
            </a:r>
            <a:r>
              <a:rPr lang="nl-NL" sz="2400" dirty="0"/>
              <a:t> in </a:t>
            </a:r>
            <a:r>
              <a:rPr lang="nl-NL" sz="2400" dirty="0" err="1"/>
              <a:t>which</a:t>
            </a:r>
            <a:r>
              <a:rPr lang="nl-NL" sz="2400" dirty="0"/>
              <a:t> a </a:t>
            </a:r>
            <a:r>
              <a:rPr lang="nl-NL" sz="2400" dirty="0" err="1"/>
              <a:t>combat</a:t>
            </a:r>
            <a:r>
              <a:rPr lang="nl-NL" sz="2400" dirty="0"/>
              <a:t> doctrine </a:t>
            </a:r>
            <a:r>
              <a:rPr lang="nl-NL" sz="2400" dirty="0" err="1"/>
              <a:t>cannot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manufactured</a:t>
            </a:r>
            <a:r>
              <a:rPr lang="nl-NL" sz="2400" dirty="0"/>
              <a:t>, </a:t>
            </a:r>
            <a:r>
              <a:rPr lang="nl-NL" sz="2400" dirty="0" err="1"/>
              <a:t>there</a:t>
            </a:r>
            <a:r>
              <a:rPr lang="nl-NL" sz="2400" dirty="0"/>
              <a:t> is room </a:t>
            </a:r>
            <a:r>
              <a:rPr lang="nl-NL" sz="2400" dirty="0" err="1"/>
              <a:t>for</a:t>
            </a:r>
            <a:r>
              <a:rPr lang="nl-NL" sz="2400" dirty="0"/>
              <a:t> "</a:t>
            </a:r>
            <a:r>
              <a:rPr lang="nl-NL" sz="2400" dirty="0" err="1"/>
              <a:t>bigotry</a:t>
            </a:r>
            <a:r>
              <a:rPr lang="nl-NL" sz="2400" dirty="0"/>
              <a:t>" </a:t>
            </a:r>
            <a:r>
              <a:rPr lang="nl-NL" sz="2400" dirty="0" err="1"/>
              <a:t>alongside</a:t>
            </a:r>
            <a:r>
              <a:rPr lang="nl-NL" sz="2400" dirty="0"/>
              <a:t> </a:t>
            </a:r>
            <a:r>
              <a:rPr lang="nl-NL" sz="2400" dirty="0" err="1"/>
              <a:t>its</a:t>
            </a:r>
            <a:r>
              <a:rPr lang="nl-NL" sz="2400" dirty="0"/>
              <a:t> </a:t>
            </a:r>
            <a:r>
              <a:rPr lang="nl-NL" sz="2400" dirty="0" err="1"/>
              <a:t>risks</a:t>
            </a:r>
            <a:r>
              <a:rPr lang="nl-NL" sz="2400" dirty="0"/>
              <a:t> (</a:t>
            </a:r>
            <a:r>
              <a:rPr lang="nl-NL" sz="2400" dirty="0" err="1"/>
              <a:t>risks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action as well as </a:t>
            </a:r>
            <a:r>
              <a:rPr lang="nl-NL" sz="2400" dirty="0" err="1"/>
              <a:t>risks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prevention)</a:t>
            </a:r>
            <a:endParaRPr lang="he-IL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30545F-4B18-47CB-A5F1-605AA2D925C3}"/>
              </a:ext>
            </a:extLst>
          </p:cNvPr>
          <p:cNvSpPr/>
          <p:nvPr/>
        </p:nvSpPr>
        <p:spPr>
          <a:xfrm>
            <a:off x="1070111" y="2339309"/>
            <a:ext cx="10283687" cy="107263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nl-NL" sz="2400" dirty="0"/>
              <a:t>Impact </a:t>
            </a:r>
            <a:r>
              <a:rPr lang="nl-NL" sz="2400" dirty="0" err="1"/>
              <a:t>involves</a:t>
            </a:r>
            <a:r>
              <a:rPr lang="nl-NL" sz="2400" dirty="0"/>
              <a:t> risk, contact </a:t>
            </a:r>
            <a:r>
              <a:rPr lang="nl-NL" sz="2400" dirty="0" err="1"/>
              <a:t>rowing</a:t>
            </a:r>
            <a:r>
              <a:rPr lang="nl-NL" sz="2400" dirty="0"/>
              <a:t>, </a:t>
            </a:r>
            <a:r>
              <a:rPr lang="nl-NL" sz="2400" dirty="0" err="1"/>
              <a:t>determination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courage are a </a:t>
            </a:r>
            <a:r>
              <a:rPr lang="nl-NL" sz="2400" dirty="0" err="1"/>
              <a:t>necessary</a:t>
            </a:r>
            <a:r>
              <a:rPr lang="nl-NL" sz="2400" dirty="0"/>
              <a:t> but </a:t>
            </a:r>
            <a:r>
              <a:rPr lang="nl-NL" sz="2400" dirty="0" err="1"/>
              <a:t>unsatisfactory</a:t>
            </a:r>
            <a:r>
              <a:rPr lang="nl-NL" sz="2400" dirty="0"/>
              <a:t> </a:t>
            </a:r>
            <a:r>
              <a:rPr lang="nl-NL" sz="2400" dirty="0" err="1"/>
              <a:t>condition</a:t>
            </a:r>
            <a:r>
              <a:rPr lang="nl-NL" sz="2400" dirty="0"/>
              <a:t>, 'free market' thinking is </a:t>
            </a:r>
            <a:r>
              <a:rPr lang="nl-NL" sz="2400" dirty="0" err="1"/>
              <a:t>required</a:t>
            </a:r>
            <a:endParaRPr lang="he-IL" sz="2400" b="1" i="1" dirty="0"/>
          </a:p>
        </p:txBody>
      </p:sp>
    </p:spTree>
    <p:extLst>
      <p:ext uri="{BB962C8B-B14F-4D97-AF65-F5344CB8AC3E}">
        <p14:creationId xmlns:p14="http://schemas.microsoft.com/office/powerpoint/2010/main" val="296353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84343"/>
            <a:ext cx="5463654" cy="861391"/>
          </a:xfrm>
        </p:spPr>
        <p:txBody>
          <a:bodyPr>
            <a:normAutofit/>
          </a:bodyPr>
          <a:lstStyle/>
          <a:p>
            <a:pPr algn="ctr" rtl="1"/>
            <a:r>
              <a:rPr lang="nl-NL" sz="5200" b="1" dirty="0">
                <a:solidFill>
                  <a:srgbClr val="FF0000"/>
                </a:solidFill>
              </a:rPr>
              <a:t>Discourse </a:t>
            </a:r>
            <a:r>
              <a:rPr lang="he-IL" sz="5200" b="1" dirty="0" err="1">
                <a:solidFill>
                  <a:srgbClr val="FF0000"/>
                </a:solidFill>
              </a:rPr>
              <a:t>S</a:t>
            </a:r>
            <a:r>
              <a:rPr lang="nl-NL" sz="5200" b="1" dirty="0">
                <a:solidFill>
                  <a:srgbClr val="FF0000"/>
                </a:solidFill>
              </a:rPr>
              <a:t>pace</a:t>
            </a:r>
            <a:endParaRPr lang="he-IL" sz="5200" b="1" dirty="0">
              <a:solidFill>
                <a:srgbClr val="FF0000"/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5973ED75-4E9D-4A2A-A7D8-1CAF33C56A4D}"/>
              </a:ext>
            </a:extLst>
          </p:cNvPr>
          <p:cNvSpPr/>
          <p:nvPr/>
        </p:nvSpPr>
        <p:spPr>
          <a:xfrm>
            <a:off x="0" y="1258561"/>
            <a:ext cx="8666923" cy="53605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2F2C2-9F06-498D-894A-340F7AB501EF}"/>
              </a:ext>
            </a:extLst>
          </p:cNvPr>
          <p:cNvSpPr/>
          <p:nvPr/>
        </p:nvSpPr>
        <p:spPr>
          <a:xfrm>
            <a:off x="5349922" y="1764912"/>
            <a:ext cx="1924335" cy="1428664"/>
          </a:xfrm>
          <a:prstGeom prst="rect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3200" b="1" dirty="0"/>
              <a:t>Captain</a:t>
            </a:r>
            <a:endParaRPr lang="he-IL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5F074-08EE-40F6-9075-947955FD3A8C}"/>
              </a:ext>
            </a:extLst>
          </p:cNvPr>
          <p:cNvSpPr/>
          <p:nvPr/>
        </p:nvSpPr>
        <p:spPr>
          <a:xfrm>
            <a:off x="0" y="5112718"/>
            <a:ext cx="2715904" cy="1431384"/>
          </a:xfrm>
          <a:prstGeom prst="rect">
            <a:avLst/>
          </a:prstGeom>
          <a:solidFill>
            <a:schemeClr val="tx1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Warlord</a:t>
            </a:r>
            <a:endParaRPr lang="he-IL" sz="3200" b="1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26A1D55-2B75-4E70-AB73-690899BED471}"/>
              </a:ext>
            </a:extLst>
          </p:cNvPr>
          <p:cNvSpPr/>
          <p:nvPr/>
        </p:nvSpPr>
        <p:spPr>
          <a:xfrm>
            <a:off x="-259306" y="3124200"/>
            <a:ext cx="3525968" cy="128877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תמרון באמצעות פעולה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5CC2654-DBE9-423E-951F-E9870CF5A53B}"/>
              </a:ext>
            </a:extLst>
          </p:cNvPr>
          <p:cNvSpPr/>
          <p:nvPr/>
        </p:nvSpPr>
        <p:spPr>
          <a:xfrm>
            <a:off x="4722125" y="1064525"/>
            <a:ext cx="1534013" cy="102387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bg1"/>
                </a:solidFill>
              </a:rPr>
              <a:t>P</a:t>
            </a:r>
            <a:r>
              <a:rPr lang="en-US" b="1" dirty="0" err="1">
                <a:solidFill>
                  <a:schemeClr val="bg1"/>
                </a:solidFill>
              </a:rPr>
              <a:t>ersonal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7DF2559D-A597-431A-A5F3-37A25A3DC5EE}"/>
              </a:ext>
            </a:extLst>
          </p:cNvPr>
          <p:cNvSpPr/>
          <p:nvPr/>
        </p:nvSpPr>
        <p:spPr>
          <a:xfrm>
            <a:off x="177421" y="4531057"/>
            <a:ext cx="1458875" cy="109864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Personal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68A7FB2-3BD4-4AD1-A363-150274234755}"/>
              </a:ext>
            </a:extLst>
          </p:cNvPr>
          <p:cNvSpPr/>
          <p:nvPr/>
        </p:nvSpPr>
        <p:spPr>
          <a:xfrm rot="19276521">
            <a:off x="1288736" y="3060175"/>
            <a:ext cx="4869384" cy="14899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Direct            discourse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8C7DF6B8-A5FC-4DB9-9296-8590CEE66109}"/>
              </a:ext>
            </a:extLst>
          </p:cNvPr>
          <p:cNvSpPr/>
          <p:nvPr/>
        </p:nvSpPr>
        <p:spPr>
          <a:xfrm>
            <a:off x="4339989" y="3027762"/>
            <a:ext cx="3581474" cy="128877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2000" b="1" dirty="0" err="1">
                <a:solidFill>
                  <a:schemeClr val="tx1"/>
                </a:solidFill>
              </a:rPr>
              <a:t>Maneuvering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through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  <a:r>
              <a:rPr lang="nl-NL" sz="2000" b="1" dirty="0" err="1">
                <a:solidFill>
                  <a:schemeClr val="tx1"/>
                </a:solidFill>
              </a:rPr>
              <a:t>networking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828E30E3-68F1-44C5-8AA6-B68BA40B8A1F}"/>
              </a:ext>
            </a:extLst>
          </p:cNvPr>
          <p:cNvSpPr/>
          <p:nvPr/>
        </p:nvSpPr>
        <p:spPr>
          <a:xfrm>
            <a:off x="887104" y="1882653"/>
            <a:ext cx="4302013" cy="72887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nl-NL" sz="1600" b="1" dirty="0">
                <a:solidFill>
                  <a:schemeClr val="tx1"/>
                </a:solidFill>
              </a:rPr>
              <a:t>Discourse </a:t>
            </a:r>
            <a:r>
              <a:rPr lang="nl-NL" sz="1600" b="1" dirty="0" err="1">
                <a:solidFill>
                  <a:schemeClr val="tx1"/>
                </a:solidFill>
              </a:rPr>
              <a:t>within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paradigm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0AA2BA1-CBA3-45CF-A239-0F05D6ED34F0}"/>
              </a:ext>
            </a:extLst>
          </p:cNvPr>
          <p:cNvSpPr/>
          <p:nvPr/>
        </p:nvSpPr>
        <p:spPr>
          <a:xfrm>
            <a:off x="2045729" y="4916111"/>
            <a:ext cx="4737208" cy="72887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nl-NL" sz="1600" b="1" dirty="0">
                <a:solidFill>
                  <a:schemeClr val="tx1"/>
                </a:solidFill>
              </a:rPr>
              <a:t>Discourse </a:t>
            </a:r>
            <a:r>
              <a:rPr lang="nl-NL" sz="1600" b="1" dirty="0" err="1">
                <a:solidFill>
                  <a:schemeClr val="tx1"/>
                </a:solidFill>
              </a:rPr>
              <a:t>outside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the</a:t>
            </a:r>
            <a:r>
              <a:rPr lang="nl-NL" sz="1600" b="1" dirty="0">
                <a:solidFill>
                  <a:schemeClr val="tx1"/>
                </a:solidFill>
              </a:rPr>
              <a:t> </a:t>
            </a:r>
            <a:r>
              <a:rPr lang="nl-NL" sz="1600" b="1" dirty="0" err="1">
                <a:solidFill>
                  <a:schemeClr val="tx1"/>
                </a:solidFill>
              </a:rPr>
              <a:t>paradigm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6" name="Arrow: Quad 5">
            <a:extLst>
              <a:ext uri="{FF2B5EF4-FFF2-40B4-BE49-F238E27FC236}">
                <a16:creationId xmlns:a16="http://schemas.microsoft.com/office/drawing/2014/main" id="{CD623357-785E-472E-B810-D222B92DE09E}"/>
              </a:ext>
            </a:extLst>
          </p:cNvPr>
          <p:cNvSpPr/>
          <p:nvPr/>
        </p:nvSpPr>
        <p:spPr>
          <a:xfrm>
            <a:off x="2598019" y="2802591"/>
            <a:ext cx="2146852" cy="2165958"/>
          </a:xfrm>
          <a:prstGeom prst="quadArrow">
            <a:avLst>
              <a:gd name="adj1" fmla="val 2324"/>
              <a:gd name="adj2" fmla="val 5443"/>
              <a:gd name="adj3" fmla="val 388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05A2D3F-BA5C-4DBC-812F-C8C92475DF94}"/>
              </a:ext>
            </a:extLst>
          </p:cNvPr>
          <p:cNvSpPr/>
          <p:nvPr/>
        </p:nvSpPr>
        <p:spPr>
          <a:xfrm rot="19699161">
            <a:off x="7460468" y="2602400"/>
            <a:ext cx="193814" cy="3008243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49FCA1BA-95A1-4CE0-ACD3-1A3412D54605}"/>
              </a:ext>
            </a:extLst>
          </p:cNvPr>
          <p:cNvSpPr/>
          <p:nvPr/>
        </p:nvSpPr>
        <p:spPr>
          <a:xfrm rot="16200000">
            <a:off x="5496390" y="3271282"/>
            <a:ext cx="176474" cy="5099758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C4F1DC2F-B2A5-8C47-9D02-72BD1C3D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3" descr="C:\Users\user\Desktop\25_L.jpg">
            <a:extLst>
              <a:ext uri="{FF2B5EF4-FFF2-40B4-BE49-F238E27FC236}">
                <a16:creationId xmlns:a16="http://schemas.microsoft.com/office/drawing/2014/main" id="{E08D60FF-3460-074B-9063-B5CF7E37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37" y="272955"/>
            <a:ext cx="7330980" cy="599136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LeftDown"/>
            <a:lightRig rig="threePt" dir="t"/>
          </a:scene3d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6FD99BF5-B24F-49FC-B6AC-1C61965FF9DB}"/>
              </a:ext>
            </a:extLst>
          </p:cNvPr>
          <p:cNvSpPr/>
          <p:nvPr/>
        </p:nvSpPr>
        <p:spPr>
          <a:xfrm>
            <a:off x="7915701" y="4732512"/>
            <a:ext cx="3098042" cy="21254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The </a:t>
            </a:r>
            <a:r>
              <a:rPr lang="nl-NL" sz="2400" b="1" dirty="0" err="1">
                <a:solidFill>
                  <a:schemeClr val="bg1"/>
                </a:solidFill>
              </a:rPr>
              <a:t>glocal</a:t>
            </a:r>
            <a:r>
              <a:rPr lang="nl-NL" sz="2400" b="1" dirty="0">
                <a:solidFill>
                  <a:schemeClr val="bg1"/>
                </a:solidFill>
              </a:rPr>
              <a:t> environment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3DD1-0F25-4554-BE17-6C2FAB0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861391"/>
          </a:xfrm>
        </p:spPr>
        <p:txBody>
          <a:bodyPr/>
          <a:lstStyle/>
          <a:p>
            <a:pPr algn="l"/>
            <a:r>
              <a:rPr lang="nl-NL" b="1" dirty="0" err="1">
                <a:solidFill>
                  <a:srgbClr val="FF0000"/>
                </a:solidFill>
              </a:rPr>
              <a:t>Insights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so</a:t>
            </a:r>
            <a:r>
              <a:rPr lang="nl-NL" b="1" dirty="0">
                <a:solidFill>
                  <a:srgbClr val="FF0000"/>
                </a:solidFill>
              </a:rPr>
              <a:t> far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5B65CA-D402-4087-8F78-358D313437F0}"/>
              </a:ext>
            </a:extLst>
          </p:cNvPr>
          <p:cNvSpPr/>
          <p:nvPr/>
        </p:nvSpPr>
        <p:spPr>
          <a:xfrm>
            <a:off x="1111054" y="3286625"/>
            <a:ext cx="10283687" cy="9674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nl-NL" sz="3200" dirty="0"/>
              <a:t>Has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generation</a:t>
            </a:r>
            <a:r>
              <a:rPr lang="nl-NL" sz="3200" dirty="0"/>
              <a:t> </a:t>
            </a:r>
            <a:r>
              <a:rPr lang="nl-NL" sz="3200" dirty="0" err="1"/>
              <a:t>diminished</a:t>
            </a:r>
            <a:r>
              <a:rPr lang="nl-NL" sz="3200" dirty="0"/>
              <a:t>? The </a:t>
            </a:r>
            <a:r>
              <a:rPr lang="nl-NL" sz="3200" dirty="0" err="1"/>
              <a:t>variability</a:t>
            </a:r>
            <a:r>
              <a:rPr lang="nl-NL" sz="3200" dirty="0"/>
              <a:t> of </a:t>
            </a:r>
            <a:r>
              <a:rPr lang="nl-NL" sz="3200" dirty="0" err="1"/>
              <a:t>reality</a:t>
            </a:r>
            <a:r>
              <a:rPr lang="nl-NL" sz="3200" dirty="0"/>
              <a:t> </a:t>
            </a:r>
            <a:r>
              <a:rPr lang="nl-NL" sz="3200" dirty="0" err="1"/>
              <a:t>produces</a:t>
            </a:r>
            <a:r>
              <a:rPr lang="nl-NL" sz="3200" dirty="0"/>
              <a:t> </a:t>
            </a:r>
            <a:r>
              <a:rPr lang="nl-NL" sz="3200" dirty="0" err="1"/>
              <a:t>other</a:t>
            </a:r>
            <a:r>
              <a:rPr lang="nl-NL" sz="3200" dirty="0"/>
              <a:t> tools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implementing</a:t>
            </a:r>
            <a:r>
              <a:rPr lang="nl-NL" sz="3200" dirty="0"/>
              <a:t> </a:t>
            </a:r>
            <a:r>
              <a:rPr lang="nl-NL" sz="3200" dirty="0" err="1"/>
              <a:t>influence</a:t>
            </a:r>
            <a:endParaRPr lang="he-IL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607F0B-1623-438A-8271-A0E95335E0FC}"/>
              </a:ext>
            </a:extLst>
          </p:cNvPr>
          <p:cNvSpPr/>
          <p:nvPr/>
        </p:nvSpPr>
        <p:spPr>
          <a:xfrm>
            <a:off x="1056464" y="2156914"/>
            <a:ext cx="10283687" cy="9674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nl-NL" sz="3200" dirty="0"/>
              <a:t>The personal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environmental</a:t>
            </a:r>
            <a:r>
              <a:rPr lang="nl-NL" sz="3200" dirty="0"/>
              <a:t> </a:t>
            </a:r>
            <a:r>
              <a:rPr lang="nl-NL" sz="3200" dirty="0" err="1"/>
              <a:t>dimension</a:t>
            </a:r>
            <a:r>
              <a:rPr lang="nl-NL" sz="3200" dirty="0"/>
              <a:t> - a </a:t>
            </a:r>
            <a:r>
              <a:rPr lang="nl-NL" sz="3200" dirty="0" err="1"/>
              <a:t>critical</a:t>
            </a:r>
            <a:r>
              <a:rPr lang="nl-NL" sz="3200" dirty="0"/>
              <a:t> component of </a:t>
            </a:r>
            <a:r>
              <a:rPr lang="nl-NL" sz="3200" dirty="0" err="1"/>
              <a:t>realizing</a:t>
            </a:r>
            <a:r>
              <a:rPr lang="nl-NL" sz="3200" dirty="0"/>
              <a:t> </a:t>
            </a:r>
            <a:r>
              <a:rPr lang="nl-NL" sz="3200" dirty="0" err="1"/>
              <a:t>influence</a:t>
            </a:r>
            <a:r>
              <a:rPr lang="nl-NL" sz="3200" dirty="0"/>
              <a:t>, </a:t>
            </a:r>
            <a:r>
              <a:rPr lang="nl-NL" sz="3200" dirty="0" err="1"/>
              <a:t>learning</a:t>
            </a:r>
            <a:r>
              <a:rPr lang="nl-NL" sz="3200" dirty="0"/>
              <a:t> </a:t>
            </a:r>
            <a:r>
              <a:rPr lang="nl-NL" sz="3200" dirty="0" err="1"/>
              <a:t>about</a:t>
            </a:r>
            <a:r>
              <a:rPr lang="nl-NL" sz="3200" dirty="0"/>
              <a:t> actors</a:t>
            </a:r>
            <a:endParaRPr lang="he-IL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7132B9-73F1-4613-8D3C-CC5CB6F39BE0}"/>
              </a:ext>
            </a:extLst>
          </p:cNvPr>
          <p:cNvSpPr/>
          <p:nvPr/>
        </p:nvSpPr>
        <p:spPr>
          <a:xfrm>
            <a:off x="1070112" y="4429984"/>
            <a:ext cx="10283687" cy="9674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nl-NL" sz="3200" dirty="0"/>
              <a:t>The art of friction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willingness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take personal </a:t>
            </a:r>
            <a:r>
              <a:rPr lang="nl-NL" sz="3200" dirty="0" err="1"/>
              <a:t>risks</a:t>
            </a:r>
            <a:endParaRPr lang="he-IL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8B5F26-3E6C-4664-8DAD-F5A776436528}"/>
              </a:ext>
            </a:extLst>
          </p:cNvPr>
          <p:cNvSpPr/>
          <p:nvPr/>
        </p:nvSpPr>
        <p:spPr>
          <a:xfrm>
            <a:off x="1042817" y="1067092"/>
            <a:ext cx="10283687" cy="9674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nl-NL" sz="3200" dirty="0" err="1"/>
              <a:t>Legitimacy</a:t>
            </a:r>
            <a:r>
              <a:rPr lang="nl-NL" sz="3200" dirty="0"/>
              <a:t> - </a:t>
            </a:r>
            <a:r>
              <a:rPr lang="nl-NL" sz="3200" dirty="0" err="1"/>
              <a:t>pumped</a:t>
            </a:r>
            <a:r>
              <a:rPr lang="nl-NL" sz="3200" dirty="0"/>
              <a:t> </a:t>
            </a:r>
            <a:r>
              <a:rPr lang="nl-NL" sz="3200" dirty="0" err="1"/>
              <a:t>from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super-</a:t>
            </a:r>
            <a:r>
              <a:rPr lang="nl-NL" sz="3200" dirty="0" err="1"/>
              <a:t>purpose</a:t>
            </a:r>
            <a:r>
              <a:rPr lang="nl-NL" sz="3200" dirty="0"/>
              <a:t>, </a:t>
            </a:r>
            <a:r>
              <a:rPr lang="nl-NL" sz="3200" dirty="0" err="1"/>
              <a:t>restrained</a:t>
            </a:r>
            <a:r>
              <a:rPr lang="nl-NL" sz="3200" dirty="0"/>
              <a:t> </a:t>
            </a:r>
            <a:r>
              <a:rPr lang="nl-NL" sz="3200" dirty="0" err="1"/>
              <a:t>by</a:t>
            </a:r>
            <a:r>
              <a:rPr lang="nl-NL" sz="3200" dirty="0"/>
              <a:t> </a:t>
            </a:r>
            <a:r>
              <a:rPr lang="nl-NL" sz="3200" dirty="0" err="1"/>
              <a:t>hierarchy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external</a:t>
            </a:r>
            <a:r>
              <a:rPr lang="nl-NL" sz="3200" dirty="0"/>
              <a:t> / public </a:t>
            </a:r>
            <a:r>
              <a:rPr lang="nl-NL" sz="3200" dirty="0" err="1"/>
              <a:t>criticism</a:t>
            </a:r>
            <a:endParaRPr lang="he-IL" sz="3200" i="1" dirty="0"/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047132B9-73F1-4613-8D3C-CC5CB6F39BE0}"/>
              </a:ext>
            </a:extLst>
          </p:cNvPr>
          <p:cNvSpPr/>
          <p:nvPr/>
        </p:nvSpPr>
        <p:spPr>
          <a:xfrm>
            <a:off x="1140625" y="5592318"/>
            <a:ext cx="10283687" cy="9674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nl-NL" sz="3200" dirty="0" err="1"/>
              <a:t>When</a:t>
            </a:r>
            <a:r>
              <a:rPr lang="nl-NL" sz="3200" dirty="0"/>
              <a:t>? "A </a:t>
            </a:r>
            <a:r>
              <a:rPr lang="nl-NL" sz="3200" dirty="0" err="1"/>
              <a:t>voice</a:t>
            </a:r>
            <a:r>
              <a:rPr lang="nl-NL" sz="3200" dirty="0"/>
              <a:t> </a:t>
            </a:r>
            <a:r>
              <a:rPr lang="nl-NL" sz="3200" dirty="0" err="1"/>
              <a:t>called</a:t>
            </a:r>
            <a:r>
              <a:rPr lang="nl-NL" sz="3200" dirty="0"/>
              <a:t> me </a:t>
            </a:r>
            <a:r>
              <a:rPr lang="nl-NL" sz="3200" dirty="0" err="1"/>
              <a:t>and</a:t>
            </a:r>
            <a:r>
              <a:rPr lang="nl-NL" sz="3200" dirty="0"/>
              <a:t> I went ..."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83088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499</Words>
  <Application>Microsoft Macintosh PowerPoint</Application>
  <PresentationFormat>מסך רחב</PresentationFormat>
  <Paragraphs>66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Assistant</vt:lpstr>
      <vt:lpstr>Arial</vt:lpstr>
      <vt:lpstr>Calibri</vt:lpstr>
      <vt:lpstr>Calibri Light</vt:lpstr>
      <vt:lpstr>Office Theme</vt:lpstr>
      <vt:lpstr>מצגת של PowerPoint‏</vt:lpstr>
      <vt:lpstr>מטרת המחקר לבחון את מישורי ההשפעה השונים שבתווך בין דרג "מצביא מערכתי" לדרג "קברניט אסטרטגי"</vt:lpstr>
      <vt:lpstr>מצגת של PowerPoint‏</vt:lpstr>
      <vt:lpstr>מצגת של PowerPoint‏</vt:lpstr>
      <vt:lpstr>Discourse Space</vt:lpstr>
      <vt:lpstr>Discourse Space</vt:lpstr>
      <vt:lpstr>Insights so far</vt:lpstr>
      <vt:lpstr>Discourse Space</vt:lpstr>
      <vt:lpstr>Insights so far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הצגת פג"מ</dc:title>
  <dc:creator>Tamar Shilo</dc:creator>
  <cp:lastModifiedBy>advawaiss@outlook.co.il</cp:lastModifiedBy>
  <cp:revision>85</cp:revision>
  <dcterms:created xsi:type="dcterms:W3CDTF">2020-04-26T06:17:27Z</dcterms:created>
  <dcterms:modified xsi:type="dcterms:W3CDTF">2020-05-06T12:13:19Z</dcterms:modified>
</cp:coreProperties>
</file>