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6" r:id="rId2"/>
    <p:sldId id="279" r:id="rId3"/>
    <p:sldId id="284" r:id="rId4"/>
    <p:sldId id="261" r:id="rId5"/>
    <p:sldId id="276" r:id="rId6"/>
    <p:sldId id="263" r:id="rId7"/>
    <p:sldId id="264" r:id="rId8"/>
    <p:sldId id="280" r:id="rId9"/>
    <p:sldId id="283" r:id="rId10"/>
    <p:sldId id="271" r:id="rId11"/>
    <p:sldId id="265" r:id="rId12"/>
    <p:sldId id="270" r:id="rId13"/>
    <p:sldId id="260" r:id="rId14"/>
    <p:sldId id="269" r:id="rId15"/>
    <p:sldId id="274" r:id="rId16"/>
    <p:sldId id="273"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9749" autoAdjust="0"/>
  </p:normalViewPr>
  <p:slideViewPr>
    <p:cSldViewPr>
      <p:cViewPr varScale="1">
        <p:scale>
          <a:sx n="57" d="100"/>
          <a:sy n="57" d="100"/>
        </p:scale>
        <p:origin x="-17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734BF5-80EE-4554-864F-A84B999452B4}" type="datetimeFigureOut">
              <a:rPr lang="he-IL" smtClean="0"/>
              <a:t>ד'/אייר/תשע"ז</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5C5A32-6090-48E1-9724-A820FE14F371}" type="slidenum">
              <a:rPr lang="he-IL" smtClean="0"/>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הקדמה: כבר עסקנו באו"ם – החלטה 2334, </a:t>
            </a:r>
            <a:r>
              <a:rPr lang="he-IL" dirty="0" err="1" smtClean="0"/>
              <a:t>החלטה</a:t>
            </a:r>
            <a:r>
              <a:rPr lang="he-IL" dirty="0" smtClean="0"/>
              <a:t> 181 – כ"ט בנובמבר, כוחות שלום </a:t>
            </a:r>
            <a:r>
              <a:rPr lang="he-IL" dirty="0" err="1" smtClean="0"/>
              <a:t>ואונדו"ף</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a:t>
            </a:fld>
            <a:endParaRPr 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לכן הנציגות</a:t>
            </a:r>
            <a:r>
              <a:rPr lang="he-IL" baseline="0" dirty="0" smtClean="0"/>
              <a:t> עוסקת רבות בסיכול יוזמות אנטי-ישראליות באו"ם – מניעת מהלכים מדיניים-משפטיים (</a:t>
            </a:r>
            <a:r>
              <a:rPr lang="he-IL" baseline="0" dirty="0" err="1" smtClean="0"/>
              <a:t>ליסטינג</a:t>
            </a:r>
            <a:r>
              <a:rPr lang="he-IL" baseline="0" dirty="0" smtClean="0"/>
              <a:t>)</a:t>
            </a:r>
          </a:p>
          <a:p>
            <a:r>
              <a:rPr lang="he-IL" baseline="0" dirty="0" smtClean="0"/>
              <a:t>צמצום נזקים בעקבות צוק איתן (</a:t>
            </a:r>
            <a:r>
              <a:rPr lang="en-US" baseline="0" dirty="0" smtClean="0"/>
              <a:t>BOI</a:t>
            </a:r>
            <a:r>
              <a:rPr lang="he-IL" baseline="0" dirty="0" smtClean="0"/>
              <a:t>)</a:t>
            </a:r>
          </a:p>
          <a:p>
            <a:r>
              <a:rPr lang="he-IL" baseline="0" dirty="0" smtClean="0"/>
              <a:t>חשיבות הקשר המיוחד עם ארה"ב</a:t>
            </a:r>
          </a:p>
          <a:p>
            <a:r>
              <a:rPr lang="he-IL" baseline="0" dirty="0" smtClean="0"/>
              <a:t>גיוס כלים </a:t>
            </a:r>
            <a:r>
              <a:rPr lang="he-IL" baseline="0" dirty="0" err="1" smtClean="0"/>
              <a:t>או"מיים</a:t>
            </a:r>
            <a:r>
              <a:rPr lang="he-IL" baseline="0" dirty="0" smtClean="0"/>
              <a:t> לקידום אינטרסים – זירה צפונית, איראן</a:t>
            </a:r>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13</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להוסיף</a:t>
            </a:r>
            <a:r>
              <a:rPr lang="he-IL" baseline="0" dirty="0" smtClean="0"/>
              <a:t> שקף על </a:t>
            </a:r>
            <a:r>
              <a:rPr lang="he-IL" baseline="0" dirty="0" err="1" smtClean="0"/>
              <a:t>ניקי</a:t>
            </a:r>
            <a:r>
              <a:rPr lang="he-IL" baseline="0" dirty="0" smtClean="0"/>
              <a:t> </a:t>
            </a:r>
            <a:r>
              <a:rPr lang="he-IL" baseline="0" dirty="0" err="1" smtClean="0"/>
              <a:t>היילי</a:t>
            </a:r>
            <a:r>
              <a:rPr lang="he-IL" baseline="0" dirty="0" smtClean="0"/>
              <a:t> – ברור שעכשיו זה קצת אחרת</a:t>
            </a:r>
          </a:p>
          <a:p>
            <a:r>
              <a:rPr lang="he-IL" baseline="0" dirty="0" smtClean="0"/>
              <a:t>הנושא של אונסקו</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14</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הגברת היצוא</a:t>
            </a:r>
            <a:r>
              <a:rPr lang="he-IL" baseline="0" dirty="0" smtClean="0"/>
              <a:t> לאו"ם</a:t>
            </a:r>
          </a:p>
          <a:p>
            <a:r>
              <a:rPr lang="he-IL" baseline="0" dirty="0" smtClean="0"/>
              <a:t>טכנולוגיות חקלאיות</a:t>
            </a:r>
          </a:p>
          <a:p>
            <a:r>
              <a:rPr lang="he-IL" baseline="0" dirty="0" smtClean="0"/>
              <a:t>קצין ישראלי זוכה </a:t>
            </a:r>
            <a:r>
              <a:rPr lang="he-IL" baseline="0" dirty="0" err="1" smtClean="0"/>
              <a:t>בעיתור</a:t>
            </a:r>
            <a:r>
              <a:rPr lang="he-IL" baseline="0" dirty="0" smtClean="0"/>
              <a:t> של </a:t>
            </a:r>
            <a:r>
              <a:rPr lang="en-US" baseline="0" dirty="0" smtClean="0"/>
              <a:t>DPKO</a:t>
            </a:r>
          </a:p>
          <a:p>
            <a:r>
              <a:rPr lang="he-IL" baseline="0" dirty="0" smtClean="0"/>
              <a:t>תפקידים (יותם סגן הועדה החמישית)</a:t>
            </a:r>
          </a:p>
          <a:p>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15</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מאבק באנטישמיות והעלאת </a:t>
            </a:r>
            <a:r>
              <a:rPr lang="he-IL" dirty="0" err="1" smtClean="0"/>
              <a:t>זכרון</a:t>
            </a:r>
            <a:r>
              <a:rPr lang="he-IL" dirty="0" smtClean="0"/>
              <a:t> השואה </a:t>
            </a:r>
            <a:endParaRPr lang="he-IL" dirty="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16</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מערכת גדולה ומורכבת</a:t>
            </a:r>
          </a:p>
          <a:p>
            <a:r>
              <a:rPr lang="he-IL" dirty="0" smtClean="0"/>
              <a:t>יושבת בחמישה מרכזים: ניו יורק, ג'נבה, ניירובי,</a:t>
            </a:r>
            <a:r>
              <a:rPr lang="he-IL" baseline="0" dirty="0" smtClean="0"/>
              <a:t> האג, פאריס (אונסק"ו) וינה, רומא לונדון</a:t>
            </a:r>
            <a:r>
              <a:rPr lang="he-IL" baseline="0" smtClean="0"/>
              <a:t>, מונטריאול, </a:t>
            </a:r>
            <a:r>
              <a:rPr lang="he-IL" baseline="0" dirty="0" smtClean="0"/>
              <a:t>מדריד</a:t>
            </a:r>
          </a:p>
          <a:p>
            <a:r>
              <a:rPr lang="he-IL" baseline="0" dirty="0" smtClean="0"/>
              <a:t>מורכבת מסוגים שונים של ארגונים שיש להם קשר אחר עם האו"ם</a:t>
            </a:r>
            <a:endParaRPr lang="he-IL" dirty="0" smtClean="0"/>
          </a:p>
        </p:txBody>
      </p:sp>
      <p:sp>
        <p:nvSpPr>
          <p:cNvPr id="4" name="מציין מיקום של מספר שקופית 3"/>
          <p:cNvSpPr>
            <a:spLocks noGrp="1"/>
          </p:cNvSpPr>
          <p:nvPr>
            <p:ph type="sldNum" sz="quarter" idx="10"/>
          </p:nvPr>
        </p:nvSpPr>
        <p:spPr/>
        <p:txBody>
          <a:bodyPr/>
          <a:lstStyle/>
          <a:p>
            <a:fld id="{3E5C5A32-6090-48E1-9724-A820FE14F371}" type="slidenum">
              <a:rPr lang="he-IL" smtClean="0"/>
              <a:t>4</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3E8C70-C034-4494-BF7D-BCC24A37B023}"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2 המשקיפות – </a:t>
            </a:r>
            <a:r>
              <a:rPr lang="he-IL" b="1" kern="0" dirty="0" err="1" smtClean="0">
                <a:solidFill>
                  <a:schemeClr val="bg1"/>
                </a:solidFill>
                <a:latin typeface="Tahoma" pitchFamily="34" charset="0"/>
                <a:cs typeface="Tahoma" pitchFamily="34" charset="0"/>
              </a:rPr>
              <a:t>הותיקאן</a:t>
            </a:r>
            <a:r>
              <a:rPr lang="he-IL" b="1" kern="0" dirty="0" smtClean="0">
                <a:solidFill>
                  <a:schemeClr val="bg1"/>
                </a:solidFill>
                <a:latin typeface="Tahoma" pitchFamily="34" charset="0"/>
                <a:cs typeface="Tahoma" pitchFamily="34" charset="0"/>
              </a:rPr>
              <a:t> ופלסטין (מדינות לא חברות)</a:t>
            </a:r>
          </a:p>
          <a:p>
            <a:pPr marL="0" marR="0" lvl="0" indent="0" algn="l" defTabSz="914400" rtl="0" eaLnBrk="1" fontAlgn="auto" latinLnBrk="0" hangingPunct="1">
              <a:lnSpc>
                <a:spcPct val="100000"/>
              </a:lnSpc>
              <a:spcBef>
                <a:spcPts val="0"/>
              </a:spcBef>
              <a:spcAft>
                <a:spcPts val="0"/>
              </a:spcAft>
              <a:buClrTx/>
              <a:buSzTx/>
              <a:buFontTx/>
              <a:buNone/>
              <a:tabLst/>
              <a:defRPr/>
            </a:pPr>
            <a:r>
              <a:rPr lang="he-IL" b="1" kern="0" dirty="0" smtClean="0">
                <a:solidFill>
                  <a:schemeClr val="bg1"/>
                </a:solidFill>
                <a:latin typeface="Tahoma" pitchFamily="34" charset="0"/>
                <a:cs typeface="Tahoma" pitchFamily="34" charset="0"/>
              </a:rPr>
              <a:t>סמכות הצהרתית</a:t>
            </a:r>
            <a:r>
              <a:rPr lang="he-IL" b="1" kern="0" baseline="0" dirty="0" smtClean="0">
                <a:solidFill>
                  <a:schemeClr val="bg1"/>
                </a:solidFill>
                <a:latin typeface="Tahoma" pitchFamily="34" charset="0"/>
                <a:cs typeface="Tahoma" pitchFamily="34" charset="0"/>
              </a:rPr>
              <a:t> בעיקר</a:t>
            </a: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kern="0" dirty="0" smtClean="0">
              <a:solidFill>
                <a:schemeClr val="bg1"/>
              </a:solidFill>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0" dirty="0" smtClean="0">
                <a:solidFill>
                  <a:schemeClr val="bg1"/>
                </a:solidFill>
                <a:latin typeface="Tahoma" pitchFamily="34" charset="0"/>
                <a:cs typeface="Tahoma" pitchFamily="34" charset="0"/>
              </a:rPr>
              <a:t>GA </a:t>
            </a:r>
            <a:r>
              <a:rPr lang="en-US" b="1" kern="0" dirty="0" smtClean="0">
                <a:solidFill>
                  <a:schemeClr val="bg1"/>
                </a:solidFill>
                <a:latin typeface="Tahoma" pitchFamily="34" charset="0"/>
                <a:cs typeface="Tahoma" pitchFamily="34" charset="0"/>
              </a:rPr>
              <a:t>Resolutions are Declarative in nature</a:t>
            </a:r>
            <a:endParaRPr kumimoji="0" lang="en-US" sz="1100" b="1" i="0" u="none" strike="noStrike" kern="0" cap="none" spc="0" normalizeH="0" baseline="0" noProof="0" dirty="0" smtClean="0">
              <a:ln>
                <a:noFill/>
              </a:ln>
              <a:solidFill>
                <a:schemeClr val="bg1"/>
              </a:solidFill>
              <a:effectLst/>
              <a:uLnTx/>
              <a:uFillTx/>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First Committee – Disarmament and International Security</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Second Committee – Economic Development</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Third Committee – Human Rights, Humanitarian, Social and Cultural Affairs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Fourth Committee- Political and Decolonization Committee </a:t>
            </a: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Fifth Committee – Administrative and Budgetary matters</a:t>
            </a:r>
            <a:endParaRPr lang="he-IL" sz="1200" b="1" dirty="0" smtClean="0">
              <a:solidFill>
                <a:schemeClr val="tx1"/>
              </a:solidFill>
              <a:latin typeface="Tahoma" pitchFamily="34" charset="0"/>
              <a:cs typeface="Tahoma" pitchFamily="34" charset="0"/>
            </a:endParaRPr>
          </a:p>
          <a:p>
            <a:pPr marL="236538" indent="-236538" algn="l" rtl="0">
              <a:lnSpc>
                <a:spcPct val="200000"/>
              </a:lnSpc>
              <a:buFont typeface="Wingdings" pitchFamily="2" charset="2"/>
              <a:buChar char="Ø"/>
            </a:pPr>
            <a:r>
              <a:rPr lang="en-US" sz="1200" b="1" dirty="0" smtClean="0">
                <a:solidFill>
                  <a:schemeClr val="tx1"/>
                </a:solidFill>
                <a:latin typeface="Tahoma" pitchFamily="34" charset="0"/>
                <a:cs typeface="Tahoma" pitchFamily="34" charset="0"/>
              </a:rPr>
              <a:t>Sixth Committee – International Law</a:t>
            </a:r>
          </a:p>
          <a:p>
            <a:pPr algn="l" rtl="0"/>
            <a:endParaRPr lang="en-US" dirty="0" smtClean="0"/>
          </a:p>
          <a:p>
            <a:pPr algn="l" rtl="0"/>
            <a:r>
              <a:rPr lang="en-US" dirty="0" smtClean="0"/>
              <a:t>Regional Groups:</a:t>
            </a: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Africa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Asia – 54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Eastern Europe – 23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GRULAC (Latin-America and Caribbean) – 33 States</a:t>
            </a:r>
            <a:endParaRPr lang="he-IL" dirty="0" smtClean="0">
              <a:solidFill>
                <a:schemeClr val="tx1"/>
              </a:solidFill>
              <a:latin typeface="Tahoma" pitchFamily="34" charset="0"/>
              <a:cs typeface="Tahoma" pitchFamily="34" charset="0"/>
            </a:endParaRPr>
          </a:p>
          <a:p>
            <a:pPr marL="236538" marR="0" lvl="0" indent="-236538" algn="l" fontAlgn="auto">
              <a:spcBef>
                <a:spcPct val="20000"/>
              </a:spcBef>
              <a:spcAft>
                <a:spcPts val="0"/>
              </a:spcAft>
              <a:buClrTx/>
              <a:buSzTx/>
              <a:buFont typeface="Wingdings" pitchFamily="2" charset="2"/>
              <a:buChar char="Ø"/>
              <a:tabLst/>
              <a:defRPr/>
            </a:pPr>
            <a:r>
              <a:rPr lang="en-US" dirty="0" smtClean="0">
                <a:solidFill>
                  <a:schemeClr val="tx1"/>
                </a:solidFill>
                <a:latin typeface="Tahoma" pitchFamily="34" charset="0"/>
                <a:cs typeface="Tahoma" pitchFamily="34" charset="0"/>
              </a:rPr>
              <a:t>WEOG (Western Europe and Others, Australia, NZ, US, Israel, Canada) – 29 states </a:t>
            </a:r>
            <a:endParaRPr lang="he-IL" dirty="0" smtClean="0">
              <a:solidFill>
                <a:schemeClr val="tx1"/>
              </a:solidFill>
              <a:latin typeface="Tahoma" pitchFamily="34" charset="0"/>
              <a:cs typeface="Tahoma" pitchFamily="34" charset="0"/>
            </a:endParaRPr>
          </a:p>
          <a:p>
            <a:pPr algn="l" rtl="0"/>
            <a:endParaRPr lang="en-US" dirty="0" smtClean="0"/>
          </a:p>
          <a:p>
            <a:pPr marL="177800" marR="0" lvl="0" indent="-177800" algn="l" defTabSz="914400" eaLnBrk="1" fontAlgn="base" latinLnBrk="0" hangingPunct="1">
              <a:spcBef>
                <a:spcPct val="20000"/>
              </a:spcBef>
              <a:spcAft>
                <a:spcPct val="0"/>
              </a:spcAft>
              <a:buClrTx/>
              <a:buSzTx/>
              <a:tabLst/>
              <a:defRPr/>
            </a:pPr>
            <a:r>
              <a:rPr lang="he-IL" sz="1200" b="1" kern="0" dirty="0" smtClean="0">
                <a:solidFill>
                  <a:schemeClr val="bg1"/>
                </a:solidFill>
                <a:latin typeface="Tahoma" pitchFamily="34" charset="0"/>
                <a:cs typeface="Tahoma" pitchFamily="34" charset="0"/>
              </a:rPr>
              <a:t> </a:t>
            </a:r>
            <a:endParaRPr lang="en-US" dirty="0" smtClean="0"/>
          </a:p>
        </p:txBody>
      </p:sp>
      <p:sp>
        <p:nvSpPr>
          <p:cNvPr id="4" name="Slide Number Placeholder 3"/>
          <p:cNvSpPr>
            <a:spLocks noGrp="1"/>
          </p:cNvSpPr>
          <p:nvPr>
            <p:ph type="sldNum" sz="quarter" idx="10"/>
          </p:nvPr>
        </p:nvSpPr>
        <p:spPr/>
        <p:txBody>
          <a:bodyPr/>
          <a:lstStyle/>
          <a:p>
            <a:fld id="{FED81906-4BCC-4C23-997A-502D714766E6}" type="slidenum">
              <a:rPr lang="he-IL" smtClean="0"/>
              <a:pPr/>
              <a:t>6</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חשיבות הוטו האמריקאי</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עבודה מול המצטרפות החדשות</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קמפיין </a:t>
            </a:r>
            <a:r>
              <a:rPr lang="he-IL" sz="1600" b="1" kern="0" dirty="0" err="1" smtClean="0">
                <a:solidFill>
                  <a:schemeClr val="bg1"/>
                </a:solidFill>
                <a:latin typeface="Tahoma" pitchFamily="34" charset="0"/>
                <a:cs typeface="Tahoma" pitchFamily="34" charset="0"/>
              </a:rPr>
              <a:t>מועבי"ט</a:t>
            </a:r>
            <a:r>
              <a:rPr lang="he-IL" sz="1600" b="1" kern="0" dirty="0" smtClean="0">
                <a:solidFill>
                  <a:schemeClr val="bg1"/>
                </a:solidFill>
                <a:latin typeface="Tahoma" pitchFamily="34" charset="0"/>
                <a:cs typeface="Tahoma" pitchFamily="34" charset="0"/>
              </a:rPr>
              <a:t>?</a:t>
            </a:r>
          </a:p>
          <a:p>
            <a:pPr marL="342900" indent="-342900" algn="r" rtl="1" fontAlgn="base">
              <a:lnSpc>
                <a:spcPct val="200000"/>
              </a:lnSpc>
              <a:spcBef>
                <a:spcPct val="20000"/>
              </a:spcBef>
              <a:spcAft>
                <a:spcPct val="0"/>
              </a:spcAft>
              <a:buBlip>
                <a:blip r:embed="rId3"/>
              </a:buBlip>
            </a:pPr>
            <a:r>
              <a:rPr lang="he-IL" sz="1600" b="1" kern="0" dirty="0" smtClean="0">
                <a:solidFill>
                  <a:schemeClr val="bg1"/>
                </a:solidFill>
                <a:latin typeface="Tahoma" pitchFamily="34" charset="0"/>
                <a:cs typeface="Tahoma" pitchFamily="34" charset="0"/>
              </a:rPr>
              <a:t>אחריות</a:t>
            </a:r>
            <a:r>
              <a:rPr lang="he-IL" sz="1600" b="1" kern="0" baseline="0" dirty="0" smtClean="0">
                <a:solidFill>
                  <a:schemeClr val="bg1"/>
                </a:solidFill>
                <a:latin typeface="Tahoma" pitchFamily="34" charset="0"/>
                <a:cs typeface="Tahoma" pitchFamily="34" charset="0"/>
              </a:rPr>
              <a:t> עיקרית על שלום וביטחון</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יכולת אכיפה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כוחות שלום</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בתי דין בינ"ל לפשעי מלחמה</a:t>
            </a:r>
          </a:p>
          <a:p>
            <a:pPr marL="342900" indent="-342900" algn="r" rtl="1" fontAlgn="base">
              <a:lnSpc>
                <a:spcPct val="200000"/>
              </a:lnSpc>
              <a:spcBef>
                <a:spcPct val="20000"/>
              </a:spcBef>
              <a:spcAft>
                <a:spcPct val="0"/>
              </a:spcAft>
              <a:buBlip>
                <a:blip r:embed="rId3"/>
              </a:buBlip>
            </a:pPr>
            <a:r>
              <a:rPr lang="he-IL" sz="1600" b="1" kern="0" baseline="0" dirty="0" smtClean="0">
                <a:solidFill>
                  <a:schemeClr val="bg1"/>
                </a:solidFill>
                <a:latin typeface="Tahoma" pitchFamily="34" charset="0"/>
                <a:cs typeface="Tahoma" pitchFamily="34" charset="0"/>
              </a:rPr>
              <a:t>ועדות סנקציות</a:t>
            </a:r>
          </a:p>
          <a:p>
            <a:pPr marL="342900" indent="-342900" algn="r" rtl="1" fontAlgn="base">
              <a:lnSpc>
                <a:spcPct val="200000"/>
              </a:lnSpc>
              <a:spcBef>
                <a:spcPct val="20000"/>
              </a:spcBef>
              <a:spcAft>
                <a:spcPct val="0"/>
              </a:spcAft>
              <a:buBlip>
                <a:blip r:embed="rId3"/>
              </a:buBlip>
            </a:pP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Primary </a:t>
            </a:r>
            <a:r>
              <a:rPr lang="en-US" sz="1600" b="1" kern="0" dirty="0" smtClean="0">
                <a:solidFill>
                  <a:schemeClr val="bg1"/>
                </a:solidFill>
                <a:latin typeface="Tahoma" pitchFamily="34" charset="0"/>
                <a:cs typeface="Tahoma" pitchFamily="34" charset="0"/>
              </a:rPr>
              <a:t>Responsibility for Peacekeeping and International </a:t>
            </a:r>
            <a:r>
              <a:rPr lang="en-US" sz="1600" b="1" kern="0" dirty="0" smtClean="0">
                <a:solidFill>
                  <a:schemeClr val="bg1"/>
                </a:solidFill>
                <a:latin typeface="Tahoma" pitchFamily="34" charset="0"/>
                <a:cs typeface="Tahoma" pitchFamily="34" charset="0"/>
              </a:rPr>
              <a:t>Security</a:t>
            </a: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Peacekeeping </a:t>
            </a:r>
            <a:r>
              <a:rPr lang="en-US" sz="1600" b="1" kern="0" dirty="0" smtClean="0">
                <a:solidFill>
                  <a:schemeClr val="bg1"/>
                </a:solidFill>
                <a:latin typeface="Tahoma" pitchFamily="34" charset="0"/>
                <a:cs typeface="Tahoma" pitchFamily="34" charset="0"/>
              </a:rPr>
              <a:t>forces</a:t>
            </a:r>
            <a:endParaRPr lang="he-IL"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Sanctions Committees:</a:t>
            </a:r>
            <a:endParaRPr lang="he-IL"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Countries: Iran, Ivory Coast, Congo</a:t>
            </a:r>
          </a:p>
          <a:p>
            <a:pPr marL="800100" lvl="1"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Counter-Terrorism Units: Al Qaeda, CTC, Taliban</a:t>
            </a:r>
            <a:r>
              <a:rPr lang="he-IL" sz="1600" b="1" kern="0" dirty="0" smtClean="0">
                <a:solidFill>
                  <a:schemeClr val="bg1"/>
                </a:solidFill>
                <a:latin typeface="Tahoma" pitchFamily="34" charset="0"/>
                <a:cs typeface="Tahoma" pitchFamily="34" charset="0"/>
              </a:rPr>
              <a:t>. </a:t>
            </a:r>
            <a:endParaRPr lang="en-US" sz="1600" b="1" kern="0" dirty="0" smtClean="0">
              <a:solidFill>
                <a:schemeClr val="bg1"/>
              </a:solidFill>
              <a:latin typeface="Tahoma" pitchFamily="34" charset="0"/>
              <a:cs typeface="Tahoma" pitchFamily="34" charset="0"/>
            </a:endParaRPr>
          </a:p>
          <a:p>
            <a:pPr marL="800100" lvl="1" indent="-342900" algn="l" rtl="0" fontAlgn="base">
              <a:lnSpc>
                <a:spcPct val="200000"/>
              </a:lnSpc>
              <a:spcBef>
                <a:spcPct val="20000"/>
              </a:spcBef>
              <a:spcAft>
                <a:spcPct val="0"/>
              </a:spcAft>
              <a:buNone/>
            </a:pPr>
            <a:endParaRPr lang="en-US" sz="1600"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Blip>
                <a:blip r:embed="rId3"/>
              </a:buBlip>
            </a:pPr>
            <a:r>
              <a:rPr lang="en-US" sz="1600" b="1" kern="0" dirty="0" smtClean="0">
                <a:solidFill>
                  <a:schemeClr val="bg1"/>
                </a:solidFill>
                <a:latin typeface="Tahoma" pitchFamily="34" charset="0"/>
                <a:cs typeface="Tahoma" pitchFamily="34" charset="0"/>
              </a:rPr>
              <a:t>International Courts and Tribunals for War Crimes: Yugoslavia, Rwanda, Sierra Leone, Lebanon (Hariri)</a:t>
            </a:r>
            <a:endParaRPr lang="he-IL"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7</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The Partition Plan - Resolution 181, Resolution 194</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UNEF withdraws from Sinai on the eve of the Six-day War</a:t>
            </a:r>
            <a:endParaRPr lang="he-IL"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Resolutions 242, 338</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Zionism is Racism Resolution 1975, 1991</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Withdrawal from Lebanon and application of SC Resolution 425</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Special Assembly and GA decision on Holocaust Remembrance, 2005-6</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Israeli Resolution in GA on Agricultural Technologies for Development 2007,2009</a:t>
            </a:r>
          </a:p>
          <a:p>
            <a:pPr marL="342900" lvl="0" indent="-342900" algn="l" rtl="0" fontAlgn="base">
              <a:lnSpc>
                <a:spcPct val="150000"/>
              </a:lnSpc>
              <a:spcAft>
                <a:spcPct val="0"/>
              </a:spcAft>
              <a:buBlip>
                <a:blip r:embed="rId3"/>
              </a:buBlip>
            </a:pPr>
            <a:r>
              <a:rPr lang="en-US" sz="1200" b="1" kern="0" dirty="0" smtClean="0">
                <a:solidFill>
                  <a:schemeClr val="bg1"/>
                </a:solidFill>
                <a:latin typeface="Tahoma" pitchFamily="34" charset="0"/>
                <a:cs typeface="Tahoma" pitchFamily="34" charset="0"/>
              </a:rPr>
              <a:t>SC Resolution 1701 and the establishment of second UNIFIL, August 2006</a:t>
            </a:r>
          </a:p>
          <a:p>
            <a:pPr marL="342900" lvl="0" indent="-342900" algn="l"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marL="342900" lvl="0" indent="-342900" algn="l" rtl="0" fontAlgn="base">
              <a:lnSpc>
                <a:spcPct val="150000"/>
              </a:lnSpc>
              <a:spcAft>
                <a:spcPct val="0"/>
              </a:spcAft>
              <a:buNone/>
            </a:pPr>
            <a:r>
              <a:rPr lang="en-US" sz="1200" b="1" kern="0" dirty="0" smtClean="0">
                <a:solidFill>
                  <a:schemeClr val="bg1"/>
                </a:solidFill>
                <a:latin typeface="Tahoma" pitchFamily="34" charset="0"/>
                <a:cs typeface="Tahoma" pitchFamily="34" charset="0"/>
              </a:rPr>
              <a:t>Other important</a:t>
            </a:r>
            <a:r>
              <a:rPr lang="en-US" sz="1200" b="1" kern="0" baseline="0" dirty="0" smtClean="0">
                <a:solidFill>
                  <a:schemeClr val="bg1"/>
                </a:solidFill>
                <a:latin typeface="Tahoma" pitchFamily="34" charset="0"/>
                <a:cs typeface="Tahoma" pitchFamily="34" charset="0"/>
              </a:rPr>
              <a:t> events:</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Israel joins the WEOG Regional Group in 2000</a:t>
            </a:r>
          </a:p>
          <a:p>
            <a:pPr marL="342900" lvl="0" indent="-342900" algn="l" rtl="0" fontAlgn="base">
              <a:lnSpc>
                <a:spcPct val="150000"/>
              </a:lnSpc>
              <a:spcAft>
                <a:spcPct val="0"/>
              </a:spcAft>
              <a:buBlip>
                <a:blip r:embed="rId3"/>
              </a:buBlip>
            </a:pPr>
            <a:r>
              <a:rPr lang="en-US" sz="1200" b="1" i="1" kern="0" dirty="0" smtClean="0">
                <a:solidFill>
                  <a:schemeClr val="bg1"/>
                </a:solidFill>
                <a:latin typeface="Tahoma" pitchFamily="34" charset="0"/>
                <a:cs typeface="Tahoma" pitchFamily="34" charset="0"/>
              </a:rPr>
              <a:t>ICJ Advisory Opinion on the Wall in 2004</a:t>
            </a:r>
          </a:p>
          <a:p>
            <a:pPr marL="342900" lvl="0" indent="-342900" algn="l" rtl="0" fontAlgn="base">
              <a:lnSpc>
                <a:spcPct val="150000"/>
              </a:lnSpc>
              <a:spcAft>
                <a:spcPct val="0"/>
              </a:spcAft>
              <a:buNone/>
            </a:pPr>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9</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מציין מיקום של תמונת שקופית 1"/>
          <p:cNvSpPr>
            <a:spLocks noGrp="1" noRot="1" noChangeAspect="1"/>
          </p:cNvSpPr>
          <p:nvPr>
            <p:ph type="sldImg"/>
          </p:nvPr>
        </p:nvSpPr>
        <p:spPr>
          <a:ln/>
        </p:spPr>
      </p:sp>
      <p:sp>
        <p:nvSpPr>
          <p:cNvPr id="64514" name="מציין מיקום של הערות 2"/>
          <p:cNvSpPr>
            <a:spLocks noGrp="1"/>
          </p:cNvSpPr>
          <p:nvPr>
            <p:ph type="body" idx="1"/>
          </p:nvPr>
        </p:nvSpPr>
        <p:spPr>
          <a:noFill/>
          <a:ln/>
        </p:spPr>
        <p:txBody>
          <a:bodyPr/>
          <a:lstStyle/>
          <a:p>
            <a:r>
              <a:rPr lang="en-US" dirty="0" err="1" smtClean="0">
                <a:latin typeface="Arial" charset="0"/>
                <a:cs typeface="Arial" charset="0"/>
              </a:rPr>
              <a:t>UNSCo</a:t>
            </a:r>
            <a:r>
              <a:rPr lang="en-US" baseline="0" dirty="0" smtClean="0">
                <a:latin typeface="Arial" charset="0"/>
                <a:cs typeface="Arial" charset="0"/>
              </a:rPr>
              <a:t>  - </a:t>
            </a:r>
            <a:r>
              <a:rPr lang="he-IL" baseline="0" dirty="0" smtClean="0">
                <a:latin typeface="Arial" charset="0"/>
                <a:cs typeface="Arial" charset="0"/>
              </a:rPr>
              <a:t>שליח המזכ"ל לתהליך השלום – היה סרי </a:t>
            </a:r>
            <a:r>
              <a:rPr lang="he-IL" baseline="0" dirty="0" err="1" smtClean="0">
                <a:latin typeface="Arial" charset="0"/>
                <a:cs typeface="Arial" charset="0"/>
              </a:rPr>
              <a:t>ועכישו</a:t>
            </a:r>
            <a:r>
              <a:rPr lang="he-IL" baseline="0" dirty="0" smtClean="0">
                <a:latin typeface="Arial" charset="0"/>
                <a:cs typeface="Arial" charset="0"/>
              </a:rPr>
              <a:t> </a:t>
            </a:r>
            <a:r>
              <a:rPr lang="he-IL" baseline="0" dirty="0" err="1" smtClean="0">
                <a:latin typeface="Arial" charset="0"/>
                <a:cs typeface="Arial" charset="0"/>
              </a:rPr>
              <a:t>מלדנוב</a:t>
            </a:r>
            <a:endParaRPr lang="en-US" dirty="0" smtClean="0">
              <a:latin typeface="Arial" charset="0"/>
              <a:cs typeface="Arial" charset="0"/>
            </a:endParaRPr>
          </a:p>
        </p:txBody>
      </p:sp>
      <p:sp>
        <p:nvSpPr>
          <p:cNvPr id="64515" name="מציין מיקום של מספר שקופית 3"/>
          <p:cNvSpPr>
            <a:spLocks noGrp="1"/>
          </p:cNvSpPr>
          <p:nvPr>
            <p:ph type="sldNum" sz="quarter" idx="5"/>
          </p:nvPr>
        </p:nvSpPr>
        <p:spPr>
          <a:noFill/>
        </p:spPr>
        <p:txBody>
          <a:bodyPr/>
          <a:lstStyle/>
          <a:p>
            <a:fld id="{A752DB6C-DC49-48C5-9BAD-19567A407802}" type="slidenum">
              <a:rPr lang="he-IL" smtClean="0">
                <a:solidFill>
                  <a:prstClr val="black"/>
                </a:solidFill>
                <a:latin typeface="Arial" charset="0"/>
              </a:rPr>
              <a:pPr/>
              <a:t>10</a:t>
            </a:fld>
            <a:endParaRPr lang="en-US" smtClean="0">
              <a:solidFill>
                <a:prstClr val="black"/>
              </a:solidFill>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0"/>
            <a:r>
              <a:rPr lang="he-IL" sz="1200" dirty="0" err="1" smtClean="0"/>
              <a:t>אונ"סקו</a:t>
            </a:r>
            <a:endParaRPr lang="he-IL" sz="1200" dirty="0" smtClean="0"/>
          </a:p>
          <a:p>
            <a:pPr algn="r" rtl="0"/>
            <a:r>
              <a:rPr lang="he-IL" sz="1200" dirty="0" smtClean="0"/>
              <a:t>פרישת ארה"ב, מימון, ה-</a:t>
            </a:r>
            <a:r>
              <a:rPr lang="en-US" sz="1200" dirty="0" smtClean="0"/>
              <a:t>WAIVER</a:t>
            </a:r>
          </a:p>
          <a:p>
            <a:pPr algn="l" rtl="0"/>
            <a:endParaRPr lang="en-US" sz="1200" dirty="0" smtClean="0"/>
          </a:p>
          <a:p>
            <a:pPr algn="l" rtl="0"/>
            <a:endParaRPr lang="en-US" sz="1200" dirty="0" smtClean="0"/>
          </a:p>
          <a:p>
            <a:pPr algn="l" rtl="0"/>
            <a:r>
              <a:rPr lang="en-US" sz="1200" dirty="0" smtClean="0"/>
              <a:t>HRC statistics</a:t>
            </a:r>
          </a:p>
          <a:p>
            <a:pPr algn="l" rtl="0"/>
            <a:endParaRPr lang="en-US" sz="1200" dirty="0" smtClean="0"/>
          </a:p>
          <a:p>
            <a:pPr algn="l" rtl="0">
              <a:buBlip>
                <a:blip r:embed="rId3"/>
              </a:buBlip>
            </a:pPr>
            <a:r>
              <a:rPr lang="en-US" sz="1200" b="1" dirty="0" smtClean="0"/>
              <a:t>Over 30 resolutions on Israel (circa 50% of all political resolutions) </a:t>
            </a:r>
            <a:endParaRPr lang="he-IL" sz="1200" b="1" kern="0" dirty="0" smtClean="0">
              <a:latin typeface="Tahoma" pitchFamily="34" charset="0"/>
              <a:cs typeface="Tahoma" pitchFamily="34" charset="0"/>
            </a:endParaRPr>
          </a:p>
          <a:p>
            <a:pPr algn="l" rtl="0">
              <a:buBlip>
                <a:blip r:embed="rId3"/>
              </a:buBlip>
            </a:pPr>
            <a:r>
              <a:rPr lang="en-US" sz="1200" b="1" dirty="0" smtClean="0"/>
              <a:t>No resolution on human rights violations in Zimbabwe, Venezuela or China</a:t>
            </a:r>
          </a:p>
          <a:p>
            <a:pPr algn="l" rtl="0">
              <a:buBlip>
                <a:blip r:embed="rId3"/>
              </a:buBlip>
            </a:pPr>
            <a:r>
              <a:rPr lang="en-US" sz="1200" b="1" dirty="0" smtClean="0"/>
              <a:t>6 out of 14 special sessions held on Israel</a:t>
            </a:r>
          </a:p>
          <a:p>
            <a:pPr algn="l" rtl="0">
              <a:buBlip>
                <a:blip r:embed="rId3"/>
              </a:buBlip>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endParaRPr lang="en-US" b="1" kern="0" dirty="0" smtClean="0">
              <a:solidFill>
                <a:schemeClr val="bg1"/>
              </a:solidFill>
              <a:latin typeface="Tahoma" pitchFamily="34" charset="0"/>
              <a:cs typeface="Tahoma" pitchFamily="34" charset="0"/>
            </a:endParaRPr>
          </a:p>
          <a:p>
            <a:pPr marL="342900" indent="-342900" algn="l" rtl="0" fontAlgn="base">
              <a:lnSpc>
                <a:spcPct val="200000"/>
              </a:lnSpc>
              <a:spcBef>
                <a:spcPct val="20000"/>
              </a:spcBef>
              <a:spcAft>
                <a:spcPct val="0"/>
              </a:spcAft>
              <a:buNone/>
            </a:pPr>
            <a:r>
              <a:rPr lang="en-US" b="1" kern="0" dirty="0" smtClean="0">
                <a:solidFill>
                  <a:schemeClr val="bg1"/>
                </a:solidFill>
                <a:latin typeface="Tahoma" pitchFamily="34" charset="0"/>
                <a:cs typeface="Tahoma" pitchFamily="34" charset="0"/>
              </a:rPr>
              <a:t>Agenda-items under which the conflict comes up</a:t>
            </a:r>
            <a:endParaRPr lang="he-IL" b="1"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Question of Palestine</a:t>
            </a:r>
          </a:p>
          <a:p>
            <a:pPr marL="34290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Committee on the Exercise of the Inalienable Rights of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The Situation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UNRWA</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Natural Resources in the Palestinian Territories </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Nuclear weapon-free zone in the Middle-East</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Assistance to the Palestinian People</a:t>
            </a:r>
            <a:endParaRPr lang="he-IL"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Blip>
                <a:blip r:embed="rId3"/>
              </a:buBlip>
            </a:pPr>
            <a:r>
              <a:rPr lang="en-US" sz="1200" kern="0" dirty="0" smtClean="0">
                <a:solidFill>
                  <a:schemeClr val="bg1"/>
                </a:solidFill>
                <a:latin typeface="Tahoma" pitchFamily="34" charset="0"/>
                <a:cs typeface="Tahoma" pitchFamily="34" charset="0"/>
              </a:rPr>
              <a:t>Right of the Palestinian People to Self-determination </a:t>
            </a:r>
          </a:p>
          <a:p>
            <a:pPr marL="342900" lvl="0" indent="-342900" algn="just" rtl="0" fontAlgn="base">
              <a:lnSpc>
                <a:spcPct val="150000"/>
              </a:lnSpc>
              <a:spcAft>
                <a:spcPct val="0"/>
              </a:spcAft>
              <a:buBlip>
                <a:blip r:embed="rId3"/>
              </a:buBlip>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en-US" sz="1200" b="1" kern="0" dirty="0" smtClean="0">
              <a:solidFill>
                <a:schemeClr val="bg1"/>
              </a:solidFill>
              <a:latin typeface="Tahoma" pitchFamily="34" charset="0"/>
              <a:cs typeface="Tahoma" pitchFamily="34" charset="0"/>
            </a:endParaRPr>
          </a:p>
          <a:p>
            <a:pPr algn="l" rtl="0" eaLnBrk="1" hangingPunct="1"/>
            <a:r>
              <a:rPr lang="en-US" b="1" dirty="0" smtClean="0"/>
              <a:t>UNRWA – UN contributions….$20 million – 4 percent</a:t>
            </a:r>
          </a:p>
          <a:p>
            <a:pPr algn="l" rtl="0" eaLnBrk="1" hangingPunct="1"/>
            <a:r>
              <a:rPr lang="en-US" b="1" dirty="0" smtClean="0"/>
              <a:t>UNHCR – UN contributions….$34.4 million – 3 percent </a:t>
            </a: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ea typeface="+mn-ea"/>
                <a:cs typeface="Tahoma" pitchFamily="34" charset="0"/>
              </a:rPr>
              <a:t>Former Secretary General Kofi Annan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I</a:t>
            </a:r>
            <a:r>
              <a:rPr lang="en-US" sz="1200" b="1"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n</a:t>
            </a:r>
            <a:r>
              <a:rPr lang="en-US" sz="1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ahoma" pitchFamily="34" charset="0"/>
                <a:cs typeface="Tahoma" pitchFamily="34" charset="0"/>
              </a:rPr>
              <a:t> </a:t>
            </a:r>
            <a:r>
              <a:rPr kumimoji="0" lang="en-US" sz="12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Tahoma" pitchFamily="34" charset="0"/>
                <a:ea typeface="+mn-ea"/>
                <a:cs typeface="Tahoma" pitchFamily="34" charset="0"/>
              </a:rPr>
              <a:t>his speech 12.12.2006:</a:t>
            </a:r>
          </a:p>
          <a:p>
            <a:pPr marL="342900" marR="0" lvl="0" indent="-342900" algn="just" defTabSz="914400" rtl="0" eaLnBrk="1" fontAlgn="base" latinLnBrk="0" hangingPunct="1">
              <a:lnSpc>
                <a:spcPct val="150000"/>
              </a:lnSpc>
              <a:spcBef>
                <a:spcPts val="0"/>
              </a:spcBef>
              <a:spcAft>
                <a:spcPct val="0"/>
              </a:spcAft>
              <a:buClrTx/>
              <a:buSzTx/>
              <a:buFontTx/>
              <a:buNone/>
              <a:tabLst/>
              <a:defRPr/>
            </a:pPr>
            <a:r>
              <a:rPr lang="en-GB" sz="1200" i="1" dirty="0" smtClean="0">
                <a:solidFill>
                  <a:schemeClr val="bg1"/>
                </a:solidFill>
                <a:latin typeface="Times New Roman" pitchFamily="18" charset="0"/>
                <a:cs typeface="Times New Roman" pitchFamily="18" charset="0"/>
              </a:rPr>
              <a:t>Some may feel satisfaction at repeatedly passing General Assembly resolutions or holding conferences that condemn Israel’s behaviour.  But one can also ask whether such steps bring any tangible relief or benefit to the Palestinians.  There have been decades of resolutions.  There has been a proliferation of special committees, sessions and Secretariat divisions and units.  Has any of this had an effect on Israel’s policies, other than to strengthen the belief in Israel, and among many of its supporters, that this great Organization is too one-sided to be allowed a significant role in the Middle East peace process?</a:t>
            </a:r>
            <a:endParaRPr lang="en-US" sz="1200" i="1" dirty="0" smtClean="0">
              <a:solidFill>
                <a:schemeClr val="bg1"/>
              </a:solidFill>
              <a:latin typeface="Times New Roman" pitchFamily="18" charset="0"/>
              <a:cs typeface="Times New Roman" pitchFamily="18" charset="0"/>
            </a:endParaRPr>
          </a:p>
          <a:p>
            <a:pPr marL="342900" lvl="0" indent="-342900" algn="just" rtl="0" fontAlgn="base">
              <a:lnSpc>
                <a:spcPct val="150000"/>
              </a:lnSpc>
              <a:spcAft>
                <a:spcPct val="0"/>
              </a:spcAft>
              <a:buNone/>
            </a:pPr>
            <a:endParaRPr lang="en-US" sz="1200" kern="0" dirty="0" smtClean="0">
              <a:solidFill>
                <a:schemeClr val="bg1"/>
              </a:solidFill>
              <a:latin typeface="Tahoma" pitchFamily="34" charset="0"/>
              <a:cs typeface="Tahoma" pitchFamily="34" charset="0"/>
            </a:endParaRPr>
          </a:p>
          <a:p>
            <a:pPr marL="342900" lvl="0" indent="-342900" algn="just" rtl="0" fontAlgn="base">
              <a:lnSpc>
                <a:spcPct val="150000"/>
              </a:lnSpc>
              <a:spcAft>
                <a:spcPct val="0"/>
              </a:spcAft>
              <a:buNone/>
            </a:pPr>
            <a:endParaRPr lang="he-IL" sz="1200" kern="0" dirty="0" smtClean="0">
              <a:solidFill>
                <a:schemeClr val="bg1"/>
              </a:solidFill>
              <a:latin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FED81906-4BCC-4C23-997A-502D714766E6}" type="slidenum">
              <a:rPr lang="he-IL" smtClean="0"/>
              <a:pPr/>
              <a:t>11</a:t>
            </a:fld>
            <a:endParaRPr 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D49C64-4928-465E-84B1-277D334EF910}" type="slidenum">
              <a:rPr lang="he-IL" altLang="he-IL" smtClean="0">
                <a:solidFill>
                  <a:prstClr val="black"/>
                </a:solidFill>
              </a:rPr>
              <a:pPr eaLnBrk="1" hangingPunct="1"/>
              <a:t>12</a:t>
            </a:fld>
            <a:endParaRPr lang="en-US" altLang="he-IL"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he-IL"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he-IL"/>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he-IL">
                <a:solidFill>
                  <a:prstClr val="black">
                    <a:tint val="75000"/>
                  </a:prstClr>
                </a:solidFill>
              </a:rPr>
              <a:t>משרד החוץ - אגף האו"ם וארב"ל</a:t>
            </a: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842A4B-3D8E-4EC6-B44A-B7E3E520A86F}" type="slidenum">
              <a:rPr lang="he-IL">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272632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2A6EBC70-BEFB-4B5A-B727-EDF317FF307D}" type="datetimeFigureOut">
              <a:rPr lang="he-IL" smtClean="0"/>
              <a:t>ד'/אייר/תשע"ז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085B268-83FD-4BEA-BB13-29E466553E24}"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6EBC70-BEFB-4B5A-B727-EDF317FF307D}" type="datetimeFigureOut">
              <a:rPr lang="he-IL" smtClean="0"/>
              <a:t>ד'/אייר/תשע"ז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85B268-83FD-4BEA-BB13-29E466553E24}"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2.pn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en-US" dirty="0" smtClean="0"/>
              <a:t>THE UN AND ISRAEL</a:t>
            </a:r>
            <a:endParaRPr lang="he-IL" dirty="0"/>
          </a:p>
        </p:txBody>
      </p:sp>
      <p:sp>
        <p:nvSpPr>
          <p:cNvPr id="3" name="כותרת משנה 2"/>
          <p:cNvSpPr>
            <a:spLocks noGrp="1"/>
          </p:cNvSpPr>
          <p:nvPr>
            <p:ph type="subTitle" idx="1"/>
          </p:nvPr>
        </p:nvSpPr>
        <p:spPr/>
        <p:txBody>
          <a:bodyPr/>
          <a:lstStyle/>
          <a:p>
            <a:r>
              <a:rPr lang="en-US" dirty="0" smtClean="0"/>
              <a:t>AN INTRODUCTION</a:t>
            </a:r>
            <a:endParaRPr lang="he-I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sz="quarter"/>
          </p:nvPr>
        </p:nvSpPr>
        <p:spPr>
          <a:xfrm>
            <a:off x="457200" y="57150"/>
            <a:ext cx="8229600" cy="1139825"/>
          </a:xfrm>
        </p:spPr>
        <p:txBody>
          <a:bodyPr/>
          <a:lstStyle/>
          <a:p>
            <a:pPr eaLnBrk="1" hangingPunct="1">
              <a:defRPr/>
            </a:pPr>
            <a:r>
              <a:rPr lang="en-US" b="1" kern="1200" dirty="0" smtClean="0">
                <a:ln w="28575">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a typeface="+mn-ea"/>
              </a:rPr>
              <a:t>THE UN AROUND US </a:t>
            </a:r>
            <a:endParaRPr lang="en-US" b="1" kern="1200" dirty="0" smtClean="0">
              <a:ln w="28575">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reflection blurRad="6350" stA="55000" endA="300" endPos="45500" dir="5400000" sy="-100000" algn="bl" rotWithShape="0"/>
              </a:effectLst>
              <a:ea typeface="+mn-ea"/>
            </a:endParaRPr>
          </a:p>
        </p:txBody>
      </p:sp>
      <p:sp>
        <p:nvSpPr>
          <p:cNvPr id="23557" name="Rectangle 3"/>
          <p:cNvSpPr>
            <a:spLocks noGrp="1" noChangeArrowheads="1"/>
          </p:cNvSpPr>
          <p:nvPr>
            <p:ph sz="quarter" idx="1"/>
          </p:nvPr>
        </p:nvSpPr>
        <p:spPr>
          <a:xfrm>
            <a:off x="179512" y="1124744"/>
            <a:ext cx="4038600" cy="3672408"/>
          </a:xfrm>
        </p:spPr>
        <p:txBody>
          <a:bodyPr>
            <a:normAutofit/>
          </a:bodyPr>
          <a:lstStyle/>
          <a:p>
            <a:pPr algn="ctr" eaLnBrk="1" hangingPunct="1">
              <a:buFontTx/>
              <a:buNone/>
              <a:defRPr/>
            </a:pPr>
            <a:r>
              <a:rPr lang="en-US" sz="3600" b="1" dirty="0" smtClean="0">
                <a:solidFill>
                  <a:schemeClr val="folHlink"/>
                </a:solidFill>
                <a:cs typeface="Guttman Adii-Light" pitchFamily="2" charset="-79"/>
              </a:rPr>
              <a:t>SG EMISSERIES</a:t>
            </a:r>
            <a:endParaRPr lang="he-IL" sz="3600" b="1" dirty="0" smtClean="0">
              <a:solidFill>
                <a:schemeClr val="folHlink"/>
              </a:solidFill>
              <a:cs typeface="Guttman Adii-Light" pitchFamily="2" charset="-79"/>
            </a:endParaRPr>
          </a:p>
          <a:p>
            <a:pPr algn="ctr" eaLnBrk="1" hangingPunct="1">
              <a:buFontTx/>
              <a:buNone/>
              <a:defRPr/>
            </a:pPr>
            <a:r>
              <a:rPr lang="he-IL" dirty="0" smtClean="0"/>
              <a:t> </a:t>
            </a:r>
            <a:r>
              <a:rPr lang="en-US" dirty="0" smtClean="0"/>
              <a:t>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 </a:t>
            </a:r>
            <a:r>
              <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(ירושלים)</a:t>
            </a: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UNSCOL</a:t>
            </a:r>
            <a:r>
              <a:rPr lang="he-IL" sz="1600" dirty="0" smtClean="0"/>
              <a:t> </a:t>
            </a: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(ביירות)</a:t>
            </a:r>
          </a:p>
          <a:p>
            <a:pPr algn="ctr" eaLnBrk="1" hangingPunct="1">
              <a:buFontTx/>
              <a:buNone/>
              <a:defRPr/>
            </a:pPr>
            <a:r>
              <a:rPr lang="he-IL" sz="16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הנציג ליישום 1559</a:t>
            </a:r>
          </a:p>
        </p:txBody>
      </p:sp>
      <p:sp>
        <p:nvSpPr>
          <p:cNvPr id="23558" name="Rectangle 4"/>
          <p:cNvSpPr>
            <a:spLocks noGrp="1" noChangeArrowheads="1"/>
          </p:cNvSpPr>
          <p:nvPr>
            <p:ph sz="quarter" idx="2"/>
          </p:nvPr>
        </p:nvSpPr>
        <p:spPr>
          <a:xfrm>
            <a:off x="4643438" y="1217613"/>
            <a:ext cx="4038600" cy="1689100"/>
          </a:xfrm>
        </p:spPr>
        <p:txBody>
          <a:bodyPr>
            <a:normAutofit fontScale="92500" lnSpcReduction="10000"/>
          </a:bodyPr>
          <a:lstStyle/>
          <a:p>
            <a:pPr algn="ctr" eaLnBrk="1" hangingPunct="1">
              <a:buFontTx/>
              <a:buNone/>
              <a:defRPr/>
            </a:pPr>
            <a:r>
              <a:rPr lang="en-US" sz="3600" b="1" dirty="0" smtClean="0">
                <a:solidFill>
                  <a:schemeClr val="folHlink"/>
                </a:solidFill>
                <a:cs typeface="Guttman Adii-Light" pitchFamily="2" charset="-79"/>
              </a:rPr>
              <a:t>PEACE KEEPING</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UNIFIL</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UNDOF</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UNTSO</a:t>
            </a:r>
          </a:p>
        </p:txBody>
      </p:sp>
      <p:sp>
        <p:nvSpPr>
          <p:cNvPr id="23559" name="Rectangle 5"/>
          <p:cNvSpPr>
            <a:spLocks noGrp="1" noChangeArrowheads="1"/>
          </p:cNvSpPr>
          <p:nvPr>
            <p:ph sz="quarter" idx="3"/>
          </p:nvPr>
        </p:nvSpPr>
        <p:spPr>
          <a:xfrm>
            <a:off x="395536" y="4670425"/>
            <a:ext cx="4038600" cy="2187575"/>
          </a:xfrm>
        </p:spPr>
        <p:txBody>
          <a:bodyPr/>
          <a:lstStyle/>
          <a:p>
            <a:pPr algn="ctr" eaLnBrk="1" hangingPunct="1">
              <a:buFontTx/>
              <a:buNone/>
              <a:defRPr/>
            </a:pPr>
            <a:r>
              <a:rPr lang="en-US" sz="3600" b="1" dirty="0" smtClean="0">
                <a:solidFill>
                  <a:schemeClr val="folHlink"/>
                </a:solidFill>
                <a:cs typeface="Guttman Adii-Light" pitchFamily="2" charset="-79"/>
              </a:rPr>
              <a:t>DEVELOPMENT</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UNDP</a:t>
            </a:r>
            <a:r>
              <a:rPr lang="he-IL" sz="2800" dirty="0" smtClean="0"/>
              <a:t> - </a:t>
            </a: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UNPP</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UNICEF</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UNEP</a:t>
            </a:r>
          </a:p>
        </p:txBody>
      </p:sp>
      <p:sp>
        <p:nvSpPr>
          <p:cNvPr id="23560" name="Rectangle 6"/>
          <p:cNvSpPr>
            <a:spLocks noGrp="1" noChangeArrowheads="1"/>
          </p:cNvSpPr>
          <p:nvPr>
            <p:ph sz="quarter" idx="4"/>
          </p:nvPr>
        </p:nvSpPr>
        <p:spPr>
          <a:xfrm>
            <a:off x="4644008" y="4869160"/>
            <a:ext cx="4038600" cy="1755775"/>
          </a:xfrm>
        </p:spPr>
        <p:txBody>
          <a:bodyPr>
            <a:normAutofit fontScale="85000" lnSpcReduction="20000"/>
          </a:bodyPr>
          <a:lstStyle/>
          <a:p>
            <a:pPr algn="ctr" eaLnBrk="1" hangingPunct="1">
              <a:buFontTx/>
              <a:buNone/>
              <a:defRPr/>
            </a:pPr>
            <a:r>
              <a:rPr lang="en-US" sz="3600" b="1" dirty="0" smtClean="0">
                <a:solidFill>
                  <a:schemeClr val="folHlink"/>
                </a:solidFill>
                <a:cs typeface="Guttman Adii-Light" pitchFamily="2" charset="-79"/>
              </a:rPr>
              <a:t>AID </a:t>
            </a:r>
            <a:endParaRPr lang="he-IL" sz="3600" b="1" dirty="0" smtClean="0">
              <a:solidFill>
                <a:schemeClr val="folHlink"/>
              </a:solidFill>
              <a:cs typeface="Guttman Adii-Light" pitchFamily="2" charset="-79"/>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UNRWA</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OCHA</a:t>
            </a: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WFP</a:t>
            </a:r>
            <a:endParaRPr lang="he-IL"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eaLnBrk="1" hangingPunct="1">
              <a:buFontTx/>
              <a:buNone/>
              <a:defRPr/>
            </a:pPr>
            <a:r>
              <a:rPr lang="en-US" sz="2400" b="1" kern="1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UNHCR</a:t>
            </a:r>
          </a:p>
        </p:txBody>
      </p:sp>
      <p:pic>
        <p:nvPicPr>
          <p:cNvPr id="63494" name="Picture 7" descr="Picture1"/>
          <p:cNvPicPr>
            <a:picLocks noChangeAspect="1" noChangeArrowheads="1"/>
          </p:cNvPicPr>
          <p:nvPr/>
        </p:nvPicPr>
        <p:blipFill>
          <a:blip r:embed="rId3" cstate="print"/>
          <a:srcRect/>
          <a:stretch>
            <a:fillRect/>
          </a:stretch>
        </p:blipFill>
        <p:spPr bwMode="auto">
          <a:xfrm>
            <a:off x="8027988" y="1322388"/>
            <a:ext cx="792162" cy="669925"/>
          </a:xfrm>
          <a:prstGeom prst="rect">
            <a:avLst/>
          </a:prstGeom>
          <a:noFill/>
          <a:ln w="9525">
            <a:noFill/>
            <a:miter lim="800000"/>
            <a:headEnd/>
            <a:tailEnd/>
          </a:ln>
        </p:spPr>
      </p:pic>
      <p:pic>
        <p:nvPicPr>
          <p:cNvPr id="63495" name="Picture 8" descr="Picture1"/>
          <p:cNvPicPr>
            <a:picLocks noChangeAspect="1" noChangeArrowheads="1"/>
          </p:cNvPicPr>
          <p:nvPr/>
        </p:nvPicPr>
        <p:blipFill>
          <a:blip r:embed="rId3" cstate="print"/>
          <a:srcRect/>
          <a:stretch>
            <a:fillRect/>
          </a:stretch>
        </p:blipFill>
        <p:spPr bwMode="auto">
          <a:xfrm>
            <a:off x="7884368" y="4869160"/>
            <a:ext cx="792162" cy="669925"/>
          </a:xfrm>
          <a:prstGeom prst="rect">
            <a:avLst/>
          </a:prstGeom>
          <a:noFill/>
          <a:ln w="9525">
            <a:noFill/>
            <a:miter lim="800000"/>
            <a:headEnd/>
            <a:tailEnd/>
          </a:ln>
        </p:spPr>
      </p:pic>
      <p:pic>
        <p:nvPicPr>
          <p:cNvPr id="63496" name="Picture 9" descr="Picture1"/>
          <p:cNvPicPr>
            <a:picLocks noChangeAspect="1" noChangeArrowheads="1"/>
          </p:cNvPicPr>
          <p:nvPr/>
        </p:nvPicPr>
        <p:blipFill>
          <a:blip r:embed="rId3" cstate="print"/>
          <a:srcRect/>
          <a:stretch>
            <a:fillRect/>
          </a:stretch>
        </p:blipFill>
        <p:spPr bwMode="auto">
          <a:xfrm>
            <a:off x="3851920" y="4869160"/>
            <a:ext cx="792162" cy="669925"/>
          </a:xfrm>
          <a:prstGeom prst="rect">
            <a:avLst/>
          </a:prstGeom>
          <a:noFill/>
          <a:ln w="9525">
            <a:noFill/>
            <a:miter lim="800000"/>
            <a:headEnd/>
            <a:tailEnd/>
          </a:ln>
        </p:spPr>
      </p:pic>
      <p:pic>
        <p:nvPicPr>
          <p:cNvPr id="63497" name="Picture 10" descr="Picture1"/>
          <p:cNvPicPr>
            <a:picLocks noChangeAspect="1" noChangeArrowheads="1"/>
          </p:cNvPicPr>
          <p:nvPr/>
        </p:nvPicPr>
        <p:blipFill>
          <a:blip r:embed="rId3" cstate="print"/>
          <a:srcRect/>
          <a:stretch>
            <a:fillRect/>
          </a:stretch>
        </p:blipFill>
        <p:spPr bwMode="auto">
          <a:xfrm>
            <a:off x="3635896" y="1340768"/>
            <a:ext cx="792163" cy="669925"/>
          </a:xfrm>
          <a:prstGeom prst="rect">
            <a:avLst/>
          </a:prstGeom>
          <a:noFill/>
          <a:ln w="9525">
            <a:noFill/>
            <a:miter lim="800000"/>
            <a:headEnd/>
            <a:tailEnd/>
          </a:ln>
        </p:spPr>
      </p:pic>
      <p:pic>
        <p:nvPicPr>
          <p:cNvPr id="24578" name="Picture 2" descr="http://2.bp.blogspot.com/-BfHJz-m63hU/TmVrjfj-LJI/AAAAAAAABjU/ARBT5IpBFdE/s1600/United+Nations+Interim+Force+in+Lebanon+%2528UNIFIL-FINUL%2529.jpg"/>
          <p:cNvPicPr>
            <a:picLocks noChangeAspect="1" noChangeArrowheads="1"/>
          </p:cNvPicPr>
          <p:nvPr/>
        </p:nvPicPr>
        <p:blipFill>
          <a:blip r:embed="rId4" cstate="print"/>
          <a:srcRect/>
          <a:stretch>
            <a:fillRect/>
          </a:stretch>
        </p:blipFill>
        <p:spPr bwMode="auto">
          <a:xfrm>
            <a:off x="5364088" y="2924944"/>
            <a:ext cx="2857500" cy="1895476"/>
          </a:xfrm>
          <a:prstGeom prst="rect">
            <a:avLst/>
          </a:prstGeom>
          <a:noFill/>
        </p:spPr>
      </p:pic>
      <p:pic>
        <p:nvPicPr>
          <p:cNvPr id="24580" name="Picture 4" descr="http://downloads.unmultimedia.org/photo/medium/137/137984.jpg"/>
          <p:cNvPicPr>
            <a:picLocks noChangeAspect="1" noChangeArrowheads="1"/>
          </p:cNvPicPr>
          <p:nvPr/>
        </p:nvPicPr>
        <p:blipFill>
          <a:blip r:embed="rId5" cstate="print"/>
          <a:srcRect/>
          <a:stretch>
            <a:fillRect/>
          </a:stretch>
        </p:blipFill>
        <p:spPr bwMode="auto">
          <a:xfrm>
            <a:off x="1331640" y="2420888"/>
            <a:ext cx="2316213" cy="1584176"/>
          </a:xfrm>
          <a:prstGeom prst="rect">
            <a:avLst/>
          </a:prstGeom>
          <a:noFill/>
        </p:spPr>
      </p:pic>
    </p:spTree>
    <p:extLst>
      <p:ext uri="{BB962C8B-B14F-4D97-AF65-F5344CB8AC3E}">
        <p14:creationId xmlns:p14="http://schemas.microsoft.com/office/powerpoint/2010/main" xmlns="" val="13573461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990600"/>
            <a:ext cx="3810000" cy="461665"/>
          </a:xfrm>
          <a:prstGeom prst="rect">
            <a:avLst/>
          </a:prstGeom>
          <a:noFill/>
        </p:spPr>
        <p:txBody>
          <a:bodyPr wrap="square" rtlCol="0">
            <a:spAutoFit/>
          </a:bodyPr>
          <a:lstStyle/>
          <a:p>
            <a:pPr algn="ctr"/>
            <a:r>
              <a:rPr lang="en-US" sz="2400" b="1" dirty="0" smtClean="0">
                <a:solidFill>
                  <a:schemeClr val="tx2">
                    <a:lumMod val="60000"/>
                    <a:lumOff val="40000"/>
                  </a:schemeClr>
                </a:solidFill>
                <a:effectLst>
                  <a:outerShdw blurRad="38100" dist="38100" dir="2700000" algn="tl">
                    <a:srgbClr val="000000">
                      <a:alpha val="43137"/>
                    </a:srgbClr>
                  </a:outerShdw>
                </a:effectLst>
              </a:rPr>
              <a:t>    DOUBLE STANDARD</a:t>
            </a:r>
            <a:endParaRPr lang="en-US" sz="2400" b="1" dirty="0">
              <a:solidFill>
                <a:schemeClr val="tx2">
                  <a:lumMod val="60000"/>
                  <a:lumOff val="40000"/>
                </a:schemeClr>
              </a:solidFill>
              <a:effectLst>
                <a:outerShdw blurRad="38100" dist="38100" dir="2700000" algn="tl">
                  <a:srgbClr val="000000">
                    <a:alpha val="43137"/>
                  </a:srgbClr>
                </a:outerShdw>
              </a:effectLst>
            </a:endParaRPr>
          </a:p>
        </p:txBody>
      </p:sp>
      <p:sp>
        <p:nvSpPr>
          <p:cNvPr id="7170" name="Rectangle 2"/>
          <p:cNvSpPr>
            <a:spLocks noChangeArrowheads="1"/>
          </p:cNvSpPr>
          <p:nvPr/>
        </p:nvSpPr>
        <p:spPr bwMode="auto">
          <a:xfrm>
            <a:off x="1447800" y="1135696"/>
            <a:ext cx="54102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eaLnBrk="1" fontAlgn="base" latinLnBrk="0" hangingPunct="1">
              <a:lnSpc>
                <a:spcPct val="100000"/>
              </a:lnSpc>
              <a:spcBef>
                <a:spcPct val="0"/>
              </a:spcBef>
              <a:spcAft>
                <a:spcPct val="0"/>
              </a:spcAft>
              <a:buClrTx/>
              <a:buSzTx/>
              <a:buFontTx/>
              <a:buNone/>
              <a:tabLst/>
            </a:pPr>
            <a:endParaRPr lang="en-US" sz="1400" b="1" dirty="0" smtClean="0">
              <a:ea typeface="Times New Roman" pitchFamily="18" charset="0"/>
            </a:endParaRPr>
          </a:p>
          <a:p>
            <a:pPr marL="0" marR="0" lvl="0" indent="0" algn="ctr" defTabSz="91440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Council</a:t>
            </a:r>
          </a:p>
          <a:p>
            <a:pPr marL="0" marR="0" lvl="0" indent="0" algn="ctr" defTabSz="91440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Agenda</a:t>
            </a:r>
            <a:endParaRPr lang="en-US" sz="900" i="1" dirty="0" smtClean="0">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	Organizational and procedural matters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2.	Annual report of the United Nations High Commissioner for Human Rights and reports of the 	Office of the High Commissioner and the Secretary General</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3.	Promotion and protection of all human rights, civil, political, economic, social and cultural 	rights, including the right to</a:t>
            </a:r>
            <a:r>
              <a:rPr kumimoji="0" lang="en-US" sz="9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development</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4.</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situations that require the Council‘s attention</a:t>
            </a:r>
            <a:r>
              <a:rPr kumimoji="0" lang="en-US" sz="900" b="1" i="0"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(Rest of the World)</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5. 	Human Rights bodies and mechanisms</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6. 	Universal Period Review</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7.</a:t>
            </a:r>
            <a:r>
              <a:rPr kumimoji="0" lang="en-US" sz="11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9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Human rights situation in Palestine and other occupied Arab territories</a:t>
            </a:r>
            <a:r>
              <a:rPr kumimoji="0" lang="en-US" sz="9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1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(Palestine)</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8.	Follow-up and implementation on the Vienna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9. 	Racism, racial discrimination and xenophobia and related forms of intolerance, follow-up and 	implementation of the Durban Declaration and </a:t>
            </a:r>
            <a:r>
              <a:rPr kumimoji="0" lang="en-US" sz="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Programme</a:t>
            </a: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Action  </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Item 10. 	Technical assistance and capacity-building</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descr="un_logo_black (1).gif"/>
          <p:cNvPicPr>
            <a:picLocks noChangeAspect="1"/>
          </p:cNvPicPr>
          <p:nvPr/>
        </p:nvPicPr>
        <p:blipFill>
          <a:blip r:embed="rId3" cstate="print"/>
          <a:stretch>
            <a:fillRect/>
          </a:stretch>
        </p:blipFill>
        <p:spPr>
          <a:xfrm>
            <a:off x="3886200" y="5791200"/>
            <a:ext cx="694765" cy="738187"/>
          </a:xfrm>
          <a:prstGeom prst="rect">
            <a:avLst/>
          </a:prstGeom>
        </p:spPr>
      </p:pic>
      <p:sp>
        <p:nvSpPr>
          <p:cNvPr id="18" name="Rectangle 17"/>
          <p:cNvSpPr/>
          <p:nvPr/>
        </p:nvSpPr>
        <p:spPr>
          <a:xfrm>
            <a:off x="2971800" y="152400"/>
            <a:ext cx="30480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solidFill>
                  <a:srgbClr val="002060"/>
                </a:solidFill>
              </a:rPr>
              <a:t>Israel and the UN</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952500"/>
            <a:ext cx="7391400" cy="575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ext Box 6"/>
          <p:cNvSpPr txBox="1">
            <a:spLocks noChangeArrowheads="1"/>
          </p:cNvSpPr>
          <p:nvPr/>
        </p:nvSpPr>
        <p:spPr bwMode="auto">
          <a:xfrm>
            <a:off x="1295400" y="304800"/>
            <a:ext cx="678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he-IL" sz="2400" b="1">
                <a:solidFill>
                  <a:srgbClr val="333399"/>
                </a:solidFill>
                <a:latin typeface="Palatino Linotype" pitchFamily="18" charset="0"/>
              </a:rPr>
              <a:t>Institutional Bias</a:t>
            </a:r>
          </a:p>
        </p:txBody>
      </p:sp>
      <p:sp>
        <p:nvSpPr>
          <p:cNvPr id="86023" name="AutoShape 7"/>
          <p:cNvSpPr>
            <a:spLocks noChangeArrowheads="1"/>
          </p:cNvSpPr>
          <p:nvPr/>
        </p:nvSpPr>
        <p:spPr bwMode="auto">
          <a:xfrm>
            <a:off x="2879725" y="5227638"/>
            <a:ext cx="800100" cy="625475"/>
          </a:xfrm>
          <a:prstGeom prst="roundRect">
            <a:avLst>
              <a:gd name="adj" fmla="val 16667"/>
            </a:avLst>
          </a:prstGeom>
          <a:noFill/>
          <a:ln w="762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he-IL" altLang="he-IL">
              <a:solidFill>
                <a:srgbClr val="000000"/>
              </a:solidFill>
            </a:endParaRPr>
          </a:p>
        </p:txBody>
      </p:sp>
    </p:spTree>
    <p:extLst>
      <p:ext uri="{BB962C8B-B14F-4D97-AF65-F5344CB8AC3E}">
        <p14:creationId xmlns:p14="http://schemas.microsoft.com/office/powerpoint/2010/main" xmlns="" val="2040200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indefinite" fill="hold" grpId="0" nodeType="clickEffect">
                                  <p:stCondLst>
                                    <p:cond delay="0"/>
                                  </p:stCondLst>
                                  <p:childTnLst>
                                    <p:anim calcmode="discrete" valueType="str">
                                      <p:cBhvr>
                                        <p:cTn id="6" dur="1000" fill="hold"/>
                                        <p:tgtEl>
                                          <p:spTgt spid="860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899592" y="333375"/>
            <a:ext cx="7488832" cy="647353"/>
          </a:xfrm>
        </p:spPr>
        <p:txBody>
          <a:bodyPr>
            <a:normAutofit fontScale="90000"/>
          </a:bodyPr>
          <a:lstStyle/>
          <a:p>
            <a:pPr>
              <a:defRPr/>
            </a:pPr>
            <a:r>
              <a:rPr lang="he-IL" sz="4000" dirty="0" smtClean="0">
                <a:solidFill>
                  <a:schemeClr val="bg1"/>
                </a:solidFill>
              </a:rPr>
              <a:t>הרוב האוטומטי-</a:t>
            </a:r>
            <a:r>
              <a:rPr lang="en-US" sz="4000" dirty="0" smtClean="0">
                <a:solidFill>
                  <a:schemeClr val="bg1"/>
                </a:solidFill>
              </a:rPr>
              <a:t>  </a:t>
            </a:r>
            <a:r>
              <a:rPr lang="en-US" sz="4000" dirty="0" smtClean="0">
                <a:solidFill>
                  <a:schemeClr val="bg1"/>
                </a:solidFill>
              </a:rPr>
              <a:t>Au</a:t>
            </a:r>
            <a:r>
              <a:rPr lang="he-IL" sz="4000" dirty="0">
                <a:solidFill>
                  <a:schemeClr val="bg1"/>
                </a:solidFill>
              </a:rPr>
              <a:t> הרוב </a:t>
            </a:r>
            <a:r>
              <a:rPr lang="he-IL" sz="4000" dirty="0" smtClean="0">
                <a:solidFill>
                  <a:schemeClr val="bg1"/>
                </a:solidFill>
              </a:rPr>
              <a:t>האוטומטי-</a:t>
            </a:r>
            <a:r>
              <a:rPr lang="en-US" sz="4000" dirty="0" smtClean="0">
                <a:solidFill>
                  <a:schemeClr val="bg1"/>
                </a:solidFill>
              </a:rPr>
              <a:t>,,</a:t>
            </a:r>
            <a:br>
              <a:rPr lang="en-US" sz="4000" dirty="0" smtClean="0">
                <a:solidFill>
                  <a:schemeClr val="bg1"/>
                </a:solidFill>
              </a:rPr>
            </a:br>
            <a:r>
              <a:rPr lang="en-US" sz="3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sz="3600"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Automatic Majority</a:t>
            </a:r>
            <a:endParaRPr lang="en-US" sz="4000" dirty="0" smtClean="0">
              <a:solidFill>
                <a:schemeClr val="bg1"/>
              </a:solidFill>
            </a:endParaRPr>
          </a:p>
        </p:txBody>
      </p:sp>
      <p:sp>
        <p:nvSpPr>
          <p:cNvPr id="12291" name="Oval 19"/>
          <p:cNvSpPr>
            <a:spLocks noChangeArrowheads="1"/>
          </p:cNvSpPr>
          <p:nvPr/>
        </p:nvSpPr>
        <p:spPr bwMode="auto">
          <a:xfrm>
            <a:off x="1979613" y="1484313"/>
            <a:ext cx="5041900" cy="5041900"/>
          </a:xfrm>
          <a:prstGeom prst="ellipse">
            <a:avLst/>
          </a:prstGeom>
          <a:solidFill>
            <a:srgbClr val="CCFFCC"/>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he-IL" smtClean="0">
              <a:solidFill>
                <a:prstClr val="white"/>
              </a:solidFill>
            </a:endParaRPr>
          </a:p>
        </p:txBody>
      </p:sp>
      <p:sp>
        <p:nvSpPr>
          <p:cNvPr id="12292" name="Oval 21"/>
          <p:cNvSpPr>
            <a:spLocks noChangeArrowheads="1"/>
          </p:cNvSpPr>
          <p:nvPr/>
        </p:nvSpPr>
        <p:spPr bwMode="auto">
          <a:xfrm>
            <a:off x="2339975" y="1484313"/>
            <a:ext cx="4103688" cy="3960812"/>
          </a:xfrm>
          <a:prstGeom prst="ellipse">
            <a:avLst/>
          </a:prstGeom>
          <a:solidFill>
            <a:srgbClr val="FF0000">
              <a:alpha val="59999"/>
            </a:srgbClr>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3" name="Oval 22"/>
          <p:cNvSpPr>
            <a:spLocks noChangeArrowheads="1"/>
          </p:cNvSpPr>
          <p:nvPr/>
        </p:nvSpPr>
        <p:spPr bwMode="auto">
          <a:xfrm>
            <a:off x="2916238" y="1484313"/>
            <a:ext cx="2882900" cy="2879725"/>
          </a:xfrm>
          <a:prstGeom prst="ellipse">
            <a:avLst/>
          </a:prstGeom>
          <a:solidFill>
            <a:srgbClr val="CC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4" name="Oval 25"/>
          <p:cNvSpPr>
            <a:spLocks noChangeArrowheads="1"/>
          </p:cNvSpPr>
          <p:nvPr/>
        </p:nvSpPr>
        <p:spPr bwMode="auto">
          <a:xfrm>
            <a:off x="3995738" y="5516563"/>
            <a:ext cx="936625" cy="935037"/>
          </a:xfrm>
          <a:prstGeom prst="ellipse">
            <a:avLst/>
          </a:prstGeom>
          <a:solidFill>
            <a:srgbClr val="FFFF99"/>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srgbClr val="DA1F28"/>
                </a:solidFill>
              </a:rPr>
              <a:t>28</a:t>
            </a:r>
          </a:p>
        </p:txBody>
      </p:sp>
      <p:sp>
        <p:nvSpPr>
          <p:cNvPr id="12295" name="Oval 28"/>
          <p:cNvSpPr>
            <a:spLocks noChangeArrowheads="1"/>
          </p:cNvSpPr>
          <p:nvPr/>
        </p:nvSpPr>
        <p:spPr bwMode="auto">
          <a:xfrm>
            <a:off x="6227763" y="5013325"/>
            <a:ext cx="288925" cy="288925"/>
          </a:xfrm>
          <a:prstGeom prst="ellipse">
            <a:avLst/>
          </a:prstGeom>
          <a:solidFill>
            <a:srgbClr val="00CC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smtClean="0">
                <a:solidFill>
                  <a:prstClr val="white"/>
                </a:solidFill>
              </a:rPr>
              <a:t>3</a:t>
            </a:r>
          </a:p>
        </p:txBody>
      </p:sp>
      <p:sp>
        <p:nvSpPr>
          <p:cNvPr id="12296" name="Oval 30"/>
          <p:cNvSpPr>
            <a:spLocks noChangeArrowheads="1"/>
          </p:cNvSpPr>
          <p:nvPr/>
        </p:nvSpPr>
        <p:spPr bwMode="auto">
          <a:xfrm>
            <a:off x="5435600" y="5734050"/>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7" name="Oval 34"/>
          <p:cNvSpPr>
            <a:spLocks noChangeArrowheads="1"/>
          </p:cNvSpPr>
          <p:nvPr/>
        </p:nvSpPr>
        <p:spPr bwMode="auto">
          <a:xfrm>
            <a:off x="3635375" y="1484313"/>
            <a:ext cx="1441450" cy="1441450"/>
          </a:xfrm>
          <a:prstGeom prst="ellipse">
            <a:avLst/>
          </a:prstGeom>
          <a:solidFill>
            <a:srgbClr val="FF0000"/>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he-IL" dirty="0" smtClean="0">
                <a:solidFill>
                  <a:prstClr val="white"/>
                </a:solidFill>
              </a:rPr>
              <a:t>22</a:t>
            </a:r>
          </a:p>
        </p:txBody>
      </p:sp>
      <p:sp>
        <p:nvSpPr>
          <p:cNvPr id="12298" name="Oval 35"/>
          <p:cNvSpPr>
            <a:spLocks noChangeArrowheads="1"/>
          </p:cNvSpPr>
          <p:nvPr/>
        </p:nvSpPr>
        <p:spPr bwMode="auto">
          <a:xfrm>
            <a:off x="5867400" y="5445125"/>
            <a:ext cx="144463" cy="142875"/>
          </a:xfrm>
          <a:prstGeom prst="ellipse">
            <a:avLst/>
          </a:prstGeom>
          <a:solidFill>
            <a:srgbClr val="0000FF"/>
          </a:solidFill>
          <a:ln w="19050">
            <a:solidFill>
              <a:schemeClr val="tx1"/>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endParaRPr lang="en-US" altLang="he-IL" smtClean="0">
              <a:solidFill>
                <a:prstClr val="white"/>
              </a:solidFill>
            </a:endParaRPr>
          </a:p>
        </p:txBody>
      </p:sp>
      <p:sp>
        <p:nvSpPr>
          <p:cNvPr id="12299" name="Text Box 36"/>
          <p:cNvSpPr txBox="1">
            <a:spLocks noChangeArrowheads="1"/>
          </p:cNvSpPr>
          <p:nvPr/>
        </p:nvSpPr>
        <p:spPr bwMode="auto">
          <a:xfrm>
            <a:off x="3635376" y="4868863"/>
            <a:ext cx="1224656"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120/134</a:t>
            </a:r>
          </a:p>
        </p:txBody>
      </p:sp>
      <p:sp>
        <p:nvSpPr>
          <p:cNvPr id="12300" name="Text Box 37"/>
          <p:cNvSpPr txBox="1">
            <a:spLocks noChangeArrowheads="1"/>
          </p:cNvSpPr>
          <p:nvPr/>
        </p:nvSpPr>
        <p:spPr bwMode="auto">
          <a:xfrm>
            <a:off x="3826669" y="3516592"/>
            <a:ext cx="781049"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dirty="0" smtClean="0">
                <a:solidFill>
                  <a:prstClr val="black"/>
                </a:solidFill>
              </a:rPr>
              <a:t>57</a:t>
            </a:r>
          </a:p>
        </p:txBody>
      </p:sp>
      <p:sp>
        <p:nvSpPr>
          <p:cNvPr id="12301" name="Text Box 39"/>
          <p:cNvSpPr txBox="1">
            <a:spLocks noChangeArrowheads="1"/>
          </p:cNvSpPr>
          <p:nvPr/>
        </p:nvSpPr>
        <p:spPr bwMode="auto">
          <a:xfrm>
            <a:off x="7019925" y="1989138"/>
            <a:ext cx="1873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
        <p:nvSpPr>
          <p:cNvPr id="12302" name="Rectangle 40"/>
          <p:cNvSpPr>
            <a:spLocks noChangeArrowheads="1"/>
          </p:cNvSpPr>
          <p:nvPr/>
        </p:nvSpPr>
        <p:spPr bwMode="auto">
          <a:xfrm>
            <a:off x="6661150" y="1700213"/>
            <a:ext cx="14938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smtClean="0">
                <a:solidFill>
                  <a:prstClr val="black"/>
                </a:solidFill>
              </a:rPr>
              <a:t>הליגה הערבית</a:t>
            </a:r>
          </a:p>
          <a:p>
            <a:pPr eaLnBrk="1" fontAlgn="base" hangingPunct="1">
              <a:spcBef>
                <a:spcPct val="0"/>
              </a:spcBef>
              <a:spcAft>
                <a:spcPct val="0"/>
              </a:spcAft>
            </a:pPr>
            <a:r>
              <a:rPr lang="en-US" altLang="he-IL" smtClean="0">
                <a:solidFill>
                  <a:prstClr val="black"/>
                </a:solidFill>
              </a:rPr>
              <a:t>Arab league</a:t>
            </a:r>
          </a:p>
        </p:txBody>
      </p:sp>
      <p:sp>
        <p:nvSpPr>
          <p:cNvPr id="12303" name="Rectangle 41"/>
          <p:cNvSpPr>
            <a:spLocks noChangeArrowheads="1"/>
          </p:cNvSpPr>
          <p:nvPr/>
        </p:nvSpPr>
        <p:spPr bwMode="auto">
          <a:xfrm>
            <a:off x="6227763" y="2420938"/>
            <a:ext cx="23050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he-IL" altLang="he-IL" dirty="0" smtClean="0">
                <a:solidFill>
                  <a:prstClr val="black"/>
                </a:solidFill>
              </a:rPr>
              <a:t>ארגון המדינות המוסלמיות </a:t>
            </a:r>
            <a:r>
              <a:rPr lang="en-US" altLang="he-IL" dirty="0" smtClean="0">
                <a:solidFill>
                  <a:prstClr val="black"/>
                </a:solidFill>
              </a:rPr>
              <a:t>OIC</a:t>
            </a:r>
          </a:p>
        </p:txBody>
      </p:sp>
      <p:sp>
        <p:nvSpPr>
          <p:cNvPr id="12304" name="Text Box 42"/>
          <p:cNvSpPr txBox="1">
            <a:spLocks noChangeArrowheads="1"/>
          </p:cNvSpPr>
          <p:nvPr/>
        </p:nvSpPr>
        <p:spPr bwMode="auto">
          <a:xfrm>
            <a:off x="6821488" y="3382725"/>
            <a:ext cx="1549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dirty="0" err="1" smtClean="0">
                <a:solidFill>
                  <a:prstClr val="black"/>
                </a:solidFill>
              </a:rPr>
              <a:t>הבלמ"ז</a:t>
            </a:r>
            <a:r>
              <a:rPr lang="en-US" altLang="he-IL" dirty="0" smtClean="0">
                <a:solidFill>
                  <a:prstClr val="black"/>
                </a:solidFill>
              </a:rPr>
              <a:t>G77/</a:t>
            </a:r>
            <a:endParaRPr lang="he-IL" altLang="he-IL" dirty="0" smtClean="0">
              <a:solidFill>
                <a:prstClr val="black"/>
              </a:solidFill>
            </a:endParaRPr>
          </a:p>
        </p:txBody>
      </p:sp>
      <p:sp>
        <p:nvSpPr>
          <p:cNvPr id="12305" name="Rectangle 43"/>
          <p:cNvSpPr>
            <a:spLocks noChangeArrowheads="1"/>
          </p:cNvSpPr>
          <p:nvPr/>
        </p:nvSpPr>
        <p:spPr bwMode="auto">
          <a:xfrm>
            <a:off x="251520" y="1700808"/>
            <a:ext cx="23002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US" altLang="he-IL" smtClean="0">
                <a:solidFill>
                  <a:prstClr val="black"/>
                </a:solidFill>
              </a:rPr>
              <a:t>Member states - 193</a:t>
            </a:r>
          </a:p>
        </p:txBody>
      </p:sp>
      <p:sp>
        <p:nvSpPr>
          <p:cNvPr id="12306" name="Text Box 50"/>
          <p:cNvSpPr txBox="1">
            <a:spLocks noChangeArrowheads="1"/>
          </p:cNvSpPr>
          <p:nvPr/>
        </p:nvSpPr>
        <p:spPr bwMode="auto">
          <a:xfrm>
            <a:off x="5940425" y="6248400"/>
            <a:ext cx="5762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EU</a:t>
            </a:r>
          </a:p>
        </p:txBody>
      </p:sp>
      <p:sp>
        <p:nvSpPr>
          <p:cNvPr id="12307" name="Text Box 51"/>
          <p:cNvSpPr txBox="1">
            <a:spLocks noChangeArrowheads="1"/>
          </p:cNvSpPr>
          <p:nvPr/>
        </p:nvSpPr>
        <p:spPr bwMode="auto">
          <a:xfrm>
            <a:off x="7812088" y="4797425"/>
            <a:ext cx="133191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Canada</a:t>
            </a:r>
          </a:p>
          <a:p>
            <a:pPr eaLnBrk="1" fontAlgn="base" hangingPunct="1">
              <a:spcBef>
                <a:spcPct val="50000"/>
              </a:spcBef>
              <a:spcAft>
                <a:spcPct val="0"/>
              </a:spcAft>
            </a:pPr>
            <a:r>
              <a:rPr lang="en-US" altLang="he-IL" smtClean="0">
                <a:solidFill>
                  <a:prstClr val="black"/>
                </a:solidFill>
              </a:rPr>
              <a:t>Australia</a:t>
            </a:r>
          </a:p>
          <a:p>
            <a:pPr eaLnBrk="1" fontAlgn="base" hangingPunct="1">
              <a:spcBef>
                <a:spcPct val="50000"/>
              </a:spcBef>
              <a:spcAft>
                <a:spcPct val="0"/>
              </a:spcAft>
            </a:pPr>
            <a:r>
              <a:rPr lang="en-US" altLang="he-IL" smtClean="0">
                <a:solidFill>
                  <a:prstClr val="black"/>
                </a:solidFill>
              </a:rPr>
              <a:t>NZ</a:t>
            </a:r>
          </a:p>
        </p:txBody>
      </p:sp>
      <p:sp>
        <p:nvSpPr>
          <p:cNvPr id="12308" name="Text Box 52"/>
          <p:cNvSpPr txBox="1">
            <a:spLocks noChangeArrowheads="1"/>
          </p:cNvSpPr>
          <p:nvPr/>
        </p:nvSpPr>
        <p:spPr bwMode="auto">
          <a:xfrm>
            <a:off x="6227763" y="5589588"/>
            <a:ext cx="15113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en-US" altLang="he-IL" smtClean="0">
                <a:solidFill>
                  <a:prstClr val="black"/>
                </a:solidFill>
              </a:rPr>
              <a:t>USA</a:t>
            </a:r>
          </a:p>
        </p:txBody>
      </p:sp>
      <p:sp>
        <p:nvSpPr>
          <p:cNvPr id="12309" name="Text Box 53"/>
          <p:cNvSpPr txBox="1">
            <a:spLocks noChangeArrowheads="1"/>
          </p:cNvSpPr>
          <p:nvPr/>
        </p:nvSpPr>
        <p:spPr bwMode="auto">
          <a:xfrm>
            <a:off x="6227763" y="5732463"/>
            <a:ext cx="13684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r>
              <a:rPr lang="he-IL" altLang="he-IL" smtClean="0">
                <a:solidFill>
                  <a:prstClr val="black"/>
                </a:solidFill>
              </a:rPr>
              <a:t>        </a:t>
            </a:r>
            <a:r>
              <a:rPr lang="en-US" altLang="he-IL" smtClean="0">
                <a:solidFill>
                  <a:prstClr val="black"/>
                </a:solidFill>
              </a:rPr>
              <a:t>ISRAEL</a:t>
            </a:r>
          </a:p>
        </p:txBody>
      </p:sp>
      <p:sp>
        <p:nvSpPr>
          <p:cNvPr id="12310" name="Line 54"/>
          <p:cNvSpPr>
            <a:spLocks noChangeShapeType="1"/>
          </p:cNvSpPr>
          <p:nvPr/>
        </p:nvSpPr>
        <p:spPr bwMode="auto">
          <a:xfrm flipH="1">
            <a:off x="4643438" y="1916113"/>
            <a:ext cx="201771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1" name="Line 55"/>
          <p:cNvSpPr>
            <a:spLocks noChangeShapeType="1"/>
          </p:cNvSpPr>
          <p:nvPr/>
        </p:nvSpPr>
        <p:spPr bwMode="auto">
          <a:xfrm flipH="1">
            <a:off x="4607718" y="2743200"/>
            <a:ext cx="2375694" cy="835026"/>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2" name="Line 56"/>
          <p:cNvSpPr>
            <a:spLocks noChangeShapeType="1"/>
          </p:cNvSpPr>
          <p:nvPr/>
        </p:nvSpPr>
        <p:spPr bwMode="auto">
          <a:xfrm flipH="1">
            <a:off x="4856856" y="3683794"/>
            <a:ext cx="2379762" cy="1292225"/>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3" name="Line 57"/>
          <p:cNvSpPr>
            <a:spLocks noChangeShapeType="1"/>
          </p:cNvSpPr>
          <p:nvPr/>
        </p:nvSpPr>
        <p:spPr bwMode="auto">
          <a:xfrm flipH="1">
            <a:off x="6588125" y="5013325"/>
            <a:ext cx="1296988" cy="144463"/>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4" name="Line 58"/>
          <p:cNvSpPr>
            <a:spLocks noChangeShapeType="1"/>
          </p:cNvSpPr>
          <p:nvPr/>
        </p:nvSpPr>
        <p:spPr bwMode="auto">
          <a:xfrm flipH="1" flipV="1">
            <a:off x="5943600" y="5486400"/>
            <a:ext cx="10668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5" name="Line 59"/>
          <p:cNvSpPr>
            <a:spLocks noChangeShapeType="1"/>
          </p:cNvSpPr>
          <p:nvPr/>
        </p:nvSpPr>
        <p:spPr bwMode="auto">
          <a:xfrm flipH="1" flipV="1">
            <a:off x="5410200" y="5791200"/>
            <a:ext cx="122555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6" name="Line 60"/>
          <p:cNvSpPr>
            <a:spLocks noChangeShapeType="1"/>
          </p:cNvSpPr>
          <p:nvPr/>
        </p:nvSpPr>
        <p:spPr bwMode="auto">
          <a:xfrm flipH="1" flipV="1">
            <a:off x="4356100" y="6092825"/>
            <a:ext cx="1584325"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7" name="Line 61"/>
          <p:cNvSpPr>
            <a:spLocks noChangeShapeType="1"/>
          </p:cNvSpPr>
          <p:nvPr/>
        </p:nvSpPr>
        <p:spPr bwMode="auto">
          <a:xfrm>
            <a:off x="4427538" y="2565400"/>
            <a:ext cx="0" cy="792163"/>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8" name="Line 62"/>
          <p:cNvSpPr>
            <a:spLocks noChangeShapeType="1"/>
          </p:cNvSpPr>
          <p:nvPr/>
        </p:nvSpPr>
        <p:spPr bwMode="auto">
          <a:xfrm>
            <a:off x="4427538" y="4005263"/>
            <a:ext cx="0" cy="792162"/>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19" name="Line 63"/>
          <p:cNvSpPr>
            <a:spLocks noChangeShapeType="1"/>
          </p:cNvSpPr>
          <p:nvPr/>
        </p:nvSpPr>
        <p:spPr bwMode="auto">
          <a:xfrm>
            <a:off x="1763713" y="1773238"/>
            <a:ext cx="598487" cy="9699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he-IL" smtClean="0">
              <a:solidFill>
                <a:prstClr val="white"/>
              </a:solidFill>
              <a:latin typeface="Arial" pitchFamily="34" charset="0"/>
            </a:endParaRPr>
          </a:p>
        </p:txBody>
      </p:sp>
      <p:sp>
        <p:nvSpPr>
          <p:cNvPr id="12320" name="Text Box 64"/>
          <p:cNvSpPr txBox="1">
            <a:spLocks noChangeArrowheads="1"/>
          </p:cNvSpPr>
          <p:nvPr/>
        </p:nvSpPr>
        <p:spPr bwMode="auto">
          <a:xfrm>
            <a:off x="2282825" y="68580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50000"/>
              </a:spcBef>
              <a:spcAft>
                <a:spcPct val="0"/>
              </a:spcAft>
            </a:pPr>
            <a:endParaRPr lang="en-US" altLang="he-IL" smtClean="0">
              <a:solidFill>
                <a:prstClr val="white"/>
              </a:solidFill>
            </a:endParaRPr>
          </a:p>
        </p:txBody>
      </p:sp>
    </p:spTree>
    <p:extLst>
      <p:ext uri="{BB962C8B-B14F-4D97-AF65-F5344CB8AC3E}">
        <p14:creationId xmlns:p14="http://schemas.microsoft.com/office/powerpoint/2010/main" xmlns="" val="1261610677"/>
      </p:ext>
    </p:extLst>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he-IL"/>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90550"/>
            <a:ext cx="9144000" cy="5676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39320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4544" y="1124744"/>
            <a:ext cx="975360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מלבן 2"/>
          <p:cNvSpPr/>
          <p:nvPr/>
        </p:nvSpPr>
        <p:spPr>
          <a:xfrm>
            <a:off x="1979712" y="0"/>
            <a:ext cx="4608511" cy="1200329"/>
          </a:xfrm>
          <a:prstGeom prst="rect">
            <a:avLst/>
          </a:prstGeom>
        </p:spPr>
        <p:txBody>
          <a:bodyPr wrap="square">
            <a:spAutoFit/>
          </a:bodyPr>
          <a:lstStyle/>
          <a:p>
            <a:endParaRPr lang="he-IL"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endParaRPr lang="he-IL"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a:r>
              <a:rPr lang="en-US"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T</a:t>
            </a: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he Positive Agenda</a:t>
            </a:r>
          </a:p>
          <a:p>
            <a:endParaRPr lang="he-IL" dirty="0"/>
          </a:p>
        </p:txBody>
      </p:sp>
      <p:sp>
        <p:nvSpPr>
          <p:cNvPr id="4" name="TextBox 3"/>
          <p:cNvSpPr txBox="1"/>
          <p:nvPr/>
        </p:nvSpPr>
        <p:spPr>
          <a:xfrm>
            <a:off x="4572000" y="3284984"/>
            <a:ext cx="184731" cy="369332"/>
          </a:xfrm>
          <a:prstGeom prst="rect">
            <a:avLst/>
          </a:prstGeom>
          <a:noFill/>
        </p:spPr>
        <p:txBody>
          <a:bodyPr wrap="none" rtlCol="1">
            <a:spAutoFit/>
          </a:bodyPr>
          <a:lstStyle/>
          <a:p>
            <a:endParaRPr lang="he-IL" dirty="0"/>
          </a:p>
        </p:txBody>
      </p:sp>
    </p:spTree>
    <p:extLst>
      <p:ext uri="{BB962C8B-B14F-4D97-AF65-F5344CB8AC3E}">
        <p14:creationId xmlns:p14="http://schemas.microsoft.com/office/powerpoint/2010/main" xmlns="" val="2155610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יום </a:t>
            </a:r>
            <a:r>
              <a:rPr lang="he-IL" dirty="0" err="1" smtClean="0"/>
              <a:t>זכרון</a:t>
            </a:r>
            <a:r>
              <a:rPr lang="he-IL" dirty="0" smtClean="0"/>
              <a:t> השואה הבינ"ל</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872504" y="1600200"/>
            <a:ext cx="5398991" cy="4525963"/>
          </a:xfrm>
        </p:spPr>
      </p:pic>
    </p:spTree>
    <p:extLst>
      <p:ext uri="{BB962C8B-B14F-4D97-AF65-F5344CB8AC3E}">
        <p14:creationId xmlns:p14="http://schemas.microsoft.com/office/powerpoint/2010/main" xmlns="" val="2417529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מבנה המצגת</a:t>
            </a:r>
            <a:endParaRPr lang="he-IL" dirty="0"/>
          </a:p>
        </p:txBody>
      </p:sp>
      <p:sp>
        <p:nvSpPr>
          <p:cNvPr id="3" name="מציין מיקום תוכן 2"/>
          <p:cNvSpPr>
            <a:spLocks noGrp="1"/>
          </p:cNvSpPr>
          <p:nvPr>
            <p:ph idx="1"/>
          </p:nvPr>
        </p:nvSpPr>
        <p:spPr/>
        <p:txBody>
          <a:bodyPr>
            <a:normAutofit fontScale="92500" lnSpcReduction="20000"/>
          </a:bodyPr>
          <a:lstStyle/>
          <a:p>
            <a:r>
              <a:rPr lang="he-IL" dirty="0" smtClean="0"/>
              <a:t>האום כללי:</a:t>
            </a:r>
          </a:p>
          <a:p>
            <a:pPr lvl="2"/>
            <a:r>
              <a:rPr lang="he-IL" dirty="0" smtClean="0"/>
              <a:t>ארגונים בינ"ל</a:t>
            </a:r>
          </a:p>
          <a:p>
            <a:pPr lvl="2"/>
            <a:r>
              <a:rPr lang="he-IL" dirty="0" smtClean="0"/>
              <a:t>האום כמערכת</a:t>
            </a:r>
          </a:p>
          <a:p>
            <a:pPr lvl="2"/>
            <a:r>
              <a:rPr lang="he-IL" dirty="0" smtClean="0"/>
              <a:t>האום רקע כללי - מרכזים עיקריים, ונושאים עיקריים, אורגנים עיקריים</a:t>
            </a:r>
          </a:p>
          <a:p>
            <a:pPr lvl="2"/>
            <a:r>
              <a:rPr lang="he-IL" dirty="0" smtClean="0"/>
              <a:t>העצרת הכללית</a:t>
            </a:r>
          </a:p>
          <a:p>
            <a:pPr lvl="2"/>
            <a:r>
              <a:rPr lang="he-IL" dirty="0" smtClean="0"/>
              <a:t>מועצת הביטחון</a:t>
            </a:r>
          </a:p>
          <a:p>
            <a:pPr lvl="1"/>
            <a:r>
              <a:rPr lang="he-IL" dirty="0" smtClean="0"/>
              <a:t>ישראל והאום</a:t>
            </a:r>
          </a:p>
          <a:p>
            <a:pPr lvl="2"/>
            <a:r>
              <a:rPr lang="he-IL" dirty="0" smtClean="0"/>
              <a:t>אבני דרך עיקריות</a:t>
            </a:r>
          </a:p>
          <a:p>
            <a:pPr lvl="2"/>
            <a:r>
              <a:rPr lang="he-IL" dirty="0" smtClean="0"/>
              <a:t>האום באזורנו </a:t>
            </a:r>
          </a:p>
          <a:p>
            <a:pPr lvl="2"/>
            <a:r>
              <a:rPr lang="he-IL" dirty="0" smtClean="0"/>
              <a:t>האפליה הממוסדת</a:t>
            </a:r>
          </a:p>
          <a:p>
            <a:pPr lvl="2"/>
            <a:r>
              <a:rPr lang="he-IL" dirty="0" smtClean="0"/>
              <a:t>הרוב האוטומטי</a:t>
            </a:r>
          </a:p>
          <a:p>
            <a:pPr lvl="2"/>
            <a:r>
              <a:rPr lang="he-IL" dirty="0" smtClean="0"/>
              <a:t>האג'נדה החיובית</a:t>
            </a:r>
          </a:p>
          <a:p>
            <a:pPr lvl="2"/>
            <a:endParaRPr lang="he-IL"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International </a:t>
            </a:r>
            <a:r>
              <a:rPr lang="en-US" dirty="0" err="1" smtClean="0"/>
              <a:t>Organizatios</a:t>
            </a:r>
            <a:endParaRPr lang="he-IL" dirty="0"/>
          </a:p>
        </p:txBody>
      </p:sp>
      <p:sp>
        <p:nvSpPr>
          <p:cNvPr id="3" name="מציין מיקום תוכן 2"/>
          <p:cNvSpPr>
            <a:spLocks noGrp="1"/>
          </p:cNvSpPr>
          <p:nvPr>
            <p:ph idx="1"/>
          </p:nvPr>
        </p:nvSpPr>
        <p:spPr/>
        <p:txBody>
          <a:bodyPr/>
          <a:lstStyle/>
          <a:p>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rtlCol="0">
            <a:normAutofit/>
          </a:bodyPr>
          <a:lstStyle/>
          <a:p>
            <a:pPr fontAlgn="auto">
              <a:spcAft>
                <a:spcPts val="0"/>
              </a:spcAft>
              <a:defRPr/>
            </a:pPr>
            <a:r>
              <a:rPr lang="en-US"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A System of Systems</a:t>
            </a:r>
          </a:p>
        </p:txBody>
      </p:sp>
      <p:pic>
        <p:nvPicPr>
          <p:cNvPr id="3075" name="Picture 2"/>
          <p:cNvPicPr>
            <a:picLocks noGrp="1" noChangeAspect="1" noChangeArrowheads="1"/>
          </p:cNvPicPr>
          <p:nvPr>
            <p:ph idx="1"/>
          </p:nvPr>
        </p:nvPicPr>
        <p:blipFill>
          <a:blip r:embed="rId3" cstate="print"/>
          <a:srcRect l="7813" t="15625" r="6250" b="8333"/>
          <a:stretch>
            <a:fillRect/>
          </a:stretch>
        </p:blipFill>
        <p:spPr>
          <a:xfrm>
            <a:off x="609600" y="1524000"/>
            <a:ext cx="8023225" cy="5181600"/>
          </a:xfrm>
        </p:spPr>
      </p:pic>
      <p:sp>
        <p:nvSpPr>
          <p:cNvPr id="9" name="Bevel 8"/>
          <p:cNvSpPr/>
          <p:nvPr/>
        </p:nvSpPr>
        <p:spPr>
          <a:xfrm>
            <a:off x="60960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Bevel 9"/>
          <p:cNvSpPr/>
          <p:nvPr/>
        </p:nvSpPr>
        <p:spPr>
          <a:xfrm>
            <a:off x="19812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Bevel 10"/>
          <p:cNvSpPr/>
          <p:nvPr/>
        </p:nvSpPr>
        <p:spPr>
          <a:xfrm>
            <a:off x="3276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Bevel 11"/>
          <p:cNvSpPr/>
          <p:nvPr/>
        </p:nvSpPr>
        <p:spPr>
          <a:xfrm>
            <a:off x="48006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Bevel 12"/>
          <p:cNvSpPr/>
          <p:nvPr/>
        </p:nvSpPr>
        <p:spPr>
          <a:xfrm>
            <a:off x="685800" y="2133600"/>
            <a:ext cx="12192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14" name="Bevel 13"/>
          <p:cNvSpPr/>
          <p:nvPr/>
        </p:nvSpPr>
        <p:spPr>
          <a:xfrm>
            <a:off x="7391400" y="2133600"/>
            <a:ext cx="1143000" cy="304800"/>
          </a:xfrm>
          <a:prstGeom prst="bevel">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extBox 14"/>
          <p:cNvSpPr txBox="1"/>
          <p:nvPr/>
        </p:nvSpPr>
        <p:spPr>
          <a:xfrm>
            <a:off x="7162800" y="1295400"/>
            <a:ext cx="1676400" cy="430887"/>
          </a:xfrm>
          <a:prstGeom prst="rect">
            <a:avLst/>
          </a:prstGeom>
          <a:noFill/>
        </p:spPr>
        <p:txBody>
          <a:bodyPr wrap="square">
            <a:spAutoFit/>
          </a:bodyPr>
          <a:lstStyle/>
          <a:p>
            <a:pPr fontAlgn="auto">
              <a:spcBef>
                <a:spcPts val="0"/>
              </a:spcBef>
              <a:spcAft>
                <a:spcPts val="0"/>
              </a:spcAft>
              <a:defRPr/>
            </a:pPr>
            <a:r>
              <a:rPr lang="en-US" sz="1100" b="1" dirty="0" smtClean="0">
                <a:solidFill>
                  <a:schemeClr val="tx2">
                    <a:lumMod val="75000"/>
                  </a:schemeClr>
                </a:solidFill>
              </a:rPr>
              <a:t>          </a:t>
            </a:r>
            <a:r>
              <a:rPr lang="en-US" sz="1100" b="1" dirty="0" smtClean="0">
                <a:solidFill>
                  <a:srgbClr val="002060"/>
                </a:solidFill>
              </a:rPr>
              <a:t>44.000 </a:t>
            </a:r>
          </a:p>
          <a:p>
            <a:pPr fontAlgn="auto">
              <a:spcBef>
                <a:spcPts val="0"/>
              </a:spcBef>
              <a:spcAft>
                <a:spcPts val="0"/>
              </a:spcAft>
              <a:defRPr/>
            </a:pPr>
            <a:r>
              <a:rPr lang="en-US" sz="1100" b="1" dirty="0" smtClean="0">
                <a:solidFill>
                  <a:srgbClr val="002060"/>
                </a:solidFill>
              </a:rPr>
              <a:t>       Employees</a:t>
            </a:r>
            <a:endParaRPr lang="en-US" sz="1100" b="1" dirty="0">
              <a:solidFill>
                <a:srgbClr val="002060"/>
              </a:solidFill>
            </a:endParaRPr>
          </a:p>
        </p:txBody>
      </p:sp>
      <p:sp>
        <p:nvSpPr>
          <p:cNvPr id="17" name="Oval 16"/>
          <p:cNvSpPr/>
          <p:nvPr/>
        </p:nvSpPr>
        <p:spPr>
          <a:xfrm>
            <a:off x="7315200" y="1295400"/>
            <a:ext cx="1066800" cy="457200"/>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Arrow Connector 18"/>
          <p:cNvCxnSpPr>
            <a:endCxn id="17" idx="4"/>
          </p:cNvCxnSpPr>
          <p:nvPr/>
        </p:nvCxnSpPr>
        <p:spPr>
          <a:xfrm flipH="1" flipV="1">
            <a:off x="7848600" y="1752600"/>
            <a:ext cx="76200" cy="381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780928" y="16288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6" name="Rectangle 15"/>
          <p:cNvSpPr/>
          <p:nvPr/>
        </p:nvSpPr>
        <p:spPr>
          <a:xfrm>
            <a:off x="457200" y="1447800"/>
            <a:ext cx="3657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5800" y="5867400"/>
            <a:ext cx="38862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evel 20"/>
          <p:cNvSpPr/>
          <p:nvPr/>
        </p:nvSpPr>
        <p:spPr>
          <a:xfrm>
            <a:off x="1905000" y="33528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
        <p:nvSpPr>
          <p:cNvPr id="22" name="Bevel 21"/>
          <p:cNvSpPr/>
          <p:nvPr/>
        </p:nvSpPr>
        <p:spPr>
          <a:xfrm>
            <a:off x="6096000" y="3124200"/>
            <a:ext cx="381000" cy="228600"/>
          </a:xfrm>
          <a:prstGeom prst="bevel">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n w="18415" cmpd="sng">
                <a:solidFill>
                  <a:srgbClr val="C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un_logo"/>
          <p:cNvPicPr>
            <a:picLocks noChangeAspect="1" noChangeArrowheads="1"/>
          </p:cNvPicPr>
          <p:nvPr/>
        </p:nvPicPr>
        <p:blipFill>
          <a:blip r:embed="rId3" cstate="print"/>
          <a:srcRect/>
          <a:stretch>
            <a:fillRect/>
          </a:stretch>
        </p:blipFill>
        <p:spPr bwMode="auto">
          <a:xfrm>
            <a:off x="73740" y="5729748"/>
            <a:ext cx="1352137" cy="1143000"/>
          </a:xfrm>
          <a:prstGeom prst="ellipse">
            <a:avLst/>
          </a:prstGeom>
          <a:ln>
            <a:noFill/>
          </a:ln>
          <a:effectLst>
            <a:softEdge rad="112500"/>
          </a:effectLst>
        </p:spPr>
      </p:pic>
      <p:cxnSp>
        <p:nvCxnSpPr>
          <p:cNvPr id="7" name="Straight Connector 6"/>
          <p:cNvCxnSpPr/>
          <p:nvPr/>
        </p:nvCxnSpPr>
        <p:spPr>
          <a:xfrm>
            <a:off x="0" y="990600"/>
            <a:ext cx="80772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5" name="Picture 6"/>
          <p:cNvPicPr>
            <a:picLocks noChangeAspect="1" noChangeArrowheads="1"/>
          </p:cNvPicPr>
          <p:nvPr/>
        </p:nvPicPr>
        <p:blipFill>
          <a:blip r:embed="rId4" cstate="email"/>
          <a:srcRect/>
          <a:stretch>
            <a:fillRect/>
          </a:stretch>
        </p:blipFill>
        <p:spPr bwMode="auto">
          <a:xfrm>
            <a:off x="9684568" y="0"/>
            <a:ext cx="1066800" cy="1128515"/>
          </a:xfrm>
          <a:prstGeom prst="rect">
            <a:avLst/>
          </a:prstGeom>
          <a:ln>
            <a:noFill/>
          </a:ln>
          <a:effectLst>
            <a:softEdge rad="112500"/>
          </a:effectLst>
        </p:spPr>
      </p:pic>
      <p:sp>
        <p:nvSpPr>
          <p:cNvPr id="19" name="Rectangle 18"/>
          <p:cNvSpPr/>
          <p:nvPr/>
        </p:nvSpPr>
        <p:spPr>
          <a:xfrm>
            <a:off x="1600200" y="314980"/>
            <a:ext cx="5963905" cy="52322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Main Organs</a:t>
            </a:r>
            <a:endParaRPr lang="en-US"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ahoma" pitchFamily="34" charset="0"/>
              <a:cs typeface="Tahoma" pitchFamily="34" charset="0"/>
            </a:endParaRPr>
          </a:p>
        </p:txBody>
      </p:sp>
      <p:cxnSp>
        <p:nvCxnSpPr>
          <p:cNvPr id="20" name="Straight Connector 19"/>
          <p:cNvCxnSpPr/>
          <p:nvPr/>
        </p:nvCxnSpPr>
        <p:spPr>
          <a:xfrm>
            <a:off x="4920" y="1055384"/>
            <a:ext cx="913908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94706" y="285670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141410" y="2861626"/>
            <a:ext cx="5715000" cy="1588"/>
          </a:xfrm>
          <a:prstGeom prst="line">
            <a:avLst/>
          </a:prstGeom>
          <a:ln w="19050">
            <a:solidFill>
              <a:schemeClr val="bg1"/>
            </a:solidFill>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6" name="Picture 5" descr="meeting59"/>
          <p:cNvPicPr>
            <a:picLocks noChangeAspect="1" noChangeArrowheads="1"/>
          </p:cNvPicPr>
          <p:nvPr/>
        </p:nvPicPr>
        <p:blipFill>
          <a:blip r:embed="rId5" cstate="print"/>
          <a:srcRect/>
          <a:stretch>
            <a:fillRect/>
          </a:stretch>
        </p:blipFill>
        <p:spPr bwMode="auto">
          <a:xfrm>
            <a:off x="990600" y="1066800"/>
            <a:ext cx="7710948" cy="1524000"/>
          </a:xfrm>
          <a:prstGeom prst="rect">
            <a:avLst/>
          </a:prstGeom>
          <a:ln>
            <a:noFill/>
          </a:ln>
          <a:effectLst>
            <a:softEdge rad="112500"/>
          </a:effectLst>
        </p:spPr>
      </p:pic>
      <p:sp>
        <p:nvSpPr>
          <p:cNvPr id="54" name="Rectangle 53">
            <a:hlinkClick r:id="rId6" action="ppaction://hlinksldjump"/>
          </p:cNvPr>
          <p:cNvSpPr/>
          <p:nvPr/>
        </p:nvSpPr>
        <p:spPr>
          <a:xfrm>
            <a:off x="1143000" y="5486400"/>
            <a:ext cx="1676400" cy="990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400" b="1" dirty="0" smtClean="0">
                <a:latin typeface="Tahoma" pitchFamily="34" charset="0"/>
                <a:cs typeface="Tahoma" pitchFamily="34" charset="0"/>
              </a:rPr>
              <a:t>המועצה הכלכלית חברתית </a:t>
            </a:r>
          </a:p>
          <a:p>
            <a:pPr algn="ctr"/>
            <a:r>
              <a:rPr lang="en-US" sz="1600" b="1" dirty="0">
                <a:latin typeface="Tahoma" pitchFamily="34" charset="0"/>
                <a:cs typeface="Tahoma" pitchFamily="34" charset="0"/>
              </a:rPr>
              <a:t>ECOSOC</a:t>
            </a:r>
            <a:endParaRPr lang="en-US" sz="1600" b="1" dirty="0">
              <a:latin typeface="Tahoma" pitchFamily="34" charset="0"/>
              <a:cs typeface="Tahoma" pitchFamily="34" charset="0"/>
            </a:endParaRPr>
          </a:p>
        </p:txBody>
      </p:sp>
      <p:sp>
        <p:nvSpPr>
          <p:cNvPr id="56" name="Rectangle 55">
            <a:hlinkClick r:id="" action="ppaction://noaction"/>
          </p:cNvPr>
          <p:cNvSpPr/>
          <p:nvPr/>
        </p:nvSpPr>
        <p:spPr>
          <a:xfrm>
            <a:off x="7308304" y="5301208"/>
            <a:ext cx="1530896" cy="12961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he-IL" sz="1600" b="1" dirty="0" smtClean="0">
                <a:latin typeface="Tahoma" pitchFamily="34" charset="0"/>
                <a:cs typeface="Tahoma" pitchFamily="34" charset="0"/>
              </a:rPr>
              <a:t>מועצת הנאמנות</a:t>
            </a:r>
            <a:r>
              <a:rPr lang="en-US" sz="1600" b="1" dirty="0" smtClean="0">
                <a:latin typeface="Tahoma" pitchFamily="34" charset="0"/>
                <a:cs typeface="Tahoma" pitchFamily="34" charset="0"/>
              </a:rPr>
              <a:t>Trusteeship</a:t>
            </a:r>
            <a:endParaRPr lang="en-US" sz="1600" b="1" dirty="0" smtClean="0">
              <a:latin typeface="Tahoma" pitchFamily="34" charset="0"/>
              <a:cs typeface="Tahoma" pitchFamily="34" charset="0"/>
            </a:endParaRPr>
          </a:p>
          <a:p>
            <a:pPr algn="ctr"/>
            <a:r>
              <a:rPr lang="en-US" sz="1600" b="1" dirty="0" smtClean="0">
                <a:latin typeface="Tahoma" pitchFamily="34" charset="0"/>
                <a:cs typeface="Tahoma" pitchFamily="34" charset="0"/>
              </a:rPr>
              <a:t>Council </a:t>
            </a:r>
            <a:endParaRPr lang="en-US" sz="1600" b="1" dirty="0"/>
          </a:p>
        </p:txBody>
      </p:sp>
      <p:sp>
        <p:nvSpPr>
          <p:cNvPr id="63" name="Rectangle 62">
            <a:hlinkClick r:id="rId7" action="ppaction://hlinksldjump"/>
          </p:cNvPr>
          <p:cNvSpPr/>
          <p:nvPr/>
        </p:nvSpPr>
        <p:spPr>
          <a:xfrm>
            <a:off x="1219200" y="3442648"/>
            <a:ext cx="15240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בית הדין הבינ"ל </a:t>
            </a:r>
            <a:r>
              <a:rPr lang="he-IL" sz="1600" b="1" dirty="0" smtClean="0">
                <a:latin typeface="Tahoma" pitchFamily="34" charset="0"/>
                <a:cs typeface="Tahoma" pitchFamily="34" charset="0"/>
              </a:rPr>
              <a:t>לצדק</a:t>
            </a:r>
          </a:p>
          <a:p>
            <a:pPr algn="ctr"/>
            <a:r>
              <a:rPr lang="en-US" sz="1600" b="1" dirty="0" smtClean="0">
                <a:latin typeface="Tahoma" pitchFamily="34" charset="0"/>
                <a:cs typeface="Tahoma" pitchFamily="34" charset="0"/>
              </a:rPr>
              <a:t>ICJ</a:t>
            </a:r>
            <a:r>
              <a:rPr lang="he-IL" sz="1600" b="1" dirty="0" smtClean="0">
                <a:latin typeface="Tahoma" pitchFamily="34" charset="0"/>
                <a:cs typeface="Tahoma" pitchFamily="34" charset="0"/>
              </a:rPr>
              <a:t> </a:t>
            </a:r>
            <a:endParaRPr lang="en-US" sz="1600" b="1" dirty="0"/>
          </a:p>
        </p:txBody>
      </p:sp>
      <p:sp>
        <p:nvSpPr>
          <p:cNvPr id="64" name="Rectangle 63">
            <a:hlinkClick r:id="rId8" action="ppaction://hlinksldjump"/>
          </p:cNvPr>
          <p:cNvSpPr/>
          <p:nvPr/>
        </p:nvSpPr>
        <p:spPr>
          <a:xfrm>
            <a:off x="7086600" y="3429000"/>
            <a:ext cx="1661864"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he-IL" sz="1600" b="1" dirty="0" smtClean="0">
                <a:latin typeface="Tahoma" pitchFamily="34" charset="0"/>
                <a:cs typeface="Tahoma" pitchFamily="34" charset="0"/>
              </a:rPr>
              <a:t>מזכירות </a:t>
            </a:r>
            <a:r>
              <a:rPr lang="he-IL" sz="1600" b="1" dirty="0" smtClean="0">
                <a:latin typeface="Tahoma" pitchFamily="34" charset="0"/>
                <a:cs typeface="Tahoma" pitchFamily="34" charset="0"/>
              </a:rPr>
              <a:t>האו"ם</a:t>
            </a:r>
            <a:endParaRPr lang="en-US" sz="1600" b="1" dirty="0" smtClean="0">
              <a:latin typeface="Tahoma" pitchFamily="34" charset="0"/>
              <a:cs typeface="Tahoma" pitchFamily="34" charset="0"/>
            </a:endParaRPr>
          </a:p>
          <a:p>
            <a:pPr algn="ctr"/>
            <a:r>
              <a:rPr lang="en-US" sz="1600" b="1" dirty="0" smtClean="0">
                <a:latin typeface="Tahoma" pitchFamily="34" charset="0"/>
                <a:cs typeface="Tahoma" pitchFamily="34" charset="0"/>
              </a:rPr>
              <a:t>SECRETARIAT</a:t>
            </a:r>
            <a:endParaRPr lang="en-US" sz="1600" b="1" dirty="0"/>
          </a:p>
        </p:txBody>
      </p:sp>
      <p:sp>
        <p:nvSpPr>
          <p:cNvPr id="72" name="TextBox 71">
            <a:hlinkClick r:id="rId9" action="ppaction://hlinksldjump"/>
          </p:cNvPr>
          <p:cNvSpPr txBox="1"/>
          <p:nvPr/>
        </p:nvSpPr>
        <p:spPr>
          <a:xfrm>
            <a:off x="3707904" y="3068960"/>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העצרת </a:t>
            </a:r>
            <a:r>
              <a:rPr lang="he-IL" sz="2000" b="1" dirty="0" smtClean="0">
                <a:latin typeface="Tahoma" pitchFamily="34" charset="0"/>
                <a:cs typeface="Tahoma" pitchFamily="34" charset="0"/>
              </a:rPr>
              <a:t>הכללית</a:t>
            </a:r>
            <a:endParaRPr lang="en-US" sz="2000" b="1" dirty="0" smtClean="0">
              <a:latin typeface="Tahoma" pitchFamily="34" charset="0"/>
              <a:cs typeface="Tahoma" pitchFamily="34" charset="0"/>
            </a:endParaRPr>
          </a:p>
          <a:p>
            <a:pPr algn="ctr"/>
            <a:r>
              <a:rPr lang="en-US" sz="2000" b="1" dirty="0" smtClean="0">
                <a:latin typeface="Tahoma" pitchFamily="34" charset="0"/>
                <a:cs typeface="Tahoma" pitchFamily="34" charset="0"/>
              </a:rPr>
              <a:t>General Assembly</a:t>
            </a:r>
            <a:r>
              <a:rPr lang="he-IL" sz="2000" b="1" dirty="0" smtClean="0">
                <a:latin typeface="Tahoma" pitchFamily="34" charset="0"/>
                <a:cs typeface="Tahoma" pitchFamily="34" charset="0"/>
              </a:rPr>
              <a:t> </a:t>
            </a:r>
            <a:endParaRPr lang="he-IL" sz="2000" b="1" dirty="0" smtClean="0">
              <a:latin typeface="Tahoma" pitchFamily="34" charset="0"/>
              <a:cs typeface="Tahoma" pitchFamily="34" charset="0"/>
            </a:endParaRPr>
          </a:p>
          <a:p>
            <a:pPr algn="ctr"/>
            <a:endParaRPr lang="he-IL" sz="2000" b="1" dirty="0" smtClean="0">
              <a:latin typeface="Tahoma" pitchFamily="34" charset="0"/>
              <a:cs typeface="Tahoma" pitchFamily="34" charset="0"/>
            </a:endParaRPr>
          </a:p>
        </p:txBody>
      </p:sp>
      <p:sp>
        <p:nvSpPr>
          <p:cNvPr id="16" name="TextBox 15">
            <a:hlinkClick r:id="rId9" action="ppaction://hlinksldjump"/>
          </p:cNvPr>
          <p:cNvSpPr txBox="1"/>
          <p:nvPr/>
        </p:nvSpPr>
        <p:spPr>
          <a:xfrm>
            <a:off x="3779912" y="5085184"/>
            <a:ext cx="2332704" cy="16312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endParaRPr lang="he-IL" sz="2000" b="1" dirty="0" smtClean="0">
              <a:latin typeface="Tahoma" pitchFamily="34" charset="0"/>
              <a:cs typeface="Tahoma" pitchFamily="34" charset="0"/>
            </a:endParaRPr>
          </a:p>
          <a:p>
            <a:pPr algn="ctr"/>
            <a:r>
              <a:rPr lang="he-IL" sz="2000" b="1" dirty="0" smtClean="0">
                <a:latin typeface="Tahoma" pitchFamily="34" charset="0"/>
                <a:cs typeface="Tahoma" pitchFamily="34" charset="0"/>
              </a:rPr>
              <a:t>מועצת </a:t>
            </a:r>
            <a:r>
              <a:rPr lang="he-IL" sz="2000" b="1" dirty="0" smtClean="0">
                <a:latin typeface="Tahoma" pitchFamily="34" charset="0"/>
                <a:cs typeface="Tahoma" pitchFamily="34" charset="0"/>
              </a:rPr>
              <a:t>הביטחון</a:t>
            </a:r>
          </a:p>
          <a:p>
            <a:pPr algn="ctr"/>
            <a:r>
              <a:rPr lang="en-US" sz="2000" b="1" dirty="0" smtClean="0">
                <a:latin typeface="Tahoma" pitchFamily="34" charset="0"/>
                <a:cs typeface="Tahoma" pitchFamily="34" charset="0"/>
              </a:rPr>
              <a:t>Security </a:t>
            </a:r>
          </a:p>
          <a:p>
            <a:pPr algn="ctr"/>
            <a:r>
              <a:rPr lang="en-US" sz="2000" b="1" dirty="0" smtClean="0">
                <a:latin typeface="Tahoma" pitchFamily="34" charset="0"/>
                <a:cs typeface="Tahoma" pitchFamily="34" charset="0"/>
              </a:rPr>
              <a:t>Council</a:t>
            </a:r>
            <a:endParaRPr lang="he-IL" sz="2000" b="1" dirty="0" smtClean="0">
              <a:latin typeface="Tahoma" pitchFamily="34" charset="0"/>
              <a:cs typeface="Tahoma" pitchFamily="34" charset="0"/>
            </a:endParaRPr>
          </a:p>
          <a:p>
            <a:pPr algn="ctr"/>
            <a:endParaRPr lang="he-IL" sz="2000" b="1" dirty="0" smtClean="0">
              <a:latin typeface="Tahoma" pitchFamily="34" charset="0"/>
              <a:cs typeface="Tahoma"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GA</a:t>
            </a:r>
          </a:p>
        </p:txBody>
      </p:sp>
      <p:pic>
        <p:nvPicPr>
          <p:cNvPr id="6" name="Content Placeholder 5" descr="United_Nations_General_Assembly_Hall_(3).jpg"/>
          <p:cNvPicPr>
            <a:picLocks noGrp="1" noChangeAspect="1"/>
          </p:cNvPicPr>
          <p:nvPr>
            <p:ph idx="1"/>
          </p:nvPr>
        </p:nvPicPr>
        <p:blipFill>
          <a:blip r:embed="rId3" cstate="print"/>
          <a:stretch>
            <a:fillRect/>
          </a:stretch>
        </p:blipFill>
        <p:spPr>
          <a:xfrm>
            <a:off x="304800" y="609600"/>
            <a:ext cx="8495198" cy="5867400"/>
          </a:xfrm>
        </p:spPr>
      </p:pic>
      <p:sp>
        <p:nvSpPr>
          <p:cNvPr id="8" name="TextBox 7"/>
          <p:cNvSpPr txBox="1"/>
          <p:nvPr/>
        </p:nvSpPr>
        <p:spPr>
          <a:xfrm>
            <a:off x="1371600" y="762000"/>
            <a:ext cx="6324600" cy="646331"/>
          </a:xfrm>
          <a:prstGeom prst="rect">
            <a:avLst/>
          </a:prstGeom>
          <a:noFill/>
        </p:spPr>
        <p:txBody>
          <a:bodyPr wrap="square" rtlCol="1">
            <a:spAutoFit/>
          </a:bodyPr>
          <a:lstStyle/>
          <a:p>
            <a:pPr algn="ctr"/>
            <a:r>
              <a:rPr lang="en-US" sz="3600" b="1" dirty="0" smtClean="0">
                <a:ln w="28575">
                  <a:solidFill>
                    <a:srgbClr val="002060"/>
                  </a:solidFill>
                </a:ln>
                <a:solidFill>
                  <a:schemeClr val="bg1"/>
                </a:solidFill>
                <a:effectLst>
                  <a:outerShdw blurRad="38100" dist="38100" dir="2700000" algn="tl">
                    <a:srgbClr val="000000">
                      <a:alpha val="43137"/>
                    </a:srgbClr>
                  </a:outerShdw>
                </a:effectLst>
              </a:rPr>
              <a:t>THE GENERAL ASSEMBLY</a:t>
            </a:r>
            <a:endParaRPr lang="he-IL" sz="3600" b="1" dirty="0">
              <a:ln w="28575">
                <a:solidFill>
                  <a:srgbClr val="002060"/>
                </a:solidFill>
              </a:ln>
              <a:solidFill>
                <a:schemeClr val="bg1"/>
              </a:solidFill>
              <a:effectLst>
                <a:outerShdw blurRad="38100" dist="38100" dir="2700000" algn="tl">
                  <a:srgbClr val="000000">
                    <a:alpha val="43137"/>
                  </a:srgbClr>
                </a:outerShdw>
              </a:effectLst>
            </a:endParaRPr>
          </a:p>
        </p:txBody>
      </p:sp>
      <p:sp>
        <p:nvSpPr>
          <p:cNvPr id="10" name="Rectangle 9"/>
          <p:cNvSpPr/>
          <p:nvPr/>
        </p:nvSpPr>
        <p:spPr>
          <a:xfrm>
            <a:off x="3124200" y="15240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193  Member States</a:t>
            </a:r>
            <a:endParaRPr lang="en-US" dirty="0"/>
          </a:p>
        </p:txBody>
      </p:sp>
      <p:sp>
        <p:nvSpPr>
          <p:cNvPr id="11" name="Rectangle 10"/>
          <p:cNvSpPr/>
          <p:nvPr/>
        </p:nvSpPr>
        <p:spPr>
          <a:xfrm>
            <a:off x="3124200" y="18288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2     Permanent Observers</a:t>
            </a:r>
            <a:endParaRPr lang="en-US" dirty="0"/>
          </a:p>
        </p:txBody>
      </p:sp>
      <p:sp>
        <p:nvSpPr>
          <p:cNvPr id="12" name="Rectangle 11"/>
          <p:cNvSpPr/>
          <p:nvPr/>
        </p:nvSpPr>
        <p:spPr>
          <a:xfrm>
            <a:off x="3124200" y="2133600"/>
            <a:ext cx="2743200" cy="2286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6     Standing Committees</a:t>
            </a:r>
            <a:endParaRPr lang="en-US" dirty="0"/>
          </a:p>
        </p:txBody>
      </p:sp>
      <p:sp>
        <p:nvSpPr>
          <p:cNvPr id="14" name="Rectangle 13"/>
          <p:cNvSpPr/>
          <p:nvPr/>
        </p:nvSpPr>
        <p:spPr>
          <a:xfrm>
            <a:off x="3124200" y="2362200"/>
            <a:ext cx="2743200" cy="304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5     Regional Groups</a:t>
            </a:r>
            <a:endParaRPr lang="en-US" dirty="0"/>
          </a:p>
        </p:txBody>
      </p:sp>
      <p:sp>
        <p:nvSpPr>
          <p:cNvPr id="13" name="TextBox 12"/>
          <p:cNvSpPr txBox="1"/>
          <p:nvPr/>
        </p:nvSpPr>
        <p:spPr>
          <a:xfrm flipV="1">
            <a:off x="4788024" y="-1395536"/>
            <a:ext cx="64087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
        <p:nvSpPr>
          <p:cNvPr id="15" name="מלבן 14"/>
          <p:cNvSpPr/>
          <p:nvPr/>
        </p:nvSpPr>
        <p:spPr>
          <a:xfrm>
            <a:off x="10015538" y="-97740"/>
            <a:ext cx="2286000" cy="646331"/>
          </a:xfrm>
          <a:prstGeom prst="rect">
            <a:avLst/>
          </a:prstGeom>
        </p:spPr>
        <p:txBody>
          <a:bodyPr>
            <a:spAutoFit/>
          </a:bodyPr>
          <a:lstStyle/>
          <a:p>
            <a:pPr lvl="0" algn="ctr"/>
            <a:r>
              <a:rPr lang="en-US" b="1" dirty="0">
                <a:solidFill>
                  <a:srgbClr val="002060"/>
                </a:solidFill>
                <a:latin typeface="Arial Black" pitchFamily="34" charset="0"/>
              </a:rPr>
              <a:t> The UN -  Introduction</a:t>
            </a:r>
            <a:endParaRPr lang="en-US" b="1"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United_Nations_Security_Council-1.jpg"/>
          <p:cNvPicPr>
            <a:picLocks noGrp="1" noChangeAspect="1"/>
          </p:cNvPicPr>
          <p:nvPr>
            <p:ph idx="1"/>
          </p:nvPr>
        </p:nvPicPr>
        <p:blipFill>
          <a:blip r:embed="rId3" cstate="print"/>
          <a:stretch>
            <a:fillRect/>
          </a:stretch>
        </p:blipFill>
        <p:spPr>
          <a:xfrm>
            <a:off x="304800" y="609600"/>
            <a:ext cx="8610600" cy="5791200"/>
          </a:xfrm>
        </p:spPr>
      </p:pic>
      <p:sp>
        <p:nvSpPr>
          <p:cNvPr id="5122" name="Title 1"/>
          <p:cNvSpPr>
            <a:spLocks noGrp="1"/>
          </p:cNvSpPr>
          <p:nvPr>
            <p:ph type="title"/>
          </p:nvPr>
        </p:nvSpPr>
        <p:spPr>
          <a:xfrm>
            <a:off x="1752600" y="685800"/>
            <a:ext cx="5715000" cy="762000"/>
          </a:xfrm>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250000"/>
              </a:lnSpc>
            </a:pPr>
            <a: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THE SECURITY COUNCIL</a:t>
            </a:r>
            <a:br>
              <a:rPr lang="fi-FI"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endParaRPr lang="en-US" sz="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3" name="Rectangle 12"/>
          <p:cNvSpPr/>
          <p:nvPr/>
        </p:nvSpPr>
        <p:spPr>
          <a:xfrm>
            <a:off x="31242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RUSSIA</a:t>
            </a:r>
            <a:endParaRPr lang="en-US" sz="1050" b="1" dirty="0">
              <a:solidFill>
                <a:schemeClr val="bg1"/>
              </a:solidFill>
            </a:endParaRPr>
          </a:p>
        </p:txBody>
      </p:sp>
      <p:sp>
        <p:nvSpPr>
          <p:cNvPr id="17" name="Rectangle 16"/>
          <p:cNvSpPr/>
          <p:nvPr/>
        </p:nvSpPr>
        <p:spPr>
          <a:xfrm>
            <a:off x="53340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UK</a:t>
            </a:r>
            <a:endParaRPr lang="en-US" sz="1050" b="1" dirty="0">
              <a:solidFill>
                <a:schemeClr val="bg1"/>
              </a:solidFill>
            </a:endParaRPr>
          </a:p>
        </p:txBody>
      </p:sp>
      <p:sp>
        <p:nvSpPr>
          <p:cNvPr id="18" name="Rectangle 17"/>
          <p:cNvSpPr/>
          <p:nvPr/>
        </p:nvSpPr>
        <p:spPr>
          <a:xfrm>
            <a:off x="4191000" y="3429000"/>
            <a:ext cx="6858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FRANCE</a:t>
            </a:r>
            <a:endParaRPr lang="en-US" sz="1050" b="1" dirty="0">
              <a:solidFill>
                <a:schemeClr val="bg1"/>
              </a:solidFill>
            </a:endParaRPr>
          </a:p>
        </p:txBody>
      </p:sp>
      <p:sp>
        <p:nvSpPr>
          <p:cNvPr id="16" name="Rectangle 15"/>
          <p:cNvSpPr/>
          <p:nvPr/>
        </p:nvSpPr>
        <p:spPr>
          <a:xfrm>
            <a:off x="4800600" y="3429000"/>
            <a:ext cx="533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USA</a:t>
            </a:r>
            <a:endParaRPr lang="en-US" sz="1050" b="1" dirty="0">
              <a:solidFill>
                <a:schemeClr val="bg1"/>
              </a:solidFill>
            </a:endParaRPr>
          </a:p>
        </p:txBody>
      </p:sp>
      <p:sp>
        <p:nvSpPr>
          <p:cNvPr id="12" name="Rectangle 11"/>
          <p:cNvSpPr/>
          <p:nvPr/>
        </p:nvSpPr>
        <p:spPr>
          <a:xfrm>
            <a:off x="3657600" y="3429000"/>
            <a:ext cx="6096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CHINA</a:t>
            </a:r>
            <a:endParaRPr lang="en-US" sz="1050" b="1" dirty="0">
              <a:solidFill>
                <a:schemeClr val="bg1"/>
              </a:solidFill>
            </a:endParaRPr>
          </a:p>
        </p:txBody>
      </p:sp>
      <p:sp>
        <p:nvSpPr>
          <p:cNvPr id="20" name="Rectangle 19"/>
          <p:cNvSpPr/>
          <p:nvPr/>
        </p:nvSpPr>
        <p:spPr>
          <a:xfrm>
            <a:off x="3962400" y="3048000"/>
            <a:ext cx="1295400" cy="304800"/>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PERMANENT</a:t>
            </a:r>
            <a:r>
              <a:rPr lang="en-US" sz="1400" b="1" dirty="0" smtClean="0">
                <a:solidFill>
                  <a:schemeClr val="tx1"/>
                </a:solidFill>
              </a:rPr>
              <a:t> </a:t>
            </a:r>
            <a:r>
              <a:rPr lang="en-US" sz="1400" b="1" dirty="0" smtClean="0">
                <a:solidFill>
                  <a:schemeClr val="bg1"/>
                </a:solidFill>
              </a:rPr>
              <a:t>5</a:t>
            </a:r>
            <a:endParaRPr lang="en-US" sz="1400" b="1" dirty="0">
              <a:solidFill>
                <a:schemeClr val="bg1"/>
              </a:solidFill>
            </a:endParaRPr>
          </a:p>
        </p:txBody>
      </p:sp>
      <p:sp>
        <p:nvSpPr>
          <p:cNvPr id="21" name="Rectangle 20"/>
          <p:cNvSpPr/>
          <p:nvPr/>
        </p:nvSpPr>
        <p:spPr>
          <a:xfrm>
            <a:off x="2209800" y="38100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Bolivia</a:t>
            </a:r>
            <a:endParaRPr lang="en-US" sz="1000" b="1" dirty="0">
              <a:solidFill>
                <a:schemeClr val="tx1"/>
              </a:solidFill>
            </a:endParaRPr>
          </a:p>
        </p:txBody>
      </p:sp>
      <p:sp>
        <p:nvSpPr>
          <p:cNvPr id="22" name="Rectangle 21"/>
          <p:cNvSpPr/>
          <p:nvPr/>
        </p:nvSpPr>
        <p:spPr>
          <a:xfrm>
            <a:off x="1981200" y="4114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Sweden</a:t>
            </a:r>
            <a:endParaRPr lang="en-US" sz="1000" b="1" dirty="0">
              <a:solidFill>
                <a:schemeClr val="tx1"/>
              </a:solidFill>
            </a:endParaRPr>
          </a:p>
        </p:txBody>
      </p:sp>
      <p:sp>
        <p:nvSpPr>
          <p:cNvPr id="24" name="Rectangle 23"/>
          <p:cNvSpPr/>
          <p:nvPr/>
        </p:nvSpPr>
        <p:spPr>
          <a:xfrm>
            <a:off x="1752600" y="4419600"/>
            <a:ext cx="9144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Ethiopia</a:t>
            </a:r>
            <a:endParaRPr lang="en-US" sz="1000" b="1" dirty="0">
              <a:solidFill>
                <a:schemeClr val="tx1"/>
              </a:solidFill>
            </a:endParaRPr>
          </a:p>
        </p:txBody>
      </p:sp>
      <p:sp>
        <p:nvSpPr>
          <p:cNvPr id="25" name="Rectangle 24"/>
          <p:cNvSpPr/>
          <p:nvPr/>
        </p:nvSpPr>
        <p:spPr>
          <a:xfrm>
            <a:off x="1905000" y="4724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Egypt</a:t>
            </a:r>
            <a:endParaRPr lang="en-US" sz="1000" b="1" dirty="0">
              <a:solidFill>
                <a:schemeClr val="tx1"/>
              </a:solidFill>
            </a:endParaRPr>
          </a:p>
        </p:txBody>
      </p:sp>
      <p:sp>
        <p:nvSpPr>
          <p:cNvPr id="26" name="Rectangle 25"/>
          <p:cNvSpPr/>
          <p:nvPr/>
        </p:nvSpPr>
        <p:spPr>
          <a:xfrm>
            <a:off x="2209800" y="5029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Japan</a:t>
            </a:r>
            <a:endParaRPr lang="en-US" sz="1000" b="1" dirty="0">
              <a:solidFill>
                <a:schemeClr val="tx1"/>
              </a:solidFill>
            </a:endParaRPr>
          </a:p>
        </p:txBody>
      </p:sp>
      <p:sp>
        <p:nvSpPr>
          <p:cNvPr id="27" name="Rectangle 26"/>
          <p:cNvSpPr/>
          <p:nvPr/>
        </p:nvSpPr>
        <p:spPr>
          <a:xfrm>
            <a:off x="6096000" y="37338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Kazakhstan</a:t>
            </a:r>
            <a:endParaRPr lang="en-US" sz="1000" b="1" dirty="0">
              <a:solidFill>
                <a:schemeClr val="tx1">
                  <a:lumMod val="85000"/>
                  <a:lumOff val="15000"/>
                </a:schemeClr>
              </a:solidFill>
            </a:endParaRPr>
          </a:p>
        </p:txBody>
      </p:sp>
      <p:sp>
        <p:nvSpPr>
          <p:cNvPr id="28" name="Rectangle 27"/>
          <p:cNvSpPr/>
          <p:nvPr/>
        </p:nvSpPr>
        <p:spPr>
          <a:xfrm>
            <a:off x="6400800" y="40386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Ukraine</a:t>
            </a:r>
            <a:endParaRPr lang="en-US" sz="1000" b="1" dirty="0">
              <a:solidFill>
                <a:schemeClr val="tx1">
                  <a:lumMod val="85000"/>
                  <a:lumOff val="15000"/>
                </a:schemeClr>
              </a:solidFill>
            </a:endParaRPr>
          </a:p>
        </p:txBody>
      </p:sp>
      <p:sp>
        <p:nvSpPr>
          <p:cNvPr id="29" name="Rectangle 28"/>
          <p:cNvSpPr/>
          <p:nvPr/>
        </p:nvSpPr>
        <p:spPr>
          <a:xfrm>
            <a:off x="6553200" y="43434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Italy</a:t>
            </a:r>
            <a:endParaRPr lang="en-US" sz="1000" b="1" dirty="0">
              <a:solidFill>
                <a:schemeClr val="tx1">
                  <a:lumMod val="85000"/>
                  <a:lumOff val="15000"/>
                </a:schemeClr>
              </a:solidFill>
            </a:endParaRPr>
          </a:p>
        </p:txBody>
      </p:sp>
      <p:sp>
        <p:nvSpPr>
          <p:cNvPr id="30" name="Rectangle 29"/>
          <p:cNvSpPr/>
          <p:nvPr/>
        </p:nvSpPr>
        <p:spPr>
          <a:xfrm>
            <a:off x="6477000" y="4648200"/>
            <a:ext cx="8382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Uruguay</a:t>
            </a:r>
            <a:endParaRPr lang="en-US" sz="1000" b="1" dirty="0">
              <a:solidFill>
                <a:schemeClr val="tx1">
                  <a:lumMod val="85000"/>
                  <a:lumOff val="15000"/>
                </a:schemeClr>
              </a:solidFill>
            </a:endParaRPr>
          </a:p>
        </p:txBody>
      </p:sp>
      <p:sp>
        <p:nvSpPr>
          <p:cNvPr id="31" name="Rectangle 30"/>
          <p:cNvSpPr/>
          <p:nvPr/>
        </p:nvSpPr>
        <p:spPr>
          <a:xfrm>
            <a:off x="6248400" y="4953000"/>
            <a:ext cx="990600" cy="304800"/>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lumMod val="85000"/>
                    <a:lumOff val="15000"/>
                  </a:schemeClr>
                </a:solidFill>
              </a:rPr>
              <a:t>Senegal</a:t>
            </a:r>
            <a:endParaRPr lang="en-US" sz="1000" b="1" dirty="0">
              <a:solidFill>
                <a:schemeClr val="tx1">
                  <a:lumMod val="85000"/>
                  <a:lumOff val="15000"/>
                </a:schemeClr>
              </a:solidFill>
            </a:endParaRPr>
          </a:p>
        </p:txBody>
      </p:sp>
      <p:sp>
        <p:nvSpPr>
          <p:cNvPr id="33" name="TextBox 32"/>
          <p:cNvSpPr txBox="1"/>
          <p:nvPr/>
        </p:nvSpPr>
        <p:spPr>
          <a:xfrm>
            <a:off x="2971800" y="152400"/>
            <a:ext cx="3352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002060"/>
                </a:solidFill>
                <a:latin typeface="Arial Black" pitchFamily="34" charset="0"/>
              </a:rPr>
              <a:t> The UN -  Introduction</a:t>
            </a:r>
            <a:endParaRPr lang="en-US" b="1" dirty="0">
              <a:solidFill>
                <a:srgbClr val="002060"/>
              </a:solidFill>
              <a:latin typeface="Arial Blac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5314602"/>
          </a:xfrm>
        </p:spPr>
        <p:txBody>
          <a:bodyPr>
            <a:normAutofit/>
          </a:bodyPr>
          <a:lstStyle/>
          <a:p>
            <a:r>
              <a:rPr lang="en-US" b="1" dirty="0" smtClean="0">
                <a:solidFill>
                  <a:srgbClr val="002060"/>
                </a:solidFill>
              </a:rPr>
              <a:t>Israel and the UN</a:t>
            </a:r>
            <a:br>
              <a:rPr lang="en-US" b="1" dirty="0" smtClean="0">
                <a:solidFill>
                  <a:srgbClr val="002060"/>
                </a:solidFill>
              </a:rPr>
            </a:br>
            <a:endParaRPr lang="he-IL" dirty="0"/>
          </a:p>
        </p:txBody>
      </p:sp>
      <p:sp>
        <p:nvSpPr>
          <p:cNvPr id="3" name="מציין מיקום תוכן 2"/>
          <p:cNvSpPr>
            <a:spLocks noGrp="1"/>
          </p:cNvSpPr>
          <p:nvPr>
            <p:ph idx="1"/>
          </p:nvPr>
        </p:nvSpPr>
        <p:spPr/>
        <p:txBody>
          <a:bodyPr/>
          <a:lstStyle/>
          <a:p>
            <a:endParaRPr lang="he-I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828800" y="838200"/>
            <a:ext cx="6248400" cy="5867400"/>
          </a:xfrm>
        </p:spPr>
        <p:txBody>
          <a:bodyPr/>
          <a:lstStyle/>
          <a:p>
            <a:pPr algn="l" rtl="0">
              <a:buNone/>
            </a:pPr>
            <a:r>
              <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MILESTONES</a:t>
            </a:r>
          </a:p>
          <a:p>
            <a:pPr algn="l" rtl="0">
              <a:buNone/>
            </a:pPr>
            <a:endParaRPr lang="en-US" sz="1800" b="1" dirty="0" smtClean="0">
              <a:solidFill>
                <a:schemeClr val="tx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1947		  </a:t>
            </a:r>
            <a:r>
              <a:rPr lang="en-US" sz="1600" b="1" dirty="0" smtClean="0">
                <a:solidFill>
                  <a:srgbClr val="002060"/>
                </a:solidFill>
                <a:latin typeface="Arial" pitchFamily="34" charset="0"/>
                <a:cs typeface="Arial" pitchFamily="34" charset="0"/>
              </a:rPr>
              <a:t>Partition Plan 		</a:t>
            </a:r>
            <a:r>
              <a:rPr lang="en-US" sz="1200" i="1" dirty="0" smtClean="0">
                <a:solidFill>
                  <a:srgbClr val="002060"/>
                </a:solidFill>
                <a:latin typeface="Arial" pitchFamily="34" charset="0"/>
                <a:cs typeface="Arial" pitchFamily="34" charset="0"/>
              </a:rPr>
              <a:t>(GA Res 181)</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1949		  </a:t>
            </a:r>
            <a:r>
              <a:rPr lang="en-US" sz="1600" b="1" dirty="0" smtClean="0">
                <a:solidFill>
                  <a:srgbClr val="002060"/>
                </a:solidFill>
                <a:latin typeface="Arial" pitchFamily="34" charset="0"/>
                <a:cs typeface="Arial" pitchFamily="34" charset="0"/>
              </a:rPr>
              <a:t>Israel admitted to UN</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(GA Res 273)</a:t>
            </a:r>
          </a:p>
          <a:p>
            <a:pPr algn="l" rtl="0">
              <a:buNone/>
            </a:pPr>
            <a:r>
              <a:rPr lang="en-US" sz="1200" dirty="0" smtClean="0">
                <a:solidFill>
                  <a:srgbClr val="002060"/>
                </a:solidFill>
                <a:latin typeface="Arial" pitchFamily="34" charset="0"/>
                <a:cs typeface="Arial" pitchFamily="34" charset="0"/>
              </a:rPr>
              <a:t>		</a:t>
            </a: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1967		 		    </a:t>
            </a:r>
          </a:p>
          <a:p>
            <a:pPr algn="l" rtl="0">
              <a:buNone/>
            </a:pP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242, 338)</a:t>
            </a:r>
            <a:endParaRPr lang="en-US" sz="1200" b="1" i="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1973		  		</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1975 	  </a:t>
            </a:r>
            <a:r>
              <a:rPr lang="en-US" sz="1600" b="1" dirty="0" smtClean="0">
                <a:solidFill>
                  <a:srgbClr val="002060"/>
                </a:solidFill>
                <a:latin typeface="Arial" pitchFamily="34" charset="0"/>
                <a:cs typeface="Arial" pitchFamily="34" charset="0"/>
              </a:rPr>
              <a:t>“Zionism is Racism”</a:t>
            </a:r>
            <a:r>
              <a:rPr lang="en-US" sz="1200" i="1" dirty="0" smtClean="0">
                <a:solidFill>
                  <a:srgbClr val="002060"/>
                </a:solidFill>
                <a:latin typeface="Arial" pitchFamily="34" charset="0"/>
                <a:cs typeface="Arial" pitchFamily="34" charset="0"/>
              </a:rPr>
              <a:t> 	(GA Res 3379)</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1978		  </a:t>
            </a:r>
            <a:r>
              <a:rPr lang="en-US" sz="1600" b="1" dirty="0" smtClean="0">
                <a:solidFill>
                  <a:srgbClr val="002060"/>
                </a:solidFill>
                <a:latin typeface="Arial" pitchFamily="34" charset="0"/>
                <a:cs typeface="Arial" pitchFamily="34" charset="0"/>
              </a:rPr>
              <a:t>UNIFIL established</a:t>
            </a:r>
            <a:r>
              <a:rPr lang="en-US" sz="1200" b="1" dirty="0" smtClean="0">
                <a:solidFill>
                  <a:srgbClr val="002060"/>
                </a:solidFill>
                <a:latin typeface="Arial" pitchFamily="34" charset="0"/>
                <a:cs typeface="Arial" pitchFamily="34" charset="0"/>
              </a:rPr>
              <a:t> 	</a:t>
            </a:r>
            <a:r>
              <a:rPr lang="en-US" sz="1200" i="1" dirty="0" smtClean="0">
                <a:solidFill>
                  <a:srgbClr val="002060"/>
                </a:solidFill>
                <a:latin typeface="Arial" pitchFamily="34" charset="0"/>
                <a:cs typeface="Arial" pitchFamily="34" charset="0"/>
              </a:rPr>
              <a:t>(SC Res 425)</a:t>
            </a:r>
            <a:r>
              <a:rPr lang="en-US" sz="1200" dirty="0" smtClean="0">
                <a:solidFill>
                  <a:srgbClr val="002060"/>
                </a:solidFill>
                <a:latin typeface="Arial" pitchFamily="34" charset="0"/>
                <a:cs typeface="Arial" pitchFamily="34" charset="0"/>
              </a:rPr>
              <a:t>	</a:t>
            </a: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2005 	  </a:t>
            </a:r>
            <a:r>
              <a:rPr lang="en-US" sz="1600" b="1" dirty="0" smtClean="0">
                <a:solidFill>
                  <a:srgbClr val="002060"/>
                </a:solidFill>
                <a:latin typeface="Arial" pitchFamily="34" charset="0"/>
                <a:cs typeface="Arial" pitchFamily="34" charset="0"/>
              </a:rPr>
              <a:t>Holocaust Remembrance 	</a:t>
            </a:r>
            <a:r>
              <a:rPr lang="en-US" sz="1200" i="1" dirty="0" smtClean="0">
                <a:solidFill>
                  <a:srgbClr val="002060"/>
                </a:solidFill>
                <a:latin typeface="Arial" pitchFamily="34" charset="0"/>
                <a:cs typeface="Arial" pitchFamily="34" charset="0"/>
              </a:rPr>
              <a:t>(GA Res 60/7)</a:t>
            </a:r>
          </a:p>
          <a:p>
            <a:pPr algn="l" rtl="0">
              <a:buNone/>
            </a:pPr>
            <a:r>
              <a:rPr lang="en-US" sz="1200" dirty="0" smtClean="0">
                <a:solidFill>
                  <a:srgbClr val="002060"/>
                </a:solidFill>
                <a:latin typeface="Arial" pitchFamily="34" charset="0"/>
                <a:cs typeface="Arial" pitchFamily="34" charset="0"/>
              </a:rPr>
              <a:t>	</a:t>
            </a: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2006		  </a:t>
            </a:r>
            <a:r>
              <a:rPr lang="en-US" sz="1600" b="1" dirty="0" smtClean="0">
                <a:solidFill>
                  <a:srgbClr val="002060"/>
                </a:solidFill>
                <a:latin typeface="Arial" pitchFamily="34" charset="0"/>
                <a:cs typeface="Arial" pitchFamily="34" charset="0"/>
              </a:rPr>
              <a:t>End of Hostilities in	</a:t>
            </a:r>
            <a:r>
              <a:rPr lang="en-US" sz="1200" i="1" dirty="0" smtClean="0">
                <a:solidFill>
                  <a:srgbClr val="002060"/>
                </a:solidFill>
                <a:latin typeface="Arial" pitchFamily="34" charset="0"/>
                <a:cs typeface="Arial" pitchFamily="34" charset="0"/>
              </a:rPr>
              <a:t>(SC Res 1701)</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Southern Lebanon </a:t>
            </a:r>
            <a:r>
              <a:rPr lang="en-US" sz="1200" dirty="0" smtClean="0">
                <a:solidFill>
                  <a:srgbClr val="002060"/>
                </a:solidFill>
                <a:latin typeface="Arial" pitchFamily="34" charset="0"/>
                <a:cs typeface="Arial" pitchFamily="34" charset="0"/>
              </a:rPr>
              <a:t>	</a:t>
            </a:r>
            <a:endParaRPr lang="en-US" sz="1200" i="1" dirty="0" smtClean="0">
              <a:solidFill>
                <a:srgbClr val="002060"/>
              </a:solidFill>
              <a:latin typeface="Arial" pitchFamily="34" charset="0"/>
              <a:cs typeface="Arial" pitchFamily="34" charset="0"/>
            </a:endParaRPr>
          </a:p>
          <a:p>
            <a:pPr algn="l" rtl="0">
              <a:buNone/>
            </a:pPr>
            <a:endParaRPr lang="en-US" sz="8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2007		  </a:t>
            </a:r>
            <a:r>
              <a:rPr lang="en-US" sz="1600" b="1" dirty="0" smtClean="0">
                <a:solidFill>
                  <a:srgbClr val="002060"/>
                </a:solidFill>
                <a:latin typeface="Arial" pitchFamily="34" charset="0"/>
                <a:cs typeface="Arial" pitchFamily="34" charset="0"/>
              </a:rPr>
              <a:t>Agricultural Technologies	</a:t>
            </a:r>
            <a:r>
              <a:rPr lang="en-US" sz="1200" i="1" dirty="0" smtClean="0">
                <a:solidFill>
                  <a:srgbClr val="002060"/>
                </a:solidFill>
                <a:latin typeface="Arial" pitchFamily="34" charset="0"/>
                <a:cs typeface="Arial" pitchFamily="34" charset="0"/>
              </a:rPr>
              <a:t>(GA Res 62/190) </a:t>
            </a:r>
            <a:r>
              <a:rPr lang="en-US" sz="1200" dirty="0" smtClean="0">
                <a:solidFill>
                  <a:srgbClr val="002060"/>
                </a:solidFill>
                <a:latin typeface="Arial" pitchFamily="34" charset="0"/>
                <a:cs typeface="Arial" pitchFamily="34" charset="0"/>
              </a:rPr>
              <a:t>		  </a:t>
            </a:r>
            <a:r>
              <a:rPr lang="en-US" sz="1600" b="1" dirty="0" smtClean="0">
                <a:solidFill>
                  <a:srgbClr val="002060"/>
                </a:solidFill>
                <a:latin typeface="Arial" pitchFamily="34" charset="0"/>
                <a:cs typeface="Arial" pitchFamily="34" charset="0"/>
              </a:rPr>
              <a:t>for development</a:t>
            </a:r>
          </a:p>
          <a:p>
            <a:pPr algn="l" rtl="0">
              <a:buNone/>
            </a:pPr>
            <a:endParaRPr lang="en-US" sz="1200" b="1" dirty="0" smtClean="0">
              <a:solidFill>
                <a:srgbClr val="002060"/>
              </a:solidFill>
              <a:latin typeface="Arial" pitchFamily="34" charset="0"/>
              <a:cs typeface="Arial" pitchFamily="34" charset="0"/>
            </a:endParaRPr>
          </a:p>
          <a:p>
            <a:pPr algn="l" rtl="0">
              <a:buNone/>
            </a:pPr>
            <a:r>
              <a:rPr lang="en-US" sz="1200" b="1" dirty="0" smtClean="0">
                <a:solidFill>
                  <a:srgbClr val="002060"/>
                </a:solidFill>
                <a:latin typeface="Arial" pitchFamily="34" charset="0"/>
                <a:cs typeface="Arial" pitchFamily="34" charset="0"/>
              </a:rPr>
              <a:t> </a:t>
            </a: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buNone/>
            </a:pPr>
            <a:endParaRPr lang="en-US" sz="1200" b="1" dirty="0" smtClean="0">
              <a:solidFill>
                <a:schemeClr val="tx2">
                  <a:lumMod val="60000"/>
                  <a:lumOff val="40000"/>
                </a:schemeClr>
              </a:solidFill>
              <a:latin typeface="Arial" pitchFamily="34" charset="0"/>
              <a:cs typeface="Arial" pitchFamily="34" charset="0"/>
            </a:endParaRPr>
          </a:p>
          <a:p>
            <a:pPr algn="l" rtl="0">
              <a:lnSpc>
                <a:spcPct val="150000"/>
              </a:lnSpc>
              <a:buNone/>
            </a:pPr>
            <a:endParaRPr lang="en-US" sz="900" b="1" dirty="0" smtClean="0">
              <a:solidFill>
                <a:srgbClr val="002060"/>
              </a:solidFill>
              <a:latin typeface="Arial" pitchFamily="34" charset="0"/>
              <a:cs typeface="Arial" pitchFamily="34" charset="0"/>
            </a:endParaRPr>
          </a:p>
          <a:p>
            <a:pPr algn="l" rtl="0">
              <a:buNone/>
            </a:pPr>
            <a:endParaRPr lang="en-US" sz="2000" dirty="0" smtClean="0"/>
          </a:p>
        </p:txBody>
      </p:sp>
      <p:sp>
        <p:nvSpPr>
          <p:cNvPr id="20" name="Rectangle 19"/>
          <p:cNvSpPr/>
          <p:nvPr/>
        </p:nvSpPr>
        <p:spPr>
          <a:xfrm>
            <a:off x="3203848" y="332656"/>
            <a:ext cx="27397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endParaRPr lang="en-US" b="1" dirty="0">
              <a:solidFill>
                <a:srgbClr val="002060"/>
              </a:solidFill>
            </a:endParaRPr>
          </a:p>
        </p:txBody>
      </p:sp>
      <p:sp>
        <p:nvSpPr>
          <p:cNvPr id="25" name="TextBox 24"/>
          <p:cNvSpPr txBox="1"/>
          <p:nvPr/>
        </p:nvSpPr>
        <p:spPr>
          <a:xfrm>
            <a:off x="2819400" y="2667000"/>
            <a:ext cx="1676400" cy="584775"/>
          </a:xfrm>
          <a:prstGeom prst="rect">
            <a:avLst/>
          </a:prstGeom>
          <a:noFill/>
        </p:spPr>
        <p:txBody>
          <a:bodyPr wrap="square" rtlCol="0">
            <a:spAutoFit/>
          </a:bodyPr>
          <a:lstStyle/>
          <a:p>
            <a:r>
              <a:rPr lang="en-US" sz="1600" b="1" dirty="0" smtClean="0">
                <a:solidFill>
                  <a:srgbClr val="002060"/>
                </a:solidFill>
              </a:rPr>
              <a:t>A framework    for peace</a:t>
            </a:r>
            <a:endParaRPr lang="en-US" sz="1600" b="1" dirty="0">
              <a:solidFill>
                <a:srgbClr val="002060"/>
              </a:solidFill>
            </a:endParaRPr>
          </a:p>
        </p:txBody>
      </p:sp>
      <p:sp>
        <p:nvSpPr>
          <p:cNvPr id="26" name="Right Brace 25"/>
          <p:cNvSpPr/>
          <p:nvPr/>
        </p:nvSpPr>
        <p:spPr>
          <a:xfrm>
            <a:off x="2514600" y="2743200"/>
            <a:ext cx="1524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p:cNvCxnSpPr/>
          <p:nvPr/>
        </p:nvCxnSpPr>
        <p:spPr>
          <a:xfrm>
            <a:off x="1752600" y="1676400"/>
            <a:ext cx="0" cy="43434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76400" y="1828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76400" y="2819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76400" y="3200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76400" y="3733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76400" y="41910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76400" y="4648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76400" y="579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76400" y="5105400"/>
            <a:ext cx="152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2842</TotalTime>
  <Words>903</Words>
  <Application>Microsoft Office PowerPoint</Application>
  <PresentationFormat>‫הצגה על המסך (4:3)</PresentationFormat>
  <Paragraphs>268</Paragraphs>
  <Slides>16</Slides>
  <Notes>13</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ערכת נושא Office</vt:lpstr>
      <vt:lpstr>THE UN AND ISRAEL</vt:lpstr>
      <vt:lpstr>מבנה המצגת</vt:lpstr>
      <vt:lpstr>International Organizatios</vt:lpstr>
      <vt:lpstr>A System of Systems</vt:lpstr>
      <vt:lpstr>שקופית 5</vt:lpstr>
      <vt:lpstr>GA</vt:lpstr>
      <vt:lpstr>THE SECURITY COUNCIL </vt:lpstr>
      <vt:lpstr>Israel and the UN </vt:lpstr>
      <vt:lpstr>שקופית 9</vt:lpstr>
      <vt:lpstr>THE UN AROUND US </vt:lpstr>
      <vt:lpstr>שקופית 11</vt:lpstr>
      <vt:lpstr>שקופית 12</vt:lpstr>
      <vt:lpstr>הרוב האוטומטי-  Au הרוב האוטומטי-,, the Automatic Majority</vt:lpstr>
      <vt:lpstr>שקופית 14</vt:lpstr>
      <vt:lpstr>שקופית 15</vt:lpstr>
      <vt:lpstr>יום זכרון השואה הבינ"ל</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haimwaxman</dc:creator>
  <cp:lastModifiedBy>haimwaxman</cp:lastModifiedBy>
  <cp:revision>11</cp:revision>
  <dcterms:created xsi:type="dcterms:W3CDTF">2017-04-30T05:33:29Z</dcterms:created>
  <dcterms:modified xsi:type="dcterms:W3CDTF">2017-05-02T04:55:33Z</dcterms:modified>
</cp:coreProperties>
</file>